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9.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10.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1.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2.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3.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14.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5.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16.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7.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18.xml" ContentType="application/vnd.openxmlformats-officedocument.theme+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theme/theme19.xml" ContentType="application/vnd.openxmlformats-officedocument.theme+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20.xml" ContentType="application/vnd.openxmlformats-officedocument.them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theme/theme21.xml" ContentType="application/vnd.openxmlformats-officedocument.theme+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theme/theme22.xml" ContentType="application/vnd.openxmlformats-officedocument.theme+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23.xml" ContentType="application/vnd.openxmlformats-officedocument.theme+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theme/theme24.xml" ContentType="application/vnd.openxmlformats-officedocument.theme+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theme/theme25.xml" ContentType="application/vnd.openxmlformats-officedocument.theme+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theme/theme26.xml" ContentType="application/vnd.openxmlformats-officedocument.theme+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theme/theme27.xml" ContentType="application/vnd.openxmlformats-officedocument.theme+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theme/theme28.xml" ContentType="application/vnd.openxmlformats-officedocument.theme+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theme/theme29.xml" ContentType="application/vnd.openxmlformats-officedocument.theme+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theme/theme30.xml" ContentType="application/vnd.openxmlformats-officedocument.theme+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theme/theme31.xml" ContentType="application/vnd.openxmlformats-officedocument.theme+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theme/theme32.xml" ContentType="application/vnd.openxmlformats-officedocument.theme+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theme/theme33.xml" ContentType="application/vnd.openxmlformats-officedocument.theme+xml"/>
  <Override PartName="/ppt/theme/theme3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5"/>
    <p:sldMasterId id="2147483662" r:id="rId6"/>
    <p:sldMasterId id="2147483681" r:id="rId7"/>
    <p:sldMasterId id="2147483700" r:id="rId8"/>
    <p:sldMasterId id="2147483719" r:id="rId9"/>
    <p:sldMasterId id="2147483734" r:id="rId10"/>
    <p:sldMasterId id="2147483757" r:id="rId11"/>
    <p:sldMasterId id="2147483777" r:id="rId12"/>
    <p:sldMasterId id="2147483814" r:id="rId13"/>
    <p:sldMasterId id="2147483835" r:id="rId14"/>
    <p:sldMasterId id="2147483868" r:id="rId15"/>
    <p:sldMasterId id="2147483888" r:id="rId16"/>
    <p:sldMasterId id="2147483896" r:id="rId17"/>
    <p:sldMasterId id="2147483916" r:id="rId18"/>
    <p:sldMasterId id="2147483935" r:id="rId19"/>
    <p:sldMasterId id="2147483957" r:id="rId20"/>
    <p:sldMasterId id="2147483979" r:id="rId21"/>
    <p:sldMasterId id="2147484001" r:id="rId22"/>
    <p:sldMasterId id="2147484020" r:id="rId23"/>
    <p:sldMasterId id="2147484038" r:id="rId24"/>
    <p:sldMasterId id="2147484059" r:id="rId25"/>
    <p:sldMasterId id="2147484074" r:id="rId26"/>
    <p:sldMasterId id="2147484085" r:id="rId27"/>
    <p:sldMasterId id="2147484096" r:id="rId28"/>
    <p:sldMasterId id="2147484107" r:id="rId29"/>
    <p:sldMasterId id="2147484127" r:id="rId30"/>
    <p:sldMasterId id="2147484138" r:id="rId31"/>
    <p:sldMasterId id="2147484148" r:id="rId32"/>
    <p:sldMasterId id="2147484161" r:id="rId33"/>
    <p:sldMasterId id="2147484185" r:id="rId34"/>
    <p:sldMasterId id="2147484204" r:id="rId35"/>
    <p:sldMasterId id="2147484225" r:id="rId36"/>
    <p:sldMasterId id="2147484237" r:id="rId37"/>
  </p:sldMasterIdLst>
  <p:notesMasterIdLst>
    <p:notesMasterId r:id="rId90"/>
  </p:notesMasterIdLst>
  <p:sldIdLst>
    <p:sldId id="385" r:id="rId38"/>
    <p:sldId id="421" r:id="rId39"/>
    <p:sldId id="436" r:id="rId40"/>
    <p:sldId id="422" r:id="rId41"/>
    <p:sldId id="425" r:id="rId42"/>
    <p:sldId id="426" r:id="rId43"/>
    <p:sldId id="427" r:id="rId44"/>
    <p:sldId id="428" r:id="rId45"/>
    <p:sldId id="297" r:id="rId46"/>
    <p:sldId id="446" r:id="rId47"/>
    <p:sldId id="451" r:id="rId48"/>
    <p:sldId id="452" r:id="rId49"/>
    <p:sldId id="459" r:id="rId50"/>
    <p:sldId id="460" r:id="rId51"/>
    <p:sldId id="461" r:id="rId52"/>
    <p:sldId id="462" r:id="rId53"/>
    <p:sldId id="463" r:id="rId54"/>
    <p:sldId id="464" r:id="rId55"/>
    <p:sldId id="465" r:id="rId56"/>
    <p:sldId id="466" r:id="rId57"/>
    <p:sldId id="447" r:id="rId58"/>
    <p:sldId id="438" r:id="rId59"/>
    <p:sldId id="439" r:id="rId60"/>
    <p:sldId id="440" r:id="rId61"/>
    <p:sldId id="454" r:id="rId62"/>
    <p:sldId id="455" r:id="rId63"/>
    <p:sldId id="456" r:id="rId64"/>
    <p:sldId id="467" r:id="rId65"/>
    <p:sldId id="468" r:id="rId66"/>
    <p:sldId id="441" r:id="rId67"/>
    <p:sldId id="415" r:id="rId68"/>
    <p:sldId id="416" r:id="rId69"/>
    <p:sldId id="417" r:id="rId70"/>
    <p:sldId id="442" r:id="rId71"/>
    <p:sldId id="443" r:id="rId72"/>
    <p:sldId id="458" r:id="rId73"/>
    <p:sldId id="389" r:id="rId74"/>
    <p:sldId id="390" r:id="rId75"/>
    <p:sldId id="391" r:id="rId76"/>
    <p:sldId id="444" r:id="rId77"/>
    <p:sldId id="445" r:id="rId78"/>
    <p:sldId id="457" r:id="rId79"/>
    <p:sldId id="377" r:id="rId80"/>
    <p:sldId id="402" r:id="rId81"/>
    <p:sldId id="287" r:id="rId82"/>
    <p:sldId id="288" r:id="rId83"/>
    <p:sldId id="407" r:id="rId84"/>
    <p:sldId id="378" r:id="rId85"/>
    <p:sldId id="379" r:id="rId86"/>
    <p:sldId id="380" r:id="rId87"/>
    <p:sldId id="290" r:id="rId88"/>
    <p:sldId id="329" r:id="rId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1017233-26DB-403D-B855-18B3539888DD}">
          <p14:sldIdLst>
            <p14:sldId id="385"/>
            <p14:sldId id="421"/>
            <p14:sldId id="436"/>
            <p14:sldId id="422"/>
            <p14:sldId id="425"/>
            <p14:sldId id="426"/>
            <p14:sldId id="427"/>
            <p14:sldId id="428"/>
            <p14:sldId id="297"/>
            <p14:sldId id="446"/>
            <p14:sldId id="451"/>
            <p14:sldId id="452"/>
            <p14:sldId id="459"/>
            <p14:sldId id="460"/>
            <p14:sldId id="461"/>
            <p14:sldId id="462"/>
            <p14:sldId id="463"/>
            <p14:sldId id="464"/>
            <p14:sldId id="465"/>
            <p14:sldId id="466"/>
            <p14:sldId id="447"/>
            <p14:sldId id="438"/>
            <p14:sldId id="439"/>
            <p14:sldId id="440"/>
            <p14:sldId id="454"/>
            <p14:sldId id="455"/>
            <p14:sldId id="456"/>
            <p14:sldId id="467"/>
            <p14:sldId id="468"/>
            <p14:sldId id="441"/>
            <p14:sldId id="415"/>
            <p14:sldId id="416"/>
            <p14:sldId id="417"/>
          </p14:sldIdLst>
        </p14:section>
        <p14:section name="Tech" id="{CA2BAC1C-016A-4D53-9B13-3B3C3495BD97}">
          <p14:sldIdLst>
            <p14:sldId id="442"/>
            <p14:sldId id="443"/>
            <p14:sldId id="458"/>
            <p14:sldId id="389"/>
            <p14:sldId id="390"/>
            <p14:sldId id="391"/>
            <p14:sldId id="444"/>
            <p14:sldId id="445"/>
            <p14:sldId id="457"/>
            <p14:sldId id="377"/>
            <p14:sldId id="402"/>
            <p14:sldId id="287"/>
            <p14:sldId id="288"/>
            <p14:sldId id="407"/>
            <p14:sldId id="378"/>
            <p14:sldId id="379"/>
            <p14:sldId id="380"/>
            <p14:sldId id="290"/>
            <p14:sldId id="32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7B602"/>
    <a:srgbClr val="178A00"/>
    <a:srgbClr val="6BA42C"/>
    <a:srgbClr val="0094C8"/>
    <a:srgbClr val="FFFFFF"/>
    <a:srgbClr val="FF3300"/>
    <a:srgbClr val="FF9900"/>
    <a:srgbClr val="505050"/>
    <a:srgbClr val="BE6402"/>
    <a:srgbClr val="D67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6" autoAdjust="0"/>
    <p:restoredTop sz="93016" autoAdjust="0"/>
  </p:normalViewPr>
  <p:slideViewPr>
    <p:cSldViewPr>
      <p:cViewPr varScale="1">
        <p:scale>
          <a:sx n="68" d="100"/>
          <a:sy n="68" d="100"/>
        </p:scale>
        <p:origin x="432" y="78"/>
      </p:cViewPr>
      <p:guideLst>
        <p:guide orient="horz" pos="2160"/>
        <p:guide pos="2880"/>
      </p:guideLst>
    </p:cSldViewPr>
  </p:slideViewPr>
  <p:notesTextViewPr>
    <p:cViewPr>
      <p:scale>
        <a:sx n="1" d="1"/>
        <a:sy n="1" d="1"/>
      </p:scale>
      <p:origin x="0" y="0"/>
    </p:cViewPr>
  </p:notesTextViewPr>
  <p:sorterViewPr>
    <p:cViewPr>
      <p:scale>
        <a:sx n="100" d="100"/>
        <a:sy n="100" d="100"/>
      </p:scale>
      <p:origin x="0" y="-12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Master" Target="slideMasters/slideMaster22.xml"/><Relationship Id="rId39" Type="http://schemas.openxmlformats.org/officeDocument/2006/relationships/slide" Target="slides/slide2.xml"/><Relationship Id="rId21" Type="http://schemas.openxmlformats.org/officeDocument/2006/relationships/slideMaster" Target="slideMasters/slideMaster17.xml"/><Relationship Id="rId34" Type="http://schemas.openxmlformats.org/officeDocument/2006/relationships/slideMaster" Target="slideMasters/slideMaster30.xml"/><Relationship Id="rId42" Type="http://schemas.openxmlformats.org/officeDocument/2006/relationships/slide" Target="slides/slide5.xml"/><Relationship Id="rId47" Type="http://schemas.openxmlformats.org/officeDocument/2006/relationships/slide" Target="slides/slide10.xml"/><Relationship Id="rId50" Type="http://schemas.openxmlformats.org/officeDocument/2006/relationships/slide" Target="slides/slide13.xml"/><Relationship Id="rId55" Type="http://schemas.openxmlformats.org/officeDocument/2006/relationships/slide" Target="slides/slide18.xml"/><Relationship Id="rId63" Type="http://schemas.openxmlformats.org/officeDocument/2006/relationships/slide" Target="slides/slide26.xml"/><Relationship Id="rId68" Type="http://schemas.openxmlformats.org/officeDocument/2006/relationships/slide" Target="slides/slide31.xml"/><Relationship Id="rId76" Type="http://schemas.openxmlformats.org/officeDocument/2006/relationships/slide" Target="slides/slide39.xml"/><Relationship Id="rId84" Type="http://schemas.openxmlformats.org/officeDocument/2006/relationships/slide" Target="slides/slide47.xml"/><Relationship Id="rId89" Type="http://schemas.openxmlformats.org/officeDocument/2006/relationships/slide" Target="slides/slide52.xml"/><Relationship Id="rId7" Type="http://schemas.openxmlformats.org/officeDocument/2006/relationships/slideMaster" Target="slideMasters/slideMaster3.xml"/><Relationship Id="rId71" Type="http://schemas.openxmlformats.org/officeDocument/2006/relationships/slide" Target="slides/slide34.xml"/><Relationship Id="rId9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Master" Target="slideMasters/slideMaster12.xml"/><Relationship Id="rId29" Type="http://schemas.openxmlformats.org/officeDocument/2006/relationships/slideMaster" Target="slideMasters/slideMaster25.xml"/><Relationship Id="rId11" Type="http://schemas.openxmlformats.org/officeDocument/2006/relationships/slideMaster" Target="slideMasters/slideMaster7.xml"/><Relationship Id="rId24" Type="http://schemas.openxmlformats.org/officeDocument/2006/relationships/slideMaster" Target="slideMasters/slideMaster20.xml"/><Relationship Id="rId32" Type="http://schemas.openxmlformats.org/officeDocument/2006/relationships/slideMaster" Target="slideMasters/slideMaster28.xml"/><Relationship Id="rId37" Type="http://schemas.openxmlformats.org/officeDocument/2006/relationships/slideMaster" Target="slideMasters/slideMaster33.xml"/><Relationship Id="rId40" Type="http://schemas.openxmlformats.org/officeDocument/2006/relationships/slide" Target="slides/slide3.xml"/><Relationship Id="rId45" Type="http://schemas.openxmlformats.org/officeDocument/2006/relationships/slide" Target="slides/slide8.xml"/><Relationship Id="rId53" Type="http://schemas.openxmlformats.org/officeDocument/2006/relationships/slide" Target="slides/slide16.xml"/><Relationship Id="rId58" Type="http://schemas.openxmlformats.org/officeDocument/2006/relationships/slide" Target="slides/slide21.xml"/><Relationship Id="rId66" Type="http://schemas.openxmlformats.org/officeDocument/2006/relationships/slide" Target="slides/slide29.xml"/><Relationship Id="rId74" Type="http://schemas.openxmlformats.org/officeDocument/2006/relationships/slide" Target="slides/slide37.xml"/><Relationship Id="rId79" Type="http://schemas.openxmlformats.org/officeDocument/2006/relationships/slide" Target="slides/slide42.xml"/><Relationship Id="rId87" Type="http://schemas.openxmlformats.org/officeDocument/2006/relationships/slide" Target="slides/slide50.xml"/><Relationship Id="rId5" Type="http://schemas.openxmlformats.org/officeDocument/2006/relationships/slideMaster" Target="slideMasters/slideMaster1.xml"/><Relationship Id="rId61" Type="http://schemas.openxmlformats.org/officeDocument/2006/relationships/slide" Target="slides/slide24.xml"/><Relationship Id="rId82" Type="http://schemas.openxmlformats.org/officeDocument/2006/relationships/slide" Target="slides/slide45.xml"/><Relationship Id="rId90" Type="http://schemas.openxmlformats.org/officeDocument/2006/relationships/notesMaster" Target="notesMasters/notesMaster1.xml"/><Relationship Id="rId19" Type="http://schemas.openxmlformats.org/officeDocument/2006/relationships/slideMaster" Target="slideMasters/slideMaster15.xml"/><Relationship Id="rId14" Type="http://schemas.openxmlformats.org/officeDocument/2006/relationships/slideMaster" Target="slideMasters/slideMaster10.xml"/><Relationship Id="rId22" Type="http://schemas.openxmlformats.org/officeDocument/2006/relationships/slideMaster" Target="slideMasters/slideMaster18.xml"/><Relationship Id="rId27" Type="http://schemas.openxmlformats.org/officeDocument/2006/relationships/slideMaster" Target="slideMasters/slideMaster23.xml"/><Relationship Id="rId30" Type="http://schemas.openxmlformats.org/officeDocument/2006/relationships/slideMaster" Target="slideMasters/slideMaster26.xml"/><Relationship Id="rId35" Type="http://schemas.openxmlformats.org/officeDocument/2006/relationships/slideMaster" Target="slideMasters/slideMaster31.xml"/><Relationship Id="rId43" Type="http://schemas.openxmlformats.org/officeDocument/2006/relationships/slide" Target="slides/slide6.xml"/><Relationship Id="rId48" Type="http://schemas.openxmlformats.org/officeDocument/2006/relationships/slide" Target="slides/slide11.xml"/><Relationship Id="rId56" Type="http://schemas.openxmlformats.org/officeDocument/2006/relationships/slide" Target="slides/slide19.xml"/><Relationship Id="rId64" Type="http://schemas.openxmlformats.org/officeDocument/2006/relationships/slide" Target="slides/slide27.xml"/><Relationship Id="rId69" Type="http://schemas.openxmlformats.org/officeDocument/2006/relationships/slide" Target="slides/slide32.xml"/><Relationship Id="rId77" Type="http://schemas.openxmlformats.org/officeDocument/2006/relationships/slide" Target="slides/slide40.xml"/><Relationship Id="rId8" Type="http://schemas.openxmlformats.org/officeDocument/2006/relationships/slideMaster" Target="slideMasters/slideMaster4.xml"/><Relationship Id="rId51" Type="http://schemas.openxmlformats.org/officeDocument/2006/relationships/slide" Target="slides/slide14.xml"/><Relationship Id="rId72" Type="http://schemas.openxmlformats.org/officeDocument/2006/relationships/slide" Target="slides/slide35.xml"/><Relationship Id="rId80" Type="http://schemas.openxmlformats.org/officeDocument/2006/relationships/slide" Target="slides/slide43.xml"/><Relationship Id="rId85" Type="http://schemas.openxmlformats.org/officeDocument/2006/relationships/slide" Target="slides/slide48.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Master" Target="slideMasters/slideMaster21.xml"/><Relationship Id="rId33" Type="http://schemas.openxmlformats.org/officeDocument/2006/relationships/slideMaster" Target="slideMasters/slideMaster29.xml"/><Relationship Id="rId38" Type="http://schemas.openxmlformats.org/officeDocument/2006/relationships/slide" Target="slides/slide1.xml"/><Relationship Id="rId46" Type="http://schemas.openxmlformats.org/officeDocument/2006/relationships/slide" Target="slides/slide9.xml"/><Relationship Id="rId59" Type="http://schemas.openxmlformats.org/officeDocument/2006/relationships/slide" Target="slides/slide22.xml"/><Relationship Id="rId67" Type="http://schemas.openxmlformats.org/officeDocument/2006/relationships/slide" Target="slides/slide30.xml"/><Relationship Id="rId20" Type="http://schemas.openxmlformats.org/officeDocument/2006/relationships/slideMaster" Target="slideMasters/slideMaster16.xml"/><Relationship Id="rId41" Type="http://schemas.openxmlformats.org/officeDocument/2006/relationships/slide" Target="slides/slide4.xml"/><Relationship Id="rId54" Type="http://schemas.openxmlformats.org/officeDocument/2006/relationships/slide" Target="slides/slide17.xml"/><Relationship Id="rId62" Type="http://schemas.openxmlformats.org/officeDocument/2006/relationships/slide" Target="slides/slide25.xml"/><Relationship Id="rId70" Type="http://schemas.openxmlformats.org/officeDocument/2006/relationships/slide" Target="slides/slide33.xml"/><Relationship Id="rId75" Type="http://schemas.openxmlformats.org/officeDocument/2006/relationships/slide" Target="slides/slide38.xml"/><Relationship Id="rId83" Type="http://schemas.openxmlformats.org/officeDocument/2006/relationships/slide" Target="slides/slide46.xml"/><Relationship Id="rId88" Type="http://schemas.openxmlformats.org/officeDocument/2006/relationships/slide" Target="slides/slide51.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Master" Target="slideMasters/slideMaster19.xml"/><Relationship Id="rId28" Type="http://schemas.openxmlformats.org/officeDocument/2006/relationships/slideMaster" Target="slideMasters/slideMaster24.xml"/><Relationship Id="rId36" Type="http://schemas.openxmlformats.org/officeDocument/2006/relationships/slideMaster" Target="slideMasters/slideMaster32.xml"/><Relationship Id="rId49" Type="http://schemas.openxmlformats.org/officeDocument/2006/relationships/slide" Target="slides/slide12.xml"/><Relationship Id="rId57" Type="http://schemas.openxmlformats.org/officeDocument/2006/relationships/slide" Target="slides/slide20.xml"/><Relationship Id="rId10" Type="http://schemas.openxmlformats.org/officeDocument/2006/relationships/slideMaster" Target="slideMasters/slideMaster6.xml"/><Relationship Id="rId31" Type="http://schemas.openxmlformats.org/officeDocument/2006/relationships/slideMaster" Target="slideMasters/slideMaster27.xml"/><Relationship Id="rId44" Type="http://schemas.openxmlformats.org/officeDocument/2006/relationships/slide" Target="slides/slide7.xml"/><Relationship Id="rId52" Type="http://schemas.openxmlformats.org/officeDocument/2006/relationships/slide" Target="slides/slide15.xml"/><Relationship Id="rId60" Type="http://schemas.openxmlformats.org/officeDocument/2006/relationships/slide" Target="slides/slide23.xml"/><Relationship Id="rId65" Type="http://schemas.openxmlformats.org/officeDocument/2006/relationships/slide" Target="slides/slide28.xml"/><Relationship Id="rId73" Type="http://schemas.openxmlformats.org/officeDocument/2006/relationships/slide" Target="slides/slide36.xml"/><Relationship Id="rId78" Type="http://schemas.openxmlformats.org/officeDocument/2006/relationships/slide" Target="slides/slide41.xml"/><Relationship Id="rId81" Type="http://schemas.openxmlformats.org/officeDocument/2006/relationships/slide" Target="slides/slide44.xml"/><Relationship Id="rId86" Type="http://schemas.openxmlformats.org/officeDocument/2006/relationships/slide" Target="slides/slide49.xml"/><Relationship Id="rId9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BA5F92-A375-49F6-8D58-EDE167C20724}" type="datetimeFigureOut">
              <a:rPr lang="en-US" smtClean="0"/>
              <a:t>5/14/2013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037C91-FFDE-477A-A4DE-C60E9680F392}" type="slidenum">
              <a:rPr lang="en-US" smtClean="0"/>
              <a:t>‹#›</a:t>
            </a:fld>
            <a:endParaRPr lang="en-US"/>
          </a:p>
        </p:txBody>
      </p:sp>
    </p:spTree>
    <p:extLst>
      <p:ext uri="{BB962C8B-B14F-4D97-AF65-F5344CB8AC3E}">
        <p14:creationId xmlns:p14="http://schemas.microsoft.com/office/powerpoint/2010/main" val="995116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pport.microsoft.com/kb/2721672"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www.windowsazure.com/en-us/manage/linux/"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normAutofit fontScale="70000" lnSpcReduction="20000"/>
          </a:bodyPr>
          <a:lstStyle/>
          <a:p>
            <a:r>
              <a:rPr lang="en-US" sz="1100" b="1" kern="1200" dirty="0" smtClean="0">
                <a:solidFill>
                  <a:schemeClr val="tx1"/>
                </a:solidFill>
                <a:effectLst/>
                <a:latin typeface="Segoe UI" pitchFamily="34" charset="0"/>
                <a:ea typeface="+mn-ea"/>
                <a:cs typeface="+mn-cs"/>
              </a:rPr>
              <a:t>Key Points: </a:t>
            </a:r>
            <a:endParaRPr lang="en-US" sz="1100" kern="1200" dirty="0" smtClean="0">
              <a:solidFill>
                <a:schemeClr val="tx1"/>
              </a:solidFill>
              <a:effectLst/>
              <a:latin typeface="Segoe UI" pitchFamily="34" charset="0"/>
              <a:ea typeface="+mn-ea"/>
              <a:cs typeface="+mn-cs"/>
            </a:endParaRPr>
          </a:p>
          <a:p>
            <a:pPr lvl="0"/>
            <a:r>
              <a:rPr lang="en-US" sz="1100" kern="1200" dirty="0" smtClean="0">
                <a:solidFill>
                  <a:schemeClr val="tx1"/>
                </a:solidFill>
                <a:effectLst/>
                <a:latin typeface="Segoe UI" pitchFamily="34" charset="0"/>
                <a:ea typeface="+mn-ea"/>
                <a:cs typeface="+mn-cs"/>
              </a:rPr>
              <a:t>The Cloud is Here – this is what it’s all about:</a:t>
            </a:r>
          </a:p>
          <a:p>
            <a:pPr lvl="0"/>
            <a:r>
              <a:rPr lang="en-US" sz="1100" kern="1200" dirty="0" smtClean="0">
                <a:solidFill>
                  <a:schemeClr val="tx1"/>
                </a:solidFill>
                <a:effectLst/>
                <a:latin typeface="Segoe UI" pitchFamily="34" charset="0"/>
                <a:ea typeface="+mn-ea"/>
                <a:cs typeface="+mn-cs"/>
              </a:rPr>
              <a:t>Attributes:  Pooled Resources, Self Service, Elastic, Usage Based</a:t>
            </a:r>
          </a:p>
          <a:p>
            <a:pPr lvl="0"/>
            <a:r>
              <a:rPr lang="en-US" sz="1100" kern="1200" dirty="0" smtClean="0">
                <a:solidFill>
                  <a:schemeClr val="tx1"/>
                </a:solidFill>
                <a:effectLst/>
                <a:latin typeface="Segoe UI" pitchFamily="34" charset="0"/>
                <a:ea typeface="+mn-ea"/>
                <a:cs typeface="+mn-cs"/>
              </a:rPr>
              <a:t>Benefits: Focus, Agility, Economics</a:t>
            </a:r>
          </a:p>
          <a:p>
            <a:r>
              <a:rPr lang="en-US" sz="1100" b="1" kern="1200" dirty="0" smtClean="0">
                <a:solidFill>
                  <a:schemeClr val="tx1"/>
                </a:solidFill>
                <a:effectLst/>
                <a:latin typeface="Segoe UI" pitchFamily="34" charset="0"/>
                <a:ea typeface="+mn-ea"/>
                <a:cs typeface="+mn-cs"/>
              </a:rPr>
              <a:t> </a:t>
            </a:r>
            <a:endParaRPr lang="en-US" sz="1100" kern="1200" dirty="0" smtClean="0">
              <a:solidFill>
                <a:schemeClr val="tx1"/>
              </a:solidFill>
              <a:effectLst/>
              <a:latin typeface="Segoe UI" pitchFamily="34" charset="0"/>
              <a:ea typeface="+mn-ea"/>
              <a:cs typeface="+mn-cs"/>
            </a:endParaRPr>
          </a:p>
          <a:p>
            <a:r>
              <a:rPr lang="en-US" sz="1100" b="1" kern="1200" dirty="0" smtClean="0">
                <a:solidFill>
                  <a:schemeClr val="tx1"/>
                </a:solidFill>
                <a:effectLst/>
                <a:latin typeface="Segoe UI" pitchFamily="34" charset="0"/>
                <a:ea typeface="+mn-ea"/>
                <a:cs typeface="+mn-cs"/>
              </a:rPr>
              <a:t>Talk Track:</a:t>
            </a:r>
            <a:r>
              <a:rPr lang="en-US" sz="1100" kern="1200" dirty="0" smtClean="0">
                <a:solidFill>
                  <a:schemeClr val="tx1"/>
                </a:solidFill>
                <a:effectLst/>
                <a:latin typeface="Segoe UI" pitchFamily="34" charset="0"/>
                <a:ea typeface="+mn-ea"/>
                <a:cs typeface="+mn-cs"/>
              </a:rPr>
              <a:t> </a:t>
            </a:r>
          </a:p>
          <a:p>
            <a:r>
              <a:rPr lang="en-US" sz="1100" kern="1200" dirty="0" smtClean="0">
                <a:solidFill>
                  <a:schemeClr val="tx1"/>
                </a:solidFill>
                <a:effectLst/>
                <a:latin typeface="Segoe UI" pitchFamily="34" charset="0"/>
                <a:ea typeface="+mn-ea"/>
                <a:cs typeface="+mn-cs"/>
              </a:rPr>
              <a:t>Today, cloud computing is changing the very definition of IT.  And so the conversation needs to change as well.  Yesterday, the conversation was about consolidation and cost.  Today, the conversation is about the new breed of benefits that cloud computing delivers. It’s all about transforming the way IT serves your business by harnessing a new breed of power.  Microsoft is the only company that brings all of the pieces together in an integrated, comprehensive way.  With our long-term vision to change the world through computing, we help every customer transform the datacenter of today into the private cloud of tomorrow, with a pathway to the public cloud and beyond. </a:t>
            </a:r>
          </a:p>
          <a:p>
            <a:r>
              <a:rPr lang="en-US" sz="1100" kern="1200" dirty="0" smtClean="0">
                <a:solidFill>
                  <a:schemeClr val="tx1"/>
                </a:solidFill>
                <a:effectLst/>
                <a:latin typeface="Segoe UI" pitchFamily="34" charset="0"/>
                <a:ea typeface="+mn-ea"/>
                <a:cs typeface="+mn-cs"/>
              </a:rPr>
              <a:t> </a:t>
            </a:r>
          </a:p>
          <a:p>
            <a:r>
              <a:rPr lang="en-US" sz="1100" kern="1200" dirty="0" smtClean="0">
                <a:solidFill>
                  <a:schemeClr val="tx1"/>
                </a:solidFill>
                <a:effectLst/>
                <a:latin typeface="Segoe UI" pitchFamily="34" charset="0"/>
                <a:ea typeface="+mn-ea"/>
                <a:cs typeface="+mn-cs"/>
              </a:rPr>
              <a:t>With that said – cloud computing is the on-demand delivery of applications as standardized IT services, and inherently has four key attributes:</a:t>
            </a:r>
          </a:p>
          <a:p>
            <a:r>
              <a:rPr lang="en-US" sz="1100" kern="1200" dirty="0" smtClean="0">
                <a:solidFill>
                  <a:schemeClr val="tx1"/>
                </a:solidFill>
                <a:effectLst/>
                <a:latin typeface="Segoe UI" pitchFamily="34" charset="0"/>
                <a:ea typeface="+mn-ea"/>
                <a:cs typeface="+mn-cs"/>
              </a:rPr>
              <a:t> </a:t>
            </a:r>
          </a:p>
          <a:p>
            <a:pPr lvl="0"/>
            <a:r>
              <a:rPr lang="en-US" sz="1100" b="1" kern="1200" dirty="0" smtClean="0">
                <a:solidFill>
                  <a:schemeClr val="tx1"/>
                </a:solidFill>
                <a:effectLst/>
                <a:latin typeface="Segoe UI" pitchFamily="34" charset="0"/>
                <a:ea typeface="+mn-ea"/>
                <a:cs typeface="+mn-cs"/>
              </a:rPr>
              <a:t>Pooled Resources</a:t>
            </a:r>
            <a:r>
              <a:rPr lang="en-US" sz="1100" kern="1200" dirty="0" smtClean="0">
                <a:solidFill>
                  <a:schemeClr val="tx1"/>
                </a:solidFill>
                <a:effectLst/>
                <a:latin typeface="Segoe UI" pitchFamily="34" charset="0"/>
                <a:ea typeface="+mn-ea"/>
                <a:cs typeface="+mn-cs"/>
              </a:rPr>
              <a:t>: As I mentioned earlier, we often hear that cloud computing is just big </a:t>
            </a:r>
            <a:r>
              <a:rPr lang="en-US" sz="1100" kern="1200" dirty="0" err="1" smtClean="0">
                <a:solidFill>
                  <a:schemeClr val="tx1"/>
                </a:solidFill>
                <a:effectLst/>
                <a:latin typeface="Segoe UI" pitchFamily="34" charset="0"/>
                <a:ea typeface="+mn-ea"/>
                <a:cs typeface="+mn-cs"/>
              </a:rPr>
              <a:t>virt</a:t>
            </a:r>
            <a:r>
              <a:rPr lang="en-US" sz="1100" kern="1200" dirty="0" smtClean="0">
                <a:solidFill>
                  <a:schemeClr val="tx1"/>
                </a:solidFill>
                <a:effectLst/>
                <a:latin typeface="Segoe UI" pitchFamily="34" charset="0"/>
                <a:ea typeface="+mn-ea"/>
                <a:cs typeface="+mn-cs"/>
              </a:rPr>
              <a:t>.  It’s not.  Cloud Computing uses virtualization but it adds significantly to virtualization.  It pools those resources together and allows you to dynamically provision and scale applications.  </a:t>
            </a:r>
          </a:p>
          <a:p>
            <a:pPr lvl="0"/>
            <a:r>
              <a:rPr lang="en-US" sz="1100" b="1" kern="1200" dirty="0" smtClean="0">
                <a:solidFill>
                  <a:schemeClr val="tx1"/>
                </a:solidFill>
                <a:effectLst/>
                <a:latin typeface="Segoe UI" pitchFamily="34" charset="0"/>
                <a:ea typeface="+mn-ea"/>
                <a:cs typeface="+mn-cs"/>
              </a:rPr>
              <a:t>Self Service</a:t>
            </a:r>
            <a:r>
              <a:rPr lang="en-US" sz="1100" kern="1200" dirty="0" smtClean="0">
                <a:solidFill>
                  <a:schemeClr val="tx1"/>
                </a:solidFill>
                <a:effectLst/>
                <a:latin typeface="Segoe UI" pitchFamily="34" charset="0"/>
                <a:ea typeface="+mn-ea"/>
                <a:cs typeface="+mn-cs"/>
              </a:rPr>
              <a:t>: Once you pool your resource, Cloud Computing provides a self service way for the business to get at those resources or more specifically by providing self-service IT infrastructure to business units and departments with an SLA. This forces service-level discussion and removes the burden to procure, provision and manage infrastructure on a per application, ad-hoc basis </a:t>
            </a:r>
          </a:p>
          <a:p>
            <a:pPr lvl="0"/>
            <a:r>
              <a:rPr lang="en-US" sz="1100" b="1" kern="1200" dirty="0" smtClean="0">
                <a:solidFill>
                  <a:schemeClr val="tx1"/>
                </a:solidFill>
                <a:effectLst/>
                <a:latin typeface="Segoe UI" pitchFamily="34" charset="0"/>
                <a:ea typeface="+mn-ea"/>
                <a:cs typeface="+mn-cs"/>
              </a:rPr>
              <a:t>Elastic – </a:t>
            </a:r>
            <a:r>
              <a:rPr lang="en-US" sz="1100" kern="1200" dirty="0" smtClean="0">
                <a:solidFill>
                  <a:schemeClr val="tx1"/>
                </a:solidFill>
                <a:effectLst/>
                <a:latin typeface="Segoe UI" pitchFamily="34" charset="0"/>
                <a:ea typeface="+mn-ea"/>
                <a:cs typeface="+mn-cs"/>
              </a:rPr>
              <a:t>Scale up (or scale down) dynamically as resource needs change, enabling faster delivery of capacity.</a:t>
            </a:r>
          </a:p>
          <a:p>
            <a:pPr lvl="0"/>
            <a:r>
              <a:rPr lang="en-US" sz="1100" b="1" kern="1200" dirty="0" smtClean="0">
                <a:solidFill>
                  <a:schemeClr val="tx1"/>
                </a:solidFill>
                <a:effectLst/>
                <a:latin typeface="Segoe UI" pitchFamily="34" charset="0"/>
                <a:ea typeface="+mn-ea"/>
                <a:cs typeface="+mn-cs"/>
              </a:rPr>
              <a:t>Usage Based – </a:t>
            </a:r>
            <a:r>
              <a:rPr lang="en-US" sz="1100" kern="1200" dirty="0" smtClean="0">
                <a:solidFill>
                  <a:schemeClr val="tx1"/>
                </a:solidFill>
                <a:effectLst/>
                <a:latin typeface="Segoe UI" pitchFamily="34" charset="0"/>
                <a:ea typeface="+mn-ea"/>
                <a:cs typeface="+mn-cs"/>
              </a:rPr>
              <a:t>Paying for only what you use, when you need to use it </a:t>
            </a:r>
          </a:p>
          <a:p>
            <a:r>
              <a:rPr lang="en-US" sz="1100" kern="1200" dirty="0" smtClean="0">
                <a:solidFill>
                  <a:schemeClr val="tx1"/>
                </a:solidFill>
                <a:effectLst/>
                <a:latin typeface="Segoe UI" pitchFamily="34" charset="0"/>
                <a:ea typeface="+mn-ea"/>
                <a:cs typeface="+mn-cs"/>
              </a:rPr>
              <a:t>I am sure just hearing the attributes the benefits are crystalizing for each of you but I do want to spend a few minutes talking about the biggest benefits from our perspective:</a:t>
            </a:r>
          </a:p>
          <a:p>
            <a:pPr lvl="0"/>
            <a:r>
              <a:rPr lang="en-US" sz="1100" b="1" kern="1200" dirty="0" smtClean="0">
                <a:solidFill>
                  <a:schemeClr val="tx1"/>
                </a:solidFill>
                <a:effectLst/>
                <a:latin typeface="Segoe UI" pitchFamily="34" charset="0"/>
                <a:ea typeface="+mn-ea"/>
                <a:cs typeface="+mn-cs"/>
              </a:rPr>
              <a:t>Focus</a:t>
            </a:r>
            <a:r>
              <a:rPr lang="en-US" sz="1100" kern="1200" dirty="0" smtClean="0">
                <a:solidFill>
                  <a:schemeClr val="tx1"/>
                </a:solidFill>
                <a:effectLst/>
                <a:latin typeface="Segoe UI" pitchFamily="34" charset="0"/>
                <a:ea typeface="+mn-ea"/>
                <a:cs typeface="+mn-cs"/>
              </a:rPr>
              <a:t>:  This is about having more people able to focus on higher-level parts of the stack, managing those applications SLAs, rolling out new applications, not having to worry about the underlying infrastructure</a:t>
            </a:r>
          </a:p>
          <a:p>
            <a:pPr lvl="0"/>
            <a:r>
              <a:rPr lang="en-US" sz="1100" b="1" kern="1200" dirty="0" smtClean="0">
                <a:solidFill>
                  <a:schemeClr val="tx1"/>
                </a:solidFill>
                <a:effectLst/>
                <a:latin typeface="Segoe UI" pitchFamily="34" charset="0"/>
                <a:ea typeface="+mn-ea"/>
                <a:cs typeface="+mn-cs"/>
              </a:rPr>
              <a:t>Agility</a:t>
            </a:r>
            <a:r>
              <a:rPr lang="en-US" sz="1100" kern="1200" dirty="0" smtClean="0">
                <a:solidFill>
                  <a:schemeClr val="tx1"/>
                </a:solidFill>
                <a:effectLst/>
                <a:latin typeface="Segoe UI" pitchFamily="34" charset="0"/>
                <a:ea typeface="+mn-ea"/>
                <a:cs typeface="+mn-cs"/>
              </a:rPr>
              <a:t>:  This is not only about being able to deliver the applications more quickly to your users and to your customers, but also being able to respond to changes in demand. So, the next time the marketing department launches a campaign, doesn't tell anybody, your public website is underwater, it's very easy to scale that out quickly to meet that demand.</a:t>
            </a:r>
          </a:p>
          <a:p>
            <a:r>
              <a:rPr lang="en-US" sz="1100" b="1" kern="1200" dirty="0" smtClean="0">
                <a:solidFill>
                  <a:schemeClr val="tx1"/>
                </a:solidFill>
                <a:effectLst/>
                <a:latin typeface="Segoe UI" pitchFamily="34" charset="0"/>
                <a:ea typeface="+mn-ea"/>
                <a:cs typeface="+mn-cs"/>
              </a:rPr>
              <a:t>Economics</a:t>
            </a:r>
            <a:r>
              <a:rPr lang="en-US" sz="1100" kern="1200" dirty="0" smtClean="0">
                <a:solidFill>
                  <a:schemeClr val="tx1"/>
                </a:solidFill>
                <a:effectLst/>
                <a:latin typeface="Segoe UI" pitchFamily="34" charset="0"/>
                <a:ea typeface="+mn-ea"/>
                <a:cs typeface="+mn-cs"/>
              </a:rPr>
              <a:t>: Because you're running multiple workloads on the same overall infrastructure, you get better utilization across those applications. And because the Cloud pools together these resources, you can buy broader sets of resources at one time, lowering the overall cost. So, for agility and focus and economics, you have great motivation to move to the Cloud, and those benefits accrue to both public and to private Cloud Computing.</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988572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 us also talk about VM Depot, by Microsoft Open Technologies, which is a community gallery of open source Linux images. VM Depot images are licensed, managed and supported by the open source community. You can find your most favorite Linux flavors in VM Depot along with applications running on top. This is another option for customers with heterogeneous environments and variety of stacks. </a:t>
            </a:r>
          </a:p>
          <a:p>
            <a:endParaRPr lang="en-US" baseline="0" dirty="0" smtClean="0"/>
          </a:p>
          <a:p>
            <a:r>
              <a:rPr lang="en-US" baseline="0" dirty="0" smtClean="0"/>
              <a:t>VM Depot connects directly into Windows Azure Management Portal and users can provision VM Depot images in the portal.  It is important for us to note that VM Depot images are supported and maintained by the open source community through forums and not by Microsoft’s Customer Support organization. </a:t>
            </a:r>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DEC8B1-2705-46AE-B87C-E31FF8C6A301}" type="datetime1">
              <a:rPr lang="en-US" smtClean="0"/>
              <a:t>5/14/2013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309257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take the openness and heterogeneity concept further.  Many of you might have existing workloads and apps that are virtualized with VMware which would be in VMDK virtualization format. When you are ready to bring those applications to Windows Azure,  so that you free up on-premises datacenter capacity or simply run those apps on modern infrastructure, you have options.</a:t>
            </a:r>
          </a:p>
          <a:p>
            <a:endParaRPr lang="en-US" baseline="0" dirty="0" smtClean="0"/>
          </a:p>
          <a:p>
            <a:r>
              <a:rPr lang="en-US" baseline="0" dirty="0" smtClean="0"/>
              <a:t>If you are a System Center user, you can convert your VMDK images into VHD format using and then bring them on to Windows Azure Virtual Machines. (More info here: http://technet.microsoft.com/en-us/library/bb963721.aspx) </a:t>
            </a:r>
          </a:p>
          <a:p>
            <a:endParaRPr lang="en-US" baseline="0" dirty="0" smtClean="0"/>
          </a:p>
          <a:p>
            <a:r>
              <a:rPr lang="en-US" baseline="0" dirty="0" smtClean="0"/>
              <a:t>Yet, this is not the only approach. We also offer a free downloadable utility called Microsoft Virtual Machine Converter which will take VMDK images and convert them into the VHD format.  You can then use PowerShell scripts in uploading those images into Virtual Machines and get going! (More information is here: http://technet.microsoft.com/en-us/library/hh967435.aspx)</a:t>
            </a:r>
          </a:p>
          <a:p>
            <a:endParaRPr lang="en-US" baseline="0" dirty="0" smtClean="0"/>
          </a:p>
          <a:p>
            <a:r>
              <a:rPr lang="en-US" baseline="0" dirty="0" smtClean="0"/>
              <a:t>Whether you start with the gallery or with a custom image, whether you start with Windows Server or Linux or VMware, you have a robust foundation in Virtual Machines and flexible options to get there. </a:t>
            </a: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C90699C-FB8F-4BA3-ADB1-CA4B472A2D98}" type="datetime1">
              <a:rPr lang="en-US" smtClean="0">
                <a:solidFill>
                  <a:prstClr val="black"/>
                </a:solidFill>
              </a:rPr>
              <a:pPr/>
              <a:t>5/14/2013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58381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very important attribute</a:t>
            </a:r>
            <a:r>
              <a:rPr lang="en-US" baseline="0" dirty="0" smtClean="0"/>
              <a:t> of Windows Azure Virtual Machines is the fact that they are persistent. That means the state of your Virtual Machine is saved and stored.  When you stop your instances and restart later on, your settings and configurations persist and carry forward. When you restart your machine, your settings and configurations persist and carry forward. </a:t>
            </a:r>
          </a:p>
          <a:p>
            <a:endParaRPr lang="en-US" baseline="0" dirty="0" smtClean="0"/>
          </a:p>
          <a:p>
            <a:endParaRPr lang="en-US" baseline="0" dirty="0" smtClean="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E834B21-7802-4C61-B6D0-18386522F3B4}" type="datetime1">
              <a:rPr lang="en-US" smtClean="0"/>
              <a:t>5/14/2013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789424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same context, we need to talk about the geo-replication concept. It is a unique durability benefit Virtual Machines users get on Windows Azure. It means you get 6 total copies of your image redundantly replicated. </a:t>
            </a:r>
          </a:p>
          <a:p>
            <a:endParaRPr lang="en-US" baseline="0" dirty="0" smtClean="0"/>
          </a:p>
          <a:p>
            <a:r>
              <a:rPr lang="en-US" sz="1000" kern="1200" dirty="0" smtClean="0">
                <a:solidFill>
                  <a:schemeClr val="tx1"/>
                </a:solidFill>
                <a:effectLst/>
                <a:latin typeface="Segoe UI Light" pitchFamily="34" charset="0"/>
                <a:ea typeface="+mn-ea"/>
                <a:cs typeface="+mn-cs"/>
              </a:rPr>
              <a:t>First, every</a:t>
            </a:r>
            <a:r>
              <a:rPr lang="en-US" sz="1000" kern="1200" baseline="0" dirty="0" smtClean="0">
                <a:solidFill>
                  <a:schemeClr val="tx1"/>
                </a:solidFill>
                <a:effectLst/>
                <a:latin typeface="Segoe UI Light" pitchFamily="34" charset="0"/>
                <a:ea typeface="+mn-ea"/>
                <a:cs typeface="+mn-cs"/>
              </a:rPr>
              <a:t> Windows Azure Virtual Machine image </a:t>
            </a:r>
            <a:r>
              <a:rPr lang="en-US" sz="1000" kern="1200" dirty="0" smtClean="0">
                <a:solidFill>
                  <a:schemeClr val="tx1"/>
                </a:solidFill>
                <a:effectLst/>
                <a:latin typeface="Segoe UI Light" pitchFamily="34" charset="0"/>
                <a:ea typeface="+mn-ea"/>
                <a:cs typeface="+mn-cs"/>
              </a:rPr>
              <a:t>is replicated 3 times within the region you are running</a:t>
            </a:r>
            <a:r>
              <a:rPr lang="en-US" sz="1000" kern="1200" baseline="0" dirty="0" smtClean="0">
                <a:solidFill>
                  <a:schemeClr val="tx1"/>
                </a:solidFill>
                <a:effectLst/>
                <a:latin typeface="Segoe UI Light" pitchFamily="34" charset="0"/>
                <a:ea typeface="+mn-ea"/>
                <a:cs typeface="+mn-cs"/>
              </a:rPr>
              <a:t> in</a:t>
            </a:r>
            <a:r>
              <a:rPr lang="en-US" sz="1000" kern="1200" dirty="0" smtClean="0">
                <a:solidFill>
                  <a:schemeClr val="tx1"/>
                </a:solidFill>
                <a:effectLst/>
                <a:latin typeface="Segoe UI Light" pitchFamily="34" charset="0"/>
                <a:ea typeface="+mn-ea"/>
                <a:cs typeface="+mn-cs"/>
              </a:rPr>
              <a:t>. This provides high availability, so if a rack or a storage server were to be down, you still enjoy high availability. You</a:t>
            </a:r>
            <a:r>
              <a:rPr lang="en-US" sz="1000" kern="1200" baseline="0" dirty="0" smtClean="0">
                <a:solidFill>
                  <a:schemeClr val="tx1"/>
                </a:solidFill>
                <a:effectLst/>
                <a:latin typeface="Segoe UI Light" pitchFamily="34" charset="0"/>
                <a:ea typeface="+mn-ea"/>
                <a:cs typeface="+mn-cs"/>
              </a:rPr>
              <a:t> would get a new instance up and running behind the scenes. In addition, since these are persistent Virtual Machines, your new image would have the exact same state and configuration. </a:t>
            </a:r>
          </a:p>
          <a:p>
            <a:endParaRPr lang="en-US" sz="1000" kern="1200" baseline="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7284167-A509-4127-BE3A-BA9C6E19A373}" type="datetime1">
              <a:rPr lang="en-US" smtClean="0"/>
              <a:t>5/14/2013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552915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smtClean="0">
                <a:solidFill>
                  <a:schemeClr val="tx1"/>
                </a:solidFill>
                <a:effectLst/>
                <a:latin typeface="Segoe UI Light" pitchFamily="34" charset="0"/>
                <a:ea typeface="+mn-ea"/>
                <a:cs typeface="+mn-cs"/>
              </a:rPr>
              <a:t>Second, your image</a:t>
            </a:r>
            <a:r>
              <a:rPr lang="en-US" sz="1000" b="1" kern="1200" baseline="0" dirty="0" smtClean="0">
                <a:solidFill>
                  <a:schemeClr val="tx1"/>
                </a:solidFill>
                <a:effectLst/>
                <a:latin typeface="Segoe UI Light" pitchFamily="34" charset="0"/>
                <a:ea typeface="+mn-ea"/>
                <a:cs typeface="+mn-cs"/>
              </a:rPr>
              <a:t> is </a:t>
            </a:r>
            <a:r>
              <a:rPr lang="en-US" sz="1000" b="1" kern="1200" dirty="0" smtClean="0">
                <a:solidFill>
                  <a:schemeClr val="tx1"/>
                </a:solidFill>
                <a:effectLst/>
                <a:latin typeface="Segoe UI Light" pitchFamily="34" charset="0"/>
                <a:ea typeface="+mn-ea"/>
                <a:cs typeface="+mn-cs"/>
              </a:rPr>
              <a:t>asynchronously copied</a:t>
            </a:r>
            <a:r>
              <a:rPr lang="en-US" sz="1000" b="1" kern="1200" baseline="0" dirty="0" smtClean="0">
                <a:solidFill>
                  <a:schemeClr val="tx1"/>
                </a:solidFill>
                <a:effectLst/>
                <a:latin typeface="Segoe UI Light" pitchFamily="34" charset="0"/>
                <a:ea typeface="+mn-ea"/>
                <a:cs typeface="+mn-cs"/>
              </a:rPr>
              <a:t> to another datacenter that’s hundreds of miles away. These two elements are what we call g</a:t>
            </a:r>
            <a:r>
              <a:rPr lang="en-US" sz="1000" b="1" kern="1200" dirty="0" smtClean="0">
                <a:solidFill>
                  <a:schemeClr val="tx1"/>
                </a:solidFill>
                <a:effectLst/>
                <a:latin typeface="Segoe UI Light" pitchFamily="34" charset="0"/>
                <a:ea typeface="+mn-ea"/>
                <a:cs typeface="+mn-cs"/>
              </a:rPr>
              <a:t>eo-replication</a:t>
            </a:r>
            <a:r>
              <a:rPr lang="en-US" sz="1000" b="0" kern="1200" dirty="0" smtClean="0">
                <a:solidFill>
                  <a:schemeClr val="tx1"/>
                </a:solidFill>
                <a:effectLst/>
                <a:latin typeface="Segoe UI Light" pitchFamily="34" charset="0"/>
                <a:ea typeface="+mn-ea"/>
                <a:cs typeface="+mn-cs"/>
              </a:rPr>
              <a:t>.</a:t>
            </a:r>
            <a:r>
              <a:rPr lang="en-US" sz="1000" b="0" kern="1200" baseline="0" dirty="0" smtClean="0">
                <a:solidFill>
                  <a:schemeClr val="tx1"/>
                </a:solidFill>
                <a:effectLst/>
                <a:latin typeface="Segoe UI Light" pitchFamily="34" charset="0"/>
                <a:ea typeface="+mn-ea"/>
                <a:cs typeface="+mn-cs"/>
              </a:rPr>
              <a:t> </a:t>
            </a:r>
            <a:r>
              <a:rPr lang="en-US" b="1" dirty="0" smtClean="0"/>
              <a:t>Geo replication </a:t>
            </a:r>
            <a:r>
              <a:rPr lang="en-US" b="0" dirty="0" smtClean="0"/>
              <a:t>is a unique feature,</a:t>
            </a:r>
            <a:r>
              <a:rPr lang="en-US" b="0" baseline="0" dirty="0" smtClean="0"/>
              <a:t> that </a:t>
            </a:r>
            <a:r>
              <a:rPr lang="en-US" b="0" dirty="0" smtClean="0"/>
              <a:t>differentiates us. Virtual</a:t>
            </a:r>
            <a:r>
              <a:rPr lang="en-US" b="0" baseline="0" dirty="0" smtClean="0"/>
              <a:t> Machine users get that by default. On other cloud platforms, it requires a deliberate effort to capture and image and to store it and then to replicate it across regions. </a:t>
            </a:r>
          </a:p>
          <a:p>
            <a:endParaRPr lang="en-US" b="0" baseline="0" dirty="0" smtClean="0"/>
          </a:p>
          <a:p>
            <a:pPr marL="0" marR="0" indent="0" algn="l" defTabSz="931786" rtl="0" eaLnBrk="1" fontAlgn="auto" latinLnBrk="0" hangingPunct="1">
              <a:lnSpc>
                <a:spcPct val="90000"/>
              </a:lnSpc>
              <a:spcBef>
                <a:spcPts val="0"/>
              </a:spcBef>
              <a:spcAft>
                <a:spcPts val="340"/>
              </a:spcAft>
              <a:buClrTx/>
              <a:buSzTx/>
              <a:buFontTx/>
              <a:buNone/>
              <a:tabLst/>
              <a:defRPr/>
            </a:pPr>
            <a:r>
              <a:rPr lang="en-US" baseline="0" dirty="0" smtClean="0"/>
              <a:t>Geo-replication also is key to disaster recovery. Since the images are stored in datacenters hundreds of miles apart redundantly, you can have the peace of mind that you can go to these redundantly stored copies and bring them up in case of natural disasters.</a:t>
            </a:r>
            <a:endParaRPr lang="en-US" sz="1000" kern="1200" baseline="0" dirty="0" smtClean="0">
              <a:solidFill>
                <a:schemeClr val="tx1"/>
              </a:solidFill>
              <a:effectLst/>
              <a:latin typeface="Segoe UI Light" pitchFamily="34" charset="0"/>
              <a:ea typeface="+mn-ea"/>
              <a:cs typeface="+mn-cs"/>
            </a:endParaRPr>
          </a:p>
          <a:p>
            <a:endParaRPr lang="en-US" b="0" dirty="0" smtClean="0"/>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753ED51-9C50-49E5-B23A-BE270D45E830}" type="datetime1">
              <a:rPr lang="en-US" smtClean="0"/>
              <a:t>5/14/2013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622206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are like most other customers, you will be asking if you are locked into  the decision to use public cloud and what options you might be giving up when you use Windows Azure Virtual Machines.</a:t>
            </a:r>
          </a:p>
          <a:p>
            <a:endParaRPr lang="en-US" baseline="0" dirty="0" smtClean="0"/>
          </a:p>
          <a:p>
            <a:r>
              <a:rPr lang="en-US" baseline="0" dirty="0" smtClean="0"/>
              <a:t>That is pretty straightforward to answer. Since the underlying virtualization format is VHD, and the virtualization layer is Hyper-V, your apps and your images can move in and out of Windows Azure and the public cloud. You can start with your app prototypes in the cloud and then move to on-premises when ready or simply move to a hosting partner’s datacenter – if so you choose.  This is all about flexibility and having options and not being locked-in.</a:t>
            </a:r>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80EE8A0-92E0-458F-B58E-E9CDE89EE911}" type="datetime1">
              <a:rPr lang="en-US" smtClean="0"/>
              <a:t>5/14/2013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471498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498298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a:t>
            </a:r>
            <a:r>
              <a:rPr lang="en-US" baseline="0" dirty="0" smtClean="0"/>
              <a:t> “Media Services”, we mean a collection of components and technologies from Microsoft and third parties that are curated, ready-to-use, and integrated into a single platform to simplify the creation of end-to-end media solutions.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316597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5/14/2013 11:00 AM</a:t>
            </a:fld>
            <a:endParaRPr lang="en-US">
              <a:solidFill>
                <a:prstClr val="black"/>
              </a:solidFill>
            </a:endParaRPr>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679347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normAutofit/>
          </a:bodyPr>
          <a:lstStyle/>
          <a:p>
            <a:pPr rtl="0" eaLnBrk="1" fontAlgn="auto" latinLnBrk="0" hangingPunct="1"/>
            <a:r>
              <a:rPr lang="en-IN" sz="1100" b="0" i="0" u="none" strike="noStrike" kern="1200" dirty="0" smtClean="0">
                <a:solidFill>
                  <a:schemeClr val="tx1"/>
                </a:solidFill>
                <a:effectLst/>
                <a:latin typeface="Segoe UI" pitchFamily="34" charset="0"/>
                <a:ea typeface="+mn-ea"/>
                <a:cs typeface="+mn-cs"/>
              </a:rPr>
              <a:t>Quickly create elastic applications on fully</a:t>
            </a:r>
            <a:r>
              <a:rPr lang="en-IN" sz="1100" b="0" i="0" u="none" strike="noStrike" kern="1200" baseline="0" dirty="0" smtClean="0">
                <a:solidFill>
                  <a:schemeClr val="tx1"/>
                </a:solidFill>
                <a:effectLst/>
                <a:latin typeface="Segoe UI" pitchFamily="34" charset="0"/>
                <a:ea typeface="+mn-ea"/>
                <a:cs typeface="+mn-cs"/>
              </a:rPr>
              <a:t> managed platform with existing skills</a:t>
            </a:r>
            <a:r>
              <a:rPr lang="en-IN" sz="1100" b="0" i="0" u="none" strike="noStrike" kern="1200" dirty="0" smtClean="0">
                <a:solidFill>
                  <a:schemeClr val="tx1"/>
                </a:solidFill>
                <a:effectLst/>
                <a:latin typeface="Segoe UI" pitchFamily="34" charset="0"/>
                <a:ea typeface="+mn-ea"/>
                <a:cs typeface="+mn-cs"/>
              </a:rPr>
              <a:t>.</a:t>
            </a:r>
            <a:r>
              <a:rPr lang="en-US" sz="1100" b="0" i="0" u="none" strike="noStrike" kern="1200" baseline="0" dirty="0" smtClean="0">
                <a:solidFill>
                  <a:schemeClr val="tx1"/>
                </a:solidFill>
                <a:effectLst/>
                <a:latin typeface="Segoe UI" pitchFamily="34" charset="0"/>
                <a:ea typeface="+mn-ea"/>
                <a:cs typeface="+mn-cs"/>
              </a:rPr>
              <a:t> </a:t>
            </a:r>
          </a:p>
          <a:p>
            <a:pPr rtl="0" eaLnBrk="1" fontAlgn="auto" latinLnBrk="0" hangingPunct="1"/>
            <a:r>
              <a:rPr lang="en-US" sz="1100" b="1" i="0" u="none" strike="noStrike" kern="1200" dirty="0" smtClean="0">
                <a:solidFill>
                  <a:schemeClr val="tx1"/>
                </a:solidFill>
                <a:effectLst/>
                <a:latin typeface="Segoe UI" pitchFamily="34" charset="0"/>
                <a:ea typeface="+mn-ea"/>
                <a:cs typeface="+mn-cs"/>
              </a:rPr>
              <a:t>Key platform capabilities:</a:t>
            </a:r>
            <a:endParaRPr lang="en-US" sz="1100" b="0" i="0" u="none" strike="noStrike" kern="1200" dirty="0" smtClean="0">
              <a:solidFill>
                <a:schemeClr val="tx1"/>
              </a:solidFill>
              <a:effectLst/>
              <a:latin typeface="Segoe UI" pitchFamily="34" charset="0"/>
              <a:ea typeface="+mn-ea"/>
              <a:cs typeface="+mn-cs"/>
            </a:endParaRPr>
          </a:p>
          <a:p>
            <a:pPr rtl="0" eaLnBrk="1" fontAlgn="auto" latinLnBrk="0" hangingPunct="1"/>
            <a:r>
              <a:rPr lang="en-US" sz="1100" b="0" i="0" u="none" strike="noStrike" kern="1200" baseline="0" dirty="0" smtClean="0">
                <a:solidFill>
                  <a:schemeClr val="tx1"/>
                </a:solidFill>
                <a:effectLst/>
                <a:latin typeface="Segoe UI" pitchFamily="34" charset="0"/>
                <a:ea typeface="+mn-ea"/>
                <a:cs typeface="+mn-cs"/>
              </a:rPr>
              <a:t>150GB size and competitive pricing </a:t>
            </a:r>
            <a:endParaRPr lang="en-US" sz="1100" b="0" i="0" u="none" strike="noStrike" kern="1200" dirty="0" smtClean="0">
              <a:solidFill>
                <a:schemeClr val="tx1"/>
              </a:solidFill>
              <a:effectLst/>
              <a:latin typeface="Segoe UI" pitchFamily="34" charset="0"/>
              <a:ea typeface="+mn-ea"/>
              <a:cs typeface="+mn-cs"/>
            </a:endParaRPr>
          </a:p>
          <a:p>
            <a:pPr rtl="0" eaLnBrk="1" fontAlgn="auto" latinLnBrk="0" hangingPunct="1"/>
            <a:r>
              <a:rPr lang="en-US" sz="1100" b="0" i="0" u="none" strike="noStrike" kern="1200" dirty="0" smtClean="0">
                <a:solidFill>
                  <a:schemeClr val="tx1"/>
                </a:solidFill>
                <a:effectLst/>
                <a:latin typeface="Segoe UI" pitchFamily="34" charset="0"/>
                <a:ea typeface="+mn-ea"/>
                <a:cs typeface="+mn-cs"/>
              </a:rPr>
              <a:t>Build, extend or migrate applications across environments  using the tools you choose. </a:t>
            </a:r>
            <a:r>
              <a:rPr lang="en-US" sz="1100" b="0" i="0" u="none" strike="noStrike" kern="1200" baseline="0" dirty="0" smtClean="0">
                <a:solidFill>
                  <a:schemeClr val="tx1"/>
                </a:solidFill>
                <a:effectLst/>
                <a:latin typeface="Segoe UI" pitchFamily="34" charset="0"/>
                <a:ea typeface="+mn-ea"/>
                <a:cs typeface="+mn-cs"/>
              </a:rPr>
              <a:t> </a:t>
            </a:r>
            <a:endParaRPr lang="en-US" sz="1100" b="0" i="0" u="none" strike="noStrike" kern="1200" dirty="0" smtClean="0">
              <a:solidFill>
                <a:schemeClr val="tx1"/>
              </a:solidFill>
              <a:effectLst/>
              <a:latin typeface="Segoe UI" pitchFamily="34" charset="0"/>
              <a:ea typeface="+mn-ea"/>
              <a:cs typeface="+mn-cs"/>
            </a:endParaRPr>
          </a:p>
          <a:p>
            <a:pPr rtl="0" eaLnBrk="1" fontAlgn="auto" latinLnBrk="0" hangingPunct="1"/>
            <a:r>
              <a:rPr lang="en-US" sz="1100" b="0" i="0" u="none" strike="noStrike" kern="1200" baseline="0" dirty="0" smtClean="0">
                <a:solidFill>
                  <a:schemeClr val="tx1"/>
                </a:solidFill>
                <a:effectLst/>
                <a:latin typeface="Segoe UI" pitchFamily="34" charset="0"/>
                <a:ea typeface="+mn-ea"/>
                <a:cs typeface="+mn-cs"/>
              </a:rPr>
              <a:t>High level of interoperability and connectivity.</a:t>
            </a:r>
            <a:endParaRPr lang="en-US" sz="1100" b="0" i="0" u="none" strike="noStrike" kern="1200" dirty="0" smtClean="0">
              <a:solidFill>
                <a:schemeClr val="tx1"/>
              </a:solidFill>
              <a:effectLst/>
              <a:latin typeface="Segoe UI" pitchFamily="34" charset="0"/>
              <a:ea typeface="+mn-ea"/>
              <a:cs typeface="+mn-cs"/>
            </a:endParaRPr>
          </a:p>
          <a:p>
            <a:pPr rtl="0" eaLnBrk="1" fontAlgn="auto" latinLnBrk="0" hangingPunct="1"/>
            <a:r>
              <a:rPr lang="en-US" sz="1100" b="0" i="0" u="none" strike="noStrike" kern="1200" baseline="0" dirty="0" smtClean="0">
                <a:solidFill>
                  <a:schemeClr val="tx1"/>
                </a:solidFill>
                <a:effectLst/>
                <a:latin typeface="Segoe UI" pitchFamily="34" charset="0"/>
                <a:ea typeface="+mn-ea"/>
                <a:cs typeface="+mn-cs"/>
              </a:rPr>
              <a:t>Flexible across on-premises and cloud. </a:t>
            </a:r>
            <a:endParaRPr lang="en-US" sz="1100" b="0" i="0" u="none" strike="noStrike" kern="1200" dirty="0" smtClean="0">
              <a:solidFill>
                <a:schemeClr val="tx1"/>
              </a:solidFill>
              <a:effectLst/>
              <a:latin typeface="Segoe UI" pitchFamily="34" charset="0"/>
              <a:ea typeface="+mn-ea"/>
              <a:cs typeface="+mn-cs"/>
            </a:endParaRPr>
          </a:p>
          <a:p>
            <a:pPr rtl="0" eaLnBrk="1" fontAlgn="auto" latinLnBrk="0" hangingPunct="1"/>
            <a:r>
              <a:rPr lang="en-US" sz="1100" b="0" i="0" u="none" strike="noStrike" kern="1200" baseline="0" dirty="0" smtClean="0">
                <a:solidFill>
                  <a:schemeClr val="tx1"/>
                </a:solidFill>
                <a:effectLst/>
                <a:latin typeface="Segoe UI" pitchFamily="34" charset="0"/>
                <a:ea typeface="+mn-ea"/>
                <a:cs typeface="+mn-cs"/>
              </a:rPr>
              <a:t>Built on standard relational principles and practices.</a:t>
            </a:r>
            <a:endParaRPr lang="en-US" sz="1100" b="0" i="0" u="none" strike="noStrike" kern="1200" dirty="0" smtClean="0">
              <a:solidFill>
                <a:schemeClr val="tx1"/>
              </a:solidFill>
              <a:effectLst/>
              <a:latin typeface="Segoe UI" pitchFamily="34" charset="0"/>
              <a:ea typeface="+mn-ea"/>
              <a:cs typeface="+mn-cs"/>
            </a:endParaRPr>
          </a:p>
          <a:p>
            <a:pPr rtl="0" eaLnBrk="1" fontAlgn="auto" latinLnBrk="0" hangingPunct="1"/>
            <a:r>
              <a:rPr lang="en-US" sz="1100" b="1" i="0" u="none" strike="noStrike" kern="1200" dirty="0" smtClean="0">
                <a:solidFill>
                  <a:schemeClr val="tx1"/>
                </a:solidFill>
                <a:effectLst/>
                <a:latin typeface="Segoe UI" pitchFamily="34" charset="0"/>
                <a:ea typeface="+mn-ea"/>
                <a:cs typeface="+mn-cs"/>
              </a:rPr>
              <a:t>Key platform capabilities:</a:t>
            </a:r>
            <a:endParaRPr lang="en-US" sz="1100" b="0" i="0" u="none" strike="noStrike" kern="1200" dirty="0" smtClean="0">
              <a:solidFill>
                <a:schemeClr val="tx1"/>
              </a:solidFill>
              <a:effectLst/>
              <a:latin typeface="Segoe UI" pitchFamily="34" charset="0"/>
              <a:ea typeface="+mn-ea"/>
              <a:cs typeface="+mn-cs"/>
            </a:endParaRPr>
          </a:p>
          <a:p>
            <a:pPr rtl="0" eaLnBrk="1" fontAlgn="auto" latinLnBrk="0" hangingPunct="1"/>
            <a:r>
              <a:rPr lang="en-US" sz="1100" b="0" i="0" u="none" strike="noStrike" kern="1200" baseline="0" dirty="0" smtClean="0">
                <a:solidFill>
                  <a:schemeClr val="tx1"/>
                </a:solidFill>
                <a:effectLst/>
                <a:latin typeface="Segoe UI" pitchFamily="34" charset="0"/>
                <a:ea typeface="+mn-ea"/>
                <a:cs typeface="+mn-cs"/>
              </a:rPr>
              <a:t>Works with .NET, Java, PHP, Ruby on Rails and Node.js</a:t>
            </a:r>
            <a:endParaRPr lang="en-US" sz="1100" b="0" i="0" u="none" strike="noStrike" kern="1200" dirty="0" smtClean="0">
              <a:solidFill>
                <a:schemeClr val="tx1"/>
              </a:solidFill>
              <a:effectLst/>
              <a:latin typeface="Segoe UI" pitchFamily="34" charset="0"/>
              <a:ea typeface="+mn-ea"/>
              <a:cs typeface="+mn-cs"/>
            </a:endParaRPr>
          </a:p>
          <a:p>
            <a:pPr rtl="0" eaLnBrk="1" fontAlgn="auto" latinLnBrk="0" hangingPunct="1"/>
            <a:r>
              <a:rPr lang="en-US" sz="1100" b="0" i="0" u="none" strike="noStrike" kern="1200" baseline="0" dirty="0" smtClean="0">
                <a:solidFill>
                  <a:schemeClr val="tx1"/>
                </a:solidFill>
                <a:effectLst/>
                <a:latin typeface="Segoe UI" pitchFamily="34" charset="0"/>
                <a:ea typeface="+mn-ea"/>
                <a:cs typeface="+mn-cs"/>
              </a:rPr>
              <a:t>SQL Azure Data Sync </a:t>
            </a:r>
            <a:endParaRPr lang="en-US" sz="1100" b="0" i="0" u="none" strike="noStrike" kern="1200" dirty="0" smtClean="0">
              <a:solidFill>
                <a:schemeClr val="tx1"/>
              </a:solidFill>
              <a:effectLst/>
              <a:latin typeface="Segoe UI" pitchFamily="34" charset="0"/>
              <a:ea typeface="+mn-ea"/>
              <a:cs typeface="+mn-cs"/>
            </a:endParaRPr>
          </a:p>
          <a:p>
            <a:pPr rtl="0" eaLnBrk="1" fontAlgn="auto" latinLnBrk="0" hangingPunct="1"/>
            <a:r>
              <a:rPr lang="en-US" sz="1100" b="0" i="0" u="none" strike="noStrike" kern="1200" baseline="0" dirty="0" smtClean="0">
                <a:solidFill>
                  <a:schemeClr val="tx1"/>
                </a:solidFill>
                <a:effectLst/>
                <a:latin typeface="Segoe UI" pitchFamily="34" charset="0"/>
                <a:ea typeface="+mn-ea"/>
                <a:cs typeface="+mn-cs"/>
              </a:rPr>
              <a:t>SQL Azure spatial data support </a:t>
            </a:r>
            <a:endParaRPr lang="en-US" sz="1100" b="0" i="0" u="none" strike="noStrike" kern="1200" dirty="0" smtClean="0">
              <a:solidFill>
                <a:schemeClr val="tx1"/>
              </a:solidFill>
              <a:effectLst/>
              <a:latin typeface="Segoe UI" pitchFamily="34" charset="0"/>
              <a:ea typeface="+mn-ea"/>
              <a:cs typeface="+mn-cs"/>
            </a:endParaRPr>
          </a:p>
          <a:p>
            <a:pPr rtl="0" eaLnBrk="1" fontAlgn="auto" latinLnBrk="0" hangingPunct="1"/>
            <a:r>
              <a:rPr lang="en-US" sz="1100" b="1" i="0" u="none" strike="noStrike" kern="1200" dirty="0" smtClean="0">
                <a:solidFill>
                  <a:schemeClr val="tx1"/>
                </a:solidFill>
                <a:effectLst/>
                <a:latin typeface="Segoe UI" pitchFamily="34" charset="0"/>
                <a:ea typeface="+mn-ea"/>
                <a:cs typeface="+mn-cs"/>
              </a:rPr>
              <a:t>Key platform capabilities:</a:t>
            </a:r>
            <a:endParaRPr lang="en-US" sz="1100" b="0" i="0" u="none" strike="noStrike" kern="1200" dirty="0" smtClean="0">
              <a:solidFill>
                <a:schemeClr val="tx1"/>
              </a:solidFill>
              <a:effectLst/>
              <a:latin typeface="Segoe UI" pitchFamily="34" charset="0"/>
              <a:ea typeface="+mn-ea"/>
              <a:cs typeface="+mn-cs"/>
            </a:endParaRPr>
          </a:p>
          <a:p>
            <a:pPr rtl="0" eaLnBrk="1" fontAlgn="auto" latinLnBrk="0" hangingPunct="1"/>
            <a:r>
              <a:rPr lang="en-US" sz="1100" b="0" i="0" u="none" strike="noStrike" kern="1200" baseline="0" dirty="0" smtClean="0">
                <a:solidFill>
                  <a:schemeClr val="tx1"/>
                </a:solidFill>
                <a:effectLst/>
                <a:latin typeface="Segoe UI" pitchFamily="34" charset="0"/>
                <a:ea typeface="+mn-ea"/>
                <a:cs typeface="+mn-cs"/>
              </a:rPr>
              <a:t>SQL Azure Federation </a:t>
            </a:r>
            <a:endParaRPr lang="en-US" sz="1100" b="0" i="0" u="none" strike="noStrike" kern="1200" dirty="0" smtClean="0">
              <a:solidFill>
                <a:schemeClr val="tx1"/>
              </a:solidFill>
              <a:effectLst/>
              <a:latin typeface="Segoe UI" pitchFamily="34" charset="0"/>
              <a:ea typeface="+mn-ea"/>
              <a:cs typeface="+mn-cs"/>
            </a:endParaRPr>
          </a:p>
          <a:p>
            <a:pPr rtl="0" eaLnBrk="1" fontAlgn="auto" latinLnBrk="0" hangingPunct="1"/>
            <a:r>
              <a:rPr lang="en-US" sz="1100" b="0" i="0" u="none" strike="noStrike" kern="1200" baseline="0" dirty="0" smtClean="0">
                <a:solidFill>
                  <a:schemeClr val="tx1"/>
                </a:solidFill>
                <a:effectLst/>
                <a:latin typeface="Segoe UI" pitchFamily="34" charset="0"/>
                <a:ea typeface="+mn-ea"/>
                <a:cs typeface="+mn-cs"/>
              </a:rPr>
              <a:t>99.9% monthly SLA and built-in high availability </a:t>
            </a:r>
            <a:endParaRPr lang="en-US" sz="1100" b="0" i="0" u="none" strike="noStrike" kern="1200" dirty="0" smtClean="0">
              <a:solidFill>
                <a:schemeClr val="tx1"/>
              </a:solidFill>
              <a:effectLst/>
              <a:latin typeface="Segoe UI" pitchFamily="34" charset="0"/>
              <a:ea typeface="+mn-ea"/>
              <a:cs typeface="+mn-cs"/>
            </a:endParaRPr>
          </a:p>
          <a:p>
            <a:pPr rtl="0" eaLnBrk="1" fontAlgn="auto" latinLnBrk="0" hangingPunct="1"/>
            <a:r>
              <a:rPr lang="en-US" sz="1100" b="0" i="0" u="none" strike="noStrike" kern="1200" baseline="0" dirty="0" smtClean="0">
                <a:solidFill>
                  <a:schemeClr val="tx1"/>
                </a:solidFill>
                <a:effectLst/>
                <a:latin typeface="Segoe UI" pitchFamily="34" charset="0"/>
                <a:ea typeface="+mn-ea"/>
                <a:cs typeface="+mn-cs"/>
              </a:rPr>
              <a:t>SQL Azure Reporting </a:t>
            </a:r>
            <a:endParaRPr lang="en-US" sz="1100" b="0" i="0" u="none" strike="noStrike" kern="1200" dirty="0" smtClean="0">
              <a:solidFill>
                <a:schemeClr val="tx1"/>
              </a:solidFill>
              <a:effectLst/>
              <a:latin typeface="Segoe UI"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5/14/2013 11:00 AM</a:t>
            </a:fld>
            <a:endParaRPr lang="en-US">
              <a:solidFill>
                <a:prstClr val="black"/>
              </a:solidFill>
            </a:endParaRPr>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818043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normAutofit fontScale="70000" lnSpcReduction="20000"/>
          </a:bodyPr>
          <a:lstStyle/>
          <a:p>
            <a:r>
              <a:rPr lang="en-US" sz="1100" b="1" kern="1200" dirty="0" smtClean="0">
                <a:solidFill>
                  <a:schemeClr val="tx1"/>
                </a:solidFill>
                <a:effectLst/>
                <a:latin typeface="Segoe UI" pitchFamily="34" charset="0"/>
                <a:ea typeface="+mn-ea"/>
                <a:cs typeface="+mn-cs"/>
              </a:rPr>
              <a:t>Key Points: </a:t>
            </a:r>
            <a:endParaRPr lang="en-US" sz="1100" kern="1200" dirty="0" smtClean="0">
              <a:solidFill>
                <a:schemeClr val="tx1"/>
              </a:solidFill>
              <a:effectLst/>
              <a:latin typeface="Segoe UI" pitchFamily="34" charset="0"/>
              <a:ea typeface="+mn-ea"/>
              <a:cs typeface="+mn-cs"/>
            </a:endParaRPr>
          </a:p>
          <a:p>
            <a:pPr lvl="0"/>
            <a:r>
              <a:rPr lang="en-US" sz="1100" kern="1200" dirty="0" smtClean="0">
                <a:solidFill>
                  <a:schemeClr val="tx1"/>
                </a:solidFill>
                <a:effectLst/>
                <a:latin typeface="Segoe UI" pitchFamily="34" charset="0"/>
                <a:ea typeface="+mn-ea"/>
                <a:cs typeface="+mn-cs"/>
              </a:rPr>
              <a:t>The Cloud is Here – this is what it’s all about:</a:t>
            </a:r>
          </a:p>
          <a:p>
            <a:pPr lvl="0"/>
            <a:r>
              <a:rPr lang="en-US" sz="1100" kern="1200" dirty="0" smtClean="0">
                <a:solidFill>
                  <a:schemeClr val="tx1"/>
                </a:solidFill>
                <a:effectLst/>
                <a:latin typeface="Segoe UI" pitchFamily="34" charset="0"/>
                <a:ea typeface="+mn-ea"/>
                <a:cs typeface="+mn-cs"/>
              </a:rPr>
              <a:t>Attributes:  Pooled Resources, Self Service, Elastic, Usage Based</a:t>
            </a:r>
          </a:p>
          <a:p>
            <a:pPr lvl="0"/>
            <a:r>
              <a:rPr lang="en-US" sz="1100" kern="1200" dirty="0" smtClean="0">
                <a:solidFill>
                  <a:schemeClr val="tx1"/>
                </a:solidFill>
                <a:effectLst/>
                <a:latin typeface="Segoe UI" pitchFamily="34" charset="0"/>
                <a:ea typeface="+mn-ea"/>
                <a:cs typeface="+mn-cs"/>
              </a:rPr>
              <a:t>Benefits: Focus, Agility, Economics</a:t>
            </a:r>
          </a:p>
          <a:p>
            <a:r>
              <a:rPr lang="en-US" sz="1100" b="1" kern="1200" dirty="0" smtClean="0">
                <a:solidFill>
                  <a:schemeClr val="tx1"/>
                </a:solidFill>
                <a:effectLst/>
                <a:latin typeface="Segoe UI" pitchFamily="34" charset="0"/>
                <a:ea typeface="+mn-ea"/>
                <a:cs typeface="+mn-cs"/>
              </a:rPr>
              <a:t> </a:t>
            </a:r>
            <a:endParaRPr lang="en-US" sz="1100" kern="1200" dirty="0" smtClean="0">
              <a:solidFill>
                <a:schemeClr val="tx1"/>
              </a:solidFill>
              <a:effectLst/>
              <a:latin typeface="Segoe UI" pitchFamily="34" charset="0"/>
              <a:ea typeface="+mn-ea"/>
              <a:cs typeface="+mn-cs"/>
            </a:endParaRPr>
          </a:p>
          <a:p>
            <a:r>
              <a:rPr lang="en-US" sz="1100" b="1" kern="1200" dirty="0" smtClean="0">
                <a:solidFill>
                  <a:schemeClr val="tx1"/>
                </a:solidFill>
                <a:effectLst/>
                <a:latin typeface="Segoe UI" pitchFamily="34" charset="0"/>
                <a:ea typeface="+mn-ea"/>
                <a:cs typeface="+mn-cs"/>
              </a:rPr>
              <a:t>Talk Track:</a:t>
            </a:r>
            <a:r>
              <a:rPr lang="en-US" sz="1100" kern="1200" dirty="0" smtClean="0">
                <a:solidFill>
                  <a:schemeClr val="tx1"/>
                </a:solidFill>
                <a:effectLst/>
                <a:latin typeface="Segoe UI" pitchFamily="34" charset="0"/>
                <a:ea typeface="+mn-ea"/>
                <a:cs typeface="+mn-cs"/>
              </a:rPr>
              <a:t> </a:t>
            </a:r>
          </a:p>
          <a:p>
            <a:r>
              <a:rPr lang="en-US" sz="1100" kern="1200" dirty="0" smtClean="0">
                <a:solidFill>
                  <a:schemeClr val="tx1"/>
                </a:solidFill>
                <a:effectLst/>
                <a:latin typeface="Segoe UI" pitchFamily="34" charset="0"/>
                <a:ea typeface="+mn-ea"/>
                <a:cs typeface="+mn-cs"/>
              </a:rPr>
              <a:t>Today, cloud computing is changing the very definition of IT.  And so the conversation needs to change as well.  Yesterday, the conversation was about consolidation and cost.  Today, the conversation is about the new breed of benefits that cloud computing delivers. It’s all about transforming the way IT serves your business by harnessing a new breed of power.  Microsoft is the only company that brings all of the pieces together in an integrated, comprehensive way.  With our long-term vision to change the world through computing, we help every customer transform the datacenter of today into the private cloud of tomorrow, with a pathway to the public cloud and beyond. </a:t>
            </a:r>
          </a:p>
          <a:p>
            <a:r>
              <a:rPr lang="en-US" sz="1100" kern="1200" dirty="0" smtClean="0">
                <a:solidFill>
                  <a:schemeClr val="tx1"/>
                </a:solidFill>
                <a:effectLst/>
                <a:latin typeface="Segoe UI" pitchFamily="34" charset="0"/>
                <a:ea typeface="+mn-ea"/>
                <a:cs typeface="+mn-cs"/>
              </a:rPr>
              <a:t> </a:t>
            </a:r>
          </a:p>
          <a:p>
            <a:r>
              <a:rPr lang="en-US" sz="1100" kern="1200" dirty="0" smtClean="0">
                <a:solidFill>
                  <a:schemeClr val="tx1"/>
                </a:solidFill>
                <a:effectLst/>
                <a:latin typeface="Segoe UI" pitchFamily="34" charset="0"/>
                <a:ea typeface="+mn-ea"/>
                <a:cs typeface="+mn-cs"/>
              </a:rPr>
              <a:t>With that said – cloud computing is the on-demand delivery of applications as standardized IT services, and inherently has four key attributes:</a:t>
            </a:r>
          </a:p>
          <a:p>
            <a:r>
              <a:rPr lang="en-US" sz="1100" kern="1200" dirty="0" smtClean="0">
                <a:solidFill>
                  <a:schemeClr val="tx1"/>
                </a:solidFill>
                <a:effectLst/>
                <a:latin typeface="Segoe UI" pitchFamily="34" charset="0"/>
                <a:ea typeface="+mn-ea"/>
                <a:cs typeface="+mn-cs"/>
              </a:rPr>
              <a:t> </a:t>
            </a:r>
          </a:p>
          <a:p>
            <a:pPr lvl="0"/>
            <a:r>
              <a:rPr lang="en-US" sz="1100" b="1" kern="1200" dirty="0" smtClean="0">
                <a:solidFill>
                  <a:schemeClr val="tx1"/>
                </a:solidFill>
                <a:effectLst/>
                <a:latin typeface="Segoe UI" pitchFamily="34" charset="0"/>
                <a:ea typeface="+mn-ea"/>
                <a:cs typeface="+mn-cs"/>
              </a:rPr>
              <a:t>Pooled Resources</a:t>
            </a:r>
            <a:r>
              <a:rPr lang="en-US" sz="1100" kern="1200" dirty="0" smtClean="0">
                <a:solidFill>
                  <a:schemeClr val="tx1"/>
                </a:solidFill>
                <a:effectLst/>
                <a:latin typeface="Segoe UI" pitchFamily="34" charset="0"/>
                <a:ea typeface="+mn-ea"/>
                <a:cs typeface="+mn-cs"/>
              </a:rPr>
              <a:t>: As I mentioned earlier, we often hear that cloud computing is just big </a:t>
            </a:r>
            <a:r>
              <a:rPr lang="en-US" sz="1100" kern="1200" dirty="0" err="1" smtClean="0">
                <a:solidFill>
                  <a:schemeClr val="tx1"/>
                </a:solidFill>
                <a:effectLst/>
                <a:latin typeface="Segoe UI" pitchFamily="34" charset="0"/>
                <a:ea typeface="+mn-ea"/>
                <a:cs typeface="+mn-cs"/>
              </a:rPr>
              <a:t>virt</a:t>
            </a:r>
            <a:r>
              <a:rPr lang="en-US" sz="1100" kern="1200" dirty="0" smtClean="0">
                <a:solidFill>
                  <a:schemeClr val="tx1"/>
                </a:solidFill>
                <a:effectLst/>
                <a:latin typeface="Segoe UI" pitchFamily="34" charset="0"/>
                <a:ea typeface="+mn-ea"/>
                <a:cs typeface="+mn-cs"/>
              </a:rPr>
              <a:t>.  It’s not.  Cloud Computing uses virtualization but it adds significantly to virtualization.  It pools those resources together and allows you to dynamically provision and scale applications.  </a:t>
            </a:r>
          </a:p>
          <a:p>
            <a:pPr lvl="0"/>
            <a:r>
              <a:rPr lang="en-US" sz="1100" b="1" kern="1200" dirty="0" smtClean="0">
                <a:solidFill>
                  <a:schemeClr val="tx1"/>
                </a:solidFill>
                <a:effectLst/>
                <a:latin typeface="Segoe UI" pitchFamily="34" charset="0"/>
                <a:ea typeface="+mn-ea"/>
                <a:cs typeface="+mn-cs"/>
              </a:rPr>
              <a:t>Self Service</a:t>
            </a:r>
            <a:r>
              <a:rPr lang="en-US" sz="1100" kern="1200" dirty="0" smtClean="0">
                <a:solidFill>
                  <a:schemeClr val="tx1"/>
                </a:solidFill>
                <a:effectLst/>
                <a:latin typeface="Segoe UI" pitchFamily="34" charset="0"/>
                <a:ea typeface="+mn-ea"/>
                <a:cs typeface="+mn-cs"/>
              </a:rPr>
              <a:t>: Once you pool your resource, Cloud Computing provides a self service way for the business to get at those resources or more specifically by providing self-service IT infrastructure to business units and departments with an SLA. This forces service-level discussion and removes the burden to procure, provision and manage infrastructure on a per application, ad-hoc basis </a:t>
            </a:r>
          </a:p>
          <a:p>
            <a:pPr lvl="0"/>
            <a:r>
              <a:rPr lang="en-US" sz="1100" b="1" kern="1200" dirty="0" smtClean="0">
                <a:solidFill>
                  <a:schemeClr val="tx1"/>
                </a:solidFill>
                <a:effectLst/>
                <a:latin typeface="Segoe UI" pitchFamily="34" charset="0"/>
                <a:ea typeface="+mn-ea"/>
                <a:cs typeface="+mn-cs"/>
              </a:rPr>
              <a:t>Elastic – </a:t>
            </a:r>
            <a:r>
              <a:rPr lang="en-US" sz="1100" kern="1200" dirty="0" smtClean="0">
                <a:solidFill>
                  <a:schemeClr val="tx1"/>
                </a:solidFill>
                <a:effectLst/>
                <a:latin typeface="Segoe UI" pitchFamily="34" charset="0"/>
                <a:ea typeface="+mn-ea"/>
                <a:cs typeface="+mn-cs"/>
              </a:rPr>
              <a:t>Scale up (or scale down) dynamically as resource needs change, enabling faster delivery of capacity.</a:t>
            </a:r>
          </a:p>
          <a:p>
            <a:pPr lvl="0"/>
            <a:r>
              <a:rPr lang="en-US" sz="1100" b="1" kern="1200" dirty="0" smtClean="0">
                <a:solidFill>
                  <a:schemeClr val="tx1"/>
                </a:solidFill>
                <a:effectLst/>
                <a:latin typeface="Segoe UI" pitchFamily="34" charset="0"/>
                <a:ea typeface="+mn-ea"/>
                <a:cs typeface="+mn-cs"/>
              </a:rPr>
              <a:t>Usage Based – </a:t>
            </a:r>
            <a:r>
              <a:rPr lang="en-US" sz="1100" kern="1200" dirty="0" smtClean="0">
                <a:solidFill>
                  <a:schemeClr val="tx1"/>
                </a:solidFill>
                <a:effectLst/>
                <a:latin typeface="Segoe UI" pitchFamily="34" charset="0"/>
                <a:ea typeface="+mn-ea"/>
                <a:cs typeface="+mn-cs"/>
              </a:rPr>
              <a:t>Paying for only what you use, when you need to use it </a:t>
            </a:r>
          </a:p>
          <a:p>
            <a:r>
              <a:rPr lang="en-US" sz="1100" kern="1200" dirty="0" smtClean="0">
                <a:solidFill>
                  <a:schemeClr val="tx1"/>
                </a:solidFill>
                <a:effectLst/>
                <a:latin typeface="Segoe UI" pitchFamily="34" charset="0"/>
                <a:ea typeface="+mn-ea"/>
                <a:cs typeface="+mn-cs"/>
              </a:rPr>
              <a:t>I am sure just hearing the attributes the benefits are crystalizing for each of you but I do want to spend a few minutes talking about the biggest benefits from our perspective:</a:t>
            </a:r>
          </a:p>
          <a:p>
            <a:pPr lvl="0"/>
            <a:r>
              <a:rPr lang="en-US" sz="1100" b="1" kern="1200" dirty="0" smtClean="0">
                <a:solidFill>
                  <a:schemeClr val="tx1"/>
                </a:solidFill>
                <a:effectLst/>
                <a:latin typeface="Segoe UI" pitchFamily="34" charset="0"/>
                <a:ea typeface="+mn-ea"/>
                <a:cs typeface="+mn-cs"/>
              </a:rPr>
              <a:t>Focus</a:t>
            </a:r>
            <a:r>
              <a:rPr lang="en-US" sz="1100" kern="1200" dirty="0" smtClean="0">
                <a:solidFill>
                  <a:schemeClr val="tx1"/>
                </a:solidFill>
                <a:effectLst/>
                <a:latin typeface="Segoe UI" pitchFamily="34" charset="0"/>
                <a:ea typeface="+mn-ea"/>
                <a:cs typeface="+mn-cs"/>
              </a:rPr>
              <a:t>:  This is about having more people able to focus on higher-level parts of the stack, managing those applications SLAs, rolling out new applications, not having to worry about the underlying infrastructure</a:t>
            </a:r>
          </a:p>
          <a:p>
            <a:pPr lvl="0"/>
            <a:r>
              <a:rPr lang="en-US" sz="1100" b="1" kern="1200" dirty="0" smtClean="0">
                <a:solidFill>
                  <a:schemeClr val="tx1"/>
                </a:solidFill>
                <a:effectLst/>
                <a:latin typeface="Segoe UI" pitchFamily="34" charset="0"/>
                <a:ea typeface="+mn-ea"/>
                <a:cs typeface="+mn-cs"/>
              </a:rPr>
              <a:t>Agility</a:t>
            </a:r>
            <a:r>
              <a:rPr lang="en-US" sz="1100" kern="1200" dirty="0" smtClean="0">
                <a:solidFill>
                  <a:schemeClr val="tx1"/>
                </a:solidFill>
                <a:effectLst/>
                <a:latin typeface="Segoe UI" pitchFamily="34" charset="0"/>
                <a:ea typeface="+mn-ea"/>
                <a:cs typeface="+mn-cs"/>
              </a:rPr>
              <a:t>:  This is not only about being able to deliver the applications more quickly to your users and to your customers, but also being able to respond to changes in demand. So, the next time the marketing department launches a campaign, doesn't tell anybody, your public website is underwater, it's very easy to scale that out quickly to meet that demand.</a:t>
            </a:r>
          </a:p>
          <a:p>
            <a:r>
              <a:rPr lang="en-US" sz="1100" b="1" kern="1200" dirty="0" smtClean="0">
                <a:solidFill>
                  <a:schemeClr val="tx1"/>
                </a:solidFill>
                <a:effectLst/>
                <a:latin typeface="Segoe UI" pitchFamily="34" charset="0"/>
                <a:ea typeface="+mn-ea"/>
                <a:cs typeface="+mn-cs"/>
              </a:rPr>
              <a:t>Economics</a:t>
            </a:r>
            <a:r>
              <a:rPr lang="en-US" sz="1100" kern="1200" dirty="0" smtClean="0">
                <a:solidFill>
                  <a:schemeClr val="tx1"/>
                </a:solidFill>
                <a:effectLst/>
                <a:latin typeface="Segoe UI" pitchFamily="34" charset="0"/>
                <a:ea typeface="+mn-ea"/>
                <a:cs typeface="+mn-cs"/>
              </a:rPr>
              <a:t>: Because you're running multiple workloads on the same overall infrastructure, you get better utilization across those applications. And because the Cloud pools together these resources, you can buy broader sets of resources at one time, lowering the overall cost. So, for agility and focus and economics, you have great motivation to move to the Cloud, and those benefits accrue to both public and to private Cloud Computing.</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88971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auto" latinLnBrk="0" hangingPunct="1"/>
            <a:endParaRPr lang="en-US" sz="1100" b="0" i="0" u="none" strike="noStrike"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627679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Application in Windows Azure can be monitored</a:t>
            </a:r>
            <a:r>
              <a:rPr lang="en-US" baseline="0" dirty="0" smtClean="0"/>
              <a:t> and managed by using Service API’s </a:t>
            </a:r>
          </a:p>
          <a:p>
            <a:endParaRPr lang="en-US" sz="1100" b="1" kern="1200" dirty="0" smtClean="0">
              <a:solidFill>
                <a:schemeClr val="tx1"/>
              </a:solidFill>
              <a:effectLst/>
              <a:latin typeface="Segoe UI" pitchFamily="34" charset="0"/>
              <a:ea typeface="+mn-ea"/>
              <a:cs typeface="+mn-cs"/>
            </a:endParaRPr>
          </a:p>
          <a:p>
            <a:r>
              <a:rPr lang="en-US" sz="1100" b="1" kern="1200" dirty="0" smtClean="0">
                <a:solidFill>
                  <a:schemeClr val="tx1"/>
                </a:solidFill>
                <a:effectLst/>
                <a:latin typeface="Segoe UI" pitchFamily="34" charset="0"/>
                <a:ea typeface="+mn-ea"/>
                <a:cs typeface="+mn-cs"/>
              </a:rPr>
              <a:t>Service Management API </a:t>
            </a:r>
          </a:p>
          <a:p>
            <a:pPr marL="171450" indent="-171450">
              <a:buFont typeface="Arial" pitchFamily="34" charset="0"/>
              <a:buChar char="•"/>
            </a:pPr>
            <a:r>
              <a:rPr lang="en-US" sz="1100" kern="1200" dirty="0" smtClean="0">
                <a:solidFill>
                  <a:schemeClr val="tx1"/>
                </a:solidFill>
                <a:effectLst/>
                <a:latin typeface="Segoe UI" pitchFamily="34" charset="0"/>
                <a:ea typeface="+mn-ea"/>
                <a:cs typeface="+mn-cs"/>
              </a:rPr>
              <a:t>Provide programmatic access to platform functionality </a:t>
            </a:r>
          </a:p>
          <a:p>
            <a:pPr marL="171450" indent="-171450">
              <a:buFont typeface="Arial" pitchFamily="34" charset="0"/>
              <a:buChar char="•"/>
            </a:pPr>
            <a:r>
              <a:rPr lang="en-US" sz="1100" kern="1200" dirty="0" smtClean="0">
                <a:solidFill>
                  <a:schemeClr val="tx1"/>
                </a:solidFill>
                <a:effectLst/>
                <a:latin typeface="Segoe UI" pitchFamily="34" charset="0"/>
                <a:ea typeface="+mn-ea"/>
                <a:cs typeface="+mn-cs"/>
              </a:rPr>
              <a:t>Used to deploy, manage, and monitor applications</a:t>
            </a:r>
          </a:p>
          <a:p>
            <a:pPr marL="171450" indent="-171450">
              <a:buFont typeface="Arial" pitchFamily="34" charset="0"/>
              <a:buChar char="•"/>
            </a:pPr>
            <a:r>
              <a:rPr lang="en-US" sz="1100" kern="1200" dirty="0" smtClean="0">
                <a:solidFill>
                  <a:schemeClr val="tx1"/>
                </a:solidFill>
                <a:effectLst/>
                <a:latin typeface="Segoe UI" pitchFamily="34" charset="0"/>
                <a:ea typeface="+mn-ea"/>
                <a:cs typeface="+mn-cs"/>
              </a:rPr>
              <a:t>Powerful REST API, performed over SSL and mutually authenticated using X.509 certificates</a:t>
            </a:r>
          </a:p>
          <a:p>
            <a:pPr marL="171450" indent="-171450">
              <a:buFont typeface="Arial" pitchFamily="34" charset="0"/>
              <a:buChar char="•"/>
            </a:pPr>
            <a:r>
              <a:rPr lang="en-US" sz="1100" kern="1200" dirty="0" smtClean="0">
                <a:solidFill>
                  <a:schemeClr val="tx1"/>
                </a:solidFill>
                <a:effectLst/>
                <a:latin typeface="Segoe UI" pitchFamily="34" charset="0"/>
                <a:ea typeface="+mn-ea"/>
                <a:cs typeface="+mn-cs"/>
              </a:rPr>
              <a:t>May be accessed from within application running in Windows Azure, or directly over the Internet from any application</a:t>
            </a:r>
          </a:p>
          <a:p>
            <a:pPr marL="171450" indent="-171450">
              <a:buFont typeface="Arial" pitchFamily="34" charset="0"/>
              <a:buChar char="•"/>
            </a:pPr>
            <a:r>
              <a:rPr lang="en-US" sz="1100" kern="1200" dirty="0" smtClean="0">
                <a:solidFill>
                  <a:schemeClr val="tx1"/>
                </a:solidFill>
                <a:effectLst/>
                <a:latin typeface="Segoe UI" pitchFamily="34" charset="0"/>
                <a:ea typeface="+mn-ea"/>
                <a:cs typeface="+mn-cs"/>
              </a:rPr>
              <a:t>PowerShell commands using the same APIs can be used to script management functions</a:t>
            </a:r>
          </a:p>
          <a:p>
            <a:pPr marL="171450" indent="-171450">
              <a:buFont typeface="Arial" pitchFamily="34" charset="0"/>
              <a:buChar char="•"/>
            </a:pPr>
            <a:endParaRPr lang="en-US" dirty="0" smtClean="0"/>
          </a:p>
          <a:p>
            <a:pPr marL="171450" indent="-171450">
              <a:buFont typeface="Arial" pitchFamily="34" charset="0"/>
              <a:buChar char="•"/>
            </a:pPr>
            <a:r>
              <a:rPr lang="en-US" dirty="0" smtClean="0"/>
              <a:t>We can also manage and monitor Applications on Windows Azure using System center which is explained in detail in subsequent slides..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42119992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enable cross premises connectivity for Hybrid IT Windows Azure provides </a:t>
            </a:r>
          </a:p>
          <a:p>
            <a:pPr marL="0" lvl="0" indent="-42257">
              <a:buNone/>
            </a:pPr>
            <a:r>
              <a:rPr lang="en-US" b="1" baseline="0" dirty="0" smtClean="0"/>
              <a:t>Windows Azure Connect:</a:t>
            </a:r>
            <a:r>
              <a:rPr lang="en-US" sz="1000" kern="1200" baseline="0" dirty="0" smtClean="0">
                <a:solidFill>
                  <a:schemeClr val="tx1"/>
                </a:solidFill>
                <a:effectLst/>
                <a:latin typeface="Segoe UI" pitchFamily="34" charset="0"/>
                <a:ea typeface="+mn-ea"/>
                <a:cs typeface="+mn-cs"/>
              </a:rPr>
              <a:t> Granular control over connectivity – </a:t>
            </a:r>
            <a:r>
              <a:rPr lang="en-US" sz="1000" b="1" kern="1200" baseline="0" dirty="0" smtClean="0">
                <a:solidFill>
                  <a:schemeClr val="tx1"/>
                </a:solidFill>
                <a:effectLst/>
                <a:latin typeface="Segoe UI" pitchFamily="34" charset="0"/>
                <a:ea typeface="+mn-ea"/>
                <a:cs typeface="+mn-cs"/>
              </a:rPr>
              <a:t>“machine to machine”.</a:t>
            </a:r>
          </a:p>
          <a:p>
            <a:pPr marL="384396" lvl="1" indent="-171450"/>
            <a:r>
              <a:rPr lang="en-US" sz="1000" kern="1200" dirty="0" smtClean="0">
                <a:solidFill>
                  <a:schemeClr val="tx1"/>
                </a:solidFill>
                <a:effectLst/>
                <a:latin typeface="Segoe UI" pitchFamily="34" charset="0"/>
                <a:ea typeface="+mn-ea"/>
                <a:cs typeface="+mn-cs"/>
              </a:rPr>
              <a:t>Best</a:t>
            </a:r>
            <a:r>
              <a:rPr lang="en-US" sz="1000" kern="1200" baseline="0" dirty="0" smtClean="0">
                <a:solidFill>
                  <a:schemeClr val="tx1"/>
                </a:solidFill>
                <a:effectLst/>
                <a:latin typeface="Segoe UI" pitchFamily="34" charset="0"/>
                <a:ea typeface="+mn-ea"/>
                <a:cs typeface="+mn-cs"/>
              </a:rPr>
              <a:t> for simple, scoped connectivity</a:t>
            </a:r>
          </a:p>
          <a:p>
            <a:pPr marL="384396" lvl="1" indent="-171450"/>
            <a:r>
              <a:rPr lang="en-US" sz="1000" kern="1200" baseline="0" dirty="0" smtClean="0">
                <a:solidFill>
                  <a:schemeClr val="tx1"/>
                </a:solidFill>
                <a:effectLst/>
                <a:latin typeface="Segoe UI" pitchFamily="34" charset="0"/>
                <a:ea typeface="+mn-ea"/>
                <a:cs typeface="+mn-cs"/>
              </a:rPr>
              <a:t>Easy agent-based installation, set up within minutes</a:t>
            </a:r>
          </a:p>
          <a:p>
            <a:pPr marL="384396" lvl="1" indent="-171450"/>
            <a:r>
              <a:rPr lang="en-US" sz="1000" kern="1200" baseline="0" dirty="0" smtClean="0">
                <a:solidFill>
                  <a:schemeClr val="tx1"/>
                </a:solidFill>
                <a:effectLst/>
                <a:latin typeface="Segoe UI" pitchFamily="34" charset="0"/>
                <a:ea typeface="+mn-ea"/>
                <a:cs typeface="+mn-cs"/>
              </a:rPr>
              <a:t>Works through firewall</a:t>
            </a:r>
          </a:p>
          <a:p>
            <a:pPr marL="171450" marR="0" lvl="1" indent="-171450" algn="l" defTabSz="1095619" rtl="0" eaLnBrk="1" fontAlgn="auto" latinLnBrk="0" hangingPunct="1">
              <a:lnSpc>
                <a:spcPct val="90000"/>
              </a:lnSpc>
              <a:spcBef>
                <a:spcPts val="0"/>
              </a:spcBef>
              <a:spcAft>
                <a:spcPts val="400"/>
              </a:spcAft>
              <a:buClrTx/>
              <a:buSzTx/>
              <a:buFont typeface="Arial" pitchFamily="34" charset="0"/>
              <a:buChar char="•"/>
              <a:tabLst/>
              <a:defRPr/>
            </a:pPr>
            <a:endParaRPr lang="en-US" sz="1000" b="1" kern="1200" dirty="0" smtClean="0">
              <a:solidFill>
                <a:schemeClr val="tx1"/>
              </a:solidFill>
              <a:effectLst/>
              <a:latin typeface="Segoe UI" pitchFamily="34" charset="0"/>
              <a:ea typeface="+mn-ea"/>
              <a:cs typeface="+mn-cs"/>
            </a:endParaRPr>
          </a:p>
          <a:p>
            <a:pPr marL="0" lvl="0" indent="0">
              <a:buFontTx/>
              <a:buNone/>
            </a:pPr>
            <a:r>
              <a:rPr lang="en-US" b="1" baseline="0" dirty="0" smtClean="0"/>
              <a:t>Site to site with Virtual Networks </a:t>
            </a:r>
            <a:r>
              <a:rPr lang="en-US" sz="1000" kern="1200" dirty="0" smtClean="0">
                <a:solidFill>
                  <a:schemeClr val="tx1"/>
                </a:solidFill>
                <a:effectLst/>
                <a:latin typeface="Segoe UI" pitchFamily="34" charset="0"/>
                <a:ea typeface="+mn-ea"/>
                <a:cs typeface="+mn-cs"/>
              </a:rPr>
              <a:t>Virtual Network allows enterprises to securely extend their on-premise networks into Windows Azure with complete control over network topology.</a:t>
            </a:r>
          </a:p>
          <a:p>
            <a:pPr marL="384396" lvl="1" indent="-171450"/>
            <a:r>
              <a:rPr lang="en-US" sz="1000" kern="1200" dirty="0" smtClean="0">
                <a:solidFill>
                  <a:schemeClr val="tx1"/>
                </a:solidFill>
                <a:latin typeface="Segoe UI" pitchFamily="34" charset="0"/>
                <a:ea typeface="+mn-ea"/>
                <a:cs typeface="+mn-cs"/>
              </a:rPr>
              <a:t>Provides</a:t>
            </a:r>
            <a:r>
              <a:rPr lang="en-US" sz="1000" kern="1200" baseline="0" dirty="0" smtClean="0">
                <a:solidFill>
                  <a:schemeClr val="tx1"/>
                </a:solidFill>
                <a:latin typeface="Segoe UI" pitchFamily="34" charset="0"/>
                <a:ea typeface="+mn-ea"/>
                <a:cs typeface="+mn-cs"/>
              </a:rPr>
              <a:t> control, set up and configuration similar to traditional VPN</a:t>
            </a:r>
          </a:p>
          <a:p>
            <a:pPr marL="384396" lvl="1" indent="-171450"/>
            <a:r>
              <a:rPr lang="en-US" sz="1000" kern="1200" baseline="0" dirty="0" smtClean="0">
                <a:solidFill>
                  <a:schemeClr val="tx1"/>
                </a:solidFill>
                <a:latin typeface="Segoe UI" pitchFamily="34" charset="0"/>
                <a:ea typeface="+mn-ea"/>
                <a:cs typeface="+mn-cs"/>
              </a:rPr>
              <a:t>Allows to bring your IP addresses, DNS etc. to the Cloud</a:t>
            </a:r>
          </a:p>
          <a:p>
            <a:pPr marL="384396" lvl="1" indent="-171450"/>
            <a:r>
              <a:rPr lang="en-US" sz="1000" kern="1200" baseline="0" dirty="0" smtClean="0">
                <a:solidFill>
                  <a:schemeClr val="tx1"/>
                </a:solidFill>
                <a:latin typeface="Segoe UI" pitchFamily="34" charset="0"/>
                <a:ea typeface="+mn-ea"/>
                <a:cs typeface="+mn-cs"/>
              </a:rPr>
              <a:t>Currently, the </a:t>
            </a:r>
            <a:r>
              <a:rPr lang="en-US" sz="1000" kern="1200" baseline="0" dirty="0" err="1" smtClean="0">
                <a:solidFill>
                  <a:schemeClr val="tx1"/>
                </a:solidFill>
                <a:latin typeface="Segoe UI" pitchFamily="34" charset="0"/>
                <a:ea typeface="+mn-ea"/>
                <a:cs typeface="+mn-cs"/>
              </a:rPr>
              <a:t>IPSec</a:t>
            </a:r>
            <a:r>
              <a:rPr lang="en-US" sz="1000" kern="1200" baseline="0" dirty="0" smtClean="0">
                <a:solidFill>
                  <a:schemeClr val="tx1"/>
                </a:solidFill>
                <a:latin typeface="Segoe UI" pitchFamily="34" charset="0"/>
                <a:ea typeface="+mn-ea"/>
                <a:cs typeface="+mn-cs"/>
              </a:rPr>
              <a:t> tunnel is through internet</a:t>
            </a:r>
          </a:p>
          <a:p>
            <a:pPr marL="384396" lvl="1" indent="-171450"/>
            <a:r>
              <a:rPr lang="en-US" sz="1000" kern="1200" baseline="0" dirty="0" smtClean="0">
                <a:solidFill>
                  <a:schemeClr val="tx1"/>
                </a:solidFill>
                <a:latin typeface="Segoe UI" pitchFamily="34" charset="0"/>
                <a:ea typeface="+mn-ea"/>
                <a:cs typeface="+mn-cs"/>
              </a:rPr>
              <a:t>Scalable </a:t>
            </a:r>
            <a:r>
              <a:rPr lang="en-US" sz="1000" b="1" kern="1200" baseline="0" dirty="0" smtClean="0">
                <a:solidFill>
                  <a:schemeClr val="tx1"/>
                </a:solidFill>
                <a:latin typeface="Segoe UI" pitchFamily="34" charset="0"/>
                <a:ea typeface="+mn-ea"/>
                <a:cs typeface="+mn-cs"/>
              </a:rPr>
              <a:t>“Site to site” connectivity</a:t>
            </a:r>
          </a:p>
          <a:p>
            <a:pPr marL="0" indent="0" algn="l">
              <a:buFont typeface="Arial" pitchFamily="34" charset="0"/>
              <a:buNone/>
            </a:pPr>
            <a:endParaRPr lang="en-US" b="1" baseline="0" dirty="0" smtClean="0"/>
          </a:p>
          <a:p>
            <a:pPr marL="0" lvl="0" indent="0">
              <a:buFont typeface="Arial" pitchFamily="34" charset="0"/>
              <a:buNone/>
            </a:pPr>
            <a:r>
              <a:rPr lang="en-US" b="1" baseline="0" dirty="0" smtClean="0"/>
              <a:t>Application layer connectivity with ‘Messaging’ </a:t>
            </a:r>
            <a:r>
              <a:rPr lang="en-US" sz="1100" kern="1200" spc="-60" dirty="0" smtClean="0">
                <a:solidFill>
                  <a:schemeClr val="tx1">
                    <a:alpha val="99000"/>
                  </a:schemeClr>
                </a:solidFill>
                <a:latin typeface="Segoe UI" pitchFamily="34" charset="0"/>
                <a:ea typeface="+mn-ea"/>
                <a:cs typeface="+mn-cs"/>
              </a:rPr>
              <a:t>complete message based infrastructure supporting multiple messaging patterns to connect applications and systems in real-time between Windows Azure and on-premise systems. </a:t>
            </a:r>
            <a:r>
              <a:rPr lang="en-US" sz="900" kern="1200" dirty="0" smtClean="0">
                <a:solidFill>
                  <a:schemeClr val="tx1"/>
                </a:solidFill>
                <a:effectLst/>
                <a:latin typeface="Segoe UI" pitchFamily="34" charset="0"/>
                <a:ea typeface="+mn-ea"/>
                <a:cs typeface="+mn-cs"/>
              </a:rPr>
              <a:t>Messaging provides out-of-the-box support for various messaging patterns that enable to easily connect applications</a:t>
            </a:r>
            <a:endParaRPr lang="en-US" sz="1000" kern="1200" dirty="0" smtClean="0">
              <a:solidFill>
                <a:schemeClr val="tx1"/>
              </a:solidFill>
              <a:effectLst/>
              <a:latin typeface="Segoe UI" pitchFamily="34" charset="0"/>
              <a:ea typeface="+mn-ea"/>
              <a:cs typeface="+mn-cs"/>
            </a:endParaRPr>
          </a:p>
          <a:p>
            <a:pPr marL="171450" indent="-171450" algn="l">
              <a:buFont typeface="Arial" pitchFamily="34" charset="0"/>
              <a:buChar char="•"/>
            </a:pPr>
            <a:endParaRPr lang="en-US" b="1" baseline="0" dirty="0" smtClean="0"/>
          </a:p>
          <a:p>
            <a:pPr marL="0" marR="0" indent="0" algn="l" defTabSz="1095619" rtl="0" eaLnBrk="1" fontAlgn="auto" latinLnBrk="0" hangingPunct="1">
              <a:lnSpc>
                <a:spcPct val="90000"/>
              </a:lnSpc>
              <a:spcBef>
                <a:spcPts val="0"/>
              </a:spcBef>
              <a:spcAft>
                <a:spcPts val="400"/>
              </a:spcAft>
              <a:buClrTx/>
              <a:buSzTx/>
              <a:buFont typeface="Arial" pitchFamily="34" charset="0"/>
              <a:buNone/>
              <a:tabLst/>
              <a:defRPr/>
            </a:pPr>
            <a:r>
              <a:rPr lang="en-US" b="1" baseline="0" dirty="0" smtClean="0"/>
              <a:t>Data Synchronization using SQL Data Sync </a:t>
            </a:r>
            <a:r>
              <a:rPr lang="en-US" dirty="0" smtClean="0">
                <a:solidFill>
                  <a:srgbClr val="FFFFFF">
                    <a:alpha val="99000"/>
                  </a:srgbClr>
                </a:solidFill>
                <a:latin typeface="Segoe UI Light" pitchFamily="34" charset="0"/>
              </a:rPr>
              <a:t> enables easy migration, export and ongoing synchronization </a:t>
            </a:r>
            <a:r>
              <a:rPr lang="en-US" dirty="0" smtClean="0">
                <a:solidFill>
                  <a:srgbClr val="8CC600">
                    <a:alpha val="99000"/>
                  </a:srgbClr>
                </a:solidFill>
                <a:latin typeface="Segoe UI Light" pitchFamily="34" charset="0"/>
              </a:rPr>
              <a:t> </a:t>
            </a:r>
            <a:r>
              <a:rPr lang="en-US" dirty="0" smtClean="0">
                <a:solidFill>
                  <a:srgbClr val="FFFFFF">
                    <a:alpha val="99000"/>
                  </a:srgbClr>
                </a:solidFill>
                <a:latin typeface="Segoe UI Light" pitchFamily="34" charset="0"/>
              </a:rPr>
              <a:t>of on-premises SQL Server databases with Windows Azure databases. </a:t>
            </a:r>
          </a:p>
          <a:p>
            <a:pPr marL="0" indent="0" algn="l">
              <a:buFont typeface="Arial" pitchFamily="34" charse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330992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aseline="0" dirty="0" smtClean="0"/>
              <a:t>Windows Azure Core Services:</a:t>
            </a:r>
          </a:p>
          <a:p>
            <a:pPr marL="174982" indent="-174982">
              <a:buFont typeface="Arial" pitchFamily="34" charset="0"/>
              <a:buChar char="•"/>
            </a:pPr>
            <a:r>
              <a:rPr lang="en-US" sz="900" dirty="0"/>
              <a:t>Compute (includes Web, Worker, and VM roles)</a:t>
            </a:r>
          </a:p>
          <a:p>
            <a:pPr marL="174982" indent="-174982">
              <a:buFont typeface="Arial" pitchFamily="34" charset="0"/>
              <a:buChar char="•"/>
            </a:pPr>
            <a:r>
              <a:rPr lang="en-US" sz="900" dirty="0"/>
              <a:t>Storage (includes Blobs, Queues, and Tables)</a:t>
            </a:r>
          </a:p>
          <a:p>
            <a:pPr marL="174982" indent="-174982" defTabSz="933199">
              <a:spcAft>
                <a:spcPts val="340"/>
              </a:spcAft>
              <a:buFont typeface="Arial" pitchFamily="34" charset="0"/>
              <a:buChar char="•"/>
              <a:defRPr/>
            </a:pPr>
            <a:r>
              <a:rPr lang="en-US" sz="900" dirty="0"/>
              <a:t>Virtual Network (includes Traffic Manager and Connect)</a:t>
            </a:r>
          </a:p>
          <a:p>
            <a:r>
              <a:rPr lang="en-US" sz="900" dirty="0"/>
              <a:t>Included in the above are our service management features and the management portal, as well as the information management systems used to monitor, operate, and update these services.</a:t>
            </a:r>
          </a:p>
          <a:p>
            <a:endParaRPr lang="en-US" baseline="0" dirty="0" smtClean="0"/>
          </a:p>
          <a:p>
            <a:endParaRPr lang="en-US" baseline="0" dirty="0" smtClean="0"/>
          </a:p>
          <a:p>
            <a:r>
              <a:rPr lang="en-US" sz="1000" b="1" dirty="0"/>
              <a:t>EU-US Safe Harbor Framework</a:t>
            </a:r>
          </a:p>
          <a:p>
            <a:pPr marL="178587" indent="-178587">
              <a:buFont typeface="Arial" pitchFamily="34" charset="0"/>
              <a:buChar char="•"/>
            </a:pPr>
            <a:r>
              <a:rPr lang="en-US" sz="1000" dirty="0"/>
              <a:t>Microsoft (including, for this purpose, all of our U.S. subsidiaries) is Safe Harbor certified with the U.S. Department of Commerce.</a:t>
            </a:r>
          </a:p>
          <a:p>
            <a:pPr marL="178587" indent="-178587">
              <a:buFont typeface="Arial" pitchFamily="34" charset="0"/>
              <a:buChar char="•"/>
            </a:pPr>
            <a:r>
              <a:rPr lang="en-US" sz="1000" dirty="0"/>
              <a:t>This allows for legal transfer of data to Microsoft for processing from within European Union and countries with aligned data protection laws. </a:t>
            </a:r>
          </a:p>
          <a:p>
            <a:pPr marL="178587" indent="-178587">
              <a:buFont typeface="Arial" pitchFamily="34" charset="0"/>
              <a:buChar char="•"/>
            </a:pPr>
            <a:r>
              <a:rPr lang="en-US" sz="1000" dirty="0"/>
              <a:t>Microsoft acts as the data processor and, to the extent of the Service’s capabilities, decisions regarding data usage are made by the data controller.</a:t>
            </a:r>
          </a:p>
          <a:p>
            <a:endParaRPr lang="en-US" sz="1000" dirty="0"/>
          </a:p>
          <a:p>
            <a:r>
              <a:rPr lang="en-US" sz="1000" b="1" dirty="0"/>
              <a:t>ISO 27001</a:t>
            </a:r>
          </a:p>
          <a:p>
            <a:pPr marL="174982" indent="-174982">
              <a:buFont typeface="Arial" pitchFamily="34" charset="0"/>
              <a:buChar char="•"/>
            </a:pPr>
            <a:r>
              <a:rPr lang="en-US" sz="1000" dirty="0"/>
              <a:t>Received ISO/IEC 27001:2005 certificate from BSI on 11/29/2011 for Windows Azure Core Services</a:t>
            </a:r>
          </a:p>
          <a:p>
            <a:pPr marL="174982" indent="-174982">
              <a:buFont typeface="Arial" pitchFamily="34" charset="0"/>
              <a:buChar char="•"/>
            </a:pPr>
            <a:r>
              <a:rPr lang="en-US" sz="1000" dirty="0"/>
              <a:t>Broad international information security standard.  Acts as security baseline.</a:t>
            </a:r>
          </a:p>
          <a:p>
            <a:pPr marL="174982" indent="-174982">
              <a:buFont typeface="Arial" pitchFamily="34" charset="0"/>
              <a:buChar char="•"/>
            </a:pPr>
            <a:r>
              <a:rPr lang="en-US" sz="1000" dirty="0"/>
              <a:t>Ability to clearly demonstrate that we have achieved a baseline certification.</a:t>
            </a:r>
          </a:p>
          <a:p>
            <a:pPr marL="174982" indent="-174982">
              <a:buFont typeface="Arial" pitchFamily="34" charset="0"/>
              <a:buChar char="•"/>
            </a:pPr>
            <a:r>
              <a:rPr lang="en-US" sz="1000" dirty="0"/>
              <a:t>Gets our compliance team building a rigorous security compliance framework that can then be expanded upon – documentation and process heavy with some technical gaps to close.</a:t>
            </a:r>
          </a:p>
          <a:p>
            <a:pPr marL="174982" indent="-174982">
              <a:buFont typeface="Arial" pitchFamily="34" charset="0"/>
              <a:buChar char="•"/>
            </a:pPr>
            <a:r>
              <a:rPr lang="en-US" sz="1000" dirty="0"/>
              <a:t>The ISO/IEC 27001:2005 certificate validates that Microsoft has implemented the internationally recognized information security controls defined in this standard.</a:t>
            </a:r>
          </a:p>
          <a:p>
            <a:endParaRPr lang="en-US" sz="1000" dirty="0"/>
          </a:p>
          <a:p>
            <a:r>
              <a:rPr lang="en-US" sz="1000" b="1" dirty="0"/>
              <a:t>SSAE 16</a:t>
            </a:r>
          </a:p>
          <a:p>
            <a:pPr marL="178587" indent="-178587">
              <a:buFont typeface="Arial" pitchFamily="34" charset="0"/>
              <a:buChar char="•"/>
            </a:pPr>
            <a:r>
              <a:rPr lang="en-US" dirty="0"/>
              <a:t>Successor to SAS 70 attestations.</a:t>
            </a:r>
          </a:p>
          <a:p>
            <a:pPr marL="178587" indent="-178587" defTabSz="933199">
              <a:spcAft>
                <a:spcPts val="340"/>
              </a:spcAft>
              <a:buFont typeface="Arial" pitchFamily="34" charset="0"/>
              <a:buChar char="•"/>
              <a:defRPr/>
            </a:pPr>
            <a:r>
              <a:rPr lang="en-US" sz="1000" dirty="0"/>
              <a:t>An accounting standard that is relied upon as the authoritative guidance for reporting on service organizations.</a:t>
            </a:r>
          </a:p>
          <a:p>
            <a:pPr marL="178587" indent="-178587" defTabSz="933199">
              <a:spcAft>
                <a:spcPts val="340"/>
              </a:spcAft>
              <a:buFont typeface="Arial" pitchFamily="34" charset="0"/>
              <a:buChar char="•"/>
              <a:defRPr/>
            </a:pPr>
            <a:r>
              <a:rPr lang="en-US" sz="1000" dirty="0"/>
              <a:t>It illustrates Microsoft’s willingness to open up internal security programs to outside scrutiny.</a:t>
            </a:r>
          </a:p>
          <a:p>
            <a:pPr marL="178587" indent="-178587" defTabSz="933199">
              <a:spcAft>
                <a:spcPts val="340"/>
              </a:spcAft>
              <a:buFont typeface="Arial" pitchFamily="34" charset="0"/>
              <a:buChar char="•"/>
              <a:defRPr/>
            </a:pPr>
            <a:r>
              <a:rPr lang="en-US" sz="1000" dirty="0"/>
              <a:t>The end result is auditor’s report on the effectiveness and suitability of selected controls to achieve desired control objectives during the period under review.  Detailed SSAE 16 report can then be shared with customers under NDA.</a:t>
            </a:r>
          </a:p>
          <a:p>
            <a:pPr marL="178587" indent="-178587" defTabSz="933199">
              <a:spcAft>
                <a:spcPts val="340"/>
              </a:spcAft>
              <a:buFont typeface="Arial" pitchFamily="34" charset="0"/>
              <a:buChar char="•"/>
              <a:defRPr/>
            </a:pPr>
            <a:r>
              <a:rPr lang="en-US" sz="1000" dirty="0"/>
              <a:t>We are currently working with Deloitte to define a set of controls that will be monitored in H2.  We expect to have the audit report available for Windows Azure core services by mid CY2012.</a:t>
            </a:r>
          </a:p>
          <a:p>
            <a:endParaRPr lang="en-US" sz="1000" dirty="0"/>
          </a:p>
          <a:p>
            <a:r>
              <a:rPr lang="en-US" sz="1000" b="1" dirty="0"/>
              <a:t>EU Data Protection Directive</a:t>
            </a:r>
          </a:p>
          <a:p>
            <a:pPr marL="174982" indent="-174982">
              <a:buFont typeface="Arial" pitchFamily="34" charset="0"/>
              <a:buChar char="•"/>
            </a:pPr>
            <a:r>
              <a:rPr lang="en-US" sz="1000" dirty="0"/>
              <a:t>Law that sets a baseline for handling Personally Identifiable Information (PII) in the EU</a:t>
            </a:r>
          </a:p>
          <a:p>
            <a:pPr marL="174982" indent="-174982">
              <a:buFont typeface="Arial" pitchFamily="34" charset="0"/>
              <a:buChar char="•"/>
            </a:pPr>
            <a:r>
              <a:rPr lang="en-US" sz="1000" dirty="0"/>
              <a:t>US standards meet EU requirements through US Safe Harbor</a:t>
            </a:r>
          </a:p>
          <a:p>
            <a:pPr marL="174982" indent="-174982">
              <a:buFont typeface="Arial" pitchFamily="34" charset="0"/>
              <a:buChar char="•"/>
            </a:pPr>
            <a:r>
              <a:rPr lang="en-US" sz="1000" dirty="0"/>
              <a:t>Microsoft self-attests compliance under the US Safe Harbor framework, which lets us transfer EU PII outside EU, and even allows the “onward-transfer” from the US to another country</a:t>
            </a:r>
          </a:p>
          <a:p>
            <a:pPr marL="174982" indent="-174982">
              <a:buFont typeface="Arial" pitchFamily="34" charset="0"/>
              <a:buChar char="•"/>
            </a:pPr>
            <a:r>
              <a:rPr lang="en-US" sz="1000" dirty="0"/>
              <a:t>However, EU regulators and customers increasingly consider the Safe Harbor to be inadequate and are asking for EU Model Contractual Clauses, which we don’t currently sign.  Having completed ISO 27001 for WA Core Services, we expect to be able to sign EU Model Clauses for WA Core Services in Q1 CY2012.</a:t>
            </a:r>
          </a:p>
          <a:p>
            <a:endParaRPr lang="en-US" sz="1000" dirty="0"/>
          </a:p>
          <a:p>
            <a:r>
              <a:rPr lang="en-US" sz="1000" b="1" dirty="0" err="1"/>
              <a:t>Geolocation</a:t>
            </a:r>
            <a:r>
              <a:rPr lang="en-US" sz="1000" b="1" dirty="0"/>
              <a:t> of Data  </a:t>
            </a:r>
          </a:p>
          <a:p>
            <a:pPr marL="174982" indent="-174982">
              <a:buFont typeface="Arial" pitchFamily="34" charset="0"/>
              <a:buChar char="•"/>
            </a:pPr>
            <a:r>
              <a:rPr lang="en-US" sz="1000" dirty="0"/>
              <a:t>Clarifies that we don’t transfer EU data outside of EU data centers except in extraordinary circumstances</a:t>
            </a:r>
          </a:p>
          <a:p>
            <a:pPr marL="174982" indent="-174982">
              <a:buFont typeface="Arial" pitchFamily="34" charset="0"/>
              <a:buChar char="•"/>
            </a:pPr>
            <a:r>
              <a:rPr lang="en-US" sz="1000" dirty="0"/>
              <a:t>Customers may specify the geographic region(s) of the Microsoft datacenters in which Customer Data will be stored.  </a:t>
            </a:r>
          </a:p>
          <a:p>
            <a:pPr marL="174982" indent="-174982">
              <a:buFont typeface="Arial" pitchFamily="34" charset="0"/>
              <a:buChar char="•"/>
            </a:pPr>
            <a:r>
              <a:rPr lang="en-US" sz="1000" dirty="0"/>
              <a:t>For data redundancy or other purposes, Microsoft may move Customer Data within a major geographic region (for example, between West Europe and North Europe), but Microsoft will not move Customer Data outside the major geographic region(s) customer specifies (for example, from Europe to US or from US to Asia) except where the customer configures the account to enable this (for example, through use of the Content Delivery Network feature). </a:t>
            </a:r>
          </a:p>
          <a:p>
            <a:pPr marL="174982" indent="-174982">
              <a:buFont typeface="Arial" pitchFamily="34" charset="0"/>
              <a:buChar char="•"/>
            </a:pPr>
            <a:r>
              <a:rPr lang="en-US" sz="1000" dirty="0"/>
              <a:t>Microsoft may, however, access Customer Data from outside such region(s) where necessary for Microsoft to provide customer support, to troubleshoot the service, or to comply with legal requirements.  Such transfers will be done pursuant to EU-US Safe Harbor Framework.</a:t>
            </a:r>
          </a:p>
          <a:p>
            <a:pPr marL="174982" indent="-174982">
              <a:buFont typeface="Arial" pitchFamily="34" charset="0"/>
              <a:buChar char="•"/>
            </a:pPr>
            <a:r>
              <a:rPr lang="en-US" sz="1000" dirty="0"/>
              <a:t>Microsoft does not control or limit the regions from which customers or their end users may access Customer Data.</a:t>
            </a:r>
          </a:p>
          <a:p>
            <a:endParaRPr lang="en-US" sz="1000" dirty="0"/>
          </a:p>
          <a:p>
            <a:pPr defTabSz="952423">
              <a:spcAft>
                <a:spcPts val="347"/>
              </a:spcAft>
              <a:defRPr/>
            </a:pPr>
            <a:r>
              <a:rPr lang="en-US" sz="1000" b="1" dirty="0"/>
              <a:t>Health Insurance Portability and Accountability Act (HIPAA)</a:t>
            </a:r>
          </a:p>
          <a:p>
            <a:pPr marL="178587" indent="-178587" defTabSz="952423">
              <a:spcAft>
                <a:spcPts val="347"/>
              </a:spcAft>
              <a:buFont typeface="Arial" pitchFamily="34" charset="0"/>
              <a:buChar char="•"/>
              <a:defRPr/>
            </a:pPr>
            <a:r>
              <a:rPr lang="en-US" sz="1000" dirty="0"/>
              <a:t>Specifies privacy, security, and disaster recovery guidelines for electronic storage of health records. </a:t>
            </a:r>
          </a:p>
          <a:p>
            <a:pPr marL="178587" indent="-178587" defTabSz="952423">
              <a:spcAft>
                <a:spcPts val="347"/>
              </a:spcAft>
              <a:buFont typeface="Arial" pitchFamily="34" charset="0"/>
              <a:buChar char="•"/>
              <a:defRPr/>
            </a:pPr>
            <a:r>
              <a:rPr lang="en-US" sz="1000" dirty="0"/>
              <a:t>No platform can be HIPAA compliant; what is needed, though, is Business Associate Agreement (BAA) that enables third parties to build HIPAA compliant applications on Windows Azure.  We need to sign a BAA with the Covered Entity if Protected Health Information (PHI) they are responsible for is to be stored, processed or otherwise accessed by Azure</a:t>
            </a:r>
          </a:p>
          <a:p>
            <a:pPr marL="178587" indent="-178587" defTabSz="952423">
              <a:spcAft>
                <a:spcPts val="347"/>
              </a:spcAft>
              <a:buFont typeface="Arial" pitchFamily="34" charset="0"/>
              <a:buChar char="•"/>
              <a:defRPr/>
            </a:pPr>
            <a:r>
              <a:rPr lang="en-US" sz="1000" dirty="0"/>
              <a:t>Substantial overlap with ISO controls, i.e., HIPAA program will benefit substantially from ISO work</a:t>
            </a:r>
          </a:p>
          <a:p>
            <a:pPr marL="178587" indent="-178587" defTabSz="952423">
              <a:spcAft>
                <a:spcPts val="347"/>
              </a:spcAft>
              <a:buFont typeface="Arial" pitchFamily="34" charset="0"/>
              <a:buChar char="•"/>
              <a:defRPr/>
            </a:pPr>
            <a:r>
              <a:rPr lang="en-US" sz="1000" dirty="0"/>
              <a:t>Gap analysis nearly complete, expected to offer BAA </a:t>
            </a:r>
            <a:r>
              <a:rPr lang="en-US" sz="1000"/>
              <a:t>in Q2 CY2012</a:t>
            </a:r>
            <a:endParaRPr lang="en-US" sz="1000" dirty="0"/>
          </a:p>
          <a:p>
            <a:pPr marL="178587" indent="-178587" defTabSz="952423">
              <a:spcAft>
                <a:spcPts val="347"/>
              </a:spcAft>
              <a:buFont typeface="Arial" pitchFamily="34" charset="0"/>
              <a:buChar char="•"/>
              <a:defRPr/>
            </a:pPr>
            <a:r>
              <a:rPr lang="en-US" sz="1000" dirty="0"/>
              <a:t>Microsoft has significant investments in HealthVault and Amalga – HIPAA is one of the biggest industry-specific opportunities to unblock.  Portions of HealthVault run on Azure today (not the entire solution, though).</a:t>
            </a:r>
          </a:p>
          <a:p>
            <a:endParaRPr lang="en-US" sz="1000" dirty="0"/>
          </a:p>
          <a:p>
            <a:r>
              <a:rPr lang="en-US" sz="1000" b="1" dirty="0"/>
              <a:t>Payment Card Industry Data Security Standard</a:t>
            </a:r>
          </a:p>
          <a:p>
            <a:pPr marL="178587" indent="-178587">
              <a:buFont typeface="Arial" pitchFamily="34" charset="0"/>
              <a:buChar char="•"/>
            </a:pPr>
            <a:r>
              <a:rPr lang="en-US" sz="1000" dirty="0"/>
              <a:t>Requires annual review and validation of security controls related to credit card transactions. </a:t>
            </a:r>
          </a:p>
          <a:p>
            <a:pPr marL="178587" indent="-178587">
              <a:buFont typeface="Arial" pitchFamily="34" charset="0"/>
              <a:buChar char="•"/>
            </a:pPr>
            <a:r>
              <a:rPr lang="en-US" sz="1000" dirty="0"/>
              <a:t>There is an audited service provider certification that we need to get in order to store, process or otherwise access credit card information</a:t>
            </a:r>
          </a:p>
          <a:p>
            <a:pPr marL="178587" indent="-178587">
              <a:buFont typeface="Arial" pitchFamily="34" charset="0"/>
              <a:buChar char="•"/>
            </a:pPr>
            <a:r>
              <a:rPr lang="en-US" sz="1000" dirty="0"/>
              <a:t>Credit card info cannot be stored or processed on Azure. We can process our customers’ credit cards because that’s done on a separate PCI-compliant back-end separate from Azure.</a:t>
            </a:r>
          </a:p>
          <a:p>
            <a:pPr marL="178587" indent="-178587">
              <a:buFont typeface="Arial" pitchFamily="34" charset="0"/>
              <a:buChar char="•"/>
            </a:pPr>
            <a:r>
              <a:rPr lang="en-US" sz="1000" dirty="0"/>
              <a:t>Many third parties can handle payment processing for Azure apps using off platform payment processors.  However, this approach complicates the app and typically degrades the end user experience so our customers want on-platform processing.</a:t>
            </a:r>
          </a:p>
          <a:p>
            <a:pPr marL="178587" indent="-178587">
              <a:buFont typeface="Arial" pitchFamily="34" charset="0"/>
              <a:buChar char="•"/>
            </a:pPr>
            <a:r>
              <a:rPr lang="en-US" sz="1000" dirty="0"/>
              <a:t>The latest standard (2.0) supports fully virtualization and multi-tenancy.</a:t>
            </a:r>
          </a:p>
          <a:p>
            <a:pPr marL="178587" indent="-178587">
              <a:buFont typeface="Arial" pitchFamily="34" charset="0"/>
              <a:buChar char="•"/>
            </a:pPr>
            <a:r>
              <a:rPr lang="en-US" sz="1000" dirty="0"/>
              <a:t>Some work to be completed as part of ISO/SSAE first.  Figure out the delta relative to ISO/SSAE first.</a:t>
            </a:r>
          </a:p>
          <a:p>
            <a:endParaRPr lang="en-US" sz="1000" dirty="0"/>
          </a:p>
          <a:p>
            <a:r>
              <a:rPr lang="en-US" sz="1000" b="1" dirty="0"/>
              <a:t>FISMA</a:t>
            </a:r>
          </a:p>
          <a:p>
            <a:pPr marL="178587" indent="-178587">
              <a:buFont typeface="Arial" pitchFamily="34" charset="0"/>
              <a:buChar char="•"/>
            </a:pPr>
            <a:r>
              <a:rPr lang="en-US" sz="1000" dirty="0"/>
              <a:t>Federal Information Security Management Act of 2002 (FISMA) is a U.S. federal law that defines a comprehensive framework to protect government information, operations, and assets against natural and man-made threats</a:t>
            </a:r>
          </a:p>
          <a:p>
            <a:pPr marL="178587" indent="-178587">
              <a:buFont typeface="Arial" pitchFamily="34" charset="0"/>
              <a:buChar char="•"/>
            </a:pPr>
            <a:r>
              <a:rPr lang="en-US" sz="1000" dirty="0"/>
              <a:t>Required by law for U.S. federal agencies, and looked on favorably by other government agencies</a:t>
            </a:r>
          </a:p>
          <a:p>
            <a:pPr marL="178587" indent="-178587">
              <a:buFont typeface="Arial" pitchFamily="34" charset="0"/>
              <a:buChar char="•"/>
            </a:pPr>
            <a:r>
              <a:rPr lang="en-US" sz="1000" dirty="0"/>
              <a:t>The law gives National Institute of Standards and Technology (NIST) authority to establish standards that are not product and technology specific</a:t>
            </a:r>
          </a:p>
          <a:p>
            <a:pPr marL="178587" indent="-178587" defTabSz="952423">
              <a:spcAft>
                <a:spcPts val="347"/>
              </a:spcAft>
              <a:buFont typeface="Arial" pitchFamily="34" charset="0"/>
              <a:buChar char="•"/>
              <a:defRPr/>
            </a:pPr>
            <a:r>
              <a:rPr lang="en-US" sz="1000" dirty="0"/>
              <a:t>Very strong security standard</a:t>
            </a:r>
          </a:p>
          <a:p>
            <a:pPr marL="178587" indent="-178587">
              <a:buFont typeface="Arial" pitchFamily="34" charset="0"/>
              <a:buChar char="•"/>
            </a:pPr>
            <a:r>
              <a:rPr lang="en-US" sz="1000" dirty="0"/>
              <a:t>We are committed to obtaining FISMA Moderate Authorization to Operate (ATO)</a:t>
            </a:r>
          </a:p>
          <a:p>
            <a:pPr lvl="2"/>
            <a:r>
              <a:rPr lang="en-US" sz="1000" dirty="0"/>
              <a:t>Sponsoring agency General Services Administration (GSA)</a:t>
            </a:r>
          </a:p>
          <a:p>
            <a:pPr lvl="2"/>
            <a:r>
              <a:rPr lang="en-US" sz="1000" dirty="0"/>
              <a:t>Build on top of ISO/SSAE work, and remediate controls where needed to much stricter FISMA standards</a:t>
            </a:r>
          </a:p>
          <a:p>
            <a:pPr marL="178587" indent="-178587" defTabSz="952423">
              <a:spcAft>
                <a:spcPts val="347"/>
              </a:spcAft>
              <a:buFont typeface="Arial" pitchFamily="34" charset="0"/>
              <a:buChar char="•"/>
              <a:defRPr/>
            </a:pPr>
            <a:r>
              <a:rPr lang="en-US" sz="1000" dirty="0"/>
              <a:t>Engineering gap analysis completed</a:t>
            </a:r>
          </a:p>
          <a:p>
            <a:pPr marL="178587" indent="-178587" defTabSz="952423">
              <a:spcAft>
                <a:spcPts val="347"/>
              </a:spcAft>
              <a:buFont typeface="Arial" pitchFamily="34" charset="0"/>
              <a:buChar char="•"/>
              <a:defRPr/>
            </a:pPr>
            <a:r>
              <a:rPr lang="en-US" sz="1000" dirty="0"/>
              <a:t>Timeline to be established once engineering plan is in place</a:t>
            </a:r>
          </a:p>
          <a:p>
            <a:endParaRPr lang="en-US" sz="1000" dirty="0"/>
          </a:p>
          <a:p>
            <a:endParaRPr lang="en-US" dirty="0"/>
          </a:p>
        </p:txBody>
      </p:sp>
      <p:sp>
        <p:nvSpPr>
          <p:cNvPr id="4" name="Date Placeholder 3"/>
          <p:cNvSpPr>
            <a:spLocks noGrp="1"/>
          </p:cNvSpPr>
          <p:nvPr>
            <p:ph type="dt" idx="10"/>
          </p:nvPr>
        </p:nvSpPr>
        <p:spPr/>
        <p:txBody>
          <a:bodyPr/>
          <a:lstStyle/>
          <a:p>
            <a:fld id="{D23A778C-7E63-46D2-9F3E-2A5DF18E34D7}" type="datetime1">
              <a:rPr lang="en-US" smtClean="0">
                <a:solidFill>
                  <a:prstClr val="black"/>
                </a:solidFill>
              </a:rPr>
              <a:pPr/>
              <a:t>5/14/2013</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8B263312-38AA-4E1E-B2B5-0F8F122B24FE}" type="slidenum">
              <a:rPr lang="en-US" smtClean="0">
                <a:solidFill>
                  <a:prstClr val="black"/>
                </a:solidFill>
              </a:rPr>
              <a:pPr/>
              <a:t>35</a:t>
            </a:fld>
            <a:endParaRPr lang="en-US" dirty="0">
              <a:solidFill>
                <a:prstClr val="black"/>
              </a:solidFill>
            </a:endParaRPr>
          </a:p>
        </p:txBody>
      </p:sp>
      <p:sp>
        <p:nvSpPr>
          <p:cNvPr id="6" name="Header Placeholder 5"/>
          <p:cNvSpPr>
            <a:spLocks noGrp="1"/>
          </p:cNvSpPr>
          <p:nvPr>
            <p:ph type="hdr" sz="quarter" idx="12"/>
          </p:nvPr>
        </p:nvSpPr>
        <p:spPr/>
        <p:txBody>
          <a:bodyPr/>
          <a:lstStyle/>
          <a:p>
            <a:endParaRPr lang="en-US" dirty="0">
              <a:solidFill>
                <a:prstClr val="black"/>
              </a:solidFill>
            </a:endParaRPr>
          </a:p>
        </p:txBody>
      </p:sp>
      <p:sp>
        <p:nvSpPr>
          <p:cNvPr id="7" name="Footer Placeholder 6"/>
          <p:cNvSpPr>
            <a:spLocks noGrp="1"/>
          </p:cNvSpPr>
          <p:nvPr>
            <p:ph type="ftr" sz="quarter" idx="13"/>
          </p:nvPr>
        </p:nvSpPr>
        <p:spPr/>
        <p:txBody>
          <a:bodyPr/>
          <a:lstStyle/>
          <a:p>
            <a:r>
              <a:rPr lang="en-US">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pitchFamily="34" charset="0"/>
              </a:rPr>
            </a:br>
            <a:r>
              <a:rPr lang="en-US">
                <a:solidFill>
                  <a:srgbClr val="000000"/>
                </a:solidFill>
                <a:latin typeface="Segoe UI" pitchFamily="34" charset="0"/>
              </a:rPr>
              <a:t>MICROSOFT MAKES NO WARRANTIES, EXPRESS, IMPLIED OR STATUTORY, AS TO THE INFORMATION IN THIS PRESENTATION.</a:t>
            </a:r>
            <a:endParaRPr lang="en-US" dirty="0">
              <a:solidFill>
                <a:srgbClr val="000000"/>
              </a:solidFill>
              <a:latin typeface="Segoe UI" pitchFamily="34" charset="0"/>
            </a:endParaRPr>
          </a:p>
        </p:txBody>
      </p:sp>
    </p:spTree>
    <p:extLst>
      <p:ext uri="{BB962C8B-B14F-4D97-AF65-F5344CB8AC3E}">
        <p14:creationId xmlns:p14="http://schemas.microsoft.com/office/powerpoint/2010/main" val="2211413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401351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xfrm>
            <a:off x="1184275" y="698500"/>
            <a:ext cx="4654550" cy="3490913"/>
          </a:xfrm>
          <a:noFill/>
          <a:ln>
            <a:solidFill>
              <a:srgbClr val="000000"/>
            </a:solidFill>
            <a:miter lim="800000"/>
            <a:headEnd/>
            <a:tailEnd/>
          </a:ln>
        </p:spPr>
      </p:sp>
      <p:sp>
        <p:nvSpPr>
          <p:cNvPr id="3" name="Notes Placeholder 2"/>
          <p:cNvSpPr>
            <a:spLocks noGrp="1"/>
          </p:cNvSpPr>
          <p:nvPr>
            <p:ph type="body" idx="1"/>
          </p:nvPr>
        </p:nvSpPr>
        <p:spPr/>
        <p:txBody>
          <a:bodyPr>
            <a:normAutofit/>
          </a:bodyPr>
          <a:lstStyle/>
          <a:p>
            <a:r>
              <a:rPr lang="en-US" sz="1200" dirty="0" smtClean="0"/>
              <a:t>First let’s talk about the transformation that's actually happening within IT.</a:t>
            </a:r>
          </a:p>
          <a:p>
            <a:r>
              <a:rPr lang="en-US" sz="1200" dirty="0" smtClean="0"/>
              <a:t> </a:t>
            </a:r>
          </a:p>
          <a:p>
            <a:pPr>
              <a:spcBef>
                <a:spcPct val="0"/>
              </a:spcBef>
            </a:pPr>
            <a:r>
              <a:rPr lang="en-US" sz="1000" b="1" dirty="0" smtClean="0"/>
              <a:t>Goal of this slide</a:t>
            </a:r>
          </a:p>
          <a:p>
            <a:pPr>
              <a:spcBef>
                <a:spcPct val="0"/>
              </a:spcBef>
            </a:pPr>
            <a:r>
              <a:rPr lang="en-US" sz="1000" dirty="0" smtClean="0"/>
              <a:t>Frames the enterprise cloud computing conversation by highlighting the evolution from traditional to cloud computing models. Define industry taxonomy around IaaS and PaaS. </a:t>
            </a:r>
          </a:p>
          <a:p>
            <a:pPr>
              <a:spcBef>
                <a:spcPct val="0"/>
              </a:spcBef>
            </a:pPr>
            <a:endParaRPr lang="en-US" sz="1000" b="1" dirty="0" smtClean="0"/>
          </a:p>
          <a:p>
            <a:pPr defTabSz="1121552">
              <a:spcAft>
                <a:spcPts val="409"/>
              </a:spcAft>
              <a:defRPr/>
            </a:pPr>
            <a:r>
              <a:rPr lang="en-US" sz="1000" b="1" dirty="0" smtClean="0"/>
              <a:t>Talking Points: </a:t>
            </a:r>
          </a:p>
          <a:p>
            <a:pPr marL="175244" indent="-175244">
              <a:buFont typeface="Arial" pitchFamily="34" charset="0"/>
              <a:buChar char="•"/>
            </a:pPr>
            <a:r>
              <a:rPr lang="en-US" sz="1200" dirty="0" smtClean="0"/>
              <a:t>If you're in the infrastructure as a service layer (IaaS), you're thinking about your datacenter as a set of pooled virtual resources (including compute, network and storage), not in terms of individual hosts or VMs. That said, you still have to manage the virtual infrastructure, operating system and the full application stack. </a:t>
            </a:r>
          </a:p>
          <a:p>
            <a:pPr marL="175244" indent="-175244">
              <a:buFont typeface="Arial" pitchFamily="34" charset="0"/>
              <a:buChar char="•"/>
            </a:pPr>
            <a:r>
              <a:rPr lang="en-US" sz="1200" dirty="0" smtClean="0"/>
              <a:t>When you're in the platform as a service layer (PaaS), you're talking about building applications which will then be delivered as a service – the platform providing all the required building blocks for your app. You don’t have to worry about the underlying infrastructure, operating systems or the application platform infrastructure. You can focus all your energies on your applications.  With Windows Azure with primarily</a:t>
            </a:r>
            <a:r>
              <a:rPr lang="en-US" sz="1200" baseline="0" dirty="0" smtClean="0"/>
              <a:t> offer PaaS but are moving towards robust IaaS capabilities (more to come in this presentation with the Roadmap)</a:t>
            </a:r>
            <a:endParaRPr lang="en-US" sz="1200" dirty="0" smtClean="0"/>
          </a:p>
          <a:p>
            <a:pPr marL="175244" indent="-175244">
              <a:spcBef>
                <a:spcPct val="0"/>
              </a:spcBef>
              <a:buFont typeface="Arial" pitchFamily="34" charset="0"/>
              <a:buChar char="•"/>
            </a:pPr>
            <a:r>
              <a:rPr lang="en-US" sz="1000" dirty="0" smtClean="0"/>
              <a:t>A couple of data points from internal Microsoft research: </a:t>
            </a:r>
          </a:p>
          <a:p>
            <a:pPr marL="642562" lvl="1" indent="-175244">
              <a:spcBef>
                <a:spcPct val="0"/>
              </a:spcBef>
            </a:pPr>
            <a:r>
              <a:rPr lang="en-US" sz="1000" dirty="0" smtClean="0"/>
              <a:t>41% of our customers are using services across on premise and public clouds</a:t>
            </a:r>
          </a:p>
          <a:p>
            <a:pPr marL="642562" lvl="1" indent="-175244">
              <a:spcBef>
                <a:spcPct val="0"/>
              </a:spcBef>
            </a:pPr>
            <a:r>
              <a:rPr lang="en-US" sz="1000" dirty="0" smtClean="0"/>
              <a:t>80% of our customers over next 3 to 5 years will use hybrid models</a:t>
            </a:r>
          </a:p>
          <a:p>
            <a:pPr>
              <a:spcBef>
                <a:spcPct val="0"/>
              </a:spcBef>
            </a:pPr>
            <a:endParaRPr lang="en-US" dirty="0" smtClean="0"/>
          </a:p>
          <a:p>
            <a:pPr>
              <a:spcBef>
                <a:spcPct val="0"/>
              </a:spcBef>
            </a:pPr>
            <a:endParaRPr lang="en-US" dirty="0" smtClean="0"/>
          </a:p>
          <a:p>
            <a:pPr>
              <a:spcBef>
                <a:spcPct val="0"/>
              </a:spcBef>
            </a:pPr>
            <a:endParaRPr lang="en-US" dirty="0" smtClean="0"/>
          </a:p>
        </p:txBody>
      </p:sp>
      <p:sp>
        <p:nvSpPr>
          <p:cNvPr id="2765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15D0EA3-1965-4818-A666-D9602DDFFE70}" type="slidenum">
              <a:rPr lang="en-US">
                <a:solidFill>
                  <a:prstClr val="black"/>
                </a:solidFill>
                <a:cs typeface="Arial" charset="0"/>
              </a:rPr>
              <a:pPr fontAlgn="base">
                <a:spcBef>
                  <a:spcPct val="0"/>
                </a:spcBef>
                <a:spcAft>
                  <a:spcPct val="0"/>
                </a:spcAft>
              </a:pPr>
              <a:t>4</a:t>
            </a:fld>
            <a:endParaRPr lang="en-US">
              <a:solidFill>
                <a:prstClr val="black"/>
              </a:solidFill>
              <a:cs typeface="Arial" charset="0"/>
            </a:endParaRPr>
          </a:p>
        </p:txBody>
      </p:sp>
    </p:spTree>
    <p:extLst>
      <p:ext uri="{BB962C8B-B14F-4D97-AF65-F5344CB8AC3E}">
        <p14:creationId xmlns:p14="http://schemas.microsoft.com/office/powerpoint/2010/main" val="1687765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959069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3336" indent="-173336">
              <a:buFont typeface="Arial" pitchFamily="34" charset="0"/>
              <a:buChar char="•"/>
            </a:pPr>
            <a:r>
              <a:rPr lang="en-US" b="0" dirty="0" smtClean="0"/>
              <a:t>Explain</a:t>
            </a:r>
            <a:r>
              <a:rPr lang="en-US" b="0" baseline="0" dirty="0" smtClean="0"/>
              <a:t> the differences and relationship between IaaS, PaaS, and SaaS in more detail.</a:t>
            </a:r>
            <a:endParaRPr lang="en-US" b="0" dirty="0" smtClean="0"/>
          </a:p>
          <a:p>
            <a:endParaRPr lang="en-US" b="1" dirty="0" smtClean="0"/>
          </a:p>
          <a:p>
            <a:r>
              <a:rPr lang="en-US" b="1" dirty="0" smtClean="0"/>
              <a:t>Speaking Points:</a:t>
            </a:r>
          </a:p>
          <a:p>
            <a:pPr marL="173336" indent="-173336">
              <a:buFont typeface="Arial" pitchFamily="34" charset="0"/>
              <a:buChar char="•"/>
            </a:pPr>
            <a:r>
              <a:rPr lang="en-US" dirty="0" smtClean="0"/>
              <a:t>Here’s another</a:t>
            </a:r>
            <a:r>
              <a:rPr lang="en-US" baseline="0" dirty="0" smtClean="0"/>
              <a:t> way to look at the cloud services taxonomy and how this taxonomy maps to the components in an IT infrastructure.     </a:t>
            </a:r>
          </a:p>
          <a:p>
            <a:pPr marL="173336" indent="-173336">
              <a:buFont typeface="Arial" pitchFamily="34" charset="0"/>
              <a:buChar char="•"/>
            </a:pPr>
            <a:r>
              <a:rPr lang="en-US" baseline="0" dirty="0" smtClean="0"/>
              <a:t>Packaged Software</a:t>
            </a:r>
          </a:p>
          <a:p>
            <a:pPr marL="388660" lvl="1" indent="-173336"/>
            <a:r>
              <a:rPr lang="en-US" baseline="0" dirty="0" smtClean="0"/>
              <a:t>With packaged software a customer would be responsible for managing the entire stack – ranging from the network connectivity to the applications.  </a:t>
            </a:r>
          </a:p>
          <a:p>
            <a:pPr marL="173336" indent="-173336">
              <a:buFont typeface="Arial" pitchFamily="34" charset="0"/>
              <a:buChar char="•"/>
            </a:pPr>
            <a:r>
              <a:rPr lang="en-US" baseline="0" dirty="0" smtClean="0"/>
              <a:t>IaaS</a:t>
            </a:r>
          </a:p>
          <a:p>
            <a:pPr marL="388660" lvl="1" indent="-173336"/>
            <a:r>
              <a:rPr lang="en-US" baseline="0" dirty="0" smtClean="0"/>
              <a:t>With Infrastructure as a Service, the lower levels of the stack are managed by a vendor.  Some of these components can be provided by traditional </a:t>
            </a:r>
            <a:r>
              <a:rPr lang="en-US" baseline="0" dirty="0" err="1" smtClean="0"/>
              <a:t>hosters</a:t>
            </a:r>
            <a:r>
              <a:rPr lang="en-US" baseline="0" dirty="0" smtClean="0"/>
              <a:t> – in fact most of them have moved to having a virtualized offering.  </a:t>
            </a:r>
          </a:p>
          <a:p>
            <a:pPr marL="388660" lvl="1" indent="-173336"/>
            <a:r>
              <a:rPr lang="en-US" baseline="0" dirty="0" smtClean="0"/>
              <a:t>Very few actually provide an OS</a:t>
            </a:r>
          </a:p>
          <a:p>
            <a:pPr marL="388660" lvl="1" indent="-173336"/>
            <a:r>
              <a:rPr lang="en-US" baseline="0" dirty="0" smtClean="0"/>
              <a:t>The customer is still responsible for managing the OS through the Applications.  </a:t>
            </a:r>
          </a:p>
          <a:p>
            <a:pPr marL="388660" lvl="1" indent="-173336" defTabSz="924421">
              <a:spcAft>
                <a:spcPts val="337"/>
              </a:spcAft>
              <a:defRPr/>
            </a:pPr>
            <a:r>
              <a:rPr lang="en-US" baseline="0" dirty="0" smtClean="0"/>
              <a:t>For the developer, an obvious benefit with IaaS is that it frees the developer from many concerns when provisioning physical or virtual machines. </a:t>
            </a:r>
          </a:p>
          <a:p>
            <a:pPr marL="388660" lvl="1" indent="-173336" defTabSz="924421">
              <a:spcAft>
                <a:spcPts val="337"/>
              </a:spcAft>
              <a:defRPr/>
            </a:pPr>
            <a:r>
              <a:rPr lang="en-US" baseline="0" dirty="0" smtClean="0"/>
              <a:t>This was one of the earliest and primary use cases for Amazon Web Services Elastic Cloud Compute (EC2). </a:t>
            </a:r>
          </a:p>
          <a:p>
            <a:pPr marL="388660" lvl="1" indent="-173336" defTabSz="924421">
              <a:spcAft>
                <a:spcPts val="337"/>
              </a:spcAft>
              <a:defRPr/>
            </a:pPr>
            <a:r>
              <a:rPr lang="en-US" baseline="0" dirty="0" smtClean="0"/>
              <a:t>Developers were able to readily provision virtual machines (AMIs) on EC2, develop and test solutions and, often, run the results ‘in production’. </a:t>
            </a:r>
          </a:p>
          <a:p>
            <a:pPr marL="388660" lvl="1" indent="-173336" defTabSz="924421">
              <a:spcAft>
                <a:spcPts val="337"/>
              </a:spcAft>
              <a:defRPr/>
            </a:pPr>
            <a:r>
              <a:rPr lang="en-US" baseline="0" dirty="0" smtClean="0"/>
              <a:t>The only requirement was a credit card to pay for the services.</a:t>
            </a:r>
          </a:p>
          <a:p>
            <a:pPr marL="173336" indent="-173336">
              <a:buFont typeface="Arial" pitchFamily="34" charset="0"/>
              <a:buChar char="•"/>
            </a:pPr>
            <a:r>
              <a:rPr lang="en-US" baseline="0" dirty="0" smtClean="0"/>
              <a:t>PaaS</a:t>
            </a:r>
          </a:p>
          <a:p>
            <a:pPr marL="388660" lvl="1" indent="-173336"/>
            <a:r>
              <a:rPr lang="en-US" baseline="0" dirty="0" smtClean="0"/>
              <a:t>With Platform as a Service, everything from the network connectivity through the runtime is provided and managed by the platform vendor.  </a:t>
            </a:r>
          </a:p>
          <a:p>
            <a:pPr marL="388660" lvl="1" indent="-173336"/>
            <a:r>
              <a:rPr lang="en-US" baseline="0" dirty="0" smtClean="0"/>
              <a:t>The Windows Azure best fits in this category today.  </a:t>
            </a:r>
          </a:p>
          <a:p>
            <a:pPr marL="388660" lvl="1" indent="-173336"/>
            <a:r>
              <a:rPr lang="en-US" baseline="0" dirty="0" smtClean="0"/>
              <a:t>In fact because we don’t provide access to the underlying virtualization or operating system today, we’re often referred to as not providing IaaS.</a:t>
            </a:r>
          </a:p>
          <a:p>
            <a:pPr marL="388660" lvl="1" indent="-173336"/>
            <a:r>
              <a:rPr lang="en-US" dirty="0" smtClean="0"/>
              <a:t>PaaS offerings</a:t>
            </a:r>
            <a:r>
              <a:rPr lang="en-US" baseline="0" dirty="0" smtClean="0"/>
              <a:t> further reduce the developer burden by additionally supporting the platform runtime and related application services. </a:t>
            </a:r>
          </a:p>
          <a:p>
            <a:pPr marL="388660" lvl="1" indent="-173336"/>
            <a:r>
              <a:rPr lang="en-US" baseline="0" dirty="0" smtClean="0"/>
              <a:t>With PaaS, the developer can, almost immediately, begin creating the business logic for an application. </a:t>
            </a:r>
          </a:p>
          <a:p>
            <a:pPr marL="388660" lvl="1" indent="-173336"/>
            <a:r>
              <a:rPr lang="en-US" baseline="0" dirty="0" smtClean="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smtClean="0"/>
          </a:p>
          <a:p>
            <a:pPr marL="173336" indent="-173336">
              <a:buFont typeface="Arial" pitchFamily="34" charset="0"/>
              <a:buChar char="•"/>
            </a:pPr>
            <a:r>
              <a:rPr lang="en-US" baseline="0" dirty="0" smtClean="0"/>
              <a:t>SaaS</a:t>
            </a:r>
          </a:p>
          <a:p>
            <a:pPr marL="388660" lvl="1" indent="-173336"/>
            <a:r>
              <a:rPr lang="en-US" dirty="0" smtClean="0"/>
              <a:t>Finally, with SaaS,</a:t>
            </a:r>
            <a:r>
              <a:rPr lang="en-US" baseline="0" dirty="0" smtClean="0"/>
              <a:t> a vendor provides the application and abstracts you from all of the underlying components.   </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399335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by taking</a:t>
            </a:r>
            <a:r>
              <a:rPr lang="en-US" baseline="0" dirty="0" smtClean="0"/>
              <a:t> a look at the components that make up Infrastructure Services on Windows Azure. </a:t>
            </a:r>
            <a:endParaRPr lang="en-US" dirty="0"/>
          </a:p>
          <a:p>
            <a:pPr lvl="0"/>
            <a:endParaRPr lang="en-US" b="1" dirty="0" smtClean="0"/>
          </a:p>
          <a:p>
            <a:pPr lvl="0"/>
            <a:r>
              <a:rPr lang="en-US" b="1" dirty="0" smtClean="0"/>
              <a:t>Windows </a:t>
            </a:r>
            <a:r>
              <a:rPr lang="en-US" b="1" dirty="0"/>
              <a:t>Azure</a:t>
            </a:r>
            <a:r>
              <a:rPr lang="en-US" dirty="0"/>
              <a:t> </a:t>
            </a:r>
            <a:r>
              <a:rPr lang="en-US" b="1" u="sng" dirty="0"/>
              <a:t>Virtual Machines</a:t>
            </a:r>
            <a:r>
              <a:rPr lang="en-US" u="sng" dirty="0"/>
              <a:t> </a:t>
            </a:r>
            <a:r>
              <a:rPr lang="en-US" dirty="0"/>
              <a:t> is how you get compute power –  </a:t>
            </a:r>
            <a:r>
              <a:rPr lang="en-US" b="1" dirty="0"/>
              <a:t>servers that</a:t>
            </a:r>
            <a:r>
              <a:rPr lang="en-US" dirty="0"/>
              <a:t> scale on-demand in the cloud. You can choose </a:t>
            </a:r>
            <a:r>
              <a:rPr lang="en-US" u="sng" dirty="0">
                <a:hlinkClick r:id="rId3"/>
              </a:rPr>
              <a:t>Windows Server</a:t>
            </a:r>
            <a:r>
              <a:rPr lang="en-US" dirty="0"/>
              <a:t> and </a:t>
            </a:r>
            <a:r>
              <a:rPr lang="en-US" u="sng" dirty="0">
                <a:hlinkClick r:id="rId4"/>
              </a:rPr>
              <a:t>Linux operating systems</a:t>
            </a:r>
            <a:r>
              <a:rPr lang="en-US" dirty="0"/>
              <a:t> in multiple configurations. Virtual Machines gives your applications and systems full mobility, so you can move virtual hard disks (or VHDs) back and forth between on-premises and the cloud.   </a:t>
            </a:r>
            <a:r>
              <a:rPr lang="en-US" dirty="0" smtClean="0"/>
              <a:t>To move your </a:t>
            </a:r>
            <a:r>
              <a:rPr lang="en-US" dirty="0"/>
              <a:t>applications </a:t>
            </a:r>
            <a:r>
              <a:rPr lang="en-US" dirty="0" smtClean="0"/>
              <a:t>to </a:t>
            </a:r>
            <a:r>
              <a:rPr lang="en-US" dirty="0"/>
              <a:t>Virtual Machines, to </a:t>
            </a:r>
            <a:r>
              <a:rPr lang="en-US" dirty="0" smtClean="0"/>
              <a:t>the public </a:t>
            </a:r>
            <a:r>
              <a:rPr lang="en-US" dirty="0"/>
              <a:t>cloud, </a:t>
            </a:r>
            <a:r>
              <a:rPr lang="en-US" dirty="0" smtClean="0"/>
              <a:t>in </a:t>
            </a:r>
            <a:r>
              <a:rPr lang="en-US" u="sng" dirty="0"/>
              <a:t>most cases</a:t>
            </a:r>
            <a:r>
              <a:rPr lang="en-US" dirty="0"/>
              <a:t> , you don’t have to make any </a:t>
            </a:r>
            <a:r>
              <a:rPr lang="en-US" dirty="0" smtClean="0"/>
              <a:t>changes </a:t>
            </a:r>
            <a:r>
              <a:rPr lang="en-US" dirty="0"/>
              <a:t>at all. If your app works on Hyper-V, it works on Virtual Machines. </a:t>
            </a:r>
            <a:r>
              <a:rPr lang="en-US" dirty="0" smtClean="0"/>
              <a:t>This gives you the option of bringing</a:t>
            </a:r>
            <a:r>
              <a:rPr lang="en-US" baseline="0" dirty="0" smtClean="0"/>
              <a:t> existing applications to cloud with no code changes.</a:t>
            </a:r>
            <a:endParaRPr lang="en-US" dirty="0" smtClean="0"/>
          </a:p>
          <a:p>
            <a:pPr lvl="0"/>
            <a:endParaRPr lang="en-US" dirty="0" smtClean="0"/>
          </a:p>
          <a:p>
            <a:pPr lvl="0"/>
            <a:r>
              <a:rPr lang="en-US" dirty="0" smtClean="0"/>
              <a:t>Then</a:t>
            </a:r>
            <a:r>
              <a:rPr lang="en-US" dirty="0"/>
              <a:t>, we have </a:t>
            </a:r>
            <a:r>
              <a:rPr lang="en-US" b="1" dirty="0"/>
              <a:t>storage</a:t>
            </a:r>
            <a:r>
              <a:rPr lang="en-US" dirty="0"/>
              <a:t> attached to your images running in Virtual Machines. Windows Azure </a:t>
            </a:r>
            <a:r>
              <a:rPr lang="en-US" u="sng" dirty="0"/>
              <a:t>Blob </a:t>
            </a:r>
            <a:r>
              <a:rPr lang="en-US" dirty="0"/>
              <a:t>storage powers it to give you six copies of the disk image you’re running. 3 in the data center you are in, and 3 in another data center hundreds of miles apart. That is geo-redundant storage for your images at no additional </a:t>
            </a:r>
            <a:r>
              <a:rPr lang="en-US" dirty="0" smtClean="0"/>
              <a:t>charges </a:t>
            </a:r>
            <a:r>
              <a:rPr lang="en-US" dirty="0"/>
              <a:t>beyond </a:t>
            </a:r>
            <a:r>
              <a:rPr lang="en-US" dirty="0" smtClean="0"/>
              <a:t>compute</a:t>
            </a:r>
            <a:r>
              <a:rPr lang="en-US" baseline="0" dirty="0" smtClean="0"/>
              <a:t> which enables durability for your images and disks running in Virtual Machines.</a:t>
            </a:r>
            <a:endParaRPr lang="en-US" dirty="0"/>
          </a:p>
          <a:p>
            <a:pPr lvl="0"/>
            <a:endParaRPr lang="en-US" dirty="0"/>
          </a:p>
          <a:p>
            <a:pPr lvl="0"/>
            <a:r>
              <a:rPr lang="en-US" b="1" dirty="0"/>
              <a:t>Windows Azure Virtual Network</a:t>
            </a:r>
            <a:r>
              <a:rPr lang="en-US" dirty="0"/>
              <a:t> enables you to securely connect your cloud infrastructure and cloud apps to your on-premises data center using a private connection over IPsec.  This is important when there are applications, data and resources you want to retain on-premises, such as your identity store Active Directory, or apps with data processing back-ends on-premises and customer-facing web front-ends in the cloud. Virtual Network provides connectivity to data and applications on-premises, including systems running on Windows Server, mainframes and UNIX.  It’s a security enhanced and logical private network connection.  </a:t>
            </a:r>
          </a:p>
          <a:p>
            <a:pPr lvl="0"/>
            <a:endParaRPr lang="en-US" dirty="0"/>
          </a:p>
          <a:p>
            <a:r>
              <a:rPr lang="en-US" dirty="0"/>
              <a:t>Virtual Network and Virtual Machines work together to enable </a:t>
            </a:r>
            <a:r>
              <a:rPr lang="en-US" dirty="0" smtClean="0"/>
              <a:t>you to meet </a:t>
            </a:r>
            <a:r>
              <a:rPr lang="en-US" dirty="0"/>
              <a:t>your growing infrastructure needs in the </a:t>
            </a:r>
            <a:r>
              <a:rPr lang="en-US" dirty="0" smtClean="0"/>
              <a:t>cloud. Whether you need</a:t>
            </a:r>
            <a:r>
              <a:rPr lang="en-US" baseline="0" dirty="0" smtClean="0"/>
              <a:t> to build </a:t>
            </a:r>
            <a:r>
              <a:rPr lang="en-US" dirty="0" smtClean="0"/>
              <a:t>on-premises</a:t>
            </a:r>
            <a:r>
              <a:rPr lang="en-US" baseline="0" dirty="0" smtClean="0"/>
              <a:t> </a:t>
            </a:r>
            <a:r>
              <a:rPr lang="en-US" dirty="0" smtClean="0"/>
              <a:t>connected </a:t>
            </a:r>
            <a:r>
              <a:rPr lang="en-US" dirty="0"/>
              <a:t>hybrid cloud </a:t>
            </a:r>
            <a:r>
              <a:rPr lang="en-US" dirty="0" smtClean="0"/>
              <a:t>architectures</a:t>
            </a:r>
            <a:r>
              <a:rPr lang="en-US" baseline="0" dirty="0" smtClean="0"/>
              <a:t> or just purely use public cloud, infrastructure services on Windows Azure deliver.</a:t>
            </a:r>
            <a:endParaRPr lang="en-US" dirty="0" smtClean="0"/>
          </a:p>
          <a:p>
            <a:endParaRPr lang="en-US" dirty="0" smtClean="0"/>
          </a:p>
          <a:p>
            <a:r>
              <a:rPr lang="en-US" dirty="0" smtClean="0"/>
              <a:t>Now, we</a:t>
            </a:r>
            <a:r>
              <a:rPr lang="en-US" baseline="0" dirty="0" smtClean="0"/>
              <a:t> are going to dive deeper into Virtual Machines and Virtual Networks and look under the hood. Be ready, we are about to look under the hood to study the technology building blocks. These building blocks enable the scenarios we will cover later on. </a:t>
            </a:r>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84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84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ABC610-1CB8-4F99-AB86-1A851E5146AB}" type="datetime1">
              <a:rPr lang="en-US" smtClean="0">
                <a:solidFill>
                  <a:prstClr val="black"/>
                </a:solidFill>
              </a:rPr>
              <a:pPr/>
              <a:t>5/14/2013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086356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31786" rtl="0" eaLnBrk="1" fontAlgn="auto" latinLnBrk="0" hangingPunct="1">
              <a:lnSpc>
                <a:spcPct val="90000"/>
              </a:lnSpc>
              <a:spcBef>
                <a:spcPts val="0"/>
              </a:spcBef>
              <a:spcAft>
                <a:spcPts val="340"/>
              </a:spcAft>
              <a:buClrTx/>
              <a:buSzTx/>
              <a:buFontTx/>
              <a:buNone/>
              <a:tabLst/>
              <a:defRPr/>
            </a:pPr>
            <a:r>
              <a:rPr lang="en-US" dirty="0" smtClean="0"/>
              <a:t>How</a:t>
            </a:r>
            <a:r>
              <a:rPr lang="en-US" baseline="0" dirty="0" smtClean="0"/>
              <a:t> do you start? That is the first question we will address for you.</a:t>
            </a:r>
            <a:endParaRPr lang="en-US" dirty="0" smtClean="0"/>
          </a:p>
          <a:p>
            <a:pPr marL="0" marR="0" lvl="0" indent="0" algn="l" defTabSz="931786" rtl="0" eaLnBrk="1" fontAlgn="auto" latinLnBrk="0" hangingPunct="1">
              <a:lnSpc>
                <a:spcPct val="90000"/>
              </a:lnSpc>
              <a:spcBef>
                <a:spcPts val="0"/>
              </a:spcBef>
              <a:spcAft>
                <a:spcPts val="340"/>
              </a:spcAft>
              <a:buClrTx/>
              <a:buSzTx/>
              <a:buFontTx/>
              <a:buNone/>
              <a:tabLst/>
              <a:defRPr/>
            </a:pPr>
            <a:endParaRPr lang="en-US" dirty="0" smtClean="0"/>
          </a:p>
          <a:p>
            <a:pPr marL="0" marR="0" lvl="0" indent="0" algn="l" defTabSz="931786" rtl="0" eaLnBrk="1" fontAlgn="auto" latinLnBrk="0" hangingPunct="1">
              <a:lnSpc>
                <a:spcPct val="90000"/>
              </a:lnSpc>
              <a:spcBef>
                <a:spcPts val="0"/>
              </a:spcBef>
              <a:spcAft>
                <a:spcPts val="340"/>
              </a:spcAft>
              <a:buClrTx/>
              <a:buSzTx/>
              <a:buFontTx/>
              <a:buNone/>
              <a:tabLst/>
              <a:defRPr/>
            </a:pPr>
            <a:r>
              <a:rPr lang="en-US" dirty="0" smtClean="0"/>
              <a:t>For those of </a:t>
            </a:r>
            <a:r>
              <a:rPr lang="en-US" baseline="0" dirty="0" smtClean="0"/>
              <a:t>you who are new to Virtual Machines and who need an easy and quick way to get started, Windows Azure Management portal, the web interface, offers the desired experience. Simply p</a:t>
            </a:r>
            <a:r>
              <a:rPr lang="en-US" dirty="0" smtClean="0"/>
              <a:t>rovision Virtual Machines from the Image</a:t>
            </a:r>
            <a:r>
              <a:rPr lang="en-US" baseline="0" dirty="0" smtClean="0"/>
              <a:t> Gallery in minutes</a:t>
            </a:r>
            <a:r>
              <a:rPr lang="en-US" dirty="0" smtClean="0"/>
              <a:t> . Virtual Machines Image Gallery contains pre-built images of </a:t>
            </a:r>
            <a:r>
              <a:rPr lang="en-US" b="1" dirty="0" smtClean="0"/>
              <a:t>Linux </a:t>
            </a:r>
            <a:r>
              <a:rPr lang="en-US" b="1" baseline="0" dirty="0" smtClean="0"/>
              <a:t>– </a:t>
            </a:r>
            <a:r>
              <a:rPr lang="en-US" b="1" baseline="0" dirty="0" err="1" smtClean="0"/>
              <a:t>CentOS</a:t>
            </a:r>
            <a:r>
              <a:rPr lang="en-US" b="1" baseline="0" dirty="0" smtClean="0"/>
              <a:t>, Ubuntu and </a:t>
            </a:r>
            <a:r>
              <a:rPr lang="en-US" b="1" baseline="0" dirty="0" err="1" smtClean="0"/>
              <a:t>Suse</a:t>
            </a:r>
            <a:r>
              <a:rPr lang="en-US" b="1" baseline="0" dirty="0" smtClean="0"/>
              <a:t> Enterprise Linux (SLES)</a:t>
            </a:r>
            <a:r>
              <a:rPr lang="en-US" b="1" dirty="0" smtClean="0"/>
              <a:t>, </a:t>
            </a:r>
            <a:r>
              <a:rPr lang="en-US" dirty="0" smtClean="0"/>
              <a:t>Windows Server,</a:t>
            </a:r>
            <a:r>
              <a:rPr lang="en-US" baseline="0" dirty="0" smtClean="0"/>
              <a:t> </a:t>
            </a:r>
            <a:r>
              <a:rPr lang="en-US" dirty="0" smtClean="0"/>
              <a:t>SQL Server, SharePoint</a:t>
            </a:r>
            <a:r>
              <a:rPr lang="en-US" baseline="0" dirty="0" smtClean="0"/>
              <a:t> (evaluation copy) and BizTalk Server</a:t>
            </a:r>
            <a:r>
              <a:rPr lang="en-US" dirty="0" smtClean="0"/>
              <a:t>. These images have</a:t>
            </a:r>
            <a:r>
              <a:rPr lang="en-US" baseline="0" dirty="0" smtClean="0"/>
              <a:t> hourly rates, where you pay for what you use. We are continuously working on expanding the images in the gallery – both for most popular Microsoft workloads but also for prebuilt Linux images from commercial distributors.</a:t>
            </a:r>
          </a:p>
          <a:p>
            <a:pPr marL="0" marR="0" lvl="0" indent="0" algn="l" defTabSz="931786" rtl="0" eaLnBrk="1" fontAlgn="auto" latinLnBrk="0" hangingPunct="1">
              <a:lnSpc>
                <a:spcPct val="90000"/>
              </a:lnSpc>
              <a:spcBef>
                <a:spcPts val="0"/>
              </a:spcBef>
              <a:spcAft>
                <a:spcPts val="340"/>
              </a:spcAft>
              <a:buClrTx/>
              <a:buSzTx/>
              <a:buFontTx/>
              <a:buNone/>
              <a:tabLst/>
              <a:defRPr/>
            </a:pPr>
            <a:endParaRPr lang="en-US" baseline="0" dirty="0" smtClean="0"/>
          </a:p>
          <a:p>
            <a:pPr marL="0" marR="0" lvl="0" indent="0" algn="l" defTabSz="931786" rtl="0" eaLnBrk="1" fontAlgn="auto" latinLnBrk="0" hangingPunct="1">
              <a:lnSpc>
                <a:spcPct val="90000"/>
              </a:lnSpc>
              <a:spcBef>
                <a:spcPts val="0"/>
              </a:spcBef>
              <a:spcAft>
                <a:spcPts val="340"/>
              </a:spcAft>
              <a:buClrTx/>
              <a:buSzTx/>
              <a:buFontTx/>
              <a:buNone/>
              <a:tabLst/>
              <a:defRPr/>
            </a:pPr>
            <a:r>
              <a:rPr lang="en-US" baseline="0" dirty="0" smtClean="0"/>
              <a:t>On the other hand, some of you will be familiar with Virtual Machines having used it since the preview. And, you might be looking for ways to automate tasks like provisioning virtual machines or building workflows for your organization where you upload a large number of custom images into your storage account. REST based service management APIs and PowerShell commands are the tools you use in that case. </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3958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talked about getting started from the Virtual Machines Image Gallery.  What happens when you select an image from the gallery? The image is copied to your blob storage account and then your virtual machine is booted with that image.  From there on, any changes you make to the image are directly written into the blob storage and persisted.   This is also where the storage element we talked about in infrastructure services come into play.</a:t>
            </a:r>
          </a:p>
          <a:p>
            <a:endParaRPr lang="en-US" baseline="0" dirty="0" smtClean="0"/>
          </a:p>
          <a:p>
            <a:r>
              <a:rPr lang="en-US" baseline="0" dirty="0" smtClean="0"/>
              <a:t>Microsoft will be maintain and keep the images fresh and up to date when you choose an image from the Image Gallery. </a:t>
            </a:r>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32EE3F1-7665-42F7-B455-B93D91B6FC87}" type="datetime1">
              <a:rPr lang="en-US" smtClean="0"/>
              <a:t>5/14/2013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830727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786" rtl="0" eaLnBrk="1" fontAlgn="auto" latinLnBrk="0" hangingPunct="1">
              <a:lnSpc>
                <a:spcPct val="90000"/>
              </a:lnSpc>
              <a:spcBef>
                <a:spcPts val="0"/>
              </a:spcBef>
              <a:spcAft>
                <a:spcPts val="340"/>
              </a:spcAft>
              <a:buClrTx/>
              <a:buSzTx/>
              <a:buFontTx/>
              <a:buNone/>
              <a:tabLst/>
              <a:defRPr/>
            </a:pPr>
            <a:r>
              <a:rPr lang="en-US" dirty="0" smtClean="0"/>
              <a:t>You</a:t>
            </a:r>
            <a:r>
              <a:rPr lang="en-US" baseline="0" dirty="0" smtClean="0"/>
              <a:t> have more options than using just the images in the Virtual Machine Image Gallery. When you have custom images created in VHD format using Hyper-V, you can easily bring them into Windows Azure as well. These images can simply be your favorite Linux stacks obtained from VM Depot, images for existing applications running on-premises or images with Microsoft server workloads such as SharePoint that you need to build your collaboration environments. Simply upload to blob storage – you can do that using PowerShell commands and then create your disks using the image in the management portal. Voila , your Virtual Machine is booted with the right pieces in it. </a:t>
            </a:r>
          </a:p>
          <a:p>
            <a:pPr marL="0" marR="0" indent="0" algn="l" defTabSz="931786" rtl="0" eaLnBrk="1" fontAlgn="auto" latinLnBrk="0" hangingPunct="1">
              <a:lnSpc>
                <a:spcPct val="90000"/>
              </a:lnSpc>
              <a:spcBef>
                <a:spcPts val="0"/>
              </a:spcBef>
              <a:spcAft>
                <a:spcPts val="340"/>
              </a:spcAft>
              <a:buClrTx/>
              <a:buSzTx/>
              <a:buFontTx/>
              <a:buNone/>
              <a:tabLst/>
              <a:defRPr/>
            </a:pPr>
            <a:endParaRPr lang="en-US" baseline="0" dirty="0" smtClean="0"/>
          </a:p>
          <a:p>
            <a:pPr marL="0" marR="0" indent="0" algn="l" defTabSz="931786" rtl="0" eaLnBrk="1" fontAlgn="auto" latinLnBrk="0" hangingPunct="1">
              <a:lnSpc>
                <a:spcPct val="90000"/>
              </a:lnSpc>
              <a:spcBef>
                <a:spcPts val="0"/>
              </a:spcBef>
              <a:spcAft>
                <a:spcPts val="340"/>
              </a:spcAft>
              <a:buClrTx/>
              <a:buSzTx/>
              <a:buFontTx/>
              <a:buNone/>
              <a:tabLst/>
              <a:defRPr/>
            </a:pPr>
            <a:r>
              <a:rPr lang="en-US" baseline="0" dirty="0" smtClean="0"/>
              <a:t>In this case, you have the full option and control of maintaining and updating your image as it fits your needs. </a:t>
            </a:r>
          </a:p>
          <a:p>
            <a:pPr marL="0" marR="0" indent="0" algn="l" defTabSz="931786" rtl="0" eaLnBrk="1" fontAlgn="auto" latinLnBrk="0" hangingPunct="1">
              <a:lnSpc>
                <a:spcPct val="90000"/>
              </a:lnSpc>
              <a:spcBef>
                <a:spcPts val="0"/>
              </a:spcBef>
              <a:spcAft>
                <a:spcPts val="340"/>
              </a:spcAft>
              <a:buClrTx/>
              <a:buSzTx/>
              <a:buFontTx/>
              <a:buNone/>
              <a:tabLst/>
              <a:defRPr/>
            </a:pPr>
            <a:endParaRPr lang="en-US" baseline="0" dirty="0" smtClean="0"/>
          </a:p>
          <a:p>
            <a:pPr marL="0" marR="0" indent="0" algn="l" defTabSz="931786" rtl="0" eaLnBrk="1" fontAlgn="auto" latinLnBrk="0" hangingPunct="1">
              <a:lnSpc>
                <a:spcPct val="90000"/>
              </a:lnSpc>
              <a:spcBef>
                <a:spcPts val="0"/>
              </a:spcBef>
              <a:spcAft>
                <a:spcPts val="340"/>
              </a:spcAft>
              <a:buClrTx/>
              <a:buSzTx/>
              <a:buFontTx/>
              <a:buNone/>
              <a:tabLst/>
              <a:defRPr/>
            </a:pPr>
            <a:endParaRPr lang="en-US" dirty="0" smtClean="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70138AC-2339-4703-8352-FC8FC048C587}" type="datetime1">
              <a:rPr lang="en-US" smtClean="0"/>
              <a:t>5/14/2013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095074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Master" Target="../slideMasters/slideMaster8.xml"/><Relationship Id="rId4" Type="http://schemas.microsoft.com/office/2007/relationships/hdphoto" Target="../media/hdphoto4.wdp"/></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8.xml"/><Relationship Id="rId6" Type="http://schemas.microsoft.com/office/2007/relationships/hdphoto" Target="../media/hdphoto6.wdp"/><Relationship Id="rId5" Type="http://schemas.openxmlformats.org/officeDocument/2006/relationships/image" Target="../media/image13.png"/><Relationship Id="rId4" Type="http://schemas.microsoft.com/office/2007/relationships/hdphoto" Target="../media/hdphoto5.wdp"/></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9.xml"/><Relationship Id="rId4" Type="http://schemas.microsoft.com/office/2007/relationships/hdphoto" Target="../media/hdphoto7.wdp"/></Relationships>
</file>

<file path=ppt/slideLayouts/_rels/slideLayout13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0.xml"/><Relationship Id="rId4" Type="http://schemas.openxmlformats.org/officeDocument/2006/relationships/image" Target="../media/image37.png"/></Relationships>
</file>

<file path=ppt/slideLayouts/_rels/slideLayout18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7.png"/><Relationship Id="rId3" Type="http://schemas.openxmlformats.org/officeDocument/2006/relationships/image" Target="../media/image39.png"/><Relationship Id="rId7" Type="http://schemas.openxmlformats.org/officeDocument/2006/relationships/image" Target="../media/image42.png"/><Relationship Id="rId12" Type="http://schemas.openxmlformats.org/officeDocument/2006/relationships/image" Target="../media/image46.png"/><Relationship Id="rId2" Type="http://schemas.openxmlformats.org/officeDocument/2006/relationships/image" Target="../media/image38.jpg"/><Relationship Id="rId1" Type="http://schemas.openxmlformats.org/officeDocument/2006/relationships/slideMaster" Target="../slideMasters/slideMaster10.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0.png"/><Relationship Id="rId10" Type="http://schemas.microsoft.com/office/2007/relationships/hdphoto" Target="../media/hdphoto10.wdp"/><Relationship Id="rId4" Type="http://schemas.microsoft.com/office/2007/relationships/hdphoto" Target="../media/hdphoto9.wdp"/><Relationship Id="rId9" Type="http://schemas.openxmlformats.org/officeDocument/2006/relationships/image" Target="../media/image44.png"/><Relationship Id="rId14" Type="http://schemas.openxmlformats.org/officeDocument/2006/relationships/image" Target="../media/image48.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Master" Target="../slideMasters/slideMaster11.xml"/><Relationship Id="rId4" Type="http://schemas.microsoft.com/office/2007/relationships/hdphoto" Target="../media/hdphoto11.wdp"/></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Master" Target="../slideMasters/slideMaster11.xml"/><Relationship Id="rId4" Type="http://schemas.microsoft.com/office/2007/relationships/hdphoto" Target="../media/hdphoto12.wdp"/></Relationships>
</file>

<file path=ppt/slideLayouts/_rels/slideLayout186.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1.png"/><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1.pn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1.pn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Master" Target="../slideMasters/slideMaster11.xml"/><Relationship Id="rId4" Type="http://schemas.microsoft.com/office/2007/relationships/hdphoto" Target="../media/hdphoto11.wdp"/></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11.xml"/><Relationship Id="rId6" Type="http://schemas.microsoft.com/office/2007/relationships/hdphoto" Target="../media/hdphoto11.wdp"/><Relationship Id="rId5" Type="http://schemas.openxmlformats.org/officeDocument/2006/relationships/image" Target="../media/image50.png"/><Relationship Id="rId4" Type="http://schemas.microsoft.com/office/2007/relationships/hdphoto" Target="../media/hdphoto13.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11.xml"/><Relationship Id="rId6" Type="http://schemas.microsoft.com/office/2007/relationships/hdphoto" Target="../media/hdphoto11.wdp"/><Relationship Id="rId5" Type="http://schemas.openxmlformats.org/officeDocument/2006/relationships/image" Target="../media/image50.png"/><Relationship Id="rId4" Type="http://schemas.microsoft.com/office/2007/relationships/hdphoto" Target="../media/hdphoto13.wdp"/></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Master" Target="../slideMasters/slideMaster13.xml"/><Relationship Id="rId4" Type="http://schemas.microsoft.com/office/2007/relationships/hdphoto" Target="../media/hdphoto11.wdp"/></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Master" Target="../slideMasters/slideMaster13.xml"/><Relationship Id="rId4" Type="http://schemas.microsoft.com/office/2007/relationships/hdphoto" Target="../media/hdphoto12.wdp"/></Relationships>
</file>

<file path=ppt/slideLayouts/_rels/slideLayout21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1.png"/><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1.png"/><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1.pn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Master" Target="../slideMasters/slideMaster13.xml"/><Relationship Id="rId4" Type="http://schemas.microsoft.com/office/2007/relationships/hdphoto" Target="../media/hdphoto11.wdp"/></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13.xml"/><Relationship Id="rId6" Type="http://schemas.microsoft.com/office/2007/relationships/hdphoto" Target="../media/hdphoto11.wdp"/><Relationship Id="rId5" Type="http://schemas.openxmlformats.org/officeDocument/2006/relationships/image" Target="../media/image50.png"/><Relationship Id="rId4" Type="http://schemas.microsoft.com/office/2007/relationships/hdphoto" Target="../media/hdphoto13.wdp"/></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13.xml"/><Relationship Id="rId6" Type="http://schemas.microsoft.com/office/2007/relationships/hdphoto" Target="../media/hdphoto11.wdp"/><Relationship Id="rId5" Type="http://schemas.openxmlformats.org/officeDocument/2006/relationships/image" Target="../media/image50.png"/><Relationship Id="rId4" Type="http://schemas.microsoft.com/office/2007/relationships/hdphoto" Target="../media/hdphoto13.wdp"/></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Master" Target="../slideMasters/slideMaster14.xml"/><Relationship Id="rId4" Type="http://schemas.microsoft.com/office/2007/relationships/hdphoto" Target="../media/hdphoto11.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Master" Target="../slideMasters/slideMaster14.xml"/><Relationship Id="rId4" Type="http://schemas.microsoft.com/office/2007/relationships/hdphoto" Target="../media/hdphoto12.wdp"/></Relationships>
</file>

<file path=ppt/slideLayouts/_rels/slideLayout23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1.png"/><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1.png"/><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1.png"/><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1.png"/><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1.png"/><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Master" Target="../slideMasters/slideMaster14.xml"/><Relationship Id="rId4" Type="http://schemas.microsoft.com/office/2007/relationships/hdphoto" Target="../media/hdphoto11.wdp"/></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14.xml"/><Relationship Id="rId6" Type="http://schemas.microsoft.com/office/2007/relationships/hdphoto" Target="../media/hdphoto11.wdp"/><Relationship Id="rId5" Type="http://schemas.openxmlformats.org/officeDocument/2006/relationships/image" Target="../media/image50.png"/><Relationship Id="rId4" Type="http://schemas.microsoft.com/office/2007/relationships/hdphoto" Target="../media/hdphoto13.wdp"/></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Master" Target="../slideMasters/slideMaster15.xml"/><Relationship Id="rId4" Type="http://schemas.microsoft.com/office/2007/relationships/hdphoto" Target="../media/hdphoto11.wdp"/></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1.png"/><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Master" Target="../slideMasters/slideMaster15.xml"/><Relationship Id="rId4" Type="http://schemas.microsoft.com/office/2007/relationships/hdphoto" Target="../media/hdphoto11.wdp"/></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15.xml"/><Relationship Id="rId6" Type="http://schemas.microsoft.com/office/2007/relationships/hdphoto" Target="../media/hdphoto11.wdp"/><Relationship Id="rId5" Type="http://schemas.openxmlformats.org/officeDocument/2006/relationships/image" Target="../media/image50.png"/><Relationship Id="rId4" Type="http://schemas.microsoft.com/office/2007/relationships/hdphoto" Target="../media/hdphoto13.wdp"/></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15.xml"/><Relationship Id="rId6" Type="http://schemas.microsoft.com/office/2007/relationships/hdphoto" Target="../media/hdphoto11.wdp"/><Relationship Id="rId5" Type="http://schemas.openxmlformats.org/officeDocument/2006/relationships/image" Target="../media/image50.png"/><Relationship Id="rId4" Type="http://schemas.microsoft.com/office/2007/relationships/hdphoto" Target="../media/hdphoto13.wdp"/></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Master" Target="../slideMasters/slideMaster16.xml"/><Relationship Id="rId4" Type="http://schemas.microsoft.com/office/2007/relationships/hdphoto" Target="../media/hdphoto11.wdp"/></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1.png"/><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1.png"/><Relationship Id="rId1"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Master" Target="../slideMasters/slideMaster16.xml"/><Relationship Id="rId4" Type="http://schemas.microsoft.com/office/2007/relationships/hdphoto" Target="../media/hdphoto11.wdp"/></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jpg"/><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16.xml"/><Relationship Id="rId6" Type="http://schemas.microsoft.com/office/2007/relationships/hdphoto" Target="../media/hdphoto11.wdp"/><Relationship Id="rId5" Type="http://schemas.openxmlformats.org/officeDocument/2006/relationships/image" Target="../media/image50.png"/><Relationship Id="rId4" Type="http://schemas.microsoft.com/office/2007/relationships/hdphoto" Target="../media/hdphoto13.wdp"/></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16.xml"/><Relationship Id="rId6" Type="http://schemas.microsoft.com/office/2007/relationships/hdphoto" Target="../media/hdphoto11.wdp"/><Relationship Id="rId5" Type="http://schemas.openxmlformats.org/officeDocument/2006/relationships/image" Target="../media/image50.png"/><Relationship Id="rId4" Type="http://schemas.microsoft.com/office/2007/relationships/hdphoto" Target="../media/hdphoto13.wdp"/></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Master" Target="../slideMasters/slideMaster17.xml"/><Relationship Id="rId4" Type="http://schemas.microsoft.com/office/2007/relationships/hdphoto" Target="../media/hdphoto11.wdp"/></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Master" Target="../slideMasters/slideMaster17.xml"/><Relationship Id="rId4" Type="http://schemas.microsoft.com/office/2007/relationships/hdphoto" Target="../media/hdphoto12.wdp"/></Relationships>
</file>

<file path=ppt/slideLayouts/_rels/slideLayout29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1.png"/><Relationship Id="rId1" Type="http://schemas.openxmlformats.org/officeDocument/2006/relationships/slideMaster" Target="../slideMasters/slideMaster17.xml"/></Relationships>
</file>

<file path=ppt/slideLayouts/_rels/slideLayout29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1.png"/><Relationship Id="rId1" Type="http://schemas.openxmlformats.org/officeDocument/2006/relationships/slideMaster" Target="../slideMasters/slideMaster17.xml"/></Relationships>
</file>

<file path=ppt/slideLayouts/_rels/slideLayout29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1.png"/><Relationship Id="rId1" Type="http://schemas.openxmlformats.org/officeDocument/2006/relationships/slideMaster" Target="../slideMasters/slideMaster1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1.png"/><Relationship Id="rId1" Type="http://schemas.openxmlformats.org/officeDocument/2006/relationships/slideMaster" Target="../slideMasters/slideMaster1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Master" Target="../slideMasters/slideMaster17.xml"/><Relationship Id="rId4" Type="http://schemas.microsoft.com/office/2007/relationships/hdphoto" Target="../media/hdphoto11.wdp"/></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17.xml"/><Relationship Id="rId6" Type="http://schemas.microsoft.com/office/2007/relationships/hdphoto" Target="../media/hdphoto11.wdp"/><Relationship Id="rId5" Type="http://schemas.openxmlformats.org/officeDocument/2006/relationships/image" Target="../media/image50.png"/><Relationship Id="rId4" Type="http://schemas.microsoft.com/office/2007/relationships/hdphoto" Target="../media/hdphoto13.wdp"/></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17.xml"/><Relationship Id="rId6" Type="http://schemas.microsoft.com/office/2007/relationships/hdphoto" Target="../media/hdphoto11.wdp"/><Relationship Id="rId5" Type="http://schemas.openxmlformats.org/officeDocument/2006/relationships/image" Target="../media/image50.png"/><Relationship Id="rId4" Type="http://schemas.microsoft.com/office/2007/relationships/hdphoto" Target="../media/hdphoto13.wdp"/></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Master" Target="../slideMasters/slideMaster18.xml"/><Relationship Id="rId4" Type="http://schemas.microsoft.com/office/2007/relationships/hdphoto" Target="../media/hdphoto11.wdp"/></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Master" Target="../slideMasters/slideMaster18.xml"/><Relationship Id="rId4" Type="http://schemas.microsoft.com/office/2007/relationships/hdphoto" Target="../media/hdphoto12.wdp"/></Relationships>
</file>

<file path=ppt/slideLayouts/_rels/slideLayout31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1.png"/><Relationship Id="rId1" Type="http://schemas.openxmlformats.org/officeDocument/2006/relationships/slideMaster" Target="../slideMasters/slideMaster18.xml"/></Relationships>
</file>

<file path=ppt/slideLayouts/_rels/slideLayout31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1.png"/><Relationship Id="rId1" Type="http://schemas.openxmlformats.org/officeDocument/2006/relationships/slideMaster" Target="../slideMasters/slideMaster18.xml"/></Relationships>
</file>

<file path=ppt/slideLayouts/_rels/slideLayout31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1.png"/><Relationship Id="rId1" Type="http://schemas.openxmlformats.org/officeDocument/2006/relationships/slideMaster" Target="../slideMasters/slideMaster1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6.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1.png"/><Relationship Id="rId1" Type="http://schemas.openxmlformats.org/officeDocument/2006/relationships/slideMaster" Target="../slideMasters/slideMaster1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Master" Target="../slideMasters/slideMaster18.xml"/><Relationship Id="rId4" Type="http://schemas.microsoft.com/office/2007/relationships/hdphoto" Target="../media/hdphoto11.wdp"/></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jpg"/><Relationship Id="rId1" Type="http://schemas.openxmlformats.org/officeDocument/2006/relationships/slideMaster" Target="../slideMasters/slideMaster18.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18.xml"/><Relationship Id="rId6" Type="http://schemas.microsoft.com/office/2007/relationships/hdphoto" Target="../media/hdphoto11.wdp"/><Relationship Id="rId5" Type="http://schemas.openxmlformats.org/officeDocument/2006/relationships/image" Target="../media/image50.png"/><Relationship Id="rId4" Type="http://schemas.microsoft.com/office/2007/relationships/hdphoto" Target="../media/hdphoto13.wdp"/></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61.png"/><Relationship Id="rId1" Type="http://schemas.openxmlformats.org/officeDocument/2006/relationships/slideMaster" Target="../slideMasters/slideMaster20.xml"/></Relationships>
</file>

<file path=ppt/slideLayouts/_rels/slideLayout34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61.png"/><Relationship Id="rId1" Type="http://schemas.openxmlformats.org/officeDocument/2006/relationships/slideMaster" Target="../slideMasters/slideMaster20.xml"/></Relationships>
</file>

<file path=ppt/slideLayouts/_rels/slideLayout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7.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62.png"/><Relationship Id="rId1" Type="http://schemas.openxmlformats.org/officeDocument/2006/relationships/slideMaster" Target="../slideMasters/slideMaster20.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0.xml"/></Relationships>
</file>

<file path=ppt/slideLayouts/_rels/slideLayout359.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63.png"/><Relationship Id="rId1" Type="http://schemas.openxmlformats.org/officeDocument/2006/relationships/slideMaster" Target="../slideMasters/slideMaster20.xml"/><Relationship Id="rId5" Type="http://schemas.microsoft.com/office/2007/relationships/hdphoto" Target="../media/hdphoto15.wdp"/><Relationship Id="rId4" Type="http://schemas.openxmlformats.org/officeDocument/2006/relationships/image" Target="../media/image62.png"/></Relationships>
</file>

<file path=ppt/slideLayouts/_rels/slideLayout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362.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63.png"/><Relationship Id="rId1" Type="http://schemas.openxmlformats.org/officeDocument/2006/relationships/slideMaster" Target="../slideMasters/slideMaster20.xml"/><Relationship Id="rId5" Type="http://schemas.microsoft.com/office/2007/relationships/hdphoto" Target="../media/hdphoto15.wdp"/><Relationship Id="rId4" Type="http://schemas.openxmlformats.org/officeDocument/2006/relationships/image" Target="../media/image62.png"/></Relationships>
</file>

<file path=ppt/slideLayouts/_rels/slideLayout363.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62.png"/><Relationship Id="rId1" Type="http://schemas.openxmlformats.org/officeDocument/2006/relationships/slideMaster" Target="../slideMasters/slideMaster2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7.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64.png"/><Relationship Id="rId1" Type="http://schemas.openxmlformats.org/officeDocument/2006/relationships/slideMaster" Target="../slideMasters/slideMaster22.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22.xml"/><Relationship Id="rId6" Type="http://schemas.microsoft.com/office/2007/relationships/hdphoto" Target="../media/hdphoto11.wdp"/><Relationship Id="rId5" Type="http://schemas.openxmlformats.org/officeDocument/2006/relationships/image" Target="../media/image50.png"/><Relationship Id="rId4" Type="http://schemas.microsoft.com/office/2007/relationships/hdphoto" Target="../media/hdphoto13.wdp"/></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7.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64.png"/><Relationship Id="rId1" Type="http://schemas.openxmlformats.org/officeDocument/2006/relationships/slideMaster" Target="../slideMasters/slideMaster23.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23.xml"/><Relationship Id="rId6" Type="http://schemas.microsoft.com/office/2007/relationships/hdphoto" Target="../media/hdphoto11.wdp"/><Relationship Id="rId5" Type="http://schemas.openxmlformats.org/officeDocument/2006/relationships/image" Target="../media/image50.png"/><Relationship Id="rId4" Type="http://schemas.microsoft.com/office/2007/relationships/hdphoto" Target="../media/hdphoto13.wdp"/></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7.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64.png"/><Relationship Id="rId1" Type="http://schemas.openxmlformats.org/officeDocument/2006/relationships/slideMaster" Target="../slideMasters/slideMaster24.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24.xml"/><Relationship Id="rId6" Type="http://schemas.microsoft.com/office/2007/relationships/hdphoto" Target="../media/hdphoto11.wdp"/><Relationship Id="rId5" Type="http://schemas.openxmlformats.org/officeDocument/2006/relationships/image" Target="../media/image50.png"/><Relationship Id="rId4" Type="http://schemas.microsoft.com/office/2007/relationships/hdphoto" Target="../media/hdphoto13.wdp"/></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Master" Target="../slideMasters/slideMaster2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Master" Target="../slideMasters/slideMaster2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25.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25.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2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25.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25.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2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25.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25.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25.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36.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64.png"/><Relationship Id="rId1" Type="http://schemas.openxmlformats.org/officeDocument/2006/relationships/slideMaster" Target="../slideMasters/slideMaster26.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26.xml"/><Relationship Id="rId6" Type="http://schemas.microsoft.com/office/2007/relationships/hdphoto" Target="../media/hdphoto11.wdp"/><Relationship Id="rId5" Type="http://schemas.openxmlformats.org/officeDocument/2006/relationships/image" Target="../media/image50.png"/><Relationship Id="rId4" Type="http://schemas.microsoft.com/office/2007/relationships/hdphoto" Target="../media/hdphoto13.wdp"/></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27.xml"/><Relationship Id="rId6" Type="http://schemas.microsoft.com/office/2007/relationships/hdphoto" Target="../media/hdphoto11.wdp"/><Relationship Id="rId5" Type="http://schemas.openxmlformats.org/officeDocument/2006/relationships/image" Target="../media/image50.png"/><Relationship Id="rId4" Type="http://schemas.microsoft.com/office/2007/relationships/hdphoto" Target="../media/hdphoto13.wdp"/></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27.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56.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64.png"/><Relationship Id="rId1" Type="http://schemas.openxmlformats.org/officeDocument/2006/relationships/slideMaster" Target="../slideMasters/slideMaster28.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28.xml"/><Relationship Id="rId6" Type="http://schemas.microsoft.com/office/2007/relationships/hdphoto" Target="../media/hdphoto11.wdp"/><Relationship Id="rId5" Type="http://schemas.openxmlformats.org/officeDocument/2006/relationships/image" Target="../media/image50.png"/><Relationship Id="rId4" Type="http://schemas.microsoft.com/office/2007/relationships/hdphoto" Target="../media/hdphoto13.wdp"/></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Master" Target="../slideMasters/slideMaster29.xml"/><Relationship Id="rId6" Type="http://schemas.openxmlformats.org/officeDocument/2006/relationships/image" Target="../media/image84.png"/><Relationship Id="rId5" Type="http://schemas.microsoft.com/office/2007/relationships/hdphoto" Target="../media/hdphoto18.wdp"/><Relationship Id="rId4" Type="http://schemas.openxmlformats.org/officeDocument/2006/relationships/image" Target="../media/image83.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5.png"/><Relationship Id="rId1" Type="http://schemas.openxmlformats.org/officeDocument/2006/relationships/slideMaster" Target="../slideMasters/slideMaster29.xml"/><Relationship Id="rId6" Type="http://schemas.openxmlformats.org/officeDocument/2006/relationships/image" Target="../media/image84.png"/><Relationship Id="rId5" Type="http://schemas.microsoft.com/office/2007/relationships/hdphoto" Target="../media/hdphoto18.wdp"/><Relationship Id="rId4" Type="http://schemas.openxmlformats.org/officeDocument/2006/relationships/image" Target="../media/image83.png"/></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6.png"/><Relationship Id="rId1" Type="http://schemas.openxmlformats.org/officeDocument/2006/relationships/slideMaster" Target="../slideMasters/slideMaster29.xml"/><Relationship Id="rId6" Type="http://schemas.openxmlformats.org/officeDocument/2006/relationships/image" Target="../media/image84.png"/><Relationship Id="rId5" Type="http://schemas.microsoft.com/office/2007/relationships/hdphoto" Target="../media/hdphoto18.wdp"/><Relationship Id="rId4" Type="http://schemas.openxmlformats.org/officeDocument/2006/relationships/image" Target="../media/image83.png"/></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7.png"/><Relationship Id="rId1" Type="http://schemas.openxmlformats.org/officeDocument/2006/relationships/slideMaster" Target="../slideMasters/slideMaster29.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7.png"/><Relationship Id="rId1" Type="http://schemas.openxmlformats.org/officeDocument/2006/relationships/slideMaster" Target="../slideMasters/slideMaster29.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29.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Master" Target="../slideMasters/slideMaster30.xml"/><Relationship Id="rId4" Type="http://schemas.microsoft.com/office/2007/relationships/hdphoto" Target="../media/hdphoto11.wdp"/></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30.xml"/><Relationship Id="rId6" Type="http://schemas.microsoft.com/office/2007/relationships/hdphoto" Target="../media/hdphoto11.wdp"/><Relationship Id="rId5" Type="http://schemas.openxmlformats.org/officeDocument/2006/relationships/image" Target="../media/image50.png"/><Relationship Id="rId4" Type="http://schemas.microsoft.com/office/2007/relationships/hdphoto" Target="../media/hdphoto13.wdp"/></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Master" Target="../slideMasters/slideMaster30.xml"/><Relationship Id="rId4" Type="http://schemas.microsoft.com/office/2007/relationships/hdphoto" Target="../media/hdphoto11.wdp"/></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jpg"/><Relationship Id="rId1" Type="http://schemas.openxmlformats.org/officeDocument/2006/relationships/slideMaster" Target="../slideMasters/slideMaster30.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31.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31.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31.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6.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64.png"/><Relationship Id="rId1" Type="http://schemas.openxmlformats.org/officeDocument/2006/relationships/slideMaster" Target="../slideMasters/slideMaster32.xml"/></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32.xml"/><Relationship Id="rId6" Type="http://schemas.microsoft.com/office/2007/relationships/hdphoto" Target="../media/hdphoto11.wdp"/><Relationship Id="rId5" Type="http://schemas.openxmlformats.org/officeDocument/2006/relationships/image" Target="../media/image50.png"/><Relationship Id="rId4" Type="http://schemas.microsoft.com/office/2007/relationships/hdphoto" Target="../media/hdphoto13.wdp"/></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Master" Target="../slideMasters/slideMaster33.xml"/><Relationship Id="rId4" Type="http://schemas.microsoft.com/office/2007/relationships/hdphoto" Target="../media/hdphoto19.wdp"/></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9.jpg"/><Relationship Id="rId1" Type="http://schemas.openxmlformats.org/officeDocument/2006/relationships/slideMaster" Target="../slideMasters/slideMaster33.xml"/><Relationship Id="rId4" Type="http://schemas.microsoft.com/office/2007/relationships/hdphoto" Target="../media/hdphoto20.wdp"/></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53.jpg"/><Relationship Id="rId1" Type="http://schemas.openxmlformats.org/officeDocument/2006/relationships/slideMaster" Target="../slideMasters/slideMaster33.xml"/><Relationship Id="rId6" Type="http://schemas.microsoft.com/office/2007/relationships/hdphoto" Target="../media/hdphoto22.wdp"/><Relationship Id="rId5" Type="http://schemas.openxmlformats.org/officeDocument/2006/relationships/image" Target="../media/image95.png"/><Relationship Id="rId4" Type="http://schemas.microsoft.com/office/2007/relationships/hdphoto" Target="../media/hdphoto21.wdp"/></Relationships>
</file>

<file path=ppt/slideLayouts/_rels/slideLayout5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5.xml"/><Relationship Id="rId6" Type="http://schemas.microsoft.com/office/2007/relationships/hdphoto" Target="../media/hdphoto6.wdp"/><Relationship Id="rId5" Type="http://schemas.openxmlformats.org/officeDocument/2006/relationships/image" Target="../media/image13.png"/><Relationship Id="rId4" Type="http://schemas.microsoft.com/office/2007/relationships/hdphoto" Target="../media/hdphoto5.wdp"/></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93"/>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0068C1B-3994-4D74-B1C2-F6701696BC13}" type="datetimeFigureOut">
              <a:rPr lang="en-US" smtClean="0"/>
              <a:t>5/14/2013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FE4C-A019-431D-B402-C8FF128158DB}" type="slidenum">
              <a:rPr lang="en-US" smtClean="0"/>
              <a:t>‹#›</a:t>
            </a:fld>
            <a:endParaRPr lang="en-US"/>
          </a:p>
        </p:txBody>
      </p:sp>
    </p:spTree>
    <p:extLst>
      <p:ext uri="{BB962C8B-B14F-4D97-AF65-F5344CB8AC3E}">
        <p14:creationId xmlns:p14="http://schemas.microsoft.com/office/powerpoint/2010/main" val="177993994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068C1B-3994-4D74-B1C2-F6701696BC13}" type="datetimeFigureOut">
              <a:rPr lang="en-US" smtClean="0"/>
              <a:t>5/14/2013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FE4C-A019-431D-B402-C8FF128158DB}" type="slidenum">
              <a:rPr lang="en-US" smtClean="0"/>
              <a:t>‹#›</a:t>
            </a:fld>
            <a:endParaRPr lang="en-US"/>
          </a:p>
        </p:txBody>
      </p:sp>
    </p:spTree>
    <p:extLst>
      <p:ext uri="{BB962C8B-B14F-4D97-AF65-F5344CB8AC3E}">
        <p14:creationId xmlns:p14="http://schemas.microsoft.com/office/powerpoint/2010/main" val="413067720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931"/>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84023230"/>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3187191"/>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514475"/>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514476"/>
            <a:ext cx="3008302"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358048"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29" name="TechEd Tile"/>
          <p:cNvSpPr/>
          <p:nvPr userDrawn="1"/>
        </p:nvSpPr>
        <p:spPr bwMode="auto">
          <a:xfrm>
            <a:off x="766754" y="1514475"/>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cstate="email">
            <a:extLst>
              <a:ext uri="{28A0092B-C50C-407E-A947-70E740481C1C}">
                <a14:useLocalDpi xmlns:a14="http://schemas.microsoft.com/office/drawing/2010/main" val="0"/>
              </a:ext>
            </a:extLst>
          </a:blip>
          <a:srcRect/>
          <a:stretch/>
        </p:blipFill>
        <p:spPr bwMode="auto">
          <a:xfrm>
            <a:off x="1051262" y="1742493"/>
            <a:ext cx="1550658" cy="104358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3185266"/>
            <a:ext cx="994669" cy="132588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grpSp>
        <p:nvGrpSpPr>
          <p:cNvPr id="34" name="Orange Tile"/>
          <p:cNvGrpSpPr/>
          <p:nvPr userDrawn="1"/>
        </p:nvGrpSpPr>
        <p:grpSpPr>
          <a:xfrm>
            <a:off x="1886044" y="3185266"/>
            <a:ext cx="994669" cy="132588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grpSp>
        <p:nvGrpSpPr>
          <p:cNvPr id="37" name="Teal Tile"/>
          <p:cNvGrpSpPr/>
          <p:nvPr userDrawn="1"/>
        </p:nvGrpSpPr>
        <p:grpSpPr>
          <a:xfrm>
            <a:off x="762580" y="4682828"/>
            <a:ext cx="994669" cy="132588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grpSp>
        <p:nvGrpSpPr>
          <p:cNvPr id="5" name="Green Tile"/>
          <p:cNvGrpSpPr/>
          <p:nvPr userDrawn="1"/>
        </p:nvGrpSpPr>
        <p:grpSpPr>
          <a:xfrm>
            <a:off x="1886044" y="4682828"/>
            <a:ext cx="994669" cy="132588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sp useBgFill="1">
        <p:nvSpPr>
          <p:cNvPr id="43" name="Top Mask"/>
          <p:cNvSpPr/>
          <p:nvPr userDrawn="1"/>
        </p:nvSpPr>
        <p:spPr bwMode="auto">
          <a:xfrm>
            <a:off x="0" y="51"/>
            <a:ext cx="9144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630804"/>
            <a:ext cx="762198"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3231974"/>
            <a:ext cx="5040038" cy="1232464"/>
          </a:xfrm>
        </p:spPr>
        <p:txBody>
          <a:bodyPr anchor="ctr">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3136907" y="5029255"/>
            <a:ext cx="5154369" cy="46325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1" y="6010330"/>
            <a:ext cx="9144001"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96007108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3187191"/>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514475"/>
            <a:ext cx="5373499" cy="1499616"/>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586586"/>
            <a:ext cx="4163389"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0" y="1514476"/>
            <a:ext cx="3008302"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5181655"/>
            <a:ext cx="4959201"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358048"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11" name="TechEd Tile"/>
          <p:cNvSpPr/>
          <p:nvPr userDrawn="1"/>
        </p:nvSpPr>
        <p:spPr bwMode="auto">
          <a:xfrm>
            <a:off x="766754" y="1514475"/>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val="0"/>
              </a:ext>
            </a:extLst>
          </a:blip>
          <a:srcRect/>
          <a:stretch/>
        </p:blipFill>
        <p:spPr bwMode="auto">
          <a:xfrm>
            <a:off x="1051262" y="1742493"/>
            <a:ext cx="1550658"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51"/>
            <a:ext cx="9144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630804"/>
            <a:ext cx="762198"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3187884"/>
            <a:ext cx="2120991" cy="2827252"/>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sp>
        <p:nvSpPr>
          <p:cNvPr id="2" name="Title 1"/>
          <p:cNvSpPr>
            <a:spLocks noGrp="1"/>
          </p:cNvSpPr>
          <p:nvPr>
            <p:ph type="ctrTitle"/>
          </p:nvPr>
        </p:nvSpPr>
        <p:spPr>
          <a:xfrm>
            <a:off x="3135105" y="3187136"/>
            <a:ext cx="4959201"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30" y="6010330"/>
            <a:ext cx="6135697"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244111319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3187191"/>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514475"/>
            <a:ext cx="5373499" cy="1499616"/>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586586"/>
            <a:ext cx="4163389"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0" y="1514476"/>
            <a:ext cx="3008302"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5181655"/>
            <a:ext cx="4959201"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358048"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11" name="TechEd Tile"/>
          <p:cNvSpPr/>
          <p:nvPr userDrawn="1"/>
        </p:nvSpPr>
        <p:spPr bwMode="auto">
          <a:xfrm>
            <a:off x="766754" y="1514475"/>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val="0"/>
              </a:ext>
            </a:extLst>
          </a:blip>
          <a:srcRect/>
          <a:stretch/>
        </p:blipFill>
        <p:spPr bwMode="auto">
          <a:xfrm>
            <a:off x="1051262" y="1742493"/>
            <a:ext cx="1550658"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51"/>
            <a:ext cx="9144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630804"/>
            <a:ext cx="762198"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3187136"/>
            <a:ext cx="4959201"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30" y="6010330"/>
            <a:ext cx="6135697"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3187136"/>
            <a:ext cx="2120991" cy="2827252"/>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spTree>
    <p:extLst>
      <p:ext uri="{BB962C8B-B14F-4D97-AF65-F5344CB8AC3E}">
        <p14:creationId xmlns:p14="http://schemas.microsoft.com/office/powerpoint/2010/main" val="164971287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3187191"/>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514475"/>
            <a:ext cx="5373499"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586586"/>
            <a:ext cx="4163389"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0" y="1514476"/>
            <a:ext cx="3008302"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5181655"/>
            <a:ext cx="4959201"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358048"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11" name="TechEd Tile"/>
          <p:cNvSpPr/>
          <p:nvPr userDrawn="1"/>
        </p:nvSpPr>
        <p:spPr bwMode="auto">
          <a:xfrm>
            <a:off x="766754" y="1514475"/>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val="0"/>
              </a:ext>
            </a:extLst>
          </a:blip>
          <a:srcRect/>
          <a:stretch/>
        </p:blipFill>
        <p:spPr bwMode="auto">
          <a:xfrm>
            <a:off x="1051262" y="1742493"/>
            <a:ext cx="1550658"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51"/>
            <a:ext cx="9144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630804"/>
            <a:ext cx="762198"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3187136"/>
            <a:ext cx="4959201"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30" y="6010330"/>
            <a:ext cx="6135697"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3189726"/>
            <a:ext cx="2120991" cy="2827252"/>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spTree>
    <p:extLst>
      <p:ext uri="{BB962C8B-B14F-4D97-AF65-F5344CB8AC3E}">
        <p14:creationId xmlns:p14="http://schemas.microsoft.com/office/powerpoint/2010/main" val="1540940435"/>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3187191"/>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514475"/>
            <a:ext cx="5373499" cy="1499616"/>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586586"/>
            <a:ext cx="4163389"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0" y="1514476"/>
            <a:ext cx="3008302"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5181655"/>
            <a:ext cx="4959201"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358048"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11" name="TechEd Tile"/>
          <p:cNvSpPr/>
          <p:nvPr userDrawn="1"/>
        </p:nvSpPr>
        <p:spPr bwMode="auto">
          <a:xfrm>
            <a:off x="766754" y="1514475"/>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val="0"/>
              </a:ext>
            </a:extLst>
          </a:blip>
          <a:srcRect/>
          <a:stretch/>
        </p:blipFill>
        <p:spPr bwMode="auto">
          <a:xfrm>
            <a:off x="1051262" y="1742493"/>
            <a:ext cx="1550658"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51"/>
            <a:ext cx="9144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630804"/>
            <a:ext cx="762198"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3187136"/>
            <a:ext cx="4959201"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30" y="6010330"/>
            <a:ext cx="6135697"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3187136"/>
            <a:ext cx="2120991" cy="2827252"/>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spTree>
    <p:extLst>
      <p:ext uri="{BB962C8B-B14F-4D97-AF65-F5344CB8AC3E}">
        <p14:creationId xmlns:p14="http://schemas.microsoft.com/office/powerpoint/2010/main" val="20941199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3187191"/>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514475"/>
            <a:ext cx="5373499" cy="149961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586586"/>
            <a:ext cx="4163389"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0" y="1514476"/>
            <a:ext cx="3008302"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5181655"/>
            <a:ext cx="4959201"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358048"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11" name="TechEd Tile"/>
          <p:cNvSpPr/>
          <p:nvPr userDrawn="1"/>
        </p:nvSpPr>
        <p:spPr bwMode="auto">
          <a:xfrm>
            <a:off x="766754" y="1514475"/>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val="0"/>
              </a:ext>
            </a:extLst>
          </a:blip>
          <a:srcRect/>
          <a:stretch/>
        </p:blipFill>
        <p:spPr bwMode="auto">
          <a:xfrm>
            <a:off x="1051262" y="1742493"/>
            <a:ext cx="1550658"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51"/>
            <a:ext cx="9144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630804"/>
            <a:ext cx="762198"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3187136"/>
            <a:ext cx="4959201"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30" y="6010330"/>
            <a:ext cx="6135697"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3187483"/>
            <a:ext cx="2120991" cy="2827252"/>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spTree>
    <p:extLst>
      <p:ext uri="{BB962C8B-B14F-4D97-AF65-F5344CB8AC3E}">
        <p14:creationId xmlns:p14="http://schemas.microsoft.com/office/powerpoint/2010/main" val="1845467129"/>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3187191"/>
            <a:ext cx="5373499"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514475"/>
            <a:ext cx="5373499" cy="1499616"/>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586586"/>
            <a:ext cx="4163389"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0" y="1514476"/>
            <a:ext cx="3008302"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5181655"/>
            <a:ext cx="4959201"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358048" y="1978146"/>
            <a:ext cx="841375"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11" name="TechEd Tile"/>
          <p:cNvSpPr/>
          <p:nvPr userDrawn="1"/>
        </p:nvSpPr>
        <p:spPr bwMode="auto">
          <a:xfrm>
            <a:off x="766754" y="1514475"/>
            <a:ext cx="2119674"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cstate="email">
            <a:extLst>
              <a:ext uri="{28A0092B-C50C-407E-A947-70E740481C1C}">
                <a14:useLocalDpi xmlns:a14="http://schemas.microsoft.com/office/drawing/2010/main" val="0"/>
              </a:ext>
            </a:extLst>
          </a:blip>
          <a:srcRect/>
          <a:stretch/>
        </p:blipFill>
        <p:spPr bwMode="auto">
          <a:xfrm>
            <a:off x="1051262" y="1742493"/>
            <a:ext cx="1550658"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51"/>
            <a:ext cx="9144000"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630804"/>
            <a:ext cx="762198"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3187136"/>
            <a:ext cx="4959201"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30" y="6010330"/>
            <a:ext cx="6135697"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3187136"/>
            <a:ext cx="2120991" cy="2827252"/>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spTree>
    <p:extLst>
      <p:ext uri="{BB962C8B-B14F-4D97-AF65-F5344CB8AC3E}">
        <p14:creationId xmlns:p14="http://schemas.microsoft.com/office/powerpoint/2010/main" val="1101212374"/>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1123407"/>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800"/>
            <a:ext cx="8363938"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917644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703"/>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703"/>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068C1B-3994-4D74-B1C2-F6701696BC13}" type="datetimeFigureOut">
              <a:rPr lang="en-US" smtClean="0"/>
              <a:t>5/14/2013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FE4C-A019-431D-B402-C8FF128158DB}" type="slidenum">
              <a:rPr lang="en-US" smtClean="0"/>
              <a:t>‹#›</a:t>
            </a:fld>
            <a:endParaRPr lang="en-US"/>
          </a:p>
        </p:txBody>
      </p:sp>
    </p:spTree>
    <p:extLst>
      <p:ext uri="{BB962C8B-B14F-4D97-AF65-F5344CB8AC3E}">
        <p14:creationId xmlns:p14="http://schemas.microsoft.com/office/powerpoint/2010/main" val="258417762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27"/>
            <a:ext cx="4115872"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27"/>
            <a:ext cx="4115872"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8079546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65359"/>
            <a:ext cx="4115872" cy="692497"/>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27"/>
            <a:ext cx="4114800" cy="1855893"/>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65359"/>
            <a:ext cx="4115872" cy="692497"/>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28"/>
            <a:ext cx="4115872" cy="1855893"/>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9133426"/>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294156887"/>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842509"/>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017040"/>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16383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751246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931"/>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3919669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60939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3"/>
            <a:ext cx="836393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582996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without Content (Sequence)">
    <p:spTree>
      <p:nvGrpSpPr>
        <p:cNvPr id="1" name=""/>
        <p:cNvGrpSpPr/>
        <p:nvPr/>
      </p:nvGrpSpPr>
      <p:grpSpPr>
        <a:xfrm>
          <a:off x="0" y="0"/>
          <a:ext cx="0" cy="0"/>
          <a:chOff x="0" y="0"/>
          <a:chExt cx="0" cy="0"/>
        </a:xfrm>
      </p:grpSpPr>
      <p:sp>
        <p:nvSpPr>
          <p:cNvPr id="8" name="Title 19"/>
          <p:cNvSpPr>
            <a:spLocks noGrp="1"/>
          </p:cNvSpPr>
          <p:nvPr>
            <p:ph type="title"/>
          </p:nvPr>
        </p:nvSpPr>
        <p:spPr>
          <a:xfrm>
            <a:off x="512904" y="356658"/>
            <a:ext cx="8307597" cy="692816"/>
          </a:xfrm>
          <a:prstGeom prst="rect">
            <a:avLst/>
          </a:prstGeom>
        </p:spPr>
        <p:txBody>
          <a:bodyPr lIns="0" tIns="60949" rIns="121899" bIns="60949">
            <a:noAutofit/>
          </a:bodyPr>
          <a:lstStyle>
            <a:lvl1pPr algn="l">
              <a:defRPr sz="3600" spc="0" baseline="0">
                <a:solidFill>
                  <a:schemeClr val="accent1"/>
                </a:solidFill>
              </a:defRPr>
            </a:lvl1pPr>
          </a:lstStyle>
          <a:p>
            <a:r>
              <a:rPr lang="en-US" smtClean="0"/>
              <a:t>Click to edit Master title style</a:t>
            </a:r>
            <a:endParaRPr lang="en-US" dirty="0"/>
          </a:p>
        </p:txBody>
      </p:sp>
      <p:sp>
        <p:nvSpPr>
          <p:cNvPr id="9" name="Content Placeholder 2"/>
          <p:cNvSpPr>
            <a:spLocks noGrp="1"/>
          </p:cNvSpPr>
          <p:nvPr>
            <p:ph sz="quarter" idx="19" hasCustomPrompt="1"/>
          </p:nvPr>
        </p:nvSpPr>
        <p:spPr>
          <a:xfrm>
            <a:off x="512904" y="953462"/>
            <a:ext cx="8307595" cy="344688"/>
          </a:xfrm>
          <a:prstGeom prst="rect">
            <a:avLst/>
          </a:prstGeom>
        </p:spPr>
        <p:txBody>
          <a:bodyPr lIns="0" tIns="60949" rIns="121899" bIns="60949"/>
          <a:lstStyle>
            <a:lvl1pPr marL="0" indent="0">
              <a:buNone/>
              <a:defRPr sz="1600"/>
            </a:lvl1pPr>
          </a:lstStyle>
          <a:p>
            <a:pPr lvl="0"/>
            <a:r>
              <a:rPr lang="en-US" dirty="0" smtClean="0"/>
              <a:t>[Subtitle]</a:t>
            </a:r>
            <a:endParaRPr lang="en-US" dirty="0"/>
          </a:p>
        </p:txBody>
      </p:sp>
    </p:spTree>
    <p:extLst>
      <p:ext uri="{BB962C8B-B14F-4D97-AF65-F5344CB8AC3E}">
        <p14:creationId xmlns:p14="http://schemas.microsoft.com/office/powerpoint/2010/main" val="46075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73"/>
            <a:ext cx="8363938" cy="637097"/>
          </a:xfrm>
        </p:spPr>
        <p:txBody>
          <a:bodyPr/>
          <a:lstStyle>
            <a:lvl1pPr>
              <a:defRPr sz="46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4"/>
            <a:ext cx="8363938" cy="808939"/>
          </a:xfrm>
        </p:spPr>
        <p:txBody>
          <a:bodyPr/>
          <a:lstStyle>
            <a:lvl1pPr marL="2668" indent="0">
              <a:spcBef>
                <a:spcPts val="0"/>
              </a:spcBef>
              <a:spcAft>
                <a:spcPts val="756"/>
              </a:spcAft>
              <a:buSzPct val="80000"/>
              <a:buFont typeface="Arial" pitchFamily="34" charset="0"/>
              <a:buNone/>
              <a:defRPr sz="3400" spc="-84" baseline="0">
                <a:gradFill>
                  <a:gsLst>
                    <a:gs pos="0">
                      <a:srgbClr val="595959"/>
                    </a:gs>
                    <a:gs pos="86000">
                      <a:srgbClr val="595959"/>
                    </a:gs>
                  </a:gsLst>
                  <a:lin ang="5400000" scaled="0"/>
                </a:gradFill>
                <a:latin typeface="Segoe UI Light" pitchFamily="34" charset="0"/>
              </a:defRPr>
            </a:lvl1pPr>
            <a:lvl2pPr marL="2668" indent="0">
              <a:spcBef>
                <a:spcPts val="0"/>
              </a:spcBef>
              <a:buSzPct val="80000"/>
              <a:buFont typeface="Arial" pitchFamily="34" charset="0"/>
              <a:buNone/>
              <a:defRPr sz="1700" spc="-42" baseline="0">
                <a:gradFill>
                  <a:gsLst>
                    <a:gs pos="0">
                      <a:srgbClr val="595959"/>
                    </a:gs>
                    <a:gs pos="86000">
                      <a:srgbClr val="595959"/>
                    </a:gs>
                  </a:gsLst>
                  <a:lin ang="5400000" scaled="0"/>
                </a:gradFill>
              </a:defRPr>
            </a:lvl2pPr>
            <a:lvl3pPr marL="1057522" indent="-33872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348241" indent="-29071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630958" indent="-2827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503444684"/>
      </p:ext>
    </p:extLst>
  </p:cSld>
  <p:clrMapOvr>
    <a:masterClrMapping/>
  </p:clrMapOvr>
  <p:transition>
    <p:wipe dir="r"/>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9" y="228667"/>
            <a:ext cx="8363938" cy="6370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9" y="1447804"/>
            <a:ext cx="8363938" cy="808939"/>
          </a:xfrm>
        </p:spPr>
        <p:txBody>
          <a:bodyPr/>
          <a:lstStyle>
            <a:lvl1pPr marL="0" indent="0">
              <a:spcBef>
                <a:spcPts val="0"/>
              </a:spcBef>
              <a:spcAft>
                <a:spcPts val="756"/>
              </a:spcAft>
              <a:buNone/>
              <a:defRPr sz="3400" spc="-84" baseline="0">
                <a:latin typeface="Segoe UI Light" pitchFamily="34" charset="0"/>
              </a:defRPr>
            </a:lvl1pPr>
            <a:lvl2pPr marL="0" indent="0">
              <a:spcBef>
                <a:spcPts val="0"/>
              </a:spcBef>
              <a:spcAft>
                <a:spcPts val="336"/>
              </a:spcAft>
              <a:buNone/>
              <a:defRPr sz="1700" spc="-43"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336"/>
              </a:spcAft>
              <a:buNone/>
              <a:defRPr sz="1700"/>
            </a:lvl3pPr>
            <a:lvl4pPr marL="0" indent="0">
              <a:spcBef>
                <a:spcPts val="0"/>
              </a:spcBef>
              <a:spcAft>
                <a:spcPts val="336"/>
              </a:spcAft>
              <a:buNone/>
              <a:defRPr/>
            </a:lvl4pPr>
            <a:lvl5pPr marL="0" indent="0">
              <a:spcBef>
                <a:spcPts val="0"/>
              </a:spcBef>
              <a:spcAft>
                <a:spcPts val="336"/>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986850301"/>
      </p:ext>
    </p:extLst>
  </p:cSld>
  <p:clrMapOvr>
    <a:masterClrMapping/>
  </p:clrMapOvr>
  <p:transition>
    <p:wipe dir="r"/>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9" y="228667"/>
            <a:ext cx="8363938" cy="6370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9" y="1447803"/>
            <a:ext cx="8363938" cy="16943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1171529"/>
      </p:ext>
    </p:extLst>
  </p:cSld>
  <p:clrMapOvr>
    <a:masterClrMapping/>
  </p:clrMapOvr>
  <p:transition>
    <p:wipe dir="r"/>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39" y="1447803"/>
            <a:ext cx="8363938" cy="169431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6080270"/>
      </p:ext>
    </p:extLst>
  </p:cSld>
  <p:clrMapOvr>
    <a:masterClrMapping/>
  </p:clrMapOvr>
  <p:transition>
    <p:wipe dir="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158906392"/>
      </p:ext>
    </p:extLst>
  </p:cSld>
  <p:clrMapOvr>
    <a:masterClrMapping/>
  </p:clrMapOvr>
  <p:transition>
    <p:wipe dir="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4381692"/>
      </p:ext>
    </p:extLst>
  </p:cSld>
  <p:clrMapOvr>
    <a:masterClrMapping/>
  </p:clrMapOvr>
  <p:transition>
    <p:wipe dir="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9" y="1447803"/>
            <a:ext cx="8363938" cy="1694310"/>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4490922"/>
      </p:ext>
    </p:extLst>
  </p:cSld>
  <p:clrMapOvr>
    <a:masterClrMapping/>
  </p:clrMapOvr>
  <p:transition>
    <p:wipe dir="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9" y="1447803"/>
            <a:ext cx="8363938" cy="1694310"/>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7" y="6238944"/>
            <a:ext cx="9144001" cy="619125"/>
          </a:xfrm>
          <a:solidFill>
            <a:srgbClr val="FFFF99"/>
          </a:solidFill>
        </p:spPr>
        <p:txBody>
          <a:bodyPr wrap="square" lIns="127973" tIns="63986" rIns="127973" bIns="63986" anchor="b" anchorCtr="0">
            <a:noAutofit/>
          </a:bodyPr>
          <a:lstStyle>
            <a:lvl1pPr algn="r">
              <a:buFont typeface="Arial" pitchFamily="34" charset="0"/>
              <a:buNone/>
              <a:defRPr spc="-43"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51077226"/>
      </p:ext>
    </p:extLst>
  </p:cSld>
  <p:clrMapOvr>
    <a:masterClrMapping/>
  </p:clrMapOvr>
  <p:transition>
    <p:wipe dir="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Section Divider">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89"/>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7400" b="0" i="0" u="none" strike="noStrike" kern="1200" cap="none" spc="-101" normalizeH="0" baseline="0" dirty="0" smtClean="0">
                <a:ln w="3175">
                  <a:noFill/>
                </a:ln>
                <a:solidFill>
                  <a:schemeClr val="tx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170"/>
            <a:ext cx="1880410" cy="291353"/>
          </a:xfrm>
          <a:prstGeom prst="rect">
            <a:avLst/>
          </a:prstGeom>
        </p:spPr>
      </p:pic>
    </p:spTree>
    <p:extLst>
      <p:ext uri="{BB962C8B-B14F-4D97-AF65-F5344CB8AC3E}">
        <p14:creationId xmlns:p14="http://schemas.microsoft.com/office/powerpoint/2010/main" val="399085559"/>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228667"/>
            <a:ext cx="8363938" cy="6370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447804"/>
            <a:ext cx="8363938" cy="808939"/>
          </a:xfrm>
        </p:spPr>
        <p:txBody>
          <a:bodyPr/>
          <a:lstStyle>
            <a:lvl1pPr marL="0" indent="0">
              <a:spcBef>
                <a:spcPts val="0"/>
              </a:spcBef>
              <a:spcAft>
                <a:spcPts val="756"/>
              </a:spcAft>
              <a:buNone/>
              <a:defRPr sz="3400" spc="-84" baseline="0">
                <a:latin typeface="Segoe UI Light" pitchFamily="34" charset="0"/>
              </a:defRPr>
            </a:lvl1pPr>
            <a:lvl2pPr marL="0" indent="0">
              <a:spcBef>
                <a:spcPts val="0"/>
              </a:spcBef>
              <a:spcAft>
                <a:spcPts val="336"/>
              </a:spcAft>
              <a:buNone/>
              <a:defRPr sz="1700" spc="-43"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336"/>
              </a:spcAft>
              <a:buNone/>
              <a:defRPr sz="1700"/>
            </a:lvl3pPr>
            <a:lvl4pPr marL="0" indent="0">
              <a:spcBef>
                <a:spcPts val="0"/>
              </a:spcBef>
              <a:spcAft>
                <a:spcPts val="336"/>
              </a:spcAft>
              <a:buNone/>
              <a:defRPr/>
            </a:lvl4pPr>
            <a:lvl5pPr marL="0" indent="0">
              <a:spcBef>
                <a:spcPts val="0"/>
              </a:spcBef>
              <a:spcAft>
                <a:spcPts val="336"/>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996395706"/>
      </p:ext>
    </p:extLst>
  </p:cSld>
  <p:clrMapOvr>
    <a:masterClrMapping/>
  </p:clrMapOvr>
  <p:transition>
    <p:wipe dir="r"/>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40" y="228667"/>
            <a:ext cx="8363938" cy="6370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447803"/>
            <a:ext cx="8363938" cy="16943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5880398"/>
      </p:ext>
    </p:extLst>
  </p:cSld>
  <p:clrMapOvr>
    <a:masterClrMapping/>
  </p:clrMapOvr>
  <p:transition>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70" y="2234114"/>
            <a:ext cx="6281777"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71" y="4612410"/>
            <a:ext cx="4091815"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2389694833"/>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3"/>
            <a:ext cx="8423524" cy="1024896"/>
          </a:xfrm>
        </p:spPr>
        <p:txBody>
          <a:bodyPr/>
          <a:lstStyle>
            <a:lvl1pPr marL="0" indent="0">
              <a:buNone/>
              <a:defRPr lang="en-US" sz="7400" i="0" kern="1200" spc="-84" baseline="0" dirty="0" smtClean="0">
                <a:solidFill>
                  <a:schemeClr val="tx1">
                    <a:alpha val="99000"/>
                  </a:schemeClr>
                </a:solidFill>
                <a:latin typeface="Segoe UI Light" pitchFamily="34" charset="0"/>
                <a:ea typeface="+mn-ea"/>
                <a:cs typeface="+mn-cs"/>
              </a:defRPr>
            </a:lvl1pPr>
          </a:lstStyle>
          <a:p>
            <a:pPr marL="0" lvl="0" indent="0" algn="l" defTabSz="76689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523"/>
            <a:ext cx="5636696" cy="373949"/>
          </a:xfrm>
        </p:spPr>
        <p:txBody>
          <a:bodyPr/>
          <a:lstStyle>
            <a:lvl1pPr marL="0" indent="0">
              <a:buNone/>
              <a:defRPr lang="en-US" sz="2700" kern="1200" spc="-84" baseline="0" dirty="0">
                <a:solidFill>
                  <a:schemeClr val="tx1">
                    <a:alpha val="99000"/>
                  </a:schemeClr>
                </a:solidFill>
                <a:latin typeface="+mj-lt"/>
                <a:ea typeface="+mn-ea"/>
                <a:cs typeface="+mn-cs"/>
              </a:defRPr>
            </a:lvl1pPr>
          </a:lstStyle>
          <a:p>
            <a:pPr marL="0" lvl="0" indent="0" algn="l" defTabSz="76689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41" y="6364773"/>
            <a:ext cx="1197051" cy="268367"/>
          </a:xfrm>
          <a:prstGeom prst="rect">
            <a:avLst/>
          </a:prstGeom>
          <a:noFill/>
          <a:ln>
            <a:noFill/>
          </a:ln>
        </p:spPr>
      </p:pic>
      <p:pic>
        <p:nvPicPr>
          <p:cNvPr id="7" name="Picture 6"/>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64"/>
            <a:ext cx="1873858" cy="290339"/>
          </a:xfrm>
          <a:prstGeom prst="rect">
            <a:avLst/>
          </a:prstGeom>
        </p:spPr>
      </p:pic>
    </p:spTree>
    <p:extLst>
      <p:ext uri="{BB962C8B-B14F-4D97-AF65-F5344CB8AC3E}">
        <p14:creationId xmlns:p14="http://schemas.microsoft.com/office/powerpoint/2010/main" val="2022011884"/>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10" name="Rectangle 9"/>
          <p:cNvSpPr/>
          <p:nvPr/>
        </p:nvSpPr>
        <p:spPr bwMode="auto">
          <a:xfrm>
            <a:off x="0" y="6574428"/>
            <a:ext cx="9144000"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 name="Picture 1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rot="10800000">
            <a:off x="7968563" y="113222"/>
            <a:ext cx="1108605" cy="740353"/>
          </a:xfrm>
          <a:prstGeom prst="rect">
            <a:avLst/>
          </a:prstGeom>
        </p:spPr>
      </p:pic>
      <p:sp>
        <p:nvSpPr>
          <p:cNvPr id="13" name="Rectangle 12"/>
          <p:cNvSpPr/>
          <p:nvPr/>
        </p:nvSpPr>
        <p:spPr bwMode="auto">
          <a:xfrm>
            <a:off x="0" y="65"/>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42338471"/>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57" y="2234114"/>
            <a:ext cx="6281777"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58" y="4612384"/>
            <a:ext cx="4091815"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1386733679"/>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43"/>
            <a:ext cx="8363938"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4" y="6372589"/>
            <a:ext cx="1261769" cy="195501"/>
          </a:xfrm>
          <a:prstGeom prst="rect">
            <a:avLst/>
          </a:prstGeom>
        </p:spPr>
      </p:pic>
    </p:spTree>
    <p:extLst>
      <p:ext uri="{BB962C8B-B14F-4D97-AF65-F5344CB8AC3E}">
        <p14:creationId xmlns:p14="http://schemas.microsoft.com/office/powerpoint/2010/main" val="3439072282"/>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43"/>
            <a:ext cx="8363938"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4" y="6372589"/>
            <a:ext cx="1261769" cy="195501"/>
          </a:xfrm>
          <a:prstGeom prst="rect">
            <a:avLst/>
          </a:prstGeom>
        </p:spPr>
      </p:pic>
    </p:spTree>
    <p:extLst>
      <p:ext uri="{BB962C8B-B14F-4D97-AF65-F5344CB8AC3E}">
        <p14:creationId xmlns:p14="http://schemas.microsoft.com/office/powerpoint/2010/main" val="371015597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43"/>
            <a:ext cx="8363938"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0"/>
            <a:ext cx="4115872"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4" y="6372589"/>
            <a:ext cx="1261769" cy="195501"/>
          </a:xfrm>
          <a:prstGeom prst="rect">
            <a:avLst/>
          </a:prstGeom>
        </p:spPr>
      </p:pic>
    </p:spTree>
    <p:extLst>
      <p:ext uri="{BB962C8B-B14F-4D97-AF65-F5344CB8AC3E}">
        <p14:creationId xmlns:p14="http://schemas.microsoft.com/office/powerpoint/2010/main" val="2069317267"/>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43"/>
            <a:ext cx="8363938"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04622"/>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266796"/>
            <a:ext cx="4114800" cy="2332946"/>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04622"/>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266796"/>
            <a:ext cx="4115872" cy="2332946"/>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4" y="6372589"/>
            <a:ext cx="1261769" cy="195501"/>
          </a:xfrm>
          <a:prstGeom prst="rect">
            <a:avLst/>
          </a:prstGeom>
        </p:spPr>
      </p:pic>
    </p:spTree>
    <p:extLst>
      <p:ext uri="{BB962C8B-B14F-4D97-AF65-F5344CB8AC3E}">
        <p14:creationId xmlns:p14="http://schemas.microsoft.com/office/powerpoint/2010/main" val="1143514412"/>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43"/>
            <a:ext cx="8363938"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4" y="6372589"/>
            <a:ext cx="1261769" cy="195501"/>
          </a:xfrm>
          <a:prstGeom prst="rect">
            <a:avLst/>
          </a:prstGeom>
        </p:spPr>
      </p:pic>
    </p:spTree>
    <p:extLst>
      <p:ext uri="{BB962C8B-B14F-4D97-AF65-F5344CB8AC3E}">
        <p14:creationId xmlns:p14="http://schemas.microsoft.com/office/powerpoint/2010/main" val="1550510789"/>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43"/>
            <a:ext cx="8363938" cy="747897"/>
          </a:xfrm>
        </p:spPr>
        <p:txBody>
          <a:bodyPr/>
          <a:lstStyle>
            <a:lvl1pPr>
              <a:defRPr sz="54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email">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4" y="6372589"/>
            <a:ext cx="1261769" cy="195501"/>
          </a:xfrm>
          <a:prstGeom prst="rect">
            <a:avLst/>
          </a:prstGeom>
        </p:spPr>
      </p:pic>
    </p:spTree>
    <p:extLst>
      <p:ext uri="{BB962C8B-B14F-4D97-AF65-F5344CB8AC3E}">
        <p14:creationId xmlns:p14="http://schemas.microsoft.com/office/powerpoint/2010/main" val="361105048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4" y="6372589"/>
            <a:ext cx="1261769" cy="195501"/>
          </a:xfrm>
          <a:prstGeom prst="rect">
            <a:avLst/>
          </a:prstGeom>
        </p:spPr>
      </p:pic>
    </p:spTree>
    <p:extLst>
      <p:ext uri="{BB962C8B-B14F-4D97-AF65-F5344CB8AC3E}">
        <p14:creationId xmlns:p14="http://schemas.microsoft.com/office/powerpoint/2010/main" val="425513108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69"/>
            <a:ext cx="8363938"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219200"/>
            <a:ext cx="8363938"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844222296"/>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112962"/>
            <a:ext cx="5210341" cy="1851276"/>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900364"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78525692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15"/>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2136047"/>
            <a:ext cx="2625030"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grpSp>
    </p:spTree>
    <p:extLst>
      <p:ext uri="{BB962C8B-B14F-4D97-AF65-F5344CB8AC3E}">
        <p14:creationId xmlns:p14="http://schemas.microsoft.com/office/powerpoint/2010/main" val="420297736"/>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15"/>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606"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spTree>
    <p:extLst>
      <p:ext uri="{BB962C8B-B14F-4D97-AF65-F5344CB8AC3E}">
        <p14:creationId xmlns:p14="http://schemas.microsoft.com/office/powerpoint/2010/main" val="2637574893"/>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15"/>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6"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42871377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15"/>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180350278"/>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15"/>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25"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grpSp>
    </p:spTree>
    <p:extLst>
      <p:ext uri="{BB962C8B-B14F-4D97-AF65-F5344CB8AC3E}">
        <p14:creationId xmlns:p14="http://schemas.microsoft.com/office/powerpoint/2010/main" val="1239348077"/>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90"/>
            <a:ext cx="1880410" cy="291353"/>
          </a:xfrm>
          <a:prstGeom prst="rect">
            <a:avLst/>
          </a:prstGeom>
        </p:spPr>
      </p:pic>
    </p:spTree>
    <p:extLst>
      <p:ext uri="{BB962C8B-B14F-4D97-AF65-F5344CB8AC3E}">
        <p14:creationId xmlns:p14="http://schemas.microsoft.com/office/powerpoint/2010/main" val="1522804445"/>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3241725" y="3140274"/>
            <a:ext cx="2660550" cy="577452"/>
          </a:xfrm>
          <a:prstGeom prst="rect">
            <a:avLst/>
          </a:prstGeom>
          <a:noFill/>
          <a:ln>
            <a:noFill/>
          </a:ln>
        </p:spPr>
      </p:pic>
      <p:sp>
        <p:nvSpPr>
          <p:cNvPr id="3" name="Text Box 3"/>
          <p:cNvSpPr txBox="1">
            <a:spLocks noChangeArrowheads="1"/>
          </p:cNvSpPr>
          <p:nvPr userDrawn="1"/>
        </p:nvSpPr>
        <p:spPr bwMode="blackWhite">
          <a:xfrm>
            <a:off x="381000" y="6083573"/>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43545838"/>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2437590"/>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0"/>
            <a:ext cx="5636696"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3097434164"/>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300259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69"/>
            <a:ext cx="8363938"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37" y="6372615"/>
            <a:ext cx="1261769" cy="195501"/>
          </a:xfrm>
          <a:prstGeom prst="rect">
            <a:avLst/>
          </a:prstGeom>
        </p:spPr>
      </p:pic>
    </p:spTree>
    <p:extLst>
      <p:ext uri="{BB962C8B-B14F-4D97-AF65-F5344CB8AC3E}">
        <p14:creationId xmlns:p14="http://schemas.microsoft.com/office/powerpoint/2010/main" val="141765383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919"/>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98630330"/>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16789" y="1198565"/>
            <a:ext cx="8550914"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944729" y="6344945"/>
            <a:ext cx="1028968" cy="436856"/>
          </a:xfrm>
          <a:prstGeom prst="rect">
            <a:avLst/>
          </a:prstGeom>
        </p:spPr>
      </p:pic>
      <p:sp>
        <p:nvSpPr>
          <p:cNvPr id="5" name="Slide Number Placeholder 4"/>
          <p:cNvSpPr>
            <a:spLocks noGrp="1"/>
          </p:cNvSpPr>
          <p:nvPr>
            <p:ph type="sldNum" sz="quarter" idx="4"/>
          </p:nvPr>
        </p:nvSpPr>
        <p:spPr>
          <a:xfrm>
            <a:off x="217311" y="6270947"/>
            <a:ext cx="299033" cy="365125"/>
          </a:xfrm>
          <a:prstGeom prst="rect">
            <a:avLst/>
          </a:prstGeom>
        </p:spPr>
        <p:txBody>
          <a:bodyPr vert="horz" lIns="91429" tIns="45715" rIns="91429" bIns="45715" rtlCol="0" anchor="ctr"/>
          <a:lstStyle>
            <a:lvl1pPr algn="l">
              <a:defRPr sz="1200">
                <a:solidFill>
                  <a:schemeClr val="tx1">
                    <a:tint val="75000"/>
                  </a:schemeClr>
                </a:solidFill>
              </a:defRPr>
            </a:lvl1pPr>
          </a:lstStyle>
          <a:p>
            <a:pPr defTabSz="914363"/>
            <a:fld id="{B60359E2-F1E6-40F3-81C3-5A646FA87138}" type="slidenum">
              <a:rPr lang="en-US" smtClean="0">
                <a:solidFill>
                  <a:srgbClr val="292929">
                    <a:tint val="75000"/>
                  </a:srgbClr>
                </a:solidFill>
              </a:rPr>
              <a:pPr defTabSz="914363"/>
              <a:t>‹#›</a:t>
            </a:fld>
            <a:endParaRPr lang="en-US" dirty="0">
              <a:solidFill>
                <a:srgbClr val="292929">
                  <a:tint val="75000"/>
                </a:srgbClr>
              </a:solidFill>
            </a:endParaRPr>
          </a:p>
        </p:txBody>
      </p:sp>
    </p:spTree>
    <p:extLst>
      <p:ext uri="{BB962C8B-B14F-4D97-AF65-F5344CB8AC3E}">
        <p14:creationId xmlns:p14="http://schemas.microsoft.com/office/powerpoint/2010/main" val="706781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2257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389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0816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94704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4607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0454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921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1633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69"/>
            <a:ext cx="8363938"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0"/>
            <a:ext cx="4115872"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37" y="6372615"/>
            <a:ext cx="1261769" cy="195501"/>
          </a:xfrm>
          <a:prstGeom prst="rect">
            <a:avLst/>
          </a:prstGeom>
        </p:spPr>
      </p:pic>
    </p:spTree>
    <p:extLst>
      <p:ext uri="{BB962C8B-B14F-4D97-AF65-F5344CB8AC3E}">
        <p14:creationId xmlns:p14="http://schemas.microsoft.com/office/powerpoint/2010/main" val="3775385314"/>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9073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88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6283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3452038"/>
            <a:ext cx="4865192"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29" y="5482049"/>
            <a:ext cx="4863589"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1596657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1901995"/>
            <a:ext cx="514484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87083121"/>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43"/>
            <a:ext cx="7680340"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8"/>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0"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9794447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1"/>
            <a:ext cx="1800782"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a:solidFill>
                  <a:srgbClr val="5F5F5F"/>
                </a:solidFill>
              </a:endParaRPr>
            </a:p>
          </p:txBody>
        </p:sp>
      </p:grpSp>
      <p:sp>
        <p:nvSpPr>
          <p:cNvPr id="3" name="Subtitle 2"/>
          <p:cNvSpPr>
            <a:spLocks noGrp="1"/>
          </p:cNvSpPr>
          <p:nvPr>
            <p:ph type="subTitle" idx="1" hasCustomPrompt="1"/>
          </p:nvPr>
        </p:nvSpPr>
        <p:spPr>
          <a:xfrm>
            <a:off x="2606719" y="3116010"/>
            <a:ext cx="5213438" cy="1851276"/>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391008" y="228643"/>
            <a:ext cx="8362080"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2190510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43"/>
            <a:ext cx="8363938"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265026"/>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2144480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6984071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69"/>
            <a:ext cx="8363938"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04635"/>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266796"/>
            <a:ext cx="4114800" cy="2332946"/>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04635"/>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266796"/>
            <a:ext cx="4115872" cy="2332946"/>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37" y="6372615"/>
            <a:ext cx="1261769" cy="195501"/>
          </a:xfrm>
          <a:prstGeom prst="rect">
            <a:avLst/>
          </a:prstGeom>
        </p:spPr>
      </p:pic>
    </p:spTree>
    <p:extLst>
      <p:ext uri="{BB962C8B-B14F-4D97-AF65-F5344CB8AC3E}">
        <p14:creationId xmlns:p14="http://schemas.microsoft.com/office/powerpoint/2010/main" val="1367576083"/>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43"/>
            <a:ext cx="4047274"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43"/>
            <a:ext cx="4047274"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793293591"/>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43"/>
            <a:ext cx="8363938"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0"/>
            <a:ext cx="4115872" cy="2443746"/>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6404711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43"/>
            <a:ext cx="8363938"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04622"/>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266796"/>
            <a:ext cx="4114800" cy="2332946"/>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04622"/>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266796"/>
            <a:ext cx="4115872" cy="2332946"/>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959422834"/>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43"/>
            <a:ext cx="4047274"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43"/>
            <a:ext cx="4047274"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234368820"/>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43"/>
            <a:ext cx="4047274"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43"/>
            <a:ext cx="4047274"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922114188"/>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51658487"/>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93151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716067"/>
            <a:ext cx="8366320"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1944698"/>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626861"/>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228643"/>
            <a:ext cx="8366320"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447799"/>
            <a:ext cx="8363938"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919"/>
            <a:ext cx="9144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53976831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69"/>
            <a:ext cx="8363938"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37" y="6372615"/>
            <a:ext cx="1261769" cy="195501"/>
          </a:xfrm>
          <a:prstGeom prst="rect">
            <a:avLst/>
          </a:prstGeom>
        </p:spPr>
      </p:pic>
    </p:spTree>
    <p:extLst>
      <p:ext uri="{BB962C8B-B14F-4D97-AF65-F5344CB8AC3E}">
        <p14:creationId xmlns:p14="http://schemas.microsoft.com/office/powerpoint/2010/main" val="88093859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43"/>
            <a:ext cx="8363938"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877329032"/>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43"/>
            <a:ext cx="8363938"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30977814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9272" y="6433851"/>
            <a:ext cx="897513" cy="138112"/>
          </a:xfrm>
          <a:prstGeom prst="rect">
            <a:avLst/>
          </a:prstGeom>
        </p:spPr>
      </p:pic>
      <p:sp>
        <p:nvSpPr>
          <p:cNvPr id="5" name="Rectangle 4"/>
          <p:cNvSpPr/>
          <p:nvPr userDrawn="1"/>
        </p:nvSpPr>
        <p:spPr bwMode="auto">
          <a:xfrm>
            <a:off x="0" y="43"/>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43"/>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519058" y="-8278"/>
            <a:ext cx="634666"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601740" y="-8277"/>
            <a:ext cx="1249882"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6684419" y="-8277"/>
            <a:ext cx="1249882" cy="834699"/>
          </a:xfrm>
          <a:prstGeom prst="rect">
            <a:avLst/>
          </a:prstGeom>
        </p:spPr>
      </p:pic>
    </p:spTree>
    <p:extLst>
      <p:ext uri="{BB962C8B-B14F-4D97-AF65-F5344CB8AC3E}">
        <p14:creationId xmlns:p14="http://schemas.microsoft.com/office/powerpoint/2010/main" val="51216494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5358064"/>
            <a:ext cx="480978"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4464209" y="6096538"/>
            <a:ext cx="739442"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700" y="2973723"/>
            <a:ext cx="2070691"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55626" y="4666647"/>
            <a:ext cx="72825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4094" y="1416679"/>
            <a:ext cx="2692964"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92" y="6245133"/>
            <a:ext cx="1467261"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974117" y="4552447"/>
            <a:ext cx="2004218" cy="1103910"/>
          </a:xfrm>
          <a:prstGeom prst="rect">
            <a:avLst/>
          </a:prstGeom>
        </p:spPr>
      </p:pic>
      <p:sp>
        <p:nvSpPr>
          <p:cNvPr id="17" name="TextBox 16"/>
          <p:cNvSpPr txBox="1"/>
          <p:nvPr userDrawn="1"/>
        </p:nvSpPr>
        <p:spPr>
          <a:xfrm>
            <a:off x="1841312" y="6315998"/>
            <a:ext cx="2209573" cy="615553"/>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251714" y="6132408"/>
            <a:ext cx="1108831" cy="725592"/>
          </a:xfrm>
          <a:prstGeom prst="rect">
            <a:avLst/>
          </a:prstGeom>
        </p:spPr>
      </p:pic>
      <p:pic>
        <p:nvPicPr>
          <p:cNvPr id="19" name="Picture 18"/>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a:off x="3170440" y="4463083"/>
            <a:ext cx="835699"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8186542" y="2862281"/>
            <a:ext cx="789307" cy="1205812"/>
          </a:xfrm>
          <a:prstGeom prst="rect">
            <a:avLst/>
          </a:prstGeom>
        </p:spPr>
      </p:pic>
    </p:spTree>
    <p:extLst>
      <p:ext uri="{BB962C8B-B14F-4D97-AF65-F5344CB8AC3E}">
        <p14:creationId xmlns:p14="http://schemas.microsoft.com/office/powerpoint/2010/main" val="1350522366"/>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57" y="2234114"/>
            <a:ext cx="6281777"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58" y="4612384"/>
            <a:ext cx="4091815"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2166003839"/>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43"/>
            <a:ext cx="8363938"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4" y="6372589"/>
            <a:ext cx="1261769" cy="195501"/>
          </a:xfrm>
          <a:prstGeom prst="rect">
            <a:avLst/>
          </a:prstGeom>
        </p:spPr>
      </p:pic>
    </p:spTree>
    <p:extLst>
      <p:ext uri="{BB962C8B-B14F-4D97-AF65-F5344CB8AC3E}">
        <p14:creationId xmlns:p14="http://schemas.microsoft.com/office/powerpoint/2010/main" val="563451310"/>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43"/>
            <a:ext cx="8363938"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4" y="6372589"/>
            <a:ext cx="1261769" cy="195501"/>
          </a:xfrm>
          <a:prstGeom prst="rect">
            <a:avLst/>
          </a:prstGeom>
        </p:spPr>
      </p:pic>
    </p:spTree>
    <p:extLst>
      <p:ext uri="{BB962C8B-B14F-4D97-AF65-F5344CB8AC3E}">
        <p14:creationId xmlns:p14="http://schemas.microsoft.com/office/powerpoint/2010/main" val="2111537086"/>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43"/>
            <a:ext cx="8363938"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0"/>
            <a:ext cx="4115872"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4" y="6372589"/>
            <a:ext cx="1261769" cy="195501"/>
          </a:xfrm>
          <a:prstGeom prst="rect">
            <a:avLst/>
          </a:prstGeom>
        </p:spPr>
      </p:pic>
    </p:spTree>
    <p:extLst>
      <p:ext uri="{BB962C8B-B14F-4D97-AF65-F5344CB8AC3E}">
        <p14:creationId xmlns:p14="http://schemas.microsoft.com/office/powerpoint/2010/main" val="2549256006"/>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43"/>
            <a:ext cx="8363938"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04622"/>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266796"/>
            <a:ext cx="4114800" cy="2332946"/>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04622"/>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266796"/>
            <a:ext cx="4115872" cy="2332946"/>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4" y="6372589"/>
            <a:ext cx="1261769" cy="195501"/>
          </a:xfrm>
          <a:prstGeom prst="rect">
            <a:avLst/>
          </a:prstGeom>
        </p:spPr>
      </p:pic>
    </p:spTree>
    <p:extLst>
      <p:ext uri="{BB962C8B-B14F-4D97-AF65-F5344CB8AC3E}">
        <p14:creationId xmlns:p14="http://schemas.microsoft.com/office/powerpoint/2010/main" val="3726102220"/>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43"/>
            <a:ext cx="8363938"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3230296475"/>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37" y="6372615"/>
            <a:ext cx="1261769" cy="195501"/>
          </a:xfrm>
          <a:prstGeom prst="rect">
            <a:avLst/>
          </a:prstGeom>
        </p:spPr>
      </p:pic>
    </p:spTree>
    <p:extLst>
      <p:ext uri="{BB962C8B-B14F-4D97-AF65-F5344CB8AC3E}">
        <p14:creationId xmlns:p14="http://schemas.microsoft.com/office/powerpoint/2010/main" val="2617087091"/>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366322"/>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112962"/>
            <a:ext cx="5210341" cy="1851276"/>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900364"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923191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15"/>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2136047"/>
            <a:ext cx="2625030"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16702794"/>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15"/>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606"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039652095"/>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15"/>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6"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132918174"/>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15"/>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560283678"/>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15"/>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25"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5015592"/>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90"/>
            <a:ext cx="1880410" cy="291353"/>
          </a:xfrm>
          <a:prstGeom prst="rect">
            <a:avLst/>
          </a:prstGeom>
        </p:spPr>
      </p:pic>
    </p:spTree>
    <p:extLst>
      <p:ext uri="{BB962C8B-B14F-4D97-AF65-F5344CB8AC3E}">
        <p14:creationId xmlns:p14="http://schemas.microsoft.com/office/powerpoint/2010/main" val="2012837530"/>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5" y="3140274"/>
            <a:ext cx="2660550" cy="577452"/>
          </a:xfrm>
          <a:prstGeom prst="rect">
            <a:avLst/>
          </a:prstGeom>
          <a:noFill/>
          <a:ln>
            <a:noFill/>
          </a:ln>
        </p:spPr>
      </p:pic>
      <p:sp>
        <p:nvSpPr>
          <p:cNvPr id="3" name="Text Box 3"/>
          <p:cNvSpPr txBox="1">
            <a:spLocks noChangeArrowheads="1"/>
          </p:cNvSpPr>
          <p:nvPr userDrawn="1"/>
        </p:nvSpPr>
        <p:spPr bwMode="blackWhite">
          <a:xfrm>
            <a:off x="381000" y="6083573"/>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589515815"/>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2437590"/>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0"/>
            <a:ext cx="5636696"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400888478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atin typeface="Segoe Light"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Segoe" pitchFamily="34" charset="0"/>
              </a:defRPr>
            </a:lvl1pPr>
            <a:lvl2pPr>
              <a:defRPr>
                <a:latin typeface="Segoe" pitchFamily="34" charset="0"/>
              </a:defRPr>
            </a:lvl2pPr>
            <a:lvl3pPr>
              <a:defRPr>
                <a:latin typeface="Segoe" pitchFamily="34" charset="0"/>
              </a:defRPr>
            </a:lvl3pPr>
            <a:lvl4pPr>
              <a:defRPr>
                <a:latin typeface="Segoe" pitchFamily="34" charset="0"/>
              </a:defRPr>
            </a:lvl4pPr>
            <a:lvl5pPr>
              <a:defRPr>
                <a:latin typeface="Segoe"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068C1B-3994-4D74-B1C2-F6701696BC13}" type="datetimeFigureOut">
              <a:rPr lang="en-US" smtClean="0"/>
              <a:t>5/14/2013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FE4C-A019-431D-B402-C8FF128158DB}" type="slidenum">
              <a:rPr lang="en-US" smtClean="0"/>
              <a:t>‹#›</a:t>
            </a:fld>
            <a:endParaRPr lang="en-US"/>
          </a:p>
        </p:txBody>
      </p:sp>
    </p:spTree>
    <p:extLst>
      <p:ext uri="{BB962C8B-B14F-4D97-AF65-F5344CB8AC3E}">
        <p14:creationId xmlns:p14="http://schemas.microsoft.com/office/powerpoint/2010/main" val="71457145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3112962"/>
            <a:ext cx="5210341" cy="1851276"/>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11579319"/>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23912605"/>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919"/>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882377177"/>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2437590"/>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44"/>
            <a:ext cx="5636696"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94"/>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43"/>
            <a:ext cx="1873858" cy="290339"/>
          </a:xfrm>
          <a:prstGeom prst="rect">
            <a:avLst/>
          </a:prstGeom>
        </p:spPr>
      </p:pic>
    </p:spTree>
    <p:extLst>
      <p:ext uri="{BB962C8B-B14F-4D97-AF65-F5344CB8AC3E}">
        <p14:creationId xmlns:p14="http://schemas.microsoft.com/office/powerpoint/2010/main" val="1559043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43"/>
            <a:ext cx="8363938"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68758691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43"/>
            <a:ext cx="8363938"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Rectangle 2"/>
          <p:cNvSpPr/>
          <p:nvPr userDrawn="1"/>
        </p:nvSpPr>
        <p:spPr bwMode="auto">
          <a:xfrm>
            <a:off x="304800" y="6248400"/>
            <a:ext cx="1600200" cy="457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775148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36" y="1447800"/>
            <a:ext cx="8363938"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5166468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618646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763373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757119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919"/>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5647652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rgbClr val="00B0F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41"/>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638800" y="2209800"/>
            <a:ext cx="3077575" cy="21902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261154435"/>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57" y="2234114"/>
            <a:ext cx="6281777"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58" y="4612384"/>
            <a:ext cx="4091815"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1907901132"/>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43"/>
            <a:ext cx="8363938"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4" y="6372589"/>
            <a:ext cx="1261769" cy="195501"/>
          </a:xfrm>
          <a:prstGeom prst="rect">
            <a:avLst/>
          </a:prstGeom>
        </p:spPr>
      </p:pic>
    </p:spTree>
    <p:extLst>
      <p:ext uri="{BB962C8B-B14F-4D97-AF65-F5344CB8AC3E}">
        <p14:creationId xmlns:p14="http://schemas.microsoft.com/office/powerpoint/2010/main" val="2192918242"/>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43"/>
            <a:ext cx="8363938"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4" y="6372589"/>
            <a:ext cx="1261769" cy="195501"/>
          </a:xfrm>
          <a:prstGeom prst="rect">
            <a:avLst/>
          </a:prstGeom>
        </p:spPr>
      </p:pic>
    </p:spTree>
    <p:extLst>
      <p:ext uri="{BB962C8B-B14F-4D97-AF65-F5344CB8AC3E}">
        <p14:creationId xmlns:p14="http://schemas.microsoft.com/office/powerpoint/2010/main" val="111612466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43"/>
            <a:ext cx="8363938"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0"/>
            <a:ext cx="4115872"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4" y="6372589"/>
            <a:ext cx="1261769" cy="195501"/>
          </a:xfrm>
          <a:prstGeom prst="rect">
            <a:avLst/>
          </a:prstGeom>
        </p:spPr>
      </p:pic>
    </p:spTree>
    <p:extLst>
      <p:ext uri="{BB962C8B-B14F-4D97-AF65-F5344CB8AC3E}">
        <p14:creationId xmlns:p14="http://schemas.microsoft.com/office/powerpoint/2010/main" val="3433113471"/>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43"/>
            <a:ext cx="8363938"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04622"/>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266796"/>
            <a:ext cx="4114800" cy="2332946"/>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04622"/>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266796"/>
            <a:ext cx="4115872" cy="2332946"/>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4" y="6372589"/>
            <a:ext cx="1261769" cy="195501"/>
          </a:xfrm>
          <a:prstGeom prst="rect">
            <a:avLst/>
          </a:prstGeom>
        </p:spPr>
      </p:pic>
    </p:spTree>
    <p:extLst>
      <p:ext uri="{BB962C8B-B14F-4D97-AF65-F5344CB8AC3E}">
        <p14:creationId xmlns:p14="http://schemas.microsoft.com/office/powerpoint/2010/main" val="3057904737"/>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43"/>
            <a:ext cx="8363938"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2680456045"/>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3131222"/>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112962"/>
            <a:ext cx="5210341" cy="1851276"/>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900364"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76117037"/>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15"/>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2136047"/>
            <a:ext cx="2625030"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36239893"/>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15"/>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606"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501978454"/>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41"/>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619"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238910273"/>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15"/>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6"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3774912860"/>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15"/>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46934246"/>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15"/>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25"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537634830"/>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90"/>
            <a:ext cx="1880410" cy="291353"/>
          </a:xfrm>
          <a:prstGeom prst="rect">
            <a:avLst/>
          </a:prstGeom>
        </p:spPr>
      </p:pic>
    </p:spTree>
    <p:extLst>
      <p:ext uri="{BB962C8B-B14F-4D97-AF65-F5344CB8AC3E}">
        <p14:creationId xmlns:p14="http://schemas.microsoft.com/office/powerpoint/2010/main" val="2830718362"/>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5" y="3140274"/>
            <a:ext cx="2660550" cy="577452"/>
          </a:xfrm>
          <a:prstGeom prst="rect">
            <a:avLst/>
          </a:prstGeom>
          <a:noFill/>
          <a:ln>
            <a:noFill/>
          </a:ln>
        </p:spPr>
      </p:pic>
      <p:sp>
        <p:nvSpPr>
          <p:cNvPr id="3" name="Text Box 3"/>
          <p:cNvSpPr txBox="1">
            <a:spLocks noChangeArrowheads="1"/>
          </p:cNvSpPr>
          <p:nvPr userDrawn="1"/>
        </p:nvSpPr>
        <p:spPr bwMode="blackWhite">
          <a:xfrm>
            <a:off x="381000" y="6083573"/>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7180752"/>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2437590"/>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0"/>
            <a:ext cx="5636696"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309799904"/>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2764433"/>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919"/>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370576018"/>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2437590"/>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44"/>
            <a:ext cx="5636696"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94"/>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43"/>
            <a:ext cx="1873858" cy="290339"/>
          </a:xfrm>
          <a:prstGeom prst="rect">
            <a:avLst/>
          </a:prstGeom>
        </p:spPr>
      </p:pic>
    </p:spTree>
    <p:extLst>
      <p:ext uri="{BB962C8B-B14F-4D97-AF65-F5344CB8AC3E}">
        <p14:creationId xmlns:p14="http://schemas.microsoft.com/office/powerpoint/2010/main" val="2622912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51" y="2234114"/>
            <a:ext cx="6281777"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52" y="4612372"/>
            <a:ext cx="4091815"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178051918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41"/>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6"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535843848"/>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31"/>
            <a:ext cx="8363938"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8" y="6372577"/>
            <a:ext cx="1261769" cy="195501"/>
          </a:xfrm>
          <a:prstGeom prst="rect">
            <a:avLst/>
          </a:prstGeom>
        </p:spPr>
      </p:pic>
    </p:spTree>
    <p:extLst>
      <p:ext uri="{BB962C8B-B14F-4D97-AF65-F5344CB8AC3E}">
        <p14:creationId xmlns:p14="http://schemas.microsoft.com/office/powerpoint/2010/main" val="2816045503"/>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31"/>
            <a:ext cx="8363938"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8" y="6372577"/>
            <a:ext cx="1261769" cy="195501"/>
          </a:xfrm>
          <a:prstGeom prst="rect">
            <a:avLst/>
          </a:prstGeom>
        </p:spPr>
      </p:pic>
    </p:spTree>
    <p:extLst>
      <p:ext uri="{BB962C8B-B14F-4D97-AF65-F5344CB8AC3E}">
        <p14:creationId xmlns:p14="http://schemas.microsoft.com/office/powerpoint/2010/main" val="1216343142"/>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31"/>
            <a:ext cx="8363938"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0"/>
            <a:ext cx="4115872"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8" y="6372577"/>
            <a:ext cx="1261769" cy="195501"/>
          </a:xfrm>
          <a:prstGeom prst="rect">
            <a:avLst/>
          </a:prstGeom>
        </p:spPr>
      </p:pic>
    </p:spTree>
    <p:extLst>
      <p:ext uri="{BB962C8B-B14F-4D97-AF65-F5344CB8AC3E}">
        <p14:creationId xmlns:p14="http://schemas.microsoft.com/office/powerpoint/2010/main" val="4148236154"/>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31"/>
            <a:ext cx="8363938"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04616"/>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266796"/>
            <a:ext cx="4114800" cy="2332946"/>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04616"/>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266796"/>
            <a:ext cx="4115872" cy="2332946"/>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8" y="6372577"/>
            <a:ext cx="1261769" cy="195501"/>
          </a:xfrm>
          <a:prstGeom prst="rect">
            <a:avLst/>
          </a:prstGeom>
        </p:spPr>
      </p:pic>
    </p:spTree>
    <p:extLst>
      <p:ext uri="{BB962C8B-B14F-4D97-AF65-F5344CB8AC3E}">
        <p14:creationId xmlns:p14="http://schemas.microsoft.com/office/powerpoint/2010/main" val="3021915005"/>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31"/>
            <a:ext cx="8363938"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8" y="6372577"/>
            <a:ext cx="1261769" cy="195501"/>
          </a:xfrm>
          <a:prstGeom prst="rect">
            <a:avLst/>
          </a:prstGeom>
        </p:spPr>
      </p:pic>
    </p:spTree>
    <p:extLst>
      <p:ext uri="{BB962C8B-B14F-4D97-AF65-F5344CB8AC3E}">
        <p14:creationId xmlns:p14="http://schemas.microsoft.com/office/powerpoint/2010/main" val="2280193906"/>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8" y="6372577"/>
            <a:ext cx="1261769" cy="195501"/>
          </a:xfrm>
          <a:prstGeom prst="rect">
            <a:avLst/>
          </a:prstGeom>
        </p:spPr>
      </p:pic>
    </p:spTree>
    <p:extLst>
      <p:ext uri="{BB962C8B-B14F-4D97-AF65-F5344CB8AC3E}">
        <p14:creationId xmlns:p14="http://schemas.microsoft.com/office/powerpoint/2010/main" val="3835968388"/>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3112962"/>
            <a:ext cx="5210341" cy="1851276"/>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123055883"/>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0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2136047"/>
            <a:ext cx="2625030"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986636944"/>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0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600"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510430836"/>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0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6"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79948153"/>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41"/>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09204532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0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987273920"/>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0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19"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528498303"/>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78"/>
            <a:ext cx="1880410" cy="291353"/>
          </a:xfrm>
          <a:prstGeom prst="rect">
            <a:avLst/>
          </a:prstGeom>
        </p:spPr>
      </p:pic>
    </p:spTree>
    <p:extLst>
      <p:ext uri="{BB962C8B-B14F-4D97-AF65-F5344CB8AC3E}">
        <p14:creationId xmlns:p14="http://schemas.microsoft.com/office/powerpoint/2010/main" val="2909478705"/>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5" y="3140274"/>
            <a:ext cx="2660550" cy="577452"/>
          </a:xfrm>
          <a:prstGeom prst="rect">
            <a:avLst/>
          </a:prstGeom>
          <a:noFill/>
          <a:ln>
            <a:noFill/>
          </a:ln>
        </p:spPr>
      </p:pic>
      <p:sp>
        <p:nvSpPr>
          <p:cNvPr id="3" name="Text Box 3"/>
          <p:cNvSpPr txBox="1">
            <a:spLocks noChangeArrowheads="1"/>
          </p:cNvSpPr>
          <p:nvPr userDrawn="1"/>
        </p:nvSpPr>
        <p:spPr bwMode="blackWhite">
          <a:xfrm>
            <a:off x="381000" y="6083573"/>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108756103"/>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2437590"/>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0"/>
            <a:ext cx="5636696"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1705249182"/>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0920266"/>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907"/>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943092347"/>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9" y="2234114"/>
            <a:ext cx="6281777"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50" y="4612368"/>
            <a:ext cx="4091815"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3584283290"/>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27"/>
            <a:ext cx="8363938"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4089544"/>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27"/>
            <a:ext cx="8363938"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spTree>
    <p:extLst>
      <p:ext uri="{BB962C8B-B14F-4D97-AF65-F5344CB8AC3E}">
        <p14:creationId xmlns:p14="http://schemas.microsoft.com/office/powerpoint/2010/main" val="104760163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41"/>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38"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852285"/>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27"/>
            <a:ext cx="8363938"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0"/>
            <a:ext cx="4115872"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spTree>
    <p:extLst>
      <p:ext uri="{BB962C8B-B14F-4D97-AF65-F5344CB8AC3E}">
        <p14:creationId xmlns:p14="http://schemas.microsoft.com/office/powerpoint/2010/main" val="3549414951"/>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27"/>
            <a:ext cx="8363938"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04614"/>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266796"/>
            <a:ext cx="4114800" cy="2332946"/>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04614"/>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266796"/>
            <a:ext cx="4115872" cy="2332946"/>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771162857"/>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27"/>
            <a:ext cx="8363938"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2928197856"/>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6" y="6372573"/>
            <a:ext cx="1261769" cy="195501"/>
          </a:xfrm>
          <a:prstGeom prst="rect">
            <a:avLst/>
          </a:prstGeom>
        </p:spPr>
      </p:pic>
    </p:spTree>
    <p:extLst>
      <p:ext uri="{BB962C8B-B14F-4D97-AF65-F5344CB8AC3E}">
        <p14:creationId xmlns:p14="http://schemas.microsoft.com/office/powerpoint/2010/main" val="2232766070"/>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112962"/>
            <a:ext cx="5210341" cy="1851276"/>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900364"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27554376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99"/>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2136047"/>
            <a:ext cx="2625030"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304807"/>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99"/>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98"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3963425670"/>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99"/>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6"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3150117"/>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99"/>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505549504"/>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99"/>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17"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33079279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116"/>
            <a:ext cx="1880410" cy="291353"/>
          </a:xfrm>
          <a:prstGeom prst="rect">
            <a:avLst/>
          </a:prstGeom>
        </p:spPr>
      </p:pic>
    </p:spTree>
    <p:extLst>
      <p:ext uri="{BB962C8B-B14F-4D97-AF65-F5344CB8AC3E}">
        <p14:creationId xmlns:p14="http://schemas.microsoft.com/office/powerpoint/2010/main" val="2775838686"/>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74"/>
            <a:ext cx="1880410" cy="291353"/>
          </a:xfrm>
          <a:prstGeom prst="rect">
            <a:avLst/>
          </a:prstGeom>
        </p:spPr>
      </p:pic>
    </p:spTree>
    <p:extLst>
      <p:ext uri="{BB962C8B-B14F-4D97-AF65-F5344CB8AC3E}">
        <p14:creationId xmlns:p14="http://schemas.microsoft.com/office/powerpoint/2010/main" val="2049818121"/>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5" y="3140274"/>
            <a:ext cx="2660550" cy="577452"/>
          </a:xfrm>
          <a:prstGeom prst="rect">
            <a:avLst/>
          </a:prstGeom>
          <a:noFill/>
          <a:ln>
            <a:noFill/>
          </a:ln>
        </p:spPr>
      </p:pic>
      <p:sp>
        <p:nvSpPr>
          <p:cNvPr id="3" name="Text Box 3"/>
          <p:cNvSpPr txBox="1">
            <a:spLocks noChangeArrowheads="1"/>
          </p:cNvSpPr>
          <p:nvPr userDrawn="1"/>
        </p:nvSpPr>
        <p:spPr bwMode="blackWhite">
          <a:xfrm>
            <a:off x="381000" y="6083573"/>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87063330"/>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2437590"/>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0"/>
            <a:ext cx="5636696"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2354813402"/>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1376653"/>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903"/>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391660934"/>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2437590"/>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28"/>
            <a:ext cx="5636696"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78"/>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27"/>
            <a:ext cx="1873858" cy="290339"/>
          </a:xfrm>
          <a:prstGeom prst="rect">
            <a:avLst/>
          </a:prstGeom>
        </p:spPr>
      </p:pic>
    </p:spTree>
    <p:extLst>
      <p:ext uri="{BB962C8B-B14F-4D97-AF65-F5344CB8AC3E}">
        <p14:creationId xmlns:p14="http://schemas.microsoft.com/office/powerpoint/2010/main" val="3398307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800"/>
            <a:ext cx="8363938"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userDrawn="1"/>
        </p:nvSpPr>
        <p:spPr>
          <a:xfrm>
            <a:off x="2681258" y="6582144"/>
            <a:ext cx="3781484" cy="161583"/>
          </a:xfrm>
          <a:prstGeom prst="rect">
            <a:avLst/>
          </a:prstGeom>
          <a:noFill/>
        </p:spPr>
        <p:txBody>
          <a:bodyPr wrap="none" lIns="0" tIns="0" rIns="0" bIns="0" rtlCol="0" anchor="ctr">
            <a:spAutoFit/>
          </a:bodyPr>
          <a:lstStyle/>
          <a:p>
            <a:pPr algn="ctr" defTabSz="914363"/>
            <a:r>
              <a:rPr lang="en-US" sz="1050" spc="150"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086578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cSld name="Title Only (Dark)">
    <p:spTree>
      <p:nvGrpSpPr>
        <p:cNvPr id="1" name=""/>
        <p:cNvGrpSpPr/>
        <p:nvPr/>
      </p:nvGrpSpPr>
      <p:grpSpPr>
        <a:xfrm>
          <a:off x="0" y="0"/>
          <a:ext cx="0" cy="0"/>
          <a:chOff x="0" y="0"/>
          <a:chExt cx="0" cy="0"/>
        </a:xfrm>
      </p:grpSpPr>
      <p:sp>
        <p:nvSpPr>
          <p:cNvPr id="9" name="Rectangle 8"/>
          <p:cNvSpPr/>
          <p:nvPr/>
        </p:nvSpPr>
        <p:spPr>
          <a:xfrm>
            <a:off x="3313" y="1"/>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2800" dirty="0">
              <a:solidFill>
                <a:srgbClr val="FFFFFF"/>
              </a:solidFill>
            </a:endParaRPr>
          </a:p>
        </p:txBody>
      </p:sp>
      <p:sp>
        <p:nvSpPr>
          <p:cNvPr id="7" name="Title 1"/>
          <p:cNvSpPr>
            <a:spLocks noGrp="1"/>
          </p:cNvSpPr>
          <p:nvPr>
            <p:ph type="title" hasCustomPrompt="1"/>
          </p:nvPr>
        </p:nvSpPr>
        <p:spPr>
          <a:xfrm>
            <a:off x="286961" y="295073"/>
            <a:ext cx="7371944" cy="914400"/>
          </a:xfrm>
        </p:spPr>
        <p:txBody>
          <a:bodyPr>
            <a:normAutofit/>
          </a:bodyPr>
          <a:lstStyle>
            <a:lvl1pPr>
              <a:defRPr sz="3600">
                <a:solidFill>
                  <a:schemeClr val="bg1"/>
                </a:solidFill>
              </a:defRPr>
            </a:lvl1pPr>
          </a:lstStyle>
          <a:p>
            <a:r>
              <a:rPr lang="en-US" dirty="0" smtClean="0"/>
              <a:t>Click To Edit Master Title Style</a:t>
            </a:r>
            <a:endParaRPr lang="en-US" dirty="0"/>
          </a:p>
        </p:txBody>
      </p:sp>
      <p:sp>
        <p:nvSpPr>
          <p:cNvPr id="12" name="Slide Number Placeholder 5"/>
          <p:cNvSpPr>
            <a:spLocks noGrp="1"/>
          </p:cNvSpPr>
          <p:nvPr>
            <p:ph type="sldNum" sz="quarter" idx="4"/>
          </p:nvPr>
        </p:nvSpPr>
        <p:spPr>
          <a:xfrm>
            <a:off x="6797040" y="6492920"/>
            <a:ext cx="2346960" cy="365125"/>
          </a:xfrm>
          <a:prstGeom prst="rect">
            <a:avLst/>
          </a:prstGeom>
        </p:spPr>
        <p:txBody>
          <a:bodyPr vert="horz" lIns="91440" tIns="45720" rIns="91440" bIns="45720" rtlCol="0" anchor="ctr"/>
          <a:lstStyle>
            <a:lvl1pPr algn="r">
              <a:defRPr sz="1200">
                <a:solidFill>
                  <a:schemeClr val="bg1"/>
                </a:solidFill>
              </a:defRPr>
            </a:lvl1pPr>
          </a:lstStyle>
          <a:p>
            <a:pPr defTabSz="914363"/>
            <a:fld id="{40E23B03-6AFE-40A9-BC2C-E89E0B2C5091}" type="slidenum">
              <a:rPr lang="en-US" smtClean="0">
                <a:solidFill>
                  <a:srgbClr val="FFFFFF"/>
                </a:solidFill>
              </a:rPr>
              <a:pPr defTabSz="914363"/>
              <a:t>‹#›</a:t>
            </a:fld>
            <a:endParaRPr lang="en-US" dirty="0">
              <a:solidFill>
                <a:srgbClr val="FFFFFF"/>
              </a:solidFill>
            </a:endParaRPr>
          </a:p>
        </p:txBody>
      </p:sp>
      <p:pic>
        <p:nvPicPr>
          <p:cNvPr id="13" name="Picture 2"/>
          <p:cNvPicPr>
            <a:picLocks noChangeAspect="1" noChangeArrowheads="1"/>
          </p:cNvPicPr>
          <p:nvPr/>
        </p:nvPicPr>
        <p:blipFill>
          <a:blip r:embed="rId2" cstate="print">
            <a:lum bright="100000" contrast="100000"/>
            <a:extLst>
              <a:ext uri="{28A0092B-C50C-407E-A947-70E740481C1C}">
                <a14:useLocalDpi xmlns:a14="http://schemas.microsoft.com/office/drawing/2010/main" val="0"/>
              </a:ext>
            </a:extLst>
          </a:blip>
          <a:stretch>
            <a:fillRect/>
          </a:stretch>
        </p:blipFill>
        <p:spPr bwMode="auto">
          <a:xfrm>
            <a:off x="152401" y="6572244"/>
            <a:ext cx="617411" cy="133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6259" y="190501"/>
            <a:ext cx="692248" cy="781434"/>
          </a:xfrm>
          <a:prstGeom prst="rect">
            <a:avLst/>
          </a:prstGeom>
          <a:noFill/>
          <a:ln>
            <a:noFill/>
          </a:ln>
        </p:spPr>
      </p:pic>
      <p:sp>
        <p:nvSpPr>
          <p:cNvPr id="8" name="Rectangle 7"/>
          <p:cNvSpPr/>
          <p:nvPr/>
        </p:nvSpPr>
        <p:spPr>
          <a:xfrm>
            <a:off x="0" y="0"/>
            <a:ext cx="170303"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srgbClr val="FFFFFF"/>
              </a:solidFill>
            </a:endParaRPr>
          </a:p>
        </p:txBody>
      </p:sp>
    </p:spTree>
    <p:extLst>
      <p:ext uri="{BB962C8B-B14F-4D97-AF65-F5344CB8AC3E}">
        <p14:creationId xmlns:p14="http://schemas.microsoft.com/office/powerpoint/2010/main" val="3768011060"/>
      </p:ext>
    </p:extLst>
  </p:cSld>
  <p:clrMapOvr>
    <a:masterClrMapping/>
  </p:clrMapOvr>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6" y="2234114"/>
            <a:ext cx="6281777"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7" y="4612362"/>
            <a:ext cx="4091815"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970576423"/>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21"/>
            <a:ext cx="8363938"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16955584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3241725" y="3140274"/>
            <a:ext cx="2660550" cy="577452"/>
          </a:xfrm>
          <a:prstGeom prst="rect">
            <a:avLst/>
          </a:prstGeom>
          <a:noFill/>
          <a:ln>
            <a:noFill/>
          </a:ln>
        </p:spPr>
      </p:pic>
      <p:sp>
        <p:nvSpPr>
          <p:cNvPr id="3" name="Text Box 3"/>
          <p:cNvSpPr txBox="1">
            <a:spLocks noChangeArrowheads="1"/>
          </p:cNvSpPr>
          <p:nvPr userDrawn="1"/>
        </p:nvSpPr>
        <p:spPr bwMode="blackWhite">
          <a:xfrm>
            <a:off x="381000" y="6083573"/>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05852603"/>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21"/>
            <a:ext cx="8363938"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spTree>
    <p:extLst>
      <p:ext uri="{BB962C8B-B14F-4D97-AF65-F5344CB8AC3E}">
        <p14:creationId xmlns:p14="http://schemas.microsoft.com/office/powerpoint/2010/main" val="4252142368"/>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21"/>
            <a:ext cx="8363938"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0"/>
            <a:ext cx="4115872"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spTree>
    <p:extLst>
      <p:ext uri="{BB962C8B-B14F-4D97-AF65-F5344CB8AC3E}">
        <p14:creationId xmlns:p14="http://schemas.microsoft.com/office/powerpoint/2010/main" val="1029769472"/>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21"/>
            <a:ext cx="8363938"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04611"/>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266796"/>
            <a:ext cx="4114800" cy="2332946"/>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04611"/>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266796"/>
            <a:ext cx="4115872" cy="2332946"/>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67"/>
            <a:ext cx="1261769" cy="195501"/>
          </a:xfrm>
          <a:prstGeom prst="rect">
            <a:avLst/>
          </a:prstGeom>
        </p:spPr>
      </p:pic>
    </p:spTree>
    <p:extLst>
      <p:ext uri="{BB962C8B-B14F-4D97-AF65-F5344CB8AC3E}">
        <p14:creationId xmlns:p14="http://schemas.microsoft.com/office/powerpoint/2010/main" val="928263192"/>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21"/>
            <a:ext cx="8363938"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2793390488"/>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3" y="6372567"/>
            <a:ext cx="1261769" cy="195501"/>
          </a:xfrm>
          <a:prstGeom prst="rect">
            <a:avLst/>
          </a:prstGeom>
        </p:spPr>
      </p:pic>
    </p:spTree>
    <p:extLst>
      <p:ext uri="{BB962C8B-B14F-4D97-AF65-F5344CB8AC3E}">
        <p14:creationId xmlns:p14="http://schemas.microsoft.com/office/powerpoint/2010/main" val="1198467564"/>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112962"/>
            <a:ext cx="5210341" cy="1851276"/>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900364"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795701895"/>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9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2136047"/>
            <a:ext cx="2625030"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829625446"/>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9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9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47367955"/>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9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6"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137280525"/>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9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71958020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04800" y="1600200"/>
            <a:ext cx="8423524" cy="2437590"/>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Windows Azure Overview for LPL</a:t>
            </a:r>
          </a:p>
        </p:txBody>
      </p:sp>
      <p:sp>
        <p:nvSpPr>
          <p:cNvPr id="25" name="Text Placeholder 8"/>
          <p:cNvSpPr>
            <a:spLocks noGrp="1"/>
          </p:cNvSpPr>
          <p:nvPr userDrawn="1">
            <p:ph type="body" sz="quarter" idx="11" hasCustomPrompt="1"/>
          </p:nvPr>
        </p:nvSpPr>
        <p:spPr>
          <a:xfrm>
            <a:off x="384673" y="4343450"/>
            <a:ext cx="6016127" cy="1144929"/>
          </a:xfrm>
        </p:spPr>
        <p:txBody>
          <a:bodyPr/>
          <a:lstStyle>
            <a:lvl1pPr marL="0" indent="0">
              <a:buNone/>
              <a:defRPr lang="en-US" sz="24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Stephanie Lemus</a:t>
            </a:r>
          </a:p>
          <a:p>
            <a:pPr marL="0" lvl="0" indent="0" algn="l" defTabSz="914363" rtl="0" eaLnBrk="1" latinLnBrk="0" hangingPunct="1">
              <a:lnSpc>
                <a:spcPct val="90000"/>
              </a:lnSpc>
              <a:spcBef>
                <a:spcPct val="20000"/>
              </a:spcBef>
              <a:buSzPct val="90000"/>
              <a:buFont typeface="Arial" pitchFamily="34" charset="0"/>
              <a:buNone/>
            </a:pPr>
            <a:r>
              <a:rPr lang="en-US" dirty="0" smtClean="0"/>
              <a:t>Principal Technology Specialist, Windows Azure</a:t>
            </a:r>
          </a:p>
          <a:p>
            <a:pPr marL="0" lvl="0" indent="0" algn="l" defTabSz="914363" rtl="0" eaLnBrk="1" latinLnBrk="0" hangingPunct="1">
              <a:lnSpc>
                <a:spcPct val="90000"/>
              </a:lnSpc>
              <a:spcBef>
                <a:spcPct val="20000"/>
              </a:spcBef>
              <a:buSzPct val="90000"/>
              <a:buFont typeface="Arial" pitchFamily="34" charset="0"/>
              <a:buNone/>
            </a:pPr>
            <a:r>
              <a:rPr lang="en-US" dirty="0" smtClean="0"/>
              <a:t>stephle@microsoft.com</a:t>
            </a:r>
            <a:endParaRPr lang="en-US" dirty="0"/>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28600" y="5779049"/>
            <a:ext cx="2057400" cy="756801"/>
          </a:xfrm>
          <a:prstGeom prst="rect">
            <a:avLst/>
          </a:prstGeom>
        </p:spPr>
      </p:pic>
      <p:pic>
        <p:nvPicPr>
          <p:cNvPr id="3" name="Picture 2"/>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6172200" y="5776398"/>
            <a:ext cx="2919990" cy="762002"/>
          </a:xfrm>
          <a:prstGeom prst="rect">
            <a:avLst/>
          </a:prstGeom>
        </p:spPr>
      </p:pic>
    </p:spTree>
    <p:extLst>
      <p:ext uri="{BB962C8B-B14F-4D97-AF65-F5344CB8AC3E}">
        <p14:creationId xmlns:p14="http://schemas.microsoft.com/office/powerpoint/2010/main" val="324062299"/>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9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1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981547303"/>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68"/>
            <a:ext cx="1880410" cy="291353"/>
          </a:xfrm>
          <a:prstGeom prst="rect">
            <a:avLst/>
          </a:prstGeom>
        </p:spPr>
      </p:pic>
    </p:spTree>
    <p:extLst>
      <p:ext uri="{BB962C8B-B14F-4D97-AF65-F5344CB8AC3E}">
        <p14:creationId xmlns:p14="http://schemas.microsoft.com/office/powerpoint/2010/main" val="1932434659"/>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5" y="3140274"/>
            <a:ext cx="2660550" cy="577452"/>
          </a:xfrm>
          <a:prstGeom prst="rect">
            <a:avLst/>
          </a:prstGeom>
          <a:noFill/>
          <a:ln>
            <a:noFill/>
          </a:ln>
        </p:spPr>
      </p:pic>
      <p:sp>
        <p:nvSpPr>
          <p:cNvPr id="3" name="Text Box 3"/>
          <p:cNvSpPr txBox="1">
            <a:spLocks noChangeArrowheads="1"/>
          </p:cNvSpPr>
          <p:nvPr userDrawn="1"/>
        </p:nvSpPr>
        <p:spPr bwMode="blackWhite">
          <a:xfrm>
            <a:off x="381000" y="6083573"/>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895594016"/>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2437590"/>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0"/>
            <a:ext cx="5636696"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3881580073"/>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60380705"/>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97"/>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10173373"/>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2437590"/>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22"/>
            <a:ext cx="5636696"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72"/>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21"/>
            <a:ext cx="1873858" cy="290339"/>
          </a:xfrm>
          <a:prstGeom prst="rect">
            <a:avLst/>
          </a:prstGeom>
        </p:spPr>
      </p:pic>
    </p:spTree>
    <p:extLst>
      <p:ext uri="{BB962C8B-B14F-4D97-AF65-F5344CB8AC3E}">
        <p14:creationId xmlns:p14="http://schemas.microsoft.com/office/powerpoint/2010/main" val="2250871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800"/>
            <a:ext cx="8363938"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userDrawn="1"/>
        </p:nvSpPr>
        <p:spPr>
          <a:xfrm>
            <a:off x="2681258" y="6582138"/>
            <a:ext cx="3781484" cy="161583"/>
          </a:xfrm>
          <a:prstGeom prst="rect">
            <a:avLst/>
          </a:prstGeom>
          <a:noFill/>
        </p:spPr>
        <p:txBody>
          <a:bodyPr wrap="none" lIns="0" tIns="0" rIns="0" bIns="0" rtlCol="0" anchor="ctr">
            <a:spAutoFit/>
          </a:bodyPr>
          <a:lstStyle/>
          <a:p>
            <a:pPr algn="ctr" defTabSz="914363"/>
            <a:r>
              <a:rPr lang="en-US" sz="1050" spc="150"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91763340"/>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cSld name="Title Only (Dark)">
    <p:spTree>
      <p:nvGrpSpPr>
        <p:cNvPr id="1" name=""/>
        <p:cNvGrpSpPr/>
        <p:nvPr/>
      </p:nvGrpSpPr>
      <p:grpSpPr>
        <a:xfrm>
          <a:off x="0" y="0"/>
          <a:ext cx="0" cy="0"/>
          <a:chOff x="0" y="0"/>
          <a:chExt cx="0" cy="0"/>
        </a:xfrm>
      </p:grpSpPr>
      <p:sp>
        <p:nvSpPr>
          <p:cNvPr id="9" name="Rectangle 8"/>
          <p:cNvSpPr/>
          <p:nvPr/>
        </p:nvSpPr>
        <p:spPr>
          <a:xfrm>
            <a:off x="3313" y="1"/>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2800" dirty="0">
              <a:solidFill>
                <a:srgbClr val="FFFFFF"/>
              </a:solidFill>
            </a:endParaRPr>
          </a:p>
        </p:txBody>
      </p:sp>
      <p:sp>
        <p:nvSpPr>
          <p:cNvPr id="7" name="Title 1"/>
          <p:cNvSpPr>
            <a:spLocks noGrp="1"/>
          </p:cNvSpPr>
          <p:nvPr>
            <p:ph type="title" hasCustomPrompt="1"/>
          </p:nvPr>
        </p:nvSpPr>
        <p:spPr>
          <a:xfrm>
            <a:off x="286961" y="295073"/>
            <a:ext cx="7371944" cy="914400"/>
          </a:xfrm>
        </p:spPr>
        <p:txBody>
          <a:bodyPr>
            <a:normAutofit/>
          </a:bodyPr>
          <a:lstStyle>
            <a:lvl1pPr>
              <a:defRPr sz="3600">
                <a:solidFill>
                  <a:schemeClr val="bg1"/>
                </a:solidFill>
              </a:defRPr>
            </a:lvl1pPr>
          </a:lstStyle>
          <a:p>
            <a:r>
              <a:rPr lang="en-US" dirty="0" smtClean="0"/>
              <a:t>Click To Edit Master Title Style</a:t>
            </a:r>
            <a:endParaRPr lang="en-US" dirty="0"/>
          </a:p>
        </p:txBody>
      </p:sp>
      <p:sp>
        <p:nvSpPr>
          <p:cNvPr id="12" name="Slide Number Placeholder 5"/>
          <p:cNvSpPr>
            <a:spLocks noGrp="1"/>
          </p:cNvSpPr>
          <p:nvPr>
            <p:ph type="sldNum" sz="quarter" idx="4"/>
          </p:nvPr>
        </p:nvSpPr>
        <p:spPr>
          <a:xfrm>
            <a:off x="6797040" y="6492914"/>
            <a:ext cx="2346960" cy="365125"/>
          </a:xfrm>
          <a:prstGeom prst="rect">
            <a:avLst/>
          </a:prstGeom>
        </p:spPr>
        <p:txBody>
          <a:bodyPr vert="horz" lIns="91440" tIns="45720" rIns="91440" bIns="45720" rtlCol="0" anchor="ctr"/>
          <a:lstStyle>
            <a:lvl1pPr algn="r">
              <a:defRPr sz="1200">
                <a:solidFill>
                  <a:schemeClr val="bg1"/>
                </a:solidFill>
              </a:defRPr>
            </a:lvl1pPr>
          </a:lstStyle>
          <a:p>
            <a:pPr defTabSz="914363"/>
            <a:fld id="{40E23B03-6AFE-40A9-BC2C-E89E0B2C5091}" type="slidenum">
              <a:rPr lang="en-US" smtClean="0">
                <a:solidFill>
                  <a:srgbClr val="FFFFFF"/>
                </a:solidFill>
              </a:rPr>
              <a:pPr defTabSz="914363"/>
              <a:t>‹#›</a:t>
            </a:fld>
            <a:endParaRPr lang="en-US" dirty="0">
              <a:solidFill>
                <a:srgbClr val="FFFFFF"/>
              </a:solidFill>
            </a:endParaRPr>
          </a:p>
        </p:txBody>
      </p:sp>
      <p:pic>
        <p:nvPicPr>
          <p:cNvPr id="13" name="Picture 2"/>
          <p:cNvPicPr>
            <a:picLocks noChangeAspect="1" noChangeArrowheads="1"/>
          </p:cNvPicPr>
          <p:nvPr/>
        </p:nvPicPr>
        <p:blipFill>
          <a:blip r:embed="rId2" cstate="print">
            <a:lum bright="100000" contrast="100000"/>
            <a:extLst>
              <a:ext uri="{28A0092B-C50C-407E-A947-70E740481C1C}">
                <a14:useLocalDpi xmlns:a14="http://schemas.microsoft.com/office/drawing/2010/main" val="0"/>
              </a:ext>
            </a:extLst>
          </a:blip>
          <a:stretch>
            <a:fillRect/>
          </a:stretch>
        </p:blipFill>
        <p:spPr bwMode="auto">
          <a:xfrm>
            <a:off x="152401" y="6572244"/>
            <a:ext cx="617411" cy="133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6259" y="190501"/>
            <a:ext cx="692248" cy="781434"/>
          </a:xfrm>
          <a:prstGeom prst="rect">
            <a:avLst/>
          </a:prstGeom>
          <a:noFill/>
          <a:ln>
            <a:noFill/>
          </a:ln>
        </p:spPr>
      </p:pic>
      <p:sp>
        <p:nvSpPr>
          <p:cNvPr id="8" name="Rectangle 7"/>
          <p:cNvSpPr/>
          <p:nvPr/>
        </p:nvSpPr>
        <p:spPr>
          <a:xfrm>
            <a:off x="0" y="0"/>
            <a:ext cx="170303"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srgbClr val="FFFFFF"/>
              </a:solidFill>
            </a:endParaRPr>
          </a:p>
        </p:txBody>
      </p:sp>
    </p:spTree>
    <p:extLst>
      <p:ext uri="{BB962C8B-B14F-4D97-AF65-F5344CB8AC3E}">
        <p14:creationId xmlns:p14="http://schemas.microsoft.com/office/powerpoint/2010/main" val="3902843318"/>
      </p:ext>
    </p:extLst>
  </p:cSld>
  <p:clrMapOvr>
    <a:masterClrMapping/>
  </p:clrMapOvr>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1" y="2234114"/>
            <a:ext cx="6281777"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2" y="4612352"/>
            <a:ext cx="4091815"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395612807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78226138"/>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11"/>
            <a:ext cx="8363938"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6372557"/>
            <a:ext cx="1261769" cy="195501"/>
          </a:xfrm>
          <a:prstGeom prst="rect">
            <a:avLst/>
          </a:prstGeom>
        </p:spPr>
      </p:pic>
    </p:spTree>
    <p:extLst>
      <p:ext uri="{BB962C8B-B14F-4D97-AF65-F5344CB8AC3E}">
        <p14:creationId xmlns:p14="http://schemas.microsoft.com/office/powerpoint/2010/main" val="2748944006"/>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11"/>
            <a:ext cx="8363938"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6372557"/>
            <a:ext cx="1261769" cy="195501"/>
          </a:xfrm>
          <a:prstGeom prst="rect">
            <a:avLst/>
          </a:prstGeom>
        </p:spPr>
      </p:pic>
    </p:spTree>
    <p:extLst>
      <p:ext uri="{BB962C8B-B14F-4D97-AF65-F5344CB8AC3E}">
        <p14:creationId xmlns:p14="http://schemas.microsoft.com/office/powerpoint/2010/main" val="2700969599"/>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11"/>
            <a:ext cx="8363938"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0"/>
            <a:ext cx="4115872"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6372557"/>
            <a:ext cx="1261769" cy="195501"/>
          </a:xfrm>
          <a:prstGeom prst="rect">
            <a:avLst/>
          </a:prstGeom>
        </p:spPr>
      </p:pic>
    </p:spTree>
    <p:extLst>
      <p:ext uri="{BB962C8B-B14F-4D97-AF65-F5344CB8AC3E}">
        <p14:creationId xmlns:p14="http://schemas.microsoft.com/office/powerpoint/2010/main" val="2889010494"/>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11"/>
            <a:ext cx="8363938"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04606"/>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266796"/>
            <a:ext cx="4114800" cy="2332946"/>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04606"/>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266796"/>
            <a:ext cx="4115872" cy="2332946"/>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6372557"/>
            <a:ext cx="1261769" cy="195501"/>
          </a:xfrm>
          <a:prstGeom prst="rect">
            <a:avLst/>
          </a:prstGeom>
        </p:spPr>
      </p:pic>
    </p:spTree>
    <p:extLst>
      <p:ext uri="{BB962C8B-B14F-4D97-AF65-F5344CB8AC3E}">
        <p14:creationId xmlns:p14="http://schemas.microsoft.com/office/powerpoint/2010/main" val="137934996"/>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11"/>
            <a:ext cx="8363938"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1098453213"/>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6372557"/>
            <a:ext cx="1261769" cy="195501"/>
          </a:xfrm>
          <a:prstGeom prst="rect">
            <a:avLst/>
          </a:prstGeom>
        </p:spPr>
      </p:pic>
    </p:spTree>
    <p:extLst>
      <p:ext uri="{BB962C8B-B14F-4D97-AF65-F5344CB8AC3E}">
        <p14:creationId xmlns:p14="http://schemas.microsoft.com/office/powerpoint/2010/main" val="2966835471"/>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112962"/>
            <a:ext cx="5210341" cy="1851276"/>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900364"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700996468"/>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2136047"/>
            <a:ext cx="2625030"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70208494"/>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90"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13547714"/>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6"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367482126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68"/>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0068C1B-3994-4D74-B1C2-F6701696BC13}" type="datetimeFigureOut">
              <a:rPr lang="en-US" smtClean="0"/>
              <a:t>5/14/2013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FE4C-A019-431D-B402-C8FF128158DB}" type="slidenum">
              <a:rPr lang="en-US" smtClean="0"/>
              <a:t>‹#›</a:t>
            </a:fld>
            <a:endParaRPr lang="en-US"/>
          </a:p>
        </p:txBody>
      </p:sp>
    </p:spTree>
    <p:extLst>
      <p:ext uri="{BB962C8B-B14F-4D97-AF65-F5344CB8AC3E}">
        <p14:creationId xmlns:p14="http://schemas.microsoft.com/office/powerpoint/2010/main" val="258990985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945"/>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393817063"/>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47564422"/>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9"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914262429"/>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58"/>
            <a:ext cx="1880410" cy="291353"/>
          </a:xfrm>
          <a:prstGeom prst="rect">
            <a:avLst/>
          </a:prstGeom>
        </p:spPr>
      </p:pic>
    </p:spTree>
    <p:extLst>
      <p:ext uri="{BB962C8B-B14F-4D97-AF65-F5344CB8AC3E}">
        <p14:creationId xmlns:p14="http://schemas.microsoft.com/office/powerpoint/2010/main" val="1751991430"/>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5" y="3140274"/>
            <a:ext cx="2660550" cy="577452"/>
          </a:xfrm>
          <a:prstGeom prst="rect">
            <a:avLst/>
          </a:prstGeom>
          <a:noFill/>
          <a:ln>
            <a:noFill/>
          </a:ln>
        </p:spPr>
      </p:pic>
      <p:sp>
        <p:nvSpPr>
          <p:cNvPr id="3" name="Text Box 3"/>
          <p:cNvSpPr txBox="1">
            <a:spLocks noChangeArrowheads="1"/>
          </p:cNvSpPr>
          <p:nvPr userDrawn="1"/>
        </p:nvSpPr>
        <p:spPr bwMode="blackWhite">
          <a:xfrm>
            <a:off x="381000" y="6083573"/>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25819907"/>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2437590"/>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0"/>
            <a:ext cx="5636696"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4000027784"/>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270223"/>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87"/>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19046559"/>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2437590"/>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12"/>
            <a:ext cx="5636696"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62"/>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11"/>
            <a:ext cx="1873858" cy="290339"/>
          </a:xfrm>
          <a:prstGeom prst="rect">
            <a:avLst/>
          </a:prstGeom>
        </p:spPr>
      </p:pic>
    </p:spTree>
    <p:extLst>
      <p:ext uri="{BB962C8B-B14F-4D97-AF65-F5344CB8AC3E}">
        <p14:creationId xmlns:p14="http://schemas.microsoft.com/office/powerpoint/2010/main" val="1021110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800"/>
            <a:ext cx="8363938"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userDrawn="1"/>
        </p:nvSpPr>
        <p:spPr>
          <a:xfrm>
            <a:off x="2681258" y="6582128"/>
            <a:ext cx="3781484" cy="161583"/>
          </a:xfrm>
          <a:prstGeom prst="rect">
            <a:avLst/>
          </a:prstGeom>
          <a:noFill/>
        </p:spPr>
        <p:txBody>
          <a:bodyPr wrap="none" lIns="0" tIns="0" rIns="0" bIns="0" rtlCol="0" anchor="ctr">
            <a:spAutoFit/>
          </a:bodyPr>
          <a:lstStyle/>
          <a:p>
            <a:pPr algn="ctr" defTabSz="914363"/>
            <a:r>
              <a:rPr lang="en-US" sz="1050" spc="150"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38004522"/>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cSld name="Title Only (Dark)">
    <p:spTree>
      <p:nvGrpSpPr>
        <p:cNvPr id="1" name=""/>
        <p:cNvGrpSpPr/>
        <p:nvPr/>
      </p:nvGrpSpPr>
      <p:grpSpPr>
        <a:xfrm>
          <a:off x="0" y="0"/>
          <a:ext cx="0" cy="0"/>
          <a:chOff x="0" y="0"/>
          <a:chExt cx="0" cy="0"/>
        </a:xfrm>
      </p:grpSpPr>
      <p:sp>
        <p:nvSpPr>
          <p:cNvPr id="9" name="Rectangle 8"/>
          <p:cNvSpPr/>
          <p:nvPr/>
        </p:nvSpPr>
        <p:spPr>
          <a:xfrm>
            <a:off x="3313" y="1"/>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2800" dirty="0">
              <a:solidFill>
                <a:srgbClr val="FFFFFF"/>
              </a:solidFill>
            </a:endParaRPr>
          </a:p>
        </p:txBody>
      </p:sp>
      <p:sp>
        <p:nvSpPr>
          <p:cNvPr id="7" name="Title 1"/>
          <p:cNvSpPr>
            <a:spLocks noGrp="1"/>
          </p:cNvSpPr>
          <p:nvPr>
            <p:ph type="title" hasCustomPrompt="1"/>
          </p:nvPr>
        </p:nvSpPr>
        <p:spPr>
          <a:xfrm>
            <a:off x="286961" y="295073"/>
            <a:ext cx="7371944" cy="914400"/>
          </a:xfrm>
        </p:spPr>
        <p:txBody>
          <a:bodyPr>
            <a:normAutofit/>
          </a:bodyPr>
          <a:lstStyle>
            <a:lvl1pPr>
              <a:defRPr sz="3600">
                <a:solidFill>
                  <a:schemeClr val="bg1"/>
                </a:solidFill>
              </a:defRPr>
            </a:lvl1pPr>
          </a:lstStyle>
          <a:p>
            <a:r>
              <a:rPr lang="en-US" dirty="0" smtClean="0"/>
              <a:t>Click To Edit Master Title Style</a:t>
            </a:r>
            <a:endParaRPr lang="en-US" dirty="0"/>
          </a:p>
        </p:txBody>
      </p:sp>
      <p:sp>
        <p:nvSpPr>
          <p:cNvPr id="12" name="Slide Number Placeholder 5"/>
          <p:cNvSpPr>
            <a:spLocks noGrp="1"/>
          </p:cNvSpPr>
          <p:nvPr>
            <p:ph type="sldNum" sz="quarter" idx="4"/>
          </p:nvPr>
        </p:nvSpPr>
        <p:spPr>
          <a:xfrm>
            <a:off x="6797040" y="6492904"/>
            <a:ext cx="2346960" cy="365125"/>
          </a:xfrm>
          <a:prstGeom prst="rect">
            <a:avLst/>
          </a:prstGeom>
        </p:spPr>
        <p:txBody>
          <a:bodyPr vert="horz" lIns="91440" tIns="45720" rIns="91440" bIns="45720" rtlCol="0" anchor="ctr"/>
          <a:lstStyle>
            <a:lvl1pPr algn="r">
              <a:defRPr sz="1200">
                <a:solidFill>
                  <a:schemeClr val="bg1"/>
                </a:solidFill>
              </a:defRPr>
            </a:lvl1pPr>
          </a:lstStyle>
          <a:p>
            <a:pPr defTabSz="914363"/>
            <a:fld id="{40E23B03-6AFE-40A9-BC2C-E89E0B2C5091}" type="slidenum">
              <a:rPr lang="en-US" smtClean="0">
                <a:solidFill>
                  <a:srgbClr val="FFFFFF"/>
                </a:solidFill>
              </a:rPr>
              <a:pPr defTabSz="914363"/>
              <a:t>‹#›</a:t>
            </a:fld>
            <a:endParaRPr lang="en-US" dirty="0">
              <a:solidFill>
                <a:srgbClr val="FFFFFF"/>
              </a:solidFill>
            </a:endParaRPr>
          </a:p>
        </p:txBody>
      </p:sp>
      <p:pic>
        <p:nvPicPr>
          <p:cNvPr id="13" name="Picture 2"/>
          <p:cNvPicPr>
            <a:picLocks noChangeAspect="1" noChangeArrowheads="1"/>
          </p:cNvPicPr>
          <p:nvPr/>
        </p:nvPicPr>
        <p:blipFill>
          <a:blip r:embed="rId2" cstate="print">
            <a:lum bright="100000" contrast="100000"/>
            <a:extLst>
              <a:ext uri="{28A0092B-C50C-407E-A947-70E740481C1C}">
                <a14:useLocalDpi xmlns:a14="http://schemas.microsoft.com/office/drawing/2010/main" val="0"/>
              </a:ext>
            </a:extLst>
          </a:blip>
          <a:stretch>
            <a:fillRect/>
          </a:stretch>
        </p:blipFill>
        <p:spPr bwMode="auto">
          <a:xfrm>
            <a:off x="152401" y="6572244"/>
            <a:ext cx="617411" cy="133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6259" y="190501"/>
            <a:ext cx="692248" cy="781434"/>
          </a:xfrm>
          <a:prstGeom prst="rect">
            <a:avLst/>
          </a:prstGeom>
          <a:noFill/>
          <a:ln>
            <a:noFill/>
          </a:ln>
        </p:spPr>
      </p:pic>
      <p:sp>
        <p:nvSpPr>
          <p:cNvPr id="8" name="Rectangle 7"/>
          <p:cNvSpPr/>
          <p:nvPr/>
        </p:nvSpPr>
        <p:spPr>
          <a:xfrm>
            <a:off x="0" y="0"/>
            <a:ext cx="170303"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srgbClr val="FFFFFF"/>
              </a:solidFill>
            </a:endParaRPr>
          </a:p>
        </p:txBody>
      </p:sp>
    </p:spTree>
    <p:extLst>
      <p:ext uri="{BB962C8B-B14F-4D97-AF65-F5344CB8AC3E}">
        <p14:creationId xmlns:p14="http://schemas.microsoft.com/office/powerpoint/2010/main" val="1753982903"/>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68" y="2234114"/>
            <a:ext cx="6281777"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69" y="4612406"/>
            <a:ext cx="4091815"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747703192"/>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6" y="2234114"/>
            <a:ext cx="6281777"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2"/>
            <a:ext cx="4091815"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3546030356"/>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spTree>
    <p:extLst>
      <p:ext uri="{BB962C8B-B14F-4D97-AF65-F5344CB8AC3E}">
        <p14:creationId xmlns:p14="http://schemas.microsoft.com/office/powerpoint/2010/main" val="855610799"/>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spTree>
    <p:extLst>
      <p:ext uri="{BB962C8B-B14F-4D97-AF65-F5344CB8AC3E}">
        <p14:creationId xmlns:p14="http://schemas.microsoft.com/office/powerpoint/2010/main" val="2346787570"/>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0"/>
            <a:ext cx="4115872"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spTree>
    <p:extLst>
      <p:ext uri="{BB962C8B-B14F-4D97-AF65-F5344CB8AC3E}">
        <p14:creationId xmlns:p14="http://schemas.microsoft.com/office/powerpoint/2010/main" val="1417014165"/>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04601"/>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2332946"/>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04601"/>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266796"/>
            <a:ext cx="4115872" cy="2332946"/>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spTree>
    <p:extLst>
      <p:ext uri="{BB962C8B-B14F-4D97-AF65-F5344CB8AC3E}">
        <p14:creationId xmlns:p14="http://schemas.microsoft.com/office/powerpoint/2010/main" val="2093368080"/>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1546455587"/>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spTree>
    <p:extLst>
      <p:ext uri="{BB962C8B-B14F-4D97-AF65-F5344CB8AC3E}">
        <p14:creationId xmlns:p14="http://schemas.microsoft.com/office/powerpoint/2010/main" val="2910959685"/>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112962"/>
            <a:ext cx="5210341" cy="1851276"/>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900364"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7081722"/>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2136047"/>
            <a:ext cx="2625030"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grpSp>
    </p:spTree>
    <p:extLst>
      <p:ext uri="{BB962C8B-B14F-4D97-AF65-F5344CB8AC3E}">
        <p14:creationId xmlns:p14="http://schemas.microsoft.com/office/powerpoint/2010/main" val="2884871335"/>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spTree>
    <p:extLst>
      <p:ext uri="{BB962C8B-B14F-4D97-AF65-F5344CB8AC3E}">
        <p14:creationId xmlns:p14="http://schemas.microsoft.com/office/powerpoint/2010/main" val="250959191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63"/>
            <a:ext cx="8363938"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35" y="6372611"/>
            <a:ext cx="1261769" cy="195501"/>
          </a:xfrm>
          <a:prstGeom prst="rect">
            <a:avLst/>
          </a:prstGeom>
        </p:spPr>
      </p:pic>
    </p:spTree>
    <p:extLst>
      <p:ext uri="{BB962C8B-B14F-4D97-AF65-F5344CB8AC3E}">
        <p14:creationId xmlns:p14="http://schemas.microsoft.com/office/powerpoint/2010/main" val="2143255462"/>
      </p:ext>
    </p:extLst>
  </p:cSld>
  <p:clrMapOvr>
    <a:masterClrMapping/>
  </p:clrMapOvr>
  <p:transition>
    <p:fade/>
  </p:transition>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6"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1284858288"/>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63380627"/>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grpSp>
    </p:spTree>
    <p:extLst>
      <p:ext uri="{BB962C8B-B14F-4D97-AF65-F5344CB8AC3E}">
        <p14:creationId xmlns:p14="http://schemas.microsoft.com/office/powerpoint/2010/main" val="3916400373"/>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8"/>
            <a:ext cx="1880410" cy="291353"/>
          </a:xfrm>
          <a:prstGeom prst="rect">
            <a:avLst/>
          </a:prstGeom>
        </p:spPr>
      </p:pic>
    </p:spTree>
    <p:extLst>
      <p:ext uri="{BB962C8B-B14F-4D97-AF65-F5344CB8AC3E}">
        <p14:creationId xmlns:p14="http://schemas.microsoft.com/office/powerpoint/2010/main" val="391029783"/>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5" y="3140274"/>
            <a:ext cx="2660550" cy="577452"/>
          </a:xfrm>
          <a:prstGeom prst="rect">
            <a:avLst/>
          </a:prstGeom>
          <a:noFill/>
          <a:ln>
            <a:noFill/>
          </a:ln>
        </p:spPr>
      </p:pic>
      <p:sp>
        <p:nvSpPr>
          <p:cNvPr id="3" name="Text Box 3"/>
          <p:cNvSpPr txBox="1">
            <a:spLocks noChangeArrowheads="1"/>
          </p:cNvSpPr>
          <p:nvPr userDrawn="1"/>
        </p:nvSpPr>
        <p:spPr bwMode="blackWhite">
          <a:xfrm>
            <a:off x="381000" y="6083573"/>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296814309"/>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2437590"/>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0"/>
            <a:ext cx="5636696"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2977878735"/>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5690764"/>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9569369"/>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7665" y="1905002"/>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343402"/>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046273080"/>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391111"/>
            <a:ext cx="6994362" cy="1523495"/>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409779" y="4724402"/>
            <a:ext cx="6994363" cy="46166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2285407" y="3040957"/>
            <a:ext cx="6126171"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0000" b="0" i="1" u="none" strike="noStrike" kern="1200" cap="none" spc="-642"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230014968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63"/>
            <a:ext cx="8363938"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35" y="6372611"/>
            <a:ext cx="1261769" cy="195501"/>
          </a:xfrm>
          <a:prstGeom prst="rect">
            <a:avLst/>
          </a:prstGeom>
        </p:spPr>
      </p:pic>
    </p:spTree>
    <p:extLst>
      <p:ext uri="{BB962C8B-B14F-4D97-AF65-F5344CB8AC3E}">
        <p14:creationId xmlns:p14="http://schemas.microsoft.com/office/powerpoint/2010/main" val="4021617868"/>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100949"/>
            <a:ext cx="8363938" cy="477959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92658276"/>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cs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132480"/>
            <a:ext cx="8363938" cy="5000307"/>
          </a:xfrm>
        </p:spPr>
        <p:txBody>
          <a:bodyPr>
            <a:normAutofit/>
          </a:bodyPr>
          <a:lstStyle>
            <a:lvl1pPr>
              <a:lnSpc>
                <a:spcPct val="90000"/>
              </a:lnSpc>
              <a:defRPr>
                <a:latin typeface="Calibri" pitchFamily="34" charset="0"/>
                <a:cs typeface="Calibri" pitchFamily="34" charset="0"/>
              </a:defRPr>
            </a:lvl1pPr>
            <a:lvl2pPr>
              <a:lnSpc>
                <a:spcPct val="90000"/>
              </a:lnSpc>
              <a:defRPr>
                <a:latin typeface="Calibri" pitchFamily="34" charset="0"/>
                <a:cs typeface="Calibri" pitchFamily="34" charset="0"/>
              </a:defRPr>
            </a:lvl2pPr>
            <a:lvl3pPr>
              <a:lnSpc>
                <a:spcPct val="90000"/>
              </a:lnSpc>
              <a:defRPr>
                <a:latin typeface="Calibri" pitchFamily="34" charset="0"/>
                <a:cs typeface="Calibri" pitchFamily="34" charset="0"/>
              </a:defRPr>
            </a:lvl3pPr>
            <a:lvl4pPr>
              <a:lnSpc>
                <a:spcPct val="90000"/>
              </a:lnSpc>
              <a:defRPr>
                <a:latin typeface="Calibri" pitchFamily="34" charset="0"/>
                <a:cs typeface="Calibri" pitchFamily="34" charset="0"/>
              </a:defRPr>
            </a:lvl4pPr>
            <a:lvl5pPr>
              <a:lnSpc>
                <a:spcPct val="90000"/>
              </a:lnSpc>
              <a:defRPr>
                <a:latin typeface="Calibri"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7089210"/>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cs typeface="Calibri"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132482"/>
            <a:ext cx="4115872" cy="1742015"/>
          </a:xfrm>
        </p:spPr>
        <p:txBody>
          <a:bodyPr/>
          <a:lstStyle>
            <a:lvl1pPr marL="339976" indent="-339976">
              <a:lnSpc>
                <a:spcPct val="90000"/>
              </a:lnSpc>
              <a:defRPr sz="2800">
                <a:latin typeface="Calibri" pitchFamily="34" charset="0"/>
                <a:cs typeface="Calibri" pitchFamily="34" charset="0"/>
              </a:defRPr>
            </a:lvl1pPr>
            <a:lvl2pPr marL="673338" indent="-325424">
              <a:lnSpc>
                <a:spcPct val="90000"/>
              </a:lnSpc>
              <a:defRPr sz="2400">
                <a:latin typeface="Calibri" pitchFamily="34" charset="0"/>
                <a:cs typeface="Calibri" pitchFamily="34" charset="0"/>
              </a:defRPr>
            </a:lvl2pPr>
            <a:lvl3pPr marL="953785" indent="-288384">
              <a:lnSpc>
                <a:spcPct val="90000"/>
              </a:lnSpc>
              <a:defRPr sz="2000">
                <a:latin typeface="Calibri" pitchFamily="34" charset="0"/>
                <a:cs typeface="Calibri" pitchFamily="34" charset="0"/>
              </a:defRPr>
            </a:lvl3pPr>
            <a:lvl4pPr marL="1227618" indent="-273833">
              <a:lnSpc>
                <a:spcPct val="90000"/>
              </a:lnSpc>
              <a:defRPr sz="1800">
                <a:latin typeface="Calibri" pitchFamily="34" charset="0"/>
                <a:cs typeface="Calibri" pitchFamily="34" charset="0"/>
              </a:defRPr>
            </a:lvl4pPr>
            <a:lvl5pPr marL="1516002" indent="-280447">
              <a:lnSpc>
                <a:spcPct val="90000"/>
              </a:lnSpc>
              <a:defRPr sz="1800">
                <a:latin typeface="Calibri" pitchFamily="34" charset="0"/>
                <a:cs typeface="Calibr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132482"/>
            <a:ext cx="4115872" cy="1742015"/>
          </a:xfrm>
        </p:spPr>
        <p:txBody>
          <a:bodyPr/>
          <a:lstStyle>
            <a:lvl1pPr marL="347914" indent="-347914">
              <a:lnSpc>
                <a:spcPct val="90000"/>
              </a:lnSpc>
              <a:defRPr sz="2800">
                <a:latin typeface="Calibri" pitchFamily="34" charset="0"/>
                <a:cs typeface="Calibri" pitchFamily="34" charset="0"/>
              </a:defRPr>
            </a:lvl1pPr>
            <a:lvl2pPr marL="673338" indent="-339976">
              <a:lnSpc>
                <a:spcPct val="90000"/>
              </a:lnSpc>
              <a:defRPr sz="2400">
                <a:latin typeface="Calibri" pitchFamily="34" charset="0"/>
                <a:cs typeface="Calibri" pitchFamily="34" charset="0"/>
              </a:defRPr>
            </a:lvl2pPr>
            <a:lvl3pPr marL="961722" indent="-302936">
              <a:lnSpc>
                <a:spcPct val="90000"/>
              </a:lnSpc>
              <a:defRPr sz="2000">
                <a:latin typeface="Calibri" pitchFamily="34" charset="0"/>
                <a:cs typeface="Calibri" pitchFamily="34" charset="0"/>
              </a:defRPr>
            </a:lvl3pPr>
            <a:lvl4pPr marL="1227618" indent="-265896">
              <a:lnSpc>
                <a:spcPct val="90000"/>
              </a:lnSpc>
              <a:defRPr sz="1800">
                <a:latin typeface="Calibri" pitchFamily="34" charset="0"/>
                <a:cs typeface="Calibri" pitchFamily="34" charset="0"/>
              </a:defRPr>
            </a:lvl4pPr>
            <a:lvl5pPr marL="1516002" indent="-273833">
              <a:lnSpc>
                <a:spcPct val="90000"/>
              </a:lnSpc>
              <a:defRPr sz="1800">
                <a:latin typeface="Calibri" pitchFamily="34" charset="0"/>
                <a:cs typeface="Calibr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0226370"/>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cs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411554"/>
            <a:ext cx="4115872" cy="346249"/>
          </a:xfrm>
        </p:spPr>
        <p:txBody>
          <a:bodyPr anchor="b"/>
          <a:lstStyle>
            <a:lvl1pPr marL="0" indent="0">
              <a:lnSpc>
                <a:spcPct val="90000"/>
              </a:lnSpc>
              <a:spcBef>
                <a:spcPts val="0"/>
              </a:spcBef>
              <a:buNone/>
              <a:defRPr sz="2500" b="1">
                <a:latin typeface="Calibri" pitchFamily="34" charset="0"/>
                <a:cs typeface="Calibri"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33600"/>
            <a:ext cx="4114800" cy="1537344"/>
          </a:xfrm>
        </p:spPr>
        <p:txBody>
          <a:bodyPr/>
          <a:lstStyle>
            <a:lvl1pPr marL="281770" indent="-281770">
              <a:defRPr sz="2300">
                <a:latin typeface="Calibri" pitchFamily="34" charset="0"/>
                <a:cs typeface="Calibri" pitchFamily="34" charset="0"/>
              </a:defRPr>
            </a:lvl1pPr>
            <a:lvl2pPr marL="562218" indent="-265896">
              <a:defRPr sz="2000">
                <a:latin typeface="Calibri" pitchFamily="34" charset="0"/>
                <a:cs typeface="Calibri" pitchFamily="34" charset="0"/>
              </a:defRPr>
            </a:lvl2pPr>
            <a:lvl3pPr marL="813562" indent="-243407">
              <a:defRPr sz="1800">
                <a:latin typeface="Calibri" pitchFamily="34" charset="0"/>
                <a:cs typeface="Calibri" pitchFamily="34" charset="0"/>
              </a:defRPr>
            </a:lvl3pPr>
            <a:lvl4pPr marL="1050354" indent="-228856">
              <a:defRPr sz="1700">
                <a:latin typeface="Calibri" pitchFamily="34" charset="0"/>
                <a:cs typeface="Calibri" pitchFamily="34" charset="0"/>
              </a:defRPr>
            </a:lvl4pPr>
            <a:lvl5pPr marL="1279210" indent="-206367">
              <a:defRPr sz="1700">
                <a:latin typeface="Calibri" pitchFamily="34" charset="0"/>
                <a:cs typeface="Calibri"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411554"/>
            <a:ext cx="4115872" cy="346249"/>
          </a:xfrm>
        </p:spPr>
        <p:txBody>
          <a:bodyPr anchor="b"/>
          <a:lstStyle>
            <a:lvl1pPr marL="0" indent="0">
              <a:lnSpc>
                <a:spcPct val="90000"/>
              </a:lnSpc>
              <a:spcBef>
                <a:spcPts val="0"/>
              </a:spcBef>
              <a:buNone/>
              <a:defRPr sz="2500" b="1">
                <a:latin typeface="Calibri" pitchFamily="34" charset="0"/>
                <a:cs typeface="Calibri"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1"/>
            <a:ext cx="4115872" cy="1578619"/>
          </a:xfrm>
        </p:spPr>
        <p:txBody>
          <a:bodyPr/>
          <a:lstStyle>
            <a:lvl1pPr marL="296321" indent="-296321">
              <a:defRPr sz="2300">
                <a:latin typeface="Calibri" pitchFamily="34" charset="0"/>
                <a:cs typeface="Calibri" pitchFamily="34" charset="0"/>
              </a:defRPr>
            </a:lvl1pPr>
            <a:lvl2pPr marL="570155" indent="-273833">
              <a:defRPr sz="2000">
                <a:latin typeface="Calibri" pitchFamily="34" charset="0"/>
                <a:cs typeface="Calibri" pitchFamily="34" charset="0"/>
              </a:defRPr>
            </a:lvl2pPr>
            <a:lvl3pPr marL="821499" indent="-244730">
              <a:defRPr sz="1800">
                <a:latin typeface="Calibri" pitchFamily="34" charset="0"/>
                <a:cs typeface="Calibri" pitchFamily="34" charset="0"/>
              </a:defRPr>
            </a:lvl3pPr>
            <a:lvl4pPr marL="1050354" indent="-236793">
              <a:defRPr sz="1700">
                <a:latin typeface="Calibri" pitchFamily="34" charset="0"/>
                <a:cs typeface="Calibri" pitchFamily="34" charset="0"/>
              </a:defRPr>
            </a:lvl4pPr>
            <a:lvl5pPr marL="1279210" indent="-220919">
              <a:defRPr sz="1700">
                <a:latin typeface="Calibri" pitchFamily="34" charset="0"/>
                <a:cs typeface="Calibri"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407666"/>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cs typeface="Calibr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02941268"/>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947775"/>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632503"/>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817918"/>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1"/>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5149185"/>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1"/>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975566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63"/>
            <a:ext cx="8363938"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0"/>
            <a:ext cx="4115872"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35" y="6372611"/>
            <a:ext cx="1261769" cy="195501"/>
          </a:xfrm>
          <a:prstGeom prst="rect">
            <a:avLst/>
          </a:prstGeom>
        </p:spPr>
      </p:pic>
    </p:spTree>
    <p:extLst>
      <p:ext uri="{BB962C8B-B14F-4D97-AF65-F5344CB8AC3E}">
        <p14:creationId xmlns:p14="http://schemas.microsoft.com/office/powerpoint/2010/main" val="782494145"/>
      </p:ext>
    </p:extLst>
  </p:cSld>
  <p:clrMapOvr>
    <a:masterClrMapping/>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0253" y="1905003"/>
            <a:ext cx="7681913" cy="1523495"/>
          </a:xfrm>
        </p:spPr>
        <p:txBody>
          <a:bodyPr>
            <a:noAutofit/>
          </a:bodyPr>
          <a:lstStyle>
            <a:lvl1pPr>
              <a:lnSpc>
                <a:spcPct val="90000"/>
              </a:lnSpc>
              <a:defRPr sz="4000" b="1"/>
            </a:lvl1pPr>
          </a:lstStyle>
          <a:p>
            <a:r>
              <a:rPr lang="en-US" smtClean="0"/>
              <a:t>Click to edit Master title style</a:t>
            </a:r>
            <a:endParaRPr lang="en-US" dirty="0"/>
          </a:p>
        </p:txBody>
      </p:sp>
      <p:sp>
        <p:nvSpPr>
          <p:cNvPr id="3" name="Subtitle 2"/>
          <p:cNvSpPr>
            <a:spLocks noGrp="1"/>
          </p:cNvSpPr>
          <p:nvPr>
            <p:ph type="subTitle" idx="1"/>
          </p:nvPr>
        </p:nvSpPr>
        <p:spPr>
          <a:xfrm>
            <a:off x="730249" y="3792541"/>
            <a:ext cx="7681914"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6" name="Text Placeholder 5"/>
          <p:cNvSpPr>
            <a:spLocks noGrp="1"/>
          </p:cNvSpPr>
          <p:nvPr>
            <p:ph type="body" sz="quarter" idx="10" hasCustomPrompt="1"/>
          </p:nvPr>
        </p:nvSpPr>
        <p:spPr>
          <a:xfrm>
            <a:off x="381000" y="323854"/>
            <a:ext cx="2712244" cy="276999"/>
          </a:xfrm>
        </p:spPr>
        <p:txBody>
          <a:bodyPr/>
          <a:lstStyle>
            <a:lvl1pPr marL="0" indent="0">
              <a:buNone/>
              <a:defRPr sz="2000" baseline="0"/>
            </a:lvl1pPr>
          </a:lstStyle>
          <a:p>
            <a:pPr lvl="0"/>
            <a:r>
              <a:rPr lang="en-US" dirty="0" smtClean="0"/>
              <a:t>Session Code:</a:t>
            </a:r>
            <a:endParaRPr lang="en-US" dirty="0"/>
          </a:p>
        </p:txBody>
      </p:sp>
    </p:spTree>
    <p:extLst>
      <p:ext uri="{BB962C8B-B14F-4D97-AF65-F5344CB8AC3E}">
        <p14:creationId xmlns:p14="http://schemas.microsoft.com/office/powerpoint/2010/main" val="557909186"/>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cSld name="3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5"/>
            <a:ext cx="8382000" cy="498598"/>
          </a:xfrm>
          <a:prstGeom prst="rect">
            <a:avLst/>
          </a:prstGeom>
        </p:spPr>
        <p:txBody>
          <a:bodyPr/>
          <a:lstStyle>
            <a:lvl1pPr algn="l">
              <a:defRPr lang="en-US" sz="3600" b="0" kern="1200" dirty="0">
                <a:solidFill>
                  <a:srgbClr val="FE5815"/>
                </a:solidFill>
                <a:latin typeface="Segoe UI" pitchFamily="34" charset="0"/>
                <a:ea typeface="+mj-ea"/>
                <a:cs typeface="Segoe U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1000" y="1262088"/>
            <a:ext cx="4267200" cy="4910112"/>
          </a:xfrm>
          <a:prstGeom prst="rect">
            <a:avLst/>
          </a:prstGeom>
        </p:spPr>
        <p:txBody>
          <a:bodyPr>
            <a:normAutofit/>
          </a:bodyPr>
          <a:lstStyle>
            <a:lvl1pPr>
              <a:lnSpc>
                <a:spcPct val="90000"/>
              </a:lnSpc>
              <a:defRPr sz="2000"/>
            </a:lvl1pPr>
            <a:lvl2pPr>
              <a:lnSpc>
                <a:spcPct val="90000"/>
              </a:lnSpc>
              <a:defRPr sz="2000"/>
            </a:lvl2pPr>
            <a:lvl3pPr>
              <a:lnSpc>
                <a:spcPct val="90000"/>
              </a:lnSpc>
              <a:defRPr sz="2000"/>
            </a:lvl3pPr>
            <a:lvl4pPr>
              <a:lnSpc>
                <a:spcPct val="90000"/>
              </a:lnSpc>
              <a:defRPr sz="2000"/>
            </a:lvl4pPr>
            <a:lvl5pPr>
              <a:lnSpc>
                <a:spcPct val="90000"/>
              </a:lnSpc>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75523804"/>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cSld name="Content Master - White Backgroun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443198"/>
          </a:xfrm>
        </p:spPr>
        <p:txBody>
          <a:bodyPr/>
          <a:lstStyle>
            <a:lvl1pPr>
              <a:defRPr sz="3200"/>
            </a:lvl1pPr>
          </a:lstStyle>
          <a:p>
            <a:r>
              <a:rPr lang="en-US" smtClean="0"/>
              <a:t>Click to edit Master title style</a:t>
            </a:r>
            <a:endParaRPr lang="en-US" dirty="0"/>
          </a:p>
        </p:txBody>
      </p:sp>
      <p:sp>
        <p:nvSpPr>
          <p:cNvPr id="5" name="Content Placeholder 4"/>
          <p:cNvSpPr>
            <a:spLocks noGrp="1"/>
          </p:cNvSpPr>
          <p:nvPr>
            <p:ph sz="quarter" idx="10"/>
          </p:nvPr>
        </p:nvSpPr>
        <p:spPr>
          <a:xfrm>
            <a:off x="198410" y="1262909"/>
            <a:ext cx="8773063" cy="2000548"/>
          </a:xfrm>
        </p:spPr>
        <p:txBody>
          <a:bodyPr/>
          <a:lstStyle>
            <a:lvl1pPr marL="0" indent="0">
              <a:buNone/>
              <a:defRPr/>
            </a:lvl1pPr>
            <a:lvl2pPr marL="742950" indent="-285750">
              <a:buFont typeface="Arial" pitchFamily="34" charset="0"/>
              <a:buChar char="•"/>
              <a:defRPr/>
            </a:lvl2pPr>
            <a:lvl3pPr marL="1143000" indent="-228600">
              <a:buFont typeface="Courier New" pitchFamily="49" charset="0"/>
              <a:buChar char="o"/>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8645217"/>
      </p:ext>
    </p:extLst>
  </p:cSld>
  <p:clrMapOvr>
    <a:masterClrMapping/>
  </p:clrMapOvr>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10" name="Round Same Side Corner Rectangle 9"/>
          <p:cNvSpPr/>
          <p:nvPr userDrawn="1"/>
        </p:nvSpPr>
        <p:spPr>
          <a:xfrm rot="5400000">
            <a:off x="1104900" y="-1104900"/>
            <a:ext cx="6629400" cy="8839200"/>
          </a:xfrm>
          <a:prstGeom prst="round2SameRect">
            <a:avLst>
              <a:gd name="adj1" fmla="val 10437"/>
              <a:gd name="adj2" fmla="val 0"/>
            </a:avLst>
          </a:prstGeom>
          <a:gradFill>
            <a:gsLst>
              <a:gs pos="38000">
                <a:srgbClr val="EAEAEA"/>
              </a:gs>
              <a:gs pos="57000">
                <a:srgbClr val="F8F8F8"/>
              </a:gs>
              <a:gs pos="100000">
                <a:schemeClr val="bg1"/>
              </a:gs>
            </a:gsLst>
            <a:lin ang="10800000" scaled="0"/>
          </a:gradFill>
          <a:ln>
            <a:noFill/>
          </a:ln>
          <a:effectLst>
            <a:outerShdw dist="762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rgbClr val="FFFFFF"/>
              </a:solidFill>
            </a:endParaRPr>
          </a:p>
        </p:txBody>
      </p:sp>
      <p:sp>
        <p:nvSpPr>
          <p:cNvPr id="21" name="Rectangle 20"/>
          <p:cNvSpPr/>
          <p:nvPr userDrawn="1"/>
        </p:nvSpPr>
        <p:spPr>
          <a:xfrm>
            <a:off x="8839200" y="4572000"/>
            <a:ext cx="304800" cy="1524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363"/>
            <a:endParaRPr lang="en-US" sz="1400" dirty="0">
              <a:solidFill>
                <a:srgbClr val="FFFFFF"/>
              </a:solidFill>
            </a:endParaRPr>
          </a:p>
        </p:txBody>
      </p:sp>
      <p:sp>
        <p:nvSpPr>
          <p:cNvPr id="23" name="TextBox 22"/>
          <p:cNvSpPr txBox="1"/>
          <p:nvPr userDrawn="1"/>
        </p:nvSpPr>
        <p:spPr>
          <a:xfrm>
            <a:off x="8874178" y="6172200"/>
            <a:ext cx="457200" cy="230832"/>
          </a:xfrm>
          <a:prstGeom prst="rect">
            <a:avLst/>
          </a:prstGeom>
          <a:noFill/>
        </p:spPr>
        <p:txBody>
          <a:bodyPr wrap="square" rtlCol="0">
            <a:spAutoFit/>
          </a:bodyPr>
          <a:lstStyle/>
          <a:p>
            <a:pPr defTabSz="914363"/>
            <a:fld id="{0462CC3E-48DD-4274-8616-D549FD7B2C15}" type="slidenum">
              <a:rPr lang="en-US" sz="900" smtClean="0">
                <a:solidFill>
                  <a:srgbClr val="000000"/>
                </a:solidFill>
                <a:latin typeface="Segoe Light" pitchFamily="34" charset="0"/>
              </a:rPr>
              <a:pPr defTabSz="914363"/>
              <a:t>‹#›</a:t>
            </a:fld>
            <a:endParaRPr lang="en-US" sz="900" dirty="0">
              <a:solidFill>
                <a:srgbClr val="000000"/>
              </a:solidFill>
              <a:latin typeface="Segoe Light" pitchFamily="34" charset="0"/>
            </a:endParaRPr>
          </a:p>
        </p:txBody>
      </p:sp>
      <p:sp>
        <p:nvSpPr>
          <p:cNvPr id="2" name="Title 1"/>
          <p:cNvSpPr>
            <a:spLocks noGrp="1"/>
          </p:cNvSpPr>
          <p:nvPr>
            <p:ph type="title"/>
          </p:nvPr>
        </p:nvSpPr>
        <p:spPr>
          <a:xfrm>
            <a:off x="457200" y="304800"/>
            <a:ext cx="8229600" cy="533400"/>
          </a:xfrm>
        </p:spPr>
        <p:txBody>
          <a:bodyPr anchor="b">
            <a:noAutofit/>
          </a:bodyPr>
          <a:lstStyle>
            <a:lvl1pPr algn="l">
              <a:defRPr sz="3600" b="1"/>
            </a:lvl1pPr>
          </a:lstStyle>
          <a:p>
            <a:r>
              <a:rPr lang="en-US" dirty="0" smtClean="0"/>
              <a:t>Click to edit Master title style</a:t>
            </a:r>
            <a:endParaRPr lang="en-US" dirty="0"/>
          </a:p>
        </p:txBody>
      </p:sp>
      <p:sp>
        <p:nvSpPr>
          <p:cNvPr id="3" name="Content Placeholder 2"/>
          <p:cNvSpPr>
            <a:spLocks noGrp="1"/>
          </p:cNvSpPr>
          <p:nvPr>
            <p:ph idx="1"/>
          </p:nvPr>
        </p:nvSpPr>
        <p:spPr>
          <a:xfrm>
            <a:off x="457200" y="1112836"/>
            <a:ext cx="8229600" cy="5135563"/>
          </a:xfrm>
        </p:spPr>
        <p:txBody>
          <a:bodyPr>
            <a:noAutofit/>
          </a:bodyPr>
          <a:lstStyle>
            <a:lvl1pPr>
              <a:buFontTx/>
              <a:buNone/>
              <a:defRPr sz="2400">
                <a:latin typeface="Segoe Light" pitchFamily="34" charset="0"/>
              </a:defRPr>
            </a:lvl1pPr>
            <a:lvl2pPr>
              <a:defRPr sz="2800">
                <a:latin typeface="Segoe Light" pitchFamily="34" charset="0"/>
              </a:defRPr>
            </a:lvl2pPr>
            <a:lvl3pPr>
              <a:defRPr sz="2400">
                <a:latin typeface="Segoe Light" pitchFamily="34" charset="0"/>
              </a:defRPr>
            </a:lvl3pPr>
            <a:lvl4pPr>
              <a:defRPr sz="2000">
                <a:latin typeface="Segoe Light" pitchFamily="34" charset="0"/>
              </a:defRPr>
            </a:lvl4pPr>
            <a:lvl5pPr>
              <a:defRPr sz="1200">
                <a:latin typeface="Segoe Light"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4" name="Picture 3" descr="C:\Users\victor.melniciuc\Desktop\==Work\STS\DEliverables\Graphical Element\STS-Graphical-Element.pn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8458202" y="152400"/>
            <a:ext cx="569259" cy="439883"/>
          </a:xfrm>
          <a:prstGeom prst="rect">
            <a:avLst/>
          </a:prstGeom>
          <a:noFill/>
        </p:spPr>
      </p:pic>
    </p:spTree>
    <p:extLst>
      <p:ext uri="{BB962C8B-B14F-4D97-AF65-F5344CB8AC3E}">
        <p14:creationId xmlns:p14="http://schemas.microsoft.com/office/powerpoint/2010/main" val="1132147704"/>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background slide">
    <p:spTree>
      <p:nvGrpSpPr>
        <p:cNvPr id="1" name=""/>
        <p:cNvGrpSpPr/>
        <p:nvPr/>
      </p:nvGrpSpPr>
      <p:grpSpPr>
        <a:xfrm>
          <a:off x="0" y="0"/>
          <a:ext cx="0" cy="0"/>
          <a:chOff x="0" y="0"/>
          <a:chExt cx="0" cy="0"/>
        </a:xfrm>
      </p:grpSpPr>
      <p:sp>
        <p:nvSpPr>
          <p:cNvPr id="4" name="Title 3"/>
          <p:cNvSpPr>
            <a:spLocks noGrp="1"/>
          </p:cNvSpPr>
          <p:nvPr>
            <p:ph type="title"/>
          </p:nvPr>
        </p:nvSpPr>
        <p:spPr>
          <a:xfrm>
            <a:off x="457200" y="457200"/>
            <a:ext cx="8229600" cy="762000"/>
          </a:xfrm>
          <a:prstGeom prst="rect">
            <a:avLst/>
          </a:prstGeom>
        </p:spPr>
        <p:txBody>
          <a:bodyPr vert="horz"/>
          <a:lstStyle>
            <a:lvl1pPr algn="l">
              <a:defRPr sz="3600" b="0">
                <a:solidFill>
                  <a:srgbClr val="FE5815"/>
                </a:solidFill>
                <a:latin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930307625"/>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0" y="2234114"/>
            <a:ext cx="6281777"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1" y="4612348"/>
            <a:ext cx="4091815" cy="1144929"/>
          </a:xfrm>
        </p:spPr>
        <p:txBody>
          <a:bodyPr/>
          <a:lstStyle>
            <a:lvl1pPr marL="0" indent="0">
              <a:buFont typeface="Arial" pitchFamily="34" charset="0"/>
              <a:buNone/>
              <a:defRPr sz="2400">
                <a:solidFill>
                  <a:schemeClr val="bg1">
                    <a:alpha val="98000"/>
                  </a:schemeClr>
                </a:solidFill>
                <a:latin typeface="+mj-lt"/>
              </a:defRPr>
            </a:lvl1pPr>
            <a:lvl2pPr marL="460321" indent="0">
              <a:buFont typeface="Arial" pitchFamily="34" charset="0"/>
              <a:buNone/>
              <a:defRPr/>
            </a:lvl2pPr>
            <a:lvl3pPr marL="855563" indent="0">
              <a:buFont typeface="Arial" pitchFamily="34" charset="0"/>
              <a:buNone/>
              <a:defRPr/>
            </a:lvl3pPr>
            <a:lvl4pPr marL="1258741" indent="0">
              <a:buFont typeface="Arial" pitchFamily="34" charset="0"/>
              <a:buNone/>
              <a:defRPr/>
            </a:lvl4pPr>
            <a:lvl5pPr marL="160477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676120648"/>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6"/>
            <a:ext cx="8363938"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295402"/>
            <a:ext cx="8363938"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cs typeface="Segoe UI Light" panose="020B0502040204020203"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cs typeface="Segoe UI Light" panose="020B0502040204020203" pitchFamily="34" charset="0"/>
              </a:defRPr>
            </a:lvl2pPr>
            <a:lvl3pPr marL="1258741" indent="-40317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76" indent="-34603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86" indent="-3365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198310475"/>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6"/>
            <a:ext cx="8363938" cy="747897"/>
          </a:xfrm>
        </p:spPr>
        <p:txBody>
          <a:bodyPr/>
          <a:lstStyle>
            <a:lvl1pPr algn="l" defTabSz="914256"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1"/>
            <a:ext cx="8363938"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94" indent="-34286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60" indent="-342860">
              <a:spcBef>
                <a:spcPts val="0"/>
              </a:spcBef>
              <a:spcAft>
                <a:spcPts val="400"/>
              </a:spcAft>
              <a:buFont typeface="Arial" pitchFamily="34" charset="0"/>
              <a:buChar char="•"/>
              <a:defRPr/>
            </a:lvl5pPr>
            <a:lvl6pPr marL="1033341" indent="-342860">
              <a:buFont typeface="Arial" pitchFamily="34" charset="0"/>
              <a:buChar char="•"/>
              <a:defRPr sz="2400">
                <a:gradFill>
                  <a:gsLst>
                    <a:gs pos="0">
                      <a:srgbClr val="595959"/>
                    </a:gs>
                    <a:gs pos="86000">
                      <a:srgbClr val="595959"/>
                    </a:gs>
                  </a:gsLst>
                  <a:lin ang="5400000" scaled="0"/>
                </a:gradFill>
              </a:defRPr>
            </a:lvl6pPr>
            <a:lvl7pPr marL="1255566" indent="-225399">
              <a:defRPr>
                <a:gradFill>
                  <a:gsLst>
                    <a:gs pos="0">
                      <a:srgbClr val="595959"/>
                    </a:gs>
                    <a:gs pos="86000">
                      <a:srgbClr val="595959"/>
                    </a:gs>
                  </a:gsLst>
                  <a:lin ang="5400000" scaled="0"/>
                </a:gradFill>
              </a:defRPr>
            </a:lvl7pPr>
            <a:lvl8pPr marL="1487314" indent="-231748">
              <a:defRPr>
                <a:gradFill>
                  <a:gsLst>
                    <a:gs pos="0">
                      <a:srgbClr val="595959"/>
                    </a:gs>
                    <a:gs pos="86000">
                      <a:srgbClr val="595959"/>
                    </a:gs>
                  </a:gsLst>
                  <a:lin ang="5400000" scaled="0"/>
                </a:gradFill>
              </a:defRPr>
            </a:lvl8pPr>
          </a:lstStyle>
          <a:p>
            <a:pPr marL="346035" lvl="0" indent="-346035" algn="l" defTabSz="914256" rtl="0" eaLnBrk="1" latinLnBrk="0" hangingPunct="1">
              <a:lnSpc>
                <a:spcPct val="90000"/>
              </a:lnSpc>
              <a:spcBef>
                <a:spcPct val="20000"/>
              </a:spcBef>
              <a:buSzPct val="90000"/>
              <a:buFont typeface="Arial" pitchFamily="34" charset="0"/>
              <a:buChar char="•"/>
            </a:pPr>
            <a:r>
              <a:rPr lang="en-US" smtClean="0"/>
              <a:t>Click to edit Master text styles</a:t>
            </a:r>
          </a:p>
          <a:p>
            <a:pPr marL="346035" lvl="1" indent="-346035" algn="l" defTabSz="914256" rtl="0" eaLnBrk="1" latinLnBrk="0" hangingPunct="1">
              <a:lnSpc>
                <a:spcPct val="90000"/>
              </a:lnSpc>
              <a:spcBef>
                <a:spcPct val="20000"/>
              </a:spcBef>
              <a:buSzPct val="90000"/>
              <a:buFont typeface="Arial" pitchFamily="34" charset="0"/>
              <a:buChar char="•"/>
            </a:pPr>
            <a:r>
              <a:rPr lang="en-US" smtClean="0"/>
              <a:t>Second level</a:t>
            </a:r>
          </a:p>
          <a:p>
            <a:pPr marL="346035" lvl="2" indent="-346035" algn="l" defTabSz="914256" rtl="0" eaLnBrk="1" latinLnBrk="0" hangingPunct="1">
              <a:lnSpc>
                <a:spcPct val="90000"/>
              </a:lnSpc>
              <a:spcBef>
                <a:spcPct val="20000"/>
              </a:spcBef>
              <a:buSzPct val="90000"/>
              <a:buFont typeface="Arial" pitchFamily="34" charset="0"/>
              <a:buChar char="•"/>
            </a:pPr>
            <a:r>
              <a:rPr lang="en-US" smtClean="0"/>
              <a:t>Third level</a:t>
            </a:r>
          </a:p>
          <a:p>
            <a:pPr marL="346035" lvl="3" indent="-346035" algn="l" defTabSz="914256" rtl="0" eaLnBrk="1" latinLnBrk="0" hangingPunct="1">
              <a:lnSpc>
                <a:spcPct val="90000"/>
              </a:lnSpc>
              <a:spcBef>
                <a:spcPct val="20000"/>
              </a:spcBef>
              <a:buSzPct val="90000"/>
              <a:buFont typeface="Arial" pitchFamily="34" charset="0"/>
              <a:buChar char="•"/>
            </a:pPr>
            <a:r>
              <a:rPr lang="en-US" smtClean="0"/>
              <a:t>Fourth level</a:t>
            </a:r>
          </a:p>
          <a:p>
            <a:pPr marL="346035" lvl="4" indent="-346035" algn="l" defTabSz="914256"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spTree>
    <p:extLst>
      <p:ext uri="{BB962C8B-B14F-4D97-AF65-F5344CB8AC3E}">
        <p14:creationId xmlns:p14="http://schemas.microsoft.com/office/powerpoint/2010/main" val="2299781546"/>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6"/>
            <a:ext cx="8363938"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389438" y="1447801"/>
            <a:ext cx="4115872" cy="2443746"/>
          </a:xfrm>
        </p:spPr>
        <p:txBody>
          <a:bodyPr/>
          <a:lstStyle>
            <a:lvl1pPr marL="341273" indent="-341273">
              <a:lnSpc>
                <a:spcPct val="90000"/>
              </a:lnSpc>
              <a:buSzPct val="80000"/>
              <a:buFont typeface="Arial" pitchFamily="34" charset="0"/>
              <a:buChar char="•"/>
              <a:defRPr sz="3200"/>
            </a:lvl1pPr>
            <a:lvl2pPr marL="626990" indent="-285717">
              <a:lnSpc>
                <a:spcPct val="90000"/>
              </a:lnSpc>
              <a:buSzPct val="80000"/>
              <a:buFont typeface="Arial" pitchFamily="34" charset="0"/>
              <a:buChar char="•"/>
              <a:defRPr sz="2800"/>
            </a:lvl2pPr>
            <a:lvl3pPr marL="914293" indent="-287304">
              <a:lnSpc>
                <a:spcPct val="90000"/>
              </a:lnSpc>
              <a:buSzPct val="80000"/>
              <a:buFont typeface="Arial" pitchFamily="34" charset="0"/>
              <a:buChar char="•"/>
              <a:defRPr sz="2400"/>
            </a:lvl3pPr>
            <a:lvl4pPr marL="1712713" indent="-225399">
              <a:lnSpc>
                <a:spcPct val="90000"/>
              </a:lnSpc>
              <a:buSzPct val="80000"/>
              <a:buFont typeface="Arial" pitchFamily="34" charset="0"/>
              <a:buChar char="•"/>
              <a:defRPr sz="2000"/>
            </a:lvl4pPr>
            <a:lvl5pPr marL="1944460" indent="-231748">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2443746"/>
          </a:xfrm>
        </p:spPr>
        <p:txBody>
          <a:bodyPr/>
          <a:lstStyle>
            <a:lvl1pPr marL="457146" indent="-45714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9" indent="-45714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9" indent="-34286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74" indent="-34286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73" indent="-34286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273" lvl="0" indent="-341273" algn="l" defTabSz="914256" rtl="0" eaLnBrk="1" latinLnBrk="0" hangingPunct="1">
              <a:lnSpc>
                <a:spcPct val="90000"/>
              </a:lnSpc>
              <a:spcBef>
                <a:spcPct val="20000"/>
              </a:spcBef>
              <a:buSzPct val="80000"/>
              <a:buFont typeface="Arial" pitchFamily="34" charset="0"/>
              <a:buChar char="•"/>
            </a:pPr>
            <a:r>
              <a:rPr lang="en-US" smtClean="0"/>
              <a:t>Click to edit Master text styles</a:t>
            </a:r>
          </a:p>
          <a:p>
            <a:pPr marL="341273" lvl="1" indent="-341273" algn="l" defTabSz="914256" rtl="0" eaLnBrk="1" latinLnBrk="0" hangingPunct="1">
              <a:lnSpc>
                <a:spcPct val="90000"/>
              </a:lnSpc>
              <a:spcBef>
                <a:spcPct val="20000"/>
              </a:spcBef>
              <a:buSzPct val="80000"/>
              <a:buFont typeface="Arial" pitchFamily="34" charset="0"/>
              <a:buChar char="•"/>
            </a:pPr>
            <a:r>
              <a:rPr lang="en-US" smtClean="0"/>
              <a:t>Second level</a:t>
            </a:r>
          </a:p>
          <a:p>
            <a:pPr marL="341273" lvl="2" indent="-341273" algn="l" defTabSz="914256" rtl="0" eaLnBrk="1" latinLnBrk="0" hangingPunct="1">
              <a:lnSpc>
                <a:spcPct val="90000"/>
              </a:lnSpc>
              <a:spcBef>
                <a:spcPct val="20000"/>
              </a:spcBef>
              <a:buSzPct val="80000"/>
              <a:buFont typeface="Arial" pitchFamily="34" charset="0"/>
              <a:buChar char="•"/>
            </a:pPr>
            <a:r>
              <a:rPr lang="en-US" smtClean="0"/>
              <a:t>Third level</a:t>
            </a:r>
          </a:p>
          <a:p>
            <a:pPr marL="341273" lvl="3" indent="-341273" algn="l" defTabSz="914256" rtl="0" eaLnBrk="1" latinLnBrk="0" hangingPunct="1">
              <a:lnSpc>
                <a:spcPct val="90000"/>
              </a:lnSpc>
              <a:spcBef>
                <a:spcPct val="20000"/>
              </a:spcBef>
              <a:buSzPct val="80000"/>
              <a:buFont typeface="Arial" pitchFamily="34" charset="0"/>
              <a:buChar char="•"/>
            </a:pPr>
            <a:r>
              <a:rPr lang="en-US" smtClean="0"/>
              <a:t>Fourth level</a:t>
            </a:r>
          </a:p>
          <a:p>
            <a:pPr marL="341273" lvl="4" indent="-341273" algn="l" defTabSz="914256"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389107" y="6372554"/>
            <a:ext cx="1261769" cy="195501"/>
          </a:xfrm>
          <a:prstGeom prst="rect">
            <a:avLst/>
          </a:prstGeom>
        </p:spPr>
      </p:pic>
    </p:spTree>
    <p:extLst>
      <p:ext uri="{BB962C8B-B14F-4D97-AF65-F5344CB8AC3E}">
        <p14:creationId xmlns:p14="http://schemas.microsoft.com/office/powerpoint/2010/main" val="3329252530"/>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6"/>
            <a:ext cx="8363938"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389438" y="1004604"/>
            <a:ext cx="4115872" cy="886397"/>
          </a:xfrm>
        </p:spPr>
        <p:txBody>
          <a:bodyPr anchor="b"/>
          <a:lstStyle>
            <a:lvl1pPr marL="0" indent="0">
              <a:lnSpc>
                <a:spcPct val="90000"/>
              </a:lnSpc>
              <a:spcBef>
                <a:spcPts val="0"/>
              </a:spcBef>
              <a:buNone/>
              <a:defRPr sz="3200" b="0">
                <a:latin typeface="Segoe UI Light" pitchFamily="34" charset="0"/>
              </a:defRPr>
            </a:lvl1pPr>
            <a:lvl2pPr marL="457128" indent="0">
              <a:buNone/>
              <a:defRPr sz="2000" b="1"/>
            </a:lvl2pPr>
            <a:lvl3pPr marL="914256" indent="0">
              <a:buNone/>
              <a:defRPr sz="1800" b="1"/>
            </a:lvl3pPr>
            <a:lvl4pPr marL="1371384" indent="0">
              <a:buNone/>
              <a:defRPr sz="1600" b="1"/>
            </a:lvl4pPr>
            <a:lvl5pPr marL="1828514" indent="0">
              <a:buNone/>
              <a:defRPr sz="1600" b="1"/>
            </a:lvl5pPr>
            <a:lvl6pPr marL="2285642" indent="0">
              <a:buNone/>
              <a:defRPr sz="1600" b="1"/>
            </a:lvl6pPr>
            <a:lvl7pPr marL="2742769" indent="0">
              <a:buNone/>
              <a:defRPr sz="1600" b="1"/>
            </a:lvl7pPr>
            <a:lvl8pPr marL="3199898" indent="0">
              <a:buNone/>
              <a:defRPr sz="1600" b="1"/>
            </a:lvl8pPr>
            <a:lvl9pPr marL="365702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266797"/>
            <a:ext cx="4114800" cy="2332946"/>
          </a:xfrm>
        </p:spPr>
        <p:txBody>
          <a:bodyPr/>
          <a:lstStyle>
            <a:lvl1pPr marL="403178" indent="-403178">
              <a:buSzPct val="80000"/>
              <a:buFont typeface="Arial" pitchFamily="34" charset="0"/>
              <a:buChar char="•"/>
              <a:defRPr sz="2800"/>
            </a:lvl1pPr>
            <a:lvl2pPr marL="744451" indent="-322225">
              <a:buSzPct val="80000"/>
              <a:buFont typeface="Arial" pitchFamily="34" charset="0"/>
              <a:buChar char="•"/>
              <a:defRPr sz="2800"/>
            </a:lvl2pPr>
            <a:lvl3pPr marL="1026993" indent="-282542" defTabSz="1030168">
              <a:buSzPct val="80000"/>
              <a:buFont typeface="Arial" pitchFamily="34" charset="0"/>
              <a:buChar char="•"/>
              <a:defRPr sz="2400"/>
            </a:lvl3pPr>
            <a:lvl4pPr marL="1317471" indent="-287304">
              <a:buSzPct val="80000"/>
              <a:buFont typeface="Arial" pitchFamily="34" charset="0"/>
              <a:buChar char="•"/>
              <a:defRPr sz="2000"/>
            </a:lvl4pPr>
            <a:lvl5pPr marL="1541283" indent="-223812">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004604"/>
            <a:ext cx="4115872" cy="886397"/>
          </a:xfrm>
        </p:spPr>
        <p:txBody>
          <a:bodyPr anchor="b"/>
          <a:lstStyle>
            <a:lvl1pPr marL="0" indent="0">
              <a:lnSpc>
                <a:spcPct val="90000"/>
              </a:lnSpc>
              <a:spcBef>
                <a:spcPts val="0"/>
              </a:spcBef>
              <a:buNone/>
              <a:defRPr sz="3200" b="0">
                <a:latin typeface="Segoe UI Light" pitchFamily="34" charset="0"/>
              </a:defRPr>
            </a:lvl1pPr>
            <a:lvl2pPr marL="457128" indent="0">
              <a:buNone/>
              <a:defRPr sz="2000" b="1"/>
            </a:lvl2pPr>
            <a:lvl3pPr marL="914256" indent="0">
              <a:buNone/>
              <a:defRPr sz="1800" b="1"/>
            </a:lvl3pPr>
            <a:lvl4pPr marL="1371384" indent="0">
              <a:buNone/>
              <a:defRPr sz="1600" b="1"/>
            </a:lvl4pPr>
            <a:lvl5pPr marL="1828514" indent="0">
              <a:buNone/>
              <a:defRPr sz="1600" b="1"/>
            </a:lvl5pPr>
            <a:lvl6pPr marL="2285642" indent="0">
              <a:buNone/>
              <a:defRPr sz="1600" b="1"/>
            </a:lvl6pPr>
            <a:lvl7pPr marL="2742769" indent="0">
              <a:buNone/>
              <a:defRPr sz="1600" b="1"/>
            </a:lvl7pPr>
            <a:lvl8pPr marL="3199898" indent="0">
              <a:buNone/>
              <a:defRPr sz="1600" b="1"/>
            </a:lvl8pPr>
            <a:lvl9pPr marL="365702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2332946"/>
          </a:xfrm>
        </p:spPr>
        <p:txBody>
          <a:bodyPr/>
          <a:lstStyle>
            <a:lvl1pPr marL="296286" indent="-29628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6" indent="-45714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86" indent="-34286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26" indent="-34286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10" indent="-34286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26" indent="-342860">
              <a:defRPr sz="1600"/>
            </a:lvl6pPr>
            <a:lvl7pPr marL="1603187" indent="-285717">
              <a:defRPr sz="1600"/>
            </a:lvl7pPr>
            <a:lvl8pPr>
              <a:defRPr sz="1600"/>
            </a:lvl8pPr>
            <a:lvl9pPr>
              <a:defRPr sz="1600"/>
            </a:lvl9pPr>
          </a:lstStyle>
          <a:p>
            <a:pPr marL="403178" lvl="0" indent="-403178" algn="l" defTabSz="914256" rtl="0" eaLnBrk="1" latinLnBrk="0" hangingPunct="1">
              <a:lnSpc>
                <a:spcPct val="90000"/>
              </a:lnSpc>
              <a:spcBef>
                <a:spcPct val="20000"/>
              </a:spcBef>
              <a:buSzPct val="80000"/>
            </a:pPr>
            <a:r>
              <a:rPr lang="en-US" smtClean="0"/>
              <a:t>Click to edit Master text styles</a:t>
            </a:r>
          </a:p>
          <a:p>
            <a:pPr marL="403178" lvl="1" indent="-403178" algn="l" defTabSz="914256" rtl="0" eaLnBrk="1" latinLnBrk="0" hangingPunct="1">
              <a:lnSpc>
                <a:spcPct val="90000"/>
              </a:lnSpc>
              <a:spcBef>
                <a:spcPct val="20000"/>
              </a:spcBef>
              <a:buSzPct val="80000"/>
            </a:pPr>
            <a:r>
              <a:rPr lang="en-US" smtClean="0"/>
              <a:t>Second level</a:t>
            </a:r>
          </a:p>
          <a:p>
            <a:pPr marL="403178" lvl="2" indent="-403178" algn="l" defTabSz="914256" rtl="0" eaLnBrk="1" latinLnBrk="0" hangingPunct="1">
              <a:lnSpc>
                <a:spcPct val="90000"/>
              </a:lnSpc>
              <a:spcBef>
                <a:spcPct val="20000"/>
              </a:spcBef>
              <a:buSzPct val="80000"/>
            </a:pPr>
            <a:r>
              <a:rPr lang="en-US" smtClean="0"/>
              <a:t>Third level</a:t>
            </a:r>
          </a:p>
          <a:p>
            <a:pPr marL="403178" lvl="3" indent="-403178" algn="l" defTabSz="914256" rtl="0" eaLnBrk="1" latinLnBrk="0" hangingPunct="1">
              <a:lnSpc>
                <a:spcPct val="90000"/>
              </a:lnSpc>
              <a:spcBef>
                <a:spcPct val="20000"/>
              </a:spcBef>
              <a:buSzPct val="80000"/>
            </a:pPr>
            <a:r>
              <a:rPr lang="en-US" smtClean="0"/>
              <a:t>Fourth level</a:t>
            </a:r>
          </a:p>
          <a:p>
            <a:pPr marL="403178" lvl="4" indent="-403178" algn="l" defTabSz="914256"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389107" y="6372554"/>
            <a:ext cx="1261769" cy="195501"/>
          </a:xfrm>
          <a:prstGeom prst="rect">
            <a:avLst/>
          </a:prstGeom>
        </p:spPr>
      </p:pic>
    </p:spTree>
    <p:extLst>
      <p:ext uri="{BB962C8B-B14F-4D97-AF65-F5344CB8AC3E}">
        <p14:creationId xmlns:p14="http://schemas.microsoft.com/office/powerpoint/2010/main" val="3786180117"/>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63"/>
            <a:ext cx="8363938"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04632"/>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266796"/>
            <a:ext cx="4114800" cy="2332946"/>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04632"/>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266796"/>
            <a:ext cx="4115872" cy="2332946"/>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35" y="6372611"/>
            <a:ext cx="1261769" cy="195501"/>
          </a:xfrm>
          <a:prstGeom prst="rect">
            <a:avLst/>
          </a:prstGeom>
        </p:spPr>
      </p:pic>
    </p:spTree>
    <p:extLst>
      <p:ext uri="{BB962C8B-B14F-4D97-AF65-F5344CB8AC3E}">
        <p14:creationId xmlns:p14="http://schemas.microsoft.com/office/powerpoint/2010/main" val="530792470"/>
      </p:ext>
    </p:extLst>
  </p:cSld>
  <p:clrMapOvr>
    <a:masterClrMapping/>
  </p:clrMapOvr>
  <p:transition>
    <p:fade/>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6"/>
            <a:ext cx="8363938"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406497352"/>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9" name="Rectangle 18"/>
          <p:cNvSpPr/>
          <p:nvPr/>
        </p:nvSpPr>
        <p:spPr bwMode="auto">
          <a:xfrm>
            <a:off x="389438"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3" tIns="45697" rIns="91393" bIns="45697" numCol="1" spcCol="0" rtlCol="0" anchor="ctr" anchorCtr="0" compatLnSpc="1">
            <a:prstTxWarp prst="textNoShape">
              <a:avLst/>
            </a:prstTxWarp>
          </a:bodyPr>
          <a:lstStyle/>
          <a:p>
            <a:pPr algn="ctr" defTabSz="913682"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56"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4" y="3112974"/>
            <a:ext cx="5210341" cy="1851255"/>
          </a:xfrm>
        </p:spPr>
        <p:txBody>
          <a:bodyPr lIns="182859" tIns="182859" anchor="ctr" anchorCtr="0"/>
          <a:lstStyle>
            <a:lvl1pPr marL="574608" indent="-571433">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35" indent="-34286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256" rtl="0" eaLnBrk="1" latinLnBrk="0" hangingPunct="1">
              <a:lnSpc>
                <a:spcPct val="90000"/>
              </a:lnSpc>
              <a:spcBef>
                <a:spcPts val="0"/>
              </a:spcBef>
              <a:spcAft>
                <a:spcPts val="900"/>
              </a:spcAft>
              <a:buSzPct val="80000"/>
            </a:pPr>
            <a:r>
              <a:rPr lang="en-US" smtClean="0"/>
              <a:t>Click to edit Master text styles</a:t>
            </a:r>
          </a:p>
          <a:p>
            <a:pPr marL="3175" lvl="1" indent="0" algn="l" defTabSz="914256"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900366"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8" rIns="82295" bIns="41148" numCol="1" anchor="t" anchorCtr="0" compatLnSpc="1">
            <a:prstTxWarp prst="textNoShape">
              <a:avLst/>
            </a:prstTxWarp>
          </a:bodyPr>
          <a:lstStyle/>
          <a:p>
            <a:pPr defTabSz="1218844"/>
            <a:endParaRPr lang="en-US" sz="1600" dirty="0">
              <a:solidFill>
                <a:srgbClr val="292929"/>
              </a:solidFill>
            </a:endParaRPr>
          </a:p>
        </p:txBody>
      </p:sp>
      <p:sp>
        <p:nvSpPr>
          <p:cNvPr id="6" name="Rectangle 5"/>
          <p:cNvSpPr/>
          <p:nvPr userDrawn="1"/>
        </p:nvSpPr>
        <p:spPr bwMode="auto">
          <a:xfrm>
            <a:off x="389438"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3" tIns="45697" rIns="91393" bIns="45697" numCol="1" spcCol="0" rtlCol="0" anchor="ctr" anchorCtr="0" compatLnSpc="1">
            <a:prstTxWarp prst="textNoShape">
              <a:avLst/>
            </a:prstTxWarp>
          </a:bodyPr>
          <a:lstStyle/>
          <a:p>
            <a:pPr algn="ctr" defTabSz="913682"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105"/>
          <p:cNvSpPr>
            <a:spLocks/>
          </p:cNvSpPr>
          <p:nvPr userDrawn="1"/>
        </p:nvSpPr>
        <p:spPr bwMode="black">
          <a:xfrm>
            <a:off x="900366"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8" rIns="82295" bIns="41148" numCol="1" anchor="t" anchorCtr="0" compatLnSpc="1">
            <a:prstTxWarp prst="textNoShape">
              <a:avLst/>
            </a:prstTxWarp>
          </a:bodyPr>
          <a:lstStyle/>
          <a:p>
            <a:pPr defTabSz="1218844"/>
            <a:endParaRPr lang="en-US" sz="1600" dirty="0">
              <a:solidFill>
                <a:srgbClr val="292929"/>
              </a:solidFill>
            </a:endParaRPr>
          </a:p>
        </p:txBody>
      </p:sp>
    </p:spTree>
    <p:extLst>
      <p:ext uri="{BB962C8B-B14F-4D97-AF65-F5344CB8AC3E}">
        <p14:creationId xmlns:p14="http://schemas.microsoft.com/office/powerpoint/2010/main" val="4080134603"/>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1"/>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0"/>
            <a:ext cx="3154788" cy="461665"/>
          </a:xfrm>
        </p:spPr>
        <p:txBody>
          <a:bodyPr>
            <a:noAutofit/>
          </a:bodyPr>
          <a:lstStyle>
            <a:lvl1pPr marL="0" indent="0" algn="l" defTabSz="914256"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6" indent="0" algn="ctr">
              <a:buNone/>
              <a:defRPr>
                <a:solidFill>
                  <a:schemeClr val="tx1">
                    <a:tint val="75000"/>
                  </a:schemeClr>
                </a:solidFill>
              </a:defRPr>
            </a:lvl3pPr>
            <a:lvl4pPr marL="1371384" indent="0" algn="ctr">
              <a:buNone/>
              <a:defRPr>
                <a:solidFill>
                  <a:schemeClr val="tx1">
                    <a:tint val="75000"/>
                  </a:schemeClr>
                </a:solidFill>
              </a:defRPr>
            </a:lvl4pPr>
            <a:lvl5pPr marL="1828514" indent="0" algn="ctr">
              <a:buNone/>
              <a:defRPr>
                <a:solidFill>
                  <a:schemeClr val="tx1">
                    <a:tint val="75000"/>
                  </a:schemeClr>
                </a:solidFill>
              </a:defRPr>
            </a:lvl5pPr>
            <a:lvl6pPr marL="2285642" indent="0" algn="ctr">
              <a:buNone/>
              <a:defRPr>
                <a:solidFill>
                  <a:schemeClr val="tx1">
                    <a:tint val="75000"/>
                  </a:schemeClr>
                </a:solidFill>
              </a:defRPr>
            </a:lvl6pPr>
            <a:lvl7pPr marL="2742769" indent="0" algn="ctr">
              <a:buNone/>
              <a:defRPr>
                <a:solidFill>
                  <a:schemeClr val="tx1">
                    <a:tint val="75000"/>
                  </a:schemeClr>
                </a:solidFill>
              </a:defRPr>
            </a:lvl7pPr>
            <a:lvl8pPr marL="3199898" indent="0" algn="ctr">
              <a:buNone/>
              <a:defRPr>
                <a:solidFill>
                  <a:schemeClr val="tx1">
                    <a:tint val="75000"/>
                  </a:schemeClr>
                </a:solidFill>
              </a:defRPr>
            </a:lvl8pPr>
            <a:lvl9pPr marL="365702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6" y="2136047"/>
            <a:ext cx="2625030"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44"/>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44"/>
              <a:endParaRPr lang="en-US" sz="2400" dirty="0">
                <a:solidFill>
                  <a:srgbClr val="292929"/>
                </a:solidFill>
              </a:endParaRPr>
            </a:p>
          </p:txBody>
        </p:sp>
      </p:grpSp>
    </p:spTree>
    <p:extLst>
      <p:ext uri="{BB962C8B-B14F-4D97-AF65-F5344CB8AC3E}">
        <p14:creationId xmlns:p14="http://schemas.microsoft.com/office/powerpoint/2010/main" val="3678423728"/>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1"/>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0"/>
            <a:ext cx="3154788" cy="461665"/>
          </a:xfrm>
        </p:spPr>
        <p:txBody>
          <a:bodyPr>
            <a:noAutofit/>
          </a:bodyPr>
          <a:lstStyle>
            <a:lvl1pPr marL="0" indent="0" algn="l" defTabSz="914256"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6" indent="0" algn="ctr">
              <a:buNone/>
              <a:defRPr>
                <a:solidFill>
                  <a:schemeClr val="tx1">
                    <a:tint val="75000"/>
                  </a:schemeClr>
                </a:solidFill>
              </a:defRPr>
            </a:lvl3pPr>
            <a:lvl4pPr marL="1371384" indent="0" algn="ctr">
              <a:buNone/>
              <a:defRPr>
                <a:solidFill>
                  <a:schemeClr val="tx1">
                    <a:tint val="75000"/>
                  </a:schemeClr>
                </a:solidFill>
              </a:defRPr>
            </a:lvl4pPr>
            <a:lvl5pPr marL="1828514" indent="0" algn="ctr">
              <a:buNone/>
              <a:defRPr>
                <a:solidFill>
                  <a:schemeClr val="tx1">
                    <a:tint val="75000"/>
                  </a:schemeClr>
                </a:solidFill>
              </a:defRPr>
            </a:lvl5pPr>
            <a:lvl6pPr marL="2285642" indent="0" algn="ctr">
              <a:buNone/>
              <a:defRPr>
                <a:solidFill>
                  <a:schemeClr val="tx1">
                    <a:tint val="75000"/>
                  </a:schemeClr>
                </a:solidFill>
              </a:defRPr>
            </a:lvl6pPr>
            <a:lvl7pPr marL="2742769" indent="0" algn="ctr">
              <a:buNone/>
              <a:defRPr>
                <a:solidFill>
                  <a:schemeClr val="tx1">
                    <a:tint val="75000"/>
                  </a:schemeClr>
                </a:solidFill>
              </a:defRPr>
            </a:lvl7pPr>
            <a:lvl8pPr marL="3199898" indent="0" algn="ctr">
              <a:buNone/>
              <a:defRPr>
                <a:solidFill>
                  <a:schemeClr val="tx1">
                    <a:tint val="75000"/>
                  </a:schemeClr>
                </a:solidFill>
              </a:defRPr>
            </a:lvl8pPr>
            <a:lvl9pPr marL="365702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8"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9" tIns="45714" rIns="91429" bIns="45714" numCol="1" anchor="t" anchorCtr="0" compatLnSpc="1">
            <a:prstTxWarp prst="textNoShape">
              <a:avLst/>
            </a:prstTxWarp>
          </a:bodyPr>
          <a:lstStyle/>
          <a:p>
            <a:pPr defTabSz="1218844"/>
            <a:endParaRPr lang="en-US" sz="2400" dirty="0">
              <a:solidFill>
                <a:srgbClr val="292929"/>
              </a:solidFill>
            </a:endParaRPr>
          </a:p>
        </p:txBody>
      </p:sp>
    </p:spTree>
    <p:extLst>
      <p:ext uri="{BB962C8B-B14F-4D97-AF65-F5344CB8AC3E}">
        <p14:creationId xmlns:p14="http://schemas.microsoft.com/office/powerpoint/2010/main" val="124496861"/>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1"/>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0"/>
            <a:ext cx="3154788" cy="461665"/>
          </a:xfrm>
        </p:spPr>
        <p:txBody>
          <a:bodyPr>
            <a:noAutofit/>
          </a:bodyPr>
          <a:lstStyle>
            <a:lvl1pPr marL="0" indent="0" algn="l" defTabSz="914256"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6" indent="0" algn="ctr">
              <a:buNone/>
              <a:defRPr>
                <a:solidFill>
                  <a:schemeClr val="tx1">
                    <a:tint val="75000"/>
                  </a:schemeClr>
                </a:solidFill>
              </a:defRPr>
            </a:lvl3pPr>
            <a:lvl4pPr marL="1371384" indent="0" algn="ctr">
              <a:buNone/>
              <a:defRPr>
                <a:solidFill>
                  <a:schemeClr val="tx1">
                    <a:tint val="75000"/>
                  </a:schemeClr>
                </a:solidFill>
              </a:defRPr>
            </a:lvl4pPr>
            <a:lvl5pPr marL="1828514" indent="0" algn="ctr">
              <a:buNone/>
              <a:defRPr>
                <a:solidFill>
                  <a:schemeClr val="tx1">
                    <a:tint val="75000"/>
                  </a:schemeClr>
                </a:solidFill>
              </a:defRPr>
            </a:lvl5pPr>
            <a:lvl6pPr marL="2285642" indent="0" algn="ctr">
              <a:buNone/>
              <a:defRPr>
                <a:solidFill>
                  <a:schemeClr val="tx1">
                    <a:tint val="75000"/>
                  </a:schemeClr>
                </a:solidFill>
              </a:defRPr>
            </a:lvl6pPr>
            <a:lvl7pPr marL="2742769" indent="0" algn="ctr">
              <a:buNone/>
              <a:defRPr>
                <a:solidFill>
                  <a:schemeClr val="tx1">
                    <a:tint val="75000"/>
                  </a:schemeClr>
                </a:solidFill>
              </a:defRPr>
            </a:lvl7pPr>
            <a:lvl8pPr marL="3199898" indent="0" algn="ctr">
              <a:buNone/>
              <a:defRPr>
                <a:solidFill>
                  <a:schemeClr val="tx1">
                    <a:tint val="75000"/>
                  </a:schemeClr>
                </a:solidFill>
              </a:defRPr>
            </a:lvl8pPr>
            <a:lvl9pPr marL="365702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4" y="2242931"/>
            <a:ext cx="2383306"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844"/>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844"/>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844"/>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844"/>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844"/>
              <a:endParaRPr lang="en-US" sz="1600" dirty="0">
                <a:solidFill>
                  <a:srgbClr val="292929"/>
                </a:solidFill>
              </a:endParaRPr>
            </a:p>
          </p:txBody>
        </p:sp>
      </p:grpSp>
    </p:spTree>
    <p:extLst>
      <p:ext uri="{BB962C8B-B14F-4D97-AF65-F5344CB8AC3E}">
        <p14:creationId xmlns:p14="http://schemas.microsoft.com/office/powerpoint/2010/main" val="4159820641"/>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1"/>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0"/>
            <a:ext cx="3154788" cy="461665"/>
          </a:xfrm>
        </p:spPr>
        <p:txBody>
          <a:bodyPr>
            <a:noAutofit/>
          </a:bodyPr>
          <a:lstStyle>
            <a:lvl1pPr marL="0" indent="0" algn="l" defTabSz="914256"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6" indent="0" algn="ctr">
              <a:buNone/>
              <a:defRPr>
                <a:solidFill>
                  <a:schemeClr val="tx1">
                    <a:tint val="75000"/>
                  </a:schemeClr>
                </a:solidFill>
              </a:defRPr>
            </a:lvl3pPr>
            <a:lvl4pPr marL="1371384" indent="0" algn="ctr">
              <a:buNone/>
              <a:defRPr>
                <a:solidFill>
                  <a:schemeClr val="tx1">
                    <a:tint val="75000"/>
                  </a:schemeClr>
                </a:solidFill>
              </a:defRPr>
            </a:lvl4pPr>
            <a:lvl5pPr marL="1828514" indent="0" algn="ctr">
              <a:buNone/>
              <a:defRPr>
                <a:solidFill>
                  <a:schemeClr val="tx1">
                    <a:tint val="75000"/>
                  </a:schemeClr>
                </a:solidFill>
              </a:defRPr>
            </a:lvl5pPr>
            <a:lvl6pPr marL="2285642" indent="0" algn="ctr">
              <a:buNone/>
              <a:defRPr>
                <a:solidFill>
                  <a:schemeClr val="tx1">
                    <a:tint val="75000"/>
                  </a:schemeClr>
                </a:solidFill>
              </a:defRPr>
            </a:lvl6pPr>
            <a:lvl7pPr marL="2742769" indent="0" algn="ctr">
              <a:buNone/>
              <a:defRPr>
                <a:solidFill>
                  <a:schemeClr val="tx1">
                    <a:tint val="75000"/>
                  </a:schemeClr>
                </a:solidFill>
              </a:defRPr>
            </a:lvl7pPr>
            <a:lvl8pPr marL="3199898" indent="0" algn="ctr">
              <a:buNone/>
              <a:defRPr>
                <a:solidFill>
                  <a:schemeClr val="tx1">
                    <a:tint val="75000"/>
                  </a:schemeClr>
                </a:solidFill>
              </a:defRPr>
            </a:lvl8pPr>
            <a:lvl9pPr marL="365702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6"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8" rIns="82295" bIns="41148" numCol="1" anchor="t" anchorCtr="0" compatLnSpc="1">
            <a:prstTxWarp prst="textNoShape">
              <a:avLst/>
            </a:prstTxWarp>
          </a:bodyPr>
          <a:lstStyle/>
          <a:p>
            <a:pPr defTabSz="1218844"/>
            <a:endParaRPr lang="en-US" sz="1600" dirty="0">
              <a:solidFill>
                <a:srgbClr val="292929"/>
              </a:solidFill>
            </a:endParaRPr>
          </a:p>
        </p:txBody>
      </p:sp>
    </p:spTree>
    <p:extLst>
      <p:ext uri="{BB962C8B-B14F-4D97-AF65-F5344CB8AC3E}">
        <p14:creationId xmlns:p14="http://schemas.microsoft.com/office/powerpoint/2010/main" val="1265598594"/>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1"/>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0"/>
            <a:ext cx="3154788" cy="461665"/>
          </a:xfrm>
        </p:spPr>
        <p:txBody>
          <a:bodyPr>
            <a:noAutofit/>
          </a:bodyPr>
          <a:lstStyle>
            <a:lvl1pPr marL="0" indent="0" algn="l" defTabSz="914256"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6" indent="0" algn="ctr">
              <a:buNone/>
              <a:defRPr>
                <a:solidFill>
                  <a:schemeClr val="tx1">
                    <a:tint val="75000"/>
                  </a:schemeClr>
                </a:solidFill>
              </a:defRPr>
            </a:lvl3pPr>
            <a:lvl4pPr marL="1371384" indent="0" algn="ctr">
              <a:buNone/>
              <a:defRPr>
                <a:solidFill>
                  <a:schemeClr val="tx1">
                    <a:tint val="75000"/>
                  </a:schemeClr>
                </a:solidFill>
              </a:defRPr>
            </a:lvl4pPr>
            <a:lvl5pPr marL="1828514" indent="0" algn="ctr">
              <a:buNone/>
              <a:defRPr>
                <a:solidFill>
                  <a:schemeClr val="tx1">
                    <a:tint val="75000"/>
                  </a:schemeClr>
                </a:solidFill>
              </a:defRPr>
            </a:lvl5pPr>
            <a:lvl6pPr marL="2285642" indent="0" algn="ctr">
              <a:buNone/>
              <a:defRPr>
                <a:solidFill>
                  <a:schemeClr val="tx1">
                    <a:tint val="75000"/>
                  </a:schemeClr>
                </a:solidFill>
              </a:defRPr>
            </a:lvl6pPr>
            <a:lvl7pPr marL="2742769" indent="0" algn="ctr">
              <a:buNone/>
              <a:defRPr>
                <a:solidFill>
                  <a:schemeClr val="tx1">
                    <a:tint val="75000"/>
                  </a:schemeClr>
                </a:solidFill>
              </a:defRPr>
            </a:lvl7pPr>
            <a:lvl8pPr marL="3199898" indent="0" algn="ctr">
              <a:buNone/>
              <a:defRPr>
                <a:solidFill>
                  <a:schemeClr val="tx1">
                    <a:tint val="75000"/>
                  </a:schemeClr>
                </a:solidFill>
              </a:defRPr>
            </a:lvl8pPr>
            <a:lvl9pPr marL="365702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8"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44"/>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44"/>
              <a:endParaRPr lang="en-US" sz="2400" dirty="0">
                <a:solidFill>
                  <a:srgbClr val="292929"/>
                </a:solidFill>
              </a:endParaRPr>
            </a:p>
          </p:txBody>
        </p:sp>
      </p:grpSp>
    </p:spTree>
    <p:extLst>
      <p:ext uri="{BB962C8B-B14F-4D97-AF65-F5344CB8AC3E}">
        <p14:creationId xmlns:p14="http://schemas.microsoft.com/office/powerpoint/2010/main" val="3234584033"/>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6872964" y="6338054"/>
            <a:ext cx="1880410" cy="291353"/>
          </a:xfrm>
          <a:prstGeom prst="rect">
            <a:avLst/>
          </a:prstGeom>
        </p:spPr>
      </p:pic>
    </p:spTree>
    <p:extLst>
      <p:ext uri="{BB962C8B-B14F-4D97-AF65-F5344CB8AC3E}">
        <p14:creationId xmlns:p14="http://schemas.microsoft.com/office/powerpoint/2010/main" val="2057110808"/>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black">
          <a:xfrm>
            <a:off x="3241726" y="3140274"/>
            <a:ext cx="2660550" cy="577452"/>
          </a:xfrm>
          <a:prstGeom prst="rect">
            <a:avLst/>
          </a:prstGeom>
          <a:noFill/>
          <a:ln>
            <a:noFill/>
          </a:ln>
        </p:spPr>
      </p:pic>
      <p:sp>
        <p:nvSpPr>
          <p:cNvPr id="3" name="Text Box 3"/>
          <p:cNvSpPr txBox="1">
            <a:spLocks noChangeArrowheads="1"/>
          </p:cNvSpPr>
          <p:nvPr/>
        </p:nvSpPr>
        <p:spPr bwMode="blackWhite">
          <a:xfrm>
            <a:off x="381000" y="6083573"/>
            <a:ext cx="8382000" cy="523194"/>
          </a:xfrm>
          <a:prstGeom prst="rect">
            <a:avLst/>
          </a:prstGeom>
          <a:noFill/>
          <a:ln w="12700">
            <a:noFill/>
            <a:miter lim="800000"/>
            <a:headEnd type="none" w="sm" len="sm"/>
            <a:tailEnd type="none" w="sm" len="sm"/>
          </a:ln>
          <a:effectLst/>
        </p:spPr>
        <p:txBody>
          <a:bodyPr vert="horz" wrap="square" lIns="91415" tIns="45707" rIns="91415" bIns="45707" numCol="1" anchor="t" anchorCtr="0" compatLnSpc="1">
            <a:prstTxWarp prst="textNoShape">
              <a:avLst/>
            </a:prstTxWarp>
            <a:spAutoFit/>
          </a:bodyPr>
          <a:lstStyle/>
          <a:p>
            <a:pPr algn="ctr" defTabSz="913992"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3992"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14559653"/>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WALKIN - Prints in GRAYSCALE">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4" y="2892712"/>
            <a:ext cx="8423524" cy="2437590"/>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56"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4343400"/>
            <a:ext cx="5636696"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56"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389438" y="228600"/>
            <a:ext cx="1873858" cy="290338"/>
          </a:xfrm>
          <a:prstGeom prst="rect">
            <a:avLst/>
          </a:prstGeom>
        </p:spPr>
      </p:pic>
      <p:sp>
        <p:nvSpPr>
          <p:cNvPr id="6" name="Text Placeholder 5"/>
          <p:cNvSpPr>
            <a:spLocks noGrp="1"/>
          </p:cNvSpPr>
          <p:nvPr>
            <p:ph type="body" sz="quarter" idx="10" hasCustomPrompt="1"/>
          </p:nvPr>
        </p:nvSpPr>
        <p:spPr>
          <a:xfrm>
            <a:off x="384674" y="2892712"/>
            <a:ext cx="8423524" cy="2437590"/>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56"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8" name="Text Placeholder 8"/>
          <p:cNvSpPr>
            <a:spLocks noGrp="1"/>
          </p:cNvSpPr>
          <p:nvPr>
            <p:ph type="body" sz="quarter" idx="11" hasCustomPrompt="1"/>
          </p:nvPr>
        </p:nvSpPr>
        <p:spPr>
          <a:xfrm>
            <a:off x="384673" y="4343400"/>
            <a:ext cx="5636696"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56"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9" name="Picture 8"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401135" y="6364651"/>
            <a:ext cx="1197051" cy="268366"/>
          </a:xfrm>
          <a:prstGeom prst="rect">
            <a:avLst/>
          </a:prstGeom>
          <a:noFill/>
          <a:ln>
            <a:noFill/>
          </a:ln>
        </p:spPr>
      </p:pic>
      <p:pic>
        <p:nvPicPr>
          <p:cNvPr id="10" name="Picture 9"/>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389438" y="228600"/>
            <a:ext cx="1873858" cy="290338"/>
          </a:xfrm>
          <a:prstGeom prst="rect">
            <a:avLst/>
          </a:prstGeom>
        </p:spPr>
      </p:pic>
    </p:spTree>
    <p:extLst>
      <p:ext uri="{BB962C8B-B14F-4D97-AF65-F5344CB8AC3E}">
        <p14:creationId xmlns:p14="http://schemas.microsoft.com/office/powerpoint/2010/main" val="48901389"/>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63"/>
            <a:ext cx="8363938"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35" y="6372611"/>
            <a:ext cx="1261769" cy="195501"/>
          </a:xfrm>
          <a:prstGeom prst="rect">
            <a:avLst/>
          </a:prstGeom>
        </p:spPr>
      </p:pic>
    </p:spTree>
    <p:extLst>
      <p:ext uri="{BB962C8B-B14F-4D97-AF65-F5344CB8AC3E}">
        <p14:creationId xmlns:p14="http://schemas.microsoft.com/office/powerpoint/2010/main" val="640679982"/>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21" indent="-460321">
              <a:buClr>
                <a:srgbClr val="FFFFFF"/>
              </a:buClr>
              <a:buSzPct val="70000"/>
              <a:buFontTx/>
              <a:buBlip>
                <a:blip r:embed="rId2"/>
              </a:buBlip>
              <a:defRPr>
                <a:gradFill>
                  <a:gsLst>
                    <a:gs pos="0">
                      <a:srgbClr val="FFFFFF"/>
                    </a:gs>
                    <a:gs pos="86000">
                      <a:srgbClr val="FFFFFF"/>
                    </a:gs>
                  </a:gsLst>
                  <a:lin ang="5400000" scaled="0"/>
                </a:gradFill>
              </a:defRPr>
            </a:lvl1pPr>
            <a:lvl2pPr marL="855563" indent="-395242">
              <a:buClr>
                <a:srgbClr val="FFFFFF"/>
              </a:buClr>
              <a:buSzPct val="70000"/>
              <a:buFontTx/>
              <a:buBlip>
                <a:blip r:embed="rId2"/>
              </a:buBlip>
              <a:defRPr>
                <a:gradFill>
                  <a:gsLst>
                    <a:gs pos="0">
                      <a:srgbClr val="FFFFFF"/>
                    </a:gs>
                    <a:gs pos="86000">
                      <a:srgbClr val="FFFFFF"/>
                    </a:gs>
                  </a:gsLst>
                  <a:lin ang="5400000" scaled="0"/>
                </a:gradFill>
              </a:defRPr>
            </a:lvl2pPr>
            <a:lvl3pPr marL="1258741" indent="-403178">
              <a:buClr>
                <a:srgbClr val="FFFFFF"/>
              </a:buClr>
              <a:buSzPct val="70000"/>
              <a:buFontTx/>
              <a:buBlip>
                <a:blip r:embed="rId2"/>
              </a:buBlip>
              <a:defRPr>
                <a:gradFill>
                  <a:gsLst>
                    <a:gs pos="0">
                      <a:srgbClr val="FFFFFF"/>
                    </a:gs>
                    <a:gs pos="86000">
                      <a:srgbClr val="FFFFFF"/>
                    </a:gs>
                  </a:gsLst>
                  <a:lin ang="5400000" scaled="0"/>
                </a:gradFill>
              </a:defRPr>
            </a:lvl3pPr>
            <a:lvl4pPr marL="1604776" indent="-346035">
              <a:buClr>
                <a:srgbClr val="FFFFFF"/>
              </a:buClr>
              <a:buSzPct val="70000"/>
              <a:buFontTx/>
              <a:buBlip>
                <a:blip r:embed="rId2"/>
              </a:buBlip>
              <a:defRPr>
                <a:gradFill>
                  <a:gsLst>
                    <a:gs pos="0">
                      <a:srgbClr val="FFFFFF"/>
                    </a:gs>
                    <a:gs pos="86000">
                      <a:srgbClr val="FFFFFF"/>
                    </a:gs>
                  </a:gsLst>
                  <a:lin ang="5400000" scaled="0"/>
                </a:gradFill>
              </a:defRPr>
            </a:lvl4pPr>
            <a:lvl5pPr marL="1941286" indent="-33651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398064"/>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21" indent="-460321">
              <a:buClr>
                <a:srgbClr val="FFFFFF"/>
              </a:buClr>
              <a:buSzPct val="70000"/>
              <a:buFontTx/>
              <a:buBlip>
                <a:blip r:embed="rId2"/>
              </a:buBlip>
              <a:defRPr>
                <a:gradFill>
                  <a:gsLst>
                    <a:gs pos="0">
                      <a:srgbClr val="FFFFFF"/>
                    </a:gs>
                    <a:gs pos="86000">
                      <a:srgbClr val="FFFFFF"/>
                    </a:gs>
                  </a:gsLst>
                  <a:lin ang="5400000" scaled="0"/>
                </a:gradFill>
              </a:defRPr>
            </a:lvl1pPr>
            <a:lvl2pPr marL="855563" indent="-395242">
              <a:buClr>
                <a:srgbClr val="FFFFFF"/>
              </a:buClr>
              <a:buSzPct val="70000"/>
              <a:buFontTx/>
              <a:buBlip>
                <a:blip r:embed="rId2"/>
              </a:buBlip>
              <a:defRPr>
                <a:gradFill>
                  <a:gsLst>
                    <a:gs pos="0">
                      <a:srgbClr val="FFFFFF"/>
                    </a:gs>
                    <a:gs pos="86000">
                      <a:srgbClr val="FFFFFF"/>
                    </a:gs>
                  </a:gsLst>
                  <a:lin ang="5400000" scaled="0"/>
                </a:gradFill>
              </a:defRPr>
            </a:lvl2pPr>
            <a:lvl3pPr marL="1258741" indent="-403178">
              <a:buClr>
                <a:srgbClr val="FFFFFF"/>
              </a:buClr>
              <a:buSzPct val="70000"/>
              <a:buFontTx/>
              <a:buBlip>
                <a:blip r:embed="rId2"/>
              </a:buBlip>
              <a:defRPr>
                <a:gradFill>
                  <a:gsLst>
                    <a:gs pos="0">
                      <a:srgbClr val="FFFFFF"/>
                    </a:gs>
                    <a:gs pos="86000">
                      <a:srgbClr val="FFFFFF"/>
                    </a:gs>
                  </a:gsLst>
                  <a:lin ang="5400000" scaled="0"/>
                </a:gradFill>
              </a:defRPr>
            </a:lvl3pPr>
            <a:lvl4pPr marL="1604776" indent="-346035">
              <a:buClr>
                <a:srgbClr val="FFFFFF"/>
              </a:buClr>
              <a:buSzPct val="70000"/>
              <a:buFontTx/>
              <a:buBlip>
                <a:blip r:embed="rId2"/>
              </a:buBlip>
              <a:defRPr>
                <a:gradFill>
                  <a:gsLst>
                    <a:gs pos="0">
                      <a:srgbClr val="FFFFFF"/>
                    </a:gs>
                    <a:gs pos="86000">
                      <a:srgbClr val="FFFFFF"/>
                    </a:gs>
                  </a:gsLst>
                  <a:lin ang="5400000" scaled="0"/>
                </a:gradFill>
              </a:defRPr>
            </a:lvl4pPr>
            <a:lvl5pPr marL="1941286" indent="-33651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 y="6238884"/>
            <a:ext cx="9144001" cy="619125"/>
          </a:xfrm>
          <a:solidFill>
            <a:srgbClr val="FFFF99"/>
          </a:solidFill>
        </p:spPr>
        <p:txBody>
          <a:bodyPr wrap="square" lIns="152376" tIns="76188" rIns="152376" bIns="76188"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468240508"/>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1_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4" y="2892712"/>
            <a:ext cx="8423524" cy="2437590"/>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56"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0"/>
            <a:ext cx="5636696"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56"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389438" y="228600"/>
            <a:ext cx="1873858" cy="290338"/>
          </a:xfrm>
          <a:prstGeom prst="rect">
            <a:avLst/>
          </a:prstGeom>
        </p:spPr>
      </p:pic>
    </p:spTree>
    <p:extLst>
      <p:ext uri="{BB962C8B-B14F-4D97-AF65-F5344CB8AC3E}">
        <p14:creationId xmlns:p14="http://schemas.microsoft.com/office/powerpoint/2010/main" val="2592527608"/>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2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87534" y="2851928"/>
            <a:ext cx="8368939" cy="1994392"/>
          </a:xfrm>
        </p:spPr>
        <p:txBody>
          <a:bodyPr anchor="b" anchorCtr="0">
            <a:spAutoFit/>
            <a:scene3d>
              <a:camera prst="orthographicFront"/>
              <a:lightRig rig="flat" dir="t"/>
            </a:scene3d>
            <a:sp3d>
              <a:contourClr>
                <a:schemeClr val="bg2"/>
              </a:contourClr>
            </a:sp3d>
          </a:bodyPr>
          <a:lstStyle>
            <a:lvl1pPr marL="0" indent="0" algn="l">
              <a:buFont typeface="Arial" pitchFamily="34" charset="0"/>
              <a:buNone/>
              <a:defRPr kumimoji="0" lang="en-US" sz="72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6872964" y="6338054"/>
            <a:ext cx="1880410" cy="291353"/>
          </a:xfrm>
          <a:prstGeom prst="rect">
            <a:avLst/>
          </a:prstGeom>
        </p:spPr>
      </p:pic>
    </p:spTree>
    <p:extLst>
      <p:ext uri="{BB962C8B-B14F-4D97-AF65-F5344CB8AC3E}">
        <p14:creationId xmlns:p14="http://schemas.microsoft.com/office/powerpoint/2010/main" val="1934123354"/>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7534" y="1695450"/>
            <a:ext cx="8368939" cy="1735860"/>
          </a:xfrm>
        </p:spPr>
        <p:txBody>
          <a:bodyPr/>
          <a:lstStyle>
            <a:lvl1pPr>
              <a:lnSpc>
                <a:spcPct val="100000"/>
              </a:lnSpc>
              <a:defRPr sz="2400"/>
            </a:lvl1pPr>
            <a:lvl2pPr>
              <a:lnSpc>
                <a:spcPct val="100000"/>
              </a:lnSpc>
              <a:defRPr sz="2000"/>
            </a:lvl2pPr>
            <a:lvl3pPr>
              <a:lnSpc>
                <a:spcPct val="100000"/>
              </a:lnSpc>
              <a:defRPr sz="1800"/>
            </a:lvl3pPr>
            <a:lvl4pPr>
              <a:lnSpc>
                <a:spcPct val="100000"/>
              </a:lnSpc>
              <a:defRPr sz="1800"/>
            </a:lvl4pPr>
            <a:lvl5pPr>
              <a:lnSpc>
                <a:spcPct val="10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52521616"/>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LIGHT BLUE  Non-Bullete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946413"/>
          </a:xfrm>
        </p:spPr>
        <p:txBody>
          <a:bodyPr/>
          <a:lstStyle>
            <a:lvl1pPr marL="0" indent="0">
              <a:spcBef>
                <a:spcPts val="1200"/>
              </a:spcBef>
              <a:spcAft>
                <a:spcPts val="900"/>
              </a:spcAft>
              <a:buNone/>
              <a:defRPr sz="4000" kern="4000" spc="-100" baseline="0">
                <a:gradFill flip="none" rotWithShape="1">
                  <a:gsLst>
                    <a:gs pos="0">
                      <a:schemeClr val="accent1"/>
                    </a:gs>
                    <a:gs pos="87000">
                      <a:schemeClr val="accent1"/>
                    </a:gs>
                  </a:gsLst>
                  <a:path path="circle">
                    <a:fillToRect r="100000" b="100000"/>
                  </a:path>
                  <a:tileRect l="-100000" t="-100000"/>
                </a:gradFill>
                <a:latin typeface="Segoe UI Light" pitchFamily="34" charset="0"/>
              </a:defRPr>
            </a:lvl1pPr>
            <a:lvl2pPr marL="0" indent="0">
              <a:spcBef>
                <a:spcPts val="0"/>
              </a:spcBef>
              <a:spcAft>
                <a:spcPts val="300"/>
              </a:spcAft>
              <a:buNone/>
              <a:defRPr sz="20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243411670"/>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LIGHT BLUE BULLETS">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1671227"/>
          </a:xfrm>
        </p:spPr>
        <p:txBody>
          <a:bodyPr/>
          <a:lstStyle>
            <a:lvl2pPr>
              <a:defRPr sz="2000"/>
            </a:lvl2pPr>
            <a:lvl3pPr>
              <a:defRPr sz="18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7191239"/>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LIGHT BLUE 3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664797"/>
          </a:xfr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3242717" y="2041526"/>
            <a:ext cx="2743200" cy="2779222"/>
          </a:xfrm>
        </p:spPr>
        <p:txBody>
          <a:bodyPr rIns="91440"/>
          <a:lstStyle>
            <a:lvl1pPr marL="0" indent="0">
              <a:buNone/>
              <a:defRPr/>
            </a:lvl1pPr>
            <a:lvl2pPr marL="1588" indent="0">
              <a:buNone/>
              <a:tabLst/>
              <a:defRPr/>
            </a:lvl2pPr>
            <a:lvl3pPr marL="0" indent="0">
              <a:buNone/>
              <a:defRPr/>
            </a:lvl3pPr>
            <a:lvl4pPr marL="0" indent="0">
              <a:buNone/>
              <a:defRPr/>
            </a:lvl4pPr>
            <a:lvl5pPr marL="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2"/>
          </p:nvPr>
        </p:nvSpPr>
        <p:spPr>
          <a:xfrm>
            <a:off x="6095999" y="2041526"/>
            <a:ext cx="2743200" cy="2779222"/>
          </a:xfrm>
        </p:spPr>
        <p:txBody>
          <a:bodyPr rIns="91440"/>
          <a:lstStyle>
            <a:lvl1pPr marL="0" indent="0">
              <a:buNone/>
              <a:defRPr/>
            </a:lvl1pPr>
            <a:lvl2pPr marL="1588" indent="0">
              <a:buNone/>
              <a:tabLst/>
              <a:defRPr/>
            </a:lvl2pPr>
            <a:lvl3pPr marL="0" indent="0">
              <a:buNone/>
              <a:defRPr/>
            </a:lvl3pPr>
            <a:lvl4pPr marL="0" indent="0">
              <a:buNone/>
              <a:defRPr/>
            </a:lvl4pPr>
            <a:lvl5pPr marL="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3"/>
          <p:cNvSpPr>
            <a:spLocks noGrp="1"/>
          </p:cNvSpPr>
          <p:nvPr>
            <p:ph type="body" sz="quarter" idx="13"/>
          </p:nvPr>
        </p:nvSpPr>
        <p:spPr>
          <a:xfrm>
            <a:off x="368300" y="2041526"/>
            <a:ext cx="2743200" cy="2779222"/>
          </a:xfrm>
        </p:spPr>
        <p:txBody>
          <a:bodyPr rIns="91440"/>
          <a:lstStyle>
            <a:lvl1pPr marL="0" indent="0">
              <a:buFont typeface="Arial" pitchFamily="34" charset="0"/>
              <a:buNone/>
              <a:defRPr/>
            </a:lvl1pPr>
            <a:lvl2pPr marL="1588" indent="0">
              <a:buFont typeface="Arial" pitchFamily="34" charset="0"/>
              <a:buNone/>
              <a:tabLst/>
              <a:defRPr/>
            </a:lvl2pPr>
            <a:lvl3pPr marL="0" indent="0">
              <a:buFont typeface="Arial" pitchFamily="34" charset="0"/>
              <a:buNone/>
              <a:defRPr/>
            </a:lvl3pPr>
            <a:lvl4pPr marL="0" indent="0">
              <a:buFont typeface="Arial" pitchFamily="34" charset="0"/>
              <a:buNone/>
              <a:defRPr/>
            </a:lvl4pPr>
            <a:lvl5pPr marL="0" indent="0">
              <a:buFont typeface="Arial" pitchFamily="34" charse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8455968"/>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 LIGHT BLUE | SIDE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664797"/>
          </a:xfrm>
        </p:spPr>
        <p:txBody>
          <a:bodyPr/>
          <a:lstStyle/>
          <a:p>
            <a:r>
              <a:rPr lang="en-US" smtClean="0"/>
              <a:t>Click to edit Master title style</a:t>
            </a:r>
            <a:endParaRPr lang="en-US" dirty="0"/>
          </a:p>
        </p:txBody>
      </p:sp>
      <p:sp>
        <p:nvSpPr>
          <p:cNvPr id="7" name="Text Placeholder 6"/>
          <p:cNvSpPr>
            <a:spLocks noGrp="1"/>
          </p:cNvSpPr>
          <p:nvPr>
            <p:ph type="body" sz="quarter" idx="12" hasCustomPrompt="1"/>
          </p:nvPr>
        </p:nvSpPr>
        <p:spPr>
          <a:xfrm>
            <a:off x="6095999" y="2393964"/>
            <a:ext cx="2606676" cy="1055674"/>
          </a:xfrm>
        </p:spPr>
        <p:txBody>
          <a:bodyPr rIns="91440"/>
          <a:lstStyle>
            <a:lvl1pPr marL="0" indent="0">
              <a:buNone/>
              <a:defRPr/>
            </a:lvl1pPr>
            <a:lvl2pPr marL="1588" indent="0">
              <a:buNone/>
              <a:tabLst/>
              <a:defRPr>
                <a:gradFill flip="none" rotWithShape="1">
                  <a:gsLst>
                    <a:gs pos="0">
                      <a:schemeClr val="accent1"/>
                    </a:gs>
                    <a:gs pos="86000">
                      <a:schemeClr val="accent1"/>
                    </a:gs>
                  </a:gsLst>
                  <a:path path="circle">
                    <a:fillToRect r="100000" b="100000"/>
                  </a:path>
                  <a:tileRect l="-100000" t="-100000"/>
                </a:gradFill>
              </a:defRPr>
            </a:lvl2pPr>
            <a:lvl3pPr marL="0" indent="0">
              <a:buNone/>
              <a:defRPr>
                <a:gradFill flip="none" rotWithShape="1">
                  <a:gsLst>
                    <a:gs pos="0">
                      <a:schemeClr val="accent1"/>
                    </a:gs>
                    <a:gs pos="86000">
                      <a:schemeClr val="accent1"/>
                    </a:gs>
                  </a:gsLst>
                  <a:path path="circle">
                    <a:fillToRect r="100000" b="100000"/>
                  </a:path>
                  <a:tileRect l="-100000" t="-100000"/>
                </a:gradFill>
              </a:defRPr>
            </a:lvl3pPr>
            <a:lvl4pPr marL="0" indent="0">
              <a:buNone/>
              <a:defRPr>
                <a:gradFill flip="none" rotWithShape="1">
                  <a:gsLst>
                    <a:gs pos="0">
                      <a:schemeClr val="accent1"/>
                    </a:gs>
                    <a:gs pos="86000">
                      <a:schemeClr val="accent1"/>
                    </a:gs>
                  </a:gsLst>
                  <a:path path="circle">
                    <a:fillToRect r="100000" b="100000"/>
                  </a:path>
                  <a:tileRect l="-100000" t="-100000"/>
                </a:gradFill>
              </a:defRPr>
            </a:lvl4pPr>
            <a:lvl5pPr marL="0" indent="0">
              <a:buNone/>
              <a:defRPr>
                <a:gradFill flip="none" rotWithShape="1">
                  <a:gsLst>
                    <a:gs pos="0">
                      <a:schemeClr val="accent1"/>
                    </a:gs>
                    <a:gs pos="86000">
                      <a:schemeClr val="accent1"/>
                    </a:gs>
                  </a:gsLst>
                  <a:path path="circle">
                    <a:fillToRect r="100000" b="100000"/>
                  </a:path>
                  <a:tileRect l="-100000" t="-100000"/>
                </a:gradFill>
              </a:defRPr>
            </a:lvl5pPr>
          </a:lstStyle>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3"/>
          <p:cNvSpPr>
            <a:spLocks noGrp="1"/>
          </p:cNvSpPr>
          <p:nvPr>
            <p:ph type="body" sz="quarter" idx="13"/>
          </p:nvPr>
        </p:nvSpPr>
        <p:spPr>
          <a:xfrm>
            <a:off x="368301" y="1447802"/>
            <a:ext cx="4565650" cy="2225225"/>
          </a:xfrm>
        </p:spPr>
        <p:txBody>
          <a:bodyPr rIns="91440"/>
          <a:lstStyle>
            <a:lvl1pPr marL="0" indent="0">
              <a:buFont typeface="Arial" pitchFamily="34" charset="0"/>
              <a:buNone/>
              <a:defRPr/>
            </a:lvl1pPr>
            <a:lvl2pPr marL="1588" indent="0">
              <a:buFont typeface="Arial" pitchFamily="34" charset="0"/>
              <a:buNone/>
              <a:tabLst/>
              <a:defRPr/>
            </a:lvl2pPr>
            <a:lvl3pPr marL="0" indent="0">
              <a:buFont typeface="Arial" pitchFamily="34" charset="0"/>
              <a:buNone/>
              <a:defRPr/>
            </a:lvl3pPr>
            <a:lvl4pPr marL="0" indent="0">
              <a:buFont typeface="Arial" pitchFamily="34" charset="0"/>
              <a:buNone/>
              <a:defRPr/>
            </a:lvl4pPr>
            <a:lvl5pPr marL="0" indent="0">
              <a:buFont typeface="Arial" pitchFamily="34" charse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2301474"/>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 DK BLUE  Non-Bullete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946413"/>
          </a:xfrm>
        </p:spPr>
        <p:txBody>
          <a:bodyPr/>
          <a:lstStyle>
            <a:lvl1pPr marL="0" indent="0">
              <a:spcBef>
                <a:spcPts val="1200"/>
              </a:spcBef>
              <a:spcAft>
                <a:spcPts val="900"/>
              </a:spcAft>
              <a:buNone/>
              <a:defRPr sz="4000" kern="4000" spc="-100" baseline="0">
                <a:gradFill flip="none" rotWithShape="1">
                  <a:gsLst>
                    <a:gs pos="0">
                      <a:schemeClr val="accent2"/>
                    </a:gs>
                    <a:gs pos="87000">
                      <a:schemeClr val="accent2"/>
                    </a:gs>
                  </a:gsLst>
                  <a:path path="circle">
                    <a:fillToRect r="100000" b="100000"/>
                  </a:path>
                  <a:tileRect l="-100000" t="-100000"/>
                </a:gradFill>
                <a:latin typeface="Segoe UI Light" pitchFamily="34" charset="0"/>
              </a:defRPr>
            </a:lvl1pPr>
            <a:lvl2pPr marL="0" indent="0">
              <a:spcBef>
                <a:spcPts val="0"/>
              </a:spcBef>
              <a:spcAft>
                <a:spcPts val="300"/>
              </a:spcAft>
              <a:buNone/>
              <a:defRPr sz="20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95424005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35" y="6372611"/>
            <a:ext cx="1261769" cy="195501"/>
          </a:xfrm>
          <a:prstGeom prst="rect">
            <a:avLst/>
          </a:prstGeom>
        </p:spPr>
      </p:pic>
    </p:spTree>
    <p:extLst>
      <p:ext uri="{BB962C8B-B14F-4D97-AF65-F5344CB8AC3E}">
        <p14:creationId xmlns:p14="http://schemas.microsoft.com/office/powerpoint/2010/main" val="4042196932"/>
      </p:ext>
    </p:extLst>
  </p:cSld>
  <p:clrMapOvr>
    <a:masterClrMapping/>
  </p:clrMapOvr>
  <p:transition>
    <p:fade/>
  </p:transition>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DK BLUE BULLETS">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1671227"/>
          </a:xfrm>
        </p:spPr>
        <p:txBody>
          <a:bodyPr/>
          <a:lstStyle>
            <a:lvl1pPr>
              <a:defRPr>
                <a:gradFill flip="none" rotWithShape="1">
                  <a:gsLst>
                    <a:gs pos="0">
                      <a:schemeClr val="accent2"/>
                    </a:gs>
                    <a:gs pos="85000">
                      <a:schemeClr val="accent2"/>
                    </a:gs>
                  </a:gsLst>
                  <a:path path="circle">
                    <a:fillToRect r="100000" b="100000"/>
                  </a:path>
                  <a:tileRect l="-100000" t="-100000"/>
                </a:gradFill>
              </a:defRPr>
            </a:lvl1pPr>
            <a:lvl2pPr>
              <a:defRPr sz="2000"/>
            </a:lvl2pPr>
            <a:lvl3pPr>
              <a:defRPr sz="18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74074406"/>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DK BLUE 3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664797"/>
          </a:xfr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3242717" y="2041526"/>
            <a:ext cx="2743200" cy="2779222"/>
          </a:xfrm>
        </p:spPr>
        <p:txBody>
          <a:bodyPr rIns="91440"/>
          <a:lstStyle>
            <a:lvl1pPr marL="0" indent="0">
              <a:buNone/>
              <a:defRPr lang="en-US" sz="4000" kern="4000" spc="-100" baseline="0" dirty="0" smtClean="0">
                <a:gradFill flip="none" rotWithShape="1">
                  <a:gsLst>
                    <a:gs pos="0">
                      <a:schemeClr val="accent2"/>
                    </a:gs>
                    <a:gs pos="86000">
                      <a:schemeClr val="accent2"/>
                    </a:gs>
                  </a:gsLst>
                  <a:path path="circle">
                    <a:fillToRect r="100000" b="100000"/>
                  </a:path>
                  <a:tileRect l="-100000" t="-100000"/>
                </a:gradFill>
                <a:latin typeface="+mj-lt"/>
                <a:ea typeface="+mn-ea"/>
                <a:cs typeface="+mn-cs"/>
              </a:defRPr>
            </a:lvl1pPr>
            <a:lvl2pPr marL="1588" indent="0">
              <a:buNone/>
              <a:tabLst/>
              <a:defRPr/>
            </a:lvl2pPr>
            <a:lvl3pPr marL="0" indent="0">
              <a:buNone/>
              <a:defRPr/>
            </a:lvl3pPr>
            <a:lvl4pPr marL="0" indent="0">
              <a:buNone/>
              <a:defRPr/>
            </a:lvl4pPr>
            <a:lvl5pPr marL="0" indent="0">
              <a:buNone/>
              <a:defRPr/>
            </a:lvl5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2"/>
          </p:nvPr>
        </p:nvSpPr>
        <p:spPr>
          <a:xfrm>
            <a:off x="6095999" y="2041526"/>
            <a:ext cx="2743200" cy="2779222"/>
          </a:xfrm>
        </p:spPr>
        <p:txBody>
          <a:bodyPr rIns="91440"/>
          <a:lstStyle>
            <a:lvl1pPr marL="0" indent="0">
              <a:buNone/>
              <a:defRPr lang="en-US" sz="4000" kern="4000" spc="-100" baseline="0" dirty="0" smtClean="0">
                <a:gradFill flip="none" rotWithShape="1">
                  <a:gsLst>
                    <a:gs pos="0">
                      <a:schemeClr val="accent2"/>
                    </a:gs>
                    <a:gs pos="86000">
                      <a:schemeClr val="accent2"/>
                    </a:gs>
                  </a:gsLst>
                  <a:path path="circle">
                    <a:fillToRect r="100000" b="100000"/>
                  </a:path>
                  <a:tileRect l="-100000" t="-100000"/>
                </a:gradFill>
                <a:latin typeface="+mj-lt"/>
                <a:ea typeface="+mn-ea"/>
                <a:cs typeface="+mn-cs"/>
              </a:defRPr>
            </a:lvl1pPr>
            <a:lvl2pPr marL="1588" indent="0">
              <a:buNone/>
              <a:tabLst/>
              <a:defRPr/>
            </a:lvl2pPr>
            <a:lvl3pPr marL="0" indent="0">
              <a:buNone/>
              <a:defRPr/>
            </a:lvl3pPr>
            <a:lvl4pPr marL="0" indent="0">
              <a:buNone/>
              <a:defRPr/>
            </a:lvl4pPr>
            <a:lvl5pPr marL="0" indent="0">
              <a:buNone/>
              <a:defRPr/>
            </a:lvl5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3"/>
          <p:cNvSpPr>
            <a:spLocks noGrp="1"/>
          </p:cNvSpPr>
          <p:nvPr>
            <p:ph type="body" sz="quarter" idx="13"/>
          </p:nvPr>
        </p:nvSpPr>
        <p:spPr>
          <a:xfrm>
            <a:off x="368300" y="2041526"/>
            <a:ext cx="2743200" cy="2779222"/>
          </a:xfrm>
        </p:spPr>
        <p:txBody>
          <a:bodyPr rIns="91440"/>
          <a:lstStyle>
            <a:lvl1pPr marL="0" indent="0">
              <a:buFont typeface="Arial" pitchFamily="34" charset="0"/>
              <a:buNone/>
              <a:defRPr>
                <a:gradFill flip="none" rotWithShape="1">
                  <a:gsLst>
                    <a:gs pos="0">
                      <a:schemeClr val="accent2"/>
                    </a:gs>
                    <a:gs pos="86000">
                      <a:schemeClr val="accent2"/>
                    </a:gs>
                  </a:gsLst>
                  <a:path path="circle">
                    <a:fillToRect r="100000" b="100000"/>
                  </a:path>
                  <a:tileRect l="-100000" t="-100000"/>
                </a:gradFill>
              </a:defRPr>
            </a:lvl1pPr>
            <a:lvl2pPr marL="1588" indent="0">
              <a:buFont typeface="Arial" pitchFamily="34" charset="0"/>
              <a:buNone/>
              <a:tabLst/>
              <a:defRPr/>
            </a:lvl2pPr>
            <a:lvl3pPr marL="0" indent="0">
              <a:buFont typeface="Arial" pitchFamily="34" charset="0"/>
              <a:buNone/>
              <a:defRPr/>
            </a:lvl3pPr>
            <a:lvl4pPr marL="0" indent="0">
              <a:buFont typeface="Arial" pitchFamily="34" charset="0"/>
              <a:buNone/>
              <a:defRPr/>
            </a:lvl4pPr>
            <a:lvl5pPr marL="0" indent="0">
              <a:buFont typeface="Arial" pitchFamily="34" charse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35214206"/>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DK BLUE | SIDE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664797"/>
          </a:xfrm>
        </p:spPr>
        <p:txBody>
          <a:bodyPr/>
          <a:lstStyle/>
          <a:p>
            <a:r>
              <a:rPr lang="en-US" smtClean="0"/>
              <a:t>Click to edit Master title style</a:t>
            </a:r>
            <a:endParaRPr lang="en-US" dirty="0"/>
          </a:p>
        </p:txBody>
      </p:sp>
      <p:sp>
        <p:nvSpPr>
          <p:cNvPr id="7" name="Text Placeholder 6"/>
          <p:cNvSpPr>
            <a:spLocks noGrp="1"/>
          </p:cNvSpPr>
          <p:nvPr>
            <p:ph type="body" sz="quarter" idx="12" hasCustomPrompt="1"/>
          </p:nvPr>
        </p:nvSpPr>
        <p:spPr>
          <a:xfrm>
            <a:off x="6095999" y="2393964"/>
            <a:ext cx="2606676" cy="1055674"/>
          </a:xfrm>
        </p:spPr>
        <p:txBody>
          <a:bodyPr rIns="91440"/>
          <a:lstStyle>
            <a:lvl1pPr marL="0" indent="0">
              <a:buNone/>
              <a:defRPr/>
            </a:lvl1pPr>
            <a:lvl2pPr marL="1588" indent="0">
              <a:buNone/>
              <a:tabLst/>
              <a:defRPr>
                <a:gradFill flip="none" rotWithShape="1">
                  <a:gsLst>
                    <a:gs pos="0">
                      <a:schemeClr val="accent2"/>
                    </a:gs>
                    <a:gs pos="86000">
                      <a:schemeClr val="accent2"/>
                    </a:gs>
                  </a:gsLst>
                  <a:path path="circle">
                    <a:fillToRect r="100000" b="100000"/>
                  </a:path>
                  <a:tileRect l="-100000" t="-100000"/>
                </a:gradFill>
              </a:defRPr>
            </a:lvl2pPr>
            <a:lvl3pPr marL="0" indent="0">
              <a:buNone/>
              <a:defRPr>
                <a:gradFill flip="none" rotWithShape="1">
                  <a:gsLst>
                    <a:gs pos="0">
                      <a:schemeClr val="accent2"/>
                    </a:gs>
                    <a:gs pos="86000">
                      <a:schemeClr val="accent2"/>
                    </a:gs>
                  </a:gsLst>
                  <a:path path="circle">
                    <a:fillToRect r="100000" b="100000"/>
                  </a:path>
                  <a:tileRect l="-100000" t="-100000"/>
                </a:gradFill>
              </a:defRPr>
            </a:lvl3pPr>
            <a:lvl4pPr marL="0" indent="0">
              <a:buNone/>
              <a:defRPr>
                <a:gradFill flip="none" rotWithShape="1">
                  <a:gsLst>
                    <a:gs pos="0">
                      <a:schemeClr val="accent2"/>
                    </a:gs>
                    <a:gs pos="86000">
                      <a:schemeClr val="accent2"/>
                    </a:gs>
                  </a:gsLst>
                  <a:path path="circle">
                    <a:fillToRect r="100000" b="100000"/>
                  </a:path>
                  <a:tileRect l="-100000" t="-100000"/>
                </a:gradFill>
              </a:defRPr>
            </a:lvl4pPr>
            <a:lvl5pPr marL="0" indent="0">
              <a:buNone/>
              <a:defRPr>
                <a:gradFill flip="none" rotWithShape="1">
                  <a:gsLst>
                    <a:gs pos="0">
                      <a:schemeClr val="accent2"/>
                    </a:gs>
                    <a:gs pos="86000">
                      <a:schemeClr val="accent2"/>
                    </a:gs>
                  </a:gsLst>
                  <a:path path="circle">
                    <a:fillToRect r="100000" b="100000"/>
                  </a:path>
                  <a:tileRect l="-100000" t="-100000"/>
                </a:gradFill>
              </a:defRPr>
            </a:lvl5pPr>
          </a:lstStyle>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3"/>
          <p:cNvSpPr>
            <a:spLocks noGrp="1"/>
          </p:cNvSpPr>
          <p:nvPr>
            <p:ph type="body" sz="quarter" idx="13"/>
          </p:nvPr>
        </p:nvSpPr>
        <p:spPr>
          <a:xfrm>
            <a:off x="368301" y="1447802"/>
            <a:ext cx="4565650" cy="2225225"/>
          </a:xfrm>
        </p:spPr>
        <p:txBody>
          <a:bodyPr rIns="91440"/>
          <a:lstStyle>
            <a:lvl1pPr marL="0" indent="0">
              <a:buFont typeface="Arial" pitchFamily="34" charset="0"/>
              <a:buNone/>
              <a:defRPr lang="en-US" sz="4000" kern="4000" spc="-100" baseline="0" dirty="0" smtClean="0">
                <a:gradFill flip="none" rotWithShape="1">
                  <a:gsLst>
                    <a:gs pos="0">
                      <a:schemeClr val="accent2"/>
                    </a:gs>
                    <a:gs pos="86000">
                      <a:schemeClr val="accent2"/>
                    </a:gs>
                  </a:gsLst>
                  <a:path path="circle">
                    <a:fillToRect r="100000" b="100000"/>
                  </a:path>
                  <a:tileRect l="-100000" t="-100000"/>
                </a:gradFill>
                <a:latin typeface="+mj-lt"/>
                <a:ea typeface="+mn-ea"/>
                <a:cs typeface="+mn-cs"/>
              </a:defRPr>
            </a:lvl1pPr>
            <a:lvl2pPr marL="1588" indent="0">
              <a:buFont typeface="Arial" pitchFamily="34" charset="0"/>
              <a:buNone/>
              <a:tabLst/>
              <a:defRPr/>
            </a:lvl2pPr>
            <a:lvl3pPr marL="0" indent="0">
              <a:buFont typeface="Arial" pitchFamily="34" charset="0"/>
              <a:buNone/>
              <a:defRPr/>
            </a:lvl3pPr>
            <a:lvl4pPr marL="0" indent="0">
              <a:buFont typeface="Arial" pitchFamily="34" charset="0"/>
              <a:buNone/>
              <a:defRPr/>
            </a:lvl4pPr>
            <a:lvl5pPr marL="0" indent="0">
              <a:buFont typeface="Arial" pitchFamily="34" charset="0"/>
              <a:buNone/>
              <a:defRPr/>
            </a:lvl5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7992780"/>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 GREY Non-Bullete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946413"/>
          </a:xfrm>
        </p:spPr>
        <p:txBody>
          <a:bodyPr/>
          <a:lstStyle>
            <a:lvl1pPr marL="0" indent="0">
              <a:spcBef>
                <a:spcPts val="1200"/>
              </a:spcBef>
              <a:spcAft>
                <a:spcPts val="900"/>
              </a:spcAft>
              <a:buNone/>
              <a:defRPr lang="en-US" sz="4000" b="0" kern="40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vl2pPr marL="0" indent="0">
              <a:spcBef>
                <a:spcPts val="0"/>
              </a:spcBef>
              <a:spcAft>
                <a:spcPts val="300"/>
              </a:spcAft>
              <a:buNone/>
              <a:defRPr sz="20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696845403"/>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887420431"/>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664151"/>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2"/>
            <a:ext cx="8363938" cy="167122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552554"/>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1"/>
            <a:ext cx="8363938" cy="167122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8"/>
            <a:ext cx="9144001" cy="619125"/>
          </a:xfrm>
          <a:solidFill>
            <a:srgbClr val="FFFF99"/>
          </a:solidFill>
        </p:spPr>
        <p:txBody>
          <a:bodyPr wrap="square" lIns="114341" tIns="57171" rIns="114341" bIns="57171"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52638702"/>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1"/>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80"/>
            <a:ext cx="3154788" cy="461665"/>
          </a:xfrm>
        </p:spPr>
        <p:txBody>
          <a:bodyPr>
            <a:noAutofit/>
          </a:bodyPr>
          <a:lstStyle>
            <a:lvl1pPr marL="0" indent="0" algn="l" defTabSz="914256"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8" indent="0" algn="ctr">
              <a:buNone/>
              <a:defRPr>
                <a:solidFill>
                  <a:schemeClr val="tx1">
                    <a:tint val="75000"/>
                  </a:schemeClr>
                </a:solidFill>
              </a:defRPr>
            </a:lvl2pPr>
            <a:lvl3pPr marL="914256" indent="0" algn="ctr">
              <a:buNone/>
              <a:defRPr>
                <a:solidFill>
                  <a:schemeClr val="tx1">
                    <a:tint val="75000"/>
                  </a:schemeClr>
                </a:solidFill>
              </a:defRPr>
            </a:lvl3pPr>
            <a:lvl4pPr marL="1371384" indent="0" algn="ctr">
              <a:buNone/>
              <a:defRPr>
                <a:solidFill>
                  <a:schemeClr val="tx1">
                    <a:tint val="75000"/>
                  </a:schemeClr>
                </a:solidFill>
              </a:defRPr>
            </a:lvl4pPr>
            <a:lvl5pPr marL="1828514" indent="0" algn="ctr">
              <a:buNone/>
              <a:defRPr>
                <a:solidFill>
                  <a:schemeClr val="tx1">
                    <a:tint val="75000"/>
                  </a:schemeClr>
                </a:solidFill>
              </a:defRPr>
            </a:lvl5pPr>
            <a:lvl6pPr marL="2285642" indent="0" algn="ctr">
              <a:buNone/>
              <a:defRPr>
                <a:solidFill>
                  <a:schemeClr val="tx1">
                    <a:tint val="75000"/>
                  </a:schemeClr>
                </a:solidFill>
              </a:defRPr>
            </a:lvl6pPr>
            <a:lvl7pPr marL="2742769" indent="0" algn="ctr">
              <a:buNone/>
              <a:defRPr>
                <a:solidFill>
                  <a:schemeClr val="tx1">
                    <a:tint val="75000"/>
                  </a:schemeClr>
                </a:solidFill>
              </a:defRPr>
            </a:lvl7pPr>
            <a:lvl8pPr marL="3199898" indent="0" algn="ctr">
              <a:buNone/>
              <a:defRPr>
                <a:solidFill>
                  <a:schemeClr val="tx1">
                    <a:tint val="75000"/>
                  </a:schemeClr>
                </a:solidFill>
              </a:defRPr>
            </a:lvl8pPr>
            <a:lvl9pPr marL="365702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6"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6" y="2136047"/>
            <a:ext cx="2625030"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44"/>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44"/>
              <a:endParaRPr lang="en-US" sz="2400" dirty="0">
                <a:solidFill>
                  <a:srgbClr val="292929"/>
                </a:solidFill>
              </a:endParaRPr>
            </a:p>
          </p:txBody>
        </p:sp>
      </p:grpSp>
    </p:spTree>
    <p:extLst>
      <p:ext uri="{BB962C8B-B14F-4D97-AF65-F5344CB8AC3E}">
        <p14:creationId xmlns:p14="http://schemas.microsoft.com/office/powerpoint/2010/main" val="251198514"/>
      </p:ext>
    </p:extLst>
  </p:cSld>
  <p:clrMapOvr>
    <a:masterClrMapping/>
  </p:clrMapOvr>
  <p:transition>
    <p:fade/>
  </p:transition>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1" y="228603"/>
            <a:ext cx="8363938" cy="571310"/>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1" y="1447800"/>
            <a:ext cx="8363938" cy="713016"/>
          </a:xfrm>
        </p:spPr>
        <p:txBody>
          <a:bodyPr/>
          <a:lstStyle>
            <a:lvl1pPr marL="0" indent="0">
              <a:spcBef>
                <a:spcPts val="0"/>
              </a:spcBef>
              <a:spcAft>
                <a:spcPts val="675"/>
              </a:spcAft>
              <a:buNone/>
              <a:defRPr sz="3000" spc="-75" baseline="0">
                <a:latin typeface="Segoe UI Light" pitchFamily="34" charset="0"/>
              </a:defRPr>
            </a:lvl1pPr>
            <a:lvl2pPr marL="0" indent="0">
              <a:spcBef>
                <a:spcPts val="0"/>
              </a:spcBef>
              <a:spcAft>
                <a:spcPts val="300"/>
              </a:spcAft>
              <a:buNone/>
              <a:defRPr sz="1500" spc="-3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588271964"/>
      </p:ext>
    </p:extLst>
  </p:cSld>
  <p:clrMapOvr>
    <a:masterClrMapping/>
  </p:clrMapOvr>
  <p:transition>
    <p:wipe dir="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3112962"/>
            <a:ext cx="5210341" cy="1851276"/>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57653403"/>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41" y="228603"/>
            <a:ext cx="8363938" cy="571310"/>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1" y="1447804"/>
            <a:ext cx="8363938" cy="15032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08366137"/>
      </p:ext>
    </p:extLst>
  </p:cSld>
  <p:clrMapOvr>
    <a:masterClrMapping/>
  </p:clrMapOvr>
  <p:transition>
    <p:wipe dir="r"/>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41" y="1447804"/>
            <a:ext cx="8363938" cy="150323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5750264"/>
      </p:ext>
    </p:extLst>
  </p:cSld>
  <p:clrMapOvr>
    <a:masterClrMapping/>
  </p:clrMapOvr>
  <p:transition>
    <p:wipe dir="r"/>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12742589"/>
      </p:ext>
    </p:extLst>
  </p:cSld>
  <p:clrMapOvr>
    <a:masterClrMapping/>
  </p:clrMapOvr>
  <p:transition>
    <p:wipe dir="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9048560"/>
      </p:ext>
    </p:extLst>
  </p:cSld>
  <p:clrMapOvr>
    <a:masterClrMapping/>
  </p:clrMapOvr>
  <p:transition>
    <p:wipe dir="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1" y="1447804"/>
            <a:ext cx="8363938" cy="1503232"/>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4076568"/>
      </p:ext>
    </p:extLst>
  </p:cSld>
  <p:clrMapOvr>
    <a:masterClrMapping/>
  </p:clrMapOvr>
  <p:transition>
    <p:wipe dir="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1" y="1447804"/>
            <a:ext cx="8363938" cy="1503232"/>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80"/>
            <a:ext cx="9144002" cy="619125"/>
          </a:xfrm>
          <a:solidFill>
            <a:srgbClr val="FFFF99"/>
          </a:solidFill>
        </p:spPr>
        <p:txBody>
          <a:bodyPr wrap="square" lIns="182799" tIns="91401" rIns="182799" bIns="91401"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169790716"/>
      </p:ext>
    </p:extLst>
  </p:cSld>
  <p:clrMapOvr>
    <a:masterClrMapping/>
  </p:clrMapOvr>
  <p:transition>
    <p:wipe dir="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cSld name="Title with Logo">
    <p:spTree>
      <p:nvGrpSpPr>
        <p:cNvPr id="1" name=""/>
        <p:cNvGrpSpPr/>
        <p:nvPr/>
      </p:nvGrpSpPr>
      <p:grpSpPr>
        <a:xfrm>
          <a:off x="0" y="0"/>
          <a:ext cx="0" cy="0"/>
          <a:chOff x="0" y="0"/>
          <a:chExt cx="0" cy="0"/>
        </a:xfrm>
      </p:grpSpPr>
      <p:sp>
        <p:nvSpPr>
          <p:cNvPr id="11" name="Title 1"/>
          <p:cNvSpPr>
            <a:spLocks noGrp="1"/>
          </p:cNvSpPr>
          <p:nvPr>
            <p:ph type="ctrTitle"/>
          </p:nvPr>
        </p:nvSpPr>
        <p:spPr>
          <a:xfrm>
            <a:off x="730053" y="1410941"/>
            <a:ext cx="7683913" cy="1523498"/>
          </a:xfrm>
        </p:spPr>
        <p:txBody>
          <a:bodyPr>
            <a:noAutofit/>
          </a:bodyPr>
          <a:lstStyle>
            <a:lvl1pPr>
              <a:lnSpc>
                <a:spcPct val="90000"/>
              </a:lnSpc>
              <a:defRPr sz="4375"/>
            </a:lvl1pPr>
          </a:lstStyle>
          <a:p>
            <a:r>
              <a:rPr lang="en-US" smtClean="0"/>
              <a:t>Click to edit Master title style</a:t>
            </a:r>
            <a:endParaRPr lang="en-US" dirty="0"/>
          </a:p>
        </p:txBody>
      </p:sp>
      <p:sp>
        <p:nvSpPr>
          <p:cNvPr id="13" name="Subtitle 2"/>
          <p:cNvSpPr>
            <a:spLocks noGrp="1"/>
          </p:cNvSpPr>
          <p:nvPr>
            <p:ph type="subTitle" idx="1"/>
          </p:nvPr>
        </p:nvSpPr>
        <p:spPr>
          <a:xfrm>
            <a:off x="727079" y="3429009"/>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6894" indent="0" algn="ctr">
              <a:buNone/>
              <a:defRPr>
                <a:solidFill>
                  <a:schemeClr val="tx1">
                    <a:tint val="75000"/>
                  </a:schemeClr>
                </a:solidFill>
              </a:defRPr>
            </a:lvl2pPr>
            <a:lvl3pPr marL="913788" indent="0" algn="ctr">
              <a:buNone/>
              <a:defRPr>
                <a:solidFill>
                  <a:schemeClr val="tx1">
                    <a:tint val="75000"/>
                  </a:schemeClr>
                </a:solidFill>
              </a:defRPr>
            </a:lvl3pPr>
            <a:lvl4pPr marL="1370681" indent="0" algn="ctr">
              <a:buNone/>
              <a:defRPr>
                <a:solidFill>
                  <a:schemeClr val="tx1">
                    <a:tint val="75000"/>
                  </a:schemeClr>
                </a:solidFill>
              </a:defRPr>
            </a:lvl4pPr>
            <a:lvl5pPr marL="1827575" indent="0" algn="ctr">
              <a:buNone/>
              <a:defRPr>
                <a:solidFill>
                  <a:schemeClr val="tx1">
                    <a:tint val="75000"/>
                  </a:schemeClr>
                </a:solidFill>
              </a:defRPr>
            </a:lvl5pPr>
            <a:lvl6pPr marL="2284470" indent="0" algn="ctr">
              <a:buNone/>
              <a:defRPr>
                <a:solidFill>
                  <a:schemeClr val="tx1">
                    <a:tint val="75000"/>
                  </a:schemeClr>
                </a:solidFill>
              </a:defRPr>
            </a:lvl6pPr>
            <a:lvl7pPr marL="2741360" indent="0" algn="ctr">
              <a:buNone/>
              <a:defRPr>
                <a:solidFill>
                  <a:schemeClr val="tx1">
                    <a:tint val="75000"/>
                  </a:schemeClr>
                </a:solidFill>
              </a:defRPr>
            </a:lvl7pPr>
            <a:lvl8pPr marL="3198255" indent="0" algn="ctr">
              <a:buNone/>
              <a:defRPr>
                <a:solidFill>
                  <a:schemeClr val="tx1">
                    <a:tint val="75000"/>
                  </a:schemeClr>
                </a:solidFill>
              </a:defRPr>
            </a:lvl8pPr>
            <a:lvl9pPr marL="3655149"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583886704"/>
      </p:ext>
    </p:extLst>
  </p:cSld>
  <p:clrMapOvr>
    <a:masterClrMapping/>
  </p:clrMapOvr>
  <p:transition>
    <p:wipe dir="r"/>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16791" y="1198563"/>
            <a:ext cx="4188519" cy="1022459"/>
          </a:xfrm>
        </p:spPr>
        <p:txBody>
          <a:bodyPr/>
          <a:lstStyle>
            <a:lvl1pPr marL="254847" indent="-254847">
              <a:lnSpc>
                <a:spcPct val="90000"/>
              </a:lnSpc>
              <a:defRPr sz="1500"/>
            </a:lvl1pPr>
            <a:lvl2pPr marL="504738" indent="-243940">
              <a:lnSpc>
                <a:spcPct val="90000"/>
              </a:lnSpc>
              <a:defRPr sz="1375"/>
            </a:lvl2pPr>
            <a:lvl3pPr marL="714962" indent="-216174">
              <a:lnSpc>
                <a:spcPct val="90000"/>
              </a:lnSpc>
              <a:defRPr sz="1188"/>
            </a:lvl3pPr>
            <a:lvl4pPr marL="920228" indent="-205267">
              <a:lnSpc>
                <a:spcPct val="90000"/>
              </a:lnSpc>
              <a:defRPr sz="1125"/>
            </a:lvl4pPr>
            <a:lvl5pPr marL="1136401" indent="-210223">
              <a:lnSpc>
                <a:spcPct val="90000"/>
              </a:lnSpc>
              <a:defRPr sz="1125"/>
            </a:lvl5pPr>
            <a:lvl6pPr>
              <a:defRPr sz="1375"/>
            </a:lvl6pPr>
            <a:lvl7pPr>
              <a:defRPr sz="1375"/>
            </a:lvl7pPr>
            <a:lvl8pPr>
              <a:defRPr sz="1375"/>
            </a:lvl8pPr>
            <a:lvl9pPr>
              <a:defRPr sz="137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198563"/>
            <a:ext cx="4230202" cy="1022459"/>
          </a:xfrm>
        </p:spPr>
        <p:txBody>
          <a:bodyPr/>
          <a:lstStyle>
            <a:lvl1pPr marL="260795" indent="-260795">
              <a:lnSpc>
                <a:spcPct val="90000"/>
              </a:lnSpc>
              <a:defRPr sz="1500"/>
            </a:lvl1pPr>
            <a:lvl2pPr marL="504738" indent="-254847">
              <a:lnSpc>
                <a:spcPct val="90000"/>
              </a:lnSpc>
              <a:defRPr sz="1375"/>
            </a:lvl2pPr>
            <a:lvl3pPr marL="720911" indent="-227081">
              <a:lnSpc>
                <a:spcPct val="90000"/>
              </a:lnSpc>
              <a:defRPr sz="1188"/>
            </a:lvl3pPr>
            <a:lvl4pPr marL="920228" indent="-199318">
              <a:lnSpc>
                <a:spcPct val="90000"/>
              </a:lnSpc>
              <a:defRPr sz="1125"/>
            </a:lvl4pPr>
            <a:lvl5pPr marL="1136401" indent="-205267">
              <a:lnSpc>
                <a:spcPct val="90000"/>
              </a:lnSpc>
              <a:defRPr sz="1125"/>
            </a:lvl5pPr>
            <a:lvl6pPr>
              <a:defRPr sz="1375"/>
            </a:lvl6pPr>
            <a:lvl7pPr>
              <a:defRPr sz="1375"/>
            </a:lvl7pPr>
            <a:lvl8pPr>
              <a:defRPr sz="1375"/>
            </a:lvl8pPr>
            <a:lvl9pPr>
              <a:defRPr sz="137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30" y="6344949"/>
            <a:ext cx="1028968" cy="436856"/>
          </a:xfrm>
          <a:prstGeom prst="rect">
            <a:avLst/>
          </a:prstGeom>
        </p:spPr>
      </p:pic>
    </p:spTree>
    <p:extLst>
      <p:ext uri="{BB962C8B-B14F-4D97-AF65-F5344CB8AC3E}">
        <p14:creationId xmlns:p14="http://schemas.microsoft.com/office/powerpoint/2010/main" val="2524823447"/>
      </p:ext>
    </p:extLst>
  </p:cSld>
  <p:clrMapOvr>
    <a:masterClrMapping/>
  </p:clrMapOvr>
  <p:transition>
    <p:wipe dir="r"/>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4"/>
            <a:ext cx="8423524" cy="917559"/>
          </a:xfrm>
        </p:spPr>
        <p:txBody>
          <a:bodyPr/>
          <a:lstStyle>
            <a:lvl1pPr marL="0" indent="0">
              <a:buNone/>
              <a:defRPr lang="en-US" sz="6625" i="0" kern="1200" spc="-75" baseline="0" dirty="0" smtClean="0">
                <a:solidFill>
                  <a:schemeClr val="tx1">
                    <a:alpha val="99000"/>
                  </a:schemeClr>
                </a:solidFill>
                <a:latin typeface="Segoe UI Light" pitchFamily="34" charset="0"/>
                <a:ea typeface="+mn-ea"/>
                <a:cs typeface="+mn-cs"/>
              </a:defRPr>
            </a:lvl1pPr>
          </a:lstStyle>
          <a:p>
            <a:pPr marL="0" lvl="0" indent="0" algn="l" defTabSz="6856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6" y="4343400"/>
            <a:ext cx="5636696" cy="328936"/>
          </a:xfrm>
        </p:spPr>
        <p:txBody>
          <a:bodyPr/>
          <a:lstStyle>
            <a:lvl1pPr marL="0" indent="0">
              <a:buNone/>
              <a:defRPr lang="en-US" sz="2375" kern="1200" spc="-75" baseline="0" dirty="0">
                <a:solidFill>
                  <a:schemeClr val="tx1">
                    <a:alpha val="99000"/>
                  </a:schemeClr>
                </a:solidFill>
                <a:latin typeface="+mj-lt"/>
                <a:ea typeface="+mn-ea"/>
                <a:cs typeface="+mn-cs"/>
              </a:defRPr>
            </a:lvl1pPr>
          </a:lstStyle>
          <a:p>
            <a:pPr marL="0" lvl="0" indent="0" algn="l" defTabSz="6856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6"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40" y="228600"/>
            <a:ext cx="1873858" cy="290338"/>
          </a:xfrm>
          <a:prstGeom prst="rect">
            <a:avLst/>
          </a:prstGeom>
        </p:spPr>
      </p:pic>
    </p:spTree>
    <p:extLst>
      <p:ext uri="{BB962C8B-B14F-4D97-AF65-F5344CB8AC3E}">
        <p14:creationId xmlns:p14="http://schemas.microsoft.com/office/powerpoint/2010/main" val="2473379458"/>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228602"/>
            <a:ext cx="8363938" cy="571310"/>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447799"/>
            <a:ext cx="8363938" cy="713016"/>
          </a:xfrm>
        </p:spPr>
        <p:txBody>
          <a:bodyPr/>
          <a:lstStyle>
            <a:lvl1pPr marL="0" indent="0">
              <a:spcBef>
                <a:spcPts val="0"/>
              </a:spcBef>
              <a:spcAft>
                <a:spcPts val="675"/>
              </a:spcAft>
              <a:buNone/>
              <a:defRPr sz="3000" spc="-75" baseline="0">
                <a:latin typeface="Segoe UI Light" pitchFamily="34" charset="0"/>
              </a:defRPr>
            </a:lvl1pPr>
            <a:lvl2pPr marL="0" indent="0">
              <a:spcBef>
                <a:spcPts val="0"/>
              </a:spcBef>
              <a:spcAft>
                <a:spcPts val="300"/>
              </a:spcAft>
              <a:buNone/>
              <a:defRPr sz="1500" spc="-3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308689473"/>
      </p:ext>
    </p:extLst>
  </p:cSld>
  <p:clrMapOvr>
    <a:masterClrMapping/>
  </p:clrMapOvr>
  <p:transition>
    <p:wipe dir="r"/>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37"/>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2136047"/>
            <a:ext cx="2625030"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357172111"/>
      </p:ext>
    </p:extLst>
  </p:cSld>
  <p:clrMapOvr>
    <a:masterClrMapping/>
  </p:clrMapOvr>
  <p:transition>
    <p:fade/>
  </p:transition>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40" y="228602"/>
            <a:ext cx="8363938" cy="571310"/>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447803"/>
            <a:ext cx="8363938" cy="150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84410298"/>
      </p:ext>
    </p:extLst>
  </p:cSld>
  <p:clrMapOvr>
    <a:masterClrMapping/>
  </p:clrMapOvr>
  <p:transition>
    <p:wipe dir="r"/>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40" y="1447803"/>
            <a:ext cx="8363938" cy="150336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6468893"/>
      </p:ext>
    </p:extLst>
  </p:cSld>
  <p:clrMapOvr>
    <a:masterClrMapping/>
  </p:clrMapOvr>
  <p:transition>
    <p:wipe dir="r"/>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277024766"/>
      </p:ext>
    </p:extLst>
  </p:cSld>
  <p:clrMapOvr>
    <a:masterClrMapping/>
  </p:clrMapOvr>
  <p:transition>
    <p:wipe dir="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348110"/>
      </p:ext>
    </p:extLst>
  </p:cSld>
  <p:clrMapOvr>
    <a:masterClrMapping/>
  </p:clrMapOvr>
  <p:transition>
    <p:wipe dir="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447803"/>
            <a:ext cx="8363938" cy="1503360"/>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8367673"/>
      </p:ext>
    </p:extLst>
  </p:cSld>
  <p:clrMapOvr>
    <a:masterClrMapping/>
  </p:clrMapOvr>
  <p:transition>
    <p:wipe dir="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447803"/>
            <a:ext cx="8363938" cy="1503360"/>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9144001" cy="619125"/>
          </a:xfrm>
          <a:solidFill>
            <a:srgbClr val="FFFF99"/>
          </a:solidFill>
        </p:spPr>
        <p:txBody>
          <a:bodyPr wrap="square" lIns="182799" tIns="91401" rIns="182799" bIns="91401"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20034116"/>
      </p:ext>
    </p:extLst>
  </p:cSld>
  <p:clrMapOvr>
    <a:masterClrMapping/>
  </p:clrMapOvr>
  <p:transition>
    <p:wipe dir="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cSld name="Title with Logo">
    <p:spTree>
      <p:nvGrpSpPr>
        <p:cNvPr id="1" name=""/>
        <p:cNvGrpSpPr/>
        <p:nvPr/>
      </p:nvGrpSpPr>
      <p:grpSpPr>
        <a:xfrm>
          <a:off x="0" y="0"/>
          <a:ext cx="0" cy="0"/>
          <a:chOff x="0" y="0"/>
          <a:chExt cx="0" cy="0"/>
        </a:xfrm>
      </p:grpSpPr>
      <p:sp>
        <p:nvSpPr>
          <p:cNvPr id="11" name="Title 1"/>
          <p:cNvSpPr>
            <a:spLocks noGrp="1"/>
          </p:cNvSpPr>
          <p:nvPr>
            <p:ph type="ctrTitle"/>
          </p:nvPr>
        </p:nvSpPr>
        <p:spPr>
          <a:xfrm>
            <a:off x="730053" y="1410941"/>
            <a:ext cx="7683913" cy="1523498"/>
          </a:xfrm>
        </p:spPr>
        <p:txBody>
          <a:bodyPr>
            <a:noAutofit/>
          </a:bodyPr>
          <a:lstStyle>
            <a:lvl1pPr>
              <a:lnSpc>
                <a:spcPct val="90000"/>
              </a:lnSpc>
              <a:defRPr sz="4375"/>
            </a:lvl1pPr>
          </a:lstStyle>
          <a:p>
            <a:r>
              <a:rPr lang="en-US" smtClean="0"/>
              <a:t>Click to edit Master title style</a:t>
            </a:r>
            <a:endParaRPr lang="en-US" dirty="0"/>
          </a:p>
        </p:txBody>
      </p:sp>
      <p:sp>
        <p:nvSpPr>
          <p:cNvPr id="13" name="Subtitle 2"/>
          <p:cNvSpPr>
            <a:spLocks noGrp="1"/>
          </p:cNvSpPr>
          <p:nvPr>
            <p:ph type="subTitle" idx="1"/>
          </p:nvPr>
        </p:nvSpPr>
        <p:spPr>
          <a:xfrm>
            <a:off x="727079" y="3429008"/>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6901" indent="0" algn="ctr">
              <a:buNone/>
              <a:defRPr>
                <a:solidFill>
                  <a:schemeClr val="tx1">
                    <a:tint val="75000"/>
                  </a:schemeClr>
                </a:solidFill>
              </a:defRPr>
            </a:lvl2pPr>
            <a:lvl3pPr marL="913800" indent="0" algn="ctr">
              <a:buNone/>
              <a:defRPr>
                <a:solidFill>
                  <a:schemeClr val="tx1">
                    <a:tint val="75000"/>
                  </a:schemeClr>
                </a:solidFill>
              </a:defRPr>
            </a:lvl3pPr>
            <a:lvl4pPr marL="1370699" indent="0" algn="ctr">
              <a:buNone/>
              <a:defRPr>
                <a:solidFill>
                  <a:schemeClr val="tx1">
                    <a:tint val="75000"/>
                  </a:schemeClr>
                </a:solidFill>
              </a:defRPr>
            </a:lvl4pPr>
            <a:lvl5pPr marL="1827599" indent="0" algn="ctr">
              <a:buNone/>
              <a:defRPr>
                <a:solidFill>
                  <a:schemeClr val="tx1">
                    <a:tint val="75000"/>
                  </a:schemeClr>
                </a:solidFill>
              </a:defRPr>
            </a:lvl5pPr>
            <a:lvl6pPr marL="2284501" indent="0" algn="ctr">
              <a:buNone/>
              <a:defRPr>
                <a:solidFill>
                  <a:schemeClr val="tx1">
                    <a:tint val="75000"/>
                  </a:schemeClr>
                </a:solidFill>
              </a:defRPr>
            </a:lvl6pPr>
            <a:lvl7pPr marL="2741396" indent="0" algn="ctr">
              <a:buNone/>
              <a:defRPr>
                <a:solidFill>
                  <a:schemeClr val="tx1">
                    <a:tint val="75000"/>
                  </a:schemeClr>
                </a:solidFill>
              </a:defRPr>
            </a:lvl7pPr>
            <a:lvl8pPr marL="3198298" indent="0" algn="ctr">
              <a:buNone/>
              <a:defRPr>
                <a:solidFill>
                  <a:schemeClr val="tx1">
                    <a:tint val="75000"/>
                  </a:schemeClr>
                </a:solidFill>
              </a:defRPr>
            </a:lvl8pPr>
            <a:lvl9pPr marL="365519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150000146"/>
      </p:ext>
    </p:extLst>
  </p:cSld>
  <p:clrMapOvr>
    <a:masterClrMapping/>
  </p:clrMapOvr>
  <p:transition>
    <p:wipe dir="r"/>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16791" y="1198563"/>
            <a:ext cx="4188519" cy="1022459"/>
          </a:xfrm>
        </p:spPr>
        <p:txBody>
          <a:bodyPr/>
          <a:lstStyle>
            <a:lvl1pPr marL="254850" indent="-254850">
              <a:lnSpc>
                <a:spcPct val="90000"/>
              </a:lnSpc>
              <a:defRPr sz="1500"/>
            </a:lvl1pPr>
            <a:lvl2pPr marL="504744" indent="-243943">
              <a:lnSpc>
                <a:spcPct val="90000"/>
              </a:lnSpc>
              <a:defRPr sz="1375"/>
            </a:lvl2pPr>
            <a:lvl3pPr marL="714972" indent="-216177">
              <a:lnSpc>
                <a:spcPct val="90000"/>
              </a:lnSpc>
              <a:defRPr sz="1188"/>
            </a:lvl3pPr>
            <a:lvl4pPr marL="920240" indent="-205269">
              <a:lnSpc>
                <a:spcPct val="90000"/>
              </a:lnSpc>
              <a:defRPr sz="1125"/>
            </a:lvl4pPr>
            <a:lvl5pPr marL="1136417" indent="-210226">
              <a:lnSpc>
                <a:spcPct val="90000"/>
              </a:lnSpc>
              <a:defRPr sz="1125"/>
            </a:lvl5pPr>
            <a:lvl6pPr>
              <a:defRPr sz="1375"/>
            </a:lvl6pPr>
            <a:lvl7pPr>
              <a:defRPr sz="1375"/>
            </a:lvl7pPr>
            <a:lvl8pPr>
              <a:defRPr sz="1375"/>
            </a:lvl8pPr>
            <a:lvl9pPr>
              <a:defRPr sz="137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198563"/>
            <a:ext cx="4230202" cy="1022459"/>
          </a:xfrm>
        </p:spPr>
        <p:txBody>
          <a:bodyPr/>
          <a:lstStyle>
            <a:lvl1pPr marL="260799" indent="-260799">
              <a:lnSpc>
                <a:spcPct val="90000"/>
              </a:lnSpc>
              <a:defRPr sz="1500"/>
            </a:lvl1pPr>
            <a:lvl2pPr marL="504744" indent="-254850">
              <a:lnSpc>
                <a:spcPct val="90000"/>
              </a:lnSpc>
              <a:defRPr sz="1375"/>
            </a:lvl2pPr>
            <a:lvl3pPr marL="720921" indent="-227084">
              <a:lnSpc>
                <a:spcPct val="90000"/>
              </a:lnSpc>
              <a:defRPr sz="1188"/>
            </a:lvl3pPr>
            <a:lvl4pPr marL="920240" indent="-199320">
              <a:lnSpc>
                <a:spcPct val="90000"/>
              </a:lnSpc>
              <a:defRPr sz="1125"/>
            </a:lvl4pPr>
            <a:lvl5pPr marL="1136417" indent="-205269">
              <a:lnSpc>
                <a:spcPct val="90000"/>
              </a:lnSpc>
              <a:defRPr sz="1125"/>
            </a:lvl5pPr>
            <a:lvl6pPr>
              <a:defRPr sz="1375"/>
            </a:lvl6pPr>
            <a:lvl7pPr>
              <a:defRPr sz="1375"/>
            </a:lvl7pPr>
            <a:lvl8pPr>
              <a:defRPr sz="1375"/>
            </a:lvl8pPr>
            <a:lvl9pPr>
              <a:defRPr sz="137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30" y="6344949"/>
            <a:ext cx="1028968" cy="436856"/>
          </a:xfrm>
          <a:prstGeom prst="rect">
            <a:avLst/>
          </a:prstGeom>
        </p:spPr>
      </p:pic>
    </p:spTree>
    <p:extLst>
      <p:ext uri="{BB962C8B-B14F-4D97-AF65-F5344CB8AC3E}">
        <p14:creationId xmlns:p14="http://schemas.microsoft.com/office/powerpoint/2010/main" val="948680331"/>
      </p:ext>
    </p:extLst>
  </p:cSld>
  <p:clrMapOvr>
    <a:masterClrMapping/>
  </p:clrMapOvr>
  <p:transition>
    <p:wipe dir="r"/>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3"/>
            <a:ext cx="8423524" cy="917559"/>
          </a:xfrm>
        </p:spPr>
        <p:txBody>
          <a:bodyPr/>
          <a:lstStyle>
            <a:lvl1pPr marL="0" indent="0">
              <a:buNone/>
              <a:defRPr lang="en-US" sz="6625" i="0" kern="1200" spc="-75" baseline="0" dirty="0" smtClean="0">
                <a:solidFill>
                  <a:schemeClr val="tx1">
                    <a:alpha val="99000"/>
                  </a:schemeClr>
                </a:solidFill>
                <a:latin typeface="Segoe UI Light" pitchFamily="34" charset="0"/>
                <a:ea typeface="+mn-ea"/>
                <a:cs typeface="+mn-cs"/>
              </a:defRPr>
            </a:lvl1pPr>
          </a:lstStyle>
          <a:p>
            <a:pPr marL="0" lvl="0" indent="0" algn="l" defTabSz="68565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5" y="4343400"/>
            <a:ext cx="5636696" cy="328936"/>
          </a:xfrm>
        </p:spPr>
        <p:txBody>
          <a:bodyPr/>
          <a:lstStyle>
            <a:lvl1pPr marL="0" indent="0">
              <a:buNone/>
              <a:defRPr lang="en-US" sz="2375" kern="1200" spc="-75" baseline="0" dirty="0">
                <a:solidFill>
                  <a:schemeClr val="tx1">
                    <a:alpha val="99000"/>
                  </a:schemeClr>
                </a:solidFill>
                <a:latin typeface="+mj-lt"/>
                <a:ea typeface="+mn-ea"/>
                <a:cs typeface="+mn-cs"/>
              </a:defRPr>
            </a:lvl1pPr>
          </a:lstStyle>
          <a:p>
            <a:pPr marL="0" lvl="0" indent="0" algn="l" defTabSz="68565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6"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9" y="228600"/>
            <a:ext cx="1873858" cy="290338"/>
          </a:xfrm>
          <a:prstGeom prst="rect">
            <a:avLst/>
          </a:prstGeom>
        </p:spPr>
      </p:pic>
    </p:spTree>
    <p:extLst>
      <p:ext uri="{BB962C8B-B14F-4D97-AF65-F5344CB8AC3E}">
        <p14:creationId xmlns:p14="http://schemas.microsoft.com/office/powerpoint/2010/main" val="2714984049"/>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228602"/>
            <a:ext cx="8363938" cy="571310"/>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447799"/>
            <a:ext cx="8363938" cy="713016"/>
          </a:xfrm>
        </p:spPr>
        <p:txBody>
          <a:bodyPr/>
          <a:lstStyle>
            <a:lvl1pPr marL="0" indent="0">
              <a:spcBef>
                <a:spcPts val="0"/>
              </a:spcBef>
              <a:spcAft>
                <a:spcPts val="675"/>
              </a:spcAft>
              <a:buNone/>
              <a:defRPr sz="3000" spc="-75" baseline="0">
                <a:latin typeface="Segoe UI Light" pitchFamily="34" charset="0"/>
              </a:defRPr>
            </a:lvl1pPr>
            <a:lvl2pPr marL="0" indent="0">
              <a:spcBef>
                <a:spcPts val="0"/>
              </a:spcBef>
              <a:spcAft>
                <a:spcPts val="300"/>
              </a:spcAft>
              <a:buNone/>
              <a:defRPr sz="1500" spc="-3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429688226"/>
      </p:ext>
    </p:extLst>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0068C1B-3994-4D74-B1C2-F6701696BC13}" type="datetimeFigureOut">
              <a:rPr lang="en-US" smtClean="0"/>
              <a:t>5/14/2013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FE4C-A019-431D-B402-C8FF128158DB}" type="slidenum">
              <a:rPr lang="en-US" smtClean="0"/>
              <a:t>‹#›</a:t>
            </a:fld>
            <a:endParaRPr lang="en-US"/>
          </a:p>
        </p:txBody>
      </p:sp>
    </p:spTree>
    <p:extLst>
      <p:ext uri="{BB962C8B-B14F-4D97-AF65-F5344CB8AC3E}">
        <p14:creationId xmlns:p14="http://schemas.microsoft.com/office/powerpoint/2010/main" val="20386285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37"/>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617"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245375894"/>
      </p:ext>
    </p:extLst>
  </p:cSld>
  <p:clrMapOvr>
    <a:masterClrMapping/>
  </p:clrMapOvr>
  <p:transition>
    <p:fade/>
  </p:transition>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40" y="228602"/>
            <a:ext cx="8363938" cy="571310"/>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447803"/>
            <a:ext cx="8363938" cy="150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7024379"/>
      </p:ext>
    </p:extLst>
  </p:cSld>
  <p:clrMapOvr>
    <a:masterClrMapping/>
  </p:clrMapOvr>
  <p:transition>
    <p:wipe dir="r"/>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40" y="1447803"/>
            <a:ext cx="8363938" cy="150336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0723416"/>
      </p:ext>
    </p:extLst>
  </p:cSld>
  <p:clrMapOvr>
    <a:masterClrMapping/>
  </p:clrMapOvr>
  <p:transition>
    <p:wipe dir="r"/>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604008223"/>
      </p:ext>
    </p:extLst>
  </p:cSld>
  <p:clrMapOvr>
    <a:masterClrMapping/>
  </p:clrMapOvr>
  <p:transition>
    <p:wipe dir="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421751"/>
      </p:ext>
    </p:extLst>
  </p:cSld>
  <p:clrMapOvr>
    <a:masterClrMapping/>
  </p:clrMapOvr>
  <p:transition>
    <p:wipe dir="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447803"/>
            <a:ext cx="8363938" cy="1503360"/>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975111"/>
      </p:ext>
    </p:extLst>
  </p:cSld>
  <p:clrMapOvr>
    <a:masterClrMapping/>
  </p:clrMapOvr>
  <p:transition>
    <p:wipe dir="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447803"/>
            <a:ext cx="8363938" cy="1503360"/>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9144001" cy="619125"/>
          </a:xfrm>
          <a:solidFill>
            <a:srgbClr val="FFFF99"/>
          </a:solidFill>
        </p:spPr>
        <p:txBody>
          <a:bodyPr wrap="square" lIns="182799" tIns="91401" rIns="182799" bIns="91401"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72629099"/>
      </p:ext>
    </p:extLst>
  </p:cSld>
  <p:clrMapOvr>
    <a:masterClrMapping/>
  </p:clrMapOvr>
  <p:transition>
    <p:wipe dir="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cSld name="Title with Logo">
    <p:spTree>
      <p:nvGrpSpPr>
        <p:cNvPr id="1" name=""/>
        <p:cNvGrpSpPr/>
        <p:nvPr/>
      </p:nvGrpSpPr>
      <p:grpSpPr>
        <a:xfrm>
          <a:off x="0" y="0"/>
          <a:ext cx="0" cy="0"/>
          <a:chOff x="0" y="0"/>
          <a:chExt cx="0" cy="0"/>
        </a:xfrm>
      </p:grpSpPr>
      <p:sp>
        <p:nvSpPr>
          <p:cNvPr id="11" name="Title 1"/>
          <p:cNvSpPr>
            <a:spLocks noGrp="1"/>
          </p:cNvSpPr>
          <p:nvPr>
            <p:ph type="ctrTitle"/>
          </p:nvPr>
        </p:nvSpPr>
        <p:spPr>
          <a:xfrm>
            <a:off x="730053" y="1410941"/>
            <a:ext cx="7683913" cy="1523498"/>
          </a:xfrm>
        </p:spPr>
        <p:txBody>
          <a:bodyPr>
            <a:noAutofit/>
          </a:bodyPr>
          <a:lstStyle>
            <a:lvl1pPr>
              <a:lnSpc>
                <a:spcPct val="90000"/>
              </a:lnSpc>
              <a:defRPr sz="4375"/>
            </a:lvl1pPr>
          </a:lstStyle>
          <a:p>
            <a:r>
              <a:rPr lang="en-US" smtClean="0"/>
              <a:t>Click to edit Master title style</a:t>
            </a:r>
            <a:endParaRPr lang="en-US" dirty="0"/>
          </a:p>
        </p:txBody>
      </p:sp>
      <p:sp>
        <p:nvSpPr>
          <p:cNvPr id="13" name="Subtitle 2"/>
          <p:cNvSpPr>
            <a:spLocks noGrp="1"/>
          </p:cNvSpPr>
          <p:nvPr>
            <p:ph type="subTitle" idx="1"/>
          </p:nvPr>
        </p:nvSpPr>
        <p:spPr>
          <a:xfrm>
            <a:off x="727079" y="3429008"/>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6901" indent="0" algn="ctr">
              <a:buNone/>
              <a:defRPr>
                <a:solidFill>
                  <a:schemeClr val="tx1">
                    <a:tint val="75000"/>
                  </a:schemeClr>
                </a:solidFill>
              </a:defRPr>
            </a:lvl2pPr>
            <a:lvl3pPr marL="913800" indent="0" algn="ctr">
              <a:buNone/>
              <a:defRPr>
                <a:solidFill>
                  <a:schemeClr val="tx1">
                    <a:tint val="75000"/>
                  </a:schemeClr>
                </a:solidFill>
              </a:defRPr>
            </a:lvl3pPr>
            <a:lvl4pPr marL="1370699" indent="0" algn="ctr">
              <a:buNone/>
              <a:defRPr>
                <a:solidFill>
                  <a:schemeClr val="tx1">
                    <a:tint val="75000"/>
                  </a:schemeClr>
                </a:solidFill>
              </a:defRPr>
            </a:lvl4pPr>
            <a:lvl5pPr marL="1827599" indent="0" algn="ctr">
              <a:buNone/>
              <a:defRPr>
                <a:solidFill>
                  <a:schemeClr val="tx1">
                    <a:tint val="75000"/>
                  </a:schemeClr>
                </a:solidFill>
              </a:defRPr>
            </a:lvl5pPr>
            <a:lvl6pPr marL="2284501" indent="0" algn="ctr">
              <a:buNone/>
              <a:defRPr>
                <a:solidFill>
                  <a:schemeClr val="tx1">
                    <a:tint val="75000"/>
                  </a:schemeClr>
                </a:solidFill>
              </a:defRPr>
            </a:lvl6pPr>
            <a:lvl7pPr marL="2741396" indent="0" algn="ctr">
              <a:buNone/>
              <a:defRPr>
                <a:solidFill>
                  <a:schemeClr val="tx1">
                    <a:tint val="75000"/>
                  </a:schemeClr>
                </a:solidFill>
              </a:defRPr>
            </a:lvl7pPr>
            <a:lvl8pPr marL="3198298" indent="0" algn="ctr">
              <a:buNone/>
              <a:defRPr>
                <a:solidFill>
                  <a:schemeClr val="tx1">
                    <a:tint val="75000"/>
                  </a:schemeClr>
                </a:solidFill>
              </a:defRPr>
            </a:lvl8pPr>
            <a:lvl9pPr marL="365519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401632628"/>
      </p:ext>
    </p:extLst>
  </p:cSld>
  <p:clrMapOvr>
    <a:masterClrMapping/>
  </p:clrMapOvr>
  <p:transition>
    <p:wipe dir="r"/>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16791" y="1198563"/>
            <a:ext cx="4188519" cy="1022459"/>
          </a:xfrm>
        </p:spPr>
        <p:txBody>
          <a:bodyPr/>
          <a:lstStyle>
            <a:lvl1pPr marL="254850" indent="-254850">
              <a:lnSpc>
                <a:spcPct val="90000"/>
              </a:lnSpc>
              <a:defRPr sz="1500"/>
            </a:lvl1pPr>
            <a:lvl2pPr marL="504744" indent="-243943">
              <a:lnSpc>
                <a:spcPct val="90000"/>
              </a:lnSpc>
              <a:defRPr sz="1375"/>
            </a:lvl2pPr>
            <a:lvl3pPr marL="714972" indent="-216177">
              <a:lnSpc>
                <a:spcPct val="90000"/>
              </a:lnSpc>
              <a:defRPr sz="1188"/>
            </a:lvl3pPr>
            <a:lvl4pPr marL="920240" indent="-205269">
              <a:lnSpc>
                <a:spcPct val="90000"/>
              </a:lnSpc>
              <a:defRPr sz="1125"/>
            </a:lvl4pPr>
            <a:lvl5pPr marL="1136417" indent="-210226">
              <a:lnSpc>
                <a:spcPct val="90000"/>
              </a:lnSpc>
              <a:defRPr sz="1125"/>
            </a:lvl5pPr>
            <a:lvl6pPr>
              <a:defRPr sz="1375"/>
            </a:lvl6pPr>
            <a:lvl7pPr>
              <a:defRPr sz="1375"/>
            </a:lvl7pPr>
            <a:lvl8pPr>
              <a:defRPr sz="1375"/>
            </a:lvl8pPr>
            <a:lvl9pPr>
              <a:defRPr sz="137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198563"/>
            <a:ext cx="4230202" cy="1022459"/>
          </a:xfrm>
        </p:spPr>
        <p:txBody>
          <a:bodyPr/>
          <a:lstStyle>
            <a:lvl1pPr marL="260799" indent="-260799">
              <a:lnSpc>
                <a:spcPct val="90000"/>
              </a:lnSpc>
              <a:defRPr sz="1500"/>
            </a:lvl1pPr>
            <a:lvl2pPr marL="504744" indent="-254850">
              <a:lnSpc>
                <a:spcPct val="90000"/>
              </a:lnSpc>
              <a:defRPr sz="1375"/>
            </a:lvl2pPr>
            <a:lvl3pPr marL="720921" indent="-227084">
              <a:lnSpc>
                <a:spcPct val="90000"/>
              </a:lnSpc>
              <a:defRPr sz="1188"/>
            </a:lvl3pPr>
            <a:lvl4pPr marL="920240" indent="-199320">
              <a:lnSpc>
                <a:spcPct val="90000"/>
              </a:lnSpc>
              <a:defRPr sz="1125"/>
            </a:lvl4pPr>
            <a:lvl5pPr marL="1136417" indent="-205269">
              <a:lnSpc>
                <a:spcPct val="90000"/>
              </a:lnSpc>
              <a:defRPr sz="1125"/>
            </a:lvl5pPr>
            <a:lvl6pPr>
              <a:defRPr sz="1375"/>
            </a:lvl6pPr>
            <a:lvl7pPr>
              <a:defRPr sz="1375"/>
            </a:lvl7pPr>
            <a:lvl8pPr>
              <a:defRPr sz="1375"/>
            </a:lvl8pPr>
            <a:lvl9pPr>
              <a:defRPr sz="137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30" y="6344949"/>
            <a:ext cx="1028968" cy="436856"/>
          </a:xfrm>
          <a:prstGeom prst="rect">
            <a:avLst/>
          </a:prstGeom>
        </p:spPr>
      </p:pic>
    </p:spTree>
    <p:extLst>
      <p:ext uri="{BB962C8B-B14F-4D97-AF65-F5344CB8AC3E}">
        <p14:creationId xmlns:p14="http://schemas.microsoft.com/office/powerpoint/2010/main" val="3887920962"/>
      </p:ext>
    </p:extLst>
  </p:cSld>
  <p:clrMapOvr>
    <a:masterClrMapping/>
  </p:clrMapOvr>
  <p:transition>
    <p:wipe dir="r"/>
  </p:transition>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3"/>
            <a:ext cx="8423524" cy="917559"/>
          </a:xfrm>
        </p:spPr>
        <p:txBody>
          <a:bodyPr/>
          <a:lstStyle>
            <a:lvl1pPr marL="0" indent="0">
              <a:buNone/>
              <a:defRPr lang="en-US" sz="6625" i="0" kern="1200" spc="-75" baseline="0" dirty="0" smtClean="0">
                <a:solidFill>
                  <a:schemeClr val="tx1">
                    <a:alpha val="99000"/>
                  </a:schemeClr>
                </a:solidFill>
                <a:latin typeface="Segoe UI Light" pitchFamily="34" charset="0"/>
                <a:ea typeface="+mn-ea"/>
                <a:cs typeface="+mn-cs"/>
              </a:defRPr>
            </a:lvl1pPr>
          </a:lstStyle>
          <a:p>
            <a:pPr marL="0" lvl="0" indent="0" algn="l" defTabSz="68565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5" y="4343400"/>
            <a:ext cx="5636696" cy="328936"/>
          </a:xfrm>
        </p:spPr>
        <p:txBody>
          <a:bodyPr/>
          <a:lstStyle>
            <a:lvl1pPr marL="0" indent="0">
              <a:buNone/>
              <a:defRPr lang="en-US" sz="2375" kern="1200" spc="-75" baseline="0" dirty="0">
                <a:solidFill>
                  <a:schemeClr val="tx1">
                    <a:alpha val="99000"/>
                  </a:schemeClr>
                </a:solidFill>
                <a:latin typeface="+mj-lt"/>
                <a:ea typeface="+mn-ea"/>
                <a:cs typeface="+mn-cs"/>
              </a:defRPr>
            </a:lvl1pPr>
          </a:lstStyle>
          <a:p>
            <a:pPr marL="0" lvl="0" indent="0" algn="l" defTabSz="68565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6"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9" y="228600"/>
            <a:ext cx="1873858" cy="290338"/>
          </a:xfrm>
          <a:prstGeom prst="rect">
            <a:avLst/>
          </a:prstGeom>
        </p:spPr>
      </p:pic>
    </p:spTree>
    <p:extLst>
      <p:ext uri="{BB962C8B-B14F-4D97-AF65-F5344CB8AC3E}">
        <p14:creationId xmlns:p14="http://schemas.microsoft.com/office/powerpoint/2010/main" val="234374789"/>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2588" y="1447801"/>
            <a:ext cx="8380412" cy="1523497"/>
          </a:xfrm>
        </p:spPr>
        <p:txBody>
          <a:bodyPr>
            <a:noAutofit/>
          </a:bodyPr>
          <a:lstStyle>
            <a:lvl1pPr>
              <a:lnSpc>
                <a:spcPct val="90000"/>
              </a:lnSpc>
              <a:defRPr sz="6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382588" y="4343401"/>
            <a:ext cx="8380412" cy="463255"/>
          </a:xfrm>
        </p:spPr>
        <p:txBody>
          <a:bodyPr>
            <a:noAutofit/>
          </a:bodyPr>
          <a:lstStyle>
            <a:lvl1pPr marL="0" indent="0" algn="l">
              <a:lnSpc>
                <a:spcPct val="90000"/>
              </a:lnSpc>
              <a:spcBef>
                <a:spcPts val="0"/>
              </a:spcBef>
              <a:buNone/>
              <a:defRPr sz="2400" spc="-50" baseline="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6" name="TextBox 5"/>
          <p:cNvSpPr txBox="1"/>
          <p:nvPr userDrawn="1"/>
        </p:nvSpPr>
        <p:spPr>
          <a:xfrm>
            <a:off x="0" y="6640324"/>
            <a:ext cx="3390900" cy="215444"/>
          </a:xfrm>
          <a:prstGeom prst="rect">
            <a:avLst/>
          </a:prstGeom>
          <a:noFill/>
        </p:spPr>
        <p:txBody>
          <a:bodyPr wrap="square" rtlCol="0">
            <a:spAutoFit/>
          </a:bodyPr>
          <a:lstStyle/>
          <a:p>
            <a:r>
              <a:rPr lang="en-US" sz="800" dirty="0" smtClean="0">
                <a:solidFill>
                  <a:srgbClr val="1288B2">
                    <a:alpha val="99000"/>
                  </a:srgbClr>
                </a:solidFill>
              </a:rPr>
              <a:t>© 2012 Microsoft Corporation.  Microsoft Confidential Information</a:t>
            </a:r>
            <a:endParaRPr lang="en-US" sz="800" dirty="0">
              <a:solidFill>
                <a:srgbClr val="1288B2">
                  <a:alpha val="99000"/>
                </a:srgbClr>
              </a:solidFill>
            </a:endParaRPr>
          </a:p>
        </p:txBody>
      </p:sp>
      <p:pic>
        <p:nvPicPr>
          <p:cNvPr id="7" name="Picture 2" descr="C:\Users\v-davist\Downloads\WinAzure_rg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410324" y="6269783"/>
            <a:ext cx="2476501" cy="383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32773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37"/>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6"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09127444"/>
      </p:ext>
    </p:extLst>
  </p:cSld>
  <p:clrMapOvr>
    <a:masterClrMapping/>
  </p:clrMapOvr>
  <p:transition>
    <p:fade/>
  </p:transition>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2588" y="1905506"/>
            <a:ext cx="8380412" cy="1523494"/>
          </a:xfrm>
        </p:spPr>
        <p:txBody>
          <a:bodyPr anchor="t" anchorCtr="0">
            <a:noAutofit/>
          </a:bodyPr>
          <a:lstStyle>
            <a:lvl1pPr>
              <a:lnSpc>
                <a:spcPct val="90000"/>
              </a:lnSpc>
              <a:defRPr sz="6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382588" y="4343401"/>
            <a:ext cx="8380412" cy="461665"/>
          </a:xfrm>
        </p:spPr>
        <p:txBody>
          <a:bodyPr>
            <a:noAutofit/>
          </a:bodyPr>
          <a:lstStyle>
            <a:lvl1pPr marL="0" indent="0" algn="l">
              <a:lnSpc>
                <a:spcPct val="90000"/>
              </a:lnSpc>
              <a:spcBef>
                <a:spcPts val="0"/>
              </a:spcBef>
              <a:buNone/>
              <a:defRPr sz="2400" spc="-50" baseline="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82588" y="228600"/>
            <a:ext cx="8380412" cy="137864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7200" b="1" i="0" u="none" strike="noStrike" kern="1200" cap="none" spc="-600" normalizeH="0" baseline="0" noProof="0" dirty="0" smtClean="0">
                <a:ln w="11430"/>
                <a:gradFill>
                  <a:gsLst>
                    <a:gs pos="0">
                      <a:schemeClr val="tx1"/>
                    </a:gs>
                    <a:gs pos="88000">
                      <a:schemeClr val="tx1"/>
                    </a:gs>
                  </a:gsLst>
                  <a:lin ang="5400000"/>
                </a:gradFill>
                <a:effectLst/>
                <a:uLnTx/>
                <a:uFillTx/>
                <a:latin typeface="Segoe UI" pitchFamily="34" charset="0"/>
                <a:ea typeface="+mn-ea"/>
                <a:cs typeface="+mn-cs"/>
              </a:defRPr>
            </a:lvl1pPr>
          </a:lstStyle>
          <a:p>
            <a:pPr lvl="0"/>
            <a:r>
              <a:rPr lang="en-US" dirty="0" smtClean="0"/>
              <a:t>click to…</a:t>
            </a:r>
          </a:p>
        </p:txBody>
      </p:sp>
      <p:pic>
        <p:nvPicPr>
          <p:cNvPr id="8" name="Picture 2" descr="C:\Users\v-davist\Downloads\WinAzure_rg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410324" y="6269783"/>
            <a:ext cx="2476501" cy="383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288390"/>
      </p:ext>
    </p:extLst>
  </p:cSld>
  <p:clrMapOvr>
    <a:masterClrMapping/>
  </p:clrMapOvr>
  <p:transition>
    <p:fade/>
  </p:transition>
  <p:hf hdr="0" dt="0"/>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2588" y="228601"/>
            <a:ext cx="8380412"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2588" y="1447800"/>
            <a:ext cx="8380412"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Box 7"/>
          <p:cNvSpPr txBox="1"/>
          <p:nvPr/>
        </p:nvSpPr>
        <p:spPr>
          <a:xfrm>
            <a:off x="8753374" y="6508285"/>
            <a:ext cx="274391" cy="138499"/>
          </a:xfrm>
          <a:prstGeom prst="rect">
            <a:avLst/>
          </a:prstGeom>
          <a:noFill/>
        </p:spPr>
        <p:txBody>
          <a:bodyPr wrap="square" lIns="0" tIns="0" rIns="0" bIns="0" rtlCol="0">
            <a:spAutoFit/>
          </a:bodyPr>
          <a:lstStyle/>
          <a:p>
            <a:pPr defTabSz="914363">
              <a:tabLst>
                <a:tab pos="230188" algn="l"/>
              </a:tabLst>
            </a:pPr>
            <a:fld id="{2015F7A6-E3E7-448A-96A9-0A291B5DECAB}" type="slidenum">
              <a:rPr lang="en-US" sz="900" smtClean="0">
                <a:gradFill>
                  <a:gsLst>
                    <a:gs pos="0">
                      <a:srgbClr val="3B3B3B"/>
                    </a:gs>
                    <a:gs pos="86000">
                      <a:srgbClr val="3B3B3B"/>
                    </a:gs>
                  </a:gsLst>
                  <a:lin ang="5400000" scaled="0"/>
                </a:gradFill>
              </a:rPr>
              <a:pPr defTabSz="914363">
                <a:tabLst>
                  <a:tab pos="230188" algn="l"/>
                </a:tabLst>
              </a:pPr>
              <a:t>‹#›</a:t>
            </a:fld>
            <a:endParaRPr lang="en-US" sz="900" dirty="0" smtClean="0">
              <a:gradFill>
                <a:gsLst>
                  <a:gs pos="0">
                    <a:srgbClr val="3B3B3B"/>
                  </a:gs>
                  <a:gs pos="86000">
                    <a:srgbClr val="3B3B3B"/>
                  </a:gs>
                </a:gsLst>
                <a:lin ang="5400000" scaled="0"/>
              </a:gradFill>
            </a:endParaRPr>
          </a:p>
        </p:txBody>
      </p:sp>
      <p:sp>
        <p:nvSpPr>
          <p:cNvPr id="9" name="TextBox 8"/>
          <p:cNvSpPr txBox="1"/>
          <p:nvPr/>
        </p:nvSpPr>
        <p:spPr>
          <a:xfrm>
            <a:off x="5029200" y="6508285"/>
            <a:ext cx="3392775" cy="138499"/>
          </a:xfrm>
          <a:prstGeom prst="rect">
            <a:avLst/>
          </a:prstGeom>
          <a:noFill/>
        </p:spPr>
        <p:txBody>
          <a:bodyPr wrap="square" lIns="0" tIns="0" rIns="0" bIns="0" rtlCol="0">
            <a:spAutoFit/>
          </a:bodyPr>
          <a:lstStyle/>
          <a:p>
            <a:pPr algn="r" defTabSz="914363"/>
            <a:r>
              <a:rPr lang="en-US" sz="900" dirty="0" smtClean="0">
                <a:gradFill>
                  <a:gsLst>
                    <a:gs pos="0">
                      <a:srgbClr val="3B3B3B"/>
                    </a:gs>
                    <a:gs pos="86000">
                      <a:srgbClr val="3B3B3B"/>
                    </a:gs>
                  </a:gsLst>
                  <a:lin ang="5400000" scaled="0"/>
                </a:gradFill>
              </a:rPr>
              <a:t>© 2012 Microsoft Corporation.  Microsoft Confidential Information</a:t>
            </a:r>
          </a:p>
        </p:txBody>
      </p:sp>
      <p:cxnSp>
        <p:nvCxnSpPr>
          <p:cNvPr id="10" name="Straight Connector 9"/>
          <p:cNvCxnSpPr/>
          <p:nvPr/>
        </p:nvCxnSpPr>
        <p:spPr>
          <a:xfrm rot="5400000">
            <a:off x="8480609" y="657753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9747386"/>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2588" y="228601"/>
            <a:ext cx="8380412" cy="666387"/>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82588" y="1447800"/>
            <a:ext cx="8380412"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p:nvSpPr>
        <p:spPr>
          <a:xfrm>
            <a:off x="8753374" y="6508285"/>
            <a:ext cx="274391" cy="138499"/>
          </a:xfrm>
          <a:prstGeom prst="rect">
            <a:avLst/>
          </a:prstGeom>
          <a:noFill/>
        </p:spPr>
        <p:txBody>
          <a:bodyPr wrap="square" lIns="0" tIns="0" rIns="0" bIns="0" rtlCol="0">
            <a:spAutoFit/>
          </a:bodyPr>
          <a:lstStyle/>
          <a:p>
            <a:pPr defTabSz="914363">
              <a:tabLst>
                <a:tab pos="230188" algn="l"/>
              </a:tabLst>
            </a:pPr>
            <a:fld id="{2015F7A6-E3E7-448A-96A9-0A291B5DECAB}" type="slidenum">
              <a:rPr lang="en-US" sz="900" smtClean="0">
                <a:gradFill>
                  <a:gsLst>
                    <a:gs pos="0">
                      <a:srgbClr val="3B3B3B"/>
                    </a:gs>
                    <a:gs pos="86000">
                      <a:srgbClr val="3B3B3B"/>
                    </a:gs>
                  </a:gsLst>
                  <a:lin ang="5400000" scaled="0"/>
                </a:gradFill>
              </a:rPr>
              <a:pPr defTabSz="914363">
                <a:tabLst>
                  <a:tab pos="230188" algn="l"/>
                </a:tabLst>
              </a:pPr>
              <a:t>‹#›</a:t>
            </a:fld>
            <a:endParaRPr lang="en-US" sz="900" dirty="0" smtClean="0">
              <a:gradFill>
                <a:gsLst>
                  <a:gs pos="0">
                    <a:srgbClr val="3B3B3B"/>
                  </a:gs>
                  <a:gs pos="86000">
                    <a:srgbClr val="3B3B3B"/>
                  </a:gs>
                </a:gsLst>
                <a:lin ang="5400000" scaled="0"/>
              </a:gradFill>
            </a:endParaRPr>
          </a:p>
        </p:txBody>
      </p:sp>
      <p:cxnSp>
        <p:nvCxnSpPr>
          <p:cNvPr id="9" name="Straight Connector 8"/>
          <p:cNvCxnSpPr/>
          <p:nvPr/>
        </p:nvCxnSpPr>
        <p:spPr>
          <a:xfrm rot="5400000">
            <a:off x="8480609" y="657753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7543800" y="6627168"/>
            <a:ext cx="1600200" cy="230832"/>
          </a:xfrm>
          <a:prstGeom prst="rect">
            <a:avLst/>
          </a:prstGeom>
          <a:noFill/>
        </p:spPr>
        <p:txBody>
          <a:bodyPr wrap="square" rtlCol="0">
            <a:spAutoFit/>
          </a:bodyPr>
          <a:lstStyle/>
          <a:p>
            <a:pPr algn="r"/>
            <a:fld id="{FE96176C-8788-4AB0-BA59-04A5F6C73D43}" type="slidenum">
              <a:rPr lang="en-US" sz="900" smtClean="0">
                <a:solidFill>
                  <a:prstClr val="black"/>
                </a:solidFill>
              </a:rPr>
              <a:pPr algn="r"/>
              <a:t>‹#›</a:t>
            </a:fld>
            <a:endParaRPr lang="en-US" sz="900" dirty="0">
              <a:solidFill>
                <a:prstClr val="black"/>
              </a:solidFill>
            </a:endParaRPr>
          </a:p>
        </p:txBody>
      </p:sp>
      <p:sp>
        <p:nvSpPr>
          <p:cNvPr id="11" name="TextBox 10"/>
          <p:cNvSpPr txBox="1"/>
          <p:nvPr userDrawn="1"/>
        </p:nvSpPr>
        <p:spPr>
          <a:xfrm>
            <a:off x="5029200" y="6508285"/>
            <a:ext cx="3392775" cy="138499"/>
          </a:xfrm>
          <a:prstGeom prst="rect">
            <a:avLst/>
          </a:prstGeom>
          <a:noFill/>
        </p:spPr>
        <p:txBody>
          <a:bodyPr wrap="square" lIns="0" tIns="0" rIns="0" bIns="0" rtlCol="0">
            <a:spAutoFit/>
          </a:bodyPr>
          <a:lstStyle/>
          <a:p>
            <a:pPr algn="r" defTabSz="914363"/>
            <a:r>
              <a:rPr lang="en-US" sz="900" dirty="0" smtClean="0">
                <a:gradFill>
                  <a:gsLst>
                    <a:gs pos="0">
                      <a:srgbClr val="3B3B3B"/>
                    </a:gs>
                    <a:gs pos="86000">
                      <a:srgbClr val="3B3B3B"/>
                    </a:gs>
                  </a:gsLst>
                  <a:lin ang="5400000" scaled="0"/>
                </a:gradFill>
              </a:rPr>
              <a:t>© 2012 Microsoft Corporation.  Microsoft Confidential Information</a:t>
            </a:r>
          </a:p>
        </p:txBody>
      </p:sp>
    </p:spTree>
    <p:extLst>
      <p:ext uri="{BB962C8B-B14F-4D97-AF65-F5344CB8AC3E}">
        <p14:creationId xmlns:p14="http://schemas.microsoft.com/office/powerpoint/2010/main" val="1249012429"/>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2588" y="228601"/>
            <a:ext cx="8380412" cy="66638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2588" y="1447800"/>
            <a:ext cx="412272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7128" y="1447800"/>
            <a:ext cx="4115872"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Box 7"/>
          <p:cNvSpPr txBox="1"/>
          <p:nvPr/>
        </p:nvSpPr>
        <p:spPr>
          <a:xfrm>
            <a:off x="8753374" y="6508285"/>
            <a:ext cx="274391" cy="138499"/>
          </a:xfrm>
          <a:prstGeom prst="rect">
            <a:avLst/>
          </a:prstGeom>
          <a:noFill/>
        </p:spPr>
        <p:txBody>
          <a:bodyPr wrap="square" lIns="0" tIns="0" rIns="0" bIns="0" rtlCol="0">
            <a:spAutoFit/>
          </a:bodyPr>
          <a:lstStyle/>
          <a:p>
            <a:pPr defTabSz="914363">
              <a:tabLst>
                <a:tab pos="230188" algn="l"/>
              </a:tabLst>
            </a:pPr>
            <a:fld id="{2015F7A6-E3E7-448A-96A9-0A291B5DECAB}" type="slidenum">
              <a:rPr lang="en-US" sz="900" smtClean="0">
                <a:gradFill>
                  <a:gsLst>
                    <a:gs pos="0">
                      <a:srgbClr val="3B3B3B"/>
                    </a:gs>
                    <a:gs pos="86000">
                      <a:srgbClr val="3B3B3B"/>
                    </a:gs>
                  </a:gsLst>
                  <a:lin ang="5400000" scaled="0"/>
                </a:gradFill>
              </a:rPr>
              <a:pPr defTabSz="914363">
                <a:tabLst>
                  <a:tab pos="230188" algn="l"/>
                </a:tabLst>
              </a:pPr>
              <a:t>‹#›</a:t>
            </a:fld>
            <a:endParaRPr lang="en-US" sz="900" dirty="0" smtClean="0">
              <a:gradFill>
                <a:gsLst>
                  <a:gs pos="0">
                    <a:srgbClr val="3B3B3B"/>
                  </a:gs>
                  <a:gs pos="86000">
                    <a:srgbClr val="3B3B3B"/>
                  </a:gs>
                </a:gsLst>
                <a:lin ang="5400000" scaled="0"/>
              </a:gradFill>
            </a:endParaRPr>
          </a:p>
        </p:txBody>
      </p:sp>
      <p:cxnSp>
        <p:nvCxnSpPr>
          <p:cNvPr id="10" name="Straight Connector 9"/>
          <p:cNvCxnSpPr/>
          <p:nvPr/>
        </p:nvCxnSpPr>
        <p:spPr>
          <a:xfrm rot="5400000">
            <a:off x="8480609" y="657753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5029200" y="6508285"/>
            <a:ext cx="3392775" cy="138499"/>
          </a:xfrm>
          <a:prstGeom prst="rect">
            <a:avLst/>
          </a:prstGeom>
          <a:noFill/>
        </p:spPr>
        <p:txBody>
          <a:bodyPr wrap="square" lIns="0" tIns="0" rIns="0" bIns="0" rtlCol="0">
            <a:spAutoFit/>
          </a:bodyPr>
          <a:lstStyle/>
          <a:p>
            <a:pPr algn="r" defTabSz="914363"/>
            <a:r>
              <a:rPr lang="en-US" sz="900" dirty="0" smtClean="0">
                <a:gradFill>
                  <a:gsLst>
                    <a:gs pos="0">
                      <a:srgbClr val="3B3B3B"/>
                    </a:gs>
                    <a:gs pos="86000">
                      <a:srgbClr val="3B3B3B"/>
                    </a:gs>
                  </a:gsLst>
                  <a:lin ang="5400000" scaled="0"/>
                </a:gradFill>
              </a:rPr>
              <a:t>© 2012 Microsoft Corporation.  Microsoft Confidential Information</a:t>
            </a:r>
          </a:p>
        </p:txBody>
      </p:sp>
    </p:spTree>
    <p:extLst>
      <p:ext uri="{BB962C8B-B14F-4D97-AF65-F5344CB8AC3E}">
        <p14:creationId xmlns:p14="http://schemas.microsoft.com/office/powerpoint/2010/main" val="840270760"/>
      </p:ext>
    </p:extLst>
  </p:cSld>
  <p:clrMapOvr>
    <a:masterClrMapping/>
  </p:clrMapOvr>
  <p:transition>
    <p:fade/>
  </p:transition>
  <p:hf hdr="0" dt="0"/>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2588" y="228601"/>
            <a:ext cx="8380412" cy="666387"/>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47801"/>
            <a:ext cx="4122720" cy="692497"/>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272656"/>
            <a:ext cx="4114800" cy="1855893"/>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128" y="1447801"/>
            <a:ext cx="4115872" cy="692497"/>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7128" y="2272656"/>
            <a:ext cx="4115872" cy="1855893"/>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Box 9"/>
          <p:cNvSpPr txBox="1"/>
          <p:nvPr/>
        </p:nvSpPr>
        <p:spPr>
          <a:xfrm>
            <a:off x="8753374" y="6508285"/>
            <a:ext cx="274391" cy="138499"/>
          </a:xfrm>
          <a:prstGeom prst="rect">
            <a:avLst/>
          </a:prstGeom>
          <a:noFill/>
        </p:spPr>
        <p:txBody>
          <a:bodyPr wrap="square" lIns="0" tIns="0" rIns="0" bIns="0" rtlCol="0">
            <a:spAutoFit/>
          </a:bodyPr>
          <a:lstStyle/>
          <a:p>
            <a:pPr defTabSz="914363">
              <a:tabLst>
                <a:tab pos="230188" algn="l"/>
              </a:tabLst>
            </a:pPr>
            <a:fld id="{2015F7A6-E3E7-448A-96A9-0A291B5DECAB}" type="slidenum">
              <a:rPr lang="en-US" sz="900" smtClean="0">
                <a:gradFill>
                  <a:gsLst>
                    <a:gs pos="0">
                      <a:srgbClr val="3B3B3B"/>
                    </a:gs>
                    <a:gs pos="86000">
                      <a:srgbClr val="3B3B3B"/>
                    </a:gs>
                  </a:gsLst>
                  <a:lin ang="5400000" scaled="0"/>
                </a:gradFill>
              </a:rPr>
              <a:pPr defTabSz="914363">
                <a:tabLst>
                  <a:tab pos="230188" algn="l"/>
                </a:tabLst>
              </a:pPr>
              <a:t>‹#›</a:t>
            </a:fld>
            <a:endParaRPr lang="en-US" sz="900" dirty="0" smtClean="0">
              <a:gradFill>
                <a:gsLst>
                  <a:gs pos="0">
                    <a:srgbClr val="3B3B3B"/>
                  </a:gs>
                  <a:gs pos="86000">
                    <a:srgbClr val="3B3B3B"/>
                  </a:gs>
                </a:gsLst>
                <a:lin ang="5400000" scaled="0"/>
              </a:gradFill>
            </a:endParaRPr>
          </a:p>
        </p:txBody>
      </p:sp>
      <p:cxnSp>
        <p:nvCxnSpPr>
          <p:cNvPr id="12" name="Straight Connector 11"/>
          <p:cNvCxnSpPr/>
          <p:nvPr/>
        </p:nvCxnSpPr>
        <p:spPr>
          <a:xfrm rot="5400000">
            <a:off x="8480609" y="657753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029200" y="6508285"/>
            <a:ext cx="3392775" cy="138499"/>
          </a:xfrm>
          <a:prstGeom prst="rect">
            <a:avLst/>
          </a:prstGeom>
          <a:noFill/>
        </p:spPr>
        <p:txBody>
          <a:bodyPr wrap="square" lIns="0" tIns="0" rIns="0" bIns="0" rtlCol="0">
            <a:spAutoFit/>
          </a:bodyPr>
          <a:lstStyle/>
          <a:p>
            <a:pPr algn="r" defTabSz="914363"/>
            <a:r>
              <a:rPr lang="en-US" sz="900" dirty="0" smtClean="0">
                <a:gradFill>
                  <a:gsLst>
                    <a:gs pos="0">
                      <a:srgbClr val="3B3B3B"/>
                    </a:gs>
                    <a:gs pos="86000">
                      <a:srgbClr val="3B3B3B"/>
                    </a:gs>
                  </a:gsLst>
                  <a:lin ang="5400000" scaled="0"/>
                </a:gradFill>
              </a:rPr>
              <a:t>© 2012 Microsoft Corporation.  Microsoft Confidential Information</a:t>
            </a:r>
          </a:p>
        </p:txBody>
      </p:sp>
    </p:spTree>
    <p:extLst>
      <p:ext uri="{BB962C8B-B14F-4D97-AF65-F5344CB8AC3E}">
        <p14:creationId xmlns:p14="http://schemas.microsoft.com/office/powerpoint/2010/main" val="3107832555"/>
      </p:ext>
    </p:extLst>
  </p:cSld>
  <p:clrMapOvr>
    <a:masterClrMapping/>
  </p:clrMapOvr>
  <p:transition>
    <p:fade/>
  </p:transition>
  <p:hf hdr="0" dt="0"/>
</p:sldLayout>
</file>

<file path=ppt/slideLayouts/slideLayout4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228601"/>
            <a:ext cx="8380412" cy="666387"/>
          </a:xfrm>
        </p:spPr>
        <p:txBody>
          <a:bodyPr/>
          <a:lstStyle/>
          <a:p>
            <a:r>
              <a:rPr lang="en-US" dirty="0" smtClean="0"/>
              <a:t>Click to edit Master title style</a:t>
            </a:r>
            <a:endParaRPr lang="en-US" dirty="0"/>
          </a:p>
        </p:txBody>
      </p:sp>
      <p:sp>
        <p:nvSpPr>
          <p:cNvPr id="6" name="TextBox 5"/>
          <p:cNvSpPr txBox="1"/>
          <p:nvPr/>
        </p:nvSpPr>
        <p:spPr>
          <a:xfrm>
            <a:off x="8753374" y="6508285"/>
            <a:ext cx="274391" cy="138499"/>
          </a:xfrm>
          <a:prstGeom prst="rect">
            <a:avLst/>
          </a:prstGeom>
          <a:noFill/>
        </p:spPr>
        <p:txBody>
          <a:bodyPr wrap="square" lIns="0" tIns="0" rIns="0" bIns="0" rtlCol="0">
            <a:spAutoFit/>
          </a:bodyPr>
          <a:lstStyle/>
          <a:p>
            <a:pPr defTabSz="914363">
              <a:tabLst>
                <a:tab pos="230188" algn="l"/>
              </a:tabLst>
            </a:pPr>
            <a:fld id="{2015F7A6-E3E7-448A-96A9-0A291B5DECAB}" type="slidenum">
              <a:rPr lang="en-US" sz="900" smtClean="0">
                <a:gradFill>
                  <a:gsLst>
                    <a:gs pos="0">
                      <a:srgbClr val="3B3B3B"/>
                    </a:gs>
                    <a:gs pos="86000">
                      <a:srgbClr val="3B3B3B"/>
                    </a:gs>
                  </a:gsLst>
                  <a:lin ang="5400000" scaled="0"/>
                </a:gradFill>
              </a:rPr>
              <a:pPr defTabSz="914363">
                <a:tabLst>
                  <a:tab pos="230188" algn="l"/>
                </a:tabLst>
              </a:pPr>
              <a:t>‹#›</a:t>
            </a:fld>
            <a:endParaRPr lang="en-US" sz="900" dirty="0" smtClean="0">
              <a:gradFill>
                <a:gsLst>
                  <a:gs pos="0">
                    <a:srgbClr val="3B3B3B"/>
                  </a:gs>
                  <a:gs pos="86000">
                    <a:srgbClr val="3B3B3B"/>
                  </a:gs>
                </a:gsLst>
                <a:lin ang="5400000" scaled="0"/>
              </a:gradFill>
            </a:endParaRPr>
          </a:p>
        </p:txBody>
      </p:sp>
      <p:cxnSp>
        <p:nvCxnSpPr>
          <p:cNvPr id="8" name="Straight Connector 7"/>
          <p:cNvCxnSpPr/>
          <p:nvPr/>
        </p:nvCxnSpPr>
        <p:spPr>
          <a:xfrm rot="5400000">
            <a:off x="8480609" y="657753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5029200" y="6508285"/>
            <a:ext cx="3392775" cy="138499"/>
          </a:xfrm>
          <a:prstGeom prst="rect">
            <a:avLst/>
          </a:prstGeom>
          <a:noFill/>
        </p:spPr>
        <p:txBody>
          <a:bodyPr wrap="square" lIns="0" tIns="0" rIns="0" bIns="0" rtlCol="0">
            <a:spAutoFit/>
          </a:bodyPr>
          <a:lstStyle/>
          <a:p>
            <a:pPr algn="r" defTabSz="914363"/>
            <a:r>
              <a:rPr lang="en-US" sz="900" dirty="0" smtClean="0">
                <a:gradFill>
                  <a:gsLst>
                    <a:gs pos="0">
                      <a:srgbClr val="3B3B3B"/>
                    </a:gs>
                    <a:gs pos="86000">
                      <a:srgbClr val="3B3B3B"/>
                    </a:gs>
                  </a:gsLst>
                  <a:lin ang="5400000" scaled="0"/>
                </a:gradFill>
              </a:rPr>
              <a:t>© 2012 Microsoft Corporation.  Microsoft Confidential Information</a:t>
            </a:r>
          </a:p>
        </p:txBody>
      </p:sp>
    </p:spTree>
    <p:extLst>
      <p:ext uri="{BB962C8B-B14F-4D97-AF65-F5344CB8AC3E}">
        <p14:creationId xmlns:p14="http://schemas.microsoft.com/office/powerpoint/2010/main" val="2699876681"/>
      </p:ext>
    </p:extLst>
  </p:cSld>
  <p:clrMapOvr>
    <a:masterClrMapping/>
  </p:clrMapOvr>
  <p:transition>
    <p:fade/>
  </p:transition>
  <p:hf hdr="0" dt="0"/>
</p:sldLayout>
</file>

<file path=ppt/slideLayouts/slideLayout4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TextBox 4"/>
          <p:cNvSpPr txBox="1"/>
          <p:nvPr/>
        </p:nvSpPr>
        <p:spPr>
          <a:xfrm>
            <a:off x="8753374" y="6508285"/>
            <a:ext cx="274391" cy="138499"/>
          </a:xfrm>
          <a:prstGeom prst="rect">
            <a:avLst/>
          </a:prstGeom>
          <a:noFill/>
        </p:spPr>
        <p:txBody>
          <a:bodyPr wrap="square" lIns="0" tIns="0" rIns="0" bIns="0" rtlCol="0">
            <a:spAutoFit/>
          </a:bodyPr>
          <a:lstStyle/>
          <a:p>
            <a:pPr defTabSz="914363">
              <a:tabLst>
                <a:tab pos="230188" algn="l"/>
              </a:tabLst>
            </a:pPr>
            <a:fld id="{2015F7A6-E3E7-448A-96A9-0A291B5DECAB}" type="slidenum">
              <a:rPr lang="en-US" sz="900" smtClean="0">
                <a:gradFill>
                  <a:gsLst>
                    <a:gs pos="0">
                      <a:srgbClr val="3B3B3B"/>
                    </a:gs>
                    <a:gs pos="86000">
                      <a:srgbClr val="3B3B3B"/>
                    </a:gs>
                  </a:gsLst>
                  <a:lin ang="5400000" scaled="0"/>
                </a:gradFill>
              </a:rPr>
              <a:pPr defTabSz="914363">
                <a:tabLst>
                  <a:tab pos="230188" algn="l"/>
                </a:tabLst>
              </a:pPr>
              <a:t>‹#›</a:t>
            </a:fld>
            <a:endParaRPr lang="en-US" sz="900" dirty="0" smtClean="0">
              <a:gradFill>
                <a:gsLst>
                  <a:gs pos="0">
                    <a:srgbClr val="3B3B3B"/>
                  </a:gs>
                  <a:gs pos="86000">
                    <a:srgbClr val="3B3B3B"/>
                  </a:gs>
                </a:gsLst>
                <a:lin ang="5400000" scaled="0"/>
              </a:gradFill>
            </a:endParaRPr>
          </a:p>
        </p:txBody>
      </p:sp>
      <p:cxnSp>
        <p:nvCxnSpPr>
          <p:cNvPr id="7" name="Straight Connector 6"/>
          <p:cNvCxnSpPr/>
          <p:nvPr/>
        </p:nvCxnSpPr>
        <p:spPr>
          <a:xfrm rot="5400000">
            <a:off x="8480609" y="657753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5029200" y="6508285"/>
            <a:ext cx="3392775" cy="138499"/>
          </a:xfrm>
          <a:prstGeom prst="rect">
            <a:avLst/>
          </a:prstGeom>
          <a:noFill/>
        </p:spPr>
        <p:txBody>
          <a:bodyPr wrap="square" lIns="0" tIns="0" rIns="0" bIns="0" rtlCol="0">
            <a:spAutoFit/>
          </a:bodyPr>
          <a:lstStyle/>
          <a:p>
            <a:pPr algn="r" defTabSz="914363"/>
            <a:r>
              <a:rPr lang="en-US" sz="900" dirty="0" smtClean="0">
                <a:gradFill>
                  <a:gsLst>
                    <a:gs pos="0">
                      <a:srgbClr val="3B3B3B"/>
                    </a:gs>
                    <a:gs pos="86000">
                      <a:srgbClr val="3B3B3B"/>
                    </a:gs>
                  </a:gsLst>
                  <a:lin ang="5400000" scaled="0"/>
                </a:gradFill>
              </a:rPr>
              <a:t>© 2012 Microsoft Corporation.  Microsoft Confidential Information</a:t>
            </a:r>
          </a:p>
        </p:txBody>
      </p:sp>
    </p:spTree>
    <p:extLst>
      <p:ext uri="{BB962C8B-B14F-4D97-AF65-F5344CB8AC3E}">
        <p14:creationId xmlns:p14="http://schemas.microsoft.com/office/powerpoint/2010/main" val="1638293461"/>
      </p:ext>
    </p:extLst>
  </p:cSld>
  <p:clrMapOvr>
    <a:masterClrMapping/>
  </p:clrMapOvr>
  <p:transition>
    <p:fade/>
  </p:transition>
  <p:hf hdr="0" dt="0"/>
</p:sldLayout>
</file>

<file path=ppt/slideLayouts/slideLayout417.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863798"/>
      </p:ext>
    </p:extLst>
  </p:cSld>
  <p:clrMapOvr>
    <a:masterClrMapping/>
  </p:clrMapOvr>
  <p:transition>
    <p:fade/>
  </p:transition>
  <p:hf hdr="0" dt="0"/>
</p:sldLayout>
</file>

<file path=ppt/slideLayouts/slideLayout418.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254235"/>
      </p:ext>
    </p:extLst>
  </p:cSld>
  <p:clrMapOvr>
    <a:masterClrMapping/>
  </p:clrMapOvr>
  <p:transition>
    <p:fade/>
  </p:transition>
  <p:hf hdr="0" dt="0"/>
</p:sldLayout>
</file>

<file path=ppt/slideLayouts/slideLayout419.xml><?xml version="1.0" encoding="utf-8"?>
<p:sldLayout xmlns:a="http://schemas.openxmlformats.org/drawingml/2006/main" xmlns:r="http://schemas.openxmlformats.org/officeDocument/2006/relationships" xmlns:p="http://schemas.openxmlformats.org/presentationml/2006/main" type="blank" preserve="1">
  <p:cSld name="2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4618393"/>
      </p:ext>
    </p:extLst>
  </p:cSld>
  <p:clrMapOvr>
    <a:masterClrMapping/>
  </p:clrMapOvr>
  <p:transition>
    <p:fade/>
  </p:transition>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37"/>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264229641"/>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3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985006"/>
      </p:ext>
    </p:extLst>
  </p:cSld>
  <p:clrMapOvr>
    <a:masterClrMapping/>
  </p:clrMapOvr>
  <p:transition>
    <p:fade/>
  </p:transition>
  <p:hf hdr="0" dt="0"/>
</p:sldLayout>
</file>

<file path=ppt/slideLayouts/slideLayout421.xml><?xml version="1.0" encoding="utf-8"?>
<p:sldLayout xmlns:a="http://schemas.openxmlformats.org/drawingml/2006/main" xmlns:r="http://schemas.openxmlformats.org/officeDocument/2006/relationships" xmlns:p="http://schemas.openxmlformats.org/presentationml/2006/main" type="blank" preserve="1">
  <p:cSld name="4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8470549"/>
      </p:ext>
    </p:extLst>
  </p:cSld>
  <p:clrMapOvr>
    <a:masterClrMapping/>
  </p:clrMapOvr>
  <p:transition>
    <p:fade/>
  </p:transition>
  <p:hf hdr="0" dt="0"/>
</p:sldLayout>
</file>

<file path=ppt/slideLayouts/slideLayout422.xml><?xml version="1.0" encoding="utf-8"?>
<p:sldLayout xmlns:a="http://schemas.openxmlformats.org/drawingml/2006/main" xmlns:r="http://schemas.openxmlformats.org/officeDocument/2006/relationships" xmlns:p="http://schemas.openxmlformats.org/presentationml/2006/main" type="blank" preserve="1">
  <p:cSld name="5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6654852"/>
      </p:ext>
    </p:extLst>
  </p:cSld>
  <p:clrMapOvr>
    <a:masterClrMapping/>
  </p:clrMapOvr>
  <p:transition>
    <p:fade/>
  </p:transition>
  <p:hf hdr="0" dt="0"/>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82588" y="228601"/>
            <a:ext cx="8380412" cy="666387"/>
          </a:xfrm>
        </p:spPr>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2588" y="1447800"/>
            <a:ext cx="8380412"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9661911"/>
      </p:ext>
    </p:extLst>
  </p:cSld>
  <p:clrMapOvr>
    <a:masterClrMapping/>
  </p:clrMapOvr>
  <p:transition>
    <p:fade/>
  </p:transition>
  <p:hf hdr="0" dt="0"/>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82588" y="228601"/>
            <a:ext cx="8380412" cy="666387"/>
          </a:xfrm>
        </p:spPr>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2588" y="1447800"/>
            <a:ext cx="8380412"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462404772"/>
      </p:ext>
    </p:extLst>
  </p:cSld>
  <p:clrMapOvr>
    <a:masterClrMapping/>
  </p:clrMapOvr>
  <p:transition>
    <p:fade/>
  </p:transition>
  <p:hf hdr="0" dt="0"/>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11" name="Picture 2" descr="C:\wamp\www\microsoft\assets\title_slide_background.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extLst>
      <p:ext uri="{BB962C8B-B14F-4D97-AF65-F5344CB8AC3E}">
        <p14:creationId xmlns:p14="http://schemas.microsoft.com/office/powerpoint/2010/main" val="2880102534"/>
      </p:ext>
    </p:extLst>
  </p:cSld>
  <p:clrMapOvr>
    <a:masterClrMapping/>
  </p:clrMapOvr>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8170" y="64985"/>
            <a:ext cx="8375946" cy="498599"/>
          </a:xfrm>
        </p:spPr>
        <p:txBody>
          <a:bodyPr/>
          <a:lstStyle>
            <a:lvl1pPr>
              <a:defRPr sz="3600">
                <a:gradFill>
                  <a:gsLst>
                    <a:gs pos="0">
                      <a:srgbClr val="FFFFFF"/>
                    </a:gs>
                    <a:gs pos="100000">
                      <a:srgbClr val="FFFFFF"/>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74946" y="1134038"/>
            <a:ext cx="8382000" cy="4710951"/>
          </a:xfrm>
        </p:spPr>
        <p:txBody>
          <a:bodyPr/>
          <a:lstStyle>
            <a:lvl1pPr>
              <a:lnSpc>
                <a:spcPct val="90000"/>
              </a:lnSpc>
              <a:defRPr/>
            </a:lvl1pPr>
            <a:lvl2pPr>
              <a:lnSpc>
                <a:spcPct val="90000"/>
              </a:lnSpc>
              <a:buFontTx/>
              <a:buBlip>
                <a:blip r:embed="rId2"/>
              </a:buBlip>
              <a:defRPr/>
            </a:lvl2pPr>
            <a:lvl3pPr>
              <a:lnSpc>
                <a:spcPct val="90000"/>
              </a:lnSpc>
              <a:buFontTx/>
              <a:buBlip>
                <a:blip r:embed="rId2"/>
              </a:buBlip>
              <a:defRPr/>
            </a:lvl3pPr>
            <a:lvl4pPr>
              <a:lnSpc>
                <a:spcPct val="90000"/>
              </a:lnSpc>
              <a:buFontTx/>
              <a:buBlip>
                <a:blip r:embed="rId2"/>
              </a:buBlip>
              <a:defRPr/>
            </a:lvl4pPr>
            <a:lvl5pPr>
              <a:lnSpc>
                <a:spcPct val="90000"/>
              </a:lnSpc>
              <a:buFontTx/>
              <a:buBlip>
                <a:blip r:embed="rId2"/>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8265132"/>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666385"/>
          </a:xfrm>
        </p:spPr>
        <p:txBody>
          <a:bodyPr/>
          <a:lstStyle>
            <a:lvl1pPr>
              <a:defRPr>
                <a:latin typeface="Segoe UI" pitchFamily="34" charset="0"/>
                <a:cs typeface="Segoe UI" pitchFamily="34" charset="0"/>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1000" y="1447799"/>
            <a:ext cx="8382000" cy="2000548"/>
          </a:xfrm>
        </p:spPr>
        <p:txBody>
          <a:bodyPr/>
          <a:lstStyle>
            <a:lvl1pPr>
              <a:defRPr>
                <a:latin typeface="Segoe UI" pitchFamily="34" charset="0"/>
              </a:defRPr>
            </a:lvl1pPr>
            <a:lvl2pPr>
              <a:defRPr>
                <a:latin typeface="Segoe UI" pitchFamily="34" charset="0"/>
              </a:defRPr>
            </a:lvl2pPr>
            <a:lvl3pPr>
              <a:defRPr>
                <a:latin typeface="Segoe UI" pitchFamily="34" charset="0"/>
              </a:defRPr>
            </a:lvl3pPr>
            <a:lvl4pPr>
              <a:defRPr>
                <a:latin typeface="Segoe UI" pitchFamily="34" charset="0"/>
              </a:defRPr>
            </a:lvl4pPr>
            <a:lvl5pPr>
              <a:defRPr>
                <a:latin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2" descr="\\SERVER3\InternalBin\Resource DVD\DVD_ART36\Logos\Azure Services Platform\Windows Azure\Windows Azure logo bl.png"/>
          <p:cNvPicPr>
            <a:picLocks noChangeAspect="1" noChangeArrowheads="1"/>
          </p:cNvPicPr>
          <p:nvPr userDrawn="1"/>
        </p:nvPicPr>
        <p:blipFill>
          <a:blip r:embed="rId2" cstate="print"/>
          <a:srcRect/>
          <a:stretch>
            <a:fillRect/>
          </a:stretch>
        </p:blipFill>
        <p:spPr bwMode="auto">
          <a:xfrm>
            <a:off x="7467600" y="6422208"/>
            <a:ext cx="1295399" cy="207192"/>
          </a:xfrm>
          <a:prstGeom prst="rect">
            <a:avLst/>
          </a:prstGeom>
          <a:noFill/>
        </p:spPr>
      </p:pic>
      <p:sp>
        <p:nvSpPr>
          <p:cNvPr id="6" name="Date Placeholder 5"/>
          <p:cNvSpPr>
            <a:spLocks noGrp="1"/>
          </p:cNvSpPr>
          <p:nvPr>
            <p:ph type="dt" sz="half" idx="11"/>
          </p:nvPr>
        </p:nvSpPr>
        <p:spPr>
          <a:xfrm>
            <a:off x="304800" y="6378575"/>
            <a:ext cx="1219200" cy="365125"/>
          </a:xfrm>
          <a:prstGeom prst="rect">
            <a:avLst/>
          </a:prstGeom>
        </p:spPr>
        <p:txBody>
          <a:bodyPr/>
          <a:lstStyle/>
          <a:p>
            <a:fld id="{21B7C298-BFAB-49A3-8C25-4745B41B9810}" type="datetime3">
              <a:rPr lang="en-US" smtClean="0">
                <a:solidFill>
                  <a:prstClr val="black"/>
                </a:solidFill>
                <a:cs typeface="Segoe UI" pitchFamily="34" charset="0"/>
              </a:rPr>
              <a:pPr/>
              <a:t>14 May 2013</a:t>
            </a:fld>
            <a:r>
              <a:rPr lang="en-US" dirty="0" smtClean="0">
                <a:solidFill>
                  <a:prstClr val="black"/>
                </a:solidFill>
                <a:cs typeface="Segoe UI" pitchFamily="34" charset="0"/>
              </a:rPr>
              <a:t> |</a:t>
            </a:r>
          </a:p>
        </p:txBody>
      </p:sp>
      <p:sp>
        <p:nvSpPr>
          <p:cNvPr id="7" name="Slide Number Placeholder 6"/>
          <p:cNvSpPr>
            <a:spLocks noGrp="1"/>
          </p:cNvSpPr>
          <p:nvPr>
            <p:ph type="sldNum" sz="quarter" idx="12"/>
          </p:nvPr>
        </p:nvSpPr>
        <p:spPr>
          <a:xfrm>
            <a:off x="1242195" y="6378575"/>
            <a:ext cx="763587" cy="365125"/>
          </a:xfrm>
          <a:prstGeom prst="rect">
            <a:avLst/>
          </a:prstGeom>
        </p:spPr>
        <p:txBody>
          <a:bodyPr/>
          <a:lstStyle/>
          <a:p>
            <a:r>
              <a:rPr lang="en-US" dirty="0" smtClean="0">
                <a:solidFill>
                  <a:prstClr val="black"/>
                </a:solidFill>
                <a:cs typeface="Segoe UI" pitchFamily="34" charset="0"/>
              </a:rPr>
              <a:t> Page </a:t>
            </a:r>
            <a:fld id="{D3948ADD-9A8B-4E1E-8E60-27C3528737BF}" type="slidenum">
              <a:rPr lang="en-US" smtClean="0">
                <a:solidFill>
                  <a:prstClr val="black"/>
                </a:solidFill>
                <a:cs typeface="Segoe UI" pitchFamily="34" charset="0"/>
              </a:rPr>
              <a:pPr/>
              <a:t>‹#›</a:t>
            </a:fld>
            <a:endParaRPr lang="en-US" dirty="0">
              <a:solidFill>
                <a:prstClr val="black"/>
              </a:solidFill>
              <a:cs typeface="Segoe UI" pitchFamily="34" charset="0"/>
            </a:endParaRPr>
          </a:p>
        </p:txBody>
      </p:sp>
      <p:sp>
        <p:nvSpPr>
          <p:cNvPr id="8" name="Footer Placeholder 7"/>
          <p:cNvSpPr>
            <a:spLocks noGrp="1"/>
          </p:cNvSpPr>
          <p:nvPr>
            <p:ph type="ftr" sz="quarter" idx="13"/>
          </p:nvPr>
        </p:nvSpPr>
        <p:spPr>
          <a:xfrm>
            <a:off x="3124200" y="6378575"/>
            <a:ext cx="2895600" cy="365125"/>
          </a:xfrm>
          <a:prstGeom prst="rect">
            <a:avLst/>
          </a:prstGeom>
        </p:spPr>
        <p:txBody>
          <a:bodyPr/>
          <a:lstStyle>
            <a:lvl1pPr>
              <a:defRPr>
                <a:latin typeface="Segoe UI" pitchFamily="34" charset="0"/>
                <a:cs typeface="Segoe UI" pitchFamily="34" charset="0"/>
              </a:defRPr>
            </a:lvl1pPr>
          </a:lstStyle>
          <a:p>
            <a:r>
              <a:rPr lang="en-US" dirty="0" smtClean="0">
                <a:solidFill>
                  <a:prstClr val="black"/>
                </a:solidFill>
              </a:rPr>
              <a:t>Microsoft Confidential</a:t>
            </a:r>
          </a:p>
        </p:txBody>
      </p:sp>
    </p:spTree>
    <p:extLst>
      <p:ext uri="{BB962C8B-B14F-4D97-AF65-F5344CB8AC3E}">
        <p14:creationId xmlns:p14="http://schemas.microsoft.com/office/powerpoint/2010/main" val="624508966"/>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228602"/>
            <a:ext cx="8363938" cy="571310"/>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447799"/>
            <a:ext cx="8363938" cy="713016"/>
          </a:xfrm>
        </p:spPr>
        <p:txBody>
          <a:bodyPr/>
          <a:lstStyle>
            <a:lvl1pPr marL="0" indent="0">
              <a:spcBef>
                <a:spcPts val="0"/>
              </a:spcBef>
              <a:spcAft>
                <a:spcPts val="675"/>
              </a:spcAft>
              <a:buNone/>
              <a:defRPr sz="3000" spc="-75" baseline="0">
                <a:latin typeface="Segoe UI Light" pitchFamily="34" charset="0"/>
              </a:defRPr>
            </a:lvl1pPr>
            <a:lvl2pPr marL="0" indent="0">
              <a:spcBef>
                <a:spcPts val="0"/>
              </a:spcBef>
              <a:spcAft>
                <a:spcPts val="300"/>
              </a:spcAft>
              <a:buNone/>
              <a:defRPr sz="1500" spc="-3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86316832"/>
      </p:ext>
    </p:extLst>
  </p:cSld>
  <p:clrMapOvr>
    <a:masterClrMapping/>
  </p:clrMapOvr>
  <p:transition>
    <p:wipe dir="r"/>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40" y="228602"/>
            <a:ext cx="8363938" cy="571310"/>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447803"/>
            <a:ext cx="8363938" cy="150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8544184"/>
      </p:ext>
    </p:extLst>
  </p:cSld>
  <p:clrMapOvr>
    <a:masterClrMapping/>
  </p:clrMapOvr>
  <p:transition>
    <p:wipe dir="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37"/>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36"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717912419"/>
      </p:ext>
    </p:extLst>
  </p:cSld>
  <p:clrMapOvr>
    <a:masterClrMapping/>
  </p:clrMapOvr>
  <p:transition>
    <p:fade/>
  </p:transition>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40" y="1447803"/>
            <a:ext cx="8363938" cy="150336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9916235"/>
      </p:ext>
    </p:extLst>
  </p:cSld>
  <p:clrMapOvr>
    <a:masterClrMapping/>
  </p:clrMapOvr>
  <p:transition>
    <p:wipe dir="r"/>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29170711"/>
      </p:ext>
    </p:extLst>
  </p:cSld>
  <p:clrMapOvr>
    <a:masterClrMapping/>
  </p:clrMapOvr>
  <p:transition>
    <p:wipe dir="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3299719"/>
      </p:ext>
    </p:extLst>
  </p:cSld>
  <p:clrMapOvr>
    <a:masterClrMapping/>
  </p:clrMapOvr>
  <p:transition>
    <p:wipe dir="r"/>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447803"/>
            <a:ext cx="8363938" cy="1503360"/>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8375892"/>
      </p:ext>
    </p:extLst>
  </p:cSld>
  <p:clrMapOvr>
    <a:masterClrMapping/>
  </p:clrMapOvr>
  <p:transition>
    <p:wipe dir="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447803"/>
            <a:ext cx="8363938" cy="1503360"/>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9144001" cy="619125"/>
          </a:xfrm>
          <a:solidFill>
            <a:srgbClr val="FFFF99"/>
          </a:solidFill>
        </p:spPr>
        <p:txBody>
          <a:bodyPr wrap="square" lIns="182799" tIns="91401" rIns="182799" bIns="91401"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544464587"/>
      </p:ext>
    </p:extLst>
  </p:cSld>
  <p:clrMapOvr>
    <a:masterClrMapping/>
  </p:clrMapOvr>
  <p:transition>
    <p:wipe dir="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cSld name="Title with Logo">
    <p:spTree>
      <p:nvGrpSpPr>
        <p:cNvPr id="1" name=""/>
        <p:cNvGrpSpPr/>
        <p:nvPr/>
      </p:nvGrpSpPr>
      <p:grpSpPr>
        <a:xfrm>
          <a:off x="0" y="0"/>
          <a:ext cx="0" cy="0"/>
          <a:chOff x="0" y="0"/>
          <a:chExt cx="0" cy="0"/>
        </a:xfrm>
      </p:grpSpPr>
      <p:sp>
        <p:nvSpPr>
          <p:cNvPr id="11" name="Title 1"/>
          <p:cNvSpPr>
            <a:spLocks noGrp="1"/>
          </p:cNvSpPr>
          <p:nvPr>
            <p:ph type="ctrTitle"/>
          </p:nvPr>
        </p:nvSpPr>
        <p:spPr>
          <a:xfrm>
            <a:off x="730053" y="1410941"/>
            <a:ext cx="7683913" cy="1523498"/>
          </a:xfrm>
        </p:spPr>
        <p:txBody>
          <a:bodyPr>
            <a:noAutofit/>
          </a:bodyPr>
          <a:lstStyle>
            <a:lvl1pPr>
              <a:lnSpc>
                <a:spcPct val="90000"/>
              </a:lnSpc>
              <a:defRPr sz="4375"/>
            </a:lvl1pPr>
          </a:lstStyle>
          <a:p>
            <a:r>
              <a:rPr lang="en-US" smtClean="0"/>
              <a:t>Click to edit Master title style</a:t>
            </a:r>
            <a:endParaRPr lang="en-US" dirty="0"/>
          </a:p>
        </p:txBody>
      </p:sp>
      <p:sp>
        <p:nvSpPr>
          <p:cNvPr id="13" name="Subtitle 2"/>
          <p:cNvSpPr>
            <a:spLocks noGrp="1"/>
          </p:cNvSpPr>
          <p:nvPr>
            <p:ph type="subTitle" idx="1"/>
          </p:nvPr>
        </p:nvSpPr>
        <p:spPr>
          <a:xfrm>
            <a:off x="727079" y="3429008"/>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6901" indent="0" algn="ctr">
              <a:buNone/>
              <a:defRPr>
                <a:solidFill>
                  <a:schemeClr val="tx1">
                    <a:tint val="75000"/>
                  </a:schemeClr>
                </a:solidFill>
              </a:defRPr>
            </a:lvl2pPr>
            <a:lvl3pPr marL="913800" indent="0" algn="ctr">
              <a:buNone/>
              <a:defRPr>
                <a:solidFill>
                  <a:schemeClr val="tx1">
                    <a:tint val="75000"/>
                  </a:schemeClr>
                </a:solidFill>
              </a:defRPr>
            </a:lvl3pPr>
            <a:lvl4pPr marL="1370699" indent="0" algn="ctr">
              <a:buNone/>
              <a:defRPr>
                <a:solidFill>
                  <a:schemeClr val="tx1">
                    <a:tint val="75000"/>
                  </a:schemeClr>
                </a:solidFill>
              </a:defRPr>
            </a:lvl4pPr>
            <a:lvl5pPr marL="1827599" indent="0" algn="ctr">
              <a:buNone/>
              <a:defRPr>
                <a:solidFill>
                  <a:schemeClr val="tx1">
                    <a:tint val="75000"/>
                  </a:schemeClr>
                </a:solidFill>
              </a:defRPr>
            </a:lvl5pPr>
            <a:lvl6pPr marL="2284501" indent="0" algn="ctr">
              <a:buNone/>
              <a:defRPr>
                <a:solidFill>
                  <a:schemeClr val="tx1">
                    <a:tint val="75000"/>
                  </a:schemeClr>
                </a:solidFill>
              </a:defRPr>
            </a:lvl6pPr>
            <a:lvl7pPr marL="2741396" indent="0" algn="ctr">
              <a:buNone/>
              <a:defRPr>
                <a:solidFill>
                  <a:schemeClr val="tx1">
                    <a:tint val="75000"/>
                  </a:schemeClr>
                </a:solidFill>
              </a:defRPr>
            </a:lvl7pPr>
            <a:lvl8pPr marL="3198298" indent="0" algn="ctr">
              <a:buNone/>
              <a:defRPr>
                <a:solidFill>
                  <a:schemeClr val="tx1">
                    <a:tint val="75000"/>
                  </a:schemeClr>
                </a:solidFill>
              </a:defRPr>
            </a:lvl8pPr>
            <a:lvl9pPr marL="365519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16004459"/>
      </p:ext>
    </p:extLst>
  </p:cSld>
  <p:clrMapOvr>
    <a:masterClrMapping/>
  </p:clrMapOvr>
  <p:transition>
    <p:wipe dir="r"/>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16791" y="1198563"/>
            <a:ext cx="4188519" cy="1022459"/>
          </a:xfrm>
        </p:spPr>
        <p:txBody>
          <a:bodyPr/>
          <a:lstStyle>
            <a:lvl1pPr marL="254850" indent="-254850">
              <a:lnSpc>
                <a:spcPct val="90000"/>
              </a:lnSpc>
              <a:defRPr sz="1500"/>
            </a:lvl1pPr>
            <a:lvl2pPr marL="504744" indent="-243943">
              <a:lnSpc>
                <a:spcPct val="90000"/>
              </a:lnSpc>
              <a:defRPr sz="1375"/>
            </a:lvl2pPr>
            <a:lvl3pPr marL="714972" indent="-216177">
              <a:lnSpc>
                <a:spcPct val="90000"/>
              </a:lnSpc>
              <a:defRPr sz="1188"/>
            </a:lvl3pPr>
            <a:lvl4pPr marL="920240" indent="-205269">
              <a:lnSpc>
                <a:spcPct val="90000"/>
              </a:lnSpc>
              <a:defRPr sz="1125"/>
            </a:lvl4pPr>
            <a:lvl5pPr marL="1136417" indent="-210226">
              <a:lnSpc>
                <a:spcPct val="90000"/>
              </a:lnSpc>
              <a:defRPr sz="1125"/>
            </a:lvl5pPr>
            <a:lvl6pPr>
              <a:defRPr sz="1375"/>
            </a:lvl6pPr>
            <a:lvl7pPr>
              <a:defRPr sz="1375"/>
            </a:lvl7pPr>
            <a:lvl8pPr>
              <a:defRPr sz="1375"/>
            </a:lvl8pPr>
            <a:lvl9pPr>
              <a:defRPr sz="137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198563"/>
            <a:ext cx="4230202" cy="1022459"/>
          </a:xfrm>
        </p:spPr>
        <p:txBody>
          <a:bodyPr/>
          <a:lstStyle>
            <a:lvl1pPr marL="260799" indent="-260799">
              <a:lnSpc>
                <a:spcPct val="90000"/>
              </a:lnSpc>
              <a:defRPr sz="1500"/>
            </a:lvl1pPr>
            <a:lvl2pPr marL="504744" indent="-254850">
              <a:lnSpc>
                <a:spcPct val="90000"/>
              </a:lnSpc>
              <a:defRPr sz="1375"/>
            </a:lvl2pPr>
            <a:lvl3pPr marL="720921" indent="-227084">
              <a:lnSpc>
                <a:spcPct val="90000"/>
              </a:lnSpc>
              <a:defRPr sz="1188"/>
            </a:lvl3pPr>
            <a:lvl4pPr marL="920240" indent="-199320">
              <a:lnSpc>
                <a:spcPct val="90000"/>
              </a:lnSpc>
              <a:defRPr sz="1125"/>
            </a:lvl4pPr>
            <a:lvl5pPr marL="1136417" indent="-205269">
              <a:lnSpc>
                <a:spcPct val="90000"/>
              </a:lnSpc>
              <a:defRPr sz="1125"/>
            </a:lvl5pPr>
            <a:lvl6pPr>
              <a:defRPr sz="1375"/>
            </a:lvl6pPr>
            <a:lvl7pPr>
              <a:defRPr sz="1375"/>
            </a:lvl7pPr>
            <a:lvl8pPr>
              <a:defRPr sz="1375"/>
            </a:lvl8pPr>
            <a:lvl9pPr>
              <a:defRPr sz="137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30" y="6344949"/>
            <a:ext cx="1028968" cy="436856"/>
          </a:xfrm>
          <a:prstGeom prst="rect">
            <a:avLst/>
          </a:prstGeom>
        </p:spPr>
      </p:pic>
    </p:spTree>
    <p:extLst>
      <p:ext uri="{BB962C8B-B14F-4D97-AF65-F5344CB8AC3E}">
        <p14:creationId xmlns:p14="http://schemas.microsoft.com/office/powerpoint/2010/main" val="1303719909"/>
      </p:ext>
    </p:extLst>
  </p:cSld>
  <p:clrMapOvr>
    <a:masterClrMapping/>
  </p:clrMapOvr>
  <p:transition>
    <p:wipe dir="r"/>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3"/>
            <a:ext cx="8423524" cy="917559"/>
          </a:xfrm>
        </p:spPr>
        <p:txBody>
          <a:bodyPr/>
          <a:lstStyle>
            <a:lvl1pPr marL="0" indent="0">
              <a:buNone/>
              <a:defRPr lang="en-US" sz="6625" i="0" kern="1200" spc="-75" baseline="0" dirty="0" smtClean="0">
                <a:solidFill>
                  <a:schemeClr val="tx1">
                    <a:alpha val="99000"/>
                  </a:schemeClr>
                </a:solidFill>
                <a:latin typeface="Segoe UI Light" pitchFamily="34" charset="0"/>
                <a:ea typeface="+mn-ea"/>
                <a:cs typeface="+mn-cs"/>
              </a:defRPr>
            </a:lvl1pPr>
          </a:lstStyle>
          <a:p>
            <a:pPr marL="0" lvl="0" indent="0" algn="l" defTabSz="68565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5" y="4343400"/>
            <a:ext cx="5636696" cy="328936"/>
          </a:xfrm>
        </p:spPr>
        <p:txBody>
          <a:bodyPr/>
          <a:lstStyle>
            <a:lvl1pPr marL="0" indent="0">
              <a:buNone/>
              <a:defRPr lang="en-US" sz="2375" kern="1200" spc="-75" baseline="0" dirty="0">
                <a:solidFill>
                  <a:schemeClr val="tx1">
                    <a:alpha val="99000"/>
                  </a:schemeClr>
                </a:solidFill>
                <a:latin typeface="+mj-lt"/>
                <a:ea typeface="+mn-ea"/>
                <a:cs typeface="+mn-cs"/>
              </a:defRPr>
            </a:lvl1pPr>
          </a:lstStyle>
          <a:p>
            <a:pPr marL="0" lvl="0" indent="0" algn="l" defTabSz="68565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6"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9" y="228600"/>
            <a:ext cx="1873858" cy="290338"/>
          </a:xfrm>
          <a:prstGeom prst="rect">
            <a:avLst/>
          </a:prstGeom>
        </p:spPr>
      </p:pic>
    </p:spTree>
    <p:extLst>
      <p:ext uri="{BB962C8B-B14F-4D97-AF65-F5344CB8AC3E}">
        <p14:creationId xmlns:p14="http://schemas.microsoft.com/office/powerpoint/2010/main" val="3179763104"/>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1" y="228602"/>
            <a:ext cx="8363938" cy="571310"/>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1" y="1447799"/>
            <a:ext cx="8363938" cy="713016"/>
          </a:xfrm>
        </p:spPr>
        <p:txBody>
          <a:bodyPr/>
          <a:lstStyle>
            <a:lvl1pPr marL="0" indent="0">
              <a:spcBef>
                <a:spcPts val="0"/>
              </a:spcBef>
              <a:spcAft>
                <a:spcPts val="675"/>
              </a:spcAft>
              <a:buNone/>
              <a:defRPr sz="3000" spc="-75" baseline="0">
                <a:latin typeface="Segoe UI Light" pitchFamily="34" charset="0"/>
              </a:defRPr>
            </a:lvl1pPr>
            <a:lvl2pPr marL="0" indent="0">
              <a:spcBef>
                <a:spcPts val="0"/>
              </a:spcBef>
              <a:spcAft>
                <a:spcPts val="300"/>
              </a:spcAft>
              <a:buNone/>
              <a:defRPr sz="1500" spc="-3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761519470"/>
      </p:ext>
    </p:extLst>
  </p:cSld>
  <p:clrMapOvr>
    <a:masterClrMapping/>
  </p:clrMapOvr>
  <p:transition>
    <p:wipe dir="r"/>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41" y="228602"/>
            <a:ext cx="8363938" cy="571310"/>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1" y="1447803"/>
            <a:ext cx="8363938" cy="150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7296874"/>
      </p:ext>
    </p:extLst>
  </p:cSld>
  <p:clrMapOvr>
    <a:masterClrMapping/>
  </p:clrMapOvr>
  <p:transition>
    <p:wipe dir="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112"/>
            <a:ext cx="1880410" cy="291353"/>
          </a:xfrm>
          <a:prstGeom prst="rect">
            <a:avLst/>
          </a:prstGeom>
        </p:spPr>
      </p:pic>
    </p:spTree>
    <p:extLst>
      <p:ext uri="{BB962C8B-B14F-4D97-AF65-F5344CB8AC3E}">
        <p14:creationId xmlns:p14="http://schemas.microsoft.com/office/powerpoint/2010/main" val="822459183"/>
      </p:ext>
    </p:extLst>
  </p:cSld>
  <p:clrMapOvr>
    <a:masterClrMapping/>
  </p:clrMapOvr>
  <p:transition>
    <p:fade/>
  </p:transition>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41" y="1447803"/>
            <a:ext cx="8363938" cy="150336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4541181"/>
      </p:ext>
    </p:extLst>
  </p:cSld>
  <p:clrMapOvr>
    <a:masterClrMapping/>
  </p:clrMapOvr>
  <p:transition>
    <p:wipe dir="r"/>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200405797"/>
      </p:ext>
    </p:extLst>
  </p:cSld>
  <p:clrMapOvr>
    <a:masterClrMapping/>
  </p:clrMapOvr>
  <p:transition>
    <p:wipe dir="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39755"/>
      </p:ext>
    </p:extLst>
  </p:cSld>
  <p:clrMapOvr>
    <a:masterClrMapping/>
  </p:clrMapOvr>
  <p:transition>
    <p:wipe dir="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1" y="1447803"/>
            <a:ext cx="8363938" cy="1503360"/>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8807394"/>
      </p:ext>
    </p:extLst>
  </p:cSld>
  <p:clrMapOvr>
    <a:masterClrMapping/>
  </p:clrMapOvr>
  <p:transition>
    <p:wipe dir="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1" y="1447803"/>
            <a:ext cx="8363938" cy="1503360"/>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9144001" cy="619125"/>
          </a:xfrm>
          <a:solidFill>
            <a:srgbClr val="FFFF99"/>
          </a:solidFill>
        </p:spPr>
        <p:txBody>
          <a:bodyPr wrap="square" lIns="182778" tIns="91390" rIns="182778" bIns="91390"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56450730"/>
      </p:ext>
    </p:extLst>
  </p:cSld>
  <p:clrMapOvr>
    <a:masterClrMapping/>
  </p:clrMapOvr>
  <p:transition>
    <p:wipe dir="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3"/>
            <a:ext cx="8423524" cy="917559"/>
          </a:xfrm>
        </p:spPr>
        <p:txBody>
          <a:bodyPr/>
          <a:lstStyle>
            <a:lvl1pPr marL="0" indent="0">
              <a:buNone/>
              <a:defRPr lang="en-US" sz="6625" i="0" kern="1200" spc="-75" baseline="0" dirty="0" smtClean="0">
                <a:solidFill>
                  <a:schemeClr val="tx1">
                    <a:alpha val="99000"/>
                  </a:schemeClr>
                </a:solidFill>
                <a:latin typeface="Segoe UI Light" pitchFamily="34" charset="0"/>
                <a:ea typeface="+mn-ea"/>
                <a:cs typeface="+mn-cs"/>
              </a:defRPr>
            </a:lvl1pPr>
          </a:lstStyle>
          <a:p>
            <a:pPr marL="0" lvl="0" indent="0" algn="l" defTabSz="68557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6" y="4343400"/>
            <a:ext cx="5636696" cy="328936"/>
          </a:xfrm>
        </p:spPr>
        <p:txBody>
          <a:bodyPr/>
          <a:lstStyle>
            <a:lvl1pPr marL="0" indent="0">
              <a:buNone/>
              <a:defRPr lang="en-US" sz="2375" kern="1200" spc="-75" baseline="0" dirty="0">
                <a:solidFill>
                  <a:schemeClr val="tx1">
                    <a:alpha val="99000"/>
                  </a:schemeClr>
                </a:solidFill>
                <a:latin typeface="+mj-lt"/>
                <a:ea typeface="+mn-ea"/>
                <a:cs typeface="+mn-cs"/>
              </a:defRPr>
            </a:lvl1pPr>
          </a:lstStyle>
          <a:p>
            <a:pPr marL="0" lvl="0" indent="0" algn="l" defTabSz="68557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6"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40" y="228600"/>
            <a:ext cx="1873858" cy="290338"/>
          </a:xfrm>
          <a:prstGeom prst="rect">
            <a:avLst/>
          </a:prstGeom>
        </p:spPr>
      </p:pic>
    </p:spTree>
    <p:extLst>
      <p:ext uri="{BB962C8B-B14F-4D97-AF65-F5344CB8AC3E}">
        <p14:creationId xmlns:p14="http://schemas.microsoft.com/office/powerpoint/2010/main" val="2698023867"/>
      </p:ext>
    </p:extLst>
  </p:cSld>
  <p:clrMapOvr>
    <a:masterClrMapping/>
  </p:clrMapOvr>
  <p:transition>
    <p:fade/>
  </p:transition>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userDrawn="1">
  <p:cSld name="Four Content + Item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370772" y="1198571"/>
            <a:ext cx="3134542" cy="1001428"/>
          </a:xfrm>
        </p:spPr>
        <p:txBody>
          <a:bodyPr/>
          <a:lstStyle>
            <a:lvl1pPr marL="254735" indent="-254735">
              <a:lnSpc>
                <a:spcPct val="90000"/>
              </a:lnSpc>
              <a:defRPr sz="1500"/>
            </a:lvl1pPr>
            <a:lvl2pPr marL="504516" indent="-243831">
              <a:lnSpc>
                <a:spcPct val="90000"/>
              </a:lnSpc>
              <a:defRPr sz="1375"/>
            </a:lvl2pPr>
            <a:lvl3pPr marL="714648" indent="-216079">
              <a:lnSpc>
                <a:spcPct val="90000"/>
              </a:lnSpc>
              <a:defRPr sz="1188"/>
            </a:lvl3pPr>
            <a:lvl4pPr marL="919823" indent="-205176">
              <a:lnSpc>
                <a:spcPct val="90000"/>
              </a:lnSpc>
              <a:defRPr sz="1063"/>
            </a:lvl4pPr>
            <a:lvl5pPr marL="1135901" indent="-210131">
              <a:lnSpc>
                <a:spcPct val="90000"/>
              </a:lnSpc>
              <a:defRPr sz="1063"/>
            </a:lvl5pPr>
            <a:lvl6pPr>
              <a:defRPr sz="1375"/>
            </a:lvl6pPr>
            <a:lvl7pPr>
              <a:defRPr sz="1375"/>
            </a:lvl7pPr>
            <a:lvl8pPr>
              <a:defRPr sz="1375"/>
            </a:lvl8pPr>
            <a:lvl9pPr>
              <a:defRPr sz="1375"/>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701966" y="1198571"/>
            <a:ext cx="3165736" cy="1001428"/>
          </a:xfrm>
        </p:spPr>
        <p:txBody>
          <a:bodyPr/>
          <a:lstStyle>
            <a:lvl1pPr marL="260679" indent="-260679">
              <a:lnSpc>
                <a:spcPct val="90000"/>
              </a:lnSpc>
              <a:defRPr sz="1500"/>
            </a:lvl1pPr>
            <a:lvl2pPr marL="504516" indent="-254735">
              <a:lnSpc>
                <a:spcPct val="90000"/>
              </a:lnSpc>
              <a:defRPr sz="1375"/>
            </a:lvl2pPr>
            <a:lvl3pPr marL="720594" indent="-226979">
              <a:lnSpc>
                <a:spcPct val="90000"/>
              </a:lnSpc>
              <a:defRPr sz="1188"/>
            </a:lvl3pPr>
            <a:lvl4pPr marL="919823" indent="-199230">
              <a:lnSpc>
                <a:spcPct val="90000"/>
              </a:lnSpc>
              <a:defRPr sz="1063"/>
            </a:lvl4pPr>
            <a:lvl5pPr marL="1135901" indent="-205176">
              <a:lnSpc>
                <a:spcPct val="90000"/>
              </a:lnSpc>
              <a:defRPr sz="1063"/>
            </a:lvl5pPr>
            <a:lvl6pPr>
              <a:defRPr sz="1375"/>
            </a:lvl6pPr>
            <a:lvl7pPr>
              <a:defRPr sz="1375"/>
            </a:lvl7pPr>
            <a:lvl8pPr>
              <a:defRPr sz="1375"/>
            </a:lvl8pPr>
            <a:lvl9pPr>
              <a:defRPr sz="1375"/>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7" name="Group 16"/>
          <p:cNvGrpSpPr/>
          <p:nvPr userDrawn="1"/>
        </p:nvGrpSpPr>
        <p:grpSpPr>
          <a:xfrm>
            <a:off x="8137304" y="242312"/>
            <a:ext cx="812164" cy="179122"/>
            <a:chOff x="3602038" y="1063626"/>
            <a:chExt cx="4365626" cy="722312"/>
          </a:xfrm>
        </p:grpSpPr>
        <p:sp>
          <p:nvSpPr>
            <p:cNvPr id="18" name="Freeform 17"/>
            <p:cNvSpPr>
              <a:spLocks/>
            </p:cNvSpPr>
            <p:nvPr/>
          </p:nvSpPr>
          <p:spPr bwMode="auto">
            <a:xfrm>
              <a:off x="3602038" y="1074738"/>
              <a:ext cx="884238" cy="679450"/>
            </a:xfrm>
            <a:custGeom>
              <a:avLst/>
              <a:gdLst>
                <a:gd name="T0" fmla="*/ 0 w 557"/>
                <a:gd name="T1" fmla="*/ 428 h 428"/>
                <a:gd name="T2" fmla="*/ 93 w 557"/>
                <a:gd name="T3" fmla="*/ 0 h 428"/>
                <a:gd name="T4" fmla="*/ 265 w 557"/>
                <a:gd name="T5" fmla="*/ 0 h 428"/>
                <a:gd name="T6" fmla="*/ 273 w 557"/>
                <a:gd name="T7" fmla="*/ 238 h 428"/>
                <a:gd name="T8" fmla="*/ 385 w 557"/>
                <a:gd name="T9" fmla="*/ 0 h 428"/>
                <a:gd name="T10" fmla="*/ 557 w 557"/>
                <a:gd name="T11" fmla="*/ 0 h 428"/>
                <a:gd name="T12" fmla="*/ 459 w 557"/>
                <a:gd name="T13" fmla="*/ 428 h 428"/>
                <a:gd name="T14" fmla="*/ 339 w 557"/>
                <a:gd name="T15" fmla="*/ 428 h 428"/>
                <a:gd name="T16" fmla="*/ 389 w 557"/>
                <a:gd name="T17" fmla="*/ 199 h 428"/>
                <a:gd name="T18" fmla="*/ 273 w 557"/>
                <a:gd name="T19" fmla="*/ 428 h 428"/>
                <a:gd name="T20" fmla="*/ 187 w 557"/>
                <a:gd name="T21" fmla="*/ 428 h 428"/>
                <a:gd name="T22" fmla="*/ 179 w 557"/>
                <a:gd name="T23" fmla="*/ 199 h 428"/>
                <a:gd name="T24" fmla="*/ 125 w 557"/>
                <a:gd name="T25" fmla="*/ 428 h 428"/>
                <a:gd name="T26" fmla="*/ 0 w 557"/>
                <a:gd name="T27" fmla="*/ 428 h 428"/>
                <a:gd name="T28" fmla="*/ 0 w 557"/>
                <a:gd name="T29"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 h="428">
                  <a:moveTo>
                    <a:pt x="0" y="428"/>
                  </a:moveTo>
                  <a:lnTo>
                    <a:pt x="93" y="0"/>
                  </a:lnTo>
                  <a:lnTo>
                    <a:pt x="265" y="0"/>
                  </a:lnTo>
                  <a:lnTo>
                    <a:pt x="273" y="238"/>
                  </a:lnTo>
                  <a:lnTo>
                    <a:pt x="385" y="0"/>
                  </a:lnTo>
                  <a:lnTo>
                    <a:pt x="557" y="0"/>
                  </a:lnTo>
                  <a:lnTo>
                    <a:pt x="459" y="428"/>
                  </a:lnTo>
                  <a:lnTo>
                    <a:pt x="339" y="428"/>
                  </a:lnTo>
                  <a:lnTo>
                    <a:pt x="389" y="199"/>
                  </a:lnTo>
                  <a:lnTo>
                    <a:pt x="273" y="428"/>
                  </a:lnTo>
                  <a:lnTo>
                    <a:pt x="187" y="428"/>
                  </a:lnTo>
                  <a:lnTo>
                    <a:pt x="179" y="199"/>
                  </a:lnTo>
                  <a:lnTo>
                    <a:pt x="125" y="428"/>
                  </a:lnTo>
                  <a:lnTo>
                    <a:pt x="0" y="428"/>
                  </a:lnTo>
                  <a:lnTo>
                    <a:pt x="0" y="428"/>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685385"/>
              <a:endParaRPr lang="en-US" sz="1250">
                <a:solidFill>
                  <a:srgbClr val="FFFFFF"/>
                </a:solidFill>
              </a:endParaRPr>
            </a:p>
          </p:txBody>
        </p:sp>
        <p:sp>
          <p:nvSpPr>
            <p:cNvPr id="19" name="Freeform 18"/>
            <p:cNvSpPr>
              <a:spLocks/>
            </p:cNvSpPr>
            <p:nvPr/>
          </p:nvSpPr>
          <p:spPr bwMode="auto">
            <a:xfrm>
              <a:off x="4510088" y="1074738"/>
              <a:ext cx="204788" cy="111125"/>
            </a:xfrm>
            <a:custGeom>
              <a:avLst/>
              <a:gdLst>
                <a:gd name="T0" fmla="*/ 0 w 129"/>
                <a:gd name="T1" fmla="*/ 70 h 70"/>
                <a:gd name="T2" fmla="*/ 113 w 129"/>
                <a:gd name="T3" fmla="*/ 70 h 70"/>
                <a:gd name="T4" fmla="*/ 129 w 129"/>
                <a:gd name="T5" fmla="*/ 0 h 70"/>
                <a:gd name="T6" fmla="*/ 16 w 129"/>
                <a:gd name="T7" fmla="*/ 0 h 70"/>
                <a:gd name="T8" fmla="*/ 0 w 129"/>
                <a:gd name="T9" fmla="*/ 70 h 70"/>
                <a:gd name="T10" fmla="*/ 0 w 129"/>
                <a:gd name="T11" fmla="*/ 70 h 70"/>
              </a:gdLst>
              <a:ahLst/>
              <a:cxnLst>
                <a:cxn ang="0">
                  <a:pos x="T0" y="T1"/>
                </a:cxn>
                <a:cxn ang="0">
                  <a:pos x="T2" y="T3"/>
                </a:cxn>
                <a:cxn ang="0">
                  <a:pos x="T4" y="T5"/>
                </a:cxn>
                <a:cxn ang="0">
                  <a:pos x="T6" y="T7"/>
                </a:cxn>
                <a:cxn ang="0">
                  <a:pos x="T8" y="T9"/>
                </a:cxn>
                <a:cxn ang="0">
                  <a:pos x="T10" y="T11"/>
                </a:cxn>
              </a:cxnLst>
              <a:rect l="0" t="0" r="r" b="b"/>
              <a:pathLst>
                <a:path w="129" h="70">
                  <a:moveTo>
                    <a:pt x="0" y="70"/>
                  </a:moveTo>
                  <a:lnTo>
                    <a:pt x="113" y="70"/>
                  </a:lnTo>
                  <a:lnTo>
                    <a:pt x="129" y="0"/>
                  </a:lnTo>
                  <a:lnTo>
                    <a:pt x="16" y="0"/>
                  </a:lnTo>
                  <a:lnTo>
                    <a:pt x="0" y="70"/>
                  </a:lnTo>
                  <a:lnTo>
                    <a:pt x="0" y="70"/>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685385"/>
              <a:endParaRPr lang="en-US" sz="1250">
                <a:solidFill>
                  <a:srgbClr val="FFFFFF"/>
                </a:solidFill>
              </a:endParaRPr>
            </a:p>
          </p:txBody>
        </p:sp>
        <p:sp>
          <p:nvSpPr>
            <p:cNvPr id="20" name="Freeform 19"/>
            <p:cNvSpPr>
              <a:spLocks/>
            </p:cNvSpPr>
            <p:nvPr/>
          </p:nvSpPr>
          <p:spPr bwMode="auto">
            <a:xfrm>
              <a:off x="4381501" y="1247776"/>
              <a:ext cx="296863" cy="506413"/>
            </a:xfrm>
            <a:custGeom>
              <a:avLst/>
              <a:gdLst>
                <a:gd name="T0" fmla="*/ 116 w 187"/>
                <a:gd name="T1" fmla="*/ 319 h 319"/>
                <a:gd name="T2" fmla="*/ 0 w 187"/>
                <a:gd name="T3" fmla="*/ 319 h 319"/>
                <a:gd name="T4" fmla="*/ 70 w 187"/>
                <a:gd name="T5" fmla="*/ 0 h 319"/>
                <a:gd name="T6" fmla="*/ 187 w 187"/>
                <a:gd name="T7" fmla="*/ 0 h 319"/>
                <a:gd name="T8" fmla="*/ 116 w 187"/>
                <a:gd name="T9" fmla="*/ 319 h 319"/>
                <a:gd name="T10" fmla="*/ 116 w 187"/>
                <a:gd name="T11" fmla="*/ 319 h 319"/>
              </a:gdLst>
              <a:ahLst/>
              <a:cxnLst>
                <a:cxn ang="0">
                  <a:pos x="T0" y="T1"/>
                </a:cxn>
                <a:cxn ang="0">
                  <a:pos x="T2" y="T3"/>
                </a:cxn>
                <a:cxn ang="0">
                  <a:pos x="T4" y="T5"/>
                </a:cxn>
                <a:cxn ang="0">
                  <a:pos x="T6" y="T7"/>
                </a:cxn>
                <a:cxn ang="0">
                  <a:pos x="T8" y="T9"/>
                </a:cxn>
                <a:cxn ang="0">
                  <a:pos x="T10" y="T11"/>
                </a:cxn>
              </a:cxnLst>
              <a:rect l="0" t="0" r="r" b="b"/>
              <a:pathLst>
                <a:path w="187" h="319">
                  <a:moveTo>
                    <a:pt x="116" y="319"/>
                  </a:moveTo>
                  <a:lnTo>
                    <a:pt x="0" y="319"/>
                  </a:lnTo>
                  <a:lnTo>
                    <a:pt x="70" y="0"/>
                  </a:lnTo>
                  <a:lnTo>
                    <a:pt x="187" y="0"/>
                  </a:lnTo>
                  <a:lnTo>
                    <a:pt x="116" y="319"/>
                  </a:lnTo>
                  <a:lnTo>
                    <a:pt x="116" y="319"/>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685385"/>
              <a:endParaRPr lang="en-US" sz="1250">
                <a:solidFill>
                  <a:srgbClr val="FFFFFF"/>
                </a:solidFill>
              </a:endParaRPr>
            </a:p>
          </p:txBody>
        </p:sp>
        <p:sp>
          <p:nvSpPr>
            <p:cNvPr id="21" name="Freeform 20"/>
            <p:cNvSpPr>
              <a:spLocks/>
            </p:cNvSpPr>
            <p:nvPr/>
          </p:nvSpPr>
          <p:spPr bwMode="auto">
            <a:xfrm>
              <a:off x="5148263" y="1241426"/>
              <a:ext cx="431800" cy="512763"/>
            </a:xfrm>
            <a:custGeom>
              <a:avLst/>
              <a:gdLst>
                <a:gd name="T0" fmla="*/ 19 w 70"/>
                <a:gd name="T1" fmla="*/ 1 h 83"/>
                <a:gd name="T2" fmla="*/ 45 w 70"/>
                <a:gd name="T3" fmla="*/ 1 h 83"/>
                <a:gd name="T4" fmla="*/ 43 w 70"/>
                <a:gd name="T5" fmla="*/ 12 h 83"/>
                <a:gd name="T6" fmla="*/ 56 w 70"/>
                <a:gd name="T7" fmla="*/ 2 h 83"/>
                <a:gd name="T8" fmla="*/ 70 w 70"/>
                <a:gd name="T9" fmla="*/ 0 h 83"/>
                <a:gd name="T10" fmla="*/ 64 w 70"/>
                <a:gd name="T11" fmla="*/ 27 h 83"/>
                <a:gd name="T12" fmla="*/ 35 w 70"/>
                <a:gd name="T13" fmla="*/ 54 h 83"/>
                <a:gd name="T14" fmla="*/ 28 w 70"/>
                <a:gd name="T15" fmla="*/ 83 h 83"/>
                <a:gd name="T16" fmla="*/ 0 w 70"/>
                <a:gd name="T17" fmla="*/ 83 h 83"/>
                <a:gd name="T18" fmla="*/ 19 w 70"/>
                <a:gd name="T19"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83">
                  <a:moveTo>
                    <a:pt x="19" y="1"/>
                  </a:moveTo>
                  <a:cubicBezTo>
                    <a:pt x="45" y="1"/>
                    <a:pt x="45" y="1"/>
                    <a:pt x="45" y="1"/>
                  </a:cubicBezTo>
                  <a:cubicBezTo>
                    <a:pt x="43" y="12"/>
                    <a:pt x="43" y="12"/>
                    <a:pt x="43" y="12"/>
                  </a:cubicBezTo>
                  <a:cubicBezTo>
                    <a:pt x="46" y="7"/>
                    <a:pt x="51" y="4"/>
                    <a:pt x="56" y="2"/>
                  </a:cubicBezTo>
                  <a:cubicBezTo>
                    <a:pt x="61" y="1"/>
                    <a:pt x="65" y="0"/>
                    <a:pt x="70" y="0"/>
                  </a:cubicBezTo>
                  <a:cubicBezTo>
                    <a:pt x="64" y="27"/>
                    <a:pt x="64" y="27"/>
                    <a:pt x="64" y="27"/>
                  </a:cubicBezTo>
                  <a:cubicBezTo>
                    <a:pt x="62" y="27"/>
                    <a:pt x="41" y="23"/>
                    <a:pt x="35" y="54"/>
                  </a:cubicBezTo>
                  <a:cubicBezTo>
                    <a:pt x="28" y="83"/>
                    <a:pt x="28" y="83"/>
                    <a:pt x="28" y="83"/>
                  </a:cubicBezTo>
                  <a:cubicBezTo>
                    <a:pt x="0" y="83"/>
                    <a:pt x="0" y="83"/>
                    <a:pt x="0" y="83"/>
                  </a:cubicBezTo>
                  <a:cubicBezTo>
                    <a:pt x="19" y="1"/>
                    <a:pt x="19" y="1"/>
                    <a:pt x="19" y="1"/>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685385"/>
              <a:endParaRPr lang="en-US" sz="1250">
                <a:solidFill>
                  <a:srgbClr val="FFFFFF"/>
                </a:solidFill>
              </a:endParaRPr>
            </a:p>
          </p:txBody>
        </p:sp>
        <p:sp>
          <p:nvSpPr>
            <p:cNvPr id="22" name="Freeform 21"/>
            <p:cNvSpPr>
              <a:spLocks/>
            </p:cNvSpPr>
            <p:nvPr/>
          </p:nvSpPr>
          <p:spPr bwMode="auto">
            <a:xfrm>
              <a:off x="4510088" y="1217613"/>
              <a:ext cx="700088" cy="555625"/>
            </a:xfrm>
            <a:custGeom>
              <a:avLst/>
              <a:gdLst>
                <a:gd name="T0" fmla="*/ 106 w 113"/>
                <a:gd name="T1" fmla="*/ 57 h 90"/>
                <a:gd name="T2" fmla="*/ 56 w 113"/>
                <a:gd name="T3" fmla="*/ 90 h 90"/>
                <a:gd name="T4" fmla="*/ 77 w 113"/>
                <a:gd name="T5" fmla="*/ 3 h 90"/>
                <a:gd name="T6" fmla="*/ 111 w 113"/>
                <a:gd name="T7" fmla="*/ 36 h 90"/>
                <a:gd name="T8" fmla="*/ 80 w 113"/>
                <a:gd name="T9" fmla="*/ 36 h 90"/>
                <a:gd name="T10" fmla="*/ 72 w 113"/>
                <a:gd name="T11" fmla="*/ 23 h 90"/>
                <a:gd name="T12" fmla="*/ 61 w 113"/>
                <a:gd name="T13" fmla="*/ 69 h 90"/>
                <a:gd name="T14" fmla="*/ 75 w 113"/>
                <a:gd name="T15" fmla="*/ 57 h 90"/>
                <a:gd name="T16" fmla="*/ 106 w 113"/>
                <a:gd name="T17" fmla="*/ 5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90">
                  <a:moveTo>
                    <a:pt x="106" y="57"/>
                  </a:moveTo>
                  <a:cubicBezTo>
                    <a:pt x="106" y="58"/>
                    <a:pt x="97" y="90"/>
                    <a:pt x="56" y="90"/>
                  </a:cubicBezTo>
                  <a:cubicBezTo>
                    <a:pt x="0" y="88"/>
                    <a:pt x="15" y="0"/>
                    <a:pt x="77" y="3"/>
                  </a:cubicBezTo>
                  <a:cubicBezTo>
                    <a:pt x="113" y="5"/>
                    <a:pt x="111" y="35"/>
                    <a:pt x="111" y="36"/>
                  </a:cubicBezTo>
                  <a:cubicBezTo>
                    <a:pt x="80" y="36"/>
                    <a:pt x="80" y="36"/>
                    <a:pt x="80" y="36"/>
                  </a:cubicBezTo>
                  <a:cubicBezTo>
                    <a:pt x="80" y="35"/>
                    <a:pt x="81" y="22"/>
                    <a:pt x="72" y="23"/>
                  </a:cubicBezTo>
                  <a:cubicBezTo>
                    <a:pt x="54" y="23"/>
                    <a:pt x="41" y="68"/>
                    <a:pt x="61" y="69"/>
                  </a:cubicBezTo>
                  <a:cubicBezTo>
                    <a:pt x="70" y="69"/>
                    <a:pt x="74" y="58"/>
                    <a:pt x="75" y="57"/>
                  </a:cubicBezTo>
                  <a:cubicBezTo>
                    <a:pt x="106" y="57"/>
                    <a:pt x="106" y="57"/>
                    <a:pt x="106" y="57"/>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685385"/>
              <a:endParaRPr lang="en-US" sz="1250">
                <a:solidFill>
                  <a:srgbClr val="FFFFFF"/>
                </a:solidFill>
              </a:endParaRPr>
            </a:p>
          </p:txBody>
        </p:sp>
        <p:sp>
          <p:nvSpPr>
            <p:cNvPr id="23" name="Freeform 22"/>
            <p:cNvSpPr>
              <a:spLocks noEditPoints="1"/>
            </p:cNvSpPr>
            <p:nvPr/>
          </p:nvSpPr>
          <p:spPr bwMode="auto">
            <a:xfrm>
              <a:off x="6427788" y="1211263"/>
              <a:ext cx="846138" cy="574675"/>
            </a:xfrm>
            <a:custGeom>
              <a:avLst/>
              <a:gdLst>
                <a:gd name="T0" fmla="*/ 60 w 137"/>
                <a:gd name="T1" fmla="*/ 91 h 93"/>
                <a:gd name="T2" fmla="*/ 79 w 137"/>
                <a:gd name="T3" fmla="*/ 3 h 93"/>
                <a:gd name="T4" fmla="*/ 60 w 137"/>
                <a:gd name="T5" fmla="*/ 91 h 93"/>
                <a:gd name="T6" fmla="*/ 77 w 137"/>
                <a:gd name="T7" fmla="*/ 22 h 93"/>
                <a:gd name="T8" fmla="*/ 61 w 137"/>
                <a:gd name="T9" fmla="*/ 70 h 93"/>
                <a:gd name="T10" fmla="*/ 77 w 137"/>
                <a:gd name="T11" fmla="*/ 22 h 93"/>
              </a:gdLst>
              <a:ahLst/>
              <a:cxnLst>
                <a:cxn ang="0">
                  <a:pos x="T0" y="T1"/>
                </a:cxn>
                <a:cxn ang="0">
                  <a:pos x="T2" y="T3"/>
                </a:cxn>
                <a:cxn ang="0">
                  <a:pos x="T4" y="T5"/>
                </a:cxn>
                <a:cxn ang="0">
                  <a:pos x="T6" y="T7"/>
                </a:cxn>
                <a:cxn ang="0">
                  <a:pos x="T8" y="T9"/>
                </a:cxn>
                <a:cxn ang="0">
                  <a:pos x="T10" y="T11"/>
                </a:cxn>
              </a:cxnLst>
              <a:rect l="0" t="0" r="r" b="b"/>
              <a:pathLst>
                <a:path w="137" h="93">
                  <a:moveTo>
                    <a:pt x="60" y="91"/>
                  </a:moveTo>
                  <a:cubicBezTo>
                    <a:pt x="0" y="88"/>
                    <a:pt x="18" y="0"/>
                    <a:pt x="79" y="3"/>
                  </a:cubicBezTo>
                  <a:cubicBezTo>
                    <a:pt x="137" y="6"/>
                    <a:pt x="120" y="93"/>
                    <a:pt x="60" y="91"/>
                  </a:cubicBezTo>
                  <a:close/>
                  <a:moveTo>
                    <a:pt x="77" y="22"/>
                  </a:moveTo>
                  <a:cubicBezTo>
                    <a:pt x="57" y="18"/>
                    <a:pt x="43" y="66"/>
                    <a:pt x="61" y="70"/>
                  </a:cubicBezTo>
                  <a:cubicBezTo>
                    <a:pt x="82" y="74"/>
                    <a:pt x="97" y="26"/>
                    <a:pt x="77" y="22"/>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685385"/>
              <a:endParaRPr lang="en-US" sz="1250">
                <a:solidFill>
                  <a:srgbClr val="FFFFFF"/>
                </a:solidFill>
              </a:endParaRPr>
            </a:p>
          </p:txBody>
        </p:sp>
        <p:sp>
          <p:nvSpPr>
            <p:cNvPr id="24" name="Freeform 23"/>
            <p:cNvSpPr>
              <a:spLocks/>
            </p:cNvSpPr>
            <p:nvPr/>
          </p:nvSpPr>
          <p:spPr bwMode="auto">
            <a:xfrm>
              <a:off x="7126288" y="1063626"/>
              <a:ext cx="655638" cy="703263"/>
            </a:xfrm>
            <a:custGeom>
              <a:avLst/>
              <a:gdLst>
                <a:gd name="T0" fmla="*/ 59 w 106"/>
                <a:gd name="T1" fmla="*/ 18 h 114"/>
                <a:gd name="T2" fmla="*/ 48 w 106"/>
                <a:gd name="T3" fmla="*/ 28 h 114"/>
                <a:gd name="T4" fmla="*/ 47 w 106"/>
                <a:gd name="T5" fmla="*/ 30 h 114"/>
                <a:gd name="T6" fmla="*/ 64 w 106"/>
                <a:gd name="T7" fmla="*/ 30 h 114"/>
                <a:gd name="T8" fmla="*/ 69 w 106"/>
                <a:gd name="T9" fmla="*/ 11 h 114"/>
                <a:gd name="T10" fmla="*/ 96 w 106"/>
                <a:gd name="T11" fmla="*/ 11 h 114"/>
                <a:gd name="T12" fmla="*/ 92 w 106"/>
                <a:gd name="T13" fmla="*/ 30 h 114"/>
                <a:gd name="T14" fmla="*/ 106 w 106"/>
                <a:gd name="T15" fmla="*/ 30 h 114"/>
                <a:gd name="T16" fmla="*/ 101 w 106"/>
                <a:gd name="T17" fmla="*/ 49 h 114"/>
                <a:gd name="T18" fmla="*/ 87 w 106"/>
                <a:gd name="T19" fmla="*/ 49 h 114"/>
                <a:gd name="T20" fmla="*/ 80 w 106"/>
                <a:gd name="T21" fmla="*/ 85 h 114"/>
                <a:gd name="T22" fmla="*/ 79 w 106"/>
                <a:gd name="T23" fmla="*/ 91 h 114"/>
                <a:gd name="T24" fmla="*/ 92 w 106"/>
                <a:gd name="T25" fmla="*/ 93 h 114"/>
                <a:gd name="T26" fmla="*/ 88 w 106"/>
                <a:gd name="T27" fmla="*/ 112 h 114"/>
                <a:gd name="T28" fmla="*/ 56 w 106"/>
                <a:gd name="T29" fmla="*/ 109 h 114"/>
                <a:gd name="T30" fmla="*/ 51 w 106"/>
                <a:gd name="T31" fmla="*/ 91 h 114"/>
                <a:gd name="T32" fmla="*/ 60 w 106"/>
                <a:gd name="T33" fmla="*/ 49 h 114"/>
                <a:gd name="T34" fmla="*/ 44 w 106"/>
                <a:gd name="T35" fmla="*/ 49 h 114"/>
                <a:gd name="T36" fmla="*/ 30 w 106"/>
                <a:gd name="T37" fmla="*/ 112 h 114"/>
                <a:gd name="T38" fmla="*/ 1 w 106"/>
                <a:gd name="T39" fmla="*/ 112 h 114"/>
                <a:gd name="T40" fmla="*/ 15 w 106"/>
                <a:gd name="T41" fmla="*/ 49 h 114"/>
                <a:gd name="T42" fmla="*/ 0 w 106"/>
                <a:gd name="T43" fmla="*/ 49 h 114"/>
                <a:gd name="T44" fmla="*/ 4 w 106"/>
                <a:gd name="T45" fmla="*/ 30 h 114"/>
                <a:gd name="T46" fmla="*/ 18 w 106"/>
                <a:gd name="T47" fmla="*/ 30 h 114"/>
                <a:gd name="T48" fmla="*/ 30 w 106"/>
                <a:gd name="T49" fmla="*/ 7 h 114"/>
                <a:gd name="T50" fmla="*/ 62 w 106"/>
                <a:gd name="T51" fmla="*/ 3 h 114"/>
                <a:gd name="T52" fmla="*/ 59 w 106"/>
                <a:gd name="T53" fmla="*/ 1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14">
                  <a:moveTo>
                    <a:pt x="59" y="18"/>
                  </a:moveTo>
                  <a:cubicBezTo>
                    <a:pt x="50" y="18"/>
                    <a:pt x="49" y="22"/>
                    <a:pt x="48" y="28"/>
                  </a:cubicBezTo>
                  <a:cubicBezTo>
                    <a:pt x="47" y="30"/>
                    <a:pt x="47" y="30"/>
                    <a:pt x="47" y="30"/>
                  </a:cubicBezTo>
                  <a:cubicBezTo>
                    <a:pt x="64" y="30"/>
                    <a:pt x="64" y="30"/>
                    <a:pt x="64" y="30"/>
                  </a:cubicBezTo>
                  <a:cubicBezTo>
                    <a:pt x="69" y="11"/>
                    <a:pt x="69" y="11"/>
                    <a:pt x="69" y="11"/>
                  </a:cubicBezTo>
                  <a:cubicBezTo>
                    <a:pt x="96" y="11"/>
                    <a:pt x="96" y="11"/>
                    <a:pt x="96" y="11"/>
                  </a:cubicBezTo>
                  <a:cubicBezTo>
                    <a:pt x="92" y="30"/>
                    <a:pt x="92" y="30"/>
                    <a:pt x="92" y="30"/>
                  </a:cubicBezTo>
                  <a:cubicBezTo>
                    <a:pt x="106" y="30"/>
                    <a:pt x="106" y="30"/>
                    <a:pt x="106" y="30"/>
                  </a:cubicBezTo>
                  <a:cubicBezTo>
                    <a:pt x="101" y="49"/>
                    <a:pt x="101" y="49"/>
                    <a:pt x="101" y="49"/>
                  </a:cubicBezTo>
                  <a:cubicBezTo>
                    <a:pt x="87" y="49"/>
                    <a:pt x="87" y="49"/>
                    <a:pt x="87" y="49"/>
                  </a:cubicBezTo>
                  <a:cubicBezTo>
                    <a:pt x="80" y="85"/>
                    <a:pt x="80" y="85"/>
                    <a:pt x="80" y="85"/>
                  </a:cubicBezTo>
                  <a:cubicBezTo>
                    <a:pt x="79" y="87"/>
                    <a:pt x="79" y="89"/>
                    <a:pt x="79" y="91"/>
                  </a:cubicBezTo>
                  <a:cubicBezTo>
                    <a:pt x="81" y="94"/>
                    <a:pt x="92" y="93"/>
                    <a:pt x="92" y="93"/>
                  </a:cubicBezTo>
                  <a:cubicBezTo>
                    <a:pt x="88" y="112"/>
                    <a:pt x="88" y="112"/>
                    <a:pt x="88" y="112"/>
                  </a:cubicBezTo>
                  <a:cubicBezTo>
                    <a:pt x="88" y="112"/>
                    <a:pt x="64" y="114"/>
                    <a:pt x="56" y="109"/>
                  </a:cubicBezTo>
                  <a:cubicBezTo>
                    <a:pt x="52" y="106"/>
                    <a:pt x="49" y="101"/>
                    <a:pt x="51" y="91"/>
                  </a:cubicBezTo>
                  <a:cubicBezTo>
                    <a:pt x="60" y="49"/>
                    <a:pt x="60" y="49"/>
                    <a:pt x="60" y="49"/>
                  </a:cubicBezTo>
                  <a:cubicBezTo>
                    <a:pt x="44" y="49"/>
                    <a:pt x="44" y="49"/>
                    <a:pt x="44" y="49"/>
                  </a:cubicBezTo>
                  <a:cubicBezTo>
                    <a:pt x="30" y="112"/>
                    <a:pt x="30" y="112"/>
                    <a:pt x="30" y="112"/>
                  </a:cubicBezTo>
                  <a:cubicBezTo>
                    <a:pt x="1" y="112"/>
                    <a:pt x="1" y="112"/>
                    <a:pt x="1" y="112"/>
                  </a:cubicBezTo>
                  <a:cubicBezTo>
                    <a:pt x="15" y="49"/>
                    <a:pt x="15" y="49"/>
                    <a:pt x="15" y="49"/>
                  </a:cubicBezTo>
                  <a:cubicBezTo>
                    <a:pt x="0" y="49"/>
                    <a:pt x="0" y="49"/>
                    <a:pt x="0" y="49"/>
                  </a:cubicBezTo>
                  <a:cubicBezTo>
                    <a:pt x="4" y="30"/>
                    <a:pt x="4" y="30"/>
                    <a:pt x="4" y="30"/>
                  </a:cubicBezTo>
                  <a:cubicBezTo>
                    <a:pt x="18" y="30"/>
                    <a:pt x="18" y="30"/>
                    <a:pt x="18" y="30"/>
                  </a:cubicBezTo>
                  <a:cubicBezTo>
                    <a:pt x="21" y="20"/>
                    <a:pt x="23" y="13"/>
                    <a:pt x="30" y="7"/>
                  </a:cubicBezTo>
                  <a:cubicBezTo>
                    <a:pt x="39" y="0"/>
                    <a:pt x="62" y="3"/>
                    <a:pt x="62" y="3"/>
                  </a:cubicBezTo>
                  <a:cubicBezTo>
                    <a:pt x="59" y="18"/>
                    <a:pt x="59" y="18"/>
                    <a:pt x="59" y="18"/>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685385"/>
              <a:endParaRPr lang="en-US" sz="1250">
                <a:solidFill>
                  <a:srgbClr val="FFFFFF"/>
                </a:solidFill>
              </a:endParaRPr>
            </a:p>
          </p:txBody>
        </p:sp>
        <p:sp>
          <p:nvSpPr>
            <p:cNvPr id="25" name="Freeform 24"/>
            <p:cNvSpPr>
              <a:spLocks noEditPoints="1"/>
            </p:cNvSpPr>
            <p:nvPr/>
          </p:nvSpPr>
          <p:spPr bwMode="auto">
            <a:xfrm>
              <a:off x="5338763" y="1211263"/>
              <a:ext cx="1274763" cy="568325"/>
            </a:xfrm>
            <a:custGeom>
              <a:avLst/>
              <a:gdLst>
                <a:gd name="T0" fmla="*/ 85 w 206"/>
                <a:gd name="T1" fmla="*/ 60 h 92"/>
                <a:gd name="T2" fmla="*/ 141 w 206"/>
                <a:gd name="T3" fmla="*/ 60 h 92"/>
                <a:gd name="T4" fmla="*/ 154 w 206"/>
                <a:gd name="T5" fmla="*/ 72 h 92"/>
                <a:gd name="T6" fmla="*/ 154 w 206"/>
                <a:gd name="T7" fmla="*/ 56 h 92"/>
                <a:gd name="T8" fmla="*/ 121 w 206"/>
                <a:gd name="T9" fmla="*/ 27 h 92"/>
                <a:gd name="T10" fmla="*/ 164 w 206"/>
                <a:gd name="T11" fmla="*/ 3 h 92"/>
                <a:gd name="T12" fmla="*/ 199 w 206"/>
                <a:gd name="T13" fmla="*/ 30 h 92"/>
                <a:gd name="T14" fmla="*/ 170 w 206"/>
                <a:gd name="T15" fmla="*/ 30 h 92"/>
                <a:gd name="T16" fmla="*/ 161 w 206"/>
                <a:gd name="T17" fmla="*/ 20 h 92"/>
                <a:gd name="T18" fmla="*/ 159 w 206"/>
                <a:gd name="T19" fmla="*/ 33 h 92"/>
                <a:gd name="T20" fmla="*/ 196 w 206"/>
                <a:gd name="T21" fmla="*/ 59 h 92"/>
                <a:gd name="T22" fmla="*/ 150 w 206"/>
                <a:gd name="T23" fmla="*/ 91 h 92"/>
                <a:gd name="T24" fmla="*/ 109 w 206"/>
                <a:gd name="T25" fmla="*/ 63 h 92"/>
                <a:gd name="T26" fmla="*/ 60 w 206"/>
                <a:gd name="T27" fmla="*/ 91 h 92"/>
                <a:gd name="T28" fmla="*/ 79 w 206"/>
                <a:gd name="T29" fmla="*/ 3 h 92"/>
                <a:gd name="T30" fmla="*/ 115 w 206"/>
                <a:gd name="T31" fmla="*/ 47 h 92"/>
                <a:gd name="T32" fmla="*/ 113 w 206"/>
                <a:gd name="T33" fmla="*/ 51 h 92"/>
                <a:gd name="T34" fmla="*/ 85 w 206"/>
                <a:gd name="T35" fmla="*/ 60 h 92"/>
                <a:gd name="T36" fmla="*/ 77 w 206"/>
                <a:gd name="T37" fmla="*/ 22 h 92"/>
                <a:gd name="T38" fmla="*/ 62 w 206"/>
                <a:gd name="T39" fmla="*/ 70 h 92"/>
                <a:gd name="T40" fmla="*/ 77 w 206"/>
                <a:gd name="T41" fmla="*/ 2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6" h="92">
                  <a:moveTo>
                    <a:pt x="85" y="60"/>
                  </a:moveTo>
                  <a:cubicBezTo>
                    <a:pt x="141" y="60"/>
                    <a:pt x="141" y="60"/>
                    <a:pt x="141" y="60"/>
                  </a:cubicBezTo>
                  <a:cubicBezTo>
                    <a:pt x="141" y="60"/>
                    <a:pt x="136" y="72"/>
                    <a:pt x="154" y="72"/>
                  </a:cubicBezTo>
                  <a:cubicBezTo>
                    <a:pt x="166" y="72"/>
                    <a:pt x="170" y="59"/>
                    <a:pt x="154" y="56"/>
                  </a:cubicBezTo>
                  <a:cubicBezTo>
                    <a:pt x="147" y="54"/>
                    <a:pt x="118" y="50"/>
                    <a:pt x="121" y="27"/>
                  </a:cubicBezTo>
                  <a:cubicBezTo>
                    <a:pt x="124" y="9"/>
                    <a:pt x="143" y="3"/>
                    <a:pt x="164" y="3"/>
                  </a:cubicBezTo>
                  <a:cubicBezTo>
                    <a:pt x="206" y="4"/>
                    <a:pt x="198" y="29"/>
                    <a:pt x="199" y="30"/>
                  </a:cubicBezTo>
                  <a:cubicBezTo>
                    <a:pt x="170" y="30"/>
                    <a:pt x="170" y="30"/>
                    <a:pt x="170" y="30"/>
                  </a:cubicBezTo>
                  <a:cubicBezTo>
                    <a:pt x="170" y="30"/>
                    <a:pt x="173" y="20"/>
                    <a:pt x="161" y="20"/>
                  </a:cubicBezTo>
                  <a:cubicBezTo>
                    <a:pt x="149" y="20"/>
                    <a:pt x="146" y="30"/>
                    <a:pt x="159" y="33"/>
                  </a:cubicBezTo>
                  <a:cubicBezTo>
                    <a:pt x="176" y="37"/>
                    <a:pt x="195" y="37"/>
                    <a:pt x="196" y="59"/>
                  </a:cubicBezTo>
                  <a:cubicBezTo>
                    <a:pt x="196" y="64"/>
                    <a:pt x="193" y="92"/>
                    <a:pt x="150" y="91"/>
                  </a:cubicBezTo>
                  <a:cubicBezTo>
                    <a:pt x="110" y="90"/>
                    <a:pt x="108" y="72"/>
                    <a:pt x="109" y="63"/>
                  </a:cubicBezTo>
                  <a:cubicBezTo>
                    <a:pt x="102" y="78"/>
                    <a:pt x="84" y="92"/>
                    <a:pt x="60" y="91"/>
                  </a:cubicBezTo>
                  <a:cubicBezTo>
                    <a:pt x="0" y="89"/>
                    <a:pt x="18" y="0"/>
                    <a:pt x="79" y="3"/>
                  </a:cubicBezTo>
                  <a:cubicBezTo>
                    <a:pt x="107" y="5"/>
                    <a:pt x="118" y="26"/>
                    <a:pt x="115" y="47"/>
                  </a:cubicBezTo>
                  <a:cubicBezTo>
                    <a:pt x="114" y="50"/>
                    <a:pt x="114" y="51"/>
                    <a:pt x="113" y="51"/>
                  </a:cubicBezTo>
                  <a:cubicBezTo>
                    <a:pt x="85" y="60"/>
                    <a:pt x="85" y="60"/>
                    <a:pt x="85" y="60"/>
                  </a:cubicBezTo>
                  <a:close/>
                  <a:moveTo>
                    <a:pt x="77" y="22"/>
                  </a:moveTo>
                  <a:cubicBezTo>
                    <a:pt x="58" y="18"/>
                    <a:pt x="43" y="66"/>
                    <a:pt x="62" y="70"/>
                  </a:cubicBezTo>
                  <a:cubicBezTo>
                    <a:pt x="83" y="74"/>
                    <a:pt x="97" y="26"/>
                    <a:pt x="77" y="22"/>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685385"/>
              <a:endParaRPr lang="en-US" sz="1250">
                <a:solidFill>
                  <a:srgbClr val="FFFFFF"/>
                </a:solidFill>
              </a:endParaRPr>
            </a:p>
          </p:txBody>
        </p:sp>
        <p:sp>
          <p:nvSpPr>
            <p:cNvPr id="26" name="Freeform 25"/>
            <p:cNvSpPr>
              <a:spLocks noEditPoints="1"/>
            </p:cNvSpPr>
            <p:nvPr/>
          </p:nvSpPr>
          <p:spPr bwMode="auto">
            <a:xfrm>
              <a:off x="7794626" y="1247776"/>
              <a:ext cx="173038" cy="130175"/>
            </a:xfrm>
            <a:custGeom>
              <a:avLst/>
              <a:gdLst>
                <a:gd name="T0" fmla="*/ 14 w 28"/>
                <a:gd name="T1" fmla="*/ 0 h 21"/>
                <a:gd name="T2" fmla="*/ 14 w 28"/>
                <a:gd name="T3" fmla="*/ 21 h 21"/>
                <a:gd name="T4" fmla="*/ 14 w 28"/>
                <a:gd name="T5" fmla="*/ 0 h 21"/>
                <a:gd name="T6" fmla="*/ 14 w 28"/>
                <a:gd name="T7" fmla="*/ 2 h 21"/>
                <a:gd name="T8" fmla="*/ 14 w 28"/>
                <a:gd name="T9" fmla="*/ 19 h 21"/>
                <a:gd name="T10" fmla="*/ 14 w 28"/>
                <a:gd name="T11" fmla="*/ 2 h 21"/>
                <a:gd name="T12" fmla="*/ 16 w 28"/>
                <a:gd name="T13" fmla="*/ 12 h 21"/>
                <a:gd name="T14" fmla="*/ 18 w 28"/>
                <a:gd name="T15" fmla="*/ 16 h 21"/>
                <a:gd name="T16" fmla="*/ 15 w 28"/>
                <a:gd name="T17" fmla="*/ 16 h 21"/>
                <a:gd name="T18" fmla="*/ 14 w 28"/>
                <a:gd name="T19" fmla="*/ 12 h 21"/>
                <a:gd name="T20" fmla="*/ 12 w 28"/>
                <a:gd name="T21" fmla="*/ 12 h 21"/>
                <a:gd name="T22" fmla="*/ 12 w 28"/>
                <a:gd name="T23" fmla="*/ 17 h 21"/>
                <a:gd name="T24" fmla="*/ 9 w 28"/>
                <a:gd name="T25" fmla="*/ 17 h 21"/>
                <a:gd name="T26" fmla="*/ 11 w 28"/>
                <a:gd name="T27" fmla="*/ 5 h 21"/>
                <a:gd name="T28" fmla="*/ 16 w 28"/>
                <a:gd name="T29" fmla="*/ 5 h 21"/>
                <a:gd name="T30" fmla="*/ 19 w 28"/>
                <a:gd name="T31" fmla="*/ 9 h 21"/>
                <a:gd name="T32" fmla="*/ 16 w 28"/>
                <a:gd name="T33" fmla="*/ 12 h 21"/>
                <a:gd name="T34" fmla="*/ 15 w 28"/>
                <a:gd name="T35" fmla="*/ 7 h 21"/>
                <a:gd name="T36" fmla="*/ 13 w 28"/>
                <a:gd name="T37" fmla="*/ 7 h 21"/>
                <a:gd name="T38" fmla="*/ 13 w 28"/>
                <a:gd name="T39" fmla="*/ 11 h 21"/>
                <a:gd name="T40" fmla="*/ 15 w 28"/>
                <a:gd name="T41" fmla="*/ 11 h 21"/>
                <a:gd name="T42" fmla="*/ 17 w 28"/>
                <a:gd name="T43" fmla="*/ 9 h 21"/>
                <a:gd name="T44" fmla="*/ 15 w 28"/>
                <a:gd name="T45"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1">
                  <a:moveTo>
                    <a:pt x="14" y="0"/>
                  </a:moveTo>
                  <a:cubicBezTo>
                    <a:pt x="28" y="0"/>
                    <a:pt x="28" y="21"/>
                    <a:pt x="14" y="21"/>
                  </a:cubicBezTo>
                  <a:cubicBezTo>
                    <a:pt x="0" y="21"/>
                    <a:pt x="0" y="0"/>
                    <a:pt x="14" y="0"/>
                  </a:cubicBezTo>
                  <a:close/>
                  <a:moveTo>
                    <a:pt x="14" y="2"/>
                  </a:moveTo>
                  <a:cubicBezTo>
                    <a:pt x="2" y="2"/>
                    <a:pt x="2" y="19"/>
                    <a:pt x="14" y="19"/>
                  </a:cubicBezTo>
                  <a:cubicBezTo>
                    <a:pt x="26" y="19"/>
                    <a:pt x="26" y="2"/>
                    <a:pt x="14" y="2"/>
                  </a:cubicBezTo>
                  <a:close/>
                  <a:moveTo>
                    <a:pt x="16" y="12"/>
                  </a:moveTo>
                  <a:cubicBezTo>
                    <a:pt x="18" y="16"/>
                    <a:pt x="18" y="16"/>
                    <a:pt x="18" y="16"/>
                  </a:cubicBezTo>
                  <a:cubicBezTo>
                    <a:pt x="15" y="16"/>
                    <a:pt x="15" y="16"/>
                    <a:pt x="15" y="16"/>
                  </a:cubicBezTo>
                  <a:cubicBezTo>
                    <a:pt x="14" y="12"/>
                    <a:pt x="14" y="12"/>
                    <a:pt x="14" y="12"/>
                  </a:cubicBezTo>
                  <a:cubicBezTo>
                    <a:pt x="12" y="12"/>
                    <a:pt x="12" y="12"/>
                    <a:pt x="12" y="12"/>
                  </a:cubicBezTo>
                  <a:cubicBezTo>
                    <a:pt x="12" y="17"/>
                    <a:pt x="12" y="17"/>
                    <a:pt x="12" y="17"/>
                  </a:cubicBezTo>
                  <a:cubicBezTo>
                    <a:pt x="9" y="17"/>
                    <a:pt x="9" y="17"/>
                    <a:pt x="9" y="17"/>
                  </a:cubicBezTo>
                  <a:cubicBezTo>
                    <a:pt x="11" y="5"/>
                    <a:pt x="11" y="5"/>
                    <a:pt x="11" y="5"/>
                  </a:cubicBezTo>
                  <a:cubicBezTo>
                    <a:pt x="16" y="5"/>
                    <a:pt x="16" y="5"/>
                    <a:pt x="16" y="5"/>
                  </a:cubicBezTo>
                  <a:cubicBezTo>
                    <a:pt x="16" y="5"/>
                    <a:pt x="19" y="6"/>
                    <a:pt x="19" y="9"/>
                  </a:cubicBezTo>
                  <a:cubicBezTo>
                    <a:pt x="19" y="12"/>
                    <a:pt x="16" y="12"/>
                    <a:pt x="16" y="12"/>
                  </a:cubicBezTo>
                  <a:close/>
                  <a:moveTo>
                    <a:pt x="15" y="7"/>
                  </a:moveTo>
                  <a:cubicBezTo>
                    <a:pt x="13" y="7"/>
                    <a:pt x="13" y="7"/>
                    <a:pt x="13" y="7"/>
                  </a:cubicBezTo>
                  <a:cubicBezTo>
                    <a:pt x="13" y="11"/>
                    <a:pt x="13" y="11"/>
                    <a:pt x="13" y="11"/>
                  </a:cubicBezTo>
                  <a:cubicBezTo>
                    <a:pt x="15" y="11"/>
                    <a:pt x="15" y="11"/>
                    <a:pt x="15" y="11"/>
                  </a:cubicBezTo>
                  <a:cubicBezTo>
                    <a:pt x="15" y="11"/>
                    <a:pt x="17" y="11"/>
                    <a:pt x="17" y="9"/>
                  </a:cubicBezTo>
                  <a:cubicBezTo>
                    <a:pt x="17" y="7"/>
                    <a:pt x="15" y="7"/>
                    <a:pt x="15" y="7"/>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685385"/>
              <a:endParaRPr lang="en-US" sz="1250">
                <a:solidFill>
                  <a:srgbClr val="FFFFFF"/>
                </a:solidFill>
              </a:endParaRPr>
            </a:p>
          </p:txBody>
        </p:sp>
      </p:grpSp>
      <p:pic>
        <p:nvPicPr>
          <p:cNvPr id="27" name="Picture 2" descr="D:\User\Pictures\WinAzure_rg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0301" y="6359604"/>
            <a:ext cx="1507213" cy="311143"/>
          </a:xfrm>
          <a:prstGeom prst="rect">
            <a:avLst/>
          </a:prstGeom>
          <a:noFill/>
          <a:extLst>
            <a:ext uri="{909E8E84-426E-40DD-AFC4-6F175D3DCCD1}">
              <a14:hiddenFill xmlns:a14="http://schemas.microsoft.com/office/drawing/2010/main">
                <a:solidFill>
                  <a:srgbClr val="FFFFFF"/>
                </a:solidFill>
              </a14:hiddenFill>
            </a:ext>
          </a:extLst>
        </p:spPr>
      </p:pic>
      <p:sp>
        <p:nvSpPr>
          <p:cNvPr id="30" name="Content Placeholder 2"/>
          <p:cNvSpPr>
            <a:spLocks noGrp="1"/>
          </p:cNvSpPr>
          <p:nvPr>
            <p:ph sz="half" idx="10"/>
          </p:nvPr>
        </p:nvSpPr>
        <p:spPr>
          <a:xfrm>
            <a:off x="1375342" y="3429008"/>
            <a:ext cx="3134542" cy="1001428"/>
          </a:xfrm>
        </p:spPr>
        <p:txBody>
          <a:bodyPr/>
          <a:lstStyle>
            <a:lvl1pPr marL="254735" indent="-254735">
              <a:lnSpc>
                <a:spcPct val="90000"/>
              </a:lnSpc>
              <a:defRPr sz="1500"/>
            </a:lvl1pPr>
            <a:lvl2pPr marL="504516" indent="-243831">
              <a:lnSpc>
                <a:spcPct val="90000"/>
              </a:lnSpc>
              <a:defRPr sz="1375"/>
            </a:lvl2pPr>
            <a:lvl3pPr marL="714648" indent="-216079">
              <a:lnSpc>
                <a:spcPct val="90000"/>
              </a:lnSpc>
              <a:defRPr sz="1188"/>
            </a:lvl3pPr>
            <a:lvl4pPr marL="919823" indent="-205176">
              <a:lnSpc>
                <a:spcPct val="90000"/>
              </a:lnSpc>
              <a:defRPr sz="1063"/>
            </a:lvl4pPr>
            <a:lvl5pPr marL="1135901" indent="-210131">
              <a:lnSpc>
                <a:spcPct val="90000"/>
              </a:lnSpc>
              <a:defRPr sz="1063"/>
            </a:lvl5pPr>
            <a:lvl6pPr>
              <a:defRPr sz="1375"/>
            </a:lvl6pPr>
            <a:lvl7pPr>
              <a:defRPr sz="1375"/>
            </a:lvl7pPr>
            <a:lvl8pPr>
              <a:defRPr sz="1375"/>
            </a:lvl8pPr>
            <a:lvl9pPr>
              <a:defRPr sz="1375"/>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3"/>
          <p:cNvSpPr>
            <a:spLocks noGrp="1"/>
          </p:cNvSpPr>
          <p:nvPr>
            <p:ph sz="half" idx="11"/>
          </p:nvPr>
        </p:nvSpPr>
        <p:spPr>
          <a:xfrm>
            <a:off x="5706538" y="3429008"/>
            <a:ext cx="3165736" cy="1001428"/>
          </a:xfrm>
        </p:spPr>
        <p:txBody>
          <a:bodyPr/>
          <a:lstStyle>
            <a:lvl1pPr marL="260679" indent="-260679">
              <a:lnSpc>
                <a:spcPct val="90000"/>
              </a:lnSpc>
              <a:defRPr sz="1500"/>
            </a:lvl1pPr>
            <a:lvl2pPr marL="504516" indent="-254735">
              <a:lnSpc>
                <a:spcPct val="90000"/>
              </a:lnSpc>
              <a:defRPr sz="1375"/>
            </a:lvl2pPr>
            <a:lvl3pPr marL="720594" indent="-226979">
              <a:lnSpc>
                <a:spcPct val="90000"/>
              </a:lnSpc>
              <a:defRPr sz="1188"/>
            </a:lvl3pPr>
            <a:lvl4pPr marL="919823" indent="-199230">
              <a:lnSpc>
                <a:spcPct val="90000"/>
              </a:lnSpc>
              <a:defRPr sz="1063"/>
            </a:lvl4pPr>
            <a:lvl5pPr marL="1135901" indent="-205176">
              <a:lnSpc>
                <a:spcPct val="90000"/>
              </a:lnSpc>
              <a:defRPr sz="1063"/>
            </a:lvl5pPr>
            <a:lvl6pPr>
              <a:defRPr sz="1375"/>
            </a:lvl6pPr>
            <a:lvl7pPr>
              <a:defRPr sz="1375"/>
            </a:lvl7pPr>
            <a:lvl8pPr>
              <a:defRPr sz="1375"/>
            </a:lvl8pPr>
            <a:lvl9pPr>
              <a:defRPr sz="1375"/>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9994851"/>
      </p:ext>
    </p:extLst>
  </p:cSld>
  <p:clrMapOvr>
    <a:masterClrMapping/>
  </p:clrMapOvr>
  <p:transition>
    <p:fade/>
  </p:transition>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73"/>
            <a:ext cx="8363938" cy="637097"/>
          </a:xfrm>
        </p:spPr>
        <p:txBody>
          <a:bodyPr/>
          <a:lstStyle>
            <a:lvl1pPr>
              <a:defRPr sz="46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4"/>
            <a:ext cx="8363938" cy="808939"/>
          </a:xfrm>
        </p:spPr>
        <p:txBody>
          <a:bodyPr/>
          <a:lstStyle>
            <a:lvl1pPr marL="2668" indent="0">
              <a:spcBef>
                <a:spcPts val="0"/>
              </a:spcBef>
              <a:spcAft>
                <a:spcPts val="756"/>
              </a:spcAft>
              <a:buSzPct val="80000"/>
              <a:buFont typeface="Arial" pitchFamily="34" charset="0"/>
              <a:buNone/>
              <a:defRPr sz="3400" spc="-84" baseline="0">
                <a:gradFill>
                  <a:gsLst>
                    <a:gs pos="0">
                      <a:srgbClr val="595959"/>
                    </a:gs>
                    <a:gs pos="86000">
                      <a:srgbClr val="595959"/>
                    </a:gs>
                  </a:gsLst>
                  <a:lin ang="5400000" scaled="0"/>
                </a:gradFill>
                <a:latin typeface="Segoe UI Light" pitchFamily="34" charset="0"/>
              </a:defRPr>
            </a:lvl1pPr>
            <a:lvl2pPr marL="2668" indent="0">
              <a:spcBef>
                <a:spcPts val="0"/>
              </a:spcBef>
              <a:buSzPct val="80000"/>
              <a:buFont typeface="Arial" pitchFamily="34" charset="0"/>
              <a:buNone/>
              <a:defRPr sz="1700" spc="-42" baseline="0">
                <a:gradFill>
                  <a:gsLst>
                    <a:gs pos="0">
                      <a:srgbClr val="595959"/>
                    </a:gs>
                    <a:gs pos="86000">
                      <a:srgbClr val="595959"/>
                    </a:gs>
                  </a:gsLst>
                  <a:lin ang="5400000" scaled="0"/>
                </a:gradFill>
              </a:defRPr>
            </a:lvl2pPr>
            <a:lvl3pPr marL="1057522" indent="-33872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348241" indent="-29071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630958" indent="-2827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031848150"/>
      </p:ext>
    </p:extLst>
  </p:cSld>
  <p:clrMapOvr>
    <a:masterClrMapping/>
  </p:clrMapOvr>
  <p:transition>
    <p:wipe dir="r"/>
  </p:transition>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228602"/>
            <a:ext cx="8363938" cy="571310"/>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447799"/>
            <a:ext cx="8363938" cy="713016"/>
          </a:xfrm>
        </p:spPr>
        <p:txBody>
          <a:bodyPr/>
          <a:lstStyle>
            <a:lvl1pPr marL="0" indent="0">
              <a:spcBef>
                <a:spcPts val="0"/>
              </a:spcBef>
              <a:spcAft>
                <a:spcPts val="675"/>
              </a:spcAft>
              <a:buNone/>
              <a:defRPr sz="3000" spc="-75" baseline="0">
                <a:latin typeface="Segoe UI Light" pitchFamily="34" charset="0"/>
              </a:defRPr>
            </a:lvl1pPr>
            <a:lvl2pPr marL="0" indent="0">
              <a:spcBef>
                <a:spcPts val="0"/>
              </a:spcBef>
              <a:spcAft>
                <a:spcPts val="300"/>
              </a:spcAft>
              <a:buNone/>
              <a:defRPr sz="1500" spc="-3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841015339"/>
      </p:ext>
    </p:extLst>
  </p:cSld>
  <p:clrMapOvr>
    <a:masterClrMapping/>
  </p:clrMapOvr>
  <p:transition>
    <p:wipe dir="r"/>
  </p:transition>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40" y="228602"/>
            <a:ext cx="8363938" cy="571310"/>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447803"/>
            <a:ext cx="8363938" cy="150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5350781"/>
      </p:ext>
    </p:extLst>
  </p:cSld>
  <p:clrMapOvr>
    <a:masterClrMapping/>
  </p:clrMapOvr>
  <p:transition>
    <p:wipe dir="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3241725" y="3140274"/>
            <a:ext cx="2660550" cy="577452"/>
          </a:xfrm>
          <a:prstGeom prst="rect">
            <a:avLst/>
          </a:prstGeom>
          <a:noFill/>
          <a:ln>
            <a:noFill/>
          </a:ln>
        </p:spPr>
      </p:pic>
      <p:sp>
        <p:nvSpPr>
          <p:cNvPr id="3" name="Text Box 3"/>
          <p:cNvSpPr txBox="1">
            <a:spLocks noChangeArrowheads="1"/>
          </p:cNvSpPr>
          <p:nvPr userDrawn="1"/>
        </p:nvSpPr>
        <p:spPr bwMode="blackWhite">
          <a:xfrm>
            <a:off x="381000" y="6083573"/>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54232182"/>
      </p:ext>
    </p:extLst>
  </p:cSld>
  <p:clrMapOvr>
    <a:masterClrMapping/>
  </p:clrMapOvr>
  <p:transition>
    <p:fade/>
  </p:transition>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40" y="1447803"/>
            <a:ext cx="8363938" cy="150336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7223389"/>
      </p:ext>
    </p:extLst>
  </p:cSld>
  <p:clrMapOvr>
    <a:masterClrMapping/>
  </p:clrMapOvr>
  <p:transition>
    <p:wipe dir="r"/>
  </p:transition>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80854011"/>
      </p:ext>
    </p:extLst>
  </p:cSld>
  <p:clrMapOvr>
    <a:masterClrMapping/>
  </p:clrMapOvr>
  <p:transition>
    <p:wipe dir="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754808"/>
      </p:ext>
    </p:extLst>
  </p:cSld>
  <p:clrMapOvr>
    <a:masterClrMapping/>
  </p:clrMapOvr>
  <p:transition>
    <p:wipe dir="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447803"/>
            <a:ext cx="8363938" cy="1503360"/>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7809495"/>
      </p:ext>
    </p:extLst>
  </p:cSld>
  <p:clrMapOvr>
    <a:masterClrMapping/>
  </p:clrMapOvr>
  <p:transition>
    <p:wipe dir="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447803"/>
            <a:ext cx="8363938" cy="1503360"/>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9144001" cy="619125"/>
          </a:xfrm>
          <a:solidFill>
            <a:srgbClr val="FFFF99"/>
          </a:solidFill>
        </p:spPr>
        <p:txBody>
          <a:bodyPr wrap="square" lIns="182799" tIns="91401" rIns="182799" bIns="91401"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4434270"/>
      </p:ext>
    </p:extLst>
  </p:cSld>
  <p:clrMapOvr>
    <a:masterClrMapping/>
  </p:clrMapOvr>
  <p:transition>
    <p:wipe dir="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cSld name="Title with Logo">
    <p:spTree>
      <p:nvGrpSpPr>
        <p:cNvPr id="1" name=""/>
        <p:cNvGrpSpPr/>
        <p:nvPr/>
      </p:nvGrpSpPr>
      <p:grpSpPr>
        <a:xfrm>
          <a:off x="0" y="0"/>
          <a:ext cx="0" cy="0"/>
          <a:chOff x="0" y="0"/>
          <a:chExt cx="0" cy="0"/>
        </a:xfrm>
      </p:grpSpPr>
      <p:sp>
        <p:nvSpPr>
          <p:cNvPr id="11" name="Title 1"/>
          <p:cNvSpPr>
            <a:spLocks noGrp="1"/>
          </p:cNvSpPr>
          <p:nvPr>
            <p:ph type="ctrTitle"/>
          </p:nvPr>
        </p:nvSpPr>
        <p:spPr>
          <a:xfrm>
            <a:off x="730053" y="1410941"/>
            <a:ext cx="7683913" cy="1523498"/>
          </a:xfrm>
        </p:spPr>
        <p:txBody>
          <a:bodyPr>
            <a:noAutofit/>
          </a:bodyPr>
          <a:lstStyle>
            <a:lvl1pPr>
              <a:lnSpc>
                <a:spcPct val="90000"/>
              </a:lnSpc>
              <a:defRPr sz="4375"/>
            </a:lvl1pPr>
          </a:lstStyle>
          <a:p>
            <a:r>
              <a:rPr lang="en-US" smtClean="0"/>
              <a:t>Click to edit Master title style</a:t>
            </a:r>
            <a:endParaRPr lang="en-US" dirty="0"/>
          </a:p>
        </p:txBody>
      </p:sp>
      <p:sp>
        <p:nvSpPr>
          <p:cNvPr id="13" name="Subtitle 2"/>
          <p:cNvSpPr>
            <a:spLocks noGrp="1"/>
          </p:cNvSpPr>
          <p:nvPr>
            <p:ph type="subTitle" idx="1"/>
          </p:nvPr>
        </p:nvSpPr>
        <p:spPr>
          <a:xfrm>
            <a:off x="727079" y="3429008"/>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6901" indent="0" algn="ctr">
              <a:buNone/>
              <a:defRPr>
                <a:solidFill>
                  <a:schemeClr val="tx1">
                    <a:tint val="75000"/>
                  </a:schemeClr>
                </a:solidFill>
              </a:defRPr>
            </a:lvl2pPr>
            <a:lvl3pPr marL="913800" indent="0" algn="ctr">
              <a:buNone/>
              <a:defRPr>
                <a:solidFill>
                  <a:schemeClr val="tx1">
                    <a:tint val="75000"/>
                  </a:schemeClr>
                </a:solidFill>
              </a:defRPr>
            </a:lvl3pPr>
            <a:lvl4pPr marL="1370699" indent="0" algn="ctr">
              <a:buNone/>
              <a:defRPr>
                <a:solidFill>
                  <a:schemeClr val="tx1">
                    <a:tint val="75000"/>
                  </a:schemeClr>
                </a:solidFill>
              </a:defRPr>
            </a:lvl4pPr>
            <a:lvl5pPr marL="1827599" indent="0" algn="ctr">
              <a:buNone/>
              <a:defRPr>
                <a:solidFill>
                  <a:schemeClr val="tx1">
                    <a:tint val="75000"/>
                  </a:schemeClr>
                </a:solidFill>
              </a:defRPr>
            </a:lvl5pPr>
            <a:lvl6pPr marL="2284501" indent="0" algn="ctr">
              <a:buNone/>
              <a:defRPr>
                <a:solidFill>
                  <a:schemeClr val="tx1">
                    <a:tint val="75000"/>
                  </a:schemeClr>
                </a:solidFill>
              </a:defRPr>
            </a:lvl6pPr>
            <a:lvl7pPr marL="2741396" indent="0" algn="ctr">
              <a:buNone/>
              <a:defRPr>
                <a:solidFill>
                  <a:schemeClr val="tx1">
                    <a:tint val="75000"/>
                  </a:schemeClr>
                </a:solidFill>
              </a:defRPr>
            </a:lvl7pPr>
            <a:lvl8pPr marL="3198298" indent="0" algn="ctr">
              <a:buNone/>
              <a:defRPr>
                <a:solidFill>
                  <a:schemeClr val="tx1">
                    <a:tint val="75000"/>
                  </a:schemeClr>
                </a:solidFill>
              </a:defRPr>
            </a:lvl8pPr>
            <a:lvl9pPr marL="365519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16415151"/>
      </p:ext>
    </p:extLst>
  </p:cSld>
  <p:clrMapOvr>
    <a:masterClrMapping/>
  </p:clrMapOvr>
  <p:transition>
    <p:wipe dir="r"/>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16791" y="1198563"/>
            <a:ext cx="4188519" cy="1022459"/>
          </a:xfrm>
        </p:spPr>
        <p:txBody>
          <a:bodyPr/>
          <a:lstStyle>
            <a:lvl1pPr marL="254850" indent="-254850">
              <a:lnSpc>
                <a:spcPct val="90000"/>
              </a:lnSpc>
              <a:defRPr sz="1500"/>
            </a:lvl1pPr>
            <a:lvl2pPr marL="504744" indent="-243943">
              <a:lnSpc>
                <a:spcPct val="90000"/>
              </a:lnSpc>
              <a:defRPr sz="1375"/>
            </a:lvl2pPr>
            <a:lvl3pPr marL="714972" indent="-216177">
              <a:lnSpc>
                <a:spcPct val="90000"/>
              </a:lnSpc>
              <a:defRPr sz="1188"/>
            </a:lvl3pPr>
            <a:lvl4pPr marL="920240" indent="-205269">
              <a:lnSpc>
                <a:spcPct val="90000"/>
              </a:lnSpc>
              <a:defRPr sz="1125"/>
            </a:lvl4pPr>
            <a:lvl5pPr marL="1136417" indent="-210226">
              <a:lnSpc>
                <a:spcPct val="90000"/>
              </a:lnSpc>
              <a:defRPr sz="1125"/>
            </a:lvl5pPr>
            <a:lvl6pPr>
              <a:defRPr sz="1375"/>
            </a:lvl6pPr>
            <a:lvl7pPr>
              <a:defRPr sz="1375"/>
            </a:lvl7pPr>
            <a:lvl8pPr>
              <a:defRPr sz="1375"/>
            </a:lvl8pPr>
            <a:lvl9pPr>
              <a:defRPr sz="137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198563"/>
            <a:ext cx="4230202" cy="1022459"/>
          </a:xfrm>
        </p:spPr>
        <p:txBody>
          <a:bodyPr/>
          <a:lstStyle>
            <a:lvl1pPr marL="260799" indent="-260799">
              <a:lnSpc>
                <a:spcPct val="90000"/>
              </a:lnSpc>
              <a:defRPr sz="1500"/>
            </a:lvl1pPr>
            <a:lvl2pPr marL="504744" indent="-254850">
              <a:lnSpc>
                <a:spcPct val="90000"/>
              </a:lnSpc>
              <a:defRPr sz="1375"/>
            </a:lvl2pPr>
            <a:lvl3pPr marL="720921" indent="-227084">
              <a:lnSpc>
                <a:spcPct val="90000"/>
              </a:lnSpc>
              <a:defRPr sz="1188"/>
            </a:lvl3pPr>
            <a:lvl4pPr marL="920240" indent="-199320">
              <a:lnSpc>
                <a:spcPct val="90000"/>
              </a:lnSpc>
              <a:defRPr sz="1125"/>
            </a:lvl4pPr>
            <a:lvl5pPr marL="1136417" indent="-205269">
              <a:lnSpc>
                <a:spcPct val="90000"/>
              </a:lnSpc>
              <a:defRPr sz="1125"/>
            </a:lvl5pPr>
            <a:lvl6pPr>
              <a:defRPr sz="1375"/>
            </a:lvl6pPr>
            <a:lvl7pPr>
              <a:defRPr sz="1375"/>
            </a:lvl7pPr>
            <a:lvl8pPr>
              <a:defRPr sz="1375"/>
            </a:lvl8pPr>
            <a:lvl9pPr>
              <a:defRPr sz="137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30" y="6344949"/>
            <a:ext cx="1028968" cy="436856"/>
          </a:xfrm>
          <a:prstGeom prst="rect">
            <a:avLst/>
          </a:prstGeom>
        </p:spPr>
      </p:pic>
    </p:spTree>
    <p:extLst>
      <p:ext uri="{BB962C8B-B14F-4D97-AF65-F5344CB8AC3E}">
        <p14:creationId xmlns:p14="http://schemas.microsoft.com/office/powerpoint/2010/main" val="808893115"/>
      </p:ext>
    </p:extLst>
  </p:cSld>
  <p:clrMapOvr>
    <a:masterClrMapping/>
  </p:clrMapOvr>
  <p:transition>
    <p:wipe dir="r"/>
  </p:transition>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3"/>
            <a:ext cx="8423524" cy="917559"/>
          </a:xfrm>
        </p:spPr>
        <p:txBody>
          <a:bodyPr/>
          <a:lstStyle>
            <a:lvl1pPr marL="0" indent="0">
              <a:buNone/>
              <a:defRPr lang="en-US" sz="6625" i="0" kern="1200" spc="-75" baseline="0" dirty="0" smtClean="0">
                <a:solidFill>
                  <a:schemeClr val="tx1">
                    <a:alpha val="99000"/>
                  </a:schemeClr>
                </a:solidFill>
                <a:latin typeface="Segoe UI Light" pitchFamily="34" charset="0"/>
                <a:ea typeface="+mn-ea"/>
                <a:cs typeface="+mn-cs"/>
              </a:defRPr>
            </a:lvl1pPr>
          </a:lstStyle>
          <a:p>
            <a:pPr marL="0" lvl="0" indent="0" algn="l" defTabSz="68565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5" y="4343400"/>
            <a:ext cx="5636696" cy="328936"/>
          </a:xfrm>
        </p:spPr>
        <p:txBody>
          <a:bodyPr/>
          <a:lstStyle>
            <a:lvl1pPr marL="0" indent="0">
              <a:buNone/>
              <a:defRPr lang="en-US" sz="2375" kern="1200" spc="-75" baseline="0" dirty="0">
                <a:solidFill>
                  <a:schemeClr val="tx1">
                    <a:alpha val="99000"/>
                  </a:schemeClr>
                </a:solidFill>
                <a:latin typeface="+mj-lt"/>
                <a:ea typeface="+mn-ea"/>
                <a:cs typeface="+mn-cs"/>
              </a:defRPr>
            </a:lvl1pPr>
          </a:lstStyle>
          <a:p>
            <a:pPr marL="0" lvl="0" indent="0" algn="l" defTabSz="68565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6"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9" y="228600"/>
            <a:ext cx="1873858" cy="290338"/>
          </a:xfrm>
          <a:prstGeom prst="rect">
            <a:avLst/>
          </a:prstGeom>
        </p:spPr>
      </p:pic>
    </p:spTree>
    <p:extLst>
      <p:ext uri="{BB962C8B-B14F-4D97-AF65-F5344CB8AC3E}">
        <p14:creationId xmlns:p14="http://schemas.microsoft.com/office/powerpoint/2010/main" val="3130282473"/>
      </p:ext>
    </p:extLst>
  </p:cSld>
  <p:clrMapOvr>
    <a:masterClrMapping/>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97886"/>
            <a:ext cx="9144000" cy="425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1509788" y="2304247"/>
            <a:ext cx="6313311" cy="765268"/>
          </a:xfrm>
        </p:spPr>
        <p:txBody>
          <a:bodyPr anchor="t">
            <a:noAutofit/>
          </a:bodyPr>
          <a:lstStyle>
            <a:lvl1pPr algn="l">
              <a:defRPr sz="3000">
                <a:solidFill>
                  <a:schemeClr val="bg1"/>
                </a:solidFill>
                <a:latin typeface="Segoe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03896" y="2920354"/>
            <a:ext cx="6400800" cy="704615"/>
          </a:xfrm>
        </p:spPr>
        <p:txBody>
          <a:bodyPr>
            <a:noAutofit/>
          </a:bodyPr>
          <a:lstStyle>
            <a:lvl1pPr marL="0" indent="0" algn="l">
              <a:buNone/>
              <a:defRPr sz="1800">
                <a:solidFill>
                  <a:srgbClr val="567EB9"/>
                </a:solidFill>
                <a:latin typeface="Segoe" pitchFamily="34" charset="0"/>
              </a:defRPr>
            </a:lvl1pPr>
            <a:lvl2pPr marL="457115" indent="0" algn="ctr">
              <a:buNone/>
              <a:defRPr>
                <a:solidFill>
                  <a:schemeClr val="tx1">
                    <a:tint val="75000"/>
                  </a:schemeClr>
                </a:solidFill>
              </a:defRPr>
            </a:lvl2pPr>
            <a:lvl3pPr marL="914231" indent="0" algn="ctr">
              <a:buNone/>
              <a:defRPr>
                <a:solidFill>
                  <a:schemeClr val="tx1">
                    <a:tint val="75000"/>
                  </a:schemeClr>
                </a:solidFill>
              </a:defRPr>
            </a:lvl3pPr>
            <a:lvl4pPr marL="1371347" indent="0" algn="ctr">
              <a:buNone/>
              <a:defRPr>
                <a:solidFill>
                  <a:schemeClr val="tx1">
                    <a:tint val="75000"/>
                  </a:schemeClr>
                </a:solidFill>
              </a:defRPr>
            </a:lvl4pPr>
            <a:lvl5pPr marL="1828462" indent="0" algn="ctr">
              <a:buNone/>
              <a:defRPr>
                <a:solidFill>
                  <a:schemeClr val="tx1">
                    <a:tint val="75000"/>
                  </a:schemeClr>
                </a:solidFill>
              </a:defRPr>
            </a:lvl5pPr>
            <a:lvl6pPr marL="2285577" indent="0" algn="ctr">
              <a:buNone/>
              <a:defRPr>
                <a:solidFill>
                  <a:schemeClr val="tx1">
                    <a:tint val="75000"/>
                  </a:schemeClr>
                </a:solidFill>
              </a:defRPr>
            </a:lvl6pPr>
            <a:lvl7pPr marL="2742693" indent="0" algn="ctr">
              <a:buNone/>
              <a:defRPr>
                <a:solidFill>
                  <a:schemeClr val="tx1">
                    <a:tint val="75000"/>
                  </a:schemeClr>
                </a:solidFill>
              </a:defRPr>
            </a:lvl7pPr>
            <a:lvl8pPr marL="3199810" indent="0" algn="ctr">
              <a:buNone/>
              <a:defRPr>
                <a:solidFill>
                  <a:schemeClr val="tx1">
                    <a:tint val="75000"/>
                  </a:schemeClr>
                </a:solidFill>
              </a:defRPr>
            </a:lvl8pPr>
            <a:lvl9pPr marL="3656924"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4" descr="D:\0Projects\0Projects\Incubation ppt\images\logo_worldWid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74244" y="6095315"/>
            <a:ext cx="1680210" cy="2880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descr="D:\VAISHNAVI\Nayamode_Projects\Incubation Deck template files\Jpeg's\Incubation_ppt_011012_logo.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a:stretch>
            <a:fillRect/>
          </a:stretch>
        </p:blipFill>
        <p:spPr bwMode="auto">
          <a:xfrm>
            <a:off x="37072" y="481638"/>
            <a:ext cx="2823520" cy="353677"/>
          </a:xfrm>
          <a:prstGeom prst="rect">
            <a:avLst/>
          </a:prstGeom>
          <a:noFill/>
        </p:spPr>
      </p:pic>
      <p:sp>
        <p:nvSpPr>
          <p:cNvPr id="13" name="Text Placeholder 12"/>
          <p:cNvSpPr>
            <a:spLocks noGrp="1"/>
          </p:cNvSpPr>
          <p:nvPr>
            <p:ph type="body" sz="quarter" idx="13"/>
          </p:nvPr>
        </p:nvSpPr>
        <p:spPr>
          <a:xfrm>
            <a:off x="193328" y="6077890"/>
            <a:ext cx="5340351" cy="496241"/>
          </a:xfrm>
        </p:spPr>
        <p:txBody>
          <a:bodyPr>
            <a:normAutofit/>
          </a:bodyPr>
          <a:lstStyle>
            <a:lvl1pPr marL="0" indent="0">
              <a:buNone/>
              <a:defRPr sz="975">
                <a:solidFill>
                  <a:srgbClr val="484848"/>
                </a:solidFill>
                <a:latin typeface="Segoe" pitchFamily="34" charset="0"/>
              </a:defRPr>
            </a:lvl1pPr>
          </a:lstStyle>
          <a:p>
            <a:pPr lvl="0"/>
            <a:r>
              <a:rPr lang="en-US" dirty="0" smtClean="0"/>
              <a:t>Click to edit Master text</a:t>
            </a:r>
            <a:endParaRPr lang="en-US" dirty="0"/>
          </a:p>
        </p:txBody>
      </p:sp>
      <p:pic>
        <p:nvPicPr>
          <p:cNvPr id="16" name="Picture 2" descr="D:\0Projects\0Projects\Incubation ppt\images\home_graphic.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98353" y="2514133"/>
            <a:ext cx="570071" cy="77609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userDrawn="1"/>
        </p:nvSpPr>
        <p:spPr>
          <a:xfrm>
            <a:off x="0" y="3293"/>
            <a:ext cx="9144000" cy="513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defTabSz="685690"/>
            <a:endParaRPr lang="en-US" sz="1800" dirty="0">
              <a:solidFill>
                <a:prstClr val="white"/>
              </a:solidFill>
            </a:endParaRPr>
          </a:p>
        </p:txBody>
      </p:sp>
      <p:sp>
        <p:nvSpPr>
          <p:cNvPr id="19" name="Rectangle 18"/>
          <p:cNvSpPr/>
          <p:nvPr userDrawn="1"/>
        </p:nvSpPr>
        <p:spPr>
          <a:xfrm>
            <a:off x="0" y="6511966"/>
            <a:ext cx="9144000" cy="360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defTabSz="685690"/>
            <a:endParaRPr lang="en-US" sz="1800" dirty="0">
              <a:solidFill>
                <a:prstClr val="white"/>
              </a:solidFill>
            </a:endParaRPr>
          </a:p>
        </p:txBody>
      </p:sp>
    </p:spTree>
    <p:extLst>
      <p:ext uri="{BB962C8B-B14F-4D97-AF65-F5344CB8AC3E}">
        <p14:creationId xmlns:p14="http://schemas.microsoft.com/office/powerpoint/2010/main" val="3178837692"/>
      </p:ext>
    </p:extLst>
  </p:cSld>
  <p:clrMapOvr>
    <a:masterClrMapping/>
  </p:clrMapOvr>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D53BE6A-7BDB-4323-860B-549AC1612108}" type="slidenum">
              <a:rPr lang="en-US" smtClean="0">
                <a:solidFill>
                  <a:prstClr val="white"/>
                </a:solidFill>
              </a:rPr>
              <a:pPr/>
              <a:t>‹#›</a:t>
            </a:fld>
            <a:endParaRPr lang="en-US" dirty="0">
              <a:solidFill>
                <a:prstClr val="white"/>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7247537"/>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2437590"/>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0"/>
            <a:ext cx="5636696"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985313940"/>
      </p:ext>
    </p:extLst>
  </p:cSld>
  <p:clrMapOvr>
    <a:masterClrMapping/>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15"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96347"/>
            <a:ext cx="9144000" cy="425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1509788" y="2304247"/>
            <a:ext cx="6313311" cy="765268"/>
          </a:xfrm>
        </p:spPr>
        <p:txBody>
          <a:bodyPr anchor="t">
            <a:noAutofit/>
          </a:bodyPr>
          <a:lstStyle>
            <a:lvl1pPr algn="l">
              <a:defRPr sz="3000">
                <a:solidFill>
                  <a:schemeClr val="bg1"/>
                </a:solidFill>
                <a:latin typeface="Segoe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03896" y="2920354"/>
            <a:ext cx="6400800" cy="704615"/>
          </a:xfrm>
        </p:spPr>
        <p:txBody>
          <a:bodyPr>
            <a:noAutofit/>
          </a:bodyPr>
          <a:lstStyle>
            <a:lvl1pPr marL="0" indent="0" algn="l">
              <a:buNone/>
              <a:defRPr sz="1800">
                <a:solidFill>
                  <a:srgbClr val="567EB9"/>
                </a:solidFill>
                <a:latin typeface="Segoe" pitchFamily="34" charset="0"/>
              </a:defRPr>
            </a:lvl1pPr>
            <a:lvl2pPr marL="457115" indent="0" algn="ctr">
              <a:buNone/>
              <a:defRPr>
                <a:solidFill>
                  <a:schemeClr val="tx1">
                    <a:tint val="75000"/>
                  </a:schemeClr>
                </a:solidFill>
              </a:defRPr>
            </a:lvl2pPr>
            <a:lvl3pPr marL="914231" indent="0" algn="ctr">
              <a:buNone/>
              <a:defRPr>
                <a:solidFill>
                  <a:schemeClr val="tx1">
                    <a:tint val="75000"/>
                  </a:schemeClr>
                </a:solidFill>
              </a:defRPr>
            </a:lvl3pPr>
            <a:lvl4pPr marL="1371347" indent="0" algn="ctr">
              <a:buNone/>
              <a:defRPr>
                <a:solidFill>
                  <a:schemeClr val="tx1">
                    <a:tint val="75000"/>
                  </a:schemeClr>
                </a:solidFill>
              </a:defRPr>
            </a:lvl4pPr>
            <a:lvl5pPr marL="1828462" indent="0" algn="ctr">
              <a:buNone/>
              <a:defRPr>
                <a:solidFill>
                  <a:schemeClr val="tx1">
                    <a:tint val="75000"/>
                  </a:schemeClr>
                </a:solidFill>
              </a:defRPr>
            </a:lvl5pPr>
            <a:lvl6pPr marL="2285577" indent="0" algn="ctr">
              <a:buNone/>
              <a:defRPr>
                <a:solidFill>
                  <a:schemeClr val="tx1">
                    <a:tint val="75000"/>
                  </a:schemeClr>
                </a:solidFill>
              </a:defRPr>
            </a:lvl6pPr>
            <a:lvl7pPr marL="2742693" indent="0" algn="ctr">
              <a:buNone/>
              <a:defRPr>
                <a:solidFill>
                  <a:schemeClr val="tx1">
                    <a:tint val="75000"/>
                  </a:schemeClr>
                </a:solidFill>
              </a:defRPr>
            </a:lvl7pPr>
            <a:lvl8pPr marL="3199810" indent="0" algn="ctr">
              <a:buNone/>
              <a:defRPr>
                <a:solidFill>
                  <a:schemeClr val="tx1">
                    <a:tint val="75000"/>
                  </a:schemeClr>
                </a:solidFill>
              </a:defRPr>
            </a:lvl8pPr>
            <a:lvl9pPr marL="3656924"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4" descr="D:\0Projects\0Projects\Incubation ppt\images\logo_worldWid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74244" y="6095315"/>
            <a:ext cx="1680210" cy="2880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descr="D:\VAISHNAVI\Nayamode_Projects\Incubation Deck template files\Jpeg's\Incubation_ppt_011012_logo.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a:stretch>
            <a:fillRect/>
          </a:stretch>
        </p:blipFill>
        <p:spPr bwMode="auto">
          <a:xfrm>
            <a:off x="37072" y="481638"/>
            <a:ext cx="2823520" cy="353677"/>
          </a:xfrm>
          <a:prstGeom prst="rect">
            <a:avLst/>
          </a:prstGeom>
          <a:noFill/>
        </p:spPr>
      </p:pic>
      <p:sp>
        <p:nvSpPr>
          <p:cNvPr id="13" name="Text Placeholder 12"/>
          <p:cNvSpPr>
            <a:spLocks noGrp="1"/>
          </p:cNvSpPr>
          <p:nvPr>
            <p:ph type="body" sz="quarter" idx="13"/>
          </p:nvPr>
        </p:nvSpPr>
        <p:spPr>
          <a:xfrm>
            <a:off x="193328" y="6077890"/>
            <a:ext cx="5340351" cy="496241"/>
          </a:xfrm>
        </p:spPr>
        <p:txBody>
          <a:bodyPr>
            <a:normAutofit/>
          </a:bodyPr>
          <a:lstStyle>
            <a:lvl1pPr marL="0" indent="0">
              <a:buNone/>
              <a:defRPr sz="975">
                <a:solidFill>
                  <a:srgbClr val="484848"/>
                </a:solidFill>
                <a:latin typeface="Segoe" pitchFamily="34" charset="0"/>
              </a:defRPr>
            </a:lvl1pPr>
          </a:lstStyle>
          <a:p>
            <a:pPr lvl="0"/>
            <a:r>
              <a:rPr lang="en-US" dirty="0" smtClean="0"/>
              <a:t>Click to edit Master text</a:t>
            </a:r>
            <a:endParaRPr lang="en-US" dirty="0"/>
          </a:p>
        </p:txBody>
      </p:sp>
      <p:pic>
        <p:nvPicPr>
          <p:cNvPr id="16" name="Picture 2" descr="D:\0Projects\0Projects\Incubation ppt\images\home_graphic.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98353" y="2514133"/>
            <a:ext cx="570071" cy="77609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userDrawn="1"/>
        </p:nvSpPr>
        <p:spPr>
          <a:xfrm>
            <a:off x="0" y="3293"/>
            <a:ext cx="9144000" cy="513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defTabSz="685690"/>
            <a:endParaRPr lang="en-US" sz="1800" dirty="0">
              <a:solidFill>
                <a:prstClr val="white"/>
              </a:solidFill>
            </a:endParaRPr>
          </a:p>
        </p:txBody>
      </p:sp>
      <p:sp>
        <p:nvSpPr>
          <p:cNvPr id="19" name="Rectangle 18"/>
          <p:cNvSpPr/>
          <p:nvPr userDrawn="1"/>
        </p:nvSpPr>
        <p:spPr>
          <a:xfrm>
            <a:off x="0" y="6511966"/>
            <a:ext cx="9144000" cy="360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defTabSz="685690"/>
            <a:endParaRPr lang="en-US" sz="1800" dirty="0">
              <a:solidFill>
                <a:prstClr val="white"/>
              </a:solidFill>
            </a:endParaRPr>
          </a:p>
        </p:txBody>
      </p:sp>
    </p:spTree>
    <p:extLst>
      <p:ext uri="{BB962C8B-B14F-4D97-AF65-F5344CB8AC3E}">
        <p14:creationId xmlns:p14="http://schemas.microsoft.com/office/powerpoint/2010/main" val="2447353775"/>
      </p:ext>
    </p:extLst>
  </p:cSld>
  <p:clrMapOvr>
    <a:masterClrMapping/>
  </p:clrMapOvr>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11"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96347"/>
            <a:ext cx="9144000" cy="425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1509788" y="2304247"/>
            <a:ext cx="6313311" cy="765268"/>
          </a:xfrm>
        </p:spPr>
        <p:txBody>
          <a:bodyPr anchor="t">
            <a:noAutofit/>
          </a:bodyPr>
          <a:lstStyle>
            <a:lvl1pPr algn="l">
              <a:defRPr sz="3000">
                <a:solidFill>
                  <a:schemeClr val="bg1"/>
                </a:solidFill>
                <a:latin typeface="Segoe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03896" y="2920354"/>
            <a:ext cx="6400800" cy="704615"/>
          </a:xfrm>
        </p:spPr>
        <p:txBody>
          <a:bodyPr>
            <a:noAutofit/>
          </a:bodyPr>
          <a:lstStyle>
            <a:lvl1pPr marL="0" indent="0" algn="l">
              <a:buNone/>
              <a:defRPr sz="1800">
                <a:solidFill>
                  <a:srgbClr val="567EB9"/>
                </a:solidFill>
                <a:latin typeface="Segoe" pitchFamily="34" charset="0"/>
              </a:defRPr>
            </a:lvl1pPr>
            <a:lvl2pPr marL="457115" indent="0" algn="ctr">
              <a:buNone/>
              <a:defRPr>
                <a:solidFill>
                  <a:schemeClr val="tx1">
                    <a:tint val="75000"/>
                  </a:schemeClr>
                </a:solidFill>
              </a:defRPr>
            </a:lvl2pPr>
            <a:lvl3pPr marL="914231" indent="0" algn="ctr">
              <a:buNone/>
              <a:defRPr>
                <a:solidFill>
                  <a:schemeClr val="tx1">
                    <a:tint val="75000"/>
                  </a:schemeClr>
                </a:solidFill>
              </a:defRPr>
            </a:lvl3pPr>
            <a:lvl4pPr marL="1371347" indent="0" algn="ctr">
              <a:buNone/>
              <a:defRPr>
                <a:solidFill>
                  <a:schemeClr val="tx1">
                    <a:tint val="75000"/>
                  </a:schemeClr>
                </a:solidFill>
              </a:defRPr>
            </a:lvl4pPr>
            <a:lvl5pPr marL="1828462" indent="0" algn="ctr">
              <a:buNone/>
              <a:defRPr>
                <a:solidFill>
                  <a:schemeClr val="tx1">
                    <a:tint val="75000"/>
                  </a:schemeClr>
                </a:solidFill>
              </a:defRPr>
            </a:lvl5pPr>
            <a:lvl6pPr marL="2285577" indent="0" algn="ctr">
              <a:buNone/>
              <a:defRPr>
                <a:solidFill>
                  <a:schemeClr val="tx1">
                    <a:tint val="75000"/>
                  </a:schemeClr>
                </a:solidFill>
              </a:defRPr>
            </a:lvl6pPr>
            <a:lvl7pPr marL="2742693" indent="0" algn="ctr">
              <a:buNone/>
              <a:defRPr>
                <a:solidFill>
                  <a:schemeClr val="tx1">
                    <a:tint val="75000"/>
                  </a:schemeClr>
                </a:solidFill>
              </a:defRPr>
            </a:lvl7pPr>
            <a:lvl8pPr marL="3199810" indent="0" algn="ctr">
              <a:buNone/>
              <a:defRPr>
                <a:solidFill>
                  <a:schemeClr val="tx1">
                    <a:tint val="75000"/>
                  </a:schemeClr>
                </a:solidFill>
              </a:defRPr>
            </a:lvl8pPr>
            <a:lvl9pPr marL="3656924"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4" descr="D:\0Projects\0Projects\Incubation ppt\images\logo_worldWid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74244" y="6095315"/>
            <a:ext cx="1680210" cy="2880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descr="D:\VAISHNAVI\Nayamode_Projects\Incubation Deck template files\Jpeg's\Incubation_ppt_011012_logo.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a:stretch>
            <a:fillRect/>
          </a:stretch>
        </p:blipFill>
        <p:spPr bwMode="auto">
          <a:xfrm>
            <a:off x="37072" y="481638"/>
            <a:ext cx="2823520" cy="353677"/>
          </a:xfrm>
          <a:prstGeom prst="rect">
            <a:avLst/>
          </a:prstGeom>
          <a:noFill/>
        </p:spPr>
      </p:pic>
      <p:sp>
        <p:nvSpPr>
          <p:cNvPr id="13" name="Text Placeholder 12"/>
          <p:cNvSpPr>
            <a:spLocks noGrp="1"/>
          </p:cNvSpPr>
          <p:nvPr>
            <p:ph type="body" sz="quarter" idx="13"/>
          </p:nvPr>
        </p:nvSpPr>
        <p:spPr>
          <a:xfrm>
            <a:off x="193328" y="6077890"/>
            <a:ext cx="5340351" cy="496241"/>
          </a:xfrm>
        </p:spPr>
        <p:txBody>
          <a:bodyPr>
            <a:normAutofit/>
          </a:bodyPr>
          <a:lstStyle>
            <a:lvl1pPr marL="0" indent="0">
              <a:buNone/>
              <a:defRPr sz="975">
                <a:solidFill>
                  <a:srgbClr val="484848"/>
                </a:solidFill>
                <a:latin typeface="Segoe" pitchFamily="34" charset="0"/>
              </a:defRPr>
            </a:lvl1pPr>
          </a:lstStyle>
          <a:p>
            <a:pPr lvl="0"/>
            <a:r>
              <a:rPr lang="en-US" dirty="0" smtClean="0"/>
              <a:t>Click to edit Master text</a:t>
            </a:r>
            <a:endParaRPr lang="en-US" dirty="0"/>
          </a:p>
        </p:txBody>
      </p:sp>
      <p:pic>
        <p:nvPicPr>
          <p:cNvPr id="16" name="Picture 2" descr="D:\0Projects\0Projects\Incubation ppt\images\home_graphic.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98353" y="2514133"/>
            <a:ext cx="570071" cy="77609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userDrawn="1"/>
        </p:nvSpPr>
        <p:spPr>
          <a:xfrm>
            <a:off x="0" y="3293"/>
            <a:ext cx="9144000" cy="513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defTabSz="685690"/>
            <a:endParaRPr lang="en-US" sz="1800" dirty="0">
              <a:solidFill>
                <a:prstClr val="white"/>
              </a:solidFill>
            </a:endParaRPr>
          </a:p>
        </p:txBody>
      </p:sp>
      <p:sp>
        <p:nvSpPr>
          <p:cNvPr id="19" name="Rectangle 18"/>
          <p:cNvSpPr/>
          <p:nvPr userDrawn="1"/>
        </p:nvSpPr>
        <p:spPr>
          <a:xfrm>
            <a:off x="0" y="6511966"/>
            <a:ext cx="9144000" cy="360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defTabSz="685690"/>
            <a:endParaRPr lang="en-US" sz="1800" dirty="0">
              <a:solidFill>
                <a:prstClr val="white"/>
              </a:solidFill>
            </a:endParaRPr>
          </a:p>
        </p:txBody>
      </p:sp>
    </p:spTree>
    <p:extLst>
      <p:ext uri="{BB962C8B-B14F-4D97-AF65-F5344CB8AC3E}">
        <p14:creationId xmlns:p14="http://schemas.microsoft.com/office/powerpoint/2010/main" val="4278900706"/>
      </p:ext>
    </p:extLst>
  </p:cSld>
  <p:clrMapOvr>
    <a:masterClrMapping/>
  </p:clrMapOvr>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02935" y="948267"/>
            <a:ext cx="6841067" cy="436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2865060" y="1531204"/>
            <a:ext cx="6405076" cy="1470025"/>
          </a:xfrm>
        </p:spPr>
        <p:txBody>
          <a:bodyPr anchor="t">
            <a:noAutofit/>
          </a:bodyPr>
          <a:lstStyle>
            <a:lvl1pPr algn="l">
              <a:defRPr sz="3975">
                <a:solidFill>
                  <a:schemeClr val="bg1"/>
                </a:solidFill>
                <a:latin typeface="Segoe Light" pitchFamily="34" charset="0"/>
              </a:defRPr>
            </a:lvl1pPr>
          </a:lstStyle>
          <a:p>
            <a:r>
              <a:rPr lang="en-US" dirty="0" smtClean="0"/>
              <a:t>Click to edit Master title style</a:t>
            </a:r>
            <a:endParaRPr lang="en-US" dirty="0"/>
          </a:p>
        </p:txBody>
      </p:sp>
      <p:sp>
        <p:nvSpPr>
          <p:cNvPr id="15" name="Rectangle 14"/>
          <p:cNvSpPr/>
          <p:nvPr userDrawn="1"/>
        </p:nvSpPr>
        <p:spPr>
          <a:xfrm>
            <a:off x="0" y="6517452"/>
            <a:ext cx="9144000" cy="355600"/>
          </a:xfrm>
          <a:prstGeom prst="rect">
            <a:avLst/>
          </a:prstGeom>
          <a:solidFill>
            <a:srgbClr val="547EBA"/>
          </a:soli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defTabSz="685690"/>
            <a:endParaRPr lang="en-US" sz="1800" dirty="0">
              <a:solidFill>
                <a:prstClr val="white"/>
              </a:solidFill>
            </a:endParaRPr>
          </a:p>
        </p:txBody>
      </p:sp>
      <p:sp>
        <p:nvSpPr>
          <p:cNvPr id="17" name="Rectangle 16"/>
          <p:cNvSpPr/>
          <p:nvPr userDrawn="1"/>
        </p:nvSpPr>
        <p:spPr>
          <a:xfrm>
            <a:off x="8881572" y="6517833"/>
            <a:ext cx="265176" cy="35560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defTabSz="685690"/>
            <a:endParaRPr lang="en-US" sz="1800" dirty="0">
              <a:solidFill>
                <a:prstClr val="white"/>
              </a:solidFill>
            </a:endParaRPr>
          </a:p>
        </p:txBody>
      </p:sp>
      <p:pic>
        <p:nvPicPr>
          <p:cNvPr id="18" name="Picture 5" descr="D:\VAISHNAVI\Nayamode_Projects\Incubation Deck template files\Jpeg's\Incubation_ppt_011012_logo.png"/>
          <p:cNvPicPr>
            <a:picLocks noChangeAspect="1" noChangeArrowheads="1"/>
          </p:cNvPicPr>
          <p:nvPr userDrawn="1"/>
        </p:nvPicPr>
        <p:blipFill>
          <a:blip r:embed="rId3" cstate="print"/>
          <a:srcRect/>
          <a:stretch>
            <a:fillRect/>
          </a:stretch>
        </p:blipFill>
        <p:spPr bwMode="auto">
          <a:xfrm>
            <a:off x="-27478" y="6504328"/>
            <a:ext cx="2823520" cy="353677"/>
          </a:xfrm>
          <a:prstGeom prst="rect">
            <a:avLst/>
          </a:prstGeom>
          <a:noFill/>
        </p:spPr>
      </p:pic>
      <p:sp>
        <p:nvSpPr>
          <p:cNvPr id="10" name="Rectangle 9"/>
          <p:cNvSpPr/>
          <p:nvPr userDrawn="1"/>
        </p:nvSpPr>
        <p:spPr>
          <a:xfrm>
            <a:off x="2301770" y="1765735"/>
            <a:ext cx="399393" cy="490483"/>
          </a:xfrm>
          <a:prstGeom prst="rect">
            <a:avLst/>
          </a:prstGeom>
          <a:solidFill>
            <a:srgbClr val="FAA544"/>
          </a:soli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defTabSz="685690"/>
            <a:endParaRPr lang="en-US" sz="1800" dirty="0">
              <a:solidFill>
                <a:prstClr val="white"/>
              </a:solidFill>
            </a:endParaRPr>
          </a:p>
        </p:txBody>
      </p:sp>
      <p:sp>
        <p:nvSpPr>
          <p:cNvPr id="19" name="Rectangle 18"/>
          <p:cNvSpPr/>
          <p:nvPr userDrawn="1"/>
        </p:nvSpPr>
        <p:spPr>
          <a:xfrm>
            <a:off x="0" y="3293"/>
            <a:ext cx="9144000" cy="513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defTabSz="685690"/>
            <a:endParaRPr lang="en-US" sz="1800" dirty="0">
              <a:solidFill>
                <a:prstClr val="white"/>
              </a:solidFill>
            </a:endParaRPr>
          </a:p>
        </p:txBody>
      </p:sp>
      <p:sp>
        <p:nvSpPr>
          <p:cNvPr id="12" name="Slide Number Placeholder 5"/>
          <p:cNvSpPr>
            <a:spLocks noGrp="1"/>
          </p:cNvSpPr>
          <p:nvPr>
            <p:ph type="sldNum" sz="quarter" idx="4"/>
          </p:nvPr>
        </p:nvSpPr>
        <p:spPr>
          <a:xfrm>
            <a:off x="8102789" y="6526701"/>
            <a:ext cx="1064873" cy="345312"/>
          </a:xfrm>
          <a:prstGeom prst="rect">
            <a:avLst/>
          </a:prstGeom>
        </p:spPr>
        <p:txBody>
          <a:bodyPr/>
          <a:lstStyle>
            <a:lvl1pPr algn="r">
              <a:defRPr sz="975" b="1">
                <a:solidFill>
                  <a:schemeClr val="bg1"/>
                </a:solidFill>
                <a:latin typeface="Segoe" pitchFamily="34" charset="0"/>
              </a:defRPr>
            </a:lvl1pPr>
          </a:lstStyle>
          <a:p>
            <a:fld id="{DD53BE6A-7BDB-4323-860B-549AC161210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458812305"/>
      </p:ext>
    </p:extLst>
  </p:cSld>
  <p:clrMapOvr>
    <a:masterClrMapping/>
  </p:clrMapOvr>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4"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5963" b="20569"/>
          <a:stretch/>
        </p:blipFill>
        <p:spPr bwMode="auto">
          <a:xfrm>
            <a:off x="6" y="1577794"/>
            <a:ext cx="9143999" cy="2538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541406" y="2377479"/>
            <a:ext cx="7483802" cy="1470025"/>
          </a:xfrm>
        </p:spPr>
        <p:txBody>
          <a:bodyPr anchor="t">
            <a:noAutofit/>
          </a:bodyPr>
          <a:lstStyle>
            <a:lvl1pPr algn="l">
              <a:defRPr sz="3975">
                <a:solidFill>
                  <a:schemeClr val="bg1"/>
                </a:solidFill>
                <a:latin typeface="Segoe Light" pitchFamily="34" charset="0"/>
              </a:defRPr>
            </a:lvl1pPr>
          </a:lstStyle>
          <a:p>
            <a:r>
              <a:rPr lang="en-US" dirty="0" smtClean="0"/>
              <a:t>Click to edit Master title style</a:t>
            </a:r>
            <a:endParaRPr lang="en-US" dirty="0"/>
          </a:p>
        </p:txBody>
      </p:sp>
      <p:sp>
        <p:nvSpPr>
          <p:cNvPr id="15" name="Rectangle 14"/>
          <p:cNvSpPr/>
          <p:nvPr userDrawn="1"/>
        </p:nvSpPr>
        <p:spPr>
          <a:xfrm>
            <a:off x="0" y="6517452"/>
            <a:ext cx="9144000" cy="355600"/>
          </a:xfrm>
          <a:prstGeom prst="rect">
            <a:avLst/>
          </a:prstGeom>
          <a:solidFill>
            <a:srgbClr val="567EBB"/>
          </a:soli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defTabSz="685690"/>
            <a:endParaRPr lang="en-US" sz="1800" dirty="0">
              <a:solidFill>
                <a:prstClr val="white"/>
              </a:solidFill>
            </a:endParaRPr>
          </a:p>
        </p:txBody>
      </p:sp>
      <p:sp>
        <p:nvSpPr>
          <p:cNvPr id="17" name="Rectangle 16"/>
          <p:cNvSpPr/>
          <p:nvPr userDrawn="1"/>
        </p:nvSpPr>
        <p:spPr>
          <a:xfrm>
            <a:off x="8881572" y="6517833"/>
            <a:ext cx="265176" cy="35560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defTabSz="685690"/>
            <a:endParaRPr lang="en-US" sz="1800" dirty="0">
              <a:solidFill>
                <a:prstClr val="white"/>
              </a:solidFill>
            </a:endParaRPr>
          </a:p>
        </p:txBody>
      </p:sp>
      <p:pic>
        <p:nvPicPr>
          <p:cNvPr id="18" name="Picture 5" descr="D:\VAISHNAVI\Nayamode_Projects\Incubation Deck template files\Jpeg's\Incubation_ppt_011012_logo.png"/>
          <p:cNvPicPr>
            <a:picLocks noChangeAspect="1" noChangeArrowheads="1"/>
          </p:cNvPicPr>
          <p:nvPr userDrawn="1"/>
        </p:nvPicPr>
        <p:blipFill>
          <a:blip r:embed="rId3" cstate="print"/>
          <a:srcRect/>
          <a:stretch>
            <a:fillRect/>
          </a:stretch>
        </p:blipFill>
        <p:spPr bwMode="auto">
          <a:xfrm>
            <a:off x="-27478" y="6504328"/>
            <a:ext cx="2823520" cy="353677"/>
          </a:xfrm>
          <a:prstGeom prst="rect">
            <a:avLst/>
          </a:prstGeom>
          <a:noFill/>
        </p:spPr>
      </p:pic>
      <p:sp>
        <p:nvSpPr>
          <p:cNvPr id="9" name="Rectangle 8"/>
          <p:cNvSpPr/>
          <p:nvPr userDrawn="1"/>
        </p:nvSpPr>
        <p:spPr>
          <a:xfrm>
            <a:off x="4259731" y="6577899"/>
            <a:ext cx="4572000" cy="161573"/>
          </a:xfrm>
          <a:prstGeom prst="rect">
            <a:avLst/>
          </a:prstGeom>
        </p:spPr>
        <p:txBody>
          <a:bodyPr lIns="68569" tIns="34285" rIns="68569" bIns="34285">
            <a:spAutoFit/>
          </a:bodyPr>
          <a:lstStyle/>
          <a:p>
            <a:pPr algn="r" defTabSz="685690"/>
            <a:r>
              <a:rPr lang="en-US" sz="600" dirty="0">
                <a:solidFill>
                  <a:prstClr val="white"/>
                </a:solidFill>
                <a:latin typeface="Verdana" pitchFamily="34" charset="0"/>
              </a:rPr>
              <a:t>© 2012 Microsoft Confidential – Internal Use Only</a:t>
            </a:r>
          </a:p>
        </p:txBody>
      </p:sp>
      <p:sp>
        <p:nvSpPr>
          <p:cNvPr id="10" name="Rectangle 9"/>
          <p:cNvSpPr/>
          <p:nvPr userDrawn="1"/>
        </p:nvSpPr>
        <p:spPr>
          <a:xfrm>
            <a:off x="1" y="2597670"/>
            <a:ext cx="399393" cy="490483"/>
          </a:xfrm>
          <a:prstGeom prst="rect">
            <a:avLst/>
          </a:prstGeom>
          <a:solidFill>
            <a:srgbClr val="FAA544"/>
          </a:soli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defTabSz="685690"/>
            <a:endParaRPr lang="en-US" sz="1800" dirty="0">
              <a:solidFill>
                <a:prstClr val="white"/>
              </a:solidFill>
            </a:endParaRPr>
          </a:p>
        </p:txBody>
      </p:sp>
      <p:sp>
        <p:nvSpPr>
          <p:cNvPr id="19" name="Rectangle 18"/>
          <p:cNvSpPr/>
          <p:nvPr userDrawn="1"/>
        </p:nvSpPr>
        <p:spPr>
          <a:xfrm>
            <a:off x="0" y="3293"/>
            <a:ext cx="9144000" cy="513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defTabSz="685690"/>
            <a:endParaRPr lang="en-US" sz="1800" dirty="0">
              <a:solidFill>
                <a:prstClr val="white"/>
              </a:solidFill>
            </a:endParaRPr>
          </a:p>
        </p:txBody>
      </p:sp>
      <p:sp>
        <p:nvSpPr>
          <p:cNvPr id="12" name="Subtitle 2"/>
          <p:cNvSpPr>
            <a:spLocks noGrp="1"/>
          </p:cNvSpPr>
          <p:nvPr>
            <p:ph type="subTitle" idx="1"/>
          </p:nvPr>
        </p:nvSpPr>
        <p:spPr>
          <a:xfrm>
            <a:off x="522148" y="4297330"/>
            <a:ext cx="6400800" cy="704615"/>
          </a:xfrm>
        </p:spPr>
        <p:txBody>
          <a:bodyPr>
            <a:noAutofit/>
          </a:bodyPr>
          <a:lstStyle>
            <a:lvl1pPr marL="0" indent="0" algn="l">
              <a:buNone/>
              <a:defRPr sz="1350">
                <a:solidFill>
                  <a:srgbClr val="567EB9"/>
                </a:solidFill>
                <a:latin typeface="Segoe" pitchFamily="34" charset="0"/>
              </a:defRPr>
            </a:lvl1pPr>
            <a:lvl2pPr marL="457115" indent="0" algn="ctr">
              <a:buNone/>
              <a:defRPr>
                <a:solidFill>
                  <a:schemeClr val="tx1">
                    <a:tint val="75000"/>
                  </a:schemeClr>
                </a:solidFill>
              </a:defRPr>
            </a:lvl2pPr>
            <a:lvl3pPr marL="914231" indent="0" algn="ctr">
              <a:buNone/>
              <a:defRPr>
                <a:solidFill>
                  <a:schemeClr val="tx1">
                    <a:tint val="75000"/>
                  </a:schemeClr>
                </a:solidFill>
              </a:defRPr>
            </a:lvl3pPr>
            <a:lvl4pPr marL="1371347" indent="0" algn="ctr">
              <a:buNone/>
              <a:defRPr>
                <a:solidFill>
                  <a:schemeClr val="tx1">
                    <a:tint val="75000"/>
                  </a:schemeClr>
                </a:solidFill>
              </a:defRPr>
            </a:lvl4pPr>
            <a:lvl5pPr marL="1828462" indent="0" algn="ctr">
              <a:buNone/>
              <a:defRPr>
                <a:solidFill>
                  <a:schemeClr val="tx1">
                    <a:tint val="75000"/>
                  </a:schemeClr>
                </a:solidFill>
              </a:defRPr>
            </a:lvl5pPr>
            <a:lvl6pPr marL="2285577" indent="0" algn="ctr">
              <a:buNone/>
              <a:defRPr>
                <a:solidFill>
                  <a:schemeClr val="tx1">
                    <a:tint val="75000"/>
                  </a:schemeClr>
                </a:solidFill>
              </a:defRPr>
            </a:lvl6pPr>
            <a:lvl7pPr marL="2742693" indent="0" algn="ctr">
              <a:buNone/>
              <a:defRPr>
                <a:solidFill>
                  <a:schemeClr val="tx1">
                    <a:tint val="75000"/>
                  </a:schemeClr>
                </a:solidFill>
              </a:defRPr>
            </a:lvl7pPr>
            <a:lvl8pPr marL="3199810" indent="0" algn="ctr">
              <a:buNone/>
              <a:defRPr>
                <a:solidFill>
                  <a:schemeClr val="tx1">
                    <a:tint val="75000"/>
                  </a:schemeClr>
                </a:solidFill>
              </a:defRPr>
            </a:lvl8pPr>
            <a:lvl9pPr marL="3656924" indent="0" algn="ctr">
              <a:buNone/>
              <a:defRPr>
                <a:solidFill>
                  <a:schemeClr val="tx1">
                    <a:tint val="75000"/>
                  </a:schemeClr>
                </a:solidFill>
              </a:defRPr>
            </a:lvl9pPr>
          </a:lstStyle>
          <a:p>
            <a:r>
              <a:rPr lang="en-US" dirty="0" smtClean="0"/>
              <a:t>Click to edit Master subtitle style</a:t>
            </a:r>
            <a:endParaRPr lang="en-US" dirty="0"/>
          </a:p>
        </p:txBody>
      </p:sp>
      <p:sp>
        <p:nvSpPr>
          <p:cNvPr id="13" name="Slide Number Placeholder 5"/>
          <p:cNvSpPr>
            <a:spLocks noGrp="1"/>
          </p:cNvSpPr>
          <p:nvPr>
            <p:ph type="sldNum" sz="quarter" idx="4"/>
          </p:nvPr>
        </p:nvSpPr>
        <p:spPr>
          <a:xfrm>
            <a:off x="8102789" y="6526701"/>
            <a:ext cx="1064873" cy="345312"/>
          </a:xfrm>
          <a:prstGeom prst="rect">
            <a:avLst/>
          </a:prstGeom>
        </p:spPr>
        <p:txBody>
          <a:bodyPr/>
          <a:lstStyle>
            <a:lvl1pPr algn="r">
              <a:defRPr sz="975" b="1">
                <a:solidFill>
                  <a:schemeClr val="bg1"/>
                </a:solidFill>
                <a:latin typeface="Segoe" pitchFamily="34" charset="0"/>
              </a:defRPr>
            </a:lvl1pPr>
          </a:lstStyle>
          <a:p>
            <a:fld id="{DD53BE6A-7BDB-4323-860B-549AC161210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987977467"/>
      </p:ext>
    </p:extLst>
  </p:cSld>
  <p:clrMapOvr>
    <a:masterClrMapping/>
  </p:clrMapOvr>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1644"/>
            <a:ext cx="9144000" cy="6876288"/>
          </a:xfrm>
          <a:prstGeom prst="rect">
            <a:avLst/>
          </a:prstGeom>
          <a:solidFill>
            <a:srgbClr val="567E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39" fontAlgn="base">
              <a:spcBef>
                <a:spcPct val="0"/>
              </a:spcBef>
              <a:spcAft>
                <a:spcPct val="0"/>
              </a:spcAft>
            </a:pPr>
            <a:endParaRPr lang="en-US" sz="18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97600180"/>
      </p:ext>
    </p:extLst>
  </p:cSld>
  <p:clrMapOvr>
    <a:masterClrMapping/>
  </p:clrMapOvr>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pitchFamily="34" charset="0"/>
                <a:cs typeface="Segoe U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Autofit/>
          </a:bodyPr>
          <a:lstStyle>
            <a:lvl1pPr marL="0" indent="0">
              <a:buClr>
                <a:srgbClr val="567EBB"/>
              </a:buClr>
              <a:buNone/>
              <a:defRPr sz="3150">
                <a:solidFill>
                  <a:srgbClr val="567EB9"/>
                </a:solidFill>
                <a:latin typeface="Segoe UI Light" pitchFamily="34" charset="0"/>
                <a:cs typeface="Segoe UI" pitchFamily="34" charset="0"/>
              </a:defRPr>
            </a:lvl1pPr>
            <a:lvl2pPr>
              <a:buClr>
                <a:srgbClr val="567EBB"/>
              </a:buClr>
              <a:defRPr sz="2400">
                <a:latin typeface="Segoe UI" pitchFamily="34" charset="0"/>
                <a:cs typeface="Segoe UI" pitchFamily="34" charset="0"/>
              </a:defRPr>
            </a:lvl2pPr>
            <a:lvl3pPr>
              <a:buClr>
                <a:srgbClr val="567EBB"/>
              </a:buClr>
              <a:defRPr sz="2025">
                <a:latin typeface="Segoe UI" pitchFamily="34" charset="0"/>
                <a:cs typeface="Segoe UI" pitchFamily="34" charset="0"/>
              </a:defRPr>
            </a:lvl3pPr>
            <a:lvl4pPr>
              <a:defRPr>
                <a:latin typeface="Segoe UI" pitchFamily="34" charset="0"/>
                <a:cs typeface="Segoe UI" pitchFamily="34" charset="0"/>
              </a:defRPr>
            </a:lvl4pPr>
            <a:lvl5pPr>
              <a:defRPr>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5"/>
          <p:cNvSpPr>
            <a:spLocks noGrp="1"/>
          </p:cNvSpPr>
          <p:nvPr>
            <p:ph type="sldNum" sz="quarter" idx="4"/>
          </p:nvPr>
        </p:nvSpPr>
        <p:spPr>
          <a:xfrm>
            <a:off x="8102789" y="6526701"/>
            <a:ext cx="1064873" cy="345312"/>
          </a:xfrm>
          <a:prstGeom prst="rect">
            <a:avLst/>
          </a:prstGeom>
        </p:spPr>
        <p:txBody>
          <a:bodyPr/>
          <a:lstStyle>
            <a:lvl1pPr algn="r">
              <a:defRPr sz="975" b="1">
                <a:solidFill>
                  <a:schemeClr val="bg1"/>
                </a:solidFill>
                <a:latin typeface="Segoe" pitchFamily="34" charset="0"/>
              </a:defRPr>
            </a:lvl1pPr>
          </a:lstStyle>
          <a:p>
            <a:fld id="{DD53BE6A-7BDB-4323-860B-549AC161210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215713175"/>
      </p:ext>
    </p:extLst>
  </p:cSld>
  <p:clrMapOvr>
    <a:masterClrMapping/>
  </p:clrMapOvr>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Rectangle 6"/>
          <p:cNvSpPr/>
          <p:nvPr userDrawn="1"/>
        </p:nvSpPr>
        <p:spPr bwMode="auto">
          <a:xfrm rot="16200000">
            <a:off x="-375702" y="2378843"/>
            <a:ext cx="3795461" cy="2775257"/>
          </a:xfrm>
          <a:prstGeom prst="rect">
            <a:avLst/>
          </a:prstGeom>
          <a:solidFill>
            <a:srgbClr val="567E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39" fontAlgn="base">
              <a:spcBef>
                <a:spcPct val="0"/>
              </a:spcBef>
              <a:spcAft>
                <a:spcPct val="0"/>
              </a:spcAft>
            </a:pPr>
            <a:endParaRPr lang="en-US" sz="18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9" name="Rectangle 8"/>
          <p:cNvSpPr/>
          <p:nvPr userDrawn="1"/>
        </p:nvSpPr>
        <p:spPr bwMode="auto">
          <a:xfrm rot="16200000">
            <a:off x="2665194" y="2378847"/>
            <a:ext cx="3795461" cy="2775257"/>
          </a:xfrm>
          <a:prstGeom prst="rect">
            <a:avLst/>
          </a:prstGeom>
          <a:solidFill>
            <a:srgbClr val="8585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defTabSz="685539" fontAlgn="base">
              <a:spcBef>
                <a:spcPct val="0"/>
              </a:spcBef>
              <a:spcAft>
                <a:spcPct val="0"/>
              </a:spcAft>
            </a:pPr>
            <a:endParaRPr lang="en-US" sz="90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 name="Rectangle 9"/>
          <p:cNvSpPr/>
          <p:nvPr userDrawn="1"/>
        </p:nvSpPr>
        <p:spPr bwMode="auto">
          <a:xfrm rot="16200000">
            <a:off x="5705199" y="2378843"/>
            <a:ext cx="3795461" cy="2775257"/>
          </a:xfrm>
          <a:prstGeom prst="rect">
            <a:avLst/>
          </a:prstGeom>
          <a:solidFill>
            <a:srgbClr val="567E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34290" tIns="34290" rIns="34290" bIns="34290" numCol="1" spcCol="0" rtlCol="0" fromWordArt="0" anchor="b" anchorCtr="1" forceAA="0" compatLnSpc="1">
            <a:prstTxWarp prst="textNoShape">
              <a:avLst/>
            </a:prstTxWarp>
            <a:noAutofit/>
          </a:bodyPr>
          <a:lstStyle/>
          <a:p>
            <a:pPr algn="ctr" defTabSz="685539" fontAlgn="base">
              <a:spcBef>
                <a:spcPct val="0"/>
              </a:spcBef>
              <a:spcAft>
                <a:spcPct val="0"/>
              </a:spcAft>
            </a:pPr>
            <a:endParaRPr lang="en-US" sz="1800" b="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 name="Text Placeholder 11"/>
          <p:cNvSpPr>
            <a:spLocks noGrp="1"/>
          </p:cNvSpPr>
          <p:nvPr>
            <p:ph type="body" sz="quarter" idx="12"/>
          </p:nvPr>
        </p:nvSpPr>
        <p:spPr>
          <a:xfrm>
            <a:off x="266702" y="2019300"/>
            <a:ext cx="2562225" cy="3683000"/>
          </a:xfrm>
        </p:spPr>
        <p:txBody>
          <a:bodyPr/>
          <a:lstStyle>
            <a:lvl1pPr marL="228557" indent="-228557">
              <a:buClr>
                <a:schemeClr val="bg1"/>
              </a:buClr>
              <a:defRPr sz="1650">
                <a:solidFill>
                  <a:schemeClr val="bg1"/>
                </a:solidFill>
              </a:defRPr>
            </a:lvl1pPr>
            <a:lvl2pPr marL="457115" indent="-219035">
              <a:buClr>
                <a:schemeClr val="bg1"/>
              </a:buClr>
              <a:defRPr sz="1350">
                <a:solidFill>
                  <a:schemeClr val="bg1"/>
                </a:solidFill>
              </a:defRPr>
            </a:lvl2pPr>
            <a:lvl3pPr marL="685673" indent="-228557">
              <a:buClr>
                <a:schemeClr val="bg1"/>
              </a:buClr>
              <a:defRPr sz="1200">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5" name="Text Placeholder 11"/>
          <p:cNvSpPr>
            <a:spLocks noGrp="1"/>
          </p:cNvSpPr>
          <p:nvPr>
            <p:ph type="body" sz="quarter" idx="13"/>
          </p:nvPr>
        </p:nvSpPr>
        <p:spPr>
          <a:xfrm>
            <a:off x="3276602" y="2044700"/>
            <a:ext cx="2562225" cy="3683000"/>
          </a:xfrm>
        </p:spPr>
        <p:txBody>
          <a:bodyPr/>
          <a:lstStyle>
            <a:lvl1pPr marL="228557" indent="-228557">
              <a:buClr>
                <a:schemeClr val="bg1"/>
              </a:buClr>
              <a:defRPr sz="1650">
                <a:solidFill>
                  <a:schemeClr val="bg1"/>
                </a:solidFill>
              </a:defRPr>
            </a:lvl1pPr>
            <a:lvl2pPr marL="457115" indent="-219035">
              <a:buClr>
                <a:schemeClr val="bg1"/>
              </a:buClr>
              <a:defRPr sz="1350">
                <a:solidFill>
                  <a:schemeClr val="bg1"/>
                </a:solidFill>
              </a:defRPr>
            </a:lvl2pPr>
            <a:lvl3pPr marL="685673" indent="-228557">
              <a:buClr>
                <a:schemeClr val="bg1"/>
              </a:buClr>
              <a:defRPr sz="1200">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6" name="Text Placeholder 11"/>
          <p:cNvSpPr>
            <a:spLocks noGrp="1"/>
          </p:cNvSpPr>
          <p:nvPr>
            <p:ph type="body" sz="quarter" idx="14"/>
          </p:nvPr>
        </p:nvSpPr>
        <p:spPr>
          <a:xfrm>
            <a:off x="6334127" y="2057400"/>
            <a:ext cx="2562225" cy="3683000"/>
          </a:xfrm>
        </p:spPr>
        <p:txBody>
          <a:bodyPr/>
          <a:lstStyle>
            <a:lvl1pPr marL="228557" indent="-228557">
              <a:buClr>
                <a:schemeClr val="bg1"/>
              </a:buClr>
              <a:defRPr sz="1650">
                <a:solidFill>
                  <a:schemeClr val="bg1"/>
                </a:solidFill>
              </a:defRPr>
            </a:lvl1pPr>
            <a:lvl2pPr marL="457115" indent="-219035">
              <a:buClr>
                <a:schemeClr val="bg1"/>
              </a:buClr>
              <a:defRPr sz="1350">
                <a:solidFill>
                  <a:schemeClr val="bg1"/>
                </a:solidFill>
              </a:defRPr>
            </a:lvl2pPr>
            <a:lvl3pPr marL="685673" indent="-228557">
              <a:buClr>
                <a:schemeClr val="bg1"/>
              </a:buClr>
              <a:defRPr sz="1200">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7" name="Text Placeholder 11"/>
          <p:cNvSpPr>
            <a:spLocks noGrp="1"/>
          </p:cNvSpPr>
          <p:nvPr>
            <p:ph type="body" sz="quarter" idx="15"/>
          </p:nvPr>
        </p:nvSpPr>
        <p:spPr>
          <a:xfrm>
            <a:off x="2700341" y="1079501"/>
            <a:ext cx="3743325" cy="558800"/>
          </a:xfrm>
        </p:spPr>
        <p:txBody>
          <a:bodyPr>
            <a:noAutofit/>
          </a:bodyPr>
          <a:lstStyle>
            <a:lvl1pPr marL="0" indent="0" algn="ctr">
              <a:buClr>
                <a:schemeClr val="bg1"/>
              </a:buClr>
              <a:buNone/>
              <a:defRPr sz="1800">
                <a:solidFill>
                  <a:srgbClr val="567EB9"/>
                </a:solidFill>
                <a:latin typeface="Segoe UI Semibold" pitchFamily="34" charset="0"/>
              </a:defRPr>
            </a:lvl1pPr>
            <a:lvl2pPr marL="457115" indent="-219035">
              <a:buClr>
                <a:schemeClr val="bg1"/>
              </a:buClr>
              <a:defRPr sz="1350">
                <a:solidFill>
                  <a:srgbClr val="547EBA"/>
                </a:solidFill>
              </a:defRPr>
            </a:lvl2pPr>
            <a:lvl3pPr marL="685673" indent="-228557">
              <a:buClr>
                <a:schemeClr val="bg1"/>
              </a:buClr>
              <a:defRPr sz="1200">
                <a:solidFill>
                  <a:srgbClr val="547EBA"/>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p:txBody>
      </p:sp>
      <p:sp>
        <p:nvSpPr>
          <p:cNvPr id="13" name="Slide Number Placeholder 5"/>
          <p:cNvSpPr>
            <a:spLocks noGrp="1"/>
          </p:cNvSpPr>
          <p:nvPr>
            <p:ph type="sldNum" sz="quarter" idx="4"/>
          </p:nvPr>
        </p:nvSpPr>
        <p:spPr>
          <a:xfrm>
            <a:off x="8102789" y="6526701"/>
            <a:ext cx="1064873" cy="345312"/>
          </a:xfrm>
          <a:prstGeom prst="rect">
            <a:avLst/>
          </a:prstGeom>
        </p:spPr>
        <p:txBody>
          <a:bodyPr/>
          <a:lstStyle>
            <a:lvl1pPr algn="r">
              <a:defRPr sz="975" b="1">
                <a:solidFill>
                  <a:schemeClr val="bg1"/>
                </a:solidFill>
                <a:latin typeface="Segoe" pitchFamily="34" charset="0"/>
              </a:defRPr>
            </a:lvl1pPr>
          </a:lstStyle>
          <a:p>
            <a:fld id="{DD53BE6A-7BDB-4323-860B-549AC161210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133150319"/>
      </p:ext>
    </p:extLst>
  </p:cSld>
  <p:clrMapOvr>
    <a:masterClrMapping/>
  </p:clrMapOvr>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0" name="Oval 19"/>
          <p:cNvSpPr/>
          <p:nvPr userDrawn="1"/>
        </p:nvSpPr>
        <p:spPr>
          <a:xfrm>
            <a:off x="282574" y="1727199"/>
            <a:ext cx="2651760" cy="3535680"/>
          </a:xfrm>
          <a:prstGeom prst="ellipse">
            <a:avLst/>
          </a:prstGeom>
          <a:solidFill>
            <a:srgbClr val="567E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39" fontAlgn="base">
              <a:spcBef>
                <a:spcPct val="0"/>
              </a:spcBef>
              <a:spcAft>
                <a:spcPct val="0"/>
              </a:spcAft>
            </a:pPr>
            <a:endParaRPr lang="en-US" sz="18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1" name="Oval 20"/>
          <p:cNvSpPr/>
          <p:nvPr userDrawn="1"/>
        </p:nvSpPr>
        <p:spPr>
          <a:xfrm>
            <a:off x="3249612" y="1727199"/>
            <a:ext cx="2651760" cy="3535680"/>
          </a:xfrm>
          <a:prstGeom prst="ellipse">
            <a:avLst/>
          </a:prstGeom>
          <a:solidFill>
            <a:srgbClr val="8585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defTabSz="685539" fontAlgn="base">
              <a:spcBef>
                <a:spcPct val="0"/>
              </a:spcBef>
              <a:spcAft>
                <a:spcPct val="0"/>
              </a:spcAft>
            </a:pPr>
            <a:endParaRPr lang="en-US" sz="90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2" name="Oval 21"/>
          <p:cNvSpPr/>
          <p:nvPr userDrawn="1"/>
        </p:nvSpPr>
        <p:spPr>
          <a:xfrm>
            <a:off x="6216649" y="1727199"/>
            <a:ext cx="2651760" cy="3535680"/>
          </a:xfrm>
          <a:prstGeom prst="ellipse">
            <a:avLst/>
          </a:prstGeom>
          <a:solidFill>
            <a:srgbClr val="FAA5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34290" tIns="34290" rIns="34290" bIns="34290" numCol="1" spcCol="0" rtlCol="0" fromWordArt="0" anchor="b" anchorCtr="1" forceAA="0" compatLnSpc="1">
            <a:prstTxWarp prst="textNoShape">
              <a:avLst/>
            </a:prstTxWarp>
            <a:noAutofit/>
          </a:bodyPr>
          <a:lstStyle/>
          <a:p>
            <a:pPr algn="ctr" defTabSz="685539" fontAlgn="base">
              <a:spcBef>
                <a:spcPct val="0"/>
              </a:spcBef>
              <a:spcAft>
                <a:spcPct val="0"/>
              </a:spcAft>
            </a:pPr>
            <a:endParaRPr lang="en-US" sz="1800" b="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12" name="Text Placeholder 11"/>
          <p:cNvSpPr>
            <a:spLocks noGrp="1"/>
          </p:cNvSpPr>
          <p:nvPr>
            <p:ph type="body" sz="quarter" idx="12"/>
          </p:nvPr>
        </p:nvSpPr>
        <p:spPr>
          <a:xfrm>
            <a:off x="447676" y="2425700"/>
            <a:ext cx="2562225" cy="3683000"/>
          </a:xfrm>
        </p:spPr>
        <p:txBody>
          <a:bodyPr/>
          <a:lstStyle>
            <a:lvl1pPr marL="228557" indent="-228557">
              <a:buClr>
                <a:schemeClr val="bg1"/>
              </a:buClr>
              <a:defRPr sz="1350" b="0">
                <a:solidFill>
                  <a:schemeClr val="bg1"/>
                </a:solidFill>
                <a:latin typeface="Segoe UI Semibold" pitchFamily="34" charset="0"/>
              </a:defRPr>
            </a:lvl1pPr>
            <a:lvl2pPr marL="457115" indent="-219035">
              <a:buClr>
                <a:schemeClr val="bg1"/>
              </a:buClr>
              <a:defRPr sz="1200">
                <a:solidFill>
                  <a:schemeClr val="bg1"/>
                </a:solidFill>
              </a:defRPr>
            </a:lvl2pPr>
            <a:lvl3pPr marL="685673" indent="-228557">
              <a:buClr>
                <a:schemeClr val="bg1"/>
              </a:buClr>
              <a:defRPr sz="975">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5" name="Text Placeholder 11"/>
          <p:cNvSpPr>
            <a:spLocks noGrp="1"/>
          </p:cNvSpPr>
          <p:nvPr>
            <p:ph type="body" sz="quarter" idx="13"/>
          </p:nvPr>
        </p:nvSpPr>
        <p:spPr>
          <a:xfrm>
            <a:off x="3429002" y="2451100"/>
            <a:ext cx="2562225" cy="3683000"/>
          </a:xfrm>
        </p:spPr>
        <p:txBody>
          <a:bodyPr/>
          <a:lstStyle>
            <a:lvl1pPr marL="228557" indent="-228557">
              <a:buClr>
                <a:schemeClr val="bg1"/>
              </a:buClr>
              <a:defRPr sz="1350">
                <a:solidFill>
                  <a:schemeClr val="bg1"/>
                </a:solidFill>
                <a:latin typeface="Segoe UI Semibold" pitchFamily="34" charset="0"/>
              </a:defRPr>
            </a:lvl1pPr>
            <a:lvl2pPr marL="457115" indent="-219035">
              <a:buClr>
                <a:schemeClr val="bg1"/>
              </a:buClr>
              <a:defRPr sz="1200">
                <a:solidFill>
                  <a:schemeClr val="bg1"/>
                </a:solidFill>
              </a:defRPr>
            </a:lvl2pPr>
            <a:lvl3pPr marL="685673" indent="-228557">
              <a:buClr>
                <a:schemeClr val="bg1"/>
              </a:buClr>
              <a:defRPr sz="975">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6" name="Text Placeholder 11"/>
          <p:cNvSpPr>
            <a:spLocks noGrp="1"/>
          </p:cNvSpPr>
          <p:nvPr>
            <p:ph type="body" sz="quarter" idx="14"/>
          </p:nvPr>
        </p:nvSpPr>
        <p:spPr>
          <a:xfrm>
            <a:off x="6381752" y="2463800"/>
            <a:ext cx="2562225" cy="3683000"/>
          </a:xfrm>
        </p:spPr>
        <p:txBody>
          <a:bodyPr/>
          <a:lstStyle>
            <a:lvl1pPr marL="228557" indent="-228557">
              <a:buClr>
                <a:schemeClr val="bg1"/>
              </a:buClr>
              <a:defRPr sz="1350">
                <a:solidFill>
                  <a:schemeClr val="bg1"/>
                </a:solidFill>
                <a:latin typeface="Segoe UI Semibold" pitchFamily="34" charset="0"/>
              </a:defRPr>
            </a:lvl1pPr>
            <a:lvl2pPr marL="457115" indent="-219035">
              <a:buClr>
                <a:schemeClr val="bg1"/>
              </a:buClr>
              <a:defRPr sz="1200">
                <a:solidFill>
                  <a:schemeClr val="bg1"/>
                </a:solidFill>
              </a:defRPr>
            </a:lvl2pPr>
            <a:lvl3pPr marL="685673" indent="-228557">
              <a:buClr>
                <a:schemeClr val="bg1"/>
              </a:buClr>
              <a:defRPr sz="975">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7" name="Text Placeholder 11"/>
          <p:cNvSpPr>
            <a:spLocks noGrp="1"/>
          </p:cNvSpPr>
          <p:nvPr>
            <p:ph type="body" sz="quarter" idx="15"/>
          </p:nvPr>
        </p:nvSpPr>
        <p:spPr>
          <a:xfrm>
            <a:off x="2700341" y="1079501"/>
            <a:ext cx="3743325" cy="558800"/>
          </a:xfrm>
        </p:spPr>
        <p:txBody>
          <a:bodyPr>
            <a:noAutofit/>
          </a:bodyPr>
          <a:lstStyle>
            <a:lvl1pPr marL="0" indent="0" algn="ctr">
              <a:buClr>
                <a:schemeClr val="bg1"/>
              </a:buClr>
              <a:buNone/>
              <a:defRPr sz="1800">
                <a:solidFill>
                  <a:srgbClr val="567EB9"/>
                </a:solidFill>
                <a:latin typeface="Segoe UI Semibold" pitchFamily="34" charset="0"/>
              </a:defRPr>
            </a:lvl1pPr>
            <a:lvl2pPr marL="457115" indent="-219035">
              <a:buClr>
                <a:schemeClr val="bg1"/>
              </a:buClr>
              <a:defRPr sz="1350">
                <a:solidFill>
                  <a:srgbClr val="547EBA"/>
                </a:solidFill>
              </a:defRPr>
            </a:lvl2pPr>
            <a:lvl3pPr marL="685673" indent="-228557">
              <a:buClr>
                <a:schemeClr val="bg1"/>
              </a:buClr>
              <a:defRPr sz="1200">
                <a:solidFill>
                  <a:srgbClr val="547EBA"/>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p:txBody>
      </p:sp>
      <p:cxnSp>
        <p:nvCxnSpPr>
          <p:cNvPr id="25" name="Straight Connector 24"/>
          <p:cNvCxnSpPr/>
          <p:nvPr userDrawn="1"/>
        </p:nvCxnSpPr>
        <p:spPr>
          <a:xfrm>
            <a:off x="5638801" y="3594100"/>
            <a:ext cx="923925" cy="0"/>
          </a:xfrm>
          <a:prstGeom prst="line">
            <a:avLst/>
          </a:prstGeom>
          <a:ln w="76200" cap="rnd">
            <a:solidFill>
              <a:srgbClr val="3A3A3A"/>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2609852" y="3568700"/>
            <a:ext cx="923925" cy="0"/>
          </a:xfrm>
          <a:prstGeom prst="line">
            <a:avLst/>
          </a:prstGeom>
          <a:ln w="76200" cap="rnd">
            <a:solidFill>
              <a:srgbClr val="3A3A3A"/>
            </a:solidFill>
            <a:prstDash val="sysDot"/>
          </a:ln>
        </p:spPr>
        <p:style>
          <a:lnRef idx="1">
            <a:schemeClr val="accent1"/>
          </a:lnRef>
          <a:fillRef idx="0">
            <a:schemeClr val="accent1"/>
          </a:fillRef>
          <a:effectRef idx="0">
            <a:schemeClr val="accent1"/>
          </a:effectRef>
          <a:fontRef idx="minor">
            <a:schemeClr val="tx1"/>
          </a:fontRef>
        </p:style>
      </p:cxnSp>
      <p:sp>
        <p:nvSpPr>
          <p:cNvPr id="18" name="Slide Number Placeholder 5"/>
          <p:cNvSpPr>
            <a:spLocks noGrp="1"/>
          </p:cNvSpPr>
          <p:nvPr>
            <p:ph type="sldNum" sz="quarter" idx="4"/>
          </p:nvPr>
        </p:nvSpPr>
        <p:spPr>
          <a:xfrm>
            <a:off x="8102789" y="6526701"/>
            <a:ext cx="1064873" cy="345312"/>
          </a:xfrm>
          <a:prstGeom prst="rect">
            <a:avLst/>
          </a:prstGeom>
        </p:spPr>
        <p:txBody>
          <a:bodyPr/>
          <a:lstStyle>
            <a:lvl1pPr algn="r">
              <a:defRPr sz="975" b="1">
                <a:solidFill>
                  <a:schemeClr val="bg1"/>
                </a:solidFill>
                <a:latin typeface="Segoe" pitchFamily="34" charset="0"/>
              </a:defRPr>
            </a:lvl1pPr>
          </a:lstStyle>
          <a:p>
            <a:fld id="{DD53BE6A-7BDB-4323-860B-549AC161210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421103468"/>
      </p:ext>
    </p:extLst>
  </p:cSld>
  <p:clrMapOvr>
    <a:masterClrMapping/>
  </p:clrMapOvr>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9" name="Oval 18"/>
          <p:cNvSpPr/>
          <p:nvPr userDrawn="1"/>
        </p:nvSpPr>
        <p:spPr>
          <a:xfrm>
            <a:off x="5153025" y="1282699"/>
            <a:ext cx="3364992" cy="4483100"/>
          </a:xfrm>
          <a:prstGeom prst="ellipse">
            <a:avLst/>
          </a:prstGeom>
          <a:solidFill>
            <a:srgbClr val="567E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39" fontAlgn="base">
              <a:spcBef>
                <a:spcPct val="0"/>
              </a:spcBef>
              <a:spcAft>
                <a:spcPct val="0"/>
              </a:spcAft>
            </a:pPr>
            <a:endParaRPr lang="en-US" sz="18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Oval 22"/>
          <p:cNvSpPr/>
          <p:nvPr userDrawn="1"/>
        </p:nvSpPr>
        <p:spPr>
          <a:xfrm>
            <a:off x="658812" y="1244600"/>
            <a:ext cx="3364992" cy="4486656"/>
          </a:xfrm>
          <a:prstGeom prst="ellipse">
            <a:avLst/>
          </a:prstGeom>
          <a:solidFill>
            <a:srgbClr val="8585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defTabSz="685539" fontAlgn="base">
              <a:spcBef>
                <a:spcPct val="0"/>
              </a:spcBef>
              <a:spcAft>
                <a:spcPct val="0"/>
              </a:spcAft>
            </a:pPr>
            <a:endParaRPr lang="en-US" sz="90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12" name="Text Placeholder 11"/>
          <p:cNvSpPr>
            <a:spLocks noGrp="1"/>
          </p:cNvSpPr>
          <p:nvPr>
            <p:ph type="body" sz="quarter" idx="12"/>
          </p:nvPr>
        </p:nvSpPr>
        <p:spPr>
          <a:xfrm>
            <a:off x="971552" y="2070100"/>
            <a:ext cx="2562225" cy="3683000"/>
          </a:xfrm>
        </p:spPr>
        <p:txBody>
          <a:bodyPr/>
          <a:lstStyle>
            <a:lvl1pPr marL="228557" indent="-228557">
              <a:buClr>
                <a:schemeClr val="bg1"/>
              </a:buClr>
              <a:defRPr sz="1350" b="0">
                <a:solidFill>
                  <a:schemeClr val="bg1"/>
                </a:solidFill>
                <a:latin typeface="Segoe UI Semibold" pitchFamily="34" charset="0"/>
              </a:defRPr>
            </a:lvl1pPr>
            <a:lvl2pPr marL="457115" indent="-219035">
              <a:buClr>
                <a:schemeClr val="bg1"/>
              </a:buClr>
              <a:defRPr sz="1200">
                <a:solidFill>
                  <a:schemeClr val="bg1"/>
                </a:solidFill>
              </a:defRPr>
            </a:lvl2pPr>
            <a:lvl3pPr marL="685673" indent="-228557">
              <a:buClr>
                <a:schemeClr val="bg1"/>
              </a:buClr>
              <a:defRPr sz="975">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5" name="Text Placeholder 11"/>
          <p:cNvSpPr>
            <a:spLocks noGrp="1"/>
          </p:cNvSpPr>
          <p:nvPr>
            <p:ph type="body" sz="quarter" idx="13"/>
          </p:nvPr>
        </p:nvSpPr>
        <p:spPr>
          <a:xfrm>
            <a:off x="5572127" y="1955800"/>
            <a:ext cx="2562225" cy="3683000"/>
          </a:xfrm>
        </p:spPr>
        <p:txBody>
          <a:bodyPr/>
          <a:lstStyle>
            <a:lvl1pPr marL="228557" indent="-228557">
              <a:buClr>
                <a:schemeClr val="bg1"/>
              </a:buClr>
              <a:defRPr sz="1350">
                <a:solidFill>
                  <a:schemeClr val="bg1"/>
                </a:solidFill>
                <a:latin typeface="Segoe UI Semibold" pitchFamily="34" charset="0"/>
              </a:defRPr>
            </a:lvl1pPr>
            <a:lvl2pPr marL="457115" indent="-219035">
              <a:buClr>
                <a:schemeClr val="bg1"/>
              </a:buClr>
              <a:defRPr sz="1200">
                <a:solidFill>
                  <a:schemeClr val="bg1"/>
                </a:solidFill>
              </a:defRPr>
            </a:lvl2pPr>
            <a:lvl3pPr marL="685673" indent="-228557">
              <a:buClr>
                <a:schemeClr val="bg1"/>
              </a:buClr>
              <a:defRPr sz="975">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7" name="Text Placeholder 11"/>
          <p:cNvSpPr>
            <a:spLocks noGrp="1"/>
          </p:cNvSpPr>
          <p:nvPr>
            <p:ph type="body" sz="quarter" idx="15"/>
          </p:nvPr>
        </p:nvSpPr>
        <p:spPr>
          <a:xfrm>
            <a:off x="2700341" y="838201"/>
            <a:ext cx="3743325" cy="558800"/>
          </a:xfrm>
        </p:spPr>
        <p:txBody>
          <a:bodyPr>
            <a:noAutofit/>
          </a:bodyPr>
          <a:lstStyle>
            <a:lvl1pPr marL="0" indent="0" algn="ctr">
              <a:buClr>
                <a:schemeClr val="bg1"/>
              </a:buClr>
              <a:buNone/>
              <a:defRPr sz="1800">
                <a:solidFill>
                  <a:srgbClr val="567EB9"/>
                </a:solidFill>
                <a:latin typeface="Segoe UI Semibold" pitchFamily="34" charset="0"/>
              </a:defRPr>
            </a:lvl1pPr>
            <a:lvl2pPr marL="457115" indent="-219035">
              <a:buClr>
                <a:schemeClr val="bg1"/>
              </a:buClr>
              <a:defRPr sz="1350">
                <a:solidFill>
                  <a:srgbClr val="547EBA"/>
                </a:solidFill>
              </a:defRPr>
            </a:lvl2pPr>
            <a:lvl3pPr marL="685673" indent="-228557">
              <a:buClr>
                <a:schemeClr val="bg1"/>
              </a:buClr>
              <a:defRPr sz="1200">
                <a:solidFill>
                  <a:srgbClr val="547EBA"/>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p:txBody>
      </p:sp>
      <p:cxnSp>
        <p:nvCxnSpPr>
          <p:cNvPr id="26" name="Straight Connector 25"/>
          <p:cNvCxnSpPr/>
          <p:nvPr userDrawn="1"/>
        </p:nvCxnSpPr>
        <p:spPr>
          <a:xfrm>
            <a:off x="3819525" y="3784600"/>
            <a:ext cx="1554480" cy="0"/>
          </a:xfrm>
          <a:prstGeom prst="line">
            <a:avLst/>
          </a:prstGeom>
          <a:ln w="76200" cap="rnd">
            <a:solidFill>
              <a:srgbClr val="FAA51C"/>
            </a:solidFill>
            <a:prstDash val="sysDot"/>
          </a:ln>
        </p:spPr>
        <p:style>
          <a:lnRef idx="1">
            <a:schemeClr val="accent1"/>
          </a:lnRef>
          <a:fillRef idx="0">
            <a:schemeClr val="accent1"/>
          </a:fillRef>
          <a:effectRef idx="0">
            <a:schemeClr val="accent1"/>
          </a:effectRef>
          <a:fontRef idx="minor">
            <a:schemeClr val="tx1"/>
          </a:fontRef>
        </p:style>
      </p:cxnSp>
      <p:sp>
        <p:nvSpPr>
          <p:cNvPr id="13" name="Slide Number Placeholder 5"/>
          <p:cNvSpPr>
            <a:spLocks noGrp="1"/>
          </p:cNvSpPr>
          <p:nvPr>
            <p:ph type="sldNum" sz="quarter" idx="4"/>
          </p:nvPr>
        </p:nvSpPr>
        <p:spPr>
          <a:xfrm>
            <a:off x="8102789" y="6526701"/>
            <a:ext cx="1064873" cy="345312"/>
          </a:xfrm>
          <a:prstGeom prst="rect">
            <a:avLst/>
          </a:prstGeom>
        </p:spPr>
        <p:txBody>
          <a:bodyPr/>
          <a:lstStyle>
            <a:lvl1pPr algn="r">
              <a:defRPr sz="975" b="1">
                <a:solidFill>
                  <a:schemeClr val="bg1"/>
                </a:solidFill>
                <a:latin typeface="Segoe" pitchFamily="34" charset="0"/>
              </a:defRPr>
            </a:lvl1pPr>
          </a:lstStyle>
          <a:p>
            <a:fld id="{DD53BE6A-7BDB-4323-860B-549AC161210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507112069"/>
      </p:ext>
    </p:extLst>
  </p:cSld>
  <p:clrMapOvr>
    <a:masterClrMapping/>
  </p:clrMapOvr>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6" name="Text Placeholder 6"/>
          <p:cNvSpPr>
            <a:spLocks noGrp="1"/>
          </p:cNvSpPr>
          <p:nvPr>
            <p:ph type="body" sz="quarter" idx="12"/>
          </p:nvPr>
        </p:nvSpPr>
        <p:spPr>
          <a:xfrm>
            <a:off x="142879" y="863602"/>
            <a:ext cx="3429001" cy="419100"/>
          </a:xfrm>
        </p:spPr>
        <p:txBody>
          <a:bodyPr>
            <a:noAutofit/>
          </a:bodyPr>
          <a:lstStyle>
            <a:lvl1pPr marL="0" indent="0" algn="ctr">
              <a:buNone/>
              <a:defRPr sz="1800">
                <a:solidFill>
                  <a:srgbClr val="3B3B3B"/>
                </a:solidFill>
              </a:defRPr>
            </a:lvl1pPr>
          </a:lstStyle>
          <a:p>
            <a:pPr lvl="0"/>
            <a:r>
              <a:rPr lang="en-US" dirty="0" smtClean="0"/>
              <a:t>Click to edit Master text styles</a:t>
            </a:r>
          </a:p>
        </p:txBody>
      </p:sp>
      <p:sp>
        <p:nvSpPr>
          <p:cNvPr id="18" name="Text Placeholder 6"/>
          <p:cNvSpPr>
            <a:spLocks noGrp="1"/>
          </p:cNvSpPr>
          <p:nvPr>
            <p:ph type="body" sz="quarter" idx="13"/>
          </p:nvPr>
        </p:nvSpPr>
        <p:spPr>
          <a:xfrm>
            <a:off x="4829180" y="876302"/>
            <a:ext cx="3429001" cy="419100"/>
          </a:xfrm>
        </p:spPr>
        <p:txBody>
          <a:bodyPr>
            <a:noAutofit/>
          </a:bodyPr>
          <a:lstStyle>
            <a:lvl1pPr marL="0" indent="0" algn="ctr">
              <a:buNone/>
              <a:defRPr sz="1800">
                <a:solidFill>
                  <a:srgbClr val="3B3B3B"/>
                </a:solidFill>
              </a:defRPr>
            </a:lvl1pPr>
          </a:lstStyle>
          <a:p>
            <a:pPr lvl="0"/>
            <a:r>
              <a:rPr lang="en-US" dirty="0" smtClean="0"/>
              <a:t>Click to edit Master text styles</a:t>
            </a:r>
          </a:p>
        </p:txBody>
      </p:sp>
      <p:sp>
        <p:nvSpPr>
          <p:cNvPr id="3" name="Rectangle 2"/>
          <p:cNvSpPr/>
          <p:nvPr userDrawn="1"/>
        </p:nvSpPr>
        <p:spPr>
          <a:xfrm>
            <a:off x="111127" y="1435100"/>
            <a:ext cx="1698625" cy="2260600"/>
          </a:xfrm>
          <a:prstGeom prst="rect">
            <a:avLst/>
          </a:prstGeom>
          <a:solidFill>
            <a:srgbClr val="567E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39" fontAlgn="base">
              <a:spcBef>
                <a:spcPct val="0"/>
              </a:spcBef>
              <a:spcAft>
                <a:spcPct val="0"/>
              </a:spcAft>
            </a:pPr>
            <a:endParaRPr lang="en-US" sz="18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0" name="Rectangle 19"/>
          <p:cNvSpPr/>
          <p:nvPr userDrawn="1"/>
        </p:nvSpPr>
        <p:spPr>
          <a:xfrm>
            <a:off x="1882777" y="1435100"/>
            <a:ext cx="1698625" cy="2260600"/>
          </a:xfrm>
          <a:prstGeom prst="rect">
            <a:avLst/>
          </a:prstGeom>
          <a:solidFill>
            <a:srgbClr val="567E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39" fontAlgn="base">
              <a:spcBef>
                <a:spcPct val="0"/>
              </a:spcBef>
              <a:spcAft>
                <a:spcPct val="0"/>
              </a:spcAft>
            </a:pPr>
            <a:endParaRPr lang="en-US" sz="18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1" name="Rectangle 20"/>
          <p:cNvSpPr/>
          <p:nvPr userDrawn="1"/>
        </p:nvSpPr>
        <p:spPr>
          <a:xfrm>
            <a:off x="111127" y="3784600"/>
            <a:ext cx="1698625" cy="2260600"/>
          </a:xfrm>
          <a:prstGeom prst="rect">
            <a:avLst/>
          </a:prstGeom>
          <a:solidFill>
            <a:srgbClr val="567E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39" fontAlgn="base">
              <a:spcBef>
                <a:spcPct val="0"/>
              </a:spcBef>
              <a:spcAft>
                <a:spcPct val="0"/>
              </a:spcAft>
            </a:pPr>
            <a:endParaRPr lang="en-US" sz="18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2" name="Rectangle 21"/>
          <p:cNvSpPr/>
          <p:nvPr userDrawn="1"/>
        </p:nvSpPr>
        <p:spPr>
          <a:xfrm>
            <a:off x="1882777" y="3784600"/>
            <a:ext cx="1698625" cy="2260600"/>
          </a:xfrm>
          <a:prstGeom prst="rect">
            <a:avLst/>
          </a:prstGeom>
          <a:solidFill>
            <a:srgbClr val="567E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39" fontAlgn="base">
              <a:spcBef>
                <a:spcPct val="0"/>
              </a:spcBef>
              <a:spcAft>
                <a:spcPct val="0"/>
              </a:spcAft>
            </a:pPr>
            <a:endParaRPr lang="en-US" sz="18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4" name="Rectangle 23"/>
          <p:cNvSpPr/>
          <p:nvPr userDrawn="1"/>
        </p:nvSpPr>
        <p:spPr>
          <a:xfrm>
            <a:off x="3787777" y="1435100"/>
            <a:ext cx="1698625" cy="2260600"/>
          </a:xfrm>
          <a:prstGeom prst="rect">
            <a:avLst/>
          </a:prstGeom>
          <a:solidFill>
            <a:srgbClr val="858585"/>
          </a:soli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defTabSz="685690"/>
            <a:endParaRPr lang="en-US" sz="1800" dirty="0">
              <a:solidFill>
                <a:prstClr val="white"/>
              </a:solidFill>
            </a:endParaRPr>
          </a:p>
        </p:txBody>
      </p:sp>
      <p:sp>
        <p:nvSpPr>
          <p:cNvPr id="25" name="Rectangle 24"/>
          <p:cNvSpPr/>
          <p:nvPr userDrawn="1"/>
        </p:nvSpPr>
        <p:spPr>
          <a:xfrm>
            <a:off x="5559427" y="1435100"/>
            <a:ext cx="1698625" cy="2260600"/>
          </a:xfrm>
          <a:prstGeom prst="rect">
            <a:avLst/>
          </a:prstGeom>
          <a:solidFill>
            <a:srgbClr val="858585"/>
          </a:soli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defTabSz="685690"/>
            <a:endParaRPr lang="en-US" sz="1800" dirty="0">
              <a:solidFill>
                <a:prstClr val="white"/>
              </a:solidFill>
            </a:endParaRPr>
          </a:p>
        </p:txBody>
      </p:sp>
      <p:sp>
        <p:nvSpPr>
          <p:cNvPr id="27" name="Rectangle 26"/>
          <p:cNvSpPr/>
          <p:nvPr userDrawn="1"/>
        </p:nvSpPr>
        <p:spPr>
          <a:xfrm>
            <a:off x="3787777" y="3784600"/>
            <a:ext cx="1698625" cy="2260600"/>
          </a:xfrm>
          <a:prstGeom prst="rect">
            <a:avLst/>
          </a:prstGeom>
          <a:solidFill>
            <a:srgbClr val="858585"/>
          </a:soli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defTabSz="685690"/>
            <a:endParaRPr lang="en-US" sz="1800" dirty="0">
              <a:solidFill>
                <a:prstClr val="white"/>
              </a:solidFill>
            </a:endParaRPr>
          </a:p>
        </p:txBody>
      </p:sp>
      <p:sp>
        <p:nvSpPr>
          <p:cNvPr id="28" name="Rectangle 27"/>
          <p:cNvSpPr/>
          <p:nvPr userDrawn="1"/>
        </p:nvSpPr>
        <p:spPr>
          <a:xfrm>
            <a:off x="5559427" y="3784600"/>
            <a:ext cx="1698625" cy="2260600"/>
          </a:xfrm>
          <a:prstGeom prst="rect">
            <a:avLst/>
          </a:prstGeom>
          <a:solidFill>
            <a:srgbClr val="858585"/>
          </a:soli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defTabSz="685690"/>
            <a:endParaRPr lang="en-US" sz="1800" dirty="0">
              <a:solidFill>
                <a:prstClr val="white"/>
              </a:solidFill>
            </a:endParaRPr>
          </a:p>
        </p:txBody>
      </p:sp>
      <p:sp>
        <p:nvSpPr>
          <p:cNvPr id="29" name="Rectangle 28"/>
          <p:cNvSpPr/>
          <p:nvPr userDrawn="1"/>
        </p:nvSpPr>
        <p:spPr>
          <a:xfrm>
            <a:off x="7340603" y="1435100"/>
            <a:ext cx="1698625" cy="2260600"/>
          </a:xfrm>
          <a:prstGeom prst="rect">
            <a:avLst/>
          </a:prstGeom>
          <a:solidFill>
            <a:srgbClr val="858585"/>
          </a:soli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defTabSz="685690"/>
            <a:endParaRPr lang="en-US" sz="1800" dirty="0">
              <a:solidFill>
                <a:prstClr val="white"/>
              </a:solidFill>
            </a:endParaRPr>
          </a:p>
        </p:txBody>
      </p:sp>
      <p:sp>
        <p:nvSpPr>
          <p:cNvPr id="30" name="Rectangle 29"/>
          <p:cNvSpPr/>
          <p:nvPr userDrawn="1"/>
        </p:nvSpPr>
        <p:spPr>
          <a:xfrm>
            <a:off x="7340603" y="3784600"/>
            <a:ext cx="1698625" cy="2260600"/>
          </a:xfrm>
          <a:prstGeom prst="rect">
            <a:avLst/>
          </a:prstGeom>
          <a:solidFill>
            <a:srgbClr val="858585"/>
          </a:soli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defTabSz="685690"/>
            <a:endParaRPr lang="en-US" sz="1800" dirty="0">
              <a:solidFill>
                <a:prstClr val="white"/>
              </a:solidFill>
            </a:endParaRPr>
          </a:p>
        </p:txBody>
      </p:sp>
      <p:sp>
        <p:nvSpPr>
          <p:cNvPr id="31" name="Text Placeholder 11"/>
          <p:cNvSpPr>
            <a:spLocks noGrp="1"/>
          </p:cNvSpPr>
          <p:nvPr>
            <p:ph type="body" sz="quarter" idx="14"/>
          </p:nvPr>
        </p:nvSpPr>
        <p:spPr>
          <a:xfrm>
            <a:off x="177802" y="1488018"/>
            <a:ext cx="1527175" cy="963083"/>
          </a:xfrm>
        </p:spPr>
        <p:txBody>
          <a:bodyPr/>
          <a:lstStyle>
            <a:lvl1pPr marL="0" indent="0">
              <a:buClr>
                <a:schemeClr val="bg1"/>
              </a:buClr>
              <a:buNone/>
              <a:defRPr sz="1350" b="0">
                <a:solidFill>
                  <a:schemeClr val="bg1"/>
                </a:solidFill>
                <a:latin typeface="Segoe UI Semibold" pitchFamily="34" charset="0"/>
              </a:defRPr>
            </a:lvl1pPr>
            <a:lvl2pPr marL="238081" indent="0">
              <a:buClr>
                <a:schemeClr val="bg1"/>
              </a:buClr>
              <a:buNone/>
              <a:defRPr sz="1200">
                <a:solidFill>
                  <a:schemeClr val="bg1"/>
                </a:solidFill>
              </a:defRPr>
            </a:lvl2pPr>
            <a:lvl3pPr marL="457115" indent="0">
              <a:buClr>
                <a:schemeClr val="bg1"/>
              </a:buClr>
              <a:buNone/>
              <a:defRPr sz="975">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p:txBody>
      </p:sp>
      <p:sp>
        <p:nvSpPr>
          <p:cNvPr id="32" name="Text Placeholder 11"/>
          <p:cNvSpPr>
            <a:spLocks noGrp="1"/>
          </p:cNvSpPr>
          <p:nvPr>
            <p:ph type="body" sz="quarter" idx="15"/>
          </p:nvPr>
        </p:nvSpPr>
        <p:spPr>
          <a:xfrm>
            <a:off x="1997077" y="1488018"/>
            <a:ext cx="1527175" cy="963083"/>
          </a:xfrm>
        </p:spPr>
        <p:txBody>
          <a:bodyPr/>
          <a:lstStyle>
            <a:lvl1pPr marL="0" indent="0">
              <a:buClr>
                <a:schemeClr val="bg1"/>
              </a:buClr>
              <a:buNone/>
              <a:defRPr sz="1350" b="0">
                <a:solidFill>
                  <a:schemeClr val="bg1"/>
                </a:solidFill>
                <a:latin typeface="Segoe UI Semibold" pitchFamily="34" charset="0"/>
              </a:defRPr>
            </a:lvl1pPr>
            <a:lvl2pPr marL="238081" indent="0">
              <a:buClr>
                <a:schemeClr val="bg1"/>
              </a:buClr>
              <a:buNone/>
              <a:defRPr sz="1200">
                <a:solidFill>
                  <a:schemeClr val="bg1"/>
                </a:solidFill>
              </a:defRPr>
            </a:lvl2pPr>
            <a:lvl3pPr marL="457115" indent="0">
              <a:buClr>
                <a:schemeClr val="bg1"/>
              </a:buClr>
              <a:buNone/>
              <a:defRPr sz="975">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p:txBody>
      </p:sp>
      <p:sp>
        <p:nvSpPr>
          <p:cNvPr id="33" name="Text Placeholder 11"/>
          <p:cNvSpPr>
            <a:spLocks noGrp="1"/>
          </p:cNvSpPr>
          <p:nvPr>
            <p:ph type="body" sz="quarter" idx="16"/>
          </p:nvPr>
        </p:nvSpPr>
        <p:spPr>
          <a:xfrm>
            <a:off x="3883027" y="1488018"/>
            <a:ext cx="1527175" cy="963083"/>
          </a:xfrm>
        </p:spPr>
        <p:txBody>
          <a:bodyPr/>
          <a:lstStyle>
            <a:lvl1pPr marL="0" indent="0">
              <a:buClr>
                <a:schemeClr val="bg1"/>
              </a:buClr>
              <a:buNone/>
              <a:defRPr sz="1350" b="0">
                <a:solidFill>
                  <a:schemeClr val="bg1"/>
                </a:solidFill>
                <a:latin typeface="Segoe UI Semibold" pitchFamily="34" charset="0"/>
              </a:defRPr>
            </a:lvl1pPr>
            <a:lvl2pPr marL="238081" indent="0">
              <a:buClr>
                <a:schemeClr val="bg1"/>
              </a:buClr>
              <a:buNone/>
              <a:defRPr sz="1200">
                <a:solidFill>
                  <a:schemeClr val="bg1"/>
                </a:solidFill>
              </a:defRPr>
            </a:lvl2pPr>
            <a:lvl3pPr marL="457115" indent="0">
              <a:buClr>
                <a:schemeClr val="bg1"/>
              </a:buClr>
              <a:buNone/>
              <a:defRPr sz="975">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p:txBody>
      </p:sp>
      <p:sp>
        <p:nvSpPr>
          <p:cNvPr id="34" name="Text Placeholder 11"/>
          <p:cNvSpPr>
            <a:spLocks noGrp="1"/>
          </p:cNvSpPr>
          <p:nvPr>
            <p:ph type="body" sz="quarter" idx="17"/>
          </p:nvPr>
        </p:nvSpPr>
        <p:spPr>
          <a:xfrm>
            <a:off x="5654678" y="1488018"/>
            <a:ext cx="1527175" cy="963083"/>
          </a:xfrm>
        </p:spPr>
        <p:txBody>
          <a:bodyPr/>
          <a:lstStyle>
            <a:lvl1pPr marL="0" indent="0">
              <a:buClr>
                <a:schemeClr val="bg1"/>
              </a:buClr>
              <a:buNone/>
              <a:defRPr sz="1350" b="0">
                <a:solidFill>
                  <a:schemeClr val="bg1"/>
                </a:solidFill>
                <a:latin typeface="Segoe UI Semibold" pitchFamily="34" charset="0"/>
              </a:defRPr>
            </a:lvl1pPr>
            <a:lvl2pPr marL="238081" indent="0">
              <a:buClr>
                <a:schemeClr val="bg1"/>
              </a:buClr>
              <a:buNone/>
              <a:defRPr sz="1200">
                <a:solidFill>
                  <a:schemeClr val="bg1"/>
                </a:solidFill>
              </a:defRPr>
            </a:lvl2pPr>
            <a:lvl3pPr marL="457115" indent="0">
              <a:buClr>
                <a:schemeClr val="bg1"/>
              </a:buClr>
              <a:buNone/>
              <a:defRPr sz="975">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p:txBody>
      </p:sp>
      <p:sp>
        <p:nvSpPr>
          <p:cNvPr id="35" name="Text Placeholder 11"/>
          <p:cNvSpPr>
            <a:spLocks noGrp="1"/>
          </p:cNvSpPr>
          <p:nvPr>
            <p:ph type="body" sz="quarter" idx="18"/>
          </p:nvPr>
        </p:nvSpPr>
        <p:spPr>
          <a:xfrm>
            <a:off x="7445378" y="1488018"/>
            <a:ext cx="1527175" cy="963083"/>
          </a:xfrm>
        </p:spPr>
        <p:txBody>
          <a:bodyPr/>
          <a:lstStyle>
            <a:lvl1pPr marL="0" indent="0">
              <a:buClr>
                <a:schemeClr val="bg1"/>
              </a:buClr>
              <a:buNone/>
              <a:defRPr sz="1350" b="0">
                <a:solidFill>
                  <a:schemeClr val="bg1"/>
                </a:solidFill>
                <a:latin typeface="Segoe UI Semibold" pitchFamily="34" charset="0"/>
              </a:defRPr>
            </a:lvl1pPr>
            <a:lvl2pPr marL="238081" indent="0">
              <a:buClr>
                <a:schemeClr val="bg1"/>
              </a:buClr>
              <a:buNone/>
              <a:defRPr sz="1200">
                <a:solidFill>
                  <a:schemeClr val="bg1"/>
                </a:solidFill>
              </a:defRPr>
            </a:lvl2pPr>
            <a:lvl3pPr marL="457115" indent="0">
              <a:buClr>
                <a:schemeClr val="bg1"/>
              </a:buClr>
              <a:buNone/>
              <a:defRPr sz="975">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p:txBody>
      </p:sp>
      <p:sp>
        <p:nvSpPr>
          <p:cNvPr id="41" name="Text Placeholder 11"/>
          <p:cNvSpPr>
            <a:spLocks noGrp="1"/>
          </p:cNvSpPr>
          <p:nvPr>
            <p:ph type="body" sz="quarter" idx="19"/>
          </p:nvPr>
        </p:nvSpPr>
        <p:spPr>
          <a:xfrm>
            <a:off x="187328" y="3888320"/>
            <a:ext cx="1527175" cy="963083"/>
          </a:xfrm>
        </p:spPr>
        <p:txBody>
          <a:bodyPr/>
          <a:lstStyle>
            <a:lvl1pPr marL="0" indent="0">
              <a:buClr>
                <a:schemeClr val="bg1"/>
              </a:buClr>
              <a:buNone/>
              <a:defRPr sz="1350" b="0">
                <a:solidFill>
                  <a:schemeClr val="bg1"/>
                </a:solidFill>
                <a:latin typeface="Segoe UI Semibold" pitchFamily="34" charset="0"/>
              </a:defRPr>
            </a:lvl1pPr>
            <a:lvl2pPr marL="238081" indent="0">
              <a:buClr>
                <a:schemeClr val="bg1"/>
              </a:buClr>
              <a:buNone/>
              <a:defRPr sz="1200">
                <a:solidFill>
                  <a:schemeClr val="bg1"/>
                </a:solidFill>
              </a:defRPr>
            </a:lvl2pPr>
            <a:lvl3pPr marL="457115" indent="0">
              <a:buClr>
                <a:schemeClr val="bg1"/>
              </a:buClr>
              <a:buNone/>
              <a:defRPr sz="975">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p:txBody>
      </p:sp>
      <p:sp>
        <p:nvSpPr>
          <p:cNvPr id="42" name="Text Placeholder 11"/>
          <p:cNvSpPr>
            <a:spLocks noGrp="1"/>
          </p:cNvSpPr>
          <p:nvPr>
            <p:ph type="body" sz="quarter" idx="20"/>
          </p:nvPr>
        </p:nvSpPr>
        <p:spPr>
          <a:xfrm>
            <a:off x="2006602" y="3888320"/>
            <a:ext cx="1527175" cy="963083"/>
          </a:xfrm>
        </p:spPr>
        <p:txBody>
          <a:bodyPr/>
          <a:lstStyle>
            <a:lvl1pPr marL="0" indent="0">
              <a:buClr>
                <a:schemeClr val="bg1"/>
              </a:buClr>
              <a:buNone/>
              <a:defRPr sz="1350" b="0">
                <a:solidFill>
                  <a:schemeClr val="bg1"/>
                </a:solidFill>
                <a:latin typeface="Segoe UI Semibold" pitchFamily="34" charset="0"/>
              </a:defRPr>
            </a:lvl1pPr>
            <a:lvl2pPr marL="238081" indent="0">
              <a:buClr>
                <a:schemeClr val="bg1"/>
              </a:buClr>
              <a:buNone/>
              <a:defRPr sz="1200">
                <a:solidFill>
                  <a:schemeClr val="bg1"/>
                </a:solidFill>
              </a:defRPr>
            </a:lvl2pPr>
            <a:lvl3pPr marL="457115" indent="0">
              <a:buClr>
                <a:schemeClr val="bg1"/>
              </a:buClr>
              <a:buNone/>
              <a:defRPr sz="975">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p:txBody>
      </p:sp>
      <p:sp>
        <p:nvSpPr>
          <p:cNvPr id="43" name="Text Placeholder 11"/>
          <p:cNvSpPr>
            <a:spLocks noGrp="1"/>
          </p:cNvSpPr>
          <p:nvPr>
            <p:ph type="body" sz="quarter" idx="21"/>
          </p:nvPr>
        </p:nvSpPr>
        <p:spPr>
          <a:xfrm>
            <a:off x="3892552" y="3888320"/>
            <a:ext cx="1527175" cy="963083"/>
          </a:xfrm>
        </p:spPr>
        <p:txBody>
          <a:bodyPr/>
          <a:lstStyle>
            <a:lvl1pPr marL="0" indent="0">
              <a:buClr>
                <a:schemeClr val="bg1"/>
              </a:buClr>
              <a:buNone/>
              <a:defRPr sz="1350" b="0">
                <a:solidFill>
                  <a:schemeClr val="bg1"/>
                </a:solidFill>
                <a:latin typeface="Segoe UI Semibold" pitchFamily="34" charset="0"/>
              </a:defRPr>
            </a:lvl1pPr>
            <a:lvl2pPr marL="238081" indent="0">
              <a:buClr>
                <a:schemeClr val="bg1"/>
              </a:buClr>
              <a:buNone/>
              <a:defRPr sz="1200">
                <a:solidFill>
                  <a:schemeClr val="bg1"/>
                </a:solidFill>
              </a:defRPr>
            </a:lvl2pPr>
            <a:lvl3pPr marL="457115" indent="0">
              <a:buClr>
                <a:schemeClr val="bg1"/>
              </a:buClr>
              <a:buNone/>
              <a:defRPr sz="975">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p:txBody>
      </p:sp>
      <p:sp>
        <p:nvSpPr>
          <p:cNvPr id="44" name="Text Placeholder 11"/>
          <p:cNvSpPr>
            <a:spLocks noGrp="1"/>
          </p:cNvSpPr>
          <p:nvPr>
            <p:ph type="body" sz="quarter" idx="22"/>
          </p:nvPr>
        </p:nvSpPr>
        <p:spPr>
          <a:xfrm>
            <a:off x="5664203" y="3888320"/>
            <a:ext cx="1527175" cy="963083"/>
          </a:xfrm>
        </p:spPr>
        <p:txBody>
          <a:bodyPr/>
          <a:lstStyle>
            <a:lvl1pPr marL="0" indent="0">
              <a:buClr>
                <a:schemeClr val="bg1"/>
              </a:buClr>
              <a:buNone/>
              <a:defRPr sz="1350" b="0">
                <a:solidFill>
                  <a:schemeClr val="bg1"/>
                </a:solidFill>
                <a:latin typeface="Segoe UI Semibold" pitchFamily="34" charset="0"/>
              </a:defRPr>
            </a:lvl1pPr>
            <a:lvl2pPr marL="238081" indent="0">
              <a:buClr>
                <a:schemeClr val="bg1"/>
              </a:buClr>
              <a:buNone/>
              <a:defRPr sz="1200">
                <a:solidFill>
                  <a:schemeClr val="bg1"/>
                </a:solidFill>
              </a:defRPr>
            </a:lvl2pPr>
            <a:lvl3pPr marL="457115" indent="0">
              <a:buClr>
                <a:schemeClr val="bg1"/>
              </a:buClr>
              <a:buNone/>
              <a:defRPr sz="975">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p:txBody>
      </p:sp>
      <p:sp>
        <p:nvSpPr>
          <p:cNvPr id="45" name="Text Placeholder 11"/>
          <p:cNvSpPr>
            <a:spLocks noGrp="1"/>
          </p:cNvSpPr>
          <p:nvPr>
            <p:ph type="body" sz="quarter" idx="23"/>
          </p:nvPr>
        </p:nvSpPr>
        <p:spPr>
          <a:xfrm>
            <a:off x="7454903" y="3888320"/>
            <a:ext cx="1527175" cy="963083"/>
          </a:xfrm>
        </p:spPr>
        <p:txBody>
          <a:bodyPr/>
          <a:lstStyle>
            <a:lvl1pPr marL="0" indent="0">
              <a:buClr>
                <a:schemeClr val="bg1"/>
              </a:buClr>
              <a:buNone/>
              <a:defRPr sz="1350" b="0">
                <a:solidFill>
                  <a:schemeClr val="bg1"/>
                </a:solidFill>
                <a:latin typeface="Segoe UI Semibold" pitchFamily="34" charset="0"/>
              </a:defRPr>
            </a:lvl1pPr>
            <a:lvl2pPr marL="238081" indent="0">
              <a:buClr>
                <a:schemeClr val="bg1"/>
              </a:buClr>
              <a:buNone/>
              <a:defRPr sz="1200">
                <a:solidFill>
                  <a:schemeClr val="bg1"/>
                </a:solidFill>
              </a:defRPr>
            </a:lvl2pPr>
            <a:lvl3pPr marL="457115" indent="0">
              <a:buClr>
                <a:schemeClr val="bg1"/>
              </a:buClr>
              <a:buNone/>
              <a:defRPr sz="975">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p:txBody>
      </p:sp>
      <p:sp>
        <p:nvSpPr>
          <p:cNvPr id="36" name="Slide Number Placeholder 5"/>
          <p:cNvSpPr>
            <a:spLocks noGrp="1"/>
          </p:cNvSpPr>
          <p:nvPr>
            <p:ph type="sldNum" sz="quarter" idx="4"/>
          </p:nvPr>
        </p:nvSpPr>
        <p:spPr>
          <a:xfrm>
            <a:off x="8102789" y="6526701"/>
            <a:ext cx="1064873" cy="345312"/>
          </a:xfrm>
          <a:prstGeom prst="rect">
            <a:avLst/>
          </a:prstGeom>
        </p:spPr>
        <p:txBody>
          <a:bodyPr/>
          <a:lstStyle>
            <a:lvl1pPr algn="r">
              <a:defRPr sz="975" b="1">
                <a:solidFill>
                  <a:schemeClr val="bg1"/>
                </a:solidFill>
                <a:latin typeface="Segoe" pitchFamily="34" charset="0"/>
              </a:defRPr>
            </a:lvl1pPr>
          </a:lstStyle>
          <a:p>
            <a:fld id="{DD53BE6A-7BDB-4323-860B-549AC161210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829774342"/>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43434176"/>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9" name="Rectangle 8"/>
          <p:cNvSpPr/>
          <p:nvPr userDrawn="1"/>
        </p:nvSpPr>
        <p:spPr>
          <a:xfrm>
            <a:off x="1333500" y="952502"/>
            <a:ext cx="7810500" cy="5016500"/>
          </a:xfrm>
          <a:prstGeom prst="rect">
            <a:avLst/>
          </a:prstGeom>
          <a:solidFill>
            <a:srgbClr val="567EB9"/>
          </a:soli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defTabSz="685690"/>
            <a:endParaRPr lang="en-US" sz="1800" dirty="0">
              <a:solidFill>
                <a:prstClr val="white"/>
              </a:solidFill>
            </a:endParaRPr>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1633909" y="1178410"/>
            <a:ext cx="7386267" cy="739292"/>
          </a:xfrm>
        </p:spPr>
        <p:txBody>
          <a:bodyPr>
            <a:noAutofit/>
          </a:bodyPr>
          <a:lstStyle>
            <a:lvl1pPr marL="0" indent="0">
              <a:buNone/>
              <a:defRPr sz="1650">
                <a:solidFill>
                  <a:schemeClr val="bg1"/>
                </a:solidFill>
                <a:latin typeface="Segoe UI "/>
                <a:cs typeface="Segoe UI" pitchFamily="34" charset="0"/>
              </a:defRPr>
            </a:lvl1pPr>
            <a:lvl2pPr>
              <a:defRPr sz="2400">
                <a:latin typeface="Segoe UI" pitchFamily="34" charset="0"/>
                <a:cs typeface="Segoe UI" pitchFamily="34" charset="0"/>
              </a:defRPr>
            </a:lvl2pPr>
            <a:lvl3pPr>
              <a:defRPr sz="2025">
                <a:latin typeface="Segoe UI" pitchFamily="34" charset="0"/>
                <a:cs typeface="Segoe UI" pitchFamily="34" charset="0"/>
              </a:defRPr>
            </a:lvl3pPr>
            <a:lvl4pPr>
              <a:defRPr>
                <a:latin typeface="Segoe UI" pitchFamily="34" charset="0"/>
                <a:cs typeface="Segoe UI" pitchFamily="34" charset="0"/>
              </a:defRPr>
            </a:lvl4pPr>
            <a:lvl5pPr>
              <a:defRPr>
                <a:latin typeface="Segoe UI" pitchFamily="34" charset="0"/>
                <a:cs typeface="Segoe UI" pitchFamily="34" charset="0"/>
              </a:defRPr>
            </a:lvl5pPr>
          </a:lstStyle>
          <a:p>
            <a:pPr lvl="0"/>
            <a:r>
              <a:rPr lang="en-US" dirty="0" smtClean="0"/>
              <a:t>Click to edit Master text styles</a:t>
            </a:r>
          </a:p>
        </p:txBody>
      </p:sp>
      <p:pic>
        <p:nvPicPr>
          <p:cNvPr id="10" name="Picture 2" descr="D:\0Projects\0Projects\Incubation ppt\images\arro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48250" y="1146944"/>
            <a:ext cx="4095750" cy="4864685"/>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5"/>
          <p:cNvSpPr>
            <a:spLocks noGrp="1"/>
          </p:cNvSpPr>
          <p:nvPr>
            <p:ph type="sldNum" sz="quarter" idx="4"/>
          </p:nvPr>
        </p:nvSpPr>
        <p:spPr>
          <a:xfrm>
            <a:off x="8102789" y="6526701"/>
            <a:ext cx="1064873" cy="345312"/>
          </a:xfrm>
          <a:prstGeom prst="rect">
            <a:avLst/>
          </a:prstGeom>
        </p:spPr>
        <p:txBody>
          <a:bodyPr/>
          <a:lstStyle>
            <a:lvl1pPr algn="r">
              <a:defRPr sz="975" b="1">
                <a:solidFill>
                  <a:schemeClr val="bg1"/>
                </a:solidFill>
                <a:latin typeface="Segoe" pitchFamily="34" charset="0"/>
              </a:defRPr>
            </a:lvl1pPr>
          </a:lstStyle>
          <a:p>
            <a:fld id="{DD53BE6A-7BDB-4323-860B-549AC161210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020708010"/>
      </p:ext>
    </p:extLst>
  </p:cSld>
  <p:clrMapOvr>
    <a:masterClrMapping/>
  </p:clrMapOvr>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2"/>
          </p:nvPr>
        </p:nvSpPr>
        <p:spPr>
          <a:xfrm>
            <a:off x="333380" y="939802"/>
            <a:ext cx="3429001" cy="419100"/>
          </a:xfrm>
        </p:spPr>
        <p:txBody>
          <a:bodyPr>
            <a:noAutofit/>
          </a:bodyPr>
          <a:lstStyle>
            <a:lvl1pPr marL="0" indent="0">
              <a:buNone/>
              <a:defRPr sz="1800">
                <a:solidFill>
                  <a:srgbClr val="567EB9"/>
                </a:solidFill>
                <a:latin typeface="Segoe UI" pitchFamily="34" charset="0"/>
                <a:cs typeface="Segoe UI" pitchFamily="34" charset="0"/>
              </a:defRPr>
            </a:lvl1pPr>
          </a:lstStyle>
          <a:p>
            <a:pPr lvl="0"/>
            <a:r>
              <a:rPr lang="en-US" dirty="0" smtClean="0"/>
              <a:t>Click to edit Master text styles</a:t>
            </a:r>
          </a:p>
        </p:txBody>
      </p:sp>
      <p:sp>
        <p:nvSpPr>
          <p:cNvPr id="11" name="Text Placeholder 6"/>
          <p:cNvSpPr>
            <a:spLocks noGrp="1"/>
          </p:cNvSpPr>
          <p:nvPr>
            <p:ph type="body" sz="quarter" idx="13"/>
          </p:nvPr>
        </p:nvSpPr>
        <p:spPr>
          <a:xfrm>
            <a:off x="4838705" y="952502"/>
            <a:ext cx="3429001" cy="419100"/>
          </a:xfrm>
        </p:spPr>
        <p:txBody>
          <a:bodyPr>
            <a:noAutofit/>
          </a:bodyPr>
          <a:lstStyle>
            <a:lvl1pPr marL="0" indent="0">
              <a:buNone/>
              <a:defRPr sz="1800">
                <a:solidFill>
                  <a:srgbClr val="567EB9"/>
                </a:solidFill>
                <a:latin typeface="Segoe UI" pitchFamily="34" charset="0"/>
                <a:cs typeface="Segoe UI" pitchFamily="34" charset="0"/>
              </a:defRPr>
            </a:lvl1pPr>
          </a:lstStyle>
          <a:p>
            <a:pPr lvl="0"/>
            <a:r>
              <a:rPr lang="en-US" dirty="0" smtClean="0"/>
              <a:t>Click to edit Master text styles</a:t>
            </a:r>
          </a:p>
        </p:txBody>
      </p:sp>
      <p:sp>
        <p:nvSpPr>
          <p:cNvPr id="13" name="Text Placeholder 12"/>
          <p:cNvSpPr>
            <a:spLocks noGrp="1"/>
          </p:cNvSpPr>
          <p:nvPr>
            <p:ph type="body" sz="quarter" idx="14"/>
          </p:nvPr>
        </p:nvSpPr>
        <p:spPr>
          <a:xfrm>
            <a:off x="342901" y="1485900"/>
            <a:ext cx="3524250" cy="1422400"/>
          </a:xfrm>
        </p:spPr>
        <p:txBody>
          <a:bodyPr>
            <a:noAutofit/>
          </a:bodyPr>
          <a:lstStyle>
            <a:lvl1pPr marL="285698" indent="-285698">
              <a:buSzPct val="120000"/>
              <a:buFont typeface="+mj-lt"/>
              <a:buAutoNum type="arabicPeriod"/>
              <a:defRPr sz="1800">
                <a:latin typeface="Segoe UI" pitchFamily="34" charset="0"/>
                <a:cs typeface="Segoe UI" pitchFamily="34" charset="0"/>
              </a:defRPr>
            </a:lvl1pPr>
            <a:lvl2pPr marL="571395" indent="-257127">
              <a:buFont typeface="Arial" pitchFamily="34" charset="0"/>
              <a:buChar char="•"/>
              <a:tabLst>
                <a:tab pos="571395" algn="l"/>
              </a:tabLst>
              <a:defRPr sz="1350"/>
            </a:lvl2pPr>
            <a:lvl3pPr>
              <a:defRPr sz="1350"/>
            </a:lvl3pPr>
          </a:lstStyle>
          <a:p>
            <a:pPr lvl="0"/>
            <a:r>
              <a:rPr lang="en-US" dirty="0" smtClean="0"/>
              <a:t>Click to edit Master text styles</a:t>
            </a:r>
          </a:p>
          <a:p>
            <a:pPr lvl="1"/>
            <a:r>
              <a:rPr lang="en-US" dirty="0" smtClean="0"/>
              <a:t>Second level</a:t>
            </a:r>
          </a:p>
        </p:txBody>
      </p:sp>
      <p:cxnSp>
        <p:nvCxnSpPr>
          <p:cNvPr id="16" name="Straight Connector 15"/>
          <p:cNvCxnSpPr/>
          <p:nvPr userDrawn="1"/>
        </p:nvCxnSpPr>
        <p:spPr>
          <a:xfrm>
            <a:off x="4552950" y="1092202"/>
            <a:ext cx="0" cy="48641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 Placeholder 12"/>
          <p:cNvSpPr>
            <a:spLocks noGrp="1"/>
          </p:cNvSpPr>
          <p:nvPr>
            <p:ph type="body" sz="quarter" idx="15"/>
          </p:nvPr>
        </p:nvSpPr>
        <p:spPr>
          <a:xfrm>
            <a:off x="4848226" y="1524000"/>
            <a:ext cx="3524250" cy="1422400"/>
          </a:xfrm>
        </p:spPr>
        <p:txBody>
          <a:bodyPr>
            <a:noAutofit/>
          </a:bodyPr>
          <a:lstStyle>
            <a:lvl1pPr marL="285698" indent="-285698">
              <a:buSzPct val="120000"/>
              <a:buFont typeface="+mj-lt"/>
              <a:buAutoNum type="arabicPeriod"/>
              <a:defRPr sz="1800">
                <a:latin typeface="Segoe UI" pitchFamily="34" charset="0"/>
                <a:cs typeface="Segoe UI" pitchFamily="34" charset="0"/>
              </a:defRPr>
            </a:lvl1pPr>
            <a:lvl2pPr marL="571395" indent="-257127">
              <a:buFont typeface="Arial" pitchFamily="34" charset="0"/>
              <a:buChar char="•"/>
              <a:tabLst>
                <a:tab pos="571395" algn="l"/>
              </a:tabLst>
              <a:defRPr sz="1350"/>
            </a:lvl2pPr>
            <a:lvl3pPr>
              <a:defRPr sz="1350"/>
            </a:lvl3pPr>
          </a:lstStyle>
          <a:p>
            <a:pPr lvl="0"/>
            <a:r>
              <a:rPr lang="en-US" dirty="0" smtClean="0"/>
              <a:t>Click to edit Master text styles</a:t>
            </a:r>
          </a:p>
          <a:p>
            <a:pPr lvl="1"/>
            <a:r>
              <a:rPr lang="en-US" dirty="0" smtClean="0"/>
              <a:t>Second level</a:t>
            </a:r>
          </a:p>
        </p:txBody>
      </p:sp>
      <p:sp>
        <p:nvSpPr>
          <p:cNvPr id="12" name="Slide Number Placeholder 5"/>
          <p:cNvSpPr>
            <a:spLocks noGrp="1"/>
          </p:cNvSpPr>
          <p:nvPr>
            <p:ph type="sldNum" sz="quarter" idx="4"/>
          </p:nvPr>
        </p:nvSpPr>
        <p:spPr>
          <a:xfrm>
            <a:off x="8102789" y="6526701"/>
            <a:ext cx="1064873" cy="345312"/>
          </a:xfrm>
          <a:prstGeom prst="rect">
            <a:avLst/>
          </a:prstGeom>
        </p:spPr>
        <p:txBody>
          <a:bodyPr/>
          <a:lstStyle>
            <a:lvl1pPr algn="r">
              <a:defRPr sz="975" b="1">
                <a:solidFill>
                  <a:schemeClr val="bg1"/>
                </a:solidFill>
                <a:latin typeface="Segoe" pitchFamily="34" charset="0"/>
              </a:defRPr>
            </a:lvl1pPr>
          </a:lstStyle>
          <a:p>
            <a:fld id="{DD53BE6A-7BDB-4323-860B-549AC161210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842765947"/>
      </p:ext>
    </p:extLst>
  </p:cSld>
  <p:clrMapOvr>
    <a:masterClrMapping/>
  </p:clrMapOvr>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3975"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25">
                <a:solidFill>
                  <a:schemeClr val="tx1">
                    <a:tint val="75000"/>
                  </a:schemeClr>
                </a:solidFill>
              </a:defRPr>
            </a:lvl1pPr>
            <a:lvl2pPr marL="457115" indent="0">
              <a:buNone/>
              <a:defRPr sz="1800">
                <a:solidFill>
                  <a:schemeClr val="tx1">
                    <a:tint val="75000"/>
                  </a:schemeClr>
                </a:solidFill>
              </a:defRPr>
            </a:lvl2pPr>
            <a:lvl3pPr marL="914231" indent="0">
              <a:buNone/>
              <a:defRPr sz="1650">
                <a:solidFill>
                  <a:schemeClr val="tx1">
                    <a:tint val="75000"/>
                  </a:schemeClr>
                </a:solidFill>
              </a:defRPr>
            </a:lvl3pPr>
            <a:lvl4pPr marL="1371347" indent="0">
              <a:buNone/>
              <a:defRPr sz="1350">
                <a:solidFill>
                  <a:schemeClr val="tx1">
                    <a:tint val="75000"/>
                  </a:schemeClr>
                </a:solidFill>
              </a:defRPr>
            </a:lvl4pPr>
            <a:lvl5pPr marL="1828462" indent="0">
              <a:buNone/>
              <a:defRPr sz="1350">
                <a:solidFill>
                  <a:schemeClr val="tx1">
                    <a:tint val="75000"/>
                  </a:schemeClr>
                </a:solidFill>
              </a:defRPr>
            </a:lvl5pPr>
            <a:lvl6pPr marL="2285577" indent="0">
              <a:buNone/>
              <a:defRPr sz="1350">
                <a:solidFill>
                  <a:schemeClr val="tx1">
                    <a:tint val="75000"/>
                  </a:schemeClr>
                </a:solidFill>
              </a:defRPr>
            </a:lvl6pPr>
            <a:lvl7pPr marL="2742693" indent="0">
              <a:buNone/>
              <a:defRPr sz="1350">
                <a:solidFill>
                  <a:schemeClr val="tx1">
                    <a:tint val="75000"/>
                  </a:schemeClr>
                </a:solidFill>
              </a:defRPr>
            </a:lvl7pPr>
            <a:lvl8pPr marL="3199810" indent="0">
              <a:buNone/>
              <a:defRPr sz="1350">
                <a:solidFill>
                  <a:schemeClr val="tx1">
                    <a:tint val="75000"/>
                  </a:schemeClr>
                </a:solidFill>
              </a:defRPr>
            </a:lvl8pPr>
            <a:lvl9pPr marL="3656924" indent="0">
              <a:buNone/>
              <a:defRPr sz="1350">
                <a:solidFill>
                  <a:schemeClr val="tx1">
                    <a:tint val="75000"/>
                  </a:schemeClr>
                </a:solidFill>
              </a:defRPr>
            </a:lvl9pPr>
          </a:lstStyle>
          <a:p>
            <a:pPr lvl="0"/>
            <a:r>
              <a:rPr lang="en-US" smtClean="0"/>
              <a:t>Click to edit Master text styles</a:t>
            </a:r>
          </a:p>
        </p:txBody>
      </p:sp>
      <p:sp>
        <p:nvSpPr>
          <p:cNvPr id="7" name="Slide Number Placeholder 5"/>
          <p:cNvSpPr>
            <a:spLocks noGrp="1"/>
          </p:cNvSpPr>
          <p:nvPr>
            <p:ph type="sldNum" sz="quarter" idx="4"/>
          </p:nvPr>
        </p:nvSpPr>
        <p:spPr>
          <a:xfrm>
            <a:off x="8102789" y="6526701"/>
            <a:ext cx="1064873" cy="345312"/>
          </a:xfrm>
          <a:prstGeom prst="rect">
            <a:avLst/>
          </a:prstGeom>
        </p:spPr>
        <p:txBody>
          <a:bodyPr/>
          <a:lstStyle>
            <a:lvl1pPr algn="r">
              <a:defRPr sz="975" b="1">
                <a:solidFill>
                  <a:schemeClr val="bg1"/>
                </a:solidFill>
                <a:latin typeface="Segoe" pitchFamily="34" charset="0"/>
              </a:defRPr>
            </a:lvl1pPr>
          </a:lstStyle>
          <a:p>
            <a:fld id="{DD53BE6A-7BDB-4323-860B-549AC161210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568317964"/>
      </p:ext>
    </p:extLst>
  </p:cSld>
  <p:clrMapOvr>
    <a:masterClrMapping/>
  </p:clrMapOvr>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4"/>
            <a:ext cx="4038600" cy="3394075"/>
          </a:xfrm>
        </p:spPr>
        <p:txBody>
          <a:bodyPr/>
          <a:lstStyle>
            <a:lvl1pPr>
              <a:defRPr sz="2775">
                <a:solidFill>
                  <a:srgbClr val="567EB9"/>
                </a:solidFill>
                <a:latin typeface="Segoe UI" pitchFamily="34" charset="0"/>
                <a:cs typeface="Segoe UI" pitchFamily="34" charset="0"/>
              </a:defRPr>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4"/>
            <a:ext cx="4038600" cy="3394075"/>
          </a:xfrm>
        </p:spPr>
        <p:txBody>
          <a:bodyPr/>
          <a:lstStyle>
            <a:lvl1pPr>
              <a:defRPr sz="2775">
                <a:solidFill>
                  <a:srgbClr val="567EB9"/>
                </a:solidFill>
                <a:latin typeface="Segoe UI" pitchFamily="34" charset="0"/>
                <a:cs typeface="Segoe UI" pitchFamily="34" charset="0"/>
              </a:defRPr>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5"/>
          <p:cNvSpPr>
            <a:spLocks noGrp="1"/>
          </p:cNvSpPr>
          <p:nvPr>
            <p:ph type="sldNum" sz="quarter" idx="4"/>
          </p:nvPr>
        </p:nvSpPr>
        <p:spPr>
          <a:xfrm>
            <a:off x="8102789" y="6526701"/>
            <a:ext cx="1064873" cy="345312"/>
          </a:xfrm>
          <a:prstGeom prst="rect">
            <a:avLst/>
          </a:prstGeom>
        </p:spPr>
        <p:txBody>
          <a:bodyPr/>
          <a:lstStyle>
            <a:lvl1pPr algn="r">
              <a:defRPr sz="975" b="1">
                <a:solidFill>
                  <a:schemeClr val="bg1"/>
                </a:solidFill>
                <a:latin typeface="Segoe" pitchFamily="34" charset="0"/>
              </a:defRPr>
            </a:lvl1pPr>
          </a:lstStyle>
          <a:p>
            <a:fld id="{DD53BE6A-7BDB-4323-860B-549AC161210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364591394"/>
      </p:ext>
    </p:extLst>
  </p:cSld>
  <p:clrMapOvr>
    <a:masterClrMapping/>
  </p:clrMapOvr>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70113" y="0"/>
            <a:ext cx="8229600" cy="114300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2" y="1535115"/>
            <a:ext cx="4040188" cy="639763"/>
          </a:xfrm>
        </p:spPr>
        <p:txBody>
          <a:bodyPr anchor="b"/>
          <a:lstStyle>
            <a:lvl1pPr marL="0" indent="0">
              <a:buNone/>
              <a:defRPr sz="2400" b="1">
                <a:solidFill>
                  <a:srgbClr val="567EB9"/>
                </a:solidFill>
              </a:defRPr>
            </a:lvl1pPr>
            <a:lvl2pPr marL="457115" indent="0">
              <a:buNone/>
              <a:defRPr sz="2025" b="1"/>
            </a:lvl2pPr>
            <a:lvl3pPr marL="914231" indent="0">
              <a:buNone/>
              <a:defRPr sz="1800" b="1"/>
            </a:lvl3pPr>
            <a:lvl4pPr marL="1371347" indent="0">
              <a:buNone/>
              <a:defRPr sz="1650" b="1"/>
            </a:lvl4pPr>
            <a:lvl5pPr marL="1828462" indent="0">
              <a:buNone/>
              <a:defRPr sz="1650" b="1"/>
            </a:lvl5pPr>
            <a:lvl6pPr marL="2285577" indent="0">
              <a:buNone/>
              <a:defRPr sz="1650" b="1"/>
            </a:lvl6pPr>
            <a:lvl7pPr marL="2742693" indent="0">
              <a:buNone/>
              <a:defRPr sz="1650" b="1"/>
            </a:lvl7pPr>
            <a:lvl8pPr marL="3199810" indent="0">
              <a:buNone/>
              <a:defRPr sz="1650" b="1"/>
            </a:lvl8pPr>
            <a:lvl9pPr marL="3656924" indent="0">
              <a:buNone/>
              <a:defRPr sz="1650" b="1"/>
            </a:lvl9pPr>
          </a:lstStyle>
          <a:p>
            <a:pPr lvl="0"/>
            <a:r>
              <a:rPr lang="en-US" dirty="0"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solidFill>
                  <a:srgbClr val="567EB9"/>
                </a:solidFill>
                <a:latin typeface="Segoe UI" pitchFamily="34" charset="0"/>
                <a:cs typeface="Segoe UI" pitchFamily="34" charset="0"/>
              </a:defRPr>
            </a:lvl1pPr>
            <a:lvl2pPr>
              <a:defRPr sz="2025"/>
            </a:lvl2pPr>
            <a:lvl3pPr>
              <a:defRPr sz="1800"/>
            </a:lvl3pPr>
            <a:lvl4pPr>
              <a:defRPr sz="1650"/>
            </a:lvl4pPr>
            <a:lvl5pPr>
              <a:defRPr sz="1650"/>
            </a:lvl5pPr>
            <a:lvl6pPr>
              <a:defRPr sz="1650"/>
            </a:lvl6pPr>
            <a:lvl7pPr>
              <a:defRPr sz="1650"/>
            </a:lvl7pPr>
            <a:lvl8pPr>
              <a:defRPr sz="1650"/>
            </a:lvl8pPr>
            <a:lvl9pPr>
              <a:defRPr sz="165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31" y="1535115"/>
            <a:ext cx="4041775" cy="639763"/>
          </a:xfrm>
        </p:spPr>
        <p:txBody>
          <a:bodyPr anchor="b"/>
          <a:lstStyle>
            <a:lvl1pPr marL="0" indent="0">
              <a:buNone/>
              <a:defRPr sz="2400" b="1">
                <a:solidFill>
                  <a:srgbClr val="567EB9"/>
                </a:solidFill>
              </a:defRPr>
            </a:lvl1pPr>
            <a:lvl2pPr marL="457115" indent="0">
              <a:buNone/>
              <a:defRPr sz="2025" b="1"/>
            </a:lvl2pPr>
            <a:lvl3pPr marL="914231" indent="0">
              <a:buNone/>
              <a:defRPr sz="1800" b="1"/>
            </a:lvl3pPr>
            <a:lvl4pPr marL="1371347" indent="0">
              <a:buNone/>
              <a:defRPr sz="1650" b="1"/>
            </a:lvl4pPr>
            <a:lvl5pPr marL="1828462" indent="0">
              <a:buNone/>
              <a:defRPr sz="1650" b="1"/>
            </a:lvl5pPr>
            <a:lvl6pPr marL="2285577" indent="0">
              <a:buNone/>
              <a:defRPr sz="1650" b="1"/>
            </a:lvl6pPr>
            <a:lvl7pPr marL="2742693" indent="0">
              <a:buNone/>
              <a:defRPr sz="1650" b="1"/>
            </a:lvl7pPr>
            <a:lvl8pPr marL="3199810" indent="0">
              <a:buNone/>
              <a:defRPr sz="1650" b="1"/>
            </a:lvl8pPr>
            <a:lvl9pPr marL="3656924" indent="0">
              <a:buNone/>
              <a:defRPr sz="1650" b="1"/>
            </a:lvl9pPr>
          </a:lstStyle>
          <a:p>
            <a:pPr lvl="0"/>
            <a:r>
              <a:rPr lang="en-US" smtClean="0"/>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solidFill>
                  <a:srgbClr val="567EB9"/>
                </a:solidFill>
                <a:latin typeface="Segoe UI" pitchFamily="34" charset="0"/>
                <a:cs typeface="Segoe UI" pitchFamily="34" charset="0"/>
              </a:defRPr>
            </a:lvl1pPr>
            <a:lvl2pPr>
              <a:defRPr sz="2025"/>
            </a:lvl2pPr>
            <a:lvl3pPr>
              <a:defRPr sz="1800"/>
            </a:lvl3pPr>
            <a:lvl4pPr>
              <a:defRPr sz="1650"/>
            </a:lvl4pPr>
            <a:lvl5pPr>
              <a:defRPr sz="1650"/>
            </a:lvl5pPr>
            <a:lvl6pPr>
              <a:defRPr sz="1650"/>
            </a:lvl6pPr>
            <a:lvl7pPr>
              <a:defRPr sz="1650"/>
            </a:lvl7pPr>
            <a:lvl8pPr>
              <a:defRPr sz="1650"/>
            </a:lvl8pPr>
            <a:lvl9pPr>
              <a:defRPr sz="165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5"/>
          <p:cNvSpPr>
            <a:spLocks noGrp="1"/>
          </p:cNvSpPr>
          <p:nvPr>
            <p:ph type="sldNum" sz="quarter" idx="10"/>
          </p:nvPr>
        </p:nvSpPr>
        <p:spPr>
          <a:xfrm>
            <a:off x="8102789" y="6526701"/>
            <a:ext cx="1064873" cy="345312"/>
          </a:xfrm>
          <a:prstGeom prst="rect">
            <a:avLst/>
          </a:prstGeom>
        </p:spPr>
        <p:txBody>
          <a:bodyPr/>
          <a:lstStyle>
            <a:lvl1pPr algn="r">
              <a:defRPr sz="975" b="1">
                <a:solidFill>
                  <a:schemeClr val="bg1"/>
                </a:solidFill>
                <a:latin typeface="Segoe" pitchFamily="34" charset="0"/>
              </a:defRPr>
            </a:lvl1pPr>
          </a:lstStyle>
          <a:p>
            <a:fld id="{DD53BE6A-7BDB-4323-860B-549AC161210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133920588"/>
      </p:ext>
    </p:extLst>
  </p:cSld>
  <p:clrMapOvr>
    <a:masterClrMapping/>
  </p:clrMapOvr>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4"/>
          </p:nvPr>
        </p:nvSpPr>
        <p:spPr>
          <a:xfrm>
            <a:off x="8102789" y="6526701"/>
            <a:ext cx="1064873" cy="345312"/>
          </a:xfrm>
          <a:prstGeom prst="rect">
            <a:avLst/>
          </a:prstGeom>
        </p:spPr>
        <p:txBody>
          <a:bodyPr/>
          <a:lstStyle>
            <a:lvl1pPr algn="r">
              <a:defRPr sz="975" b="1">
                <a:solidFill>
                  <a:schemeClr val="bg1"/>
                </a:solidFill>
                <a:latin typeface="Segoe" pitchFamily="34" charset="0"/>
              </a:defRPr>
            </a:lvl1pPr>
          </a:lstStyle>
          <a:p>
            <a:fld id="{DD53BE6A-7BDB-4323-860B-549AC161210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42110676"/>
      </p:ext>
    </p:extLst>
  </p:cSld>
  <p:clrMapOvr>
    <a:masterClrMapping/>
  </p:clrMapOvr>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8102789" y="6526701"/>
            <a:ext cx="1064873" cy="345312"/>
          </a:xfrm>
          <a:prstGeom prst="rect">
            <a:avLst/>
          </a:prstGeom>
        </p:spPr>
        <p:txBody>
          <a:bodyPr/>
          <a:lstStyle>
            <a:lvl1pPr algn="r">
              <a:defRPr sz="975" b="1">
                <a:solidFill>
                  <a:schemeClr val="bg1"/>
                </a:solidFill>
                <a:latin typeface="Segoe" pitchFamily="34" charset="0"/>
              </a:defRPr>
            </a:lvl1pPr>
          </a:lstStyle>
          <a:p>
            <a:fld id="{DD53BE6A-7BDB-4323-860B-549AC161210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080253414"/>
      </p:ext>
    </p:extLst>
  </p:cSld>
  <p:clrMapOvr>
    <a:masterClrMapping/>
  </p:clrMapOvr>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4"/>
            <a:ext cx="3008313" cy="1162051"/>
          </a:xfrm>
        </p:spPr>
        <p:txBody>
          <a:bodyPr anchor="b"/>
          <a:lstStyle>
            <a:lvl1pPr algn="l">
              <a:defRPr sz="2025" b="1"/>
            </a:lvl1pPr>
          </a:lstStyle>
          <a:p>
            <a:r>
              <a:rPr lang="en-US" smtClean="0"/>
              <a:t>Click to edit Master title style</a:t>
            </a:r>
            <a:endParaRPr lang="en-US"/>
          </a:p>
        </p:txBody>
      </p:sp>
      <p:sp>
        <p:nvSpPr>
          <p:cNvPr id="3" name="Content Placeholder 2"/>
          <p:cNvSpPr>
            <a:spLocks noGrp="1"/>
          </p:cNvSpPr>
          <p:nvPr>
            <p:ph idx="1"/>
          </p:nvPr>
        </p:nvSpPr>
        <p:spPr>
          <a:xfrm>
            <a:off x="3575050" y="273055"/>
            <a:ext cx="5111750" cy="5853113"/>
          </a:xfrm>
        </p:spPr>
        <p:txBody>
          <a:bodyPr/>
          <a:lstStyle>
            <a:lvl1pPr>
              <a:defRPr sz="3150"/>
            </a:lvl1pPr>
            <a:lvl2pPr>
              <a:defRPr sz="2775"/>
            </a:lvl2pPr>
            <a:lvl3pPr>
              <a:defRPr sz="2400"/>
            </a:lvl3pPr>
            <a:lvl4pPr>
              <a:defRPr sz="2025"/>
            </a:lvl4pPr>
            <a:lvl5pPr>
              <a:defRPr sz="2025"/>
            </a:lvl5pPr>
            <a:lvl6pPr>
              <a:defRPr sz="2025"/>
            </a:lvl6pPr>
            <a:lvl7pPr>
              <a:defRPr sz="2025"/>
            </a:lvl7pPr>
            <a:lvl8pPr>
              <a:defRPr sz="2025"/>
            </a:lvl8pPr>
            <a:lvl9pPr>
              <a:defRPr sz="2025"/>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5" y="1435103"/>
            <a:ext cx="3008313" cy="4691063"/>
          </a:xfrm>
        </p:spPr>
        <p:txBody>
          <a:bodyPr/>
          <a:lstStyle>
            <a:lvl1pPr marL="0" indent="0">
              <a:buNone/>
              <a:defRPr sz="1350">
                <a:latin typeface="Segoe UI" pitchFamily="34" charset="0"/>
                <a:cs typeface="Segoe UI" pitchFamily="34" charset="0"/>
              </a:defRPr>
            </a:lvl1pPr>
            <a:lvl2pPr marL="457115" indent="0">
              <a:buNone/>
              <a:defRPr sz="1200"/>
            </a:lvl2pPr>
            <a:lvl3pPr marL="914231" indent="0">
              <a:buNone/>
              <a:defRPr sz="975"/>
            </a:lvl3pPr>
            <a:lvl4pPr marL="1371347" indent="0">
              <a:buNone/>
              <a:defRPr sz="900"/>
            </a:lvl4pPr>
            <a:lvl5pPr marL="1828462" indent="0">
              <a:buNone/>
              <a:defRPr sz="900"/>
            </a:lvl5pPr>
            <a:lvl6pPr marL="2285577" indent="0">
              <a:buNone/>
              <a:defRPr sz="900"/>
            </a:lvl6pPr>
            <a:lvl7pPr marL="2742693" indent="0">
              <a:buNone/>
              <a:defRPr sz="900"/>
            </a:lvl7pPr>
            <a:lvl8pPr marL="3199810" indent="0">
              <a:buNone/>
              <a:defRPr sz="900"/>
            </a:lvl8pPr>
            <a:lvl9pPr marL="3656924" indent="0">
              <a:buNone/>
              <a:defRPr sz="900"/>
            </a:lvl9pPr>
          </a:lstStyle>
          <a:p>
            <a:pPr lvl="0"/>
            <a:r>
              <a:rPr lang="en-US" dirty="0" smtClean="0"/>
              <a:t>Click to edit Master text styles</a:t>
            </a:r>
          </a:p>
        </p:txBody>
      </p:sp>
      <p:sp>
        <p:nvSpPr>
          <p:cNvPr id="8" name="Slide Number Placeholder 5"/>
          <p:cNvSpPr>
            <a:spLocks noGrp="1"/>
          </p:cNvSpPr>
          <p:nvPr>
            <p:ph type="sldNum" sz="quarter" idx="4"/>
          </p:nvPr>
        </p:nvSpPr>
        <p:spPr>
          <a:xfrm>
            <a:off x="8102789" y="6526701"/>
            <a:ext cx="1064873" cy="345312"/>
          </a:xfrm>
          <a:prstGeom prst="rect">
            <a:avLst/>
          </a:prstGeom>
        </p:spPr>
        <p:txBody>
          <a:bodyPr/>
          <a:lstStyle>
            <a:lvl1pPr algn="r">
              <a:defRPr sz="975" b="1">
                <a:solidFill>
                  <a:schemeClr val="bg1"/>
                </a:solidFill>
                <a:latin typeface="Segoe" pitchFamily="34" charset="0"/>
              </a:defRPr>
            </a:lvl1pPr>
          </a:lstStyle>
          <a:p>
            <a:fld id="{DD53BE6A-7BDB-4323-860B-549AC161210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458782937"/>
      </p:ext>
    </p:extLst>
  </p:cSld>
  <p:clrMapOvr>
    <a:masterClrMapping/>
  </p:clrMapOvr>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6"/>
            <a:ext cx="5486400" cy="566739"/>
          </a:xfrm>
        </p:spPr>
        <p:txBody>
          <a:bodyPr anchor="b"/>
          <a:lstStyle>
            <a:lvl1pPr algn="l">
              <a:defRPr sz="2025"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150"/>
            </a:lvl1pPr>
            <a:lvl2pPr marL="457115" indent="0">
              <a:buNone/>
              <a:defRPr sz="2775"/>
            </a:lvl2pPr>
            <a:lvl3pPr marL="914231" indent="0">
              <a:buNone/>
              <a:defRPr sz="2400"/>
            </a:lvl3pPr>
            <a:lvl4pPr marL="1371347" indent="0">
              <a:buNone/>
              <a:defRPr sz="2025"/>
            </a:lvl4pPr>
            <a:lvl5pPr marL="1828462" indent="0">
              <a:buNone/>
              <a:defRPr sz="2025"/>
            </a:lvl5pPr>
            <a:lvl6pPr marL="2285577" indent="0">
              <a:buNone/>
              <a:defRPr sz="2025"/>
            </a:lvl6pPr>
            <a:lvl7pPr marL="2742693" indent="0">
              <a:buNone/>
              <a:defRPr sz="2025"/>
            </a:lvl7pPr>
            <a:lvl8pPr marL="3199810" indent="0">
              <a:buNone/>
              <a:defRPr sz="2025"/>
            </a:lvl8pPr>
            <a:lvl9pPr marL="3656924" indent="0">
              <a:buNone/>
              <a:defRPr sz="2025"/>
            </a:lvl9pPr>
          </a:lstStyle>
          <a:p>
            <a:endParaRPr lang="en-US" dirty="0"/>
          </a:p>
        </p:txBody>
      </p:sp>
      <p:sp>
        <p:nvSpPr>
          <p:cNvPr id="4" name="Text Placeholder 3"/>
          <p:cNvSpPr>
            <a:spLocks noGrp="1"/>
          </p:cNvSpPr>
          <p:nvPr>
            <p:ph type="body" sz="half" idx="2"/>
          </p:nvPr>
        </p:nvSpPr>
        <p:spPr>
          <a:xfrm>
            <a:off x="1792288" y="5367340"/>
            <a:ext cx="5486400" cy="804863"/>
          </a:xfrm>
        </p:spPr>
        <p:txBody>
          <a:bodyPr/>
          <a:lstStyle>
            <a:lvl1pPr marL="0" indent="0">
              <a:buNone/>
              <a:defRPr sz="1350"/>
            </a:lvl1pPr>
            <a:lvl2pPr marL="457115" indent="0">
              <a:buNone/>
              <a:defRPr sz="1200"/>
            </a:lvl2pPr>
            <a:lvl3pPr marL="914231" indent="0">
              <a:buNone/>
              <a:defRPr sz="975"/>
            </a:lvl3pPr>
            <a:lvl4pPr marL="1371347" indent="0">
              <a:buNone/>
              <a:defRPr sz="900"/>
            </a:lvl4pPr>
            <a:lvl5pPr marL="1828462" indent="0">
              <a:buNone/>
              <a:defRPr sz="900"/>
            </a:lvl5pPr>
            <a:lvl6pPr marL="2285577" indent="0">
              <a:buNone/>
              <a:defRPr sz="900"/>
            </a:lvl6pPr>
            <a:lvl7pPr marL="2742693" indent="0">
              <a:buNone/>
              <a:defRPr sz="900"/>
            </a:lvl7pPr>
            <a:lvl8pPr marL="3199810" indent="0">
              <a:buNone/>
              <a:defRPr sz="900"/>
            </a:lvl8pPr>
            <a:lvl9pPr marL="3656924" indent="0">
              <a:buNone/>
              <a:defRPr sz="900"/>
            </a:lvl9pPr>
          </a:lstStyle>
          <a:p>
            <a:pPr lvl="0"/>
            <a:r>
              <a:rPr lang="en-US" smtClean="0"/>
              <a:t>Click to edit Master text styles</a:t>
            </a:r>
          </a:p>
        </p:txBody>
      </p:sp>
      <p:sp>
        <p:nvSpPr>
          <p:cNvPr id="8" name="Slide Number Placeholder 5"/>
          <p:cNvSpPr>
            <a:spLocks noGrp="1"/>
          </p:cNvSpPr>
          <p:nvPr>
            <p:ph type="sldNum" sz="quarter" idx="4"/>
          </p:nvPr>
        </p:nvSpPr>
        <p:spPr>
          <a:xfrm>
            <a:off x="8102789" y="6526701"/>
            <a:ext cx="1064873" cy="345312"/>
          </a:xfrm>
          <a:prstGeom prst="rect">
            <a:avLst/>
          </a:prstGeom>
        </p:spPr>
        <p:txBody>
          <a:bodyPr/>
          <a:lstStyle>
            <a:lvl1pPr algn="r">
              <a:defRPr sz="975" b="1">
                <a:solidFill>
                  <a:schemeClr val="bg1"/>
                </a:solidFill>
                <a:latin typeface="Segoe" pitchFamily="34" charset="0"/>
              </a:defRPr>
            </a:lvl1pPr>
          </a:lstStyle>
          <a:p>
            <a:fld id="{DD53BE6A-7BDB-4323-860B-549AC161210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483382952"/>
      </p:ext>
    </p:extLst>
  </p:cSld>
  <p:clrMapOvr>
    <a:masterClrMapping/>
  </p:clrMapOvr>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4"/>
          </p:nvPr>
        </p:nvSpPr>
        <p:spPr>
          <a:xfrm>
            <a:off x="8102789" y="6526701"/>
            <a:ext cx="1064873" cy="345312"/>
          </a:xfrm>
          <a:prstGeom prst="rect">
            <a:avLst/>
          </a:prstGeom>
        </p:spPr>
        <p:txBody>
          <a:bodyPr/>
          <a:lstStyle>
            <a:lvl1pPr algn="r">
              <a:defRPr sz="975" b="1">
                <a:solidFill>
                  <a:schemeClr val="bg1"/>
                </a:solidFill>
                <a:latin typeface="Segoe" pitchFamily="34" charset="0"/>
              </a:defRPr>
            </a:lvl1pPr>
          </a:lstStyle>
          <a:p>
            <a:fld id="{DD53BE6A-7BDB-4323-860B-549AC161210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449700780"/>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941"/>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945961783"/>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80"/>
            <a:ext cx="2057400" cy="438785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80"/>
            <a:ext cx="6019800" cy="43878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4"/>
          </p:nvPr>
        </p:nvSpPr>
        <p:spPr>
          <a:xfrm>
            <a:off x="8102789" y="6526701"/>
            <a:ext cx="1064873" cy="345312"/>
          </a:xfrm>
          <a:prstGeom prst="rect">
            <a:avLst/>
          </a:prstGeom>
        </p:spPr>
        <p:txBody>
          <a:bodyPr/>
          <a:lstStyle>
            <a:lvl1pPr algn="r">
              <a:defRPr sz="975" b="1">
                <a:solidFill>
                  <a:schemeClr val="bg1"/>
                </a:solidFill>
                <a:latin typeface="Segoe" pitchFamily="34" charset="0"/>
              </a:defRPr>
            </a:lvl1pPr>
          </a:lstStyle>
          <a:p>
            <a:fld id="{DD53BE6A-7BDB-4323-860B-549AC161210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18595750"/>
      </p:ext>
    </p:extLst>
  </p:cSld>
  <p:clrMapOvr>
    <a:masterClrMapping/>
  </p:clrMapOvr>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6" y="3088429"/>
            <a:ext cx="8368939" cy="761875"/>
          </a:xfrm>
        </p:spPr>
        <p:txBody>
          <a:bodyPr anchor="b" anchorCtr="0">
            <a:spAutoFit/>
          </a:bodyPr>
          <a:lstStyle>
            <a:lvl1pPr>
              <a:lnSpc>
                <a:spcPct val="100000"/>
              </a:lnSpc>
              <a:defRPr sz="495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297680"/>
            <a:ext cx="4091815" cy="959237"/>
          </a:xfrm>
        </p:spPr>
        <p:txBody>
          <a:bodyPr/>
          <a:lstStyle>
            <a:lvl1pPr marL="0" indent="0">
              <a:lnSpc>
                <a:spcPct val="100000"/>
              </a:lnSpc>
              <a:spcBef>
                <a:spcPts val="450"/>
              </a:spcBef>
              <a:buFont typeface="Arial" pitchFamily="34" charset="0"/>
              <a:buNone/>
              <a:defRPr sz="1800">
                <a:solidFill>
                  <a:schemeClr val="bg1">
                    <a:alpha val="98000"/>
                  </a:schemeClr>
                </a:solidFill>
                <a:latin typeface="+mj-lt"/>
              </a:defRPr>
            </a:lvl1pPr>
            <a:lvl2pPr marL="345373" indent="0">
              <a:buFont typeface="Arial" pitchFamily="34" charset="0"/>
              <a:buNone/>
              <a:defRPr/>
            </a:lvl2pPr>
            <a:lvl3pPr marL="641918" indent="0">
              <a:buFont typeface="Arial" pitchFamily="34" charset="0"/>
              <a:buNone/>
              <a:defRPr/>
            </a:lvl3pPr>
            <a:lvl4pPr marL="944418" indent="0">
              <a:buFont typeface="Arial" pitchFamily="34" charset="0"/>
              <a:buNone/>
              <a:defRPr/>
            </a:lvl4pPr>
            <a:lvl5pPr marL="120404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2082116051"/>
      </p:ext>
    </p:extLst>
  </p:cSld>
  <p:clrMapOvr>
    <a:masterClrMapping/>
  </p:clrMapOvr>
  <p:transition>
    <p:fade/>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7530" y="3139019"/>
            <a:ext cx="8368939" cy="914417"/>
          </a:xfrm>
        </p:spPr>
        <p:txBody>
          <a:bodyPr anchor="b"/>
          <a:lstStyle>
            <a:lvl1pPr marL="0" indent="0">
              <a:lnSpc>
                <a:spcPct val="100000"/>
              </a:lnSpc>
              <a:buNone/>
              <a:defRPr lang="en-US" sz="6602" i="0" kern="1200" spc="-75" baseline="0" dirty="0" smtClean="0">
                <a:solidFill>
                  <a:schemeClr val="bg1">
                    <a:alpha val="99000"/>
                  </a:schemeClr>
                </a:solidFill>
                <a:latin typeface="Segoe UI Light" pitchFamily="34" charset="0"/>
                <a:ea typeface="+mn-ea"/>
                <a:cs typeface="+mn-cs"/>
              </a:defRPr>
            </a:lvl1pPr>
          </a:lstStyle>
          <a:p>
            <a:pPr marL="0" lvl="0" indent="0" algn="l" defTabSz="68595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297681"/>
            <a:ext cx="5636696" cy="332527"/>
          </a:xfrm>
        </p:spPr>
        <p:txBody>
          <a:bodyPr/>
          <a:lstStyle>
            <a:lvl1pPr marL="0" indent="0">
              <a:lnSpc>
                <a:spcPct val="100000"/>
              </a:lnSpc>
              <a:buNone/>
              <a:defRPr lang="en-US" sz="2401" kern="1200" spc="-75" baseline="0" dirty="0">
                <a:solidFill>
                  <a:schemeClr val="bg1">
                    <a:alpha val="99000"/>
                  </a:schemeClr>
                </a:solidFill>
                <a:latin typeface="+mj-lt"/>
                <a:ea typeface="+mn-ea"/>
                <a:cs typeface="+mn-cs"/>
              </a:defRPr>
            </a:lvl1pPr>
          </a:lstStyle>
          <a:p>
            <a:pPr marL="0" lvl="0" indent="0" algn="l" defTabSz="68595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1024504616"/>
      </p:ext>
    </p:extLst>
  </p:cSld>
  <p:clrMapOvr>
    <a:masterClrMapping/>
  </p:clrMapOvr>
  <p:transition>
    <p:fade/>
  </p:transition>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87530" y="2258473"/>
            <a:ext cx="8368939" cy="2031967"/>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6602"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8"/>
            <a:ext cx="1880410" cy="291353"/>
          </a:xfrm>
          <a:prstGeom prst="rect">
            <a:avLst/>
          </a:prstGeom>
        </p:spPr>
      </p:pic>
    </p:spTree>
    <p:extLst>
      <p:ext uri="{BB962C8B-B14F-4D97-AF65-F5344CB8AC3E}">
        <p14:creationId xmlns:p14="http://schemas.microsoft.com/office/powerpoint/2010/main" val="464994411"/>
      </p:ext>
    </p:extLst>
  </p:cSld>
  <p:clrMapOvr>
    <a:masterClrMapping/>
  </p:clrMapOvr>
  <p:transition>
    <p:fade/>
  </p:transition>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spcCol="0" rtlCol="0" anchor="ctr" anchorCtr="0" compatLnSpc="1">
            <a:prstTxWarp prst="textNoShape">
              <a:avLst/>
            </a:prstTxWarp>
          </a:bodyPr>
          <a:lstStyle/>
          <a:p>
            <a:pPr algn="ctr" defTabSz="68552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955" rtl="0" eaLnBrk="1" latinLnBrk="0" hangingPunct="1">
              <a:lnSpc>
                <a:spcPct val="90000"/>
              </a:lnSpc>
              <a:spcBef>
                <a:spcPct val="0"/>
              </a:spcBef>
              <a:buNone/>
              <a:defRPr lang="en-US" sz="4051"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145"/>
            <a:ext cx="5210341" cy="980910"/>
          </a:xfrm>
        </p:spPr>
        <p:txBody>
          <a:bodyPr lIns="182880" tIns="182880" anchor="ctr" anchorCtr="0"/>
          <a:lstStyle>
            <a:lvl1pPr marL="431121" indent="-428739">
              <a:spcAft>
                <a:spcPts val="900"/>
              </a:spcAft>
              <a:buNone/>
              <a:defRPr lang="en-US" sz="3301"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625" indent="-257244">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955" rtl="0" eaLnBrk="1" latinLnBrk="0" hangingPunct="1">
              <a:lnSpc>
                <a:spcPct val="90000"/>
              </a:lnSpc>
              <a:spcBef>
                <a:spcPts val="0"/>
              </a:spcBef>
              <a:spcAft>
                <a:spcPts val="675"/>
              </a:spcAft>
              <a:buSzPct val="80000"/>
            </a:pPr>
            <a:r>
              <a:rPr lang="en-US" smtClean="0"/>
              <a:t>Click to edit Master text styles</a:t>
            </a:r>
          </a:p>
          <a:p>
            <a:pPr marL="2382" lvl="1" indent="0" algn="l" defTabSz="685955"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45" tIns="30873" rIns="61745" bIns="30873" numCol="1" anchor="t" anchorCtr="0" compatLnSpc="1">
            <a:prstTxWarp prst="textNoShape">
              <a:avLst/>
            </a:prstTxWarp>
          </a:bodyPr>
          <a:lstStyle/>
          <a:p>
            <a:pPr defTabSz="914484"/>
            <a:endParaRPr lang="en-US" sz="1200" dirty="0">
              <a:solidFill>
                <a:srgbClr val="292929"/>
              </a:solidFill>
            </a:endParaRPr>
          </a:p>
        </p:txBody>
      </p:sp>
    </p:spTree>
    <p:extLst>
      <p:ext uri="{BB962C8B-B14F-4D97-AF65-F5344CB8AC3E}">
        <p14:creationId xmlns:p14="http://schemas.microsoft.com/office/powerpoint/2010/main" val="2264643246"/>
      </p:ext>
    </p:extLst>
  </p:cSld>
  <p:clrMapOvr>
    <a:masterClrMapping/>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561051"/>
          </a:xfrm>
        </p:spPr>
        <p:txBody>
          <a:bodyPr/>
          <a:lstStyle>
            <a:lvl1pPr>
              <a:defRPr sz="4051"/>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6"/>
            <a:ext cx="8368939" cy="153401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12659406"/>
      </p:ext>
    </p:extLst>
  </p:cSld>
  <p:clrMapOvr>
    <a:masterClrMapping/>
  </p:clrMapOvr>
  <p:transition>
    <p:fade/>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561051"/>
          </a:xfrm>
        </p:spPr>
        <p:txBody>
          <a:bodyPr/>
          <a:lstStyle>
            <a:lvl1pPr algn="l" defTabSz="685955" rtl="0" eaLnBrk="1" latinLnBrk="0" hangingPunct="1">
              <a:lnSpc>
                <a:spcPct val="90000"/>
              </a:lnSpc>
              <a:spcBef>
                <a:spcPct val="0"/>
              </a:spcBef>
              <a:buNone/>
              <a:defRPr lang="en-US" sz="4051"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6"/>
            <a:ext cx="8368939" cy="1534010"/>
          </a:xfrm>
        </p:spPr>
        <p:txBody>
          <a:bodyPr>
            <a:spAutoFit/>
          </a:bodyPr>
          <a:lstStyle>
            <a:lvl1pPr marL="0" indent="0">
              <a:buFontTx/>
              <a:buNone/>
              <a:defRPr/>
            </a:lvl1pPr>
            <a:lvl2pPr marL="345373" indent="0">
              <a:buFontTx/>
              <a:buNone/>
              <a:defRPr/>
            </a:lvl2pPr>
            <a:lvl3pPr marL="685983" indent="0">
              <a:buFontTx/>
              <a:buNone/>
              <a:defRPr/>
            </a:lvl3pPr>
            <a:lvl4pPr marL="1027784" indent="0">
              <a:buFontTx/>
              <a:buNone/>
              <a:defRPr/>
            </a:lvl4pPr>
            <a:lvl5pPr marL="1377921"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56117042"/>
      </p:ext>
    </p:extLst>
  </p:cSld>
  <p:clrMapOvr>
    <a:masterClrMapping/>
  </p:clrMapOvr>
  <p:transition>
    <p:fade/>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561051"/>
          </a:xfrm>
        </p:spPr>
        <p:txBody>
          <a:bodyPr/>
          <a:lstStyle>
            <a:lvl1pPr>
              <a:defRPr sz="4051"/>
            </a:lvl1pPr>
          </a:lstStyle>
          <a:p>
            <a:r>
              <a:rPr lang="en-US" smtClean="0"/>
              <a:t>Click to edit Master title style</a:t>
            </a:r>
            <a:endParaRPr lang="en-US" dirty="0"/>
          </a:p>
        </p:txBody>
      </p:sp>
    </p:spTree>
    <p:extLst>
      <p:ext uri="{BB962C8B-B14F-4D97-AF65-F5344CB8AC3E}">
        <p14:creationId xmlns:p14="http://schemas.microsoft.com/office/powerpoint/2010/main" val="2635014407"/>
      </p:ext>
    </p:extLst>
  </p:cSld>
  <p:clrMapOvr>
    <a:masterClrMapping/>
  </p:clrMapOvr>
  <p:transition>
    <p:fade/>
  </p:transition>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025000"/>
      </p:ext>
    </p:extLst>
  </p:cSld>
  <p:clrMapOvr>
    <a:masterClrMapping/>
  </p:clrMapOvr>
  <p:transition>
    <p:fade/>
  </p:transition>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360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1"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2136047"/>
            <a:ext cx="2625030"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955"/>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955"/>
              <a:endParaRPr lang="en-US" sz="1350" dirty="0">
                <a:solidFill>
                  <a:srgbClr val="292929"/>
                </a:solidFill>
              </a:endParaRPr>
            </a:p>
          </p:txBody>
        </p:sp>
      </p:grpSp>
    </p:spTree>
    <p:extLst>
      <p:ext uri="{BB962C8B-B14F-4D97-AF65-F5344CB8AC3E}">
        <p14:creationId xmlns:p14="http://schemas.microsoft.com/office/powerpoint/2010/main" val="3827198125"/>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66" y="2234114"/>
            <a:ext cx="6281777"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67" y="4612402"/>
            <a:ext cx="4091815"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1256250615"/>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360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1"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pPr defTabSz="685955"/>
            <a:endParaRPr lang="en-US" sz="1350" dirty="0">
              <a:solidFill>
                <a:srgbClr val="292929"/>
              </a:solidFill>
            </a:endParaRPr>
          </a:p>
        </p:txBody>
      </p:sp>
    </p:spTree>
    <p:extLst>
      <p:ext uri="{BB962C8B-B14F-4D97-AF65-F5344CB8AC3E}">
        <p14:creationId xmlns:p14="http://schemas.microsoft.com/office/powerpoint/2010/main" val="979158673"/>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360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1"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6"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955"/>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955"/>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955"/>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955"/>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955"/>
              <a:endParaRPr lang="en-US" sz="1200" dirty="0">
                <a:solidFill>
                  <a:srgbClr val="292929"/>
                </a:solidFill>
              </a:endParaRPr>
            </a:p>
          </p:txBody>
        </p:sp>
      </p:grpSp>
    </p:spTree>
    <p:extLst>
      <p:ext uri="{BB962C8B-B14F-4D97-AF65-F5344CB8AC3E}">
        <p14:creationId xmlns:p14="http://schemas.microsoft.com/office/powerpoint/2010/main" val="1731701105"/>
      </p:ext>
    </p:extLst>
  </p:cSld>
  <p:clrMapOvr>
    <a:masterClrMapping/>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360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1"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45" tIns="30873" rIns="61745" bIns="30873" numCol="1" anchor="t" anchorCtr="0" compatLnSpc="1">
            <a:prstTxWarp prst="textNoShape">
              <a:avLst/>
            </a:prstTxWarp>
          </a:bodyPr>
          <a:lstStyle/>
          <a:p>
            <a:pPr defTabSz="685955"/>
            <a:endParaRPr lang="en-US" sz="1200" dirty="0">
              <a:solidFill>
                <a:srgbClr val="292929"/>
              </a:solidFill>
            </a:endParaRPr>
          </a:p>
        </p:txBody>
      </p:sp>
    </p:spTree>
    <p:extLst>
      <p:ext uri="{BB962C8B-B14F-4D97-AF65-F5344CB8AC3E}">
        <p14:creationId xmlns:p14="http://schemas.microsoft.com/office/powerpoint/2010/main" val="2153134514"/>
      </p:ext>
    </p:extLst>
  </p:cSld>
  <p:clrMapOvr>
    <a:masterClrMapping/>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360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1"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955"/>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955"/>
              <a:endParaRPr lang="en-US" sz="1350" dirty="0">
                <a:solidFill>
                  <a:srgbClr val="292929"/>
                </a:solidFill>
              </a:endParaRPr>
            </a:p>
          </p:txBody>
        </p:sp>
      </p:grpSp>
    </p:spTree>
    <p:extLst>
      <p:ext uri="{BB962C8B-B14F-4D97-AF65-F5344CB8AC3E}">
        <p14:creationId xmlns:p14="http://schemas.microsoft.com/office/powerpoint/2010/main" val="2566496367"/>
      </p:ext>
    </p:extLst>
  </p:cSld>
  <p:clrMapOvr>
    <a:masterClrMapping/>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5" y="3140274"/>
            <a:ext cx="2660550" cy="577452"/>
          </a:xfrm>
          <a:prstGeom prst="rect">
            <a:avLst/>
          </a:prstGeom>
          <a:noFill/>
          <a:ln>
            <a:noFill/>
          </a:ln>
        </p:spPr>
      </p:pic>
      <p:sp>
        <p:nvSpPr>
          <p:cNvPr id="3" name="Text Box 3"/>
          <p:cNvSpPr txBox="1">
            <a:spLocks noChangeArrowheads="1"/>
          </p:cNvSpPr>
          <p:nvPr userDrawn="1"/>
        </p:nvSpPr>
        <p:spPr bwMode="blackWhite">
          <a:xfrm>
            <a:off x="381000" y="6083574"/>
            <a:ext cx="8382000" cy="311632"/>
          </a:xfrm>
          <a:prstGeom prst="rect">
            <a:avLst/>
          </a:prstGeom>
          <a:noFill/>
          <a:ln w="12700">
            <a:noFill/>
            <a:miter lim="800000"/>
            <a:headEnd type="none" w="sm" len="sm"/>
            <a:tailEnd type="none" w="sm" len="sm"/>
          </a:ln>
          <a:effectLst/>
        </p:spPr>
        <p:txBody>
          <a:bodyPr vert="horz" wrap="square" lIns="68587" tIns="34294" rIns="68587" bIns="34294" numCol="1" anchor="t" anchorCtr="0" compatLnSpc="1">
            <a:prstTxWarp prst="textNoShape">
              <a:avLst/>
            </a:prstTxWarp>
            <a:spAutoFit/>
          </a:bodyPr>
          <a:lstStyle/>
          <a:p>
            <a:pPr algn="ctr" defTabSz="685757"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2012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757"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525" dirty="0" smtClean="0">
                <a:solidFill>
                  <a:srgbClr val="FFFFFF">
                    <a:alpha val="99000"/>
                  </a:srgbClr>
                </a:solidFill>
                <a:cs typeface="Arial" charset="0"/>
              </a:rPr>
              <a:t>. Because </a:t>
            </a:r>
            <a:r>
              <a:rPr lang="en-US" sz="525"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525" dirty="0" smtClean="0">
                <a:solidFill>
                  <a:srgbClr val="FFFFFF">
                    <a:alpha val="99000"/>
                  </a:srgbClr>
                </a:solidFill>
                <a:cs typeface="Arial" charset="0"/>
              </a:rPr>
              <a:t>. 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385833552"/>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34010"/>
          </a:xfrm>
        </p:spPr>
        <p:txBody>
          <a:bodyPr/>
          <a:lstStyle>
            <a:lvl1pPr marL="345373" indent="-345373">
              <a:buClr>
                <a:srgbClr val="FFFFFF"/>
              </a:buClr>
              <a:buSzPct val="70000"/>
              <a:buFontTx/>
              <a:buBlip>
                <a:blip r:embed="rId2"/>
              </a:buBlip>
              <a:defRPr>
                <a:gradFill>
                  <a:gsLst>
                    <a:gs pos="0">
                      <a:srgbClr val="FFFFFF"/>
                    </a:gs>
                    <a:gs pos="86000">
                      <a:srgbClr val="FFFFFF"/>
                    </a:gs>
                  </a:gsLst>
                  <a:lin ang="5400000" scaled="0"/>
                </a:gradFill>
              </a:defRPr>
            </a:lvl1pPr>
            <a:lvl2pPr marL="641918" indent="-296545">
              <a:buClr>
                <a:srgbClr val="FFFFFF"/>
              </a:buClr>
              <a:buSzPct val="70000"/>
              <a:buFontTx/>
              <a:buBlip>
                <a:blip r:embed="rId2"/>
              </a:buBlip>
              <a:defRPr>
                <a:gradFill>
                  <a:gsLst>
                    <a:gs pos="0">
                      <a:srgbClr val="FFFFFF"/>
                    </a:gs>
                    <a:gs pos="86000">
                      <a:srgbClr val="FFFFFF"/>
                    </a:gs>
                  </a:gsLst>
                  <a:lin ang="5400000" scaled="0"/>
                </a:gradFill>
              </a:defRPr>
            </a:lvl2pPr>
            <a:lvl3pPr marL="944418" indent="-302499">
              <a:buClr>
                <a:srgbClr val="FFFFFF"/>
              </a:buClr>
              <a:buSzPct val="70000"/>
              <a:buFontTx/>
              <a:buBlip>
                <a:blip r:embed="rId2"/>
              </a:buBlip>
              <a:defRPr>
                <a:gradFill>
                  <a:gsLst>
                    <a:gs pos="0">
                      <a:srgbClr val="FFFFFF"/>
                    </a:gs>
                    <a:gs pos="86000">
                      <a:srgbClr val="FFFFFF"/>
                    </a:gs>
                  </a:gsLst>
                  <a:lin ang="5400000" scaled="0"/>
                </a:gradFill>
              </a:defRPr>
            </a:lvl3pPr>
            <a:lvl4pPr marL="1204043" indent="-259625">
              <a:buClr>
                <a:srgbClr val="FFFFFF"/>
              </a:buClr>
              <a:buSzPct val="70000"/>
              <a:buFontTx/>
              <a:buBlip>
                <a:blip r:embed="rId2"/>
              </a:buBlip>
              <a:defRPr>
                <a:gradFill>
                  <a:gsLst>
                    <a:gs pos="0">
                      <a:srgbClr val="FFFFFF"/>
                    </a:gs>
                    <a:gs pos="86000">
                      <a:srgbClr val="FFFFFF"/>
                    </a:gs>
                  </a:gsLst>
                  <a:lin ang="5400000" scaled="0"/>
                </a:gradFill>
              </a:defRPr>
            </a:lvl4pPr>
            <a:lvl5pPr marL="1456523" indent="-252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723590"/>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34010"/>
          </a:xfrm>
        </p:spPr>
        <p:txBody>
          <a:bodyPr/>
          <a:lstStyle>
            <a:lvl1pPr marL="345373" indent="-345373">
              <a:buClr>
                <a:srgbClr val="FFFFFF"/>
              </a:buClr>
              <a:buSzPct val="70000"/>
              <a:buFontTx/>
              <a:buBlip>
                <a:blip r:embed="rId2"/>
              </a:buBlip>
              <a:defRPr>
                <a:gradFill>
                  <a:gsLst>
                    <a:gs pos="0">
                      <a:srgbClr val="FFFFFF"/>
                    </a:gs>
                    <a:gs pos="86000">
                      <a:srgbClr val="FFFFFF"/>
                    </a:gs>
                  </a:gsLst>
                  <a:lin ang="5400000" scaled="0"/>
                </a:gradFill>
              </a:defRPr>
            </a:lvl1pPr>
            <a:lvl2pPr marL="641918" indent="-296545">
              <a:buClr>
                <a:srgbClr val="FFFFFF"/>
              </a:buClr>
              <a:buSzPct val="70000"/>
              <a:buFontTx/>
              <a:buBlip>
                <a:blip r:embed="rId2"/>
              </a:buBlip>
              <a:defRPr>
                <a:gradFill>
                  <a:gsLst>
                    <a:gs pos="0">
                      <a:srgbClr val="FFFFFF"/>
                    </a:gs>
                    <a:gs pos="86000">
                      <a:srgbClr val="FFFFFF"/>
                    </a:gs>
                  </a:gsLst>
                  <a:lin ang="5400000" scaled="0"/>
                </a:gradFill>
              </a:defRPr>
            </a:lvl2pPr>
            <a:lvl3pPr marL="944418" indent="-302499">
              <a:buClr>
                <a:srgbClr val="FFFFFF"/>
              </a:buClr>
              <a:buSzPct val="70000"/>
              <a:buFontTx/>
              <a:buBlip>
                <a:blip r:embed="rId2"/>
              </a:buBlip>
              <a:defRPr>
                <a:gradFill>
                  <a:gsLst>
                    <a:gs pos="0">
                      <a:srgbClr val="FFFFFF"/>
                    </a:gs>
                    <a:gs pos="86000">
                      <a:srgbClr val="FFFFFF"/>
                    </a:gs>
                  </a:gsLst>
                  <a:lin ang="5400000" scaled="0"/>
                </a:gradFill>
              </a:defRPr>
            </a:lvl3pPr>
            <a:lvl4pPr marL="1204043" indent="-259625">
              <a:buClr>
                <a:srgbClr val="FFFFFF"/>
              </a:buClr>
              <a:buSzPct val="70000"/>
              <a:buFontTx/>
              <a:buBlip>
                <a:blip r:embed="rId2"/>
              </a:buBlip>
              <a:defRPr>
                <a:gradFill>
                  <a:gsLst>
                    <a:gs pos="0">
                      <a:srgbClr val="FFFFFF"/>
                    </a:gs>
                    <a:gs pos="86000">
                      <a:srgbClr val="FFFFFF"/>
                    </a:gs>
                  </a:gsLst>
                  <a:lin ang="5400000" scaled="0"/>
                </a:gradFill>
              </a:defRPr>
            </a:lvl4pPr>
            <a:lvl5pPr marL="1456523" indent="-252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147529577"/>
      </p:ext>
    </p:extLst>
  </p:cSld>
  <p:clrMapOvr>
    <a:masterClrMapping/>
  </p:clrMapOvr>
  <p:transition>
    <p:fade/>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7" y="1905001"/>
            <a:ext cx="8363937" cy="1120563"/>
          </a:xfrm>
        </p:spPr>
        <p:txBody>
          <a:bodyPr/>
          <a:lstStyle>
            <a:lvl1pPr>
              <a:lnSpc>
                <a:spcPct val="90000"/>
              </a:lnSpc>
              <a:defRPr sz="1800"/>
            </a:lvl1pPr>
            <a:lvl2pPr>
              <a:lnSpc>
                <a:spcPct val="90000"/>
              </a:lnSpc>
              <a:defRPr sz="1500"/>
            </a:lvl2pPr>
            <a:lvl3pPr>
              <a:lnSpc>
                <a:spcPct val="90000"/>
              </a:lnSpc>
              <a:defRPr sz="1350"/>
            </a:lvl3pPr>
            <a:lvl4pPr>
              <a:lnSpc>
                <a:spcPct val="90000"/>
              </a:lnSpc>
              <a:defRPr sz="1350"/>
            </a:lvl4pPr>
            <a:lvl5pPr>
              <a:lnSpc>
                <a:spcPct val="90000"/>
              </a:lnSpc>
              <a:defRPr sz="13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81949349"/>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561051"/>
          </a:xfrm>
        </p:spPr>
        <p:txBody>
          <a:bodyPr/>
          <a:lstStyle>
            <a:lvl1pPr>
              <a:defRPr sz="4051"/>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82394"/>
          </a:xfrm>
        </p:spPr>
        <p:txBody>
          <a:bodyPr/>
          <a:lstStyle>
            <a:lvl1pPr marL="2382" indent="0">
              <a:spcBef>
                <a:spcPts val="0"/>
              </a:spcBef>
              <a:spcAft>
                <a:spcPts val="675"/>
              </a:spcAft>
              <a:buSzPct val="80000"/>
              <a:buFont typeface="Arial" pitchFamily="34" charset="0"/>
              <a:buNone/>
              <a:defRPr sz="3001"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418" indent="-30249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4043" indent="-2596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523" indent="-2524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481198692"/>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3235353"/>
            <a:ext cx="8366320" cy="917745"/>
          </a:xfrm>
        </p:spPr>
        <p:txBody>
          <a:bodyPr anchor="b" anchorCtr="0">
            <a:spAutoFit/>
          </a:bodyPr>
          <a:lstStyle>
            <a:lvl1pPr>
              <a:defRPr sz="5294" spc="-112" baseline="0">
                <a:gradFill>
                  <a:gsLst>
                    <a:gs pos="25833">
                      <a:schemeClr val="tx1"/>
                    </a:gs>
                    <a:gs pos="36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01929" y="4773828"/>
            <a:ext cx="8366320" cy="631229"/>
          </a:xfrm>
        </p:spPr>
        <p:txBody>
          <a:bodyPr>
            <a:spAutoFit/>
          </a:bodyPr>
          <a:lstStyle>
            <a:lvl1pPr marL="0" indent="0">
              <a:spcBef>
                <a:spcPts val="0"/>
              </a:spcBef>
              <a:buNone/>
              <a:defRPr sz="2426" spc="-52" baseline="0">
                <a:gradFill>
                  <a:gsLst>
                    <a:gs pos="25833">
                      <a:schemeClr val="tx1"/>
                    </a:gs>
                    <a:gs pos="36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73128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0068C1B-3994-4D74-B1C2-F6701696BC13}" type="datetimeFigureOut">
              <a:rPr lang="en-US" smtClean="0"/>
              <a:t>5/14/2013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4FFE4C-A019-431D-B402-C8FF128158DB}" type="slidenum">
              <a:rPr lang="en-US" smtClean="0"/>
              <a:t>‹#›</a:t>
            </a:fld>
            <a:endParaRPr lang="en-US"/>
          </a:p>
        </p:txBody>
      </p:sp>
    </p:spTree>
    <p:extLst>
      <p:ext uri="{BB962C8B-B14F-4D97-AF65-F5344CB8AC3E}">
        <p14:creationId xmlns:p14="http://schemas.microsoft.com/office/powerpoint/2010/main" val="15787938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58"/>
            <a:ext cx="8363938"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33" y="6372607"/>
            <a:ext cx="1261769" cy="195501"/>
          </a:xfrm>
          <a:prstGeom prst="rect">
            <a:avLst/>
          </a:prstGeom>
        </p:spPr>
      </p:pic>
    </p:spTree>
    <p:extLst>
      <p:ext uri="{BB962C8B-B14F-4D97-AF65-F5344CB8AC3E}">
        <p14:creationId xmlns:p14="http://schemas.microsoft.com/office/powerpoint/2010/main" val="3804900444"/>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3235877"/>
            <a:ext cx="8366320" cy="917745"/>
          </a:xfrm>
        </p:spPr>
        <p:txBody>
          <a:bodyPr anchor="b" anchorCtr="0">
            <a:spAutoFit/>
          </a:bodyPr>
          <a:lstStyle>
            <a:lvl1pPr>
              <a:defRPr sz="5294" spc="-112" baseline="0">
                <a:gradFill>
                  <a:gsLst>
                    <a:gs pos="1250">
                      <a:schemeClr val="accent1"/>
                    </a:gs>
                    <a:gs pos="100000">
                      <a:schemeClr val="accent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01929" y="4773828"/>
            <a:ext cx="8366320" cy="631229"/>
          </a:xfrm>
        </p:spPr>
        <p:txBody>
          <a:bodyPr>
            <a:spAutoFit/>
          </a:bodyPr>
          <a:lstStyle>
            <a:lvl1pPr marL="0" indent="0">
              <a:spcBef>
                <a:spcPts val="0"/>
              </a:spcBef>
              <a:buNone/>
              <a:defRPr sz="2426" spc="-52" baseline="0">
                <a:gradFill>
                  <a:gsLst>
                    <a:gs pos="1250">
                      <a:schemeClr val="accent1"/>
                    </a:gs>
                    <a:gs pos="100000">
                      <a:schemeClr val="accent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654015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rgbClr val="FFFFFF"/>
        </a:solidFill>
        <a:effectLst/>
      </p:bgPr>
    </p:bg>
    <p:spTree>
      <p:nvGrpSpPr>
        <p:cNvPr id="1" name=""/>
        <p:cNvGrpSpPr/>
        <p:nvPr/>
      </p:nvGrpSpPr>
      <p:grpSpPr>
        <a:xfrm>
          <a:off x="0" y="0"/>
          <a:ext cx="0" cy="0"/>
          <a:chOff x="0" y="0"/>
          <a:chExt cx="0" cy="0"/>
        </a:xfrm>
      </p:grpSpPr>
      <p:sp>
        <p:nvSpPr>
          <p:cNvPr id="11" name="Picture Placeholder 9"/>
          <p:cNvSpPr>
            <a:spLocks noGrp="1"/>
          </p:cNvSpPr>
          <p:nvPr>
            <p:ph type="pic" sz="quarter" idx="10" hasCustomPrompt="1"/>
          </p:nvPr>
        </p:nvSpPr>
        <p:spPr bwMode="hidden">
          <a:xfrm>
            <a:off x="0" y="0"/>
            <a:ext cx="9144000" cy="6858000"/>
          </a:xfrm>
          <a:prstGeom prst="rect">
            <a:avLst/>
          </a:prstGeom>
          <a:noFill/>
        </p:spPr>
        <p:txBody>
          <a:bodyPr lIns="279619" tIns="279619" rIns="279619">
            <a:noAutofit/>
          </a:bodyPr>
          <a:lstStyle>
            <a:lvl1pPr marL="0" indent="0">
              <a:buNone/>
              <a:defRPr sz="1765" baseline="0">
                <a:gradFill>
                  <a:gsLst>
                    <a:gs pos="1250">
                      <a:schemeClr val="accent1"/>
                    </a:gs>
                    <a:gs pos="100000">
                      <a:schemeClr val="accent1"/>
                    </a:gs>
                  </a:gsLst>
                  <a:lin ang="5400000" scaled="0"/>
                </a:gradFill>
              </a:defRPr>
            </a:lvl1pPr>
          </a:lstStyle>
          <a:p>
            <a:r>
              <a:rPr lang="en-US" dirty="0" smtClean="0"/>
              <a:t>Picture placeholder</a:t>
            </a:r>
            <a:endParaRPr lang="en-US" dirty="0"/>
          </a:p>
        </p:txBody>
      </p:sp>
      <p:sp>
        <p:nvSpPr>
          <p:cNvPr id="10" name="Title 1"/>
          <p:cNvSpPr>
            <a:spLocks noGrp="1"/>
          </p:cNvSpPr>
          <p:nvPr>
            <p:ph type="ctrTitle"/>
          </p:nvPr>
        </p:nvSpPr>
        <p:spPr bwMode="ltGray">
          <a:xfrm>
            <a:off x="203245" y="919956"/>
            <a:ext cx="3768799" cy="5018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1">
              <a:alpha val="92000"/>
            </a:schemeClr>
          </a:solidFill>
          <a:ln>
            <a:noFill/>
          </a:ln>
          <a:extLst/>
        </p:spPr>
        <p:txBody>
          <a:bodyPr vert="horz" wrap="square" lIns="326222" tIns="885459" rIns="1258284" bIns="885459" numCol="1" anchor="ctr" anchorCtr="0" compatLnSpc="1">
            <a:prstTxWarp prst="textNoShape">
              <a:avLst/>
            </a:prstTxWarp>
            <a:noAutofit/>
          </a:bodyPr>
          <a:lstStyle>
            <a:lvl1pPr algn="l">
              <a:defRPr lang="en-US" sz="4412" b="0" kern="1200" cap="none" spc="-150" baseline="0" dirty="0">
                <a:ln w="3175">
                  <a:noFill/>
                </a:ln>
                <a:gradFill>
                  <a:gsLst>
                    <a:gs pos="100000">
                      <a:schemeClr val="bg1"/>
                    </a:gs>
                    <a:gs pos="0">
                      <a:schemeClr val="bg1"/>
                    </a:gs>
                  </a:gsLst>
                  <a:lin ang="5400000" scaled="0"/>
                </a:gradFill>
                <a:effectLst/>
                <a:latin typeface="+mj-lt"/>
                <a:ea typeface="+mn-ea"/>
                <a:cs typeface="Arial" charset="0"/>
              </a:defRPr>
            </a:lvl1pPr>
          </a:lstStyle>
          <a:p>
            <a:pPr marL="0" lvl="0" indent="0" algn="l" defTabSz="68534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9014333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203245" y="922639"/>
            <a:ext cx="3768799" cy="5015405"/>
          </a:xfrm>
          <a:prstGeom prst="rect">
            <a:avLst/>
          </a:prstGeom>
          <a:noFill/>
          <a:ln>
            <a:noFill/>
          </a:ln>
          <a:extLst/>
        </p:spPr>
        <p:txBody>
          <a:bodyPr vert="horz" wrap="square" lIns="326222" tIns="885459" rIns="1258284" bIns="885459" numCol="1" rtlCol="0" anchor="ctr" anchorCtr="0" compatLnSpc="1">
            <a:prstTxWarp prst="textNoShape">
              <a:avLst/>
            </a:prstTxWarp>
            <a:noAutofit/>
          </a:bodyPr>
          <a:lstStyle>
            <a:lvl1pPr>
              <a:defRPr lang="en-US" sz="4412" spc="-150" dirty="0">
                <a:gradFill>
                  <a:gsLst>
                    <a:gs pos="100000">
                      <a:schemeClr val="accent1"/>
                    </a:gs>
                    <a:gs pos="0">
                      <a:schemeClr val="accent1"/>
                    </a:gs>
                  </a:gsLst>
                  <a:lin ang="5400000" scaled="0"/>
                </a:gradFill>
              </a:defRPr>
            </a:lvl1pPr>
          </a:lstStyle>
          <a:p>
            <a:pPr marL="0" lvl="0" indent="0" defTabSz="685344" fontAlgn="base">
              <a:lnSpc>
                <a:spcPct val="100000"/>
              </a:lnSpc>
              <a:spcAft>
                <a:spcPct val="0"/>
              </a:spcAft>
              <a:buFontTx/>
            </a:pPr>
            <a:r>
              <a:rPr lang="en-US" smtClean="0"/>
              <a:t>Click to edit Master title style</a:t>
            </a:r>
            <a:endParaRPr lang="en-US" dirty="0"/>
          </a:p>
        </p:txBody>
      </p:sp>
      <p:sp>
        <p:nvSpPr>
          <p:cNvPr id="3" name="Subtitle 2"/>
          <p:cNvSpPr>
            <a:spLocks noGrp="1"/>
          </p:cNvSpPr>
          <p:nvPr>
            <p:ph type="subTitle" idx="1" hasCustomPrompt="1"/>
          </p:nvPr>
        </p:nvSpPr>
        <p:spPr>
          <a:xfrm>
            <a:off x="4235841" y="3871600"/>
            <a:ext cx="4706230" cy="631229"/>
          </a:xfrm>
        </p:spPr>
        <p:txBody>
          <a:bodyPr wrap="square">
            <a:spAutoFit/>
          </a:bodyPr>
          <a:lstStyle>
            <a:lvl1pPr marL="0" indent="0" algn="l">
              <a:lnSpc>
                <a:spcPct val="90000"/>
              </a:lnSpc>
              <a:spcBef>
                <a:spcPts val="0"/>
              </a:spcBef>
              <a:buNone/>
              <a:defRPr lang="en-US" sz="2426" kern="1200" spc="-52" baseline="0" dirty="0">
                <a:gradFill>
                  <a:gsLst>
                    <a:gs pos="94167">
                      <a:schemeClr val="tx1"/>
                    </a:gs>
                    <a:gs pos="72000">
                      <a:schemeClr val="tx1"/>
                    </a:gs>
                  </a:gsLst>
                  <a:lin ang="5400000" scaled="0"/>
                </a:gradFill>
                <a:latin typeface="+mj-lt"/>
                <a:ea typeface="+mn-ea"/>
                <a:cs typeface="+mn-cs"/>
              </a:defRPr>
            </a:lvl1pPr>
            <a:lvl2pPr marL="342659" indent="0" algn="ctr">
              <a:buNone/>
              <a:defRPr>
                <a:solidFill>
                  <a:schemeClr val="tx1">
                    <a:tint val="75000"/>
                  </a:schemeClr>
                </a:solidFill>
              </a:defRPr>
            </a:lvl2pPr>
            <a:lvl3pPr marL="685317" indent="0" algn="ctr">
              <a:buNone/>
              <a:defRPr>
                <a:solidFill>
                  <a:schemeClr val="tx1">
                    <a:tint val="75000"/>
                  </a:schemeClr>
                </a:solidFill>
              </a:defRPr>
            </a:lvl3pPr>
            <a:lvl4pPr marL="1027977" indent="0" algn="ctr">
              <a:buNone/>
              <a:defRPr>
                <a:solidFill>
                  <a:schemeClr val="tx1">
                    <a:tint val="75000"/>
                  </a:schemeClr>
                </a:solidFill>
              </a:defRPr>
            </a:lvl4pPr>
            <a:lvl5pPr marL="1370638" indent="0" algn="ctr">
              <a:buNone/>
              <a:defRPr>
                <a:solidFill>
                  <a:schemeClr val="tx1">
                    <a:tint val="75000"/>
                  </a:schemeClr>
                </a:solidFill>
              </a:defRPr>
            </a:lvl5pPr>
            <a:lvl6pPr marL="1713298" indent="0" algn="ctr">
              <a:buNone/>
              <a:defRPr>
                <a:solidFill>
                  <a:schemeClr val="tx1">
                    <a:tint val="75000"/>
                  </a:schemeClr>
                </a:solidFill>
              </a:defRPr>
            </a:lvl6pPr>
            <a:lvl7pPr marL="2055955" indent="0" algn="ctr">
              <a:buNone/>
              <a:defRPr>
                <a:solidFill>
                  <a:schemeClr val="tx1">
                    <a:tint val="75000"/>
                  </a:schemeClr>
                </a:solidFill>
              </a:defRPr>
            </a:lvl7pPr>
            <a:lvl8pPr marL="2398616" indent="0" algn="ctr">
              <a:buNone/>
              <a:defRPr>
                <a:solidFill>
                  <a:schemeClr val="tx1">
                    <a:tint val="75000"/>
                  </a:schemeClr>
                </a:solidFill>
              </a:defRPr>
            </a:lvl8pPr>
            <a:lvl9pPr marL="2741275" indent="0" algn="ctr">
              <a:buNone/>
              <a:defRPr>
                <a:solidFill>
                  <a:schemeClr val="tx1">
                    <a:tint val="75000"/>
                  </a:schemeClr>
                </a:solidFill>
              </a:defRPr>
            </a:lvl9pPr>
          </a:lstStyle>
          <a:p>
            <a:pPr marL="0" marR="0" lvl="0" indent="0" algn="l" defTabSz="68531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5" name="Text Placeholder 4"/>
          <p:cNvSpPr>
            <a:spLocks noGrp="1"/>
          </p:cNvSpPr>
          <p:nvPr>
            <p:ph type="body" sz="quarter" idx="11" hasCustomPrompt="1"/>
          </p:nvPr>
        </p:nvSpPr>
        <p:spPr>
          <a:xfrm>
            <a:off x="4235841" y="2445322"/>
            <a:ext cx="4706230" cy="1395156"/>
          </a:xfrm>
        </p:spPr>
        <p:txBody>
          <a:bodyPr wrap="square" anchor="b">
            <a:spAutoFit/>
          </a:bodyPr>
          <a:lstStyle>
            <a:lvl1pPr marL="0" indent="0">
              <a:buNone/>
              <a:defRPr sz="3971" spc="-112">
                <a:gradFill>
                  <a:gsLst>
                    <a:gs pos="94167">
                      <a:schemeClr val="tx1"/>
                    </a:gs>
                    <a:gs pos="72000">
                      <a:schemeClr val="tx1"/>
                    </a:gs>
                  </a:gsLst>
                  <a:lin ang="5400000" scaled="0"/>
                </a:gradFill>
              </a:defRPr>
            </a:lvl1pPr>
          </a:lstStyle>
          <a:p>
            <a:pPr lvl="0"/>
            <a:r>
              <a:rPr lang="en-US" dirty="0" smtClean="0"/>
              <a:t>Click to edit master text styles</a:t>
            </a:r>
          </a:p>
        </p:txBody>
      </p:sp>
    </p:spTree>
    <p:extLst>
      <p:ext uri="{BB962C8B-B14F-4D97-AF65-F5344CB8AC3E}">
        <p14:creationId xmlns:p14="http://schemas.microsoft.com/office/powerpoint/2010/main" val="3008558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86382"/>
            <a:ext cx="8363938" cy="734489"/>
          </a:xfrm>
        </p:spPr>
        <p:txBody>
          <a:bodyPr>
            <a:spAutoFit/>
          </a:body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201929" y="1187622"/>
            <a:ext cx="8363938" cy="1688506"/>
          </a:xfrm>
          <a:prstGeom prst="rect">
            <a:avLst/>
          </a:prstGeom>
        </p:spPr>
        <p:txBody>
          <a:bodyPr>
            <a:spAutoFit/>
          </a:bodyPr>
          <a:lstStyle>
            <a:lvl1pPr marL="212982" indent="-212982">
              <a:buFont typeface="Wingdings" pitchFamily="2" charset="2"/>
              <a:buChar char=""/>
              <a:defRPr sz="2868"/>
            </a:lvl1pPr>
            <a:lvl2pPr marL="387886" indent="-174907">
              <a:buFont typeface="Wingdings" pitchFamily="2" charset="2"/>
              <a:buChar char=""/>
              <a:defRPr sz="1765" spc="-37" baseline="0">
                <a:latin typeface="+mn-lt"/>
              </a:defRPr>
            </a:lvl2pPr>
            <a:lvl3pPr marL="555654" indent="-167766">
              <a:buFont typeface="Wingdings" pitchFamily="2" charset="2"/>
              <a:buChar char=""/>
              <a:tabLst/>
              <a:defRPr sz="1471" spc="-37" baseline="0">
                <a:latin typeface="+mn-lt"/>
              </a:defRPr>
            </a:lvl3pPr>
            <a:lvl4pPr marL="685344" indent="-129692">
              <a:buFont typeface="Wingdings" pitchFamily="2" charset="2"/>
              <a:buChar char=""/>
              <a:defRPr sz="1324" spc="-37" baseline="0">
                <a:latin typeface="+mn-lt"/>
              </a:defRPr>
            </a:lvl4pPr>
            <a:lvl5pPr marL="815037" indent="-129692">
              <a:buFont typeface="Wingdings" pitchFamily="2" charset="2"/>
              <a:buChar char=""/>
              <a:tabLst/>
              <a:defRPr sz="1324" spc="-37"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lide Number Placeholder 13"/>
          <p:cNvSpPr>
            <a:spLocks noGrp="1"/>
          </p:cNvSpPr>
          <p:nvPr>
            <p:ph type="sldNum" sz="quarter" idx="12"/>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1354785797"/>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01929" y="1187623"/>
            <a:ext cx="8363938" cy="1638749"/>
          </a:xfrm>
          <a:prstGeom prst="rect">
            <a:avLst/>
          </a:prstGeom>
        </p:spPr>
        <p:txBody>
          <a:bodyPr>
            <a:spAutoFit/>
          </a:bodyPr>
          <a:lstStyle>
            <a:lvl1pPr marL="0" indent="0">
              <a:spcBef>
                <a:spcPts val="1800"/>
              </a:spcBef>
              <a:buNone/>
              <a:defRPr sz="2868">
                <a:gradFill>
                  <a:gsLst>
                    <a:gs pos="100000">
                      <a:schemeClr val="tx2"/>
                    </a:gs>
                    <a:gs pos="0">
                      <a:schemeClr val="tx2"/>
                    </a:gs>
                  </a:gsLst>
                  <a:lin ang="5400000" scaled="0"/>
                </a:gradFill>
                <a:latin typeface="+mj-lt"/>
              </a:defRPr>
            </a:lvl1pPr>
            <a:lvl2pPr marL="0" indent="0">
              <a:buNone/>
              <a:defRPr sz="1471" spc="-37" baseline="0">
                <a:gradFill>
                  <a:gsLst>
                    <a:gs pos="100000">
                      <a:schemeClr val="tx1"/>
                    </a:gs>
                    <a:gs pos="6000">
                      <a:schemeClr val="tx1"/>
                    </a:gs>
                  </a:gsLst>
                  <a:lin ang="5400000" scaled="0"/>
                </a:gradFill>
              </a:defRPr>
            </a:lvl2pPr>
            <a:lvl3pPr marL="173716" indent="0">
              <a:buNone/>
              <a:defRPr sz="1471" spc="-37" baseline="0">
                <a:gradFill>
                  <a:gsLst>
                    <a:gs pos="100000">
                      <a:schemeClr val="tx1"/>
                    </a:gs>
                    <a:gs pos="6000">
                      <a:schemeClr val="tx1"/>
                    </a:gs>
                  </a:gsLst>
                  <a:lin ang="5400000" scaled="0"/>
                </a:gradFill>
              </a:defRPr>
            </a:lvl3pPr>
            <a:lvl4pPr marL="342673" indent="0">
              <a:buNone/>
              <a:defRPr sz="1324" spc="-37" baseline="0">
                <a:gradFill>
                  <a:gsLst>
                    <a:gs pos="100000">
                      <a:schemeClr val="tx1"/>
                    </a:gs>
                    <a:gs pos="6000">
                      <a:schemeClr val="tx1"/>
                    </a:gs>
                  </a:gsLst>
                  <a:lin ang="5400000" scaled="0"/>
                </a:gradFill>
              </a:defRPr>
            </a:lvl4pPr>
            <a:lvl5pPr marL="519959" indent="0">
              <a:buNone/>
              <a:defRPr sz="1324" spc="-37" baseline="0">
                <a:gradFill>
                  <a:gsLst>
                    <a:gs pos="100000">
                      <a:schemeClr val="tx1"/>
                    </a:gs>
                    <a:gs pos="6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201929" y="286389"/>
            <a:ext cx="8363938" cy="734489"/>
          </a:xfrm>
        </p:spPr>
        <p:txBody>
          <a:bodyPr>
            <a:spAutoFit/>
          </a:bodyPr>
          <a:lstStyle/>
          <a:p>
            <a:r>
              <a:rPr lang="en-US" dirty="0" smtClean="0"/>
              <a:t>Click to edit master title style</a:t>
            </a:r>
            <a:endParaRPr lang="en-US" dirty="0"/>
          </a:p>
        </p:txBody>
      </p:sp>
      <p:sp>
        <p:nvSpPr>
          <p:cNvPr id="4" name="Slide Number Placeholder 3"/>
          <p:cNvSpPr>
            <a:spLocks noGrp="1"/>
          </p:cNvSpPr>
          <p:nvPr>
            <p:ph type="sldNum" sz="quarter" idx="12"/>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398126843"/>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01929" y="1187623"/>
            <a:ext cx="8363938" cy="1638749"/>
          </a:xfrm>
          <a:prstGeom prst="rect">
            <a:avLst/>
          </a:prstGeom>
        </p:spPr>
        <p:txBody>
          <a:bodyPr>
            <a:spAutoFit/>
          </a:bodyPr>
          <a:lstStyle>
            <a:lvl1pPr marL="0" indent="0">
              <a:spcBef>
                <a:spcPts val="1800"/>
              </a:spcBef>
              <a:buNone/>
              <a:defRPr sz="2868">
                <a:gradFill>
                  <a:gsLst>
                    <a:gs pos="100000">
                      <a:schemeClr val="tx1"/>
                    </a:gs>
                    <a:gs pos="0">
                      <a:schemeClr val="tx1"/>
                    </a:gs>
                  </a:gsLst>
                  <a:lin ang="5400000" scaled="0"/>
                </a:gradFill>
                <a:latin typeface="+mj-lt"/>
              </a:defRPr>
            </a:lvl1pPr>
            <a:lvl2pPr marL="0" indent="0">
              <a:buNone/>
              <a:defRPr sz="1471" spc="-37" baseline="0">
                <a:gradFill>
                  <a:gsLst>
                    <a:gs pos="100000">
                      <a:schemeClr val="tx1"/>
                    </a:gs>
                    <a:gs pos="0">
                      <a:schemeClr val="tx1"/>
                    </a:gs>
                  </a:gsLst>
                  <a:lin ang="5400000" scaled="0"/>
                </a:gradFill>
              </a:defRPr>
            </a:lvl2pPr>
            <a:lvl3pPr marL="173716" indent="0">
              <a:buNone/>
              <a:defRPr sz="1471" spc="-37" baseline="0">
                <a:gradFill>
                  <a:gsLst>
                    <a:gs pos="100000">
                      <a:schemeClr val="tx1"/>
                    </a:gs>
                    <a:gs pos="0">
                      <a:schemeClr val="tx1"/>
                    </a:gs>
                  </a:gsLst>
                  <a:lin ang="5400000" scaled="0"/>
                </a:gradFill>
              </a:defRPr>
            </a:lvl3pPr>
            <a:lvl4pPr marL="342673" indent="0">
              <a:buNone/>
              <a:defRPr sz="1324" spc="-37" baseline="0">
                <a:gradFill>
                  <a:gsLst>
                    <a:gs pos="100000">
                      <a:schemeClr val="tx1"/>
                    </a:gs>
                    <a:gs pos="0">
                      <a:schemeClr val="tx1"/>
                    </a:gs>
                  </a:gsLst>
                  <a:lin ang="5400000" scaled="0"/>
                </a:gradFill>
              </a:defRPr>
            </a:lvl4pPr>
            <a:lvl5pPr marL="519959" indent="0">
              <a:buNone/>
              <a:defRPr sz="1324" spc="-37" baseline="0">
                <a:gradFill>
                  <a:gsLst>
                    <a:gs pos="100000">
                      <a:schemeClr val="tx1"/>
                    </a:gs>
                    <a:gs pos="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4" name="Slide Number Placeholder 3"/>
          <p:cNvSpPr>
            <a:spLocks noGrp="1"/>
          </p:cNvSpPr>
          <p:nvPr>
            <p:ph type="sldNum" sz="quarter" idx="12"/>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332500718"/>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86389"/>
            <a:ext cx="8363938" cy="734489"/>
          </a:xfrm>
        </p:spPr>
        <p:txBody>
          <a:body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01930" y="1187622"/>
            <a:ext cx="4027230" cy="2085729"/>
          </a:xfrm>
        </p:spPr>
        <p:txBody>
          <a:bodyPr wrap="square">
            <a:spAutoFit/>
          </a:bodyPr>
          <a:lstStyle>
            <a:lvl1pPr marL="218930" indent="-218930">
              <a:spcBef>
                <a:spcPts val="900"/>
              </a:spcBef>
              <a:buClr>
                <a:schemeClr val="tx1"/>
              </a:buClr>
              <a:buFont typeface="Wingdings" pitchFamily="2" charset="2"/>
              <a:buChar char=""/>
              <a:defRPr/>
            </a:lvl1pPr>
            <a:lvl2pPr marL="390266" indent="-171337">
              <a:defRPr sz="1765" spc="-37" baseline="0"/>
            </a:lvl2pPr>
            <a:lvl3pPr marL="514010" indent="-123743">
              <a:tabLst/>
              <a:defRPr sz="1471" spc="-37" baseline="0"/>
            </a:lvl3pPr>
            <a:lvl4pPr marL="647270" indent="-133262">
              <a:defRPr sz="1324" spc="-37" baseline="0"/>
            </a:lvl4pPr>
            <a:lvl5pPr marL="771014" indent="-123743">
              <a:tabLst/>
              <a:defRPr sz="1324" spc="-37"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hasCustomPrompt="1"/>
          </p:nvPr>
        </p:nvSpPr>
        <p:spPr>
          <a:xfrm>
            <a:off x="4229166" y="1187622"/>
            <a:ext cx="4040593" cy="2085729"/>
          </a:xfrm>
        </p:spPr>
        <p:txBody>
          <a:bodyPr wrap="square">
            <a:spAutoFit/>
          </a:bodyPr>
          <a:lstStyle>
            <a:lvl1pPr marL="254623" indent="-254623">
              <a:spcBef>
                <a:spcPts val="900"/>
              </a:spcBef>
              <a:buFont typeface="Wingdings" pitchFamily="2" charset="2"/>
              <a:buChar char=""/>
              <a:defRPr lang="en-US" sz="2868" kern="1200" spc="-52" baseline="0" dirty="0" smtClean="0">
                <a:gradFill>
                  <a:gsLst>
                    <a:gs pos="1250">
                      <a:schemeClr val="tx1"/>
                    </a:gs>
                    <a:gs pos="100000">
                      <a:schemeClr val="tx1"/>
                    </a:gs>
                  </a:gsLst>
                  <a:lin ang="5400000" scaled="0"/>
                </a:gradFill>
                <a:latin typeface="+mj-lt"/>
                <a:ea typeface="+mn-ea"/>
                <a:cs typeface="+mn-cs"/>
              </a:defRPr>
            </a:lvl1pPr>
            <a:lvl2pPr marL="475935" indent="-257004">
              <a:defRPr lang="en-US" sz="1765" kern="1200" spc="-37" baseline="0" dirty="0" smtClean="0">
                <a:gradFill>
                  <a:gsLst>
                    <a:gs pos="1250">
                      <a:schemeClr val="tx1"/>
                    </a:gs>
                    <a:gs pos="100000">
                      <a:schemeClr val="tx1"/>
                    </a:gs>
                  </a:gsLst>
                  <a:lin ang="5400000" scaled="0"/>
                </a:gradFill>
                <a:latin typeface="+mn-lt"/>
                <a:ea typeface="+mn-ea"/>
                <a:cs typeface="+mn-cs"/>
              </a:defRPr>
            </a:lvl2pPr>
            <a:lvl3pPr marL="647270" indent="-257004">
              <a:defRPr lang="en-US" sz="1471" kern="1200" spc="-37" baseline="0" dirty="0" smtClean="0">
                <a:gradFill>
                  <a:gsLst>
                    <a:gs pos="1250">
                      <a:schemeClr val="tx1"/>
                    </a:gs>
                    <a:gs pos="100000">
                      <a:schemeClr val="tx1"/>
                    </a:gs>
                  </a:gsLst>
                  <a:lin ang="5400000" scaled="0"/>
                </a:gradFill>
                <a:latin typeface="+mn-lt"/>
                <a:ea typeface="+mn-ea"/>
                <a:cs typeface="+mn-cs"/>
              </a:defRPr>
            </a:lvl3pPr>
            <a:lvl4pPr marL="771014" indent="-257004">
              <a:defRPr lang="en-US" sz="1324" kern="1200" spc="-37" baseline="0" dirty="0" smtClean="0">
                <a:gradFill>
                  <a:gsLst>
                    <a:gs pos="1250">
                      <a:schemeClr val="tx1"/>
                    </a:gs>
                    <a:gs pos="100000">
                      <a:schemeClr val="tx1"/>
                    </a:gs>
                  </a:gsLst>
                  <a:lin ang="5400000" scaled="0"/>
                </a:gradFill>
                <a:latin typeface="+mn-lt"/>
                <a:ea typeface="+mn-ea"/>
                <a:cs typeface="+mn-cs"/>
              </a:defRPr>
            </a:lvl4pPr>
            <a:lvl5pPr marL="904277" indent="-257004">
              <a:defRPr lang="en-US" sz="1324" kern="1200" spc="-37" baseline="0" dirty="0">
                <a:gradFill>
                  <a:gsLst>
                    <a:gs pos="1250">
                      <a:schemeClr val="tx1"/>
                    </a:gs>
                    <a:gs pos="100000">
                      <a:schemeClr val="tx1"/>
                    </a:gs>
                  </a:gsLst>
                  <a:lin ang="5400000" scaled="0"/>
                </a:gradFill>
                <a:latin typeface="+mn-lt"/>
                <a:ea typeface="+mn-ea"/>
                <a:cs typeface="+mn-cs"/>
              </a:defRPr>
            </a:lvl5pPr>
          </a:lstStyle>
          <a:p>
            <a:pPr marL="218930" marR="0" lvl="0" indent="-218930" algn="l" defTabSz="68531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390266" marR="0" lvl="1" indent="-171337" algn="l" defTabSz="68531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Second level</a:t>
            </a:r>
          </a:p>
          <a:p>
            <a:pPr marL="514010" marR="0" lvl="2" indent="-123743" algn="l" defTabSz="68531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Third level</a:t>
            </a:r>
          </a:p>
          <a:p>
            <a:pPr marL="647270" marR="0" lvl="3" indent="-133262" algn="l" defTabSz="68531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Fourth level</a:t>
            </a:r>
          </a:p>
          <a:p>
            <a:pPr marL="771014" marR="0" lvl="4" indent="-123743" algn="l" defTabSz="68531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Fifth level</a:t>
            </a:r>
            <a:endParaRPr lang="en-US" dirty="0"/>
          </a:p>
        </p:txBody>
      </p:sp>
      <p:sp>
        <p:nvSpPr>
          <p:cNvPr id="5" name="Slide Number Placeholder 4"/>
          <p:cNvSpPr>
            <a:spLocks noGrp="1"/>
          </p:cNvSpPr>
          <p:nvPr>
            <p:ph type="sldNum" sz="quarter" idx="13"/>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3919271089"/>
      </p:ext>
    </p:extLst>
  </p:cSld>
  <p:clrMapOvr>
    <a:masterClrMapping/>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86389"/>
            <a:ext cx="8363938" cy="734489"/>
          </a:xfrm>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01929" y="1187620"/>
            <a:ext cx="4033912" cy="2035972"/>
          </a:xfrm>
        </p:spPr>
        <p:txBody>
          <a:bodyPr>
            <a:spAutoFit/>
          </a:bodyPr>
          <a:lstStyle>
            <a:lvl1pPr marL="0" indent="0">
              <a:spcBef>
                <a:spcPts val="900"/>
              </a:spcBef>
              <a:buNone/>
              <a:defRPr sz="2868">
                <a:gradFill>
                  <a:gsLst>
                    <a:gs pos="100000">
                      <a:schemeClr val="tx2"/>
                    </a:gs>
                    <a:gs pos="0">
                      <a:schemeClr val="tx2"/>
                    </a:gs>
                  </a:gsLst>
                  <a:lin ang="5400000" scaled="0"/>
                </a:gradFill>
                <a:latin typeface="+mj-lt"/>
              </a:defRPr>
            </a:lvl1pPr>
            <a:lvl2pPr marL="0" indent="0">
              <a:buNone/>
              <a:defRPr sz="1471" spc="-37" baseline="0"/>
            </a:lvl2pPr>
            <a:lvl3pPr marL="174907" indent="0">
              <a:buNone/>
              <a:defRPr sz="1471" spc="-37" baseline="0"/>
            </a:lvl3pPr>
            <a:lvl4pPr marL="342673" indent="0">
              <a:buNone/>
              <a:defRPr sz="1324" spc="-37" baseline="0"/>
            </a:lvl4pPr>
            <a:lvl5pPr marL="519959" indent="0">
              <a:buNone/>
              <a:defRPr sz="1324" spc="-37"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4235841" y="1187622"/>
            <a:ext cx="4047274" cy="2035972"/>
          </a:xfrm>
        </p:spPr>
        <p:txBody>
          <a:bodyPr>
            <a:spAutoFit/>
          </a:bodyPr>
          <a:lstStyle>
            <a:lvl1pPr marL="0" indent="0">
              <a:spcBef>
                <a:spcPts val="900"/>
              </a:spcBef>
              <a:buNone/>
              <a:defRPr lang="en-US" sz="2868" kern="1200" spc="-52" baseline="0" dirty="0" smtClean="0">
                <a:gradFill>
                  <a:gsLst>
                    <a:gs pos="100000">
                      <a:schemeClr val="tx2"/>
                    </a:gs>
                    <a:gs pos="0">
                      <a:schemeClr val="tx2"/>
                    </a:gs>
                  </a:gsLst>
                  <a:lin ang="5400000" scaled="0"/>
                </a:gradFill>
                <a:latin typeface="+mj-lt"/>
                <a:ea typeface="+mn-ea"/>
                <a:cs typeface="+mn-cs"/>
              </a:defRPr>
            </a:lvl1pPr>
            <a:lvl2pPr marL="2381" marR="0" indent="0" algn="l" defTabSz="685317" rtl="0" eaLnBrk="1" fontAlgn="auto" latinLnBrk="0" hangingPunct="1">
              <a:lnSpc>
                <a:spcPct val="90000"/>
              </a:lnSpc>
              <a:spcBef>
                <a:spcPct val="20000"/>
              </a:spcBef>
              <a:spcAft>
                <a:spcPts val="0"/>
              </a:spcAft>
              <a:buClrTx/>
              <a:buSzPct val="90000"/>
              <a:buFont typeface="Arial" pitchFamily="34" charset="0"/>
              <a:buNone/>
              <a:tabLst/>
              <a:defRPr lang="en-US" sz="1471" kern="1200" spc="-37" baseline="0" dirty="0" smtClean="0">
                <a:gradFill>
                  <a:gsLst>
                    <a:gs pos="1250">
                      <a:schemeClr val="tx1"/>
                    </a:gs>
                    <a:gs pos="100000">
                      <a:schemeClr val="tx1"/>
                    </a:gs>
                  </a:gsLst>
                  <a:lin ang="5400000" scaled="0"/>
                </a:gradFill>
                <a:latin typeface="+mn-lt"/>
                <a:ea typeface="+mn-ea"/>
                <a:cs typeface="+mn-cs"/>
              </a:defRPr>
            </a:lvl2pPr>
            <a:lvl3pPr marL="174907" marR="0" indent="0" algn="l" defTabSz="685317" rtl="0" eaLnBrk="1" fontAlgn="auto" latinLnBrk="0" hangingPunct="1">
              <a:lnSpc>
                <a:spcPct val="90000"/>
              </a:lnSpc>
              <a:spcBef>
                <a:spcPct val="20000"/>
              </a:spcBef>
              <a:spcAft>
                <a:spcPts val="0"/>
              </a:spcAft>
              <a:buClrTx/>
              <a:buSzPct val="90000"/>
              <a:buFont typeface="Arial" pitchFamily="34" charset="0"/>
              <a:buNone/>
              <a:tabLst/>
              <a:defRPr lang="en-US" sz="1471" kern="1200" spc="-37" baseline="0" dirty="0" smtClean="0">
                <a:gradFill>
                  <a:gsLst>
                    <a:gs pos="1250">
                      <a:schemeClr val="tx1"/>
                    </a:gs>
                    <a:gs pos="100000">
                      <a:schemeClr val="tx1"/>
                    </a:gs>
                  </a:gsLst>
                  <a:lin ang="5400000" scaled="0"/>
                </a:gradFill>
                <a:latin typeface="+mn-lt"/>
                <a:ea typeface="+mn-ea"/>
                <a:cs typeface="+mn-cs"/>
              </a:defRPr>
            </a:lvl3pPr>
            <a:lvl4pPr marL="345053" marR="0" indent="0" algn="l" defTabSz="685317" rtl="0" eaLnBrk="1" fontAlgn="auto" latinLnBrk="0" hangingPunct="1">
              <a:lnSpc>
                <a:spcPct val="90000"/>
              </a:lnSpc>
              <a:spcBef>
                <a:spcPct val="20000"/>
              </a:spcBef>
              <a:spcAft>
                <a:spcPts val="0"/>
              </a:spcAft>
              <a:buClrTx/>
              <a:buSzPct val="90000"/>
              <a:buFont typeface="Arial" pitchFamily="34" charset="0"/>
              <a:buNone/>
              <a:tabLst/>
              <a:defRPr lang="en-US" sz="1324" kern="1200" spc="-37" baseline="0" dirty="0" smtClean="0">
                <a:gradFill>
                  <a:gsLst>
                    <a:gs pos="1250">
                      <a:schemeClr val="tx1"/>
                    </a:gs>
                    <a:gs pos="100000">
                      <a:schemeClr val="tx1"/>
                    </a:gs>
                  </a:gsLst>
                  <a:lin ang="5400000" scaled="0"/>
                </a:gradFill>
                <a:latin typeface="+mn-lt"/>
                <a:ea typeface="+mn-ea"/>
                <a:cs typeface="+mn-cs"/>
              </a:defRPr>
            </a:lvl4pPr>
            <a:lvl5pPr marL="515199" marR="0" indent="0" algn="l" defTabSz="685317" rtl="0" eaLnBrk="1" fontAlgn="auto" latinLnBrk="0" hangingPunct="1">
              <a:lnSpc>
                <a:spcPct val="90000"/>
              </a:lnSpc>
              <a:spcBef>
                <a:spcPct val="20000"/>
              </a:spcBef>
              <a:spcAft>
                <a:spcPts val="0"/>
              </a:spcAft>
              <a:buClrTx/>
              <a:buSzPct val="90000"/>
              <a:buFont typeface="Arial" pitchFamily="34" charset="0"/>
              <a:buNone/>
              <a:tabLst/>
              <a:defRPr lang="en-US" sz="1324" kern="1200" spc="-37" baseline="0" dirty="0">
                <a:gradFill>
                  <a:gsLst>
                    <a:gs pos="1250">
                      <a:schemeClr val="tx1"/>
                    </a:gs>
                    <a:gs pos="100000">
                      <a:schemeClr val="tx1"/>
                    </a:gs>
                  </a:gsLst>
                  <a:lin ang="5400000" scaled="0"/>
                </a:gradFill>
                <a:latin typeface="+mn-lt"/>
                <a:ea typeface="+mn-ea"/>
                <a:cs typeface="+mn-cs"/>
              </a:defRPr>
            </a:lvl5pPr>
          </a:lstStyle>
          <a:p>
            <a:pPr marL="0" marR="0" lvl="0" indent="0" algn="l" defTabSz="68531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4"/>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1537315666"/>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86389"/>
            <a:ext cx="8363938" cy="734489"/>
          </a:xfrm>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01929" y="1187622"/>
            <a:ext cx="4033912" cy="2035972"/>
          </a:xfrm>
        </p:spPr>
        <p:txBody>
          <a:bodyPr>
            <a:spAutoFit/>
          </a:bodyPr>
          <a:lstStyle>
            <a:lvl1pPr marL="0" indent="0">
              <a:spcBef>
                <a:spcPts val="900"/>
              </a:spcBef>
              <a:buNone/>
              <a:defRPr sz="2868">
                <a:gradFill>
                  <a:gsLst>
                    <a:gs pos="1000">
                      <a:schemeClr val="tx1"/>
                    </a:gs>
                    <a:gs pos="98000">
                      <a:schemeClr val="tx1"/>
                    </a:gs>
                  </a:gsLst>
                  <a:lin ang="5400000" scaled="0"/>
                </a:gradFill>
                <a:latin typeface="+mj-lt"/>
              </a:defRPr>
            </a:lvl1pPr>
            <a:lvl2pPr marL="0" indent="0">
              <a:buNone/>
              <a:defRPr sz="1471" spc="-37" baseline="0">
                <a:gradFill>
                  <a:gsLst>
                    <a:gs pos="1000">
                      <a:schemeClr val="tx1"/>
                    </a:gs>
                    <a:gs pos="98000">
                      <a:schemeClr val="tx1"/>
                    </a:gs>
                  </a:gsLst>
                  <a:lin ang="5400000" scaled="0"/>
                </a:gradFill>
              </a:defRPr>
            </a:lvl2pPr>
            <a:lvl3pPr marL="174907" indent="0">
              <a:buNone/>
              <a:defRPr sz="1471" spc="-37" baseline="0">
                <a:gradFill>
                  <a:gsLst>
                    <a:gs pos="1000">
                      <a:schemeClr val="tx1"/>
                    </a:gs>
                    <a:gs pos="98000">
                      <a:schemeClr val="tx1"/>
                    </a:gs>
                  </a:gsLst>
                  <a:lin ang="5400000" scaled="0"/>
                </a:gradFill>
              </a:defRPr>
            </a:lvl3pPr>
            <a:lvl4pPr marL="342673" indent="0">
              <a:buNone/>
              <a:defRPr sz="1324" spc="-37" baseline="0">
                <a:gradFill>
                  <a:gsLst>
                    <a:gs pos="1000">
                      <a:schemeClr val="tx1"/>
                    </a:gs>
                    <a:gs pos="98000">
                      <a:schemeClr val="tx1"/>
                    </a:gs>
                  </a:gsLst>
                  <a:lin ang="5400000" scaled="0"/>
                </a:gradFill>
              </a:defRPr>
            </a:lvl4pPr>
            <a:lvl5pPr marL="519959" indent="0">
              <a:buNone/>
              <a:defRPr sz="1324" spc="-37" baseline="0">
                <a:gradFill>
                  <a:gsLst>
                    <a:gs pos="1000">
                      <a:schemeClr val="tx1"/>
                    </a:gs>
                    <a:gs pos="98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4235841" y="1187622"/>
            <a:ext cx="4047274" cy="2035972"/>
          </a:xfrm>
        </p:spPr>
        <p:txBody>
          <a:bodyPr>
            <a:spAutoFit/>
          </a:bodyPr>
          <a:lstStyle>
            <a:lvl1pPr marL="0" indent="0">
              <a:spcBef>
                <a:spcPts val="900"/>
              </a:spcBef>
              <a:buNone/>
              <a:defRPr lang="en-US" sz="2868" kern="1200" spc="-52" baseline="0" dirty="0" smtClean="0">
                <a:gradFill>
                  <a:gsLst>
                    <a:gs pos="1000">
                      <a:schemeClr val="tx1"/>
                    </a:gs>
                    <a:gs pos="98000">
                      <a:schemeClr val="tx1"/>
                    </a:gs>
                  </a:gsLst>
                  <a:lin ang="5400000" scaled="0"/>
                </a:gradFill>
                <a:latin typeface="+mj-lt"/>
                <a:ea typeface="+mn-ea"/>
                <a:cs typeface="+mn-cs"/>
              </a:defRPr>
            </a:lvl1pPr>
            <a:lvl2pPr marL="2381" marR="0" indent="0" algn="l" defTabSz="685317" rtl="0" eaLnBrk="1" fontAlgn="auto" latinLnBrk="0" hangingPunct="1">
              <a:lnSpc>
                <a:spcPct val="90000"/>
              </a:lnSpc>
              <a:spcBef>
                <a:spcPct val="20000"/>
              </a:spcBef>
              <a:spcAft>
                <a:spcPts val="0"/>
              </a:spcAft>
              <a:buClrTx/>
              <a:buSzPct val="90000"/>
              <a:buFont typeface="Arial" pitchFamily="34" charset="0"/>
              <a:buNone/>
              <a:tabLst/>
              <a:defRPr lang="en-US" sz="1471" kern="1200" spc="-37" baseline="0" dirty="0" smtClean="0">
                <a:gradFill>
                  <a:gsLst>
                    <a:gs pos="1000">
                      <a:schemeClr val="tx1"/>
                    </a:gs>
                    <a:gs pos="98000">
                      <a:schemeClr val="tx1"/>
                    </a:gs>
                  </a:gsLst>
                  <a:lin ang="5400000" scaled="0"/>
                </a:gradFill>
                <a:latin typeface="+mn-lt"/>
                <a:ea typeface="+mn-ea"/>
                <a:cs typeface="+mn-cs"/>
              </a:defRPr>
            </a:lvl2pPr>
            <a:lvl3pPr marL="174907" marR="0" indent="0" algn="l" defTabSz="685317" rtl="0" eaLnBrk="1" fontAlgn="auto" latinLnBrk="0" hangingPunct="1">
              <a:lnSpc>
                <a:spcPct val="90000"/>
              </a:lnSpc>
              <a:spcBef>
                <a:spcPct val="20000"/>
              </a:spcBef>
              <a:spcAft>
                <a:spcPts val="0"/>
              </a:spcAft>
              <a:buClrTx/>
              <a:buSzPct val="90000"/>
              <a:buFont typeface="Arial" pitchFamily="34" charset="0"/>
              <a:buNone/>
              <a:tabLst/>
              <a:defRPr lang="en-US" sz="1471" kern="1200" spc="-37" baseline="0" dirty="0" smtClean="0">
                <a:gradFill>
                  <a:gsLst>
                    <a:gs pos="1000">
                      <a:schemeClr val="tx1"/>
                    </a:gs>
                    <a:gs pos="98000">
                      <a:schemeClr val="tx1"/>
                    </a:gs>
                  </a:gsLst>
                  <a:lin ang="5400000" scaled="0"/>
                </a:gradFill>
                <a:latin typeface="+mn-lt"/>
                <a:ea typeface="+mn-ea"/>
                <a:cs typeface="+mn-cs"/>
              </a:defRPr>
            </a:lvl3pPr>
            <a:lvl4pPr marL="345053" marR="0" indent="0" algn="l" defTabSz="685317" rtl="0" eaLnBrk="1" fontAlgn="auto" latinLnBrk="0" hangingPunct="1">
              <a:lnSpc>
                <a:spcPct val="90000"/>
              </a:lnSpc>
              <a:spcBef>
                <a:spcPct val="20000"/>
              </a:spcBef>
              <a:spcAft>
                <a:spcPts val="0"/>
              </a:spcAft>
              <a:buClrTx/>
              <a:buSzPct val="90000"/>
              <a:buFont typeface="Arial" pitchFamily="34" charset="0"/>
              <a:buNone/>
              <a:tabLst/>
              <a:defRPr lang="en-US" sz="1324" kern="1200" spc="-37" baseline="0" dirty="0" smtClean="0">
                <a:gradFill>
                  <a:gsLst>
                    <a:gs pos="1000">
                      <a:schemeClr val="tx1"/>
                    </a:gs>
                    <a:gs pos="98000">
                      <a:schemeClr val="tx1"/>
                    </a:gs>
                  </a:gsLst>
                  <a:lin ang="5400000" scaled="0"/>
                </a:gradFill>
                <a:latin typeface="+mn-lt"/>
                <a:ea typeface="+mn-ea"/>
                <a:cs typeface="+mn-cs"/>
              </a:defRPr>
            </a:lvl4pPr>
            <a:lvl5pPr marL="515199" marR="0" indent="0" algn="l" defTabSz="685317" rtl="0" eaLnBrk="1" fontAlgn="auto" latinLnBrk="0" hangingPunct="1">
              <a:lnSpc>
                <a:spcPct val="90000"/>
              </a:lnSpc>
              <a:spcBef>
                <a:spcPct val="20000"/>
              </a:spcBef>
              <a:spcAft>
                <a:spcPts val="0"/>
              </a:spcAft>
              <a:buClrTx/>
              <a:buSzPct val="90000"/>
              <a:buFont typeface="Arial" pitchFamily="34" charset="0"/>
              <a:buNone/>
              <a:tabLst/>
              <a:defRPr lang="en-US" sz="1324" kern="1200" spc="-37" baseline="0" dirty="0">
                <a:gradFill>
                  <a:gsLst>
                    <a:gs pos="1000">
                      <a:schemeClr val="tx1"/>
                    </a:gs>
                    <a:gs pos="98000">
                      <a:schemeClr val="tx1"/>
                    </a:gs>
                  </a:gsLst>
                  <a:lin ang="5400000" scaled="0"/>
                </a:gradFill>
                <a:latin typeface="+mn-lt"/>
                <a:ea typeface="+mn-ea"/>
                <a:cs typeface="+mn-cs"/>
              </a:defRPr>
            </a:lvl5pPr>
          </a:lstStyle>
          <a:p>
            <a:pPr marL="0" marR="0" lvl="0" indent="0" algn="l" defTabSz="68531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4"/>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3634875402"/>
      </p:ext>
    </p:extLst>
  </p:cSld>
  <p:clrMapOvr>
    <a:masterClrMapping/>
  </p:clrMapOvr>
  <p:transition>
    <p:fade/>
  </p:transition>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8" name="Slide Number Placeholder 7"/>
          <p:cNvSpPr>
            <a:spLocks noGrp="1"/>
          </p:cNvSpPr>
          <p:nvPr>
            <p:ph type="sldNum" sz="quarter" idx="11"/>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34690849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58"/>
            <a:ext cx="8363938"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33" y="6372607"/>
            <a:ext cx="1261769" cy="195501"/>
          </a:xfrm>
          <a:prstGeom prst="rect">
            <a:avLst/>
          </a:prstGeom>
        </p:spPr>
      </p:pic>
    </p:spTree>
    <p:extLst>
      <p:ext uri="{BB962C8B-B14F-4D97-AF65-F5344CB8AC3E}">
        <p14:creationId xmlns:p14="http://schemas.microsoft.com/office/powerpoint/2010/main" val="642140017"/>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778887070"/>
      </p:ext>
    </p:extLst>
  </p:cSld>
  <p:clrMapOvr>
    <a:masterClrMapping/>
  </p:clrMapOvr>
  <p:transition>
    <p:fade/>
  </p:transition>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
        <p:nvSpPr>
          <p:cNvPr id="4" name="Rectangle 3"/>
          <p:cNvSpPr/>
          <p:nvPr userDrawn="1"/>
        </p:nvSpPr>
        <p:spPr bwMode="auto">
          <a:xfrm>
            <a:off x="0" y="-18765"/>
            <a:ext cx="2863190" cy="6876765"/>
          </a:xfrm>
          <a:prstGeom prst="rect">
            <a:avLst/>
          </a:prstGeom>
          <a:pattFill prst="ltUpDiag">
            <a:fgClr>
              <a:srgbClr val="CDCDCD"/>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361" tIns="107489" rIns="134361" bIns="107489" numCol="1" spcCol="0" rtlCol="0" fromWordArt="0" anchor="t" anchorCtr="0" forceAA="0" compatLnSpc="1">
            <a:prstTxWarp prst="textNoShape">
              <a:avLst/>
            </a:prstTxWarp>
            <a:noAutofit/>
          </a:bodyPr>
          <a:lstStyle/>
          <a:p>
            <a:pPr defTabSz="671622" fontAlgn="base">
              <a:lnSpc>
                <a:spcPct val="90000"/>
              </a:lnSpc>
              <a:spcBef>
                <a:spcPct val="0"/>
              </a:spcBef>
              <a:spcAft>
                <a:spcPct val="0"/>
              </a:spcAft>
            </a:pPr>
            <a:endParaRPr lang="en-US" sz="1471" spc="-37" dirty="0">
              <a:gradFill>
                <a:gsLst>
                  <a:gs pos="36283">
                    <a:srgbClr val="505050"/>
                  </a:gs>
                  <a:gs pos="28000">
                    <a:srgbClr val="505050"/>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463" y="5818263"/>
            <a:ext cx="2679809" cy="860737"/>
          </a:xfrm>
          <a:prstGeom prst="rect">
            <a:avLst/>
          </a:prstGeom>
        </p:spPr>
      </p:pic>
    </p:spTree>
    <p:extLst>
      <p:ext uri="{BB962C8B-B14F-4D97-AF65-F5344CB8AC3E}">
        <p14:creationId xmlns:p14="http://schemas.microsoft.com/office/powerpoint/2010/main" val="3525633610"/>
      </p:ext>
    </p:extLst>
  </p:cSld>
  <p:clrMapOvr>
    <a:masterClrMapping/>
  </p:clrMapOvr>
  <p:transition>
    <p:fade/>
  </p:transition>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01929" y="1187628"/>
            <a:ext cx="8366320" cy="1950436"/>
          </a:xfrm>
        </p:spPr>
        <p:txBody>
          <a:bodyPr>
            <a:spAutoFit/>
          </a:bodyPr>
          <a:lstStyle>
            <a:lvl1pPr marL="0" indent="0">
              <a:buNone/>
              <a:defRPr sz="2426">
                <a:gradFill>
                  <a:gsLst>
                    <a:gs pos="1250">
                      <a:schemeClr val="tx1"/>
                    </a:gs>
                    <a:gs pos="100000">
                      <a:schemeClr val="tx1"/>
                    </a:gs>
                  </a:gsLst>
                  <a:lin ang="5400000" scaled="0"/>
                </a:gradFill>
                <a:latin typeface="Consolas" pitchFamily="49" charset="0"/>
                <a:cs typeface="Consolas" pitchFamily="49" charset="0"/>
              </a:defRPr>
            </a:lvl1pPr>
            <a:lvl2pPr marL="254623" indent="0">
              <a:buNone/>
              <a:defRPr>
                <a:gradFill>
                  <a:gsLst>
                    <a:gs pos="1250">
                      <a:schemeClr val="tx1"/>
                    </a:gs>
                    <a:gs pos="100000">
                      <a:schemeClr val="tx1"/>
                    </a:gs>
                  </a:gsLst>
                  <a:lin ang="5400000" scaled="0"/>
                </a:gradFill>
                <a:latin typeface="Consolas" pitchFamily="49" charset="0"/>
                <a:cs typeface="Consolas" pitchFamily="49" charset="0"/>
              </a:defRPr>
            </a:lvl2pPr>
            <a:lvl3pPr marL="429531" indent="0">
              <a:buNone/>
              <a:defRPr>
                <a:gradFill>
                  <a:gsLst>
                    <a:gs pos="1250">
                      <a:schemeClr val="tx1"/>
                    </a:gs>
                    <a:gs pos="100000">
                      <a:schemeClr val="tx1"/>
                    </a:gs>
                  </a:gsLst>
                  <a:lin ang="5400000" scaled="0"/>
                </a:gradFill>
                <a:latin typeface="Consolas" pitchFamily="49" charset="0"/>
                <a:cs typeface="Consolas" pitchFamily="49" charset="0"/>
              </a:defRPr>
            </a:lvl3pPr>
            <a:lvl4pPr marL="598489" indent="0">
              <a:buNone/>
              <a:defRPr>
                <a:gradFill>
                  <a:gsLst>
                    <a:gs pos="1250">
                      <a:schemeClr val="tx1"/>
                    </a:gs>
                    <a:gs pos="100000">
                      <a:schemeClr val="tx1"/>
                    </a:gs>
                  </a:gsLst>
                  <a:lin ang="5400000" scaled="0"/>
                </a:gradFill>
                <a:latin typeface="Consolas" pitchFamily="49" charset="0"/>
                <a:cs typeface="Consolas" pitchFamily="49" charset="0"/>
              </a:defRPr>
            </a:lvl4pPr>
            <a:lvl5pPr marL="772204"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4514864"/>
      </p:ext>
    </p:extLst>
  </p:cSld>
  <p:clrMapOvr>
    <a:masterClrMapping/>
  </p:clrMapOvr>
  <p:transition>
    <p:fade/>
  </p:transition>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966473"/>
      </p:ext>
    </p:extLst>
  </p:cSld>
  <p:clrMapOvr>
    <a:masterClrMapping/>
  </p:clrMapOvr>
  <p:transition>
    <p:fade/>
  </p:transition>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01929" y="291071"/>
            <a:ext cx="8366320" cy="734489"/>
          </a:xfrm>
        </p:spPr>
        <p:txBody>
          <a:bodyPr>
            <a:spAutoFit/>
          </a:bodyPr>
          <a:lstStyle>
            <a:lvl1pPr>
              <a:defRPr sz="3971"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201929" y="1187622"/>
            <a:ext cx="8363938" cy="1970954"/>
          </a:xfrm>
          <a:prstGeom prst="rect">
            <a:avLst/>
          </a:prstGeom>
        </p:spPr>
        <p:txBody>
          <a:bodyPr>
            <a:spAutoFit/>
          </a:bodyPr>
          <a:lstStyle>
            <a:lvl1pPr marL="257004" indent="-257004">
              <a:buClr>
                <a:srgbClr val="FFFFFF"/>
              </a:buClr>
              <a:buSzPct val="90000"/>
              <a:buFont typeface="Arial" pitchFamily="34" charset="0"/>
              <a:buChar char="•"/>
              <a:defRPr sz="2574">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171" indent="-214169">
              <a:buClr>
                <a:srgbClr val="FFFFFF"/>
              </a:buClr>
              <a:buSzPct val="90000"/>
              <a:buFont typeface="Arial" pitchFamily="34" charset="0"/>
              <a:buChar char="•"/>
              <a:defRPr sz="2426">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344" indent="-214169">
              <a:buClr>
                <a:srgbClr val="FFFFFF"/>
              </a:buClr>
              <a:buSzPct val="90000"/>
              <a:buFont typeface="Arial" pitchFamily="34" charset="0"/>
              <a:buChar char="•"/>
              <a:defRPr sz="2132">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6683" indent="-171337">
              <a:buClr>
                <a:srgbClr val="FFFFFF"/>
              </a:buClr>
              <a:buSzPct val="90000"/>
              <a:buFont typeface="Arial" pitchFamily="34" charset="0"/>
              <a:buChar char="•"/>
              <a:defRPr sz="1765">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019" indent="-171337">
              <a:buClr>
                <a:srgbClr val="FFFFFF"/>
              </a:buClr>
              <a:buSzPct val="90000"/>
              <a:buFont typeface="Arial" pitchFamily="34" charset="0"/>
              <a:buChar char="•"/>
              <a:defRPr sz="147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8"/>
            <a:ext cx="9144001" cy="619126"/>
          </a:xfrm>
          <a:prstGeom prst="rect">
            <a:avLst/>
          </a:prstGeom>
          <a:solidFill>
            <a:srgbClr val="FFFF99"/>
          </a:solidFill>
        </p:spPr>
        <p:txBody>
          <a:bodyPr wrap="square" lIns="155341" tIns="77670" rIns="155341" bIns="77670" anchor="b" anchorCtr="0">
            <a:noAutofit/>
          </a:bodyPr>
          <a:lstStyle>
            <a:lvl1pPr algn="r">
              <a:buFont typeface="Arial" pitchFamily="34" charset="0"/>
              <a:buNone/>
              <a:defRPr sz="2721"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204789639"/>
      </p:ext>
    </p:extLst>
  </p:cSld>
  <p:clrMapOvr>
    <a:masterClrMapping/>
  </p:clrMapOvr>
  <p:transition>
    <p:fade/>
  </p:transition>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270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4346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02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228602"/>
            <a:ext cx="8363938" cy="571310"/>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447799"/>
            <a:ext cx="8363938" cy="713016"/>
          </a:xfrm>
        </p:spPr>
        <p:txBody>
          <a:bodyPr/>
          <a:lstStyle>
            <a:lvl1pPr marL="0" indent="0">
              <a:spcBef>
                <a:spcPts val="0"/>
              </a:spcBef>
              <a:spcAft>
                <a:spcPts val="675"/>
              </a:spcAft>
              <a:buNone/>
              <a:defRPr sz="3000" spc="-75" baseline="0">
                <a:latin typeface="Segoe UI Light" pitchFamily="34" charset="0"/>
              </a:defRPr>
            </a:lvl1pPr>
            <a:lvl2pPr marL="0" indent="0">
              <a:spcBef>
                <a:spcPts val="0"/>
              </a:spcBef>
              <a:spcAft>
                <a:spcPts val="300"/>
              </a:spcAft>
              <a:buNone/>
              <a:defRPr sz="1500" spc="-3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297745719"/>
      </p:ext>
    </p:extLst>
  </p:cSld>
  <p:clrMapOvr>
    <a:masterClrMapping/>
  </p:clrMapOvr>
  <p:transition>
    <p:wipe dir="r"/>
  </p:transition>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40" y="228602"/>
            <a:ext cx="8363938" cy="571310"/>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447803"/>
            <a:ext cx="8363938" cy="150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5951004"/>
      </p:ext>
    </p:extLst>
  </p:cSld>
  <p:clrMapOvr>
    <a:masterClrMapping/>
  </p:clrMapOvr>
  <p:transition>
    <p:wipe dir="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58"/>
            <a:ext cx="8363938"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0"/>
            <a:ext cx="4115872"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33" y="6372607"/>
            <a:ext cx="1261769" cy="195501"/>
          </a:xfrm>
          <a:prstGeom prst="rect">
            <a:avLst/>
          </a:prstGeom>
        </p:spPr>
      </p:pic>
    </p:spTree>
    <p:extLst>
      <p:ext uri="{BB962C8B-B14F-4D97-AF65-F5344CB8AC3E}">
        <p14:creationId xmlns:p14="http://schemas.microsoft.com/office/powerpoint/2010/main" val="4231774510"/>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40" y="1447803"/>
            <a:ext cx="8363938" cy="150336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2385443"/>
      </p:ext>
    </p:extLst>
  </p:cSld>
  <p:clrMapOvr>
    <a:masterClrMapping/>
  </p:clrMapOvr>
  <p:transition>
    <p:wipe dir="r"/>
  </p:transition>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87247521"/>
      </p:ext>
    </p:extLst>
  </p:cSld>
  <p:clrMapOvr>
    <a:masterClrMapping/>
  </p:clrMapOvr>
  <p:transition>
    <p:wipe dir="r"/>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23658"/>
      </p:ext>
    </p:extLst>
  </p:cSld>
  <p:clrMapOvr>
    <a:masterClrMapping/>
  </p:clrMapOvr>
  <p:transition>
    <p:wipe dir="r"/>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447803"/>
            <a:ext cx="8363938" cy="1503360"/>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3323293"/>
      </p:ext>
    </p:extLst>
  </p:cSld>
  <p:clrMapOvr>
    <a:masterClrMapping/>
  </p:clrMapOvr>
  <p:transition>
    <p:wipe dir="r"/>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40" y="1447803"/>
            <a:ext cx="8363938" cy="1503360"/>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9144001" cy="619125"/>
          </a:xfrm>
          <a:solidFill>
            <a:srgbClr val="FFFF99"/>
          </a:solidFill>
        </p:spPr>
        <p:txBody>
          <a:bodyPr wrap="square" lIns="182799" tIns="91401" rIns="182799" bIns="91401"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19369273"/>
      </p:ext>
    </p:extLst>
  </p:cSld>
  <p:clrMapOvr>
    <a:masterClrMapping/>
  </p:clrMapOvr>
  <p:transition>
    <p:wipe dir="r"/>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cSld name="Title with Logo">
    <p:spTree>
      <p:nvGrpSpPr>
        <p:cNvPr id="1" name=""/>
        <p:cNvGrpSpPr/>
        <p:nvPr/>
      </p:nvGrpSpPr>
      <p:grpSpPr>
        <a:xfrm>
          <a:off x="0" y="0"/>
          <a:ext cx="0" cy="0"/>
          <a:chOff x="0" y="0"/>
          <a:chExt cx="0" cy="0"/>
        </a:xfrm>
      </p:grpSpPr>
      <p:sp>
        <p:nvSpPr>
          <p:cNvPr id="11" name="Title 1"/>
          <p:cNvSpPr>
            <a:spLocks noGrp="1"/>
          </p:cNvSpPr>
          <p:nvPr>
            <p:ph type="ctrTitle"/>
          </p:nvPr>
        </p:nvSpPr>
        <p:spPr>
          <a:xfrm>
            <a:off x="730053" y="1410941"/>
            <a:ext cx="7683913" cy="1523498"/>
          </a:xfrm>
        </p:spPr>
        <p:txBody>
          <a:bodyPr>
            <a:noAutofit/>
          </a:bodyPr>
          <a:lstStyle>
            <a:lvl1pPr>
              <a:lnSpc>
                <a:spcPct val="90000"/>
              </a:lnSpc>
              <a:defRPr sz="4375"/>
            </a:lvl1pPr>
          </a:lstStyle>
          <a:p>
            <a:r>
              <a:rPr lang="en-US" smtClean="0"/>
              <a:t>Click to edit Master title style</a:t>
            </a:r>
            <a:endParaRPr lang="en-US" dirty="0"/>
          </a:p>
        </p:txBody>
      </p:sp>
      <p:sp>
        <p:nvSpPr>
          <p:cNvPr id="13" name="Subtitle 2"/>
          <p:cNvSpPr>
            <a:spLocks noGrp="1"/>
          </p:cNvSpPr>
          <p:nvPr>
            <p:ph type="subTitle" idx="1"/>
          </p:nvPr>
        </p:nvSpPr>
        <p:spPr>
          <a:xfrm>
            <a:off x="727079" y="3429008"/>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6901" indent="0" algn="ctr">
              <a:buNone/>
              <a:defRPr>
                <a:solidFill>
                  <a:schemeClr val="tx1">
                    <a:tint val="75000"/>
                  </a:schemeClr>
                </a:solidFill>
              </a:defRPr>
            </a:lvl2pPr>
            <a:lvl3pPr marL="913800" indent="0" algn="ctr">
              <a:buNone/>
              <a:defRPr>
                <a:solidFill>
                  <a:schemeClr val="tx1">
                    <a:tint val="75000"/>
                  </a:schemeClr>
                </a:solidFill>
              </a:defRPr>
            </a:lvl3pPr>
            <a:lvl4pPr marL="1370699" indent="0" algn="ctr">
              <a:buNone/>
              <a:defRPr>
                <a:solidFill>
                  <a:schemeClr val="tx1">
                    <a:tint val="75000"/>
                  </a:schemeClr>
                </a:solidFill>
              </a:defRPr>
            </a:lvl4pPr>
            <a:lvl5pPr marL="1827599" indent="0" algn="ctr">
              <a:buNone/>
              <a:defRPr>
                <a:solidFill>
                  <a:schemeClr val="tx1">
                    <a:tint val="75000"/>
                  </a:schemeClr>
                </a:solidFill>
              </a:defRPr>
            </a:lvl5pPr>
            <a:lvl6pPr marL="2284501" indent="0" algn="ctr">
              <a:buNone/>
              <a:defRPr>
                <a:solidFill>
                  <a:schemeClr val="tx1">
                    <a:tint val="75000"/>
                  </a:schemeClr>
                </a:solidFill>
              </a:defRPr>
            </a:lvl6pPr>
            <a:lvl7pPr marL="2741396" indent="0" algn="ctr">
              <a:buNone/>
              <a:defRPr>
                <a:solidFill>
                  <a:schemeClr val="tx1">
                    <a:tint val="75000"/>
                  </a:schemeClr>
                </a:solidFill>
              </a:defRPr>
            </a:lvl7pPr>
            <a:lvl8pPr marL="3198298" indent="0" algn="ctr">
              <a:buNone/>
              <a:defRPr>
                <a:solidFill>
                  <a:schemeClr val="tx1">
                    <a:tint val="75000"/>
                  </a:schemeClr>
                </a:solidFill>
              </a:defRPr>
            </a:lvl8pPr>
            <a:lvl9pPr marL="365519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6684257"/>
      </p:ext>
    </p:extLst>
  </p:cSld>
  <p:clrMapOvr>
    <a:masterClrMapping/>
  </p:clrMapOvr>
  <p:transition>
    <p:wipe dir="r"/>
  </p:transition>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16791" y="1198563"/>
            <a:ext cx="4188519" cy="1022459"/>
          </a:xfrm>
        </p:spPr>
        <p:txBody>
          <a:bodyPr/>
          <a:lstStyle>
            <a:lvl1pPr marL="254850" indent="-254850">
              <a:lnSpc>
                <a:spcPct val="90000"/>
              </a:lnSpc>
              <a:defRPr sz="1500"/>
            </a:lvl1pPr>
            <a:lvl2pPr marL="504744" indent="-243943">
              <a:lnSpc>
                <a:spcPct val="90000"/>
              </a:lnSpc>
              <a:defRPr sz="1375"/>
            </a:lvl2pPr>
            <a:lvl3pPr marL="714972" indent="-216177">
              <a:lnSpc>
                <a:spcPct val="90000"/>
              </a:lnSpc>
              <a:defRPr sz="1188"/>
            </a:lvl3pPr>
            <a:lvl4pPr marL="920240" indent="-205269">
              <a:lnSpc>
                <a:spcPct val="90000"/>
              </a:lnSpc>
              <a:defRPr sz="1125"/>
            </a:lvl4pPr>
            <a:lvl5pPr marL="1136417" indent="-210226">
              <a:lnSpc>
                <a:spcPct val="90000"/>
              </a:lnSpc>
              <a:defRPr sz="1125"/>
            </a:lvl5pPr>
            <a:lvl6pPr>
              <a:defRPr sz="1375"/>
            </a:lvl6pPr>
            <a:lvl7pPr>
              <a:defRPr sz="1375"/>
            </a:lvl7pPr>
            <a:lvl8pPr>
              <a:defRPr sz="1375"/>
            </a:lvl8pPr>
            <a:lvl9pPr>
              <a:defRPr sz="137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198563"/>
            <a:ext cx="4230202" cy="1022459"/>
          </a:xfrm>
        </p:spPr>
        <p:txBody>
          <a:bodyPr/>
          <a:lstStyle>
            <a:lvl1pPr marL="260799" indent="-260799">
              <a:lnSpc>
                <a:spcPct val="90000"/>
              </a:lnSpc>
              <a:defRPr sz="1500"/>
            </a:lvl1pPr>
            <a:lvl2pPr marL="504744" indent="-254850">
              <a:lnSpc>
                <a:spcPct val="90000"/>
              </a:lnSpc>
              <a:defRPr sz="1375"/>
            </a:lvl2pPr>
            <a:lvl3pPr marL="720921" indent="-227084">
              <a:lnSpc>
                <a:spcPct val="90000"/>
              </a:lnSpc>
              <a:defRPr sz="1188"/>
            </a:lvl3pPr>
            <a:lvl4pPr marL="920240" indent="-199320">
              <a:lnSpc>
                <a:spcPct val="90000"/>
              </a:lnSpc>
              <a:defRPr sz="1125"/>
            </a:lvl4pPr>
            <a:lvl5pPr marL="1136417" indent="-205269">
              <a:lnSpc>
                <a:spcPct val="90000"/>
              </a:lnSpc>
              <a:defRPr sz="1125"/>
            </a:lvl5pPr>
            <a:lvl6pPr>
              <a:defRPr sz="1375"/>
            </a:lvl6pPr>
            <a:lvl7pPr>
              <a:defRPr sz="1375"/>
            </a:lvl7pPr>
            <a:lvl8pPr>
              <a:defRPr sz="1375"/>
            </a:lvl8pPr>
            <a:lvl9pPr>
              <a:defRPr sz="137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30" y="6344949"/>
            <a:ext cx="1028968" cy="436856"/>
          </a:xfrm>
          <a:prstGeom prst="rect">
            <a:avLst/>
          </a:prstGeom>
        </p:spPr>
      </p:pic>
    </p:spTree>
    <p:extLst>
      <p:ext uri="{BB962C8B-B14F-4D97-AF65-F5344CB8AC3E}">
        <p14:creationId xmlns:p14="http://schemas.microsoft.com/office/powerpoint/2010/main" val="1515701272"/>
      </p:ext>
    </p:extLst>
  </p:cSld>
  <p:clrMapOvr>
    <a:masterClrMapping/>
  </p:clrMapOvr>
  <p:transition>
    <p:wipe dir="r"/>
  </p:transition>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3"/>
            <a:ext cx="8423524" cy="917559"/>
          </a:xfrm>
        </p:spPr>
        <p:txBody>
          <a:bodyPr/>
          <a:lstStyle>
            <a:lvl1pPr marL="0" indent="0">
              <a:buNone/>
              <a:defRPr lang="en-US" sz="6625" i="0" kern="1200" spc="-75" baseline="0" dirty="0" smtClean="0">
                <a:solidFill>
                  <a:schemeClr val="tx1">
                    <a:alpha val="99000"/>
                  </a:schemeClr>
                </a:solidFill>
                <a:latin typeface="Segoe UI Light" pitchFamily="34" charset="0"/>
                <a:ea typeface="+mn-ea"/>
                <a:cs typeface="+mn-cs"/>
              </a:defRPr>
            </a:lvl1pPr>
          </a:lstStyle>
          <a:p>
            <a:pPr marL="0" lvl="0" indent="0" algn="l" defTabSz="68565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5" y="4343400"/>
            <a:ext cx="5636696" cy="328936"/>
          </a:xfrm>
        </p:spPr>
        <p:txBody>
          <a:bodyPr/>
          <a:lstStyle>
            <a:lvl1pPr marL="0" indent="0">
              <a:buNone/>
              <a:defRPr lang="en-US" sz="2375" kern="1200" spc="-75" baseline="0" dirty="0">
                <a:solidFill>
                  <a:schemeClr val="tx1">
                    <a:alpha val="99000"/>
                  </a:schemeClr>
                </a:solidFill>
                <a:latin typeface="+mj-lt"/>
                <a:ea typeface="+mn-ea"/>
                <a:cs typeface="+mn-cs"/>
              </a:defRPr>
            </a:lvl1pPr>
          </a:lstStyle>
          <a:p>
            <a:pPr marL="0" lvl="0" indent="0" algn="l" defTabSz="68565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6"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9" y="228600"/>
            <a:ext cx="1873858" cy="290338"/>
          </a:xfrm>
          <a:prstGeom prst="rect">
            <a:avLst/>
          </a:prstGeom>
        </p:spPr>
      </p:pic>
    </p:spTree>
    <p:extLst>
      <p:ext uri="{BB962C8B-B14F-4D97-AF65-F5344CB8AC3E}">
        <p14:creationId xmlns:p14="http://schemas.microsoft.com/office/powerpoint/2010/main" val="2728922682"/>
      </p:ext>
    </p:extLst>
  </p:cSld>
  <p:clrMapOvr>
    <a:masterClrMapping/>
  </p:clrMapOvr>
  <p:transition>
    <p:fade/>
  </p:transition>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9" y="228602"/>
            <a:ext cx="8363938" cy="571310"/>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9" y="1447799"/>
            <a:ext cx="8363938" cy="713016"/>
          </a:xfrm>
        </p:spPr>
        <p:txBody>
          <a:bodyPr/>
          <a:lstStyle>
            <a:lvl1pPr marL="0" indent="0">
              <a:spcBef>
                <a:spcPts val="0"/>
              </a:spcBef>
              <a:spcAft>
                <a:spcPts val="675"/>
              </a:spcAft>
              <a:buNone/>
              <a:defRPr sz="3000" spc="-75" baseline="0">
                <a:latin typeface="Segoe UI Light" pitchFamily="34" charset="0"/>
              </a:defRPr>
            </a:lvl1pPr>
            <a:lvl2pPr marL="0" indent="0">
              <a:spcBef>
                <a:spcPts val="0"/>
              </a:spcBef>
              <a:spcAft>
                <a:spcPts val="300"/>
              </a:spcAft>
              <a:buNone/>
              <a:defRPr sz="1500" spc="-3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180482241"/>
      </p:ext>
    </p:extLst>
  </p:cSld>
  <p:clrMapOvr>
    <a:masterClrMapping/>
  </p:clrMapOvr>
  <p:transition>
    <p:wipe dir="r"/>
  </p:transition>
  <p:timing>
    <p:tnLst>
      <p:par>
        <p:cTn id="1" dur="indefinite" restart="never" nodeType="tmRoot"/>
      </p:par>
    </p:tnLst>
  </p:timing>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9" y="228602"/>
            <a:ext cx="8363938" cy="571310"/>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9" y="1447803"/>
            <a:ext cx="8363938" cy="150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8472600"/>
      </p:ext>
    </p:extLst>
  </p:cSld>
  <p:clrMapOvr>
    <a:masterClrMapping/>
  </p:clrMapOvr>
  <p:transition>
    <p:wipe dir="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58"/>
            <a:ext cx="8363938"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04631"/>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266796"/>
            <a:ext cx="4114800" cy="2332946"/>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04631"/>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266796"/>
            <a:ext cx="4115872" cy="2332946"/>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33" y="6372607"/>
            <a:ext cx="1261769" cy="195501"/>
          </a:xfrm>
          <a:prstGeom prst="rect">
            <a:avLst/>
          </a:prstGeom>
        </p:spPr>
      </p:pic>
    </p:spTree>
    <p:extLst>
      <p:ext uri="{BB962C8B-B14F-4D97-AF65-F5344CB8AC3E}">
        <p14:creationId xmlns:p14="http://schemas.microsoft.com/office/powerpoint/2010/main" val="1597872172"/>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39" y="1447803"/>
            <a:ext cx="8363938" cy="150336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5102648"/>
      </p:ext>
    </p:extLst>
  </p:cSld>
  <p:clrMapOvr>
    <a:masterClrMapping/>
  </p:clrMapOvr>
  <p:transition>
    <p:wipe dir="r"/>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05119795"/>
      </p:ext>
    </p:extLst>
  </p:cSld>
  <p:clrMapOvr>
    <a:masterClrMapping/>
  </p:clrMapOvr>
  <p:transition>
    <p:wipe dir="r"/>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6822030"/>
      </p:ext>
    </p:extLst>
  </p:cSld>
  <p:clrMapOvr>
    <a:masterClrMapping/>
  </p:clrMapOvr>
  <p:transition>
    <p:wipe dir="r"/>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9" y="1447803"/>
            <a:ext cx="8363938" cy="1503360"/>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2219346"/>
      </p:ext>
    </p:extLst>
  </p:cSld>
  <p:clrMapOvr>
    <a:masterClrMapping/>
  </p:clrMapOvr>
  <p:transition>
    <p:wipe dir="r"/>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9" y="1447803"/>
            <a:ext cx="8363938" cy="1503360"/>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9144001" cy="619125"/>
          </a:xfrm>
          <a:solidFill>
            <a:srgbClr val="FFFF99"/>
          </a:solidFill>
        </p:spPr>
        <p:txBody>
          <a:bodyPr wrap="square" lIns="182819" tIns="91408" rIns="182819" bIns="9140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25879981"/>
      </p:ext>
    </p:extLst>
  </p:cSld>
  <p:clrMapOvr>
    <a:masterClrMapping/>
  </p:clrMapOvr>
  <p:transition>
    <p:wipe dir="r"/>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2"/>
            <a:ext cx="8363938" cy="562718"/>
          </a:xfrm>
        </p:spPr>
        <p:txBody>
          <a:bodyPr/>
          <a:lstStyle>
            <a:lvl1pPr>
              <a:defRPr sz="4063"/>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799"/>
            <a:ext cx="8363938" cy="713016"/>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16" indent="-3024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86" indent="-25957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213" indent="-25242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270858466"/>
      </p:ext>
    </p:extLst>
  </p:cSld>
  <p:clrMapOvr>
    <a:masterClrMapping/>
  </p:clrMapOvr>
  <p:transition>
    <p:wipe dir="r"/>
  </p:transition>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8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25" b="0" i="0" u="none" strike="noStrike" kern="1200" cap="none" spc="-90" normalizeH="0" baseline="0" dirty="0" smtClean="0">
                <a:ln w="3175">
                  <a:noFill/>
                </a:ln>
                <a:solidFill>
                  <a:schemeClr val="tx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102"/>
            <a:ext cx="1880410" cy="291353"/>
          </a:xfrm>
          <a:prstGeom prst="rect">
            <a:avLst/>
          </a:prstGeom>
        </p:spPr>
      </p:pic>
    </p:spTree>
    <p:extLst>
      <p:ext uri="{BB962C8B-B14F-4D97-AF65-F5344CB8AC3E}">
        <p14:creationId xmlns:p14="http://schemas.microsoft.com/office/powerpoint/2010/main" val="1129923248"/>
      </p:ext>
    </p:extLst>
  </p:cSld>
  <p:clrMapOvr>
    <a:masterClrMapping/>
  </p:clrMapOvr>
  <p:transition>
    <p:fade/>
  </p:transition>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228602"/>
            <a:ext cx="8363938" cy="571310"/>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447799"/>
            <a:ext cx="8363938" cy="713016"/>
          </a:xfrm>
        </p:spPr>
        <p:txBody>
          <a:bodyPr/>
          <a:lstStyle>
            <a:lvl1pPr marL="0" indent="0">
              <a:spcBef>
                <a:spcPts val="0"/>
              </a:spcBef>
              <a:spcAft>
                <a:spcPts val="675"/>
              </a:spcAft>
              <a:buNone/>
              <a:defRPr sz="3000" spc="-75" baseline="0">
                <a:latin typeface="Segoe UI Light" pitchFamily="34" charset="0"/>
              </a:defRPr>
            </a:lvl1pPr>
            <a:lvl2pPr marL="0" indent="0">
              <a:spcBef>
                <a:spcPts val="0"/>
              </a:spcBef>
              <a:spcAft>
                <a:spcPts val="300"/>
              </a:spcAft>
              <a:buNone/>
              <a:defRPr sz="1500" spc="-3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393993709"/>
      </p:ext>
    </p:extLst>
  </p:cSld>
  <p:clrMapOvr>
    <a:masterClrMapping/>
  </p:clrMapOvr>
  <p:transition>
    <p:wipe dir="r"/>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40" y="228602"/>
            <a:ext cx="8363938" cy="571310"/>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447803"/>
            <a:ext cx="8363938" cy="150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4855223"/>
      </p:ext>
    </p:extLst>
  </p:cSld>
  <p:clrMapOvr>
    <a:masterClrMapping/>
  </p:clrMapOvr>
  <p:transition>
    <p:wipe dir="r"/>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4"/>
            <a:ext cx="8423524" cy="917559"/>
          </a:xfrm>
        </p:spPr>
        <p:txBody>
          <a:bodyPr/>
          <a:lstStyle>
            <a:lvl1pPr marL="0" indent="0">
              <a:buNone/>
              <a:defRPr lang="en-US" sz="6625" i="0" kern="1200" spc="-75" baseline="0" dirty="0" smtClean="0">
                <a:solidFill>
                  <a:schemeClr val="tx1">
                    <a:alpha val="99000"/>
                  </a:schemeClr>
                </a:solidFill>
                <a:latin typeface="Segoe UI Light" pitchFamily="34" charset="0"/>
                <a:ea typeface="+mn-ea"/>
                <a:cs typeface="+mn-cs"/>
              </a:defRPr>
            </a:lvl1pPr>
          </a:lstStyle>
          <a:p>
            <a:pPr marL="0" lvl="0" indent="0" algn="l" defTabSz="68472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57"/>
            <a:ext cx="5636696" cy="328936"/>
          </a:xfrm>
        </p:spPr>
        <p:txBody>
          <a:bodyPr/>
          <a:lstStyle>
            <a:lvl1pPr marL="0" indent="0">
              <a:buNone/>
              <a:defRPr lang="en-US" sz="2375" kern="1200" spc="-75" baseline="0" dirty="0">
                <a:solidFill>
                  <a:schemeClr val="tx1">
                    <a:alpha val="99000"/>
                  </a:schemeClr>
                </a:solidFill>
                <a:latin typeface="+mj-lt"/>
                <a:ea typeface="+mn-ea"/>
                <a:cs typeface="+mn-cs"/>
              </a:defRPr>
            </a:lvl1pPr>
          </a:lstStyle>
          <a:p>
            <a:pPr marL="0" lvl="0" indent="0" algn="l" defTabSz="68472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6" y="6364706"/>
            <a:ext cx="1197051" cy="268367"/>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8" cy="290338"/>
          </a:xfrm>
          <a:prstGeom prst="rect">
            <a:avLst/>
          </a:prstGeom>
        </p:spPr>
      </p:pic>
    </p:spTree>
    <p:extLst>
      <p:ext uri="{BB962C8B-B14F-4D97-AF65-F5344CB8AC3E}">
        <p14:creationId xmlns:p14="http://schemas.microsoft.com/office/powerpoint/2010/main" val="56002505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58"/>
            <a:ext cx="8363938"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33" y="6372607"/>
            <a:ext cx="1261769" cy="195501"/>
          </a:xfrm>
          <a:prstGeom prst="rect">
            <a:avLst/>
          </a:prstGeom>
        </p:spPr>
      </p:pic>
    </p:spTree>
    <p:extLst>
      <p:ext uri="{BB962C8B-B14F-4D97-AF65-F5344CB8AC3E}">
        <p14:creationId xmlns:p14="http://schemas.microsoft.com/office/powerpoint/2010/main" val="3871010896"/>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16789" y="436419"/>
            <a:ext cx="8550915" cy="415498"/>
          </a:xfrm>
        </p:spPr>
        <p:txBody>
          <a:bodyPr/>
          <a:lstStyle>
            <a:lvl1pPr algn="l" defTabSz="685886" rtl="0" eaLnBrk="1" latinLnBrk="0" hangingPunct="1">
              <a:lnSpc>
                <a:spcPct val="90000"/>
              </a:lnSpc>
              <a:spcBef>
                <a:spcPct val="0"/>
              </a:spcBef>
              <a:buNone/>
              <a:defRPr lang="en-US" sz="3000" b="0" kern="1200" cap="none" spc="-75" baseline="0" dirty="0">
                <a:ln w="3175">
                  <a:noFill/>
                </a:ln>
                <a:solidFill>
                  <a:schemeClr val="tx2">
                    <a:alpha val="99000"/>
                  </a:schemeClr>
                </a:soli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a:xfrm>
            <a:off x="8826900" y="6458927"/>
            <a:ext cx="299033" cy="365125"/>
          </a:xfrm>
          <a:prstGeom prst="rect">
            <a:avLst/>
          </a:prstGeom>
        </p:spPr>
        <p:txBody>
          <a:bodyPr/>
          <a:lstStyle/>
          <a:p>
            <a:pPr defTabSz="685463"/>
            <a:fld id="{B60359E2-F1E6-40F3-81C3-5A646FA87138}" type="slidenum">
              <a:rPr lang="en-US" sz="1250" smtClean="0">
                <a:solidFill>
                  <a:srgbClr val="FFFFFF"/>
                </a:solidFill>
              </a:rPr>
              <a:pPr defTabSz="685463"/>
              <a:t>‹#›</a:t>
            </a:fld>
            <a:endParaRPr lang="en-US" sz="1250" dirty="0">
              <a:solidFill>
                <a:srgbClr val="FFFFFF"/>
              </a:solidFill>
            </a:endParaRPr>
          </a:p>
        </p:txBody>
      </p:sp>
      <p:sp>
        <p:nvSpPr>
          <p:cNvPr id="5" name="Footer Placeholder 3"/>
          <p:cNvSpPr>
            <a:spLocks noGrp="1"/>
          </p:cNvSpPr>
          <p:nvPr>
            <p:ph type="ftr" sz="quarter" idx="3"/>
          </p:nvPr>
        </p:nvSpPr>
        <p:spPr>
          <a:xfrm>
            <a:off x="3124402" y="6569277"/>
            <a:ext cx="2895203" cy="253292"/>
          </a:xfrm>
          <a:prstGeom prst="rect">
            <a:avLst/>
          </a:prstGeom>
        </p:spPr>
        <p:txBody>
          <a:bodyPr vert="horz" lIns="91440" tIns="45720" rIns="91440" bIns="45720" rtlCol="0" anchor="ctr"/>
          <a:lstStyle>
            <a:lvl1pPr algn="ctr">
              <a:defRPr sz="813">
                <a:solidFill>
                  <a:schemeClr val="tx1">
                    <a:tint val="75000"/>
                  </a:schemeClr>
                </a:solidFill>
              </a:defRPr>
            </a:lvl1pPr>
          </a:lstStyle>
          <a:p>
            <a:pPr defTabSz="685463"/>
            <a:r>
              <a:rPr lang="en-US" smtClean="0">
                <a:solidFill>
                  <a:srgbClr val="FFFFFF">
                    <a:tint val="75000"/>
                  </a:srgbClr>
                </a:solidFill>
              </a:rPr>
              <a:t>Microsoft Confidential - Signed NDA Required</a:t>
            </a:r>
            <a:endParaRPr lang="en-US" dirty="0">
              <a:solidFill>
                <a:srgbClr val="FFFFFF">
                  <a:tint val="75000"/>
                </a:srgbClr>
              </a:solidFill>
            </a:endParaRPr>
          </a:p>
        </p:txBody>
      </p:sp>
    </p:spTree>
    <p:extLst>
      <p:ext uri="{BB962C8B-B14F-4D97-AF65-F5344CB8AC3E}">
        <p14:creationId xmlns:p14="http://schemas.microsoft.com/office/powerpoint/2010/main" val="130523881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33" y="6372607"/>
            <a:ext cx="1261769" cy="195501"/>
          </a:xfrm>
          <a:prstGeom prst="rect">
            <a:avLst/>
          </a:prstGeom>
        </p:spPr>
      </p:pic>
    </p:spTree>
    <p:extLst>
      <p:ext uri="{BB962C8B-B14F-4D97-AF65-F5344CB8AC3E}">
        <p14:creationId xmlns:p14="http://schemas.microsoft.com/office/powerpoint/2010/main" val="1407225807"/>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3112962"/>
            <a:ext cx="5210341" cy="1851276"/>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91474263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3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2136047"/>
            <a:ext cx="2625030"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4667777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3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61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88936695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3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6"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341055832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0068C1B-3994-4D74-B1C2-F6701696BC13}" type="datetimeFigureOut">
              <a:rPr lang="en-US" smtClean="0"/>
              <a:t>5/14/2013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4FFE4C-A019-431D-B402-C8FF128158DB}" type="slidenum">
              <a:rPr lang="en-US" smtClean="0"/>
              <a:t>‹#›</a:t>
            </a:fld>
            <a:endParaRPr lang="en-US"/>
          </a:p>
        </p:txBody>
      </p:sp>
    </p:spTree>
    <p:extLst>
      <p:ext uri="{BB962C8B-B14F-4D97-AF65-F5344CB8AC3E}">
        <p14:creationId xmlns:p14="http://schemas.microsoft.com/office/powerpoint/2010/main" val="13403510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3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2651429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3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3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99052398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108"/>
            <a:ext cx="1880410" cy="291353"/>
          </a:xfrm>
          <a:prstGeom prst="rect">
            <a:avLst/>
          </a:prstGeom>
        </p:spPr>
      </p:pic>
    </p:spTree>
    <p:extLst>
      <p:ext uri="{BB962C8B-B14F-4D97-AF65-F5344CB8AC3E}">
        <p14:creationId xmlns:p14="http://schemas.microsoft.com/office/powerpoint/2010/main" val="363357078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3241725" y="3140274"/>
            <a:ext cx="2660550" cy="577452"/>
          </a:xfrm>
          <a:prstGeom prst="rect">
            <a:avLst/>
          </a:prstGeom>
          <a:noFill/>
          <a:ln>
            <a:noFill/>
          </a:ln>
        </p:spPr>
      </p:pic>
      <p:sp>
        <p:nvSpPr>
          <p:cNvPr id="3" name="Text Box 3"/>
          <p:cNvSpPr txBox="1">
            <a:spLocks noChangeArrowheads="1"/>
          </p:cNvSpPr>
          <p:nvPr userDrawn="1"/>
        </p:nvSpPr>
        <p:spPr bwMode="blackWhite">
          <a:xfrm>
            <a:off x="381000" y="6083573"/>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7405980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2437590"/>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0"/>
            <a:ext cx="5636696"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150329114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68364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937"/>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94648032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9" y="228662"/>
            <a:ext cx="8363938" cy="6370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9" y="1447804"/>
            <a:ext cx="8363938" cy="808939"/>
          </a:xfrm>
        </p:spPr>
        <p:txBody>
          <a:bodyPr/>
          <a:lstStyle>
            <a:lvl1pPr marL="0" indent="0">
              <a:spcBef>
                <a:spcPts val="0"/>
              </a:spcBef>
              <a:spcAft>
                <a:spcPts val="756"/>
              </a:spcAft>
              <a:buNone/>
              <a:defRPr sz="3400" spc="-84" baseline="0">
                <a:latin typeface="Segoe UI Light" pitchFamily="34" charset="0"/>
              </a:defRPr>
            </a:lvl1pPr>
            <a:lvl2pPr marL="0" indent="0">
              <a:spcBef>
                <a:spcPts val="0"/>
              </a:spcBef>
              <a:spcAft>
                <a:spcPts val="336"/>
              </a:spcAft>
              <a:buNone/>
              <a:defRPr sz="1700" spc="-43"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336"/>
              </a:spcAft>
              <a:buNone/>
              <a:defRPr sz="1700"/>
            </a:lvl3pPr>
            <a:lvl4pPr marL="0" indent="0">
              <a:spcBef>
                <a:spcPts val="0"/>
              </a:spcBef>
              <a:spcAft>
                <a:spcPts val="336"/>
              </a:spcAft>
              <a:buNone/>
              <a:defRPr/>
            </a:lvl4pPr>
            <a:lvl5pPr marL="0" indent="0">
              <a:spcBef>
                <a:spcPts val="0"/>
              </a:spcBef>
              <a:spcAft>
                <a:spcPts val="336"/>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5291107"/>
      </p:ext>
    </p:extLst>
  </p:cSld>
  <p:clrMapOvr>
    <a:masterClrMapping/>
  </p:clrMapOvr>
  <p:transition>
    <p:wipe dir="r"/>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9" y="228662"/>
            <a:ext cx="8363938" cy="6370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9" y="1447803"/>
            <a:ext cx="8363938" cy="16943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3013460"/>
      </p:ext>
    </p:extLst>
  </p:cSld>
  <p:clrMapOvr>
    <a:masterClrMapping/>
  </p:clrMapOvr>
  <p:transition>
    <p:wipe dir="r"/>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39" y="1447803"/>
            <a:ext cx="8363938" cy="169431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3610878"/>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068C1B-3994-4D74-B1C2-F6701696BC13}" type="datetimeFigureOut">
              <a:rPr lang="en-US" smtClean="0"/>
              <a:t>5/14/2013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4FFE4C-A019-431D-B402-C8FF128158DB}" type="slidenum">
              <a:rPr lang="en-US" smtClean="0"/>
              <a:t>‹#›</a:t>
            </a:fld>
            <a:endParaRPr lang="en-US"/>
          </a:p>
        </p:txBody>
      </p:sp>
    </p:spTree>
    <p:extLst>
      <p:ext uri="{BB962C8B-B14F-4D97-AF65-F5344CB8AC3E}">
        <p14:creationId xmlns:p14="http://schemas.microsoft.com/office/powerpoint/2010/main" val="18370722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008789791"/>
      </p:ext>
    </p:extLst>
  </p:cSld>
  <p:clrMapOvr>
    <a:masterClrMapping/>
  </p:clrMapOvr>
  <p:transition>
    <p:wipe dir="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817097"/>
      </p:ext>
    </p:extLst>
  </p:cSld>
  <p:clrMapOvr>
    <a:masterClrMapping/>
  </p:clrMapOvr>
  <p:transition>
    <p:wipe dir="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9" y="1447803"/>
            <a:ext cx="8363938" cy="1694310"/>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6591738"/>
      </p:ext>
    </p:extLst>
  </p:cSld>
  <p:clrMapOvr>
    <a:masterClrMapping/>
  </p:clrMapOvr>
  <p:transition>
    <p:wipe dir="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9" y="1447803"/>
            <a:ext cx="8363938" cy="1694310"/>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7" y="6238940"/>
            <a:ext cx="9144001" cy="619125"/>
          </a:xfrm>
          <a:solidFill>
            <a:srgbClr val="FFFF99"/>
          </a:solidFill>
        </p:spPr>
        <p:txBody>
          <a:bodyPr wrap="square" lIns="127973" tIns="63986" rIns="127973" bIns="63986" anchor="b" anchorCtr="0">
            <a:noAutofit/>
          </a:bodyPr>
          <a:lstStyle>
            <a:lvl1pPr algn="r">
              <a:buFont typeface="Arial" pitchFamily="34" charset="0"/>
              <a:buNone/>
              <a:defRPr spc="-43"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43416719"/>
      </p:ext>
    </p:extLst>
  </p:cSld>
  <p:clrMapOvr>
    <a:masterClrMapping/>
  </p:clrMapOvr>
  <p:transition>
    <p:wipe dir="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Section Divider">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89"/>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7400" b="0" i="0" u="none" strike="noStrike" kern="1200" cap="none" spc="-101" normalizeH="0" baseline="0" dirty="0" smtClean="0">
                <a:ln w="3175">
                  <a:noFill/>
                </a:ln>
                <a:solidFill>
                  <a:schemeClr val="tx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166"/>
            <a:ext cx="1880410" cy="291353"/>
          </a:xfrm>
          <a:prstGeom prst="rect">
            <a:avLst/>
          </a:prstGeom>
        </p:spPr>
      </p:pic>
    </p:spTree>
    <p:extLst>
      <p:ext uri="{BB962C8B-B14F-4D97-AF65-F5344CB8AC3E}">
        <p14:creationId xmlns:p14="http://schemas.microsoft.com/office/powerpoint/2010/main" val="260390683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0" y="228662"/>
            <a:ext cx="8363938" cy="6370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447804"/>
            <a:ext cx="8363938" cy="808939"/>
          </a:xfrm>
        </p:spPr>
        <p:txBody>
          <a:bodyPr/>
          <a:lstStyle>
            <a:lvl1pPr marL="0" indent="0">
              <a:spcBef>
                <a:spcPts val="0"/>
              </a:spcBef>
              <a:spcAft>
                <a:spcPts val="756"/>
              </a:spcAft>
              <a:buNone/>
              <a:defRPr sz="3400" spc="-84" baseline="0">
                <a:latin typeface="Segoe UI Light" pitchFamily="34" charset="0"/>
              </a:defRPr>
            </a:lvl1pPr>
            <a:lvl2pPr marL="0" indent="0">
              <a:spcBef>
                <a:spcPts val="0"/>
              </a:spcBef>
              <a:spcAft>
                <a:spcPts val="336"/>
              </a:spcAft>
              <a:buNone/>
              <a:defRPr sz="1700" spc="-43"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336"/>
              </a:spcAft>
              <a:buNone/>
              <a:defRPr sz="1700"/>
            </a:lvl3pPr>
            <a:lvl4pPr marL="0" indent="0">
              <a:spcBef>
                <a:spcPts val="0"/>
              </a:spcBef>
              <a:spcAft>
                <a:spcPts val="336"/>
              </a:spcAft>
              <a:buNone/>
              <a:defRPr/>
            </a:lvl4pPr>
            <a:lvl5pPr marL="0" indent="0">
              <a:spcBef>
                <a:spcPts val="0"/>
              </a:spcBef>
              <a:spcAft>
                <a:spcPts val="336"/>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74955364"/>
      </p:ext>
    </p:extLst>
  </p:cSld>
  <p:clrMapOvr>
    <a:masterClrMapping/>
  </p:clrMapOvr>
  <p:transition>
    <p:wipe dir="r"/>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40" y="228662"/>
            <a:ext cx="8363938" cy="6370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40" y="1447803"/>
            <a:ext cx="8363938" cy="16943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633859"/>
      </p:ext>
    </p:extLst>
  </p:cSld>
  <p:clrMapOvr>
    <a:masterClrMapping/>
  </p:clrMapOvr>
  <p:transition>
    <p:wipe dir="r"/>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3"/>
            <a:ext cx="8423524" cy="1024896"/>
          </a:xfrm>
        </p:spPr>
        <p:txBody>
          <a:bodyPr/>
          <a:lstStyle>
            <a:lvl1pPr marL="0" indent="0">
              <a:buNone/>
              <a:defRPr lang="en-US" sz="7400" i="0" kern="1200" spc="-84" baseline="0" dirty="0" smtClean="0">
                <a:solidFill>
                  <a:schemeClr val="tx1">
                    <a:alpha val="99000"/>
                  </a:schemeClr>
                </a:solidFill>
                <a:latin typeface="Segoe UI Light" pitchFamily="34" charset="0"/>
                <a:ea typeface="+mn-ea"/>
                <a:cs typeface="+mn-cs"/>
              </a:defRPr>
            </a:lvl1pPr>
          </a:lstStyle>
          <a:p>
            <a:pPr marL="0" lvl="0" indent="0" algn="l" defTabSz="76689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519"/>
            <a:ext cx="5636696" cy="373949"/>
          </a:xfrm>
        </p:spPr>
        <p:txBody>
          <a:bodyPr/>
          <a:lstStyle>
            <a:lvl1pPr marL="0" indent="0">
              <a:buNone/>
              <a:defRPr lang="en-US" sz="2700" kern="1200" spc="-84" baseline="0" dirty="0">
                <a:solidFill>
                  <a:schemeClr val="tx1">
                    <a:alpha val="99000"/>
                  </a:schemeClr>
                </a:solidFill>
                <a:latin typeface="+mj-lt"/>
                <a:ea typeface="+mn-ea"/>
                <a:cs typeface="+mn-cs"/>
              </a:defRPr>
            </a:lvl1pPr>
          </a:lstStyle>
          <a:p>
            <a:pPr marL="0" lvl="0" indent="0" algn="l" defTabSz="76689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41" y="6364769"/>
            <a:ext cx="1197051" cy="268367"/>
          </a:xfrm>
          <a:prstGeom prst="rect">
            <a:avLst/>
          </a:prstGeom>
          <a:noFill/>
          <a:ln>
            <a:noFill/>
          </a:ln>
        </p:spPr>
      </p:pic>
      <p:pic>
        <p:nvPicPr>
          <p:cNvPr id="7" name="Picture 6"/>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61"/>
            <a:ext cx="1873858" cy="290339"/>
          </a:xfrm>
          <a:prstGeom prst="rect">
            <a:avLst/>
          </a:prstGeom>
        </p:spPr>
      </p:pic>
    </p:spTree>
    <p:extLst>
      <p:ext uri="{BB962C8B-B14F-4D97-AF65-F5344CB8AC3E}">
        <p14:creationId xmlns:p14="http://schemas.microsoft.com/office/powerpoint/2010/main" val="4099095574"/>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10" name="Rectangle 9"/>
          <p:cNvSpPr/>
          <p:nvPr/>
        </p:nvSpPr>
        <p:spPr bwMode="auto">
          <a:xfrm>
            <a:off x="0" y="6574428"/>
            <a:ext cx="9144000"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 name="Picture 1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rot="10800000">
            <a:off x="7968561" y="113222"/>
            <a:ext cx="1108605" cy="740353"/>
          </a:xfrm>
          <a:prstGeom prst="rect">
            <a:avLst/>
          </a:prstGeom>
        </p:spPr>
      </p:pic>
      <p:sp>
        <p:nvSpPr>
          <p:cNvPr id="13" name="Rectangle 12"/>
          <p:cNvSpPr/>
          <p:nvPr/>
        </p:nvSpPr>
        <p:spPr bwMode="auto">
          <a:xfrm>
            <a:off x="0" y="61"/>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75063654"/>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63" y="2234114"/>
            <a:ext cx="6281777"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64" y="4612396"/>
            <a:ext cx="4091815"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281022240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34"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11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3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068C1B-3994-4D74-B1C2-F6701696BC13}" type="datetimeFigureOut">
              <a:rPr lang="en-US" smtClean="0"/>
              <a:t>5/14/2013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FE4C-A019-431D-B402-C8FF128158DB}" type="slidenum">
              <a:rPr lang="en-US" smtClean="0"/>
              <a:t>‹#›</a:t>
            </a:fld>
            <a:endParaRPr lang="en-US"/>
          </a:p>
        </p:txBody>
      </p:sp>
    </p:spTree>
    <p:extLst>
      <p:ext uri="{BB962C8B-B14F-4D97-AF65-F5344CB8AC3E}">
        <p14:creationId xmlns:p14="http://schemas.microsoft.com/office/powerpoint/2010/main" val="1182793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53"/>
            <a:ext cx="8363938"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30" y="6372601"/>
            <a:ext cx="1261769" cy="195501"/>
          </a:xfrm>
          <a:prstGeom prst="rect">
            <a:avLst/>
          </a:prstGeom>
        </p:spPr>
      </p:pic>
    </p:spTree>
    <p:extLst>
      <p:ext uri="{BB962C8B-B14F-4D97-AF65-F5344CB8AC3E}">
        <p14:creationId xmlns:p14="http://schemas.microsoft.com/office/powerpoint/2010/main" val="307433715"/>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53"/>
            <a:ext cx="8363938"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30" y="6372601"/>
            <a:ext cx="1261769" cy="195501"/>
          </a:xfrm>
          <a:prstGeom prst="rect">
            <a:avLst/>
          </a:prstGeom>
        </p:spPr>
      </p:pic>
    </p:spTree>
    <p:extLst>
      <p:ext uri="{BB962C8B-B14F-4D97-AF65-F5344CB8AC3E}">
        <p14:creationId xmlns:p14="http://schemas.microsoft.com/office/powerpoint/2010/main" val="182539303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53"/>
            <a:ext cx="8363938"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0"/>
            <a:ext cx="4115872"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30" y="6372601"/>
            <a:ext cx="1261769" cy="195501"/>
          </a:xfrm>
          <a:prstGeom prst="rect">
            <a:avLst/>
          </a:prstGeom>
        </p:spPr>
      </p:pic>
    </p:spTree>
    <p:extLst>
      <p:ext uri="{BB962C8B-B14F-4D97-AF65-F5344CB8AC3E}">
        <p14:creationId xmlns:p14="http://schemas.microsoft.com/office/powerpoint/2010/main" val="345224012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53"/>
            <a:ext cx="8363938"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04627"/>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266796"/>
            <a:ext cx="4114800" cy="2332946"/>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04627"/>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266796"/>
            <a:ext cx="4115872" cy="2332946"/>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30" y="6372601"/>
            <a:ext cx="1261769" cy="195501"/>
          </a:xfrm>
          <a:prstGeom prst="rect">
            <a:avLst/>
          </a:prstGeom>
        </p:spPr>
      </p:pic>
    </p:spTree>
    <p:extLst>
      <p:ext uri="{BB962C8B-B14F-4D97-AF65-F5344CB8AC3E}">
        <p14:creationId xmlns:p14="http://schemas.microsoft.com/office/powerpoint/2010/main" val="248492203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53"/>
            <a:ext cx="8363938"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30" y="6372601"/>
            <a:ext cx="1261769" cy="195501"/>
          </a:xfrm>
          <a:prstGeom prst="rect">
            <a:avLst/>
          </a:prstGeom>
        </p:spPr>
      </p:pic>
    </p:spTree>
    <p:extLst>
      <p:ext uri="{BB962C8B-B14F-4D97-AF65-F5344CB8AC3E}">
        <p14:creationId xmlns:p14="http://schemas.microsoft.com/office/powerpoint/2010/main" val="155219268"/>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30" y="6372601"/>
            <a:ext cx="1261769" cy="195501"/>
          </a:xfrm>
          <a:prstGeom prst="rect">
            <a:avLst/>
          </a:prstGeom>
        </p:spPr>
      </p:pic>
    </p:spTree>
    <p:extLst>
      <p:ext uri="{BB962C8B-B14F-4D97-AF65-F5344CB8AC3E}">
        <p14:creationId xmlns:p14="http://schemas.microsoft.com/office/powerpoint/2010/main" val="2341696671"/>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112962"/>
            <a:ext cx="5210341" cy="1851276"/>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900364"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96640754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27"/>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2136047"/>
            <a:ext cx="2625030"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81245170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27"/>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612"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10169393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27"/>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2242931"/>
            <a:ext cx="2383306"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4173152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068C1B-3994-4D74-B1C2-F6701696BC13}" type="datetimeFigureOut">
              <a:rPr lang="en-US" smtClean="0"/>
              <a:t>5/14/2013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FE4C-A019-431D-B402-C8FF128158DB}" type="slidenum">
              <a:rPr lang="en-US" smtClean="0"/>
              <a:t>‹#›</a:t>
            </a:fld>
            <a:endParaRPr lang="en-US"/>
          </a:p>
        </p:txBody>
      </p:sp>
    </p:spTree>
    <p:extLst>
      <p:ext uri="{BB962C8B-B14F-4D97-AF65-F5344CB8AC3E}">
        <p14:creationId xmlns:p14="http://schemas.microsoft.com/office/powerpoint/2010/main" val="395155052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27"/>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6360832" y="1618487"/>
            <a:ext cx="1833797"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17219810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27"/>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6179539" y="2035852"/>
            <a:ext cx="1945482"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573050948"/>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27"/>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6220612"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3415292365"/>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27"/>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67318873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27"/>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31"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91879405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527"/>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6328853" y="2193995"/>
            <a:ext cx="799008"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pSp>
        <p:nvGrpSpPr>
          <p:cNvPr id="15" name="Group 14"/>
          <p:cNvGrpSpPr/>
          <p:nvPr userDrawn="1"/>
        </p:nvGrpSpPr>
        <p:grpSpPr>
          <a:xfrm>
            <a:off x="7423397" y="2193995"/>
            <a:ext cx="799008"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pSp>
        <p:nvGrpSpPr>
          <p:cNvPr id="18" name="Group 17"/>
          <p:cNvGrpSpPr/>
          <p:nvPr userDrawn="1"/>
        </p:nvGrpSpPr>
        <p:grpSpPr>
          <a:xfrm>
            <a:off x="6796432" y="1813780"/>
            <a:ext cx="95844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372745634"/>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102"/>
            <a:ext cx="1880410" cy="291353"/>
          </a:xfrm>
          <a:prstGeom prst="rect">
            <a:avLst/>
          </a:prstGeom>
        </p:spPr>
      </p:pic>
    </p:spTree>
    <p:extLst>
      <p:ext uri="{BB962C8B-B14F-4D97-AF65-F5344CB8AC3E}">
        <p14:creationId xmlns:p14="http://schemas.microsoft.com/office/powerpoint/2010/main" val="180031019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black">
          <a:xfrm>
            <a:off x="3241725" y="3140274"/>
            <a:ext cx="2660550" cy="577452"/>
          </a:xfrm>
          <a:prstGeom prst="rect">
            <a:avLst/>
          </a:prstGeom>
          <a:noFill/>
          <a:ln>
            <a:noFill/>
          </a:ln>
        </p:spPr>
      </p:pic>
      <p:sp>
        <p:nvSpPr>
          <p:cNvPr id="3" name="Text Box 3"/>
          <p:cNvSpPr txBox="1">
            <a:spLocks noChangeArrowheads="1"/>
          </p:cNvSpPr>
          <p:nvPr/>
        </p:nvSpPr>
        <p:spPr bwMode="blackWhite">
          <a:xfrm>
            <a:off x="381000" y="6083573"/>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70546042"/>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892712"/>
            <a:ext cx="8423524" cy="2437590"/>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4343400"/>
            <a:ext cx="5636696"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3022241551"/>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706378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theme" Target="../theme/theme10.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slideLayout" Target="../slideLayouts/slideLayout180.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slideLayout" Target="../slideLayouts/slideLayout183.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31" Type="http://schemas.openxmlformats.org/officeDocument/2006/relationships/slideLayout" Target="../slideLayouts/slideLayout182.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3" Type="http://schemas.openxmlformats.org/officeDocument/2006/relationships/slideLayout" Target="../slideLayouts/slideLayout186.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theme" Target="../theme/theme11.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s>
</file>

<file path=ppt/slideMasters/_rels/slideMaster12.xml.rels><?xml version="1.0" encoding="UTF-8" standalone="yes"?>
<Relationships xmlns="http://schemas.openxmlformats.org/package/2006/relationships"><Relationship Id="rId8" Type="http://schemas.openxmlformats.org/officeDocument/2006/relationships/theme" Target="../theme/theme12.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2" Type="http://schemas.openxmlformats.org/officeDocument/2006/relationships/slideLayout" Target="../slideLayouts/slideLayout204.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5" Type="http://schemas.openxmlformats.org/officeDocument/2006/relationships/slideLayout" Target="../slideLayouts/slideLayout207.xml"/><Relationship Id="rId10" Type="http://schemas.microsoft.com/office/2007/relationships/hdphoto" Target="../media/hdphoto12.wdp"/><Relationship Id="rId4" Type="http://schemas.openxmlformats.org/officeDocument/2006/relationships/slideLayout" Target="../slideLayouts/slideLayout206.xml"/><Relationship Id="rId9" Type="http://schemas.openxmlformats.org/officeDocument/2006/relationships/image" Target="../media/image51.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theme" Target="../theme/theme13.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3" Type="http://schemas.openxmlformats.org/officeDocument/2006/relationships/slideLayout" Target="../slideLayouts/slideLayout231.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10" Type="http://schemas.openxmlformats.org/officeDocument/2006/relationships/slideLayout" Target="../slideLayouts/slideLayout238.xml"/><Relationship Id="rId19" Type="http://schemas.openxmlformats.org/officeDocument/2006/relationships/theme" Target="../theme/theme14.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slideLayout" Target="../slideLayouts/slideLayout259.xml"/><Relationship Id="rId18" Type="http://schemas.openxmlformats.org/officeDocument/2006/relationships/slideLayout" Target="../slideLayouts/slideLayout264.xml"/><Relationship Id="rId3" Type="http://schemas.openxmlformats.org/officeDocument/2006/relationships/slideLayout" Target="../slideLayouts/slideLayout249.xml"/><Relationship Id="rId21" Type="http://schemas.openxmlformats.org/officeDocument/2006/relationships/slideLayout" Target="../slideLayouts/slideLayout267.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17" Type="http://schemas.openxmlformats.org/officeDocument/2006/relationships/slideLayout" Target="../slideLayouts/slideLayout263.xml"/><Relationship Id="rId2" Type="http://schemas.openxmlformats.org/officeDocument/2006/relationships/slideLayout" Target="../slideLayouts/slideLayout248.xml"/><Relationship Id="rId16" Type="http://schemas.openxmlformats.org/officeDocument/2006/relationships/slideLayout" Target="../slideLayouts/slideLayout262.xml"/><Relationship Id="rId20" Type="http://schemas.openxmlformats.org/officeDocument/2006/relationships/slideLayout" Target="../slideLayouts/slideLayout266.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5" Type="http://schemas.openxmlformats.org/officeDocument/2006/relationships/slideLayout" Target="../slideLayouts/slideLayout251.xml"/><Relationship Id="rId15" Type="http://schemas.openxmlformats.org/officeDocument/2006/relationships/slideLayout" Target="../slideLayouts/slideLayout261.xml"/><Relationship Id="rId10" Type="http://schemas.openxmlformats.org/officeDocument/2006/relationships/slideLayout" Target="../slideLayouts/slideLayout256.xml"/><Relationship Id="rId19" Type="http://schemas.openxmlformats.org/officeDocument/2006/relationships/slideLayout" Target="../slideLayouts/slideLayout265.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slideLayout" Target="../slideLayouts/slideLayout260.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3" Type="http://schemas.openxmlformats.org/officeDocument/2006/relationships/slideLayout" Target="../slideLayouts/slideLayout270.xml"/><Relationship Id="rId21" Type="http://schemas.openxmlformats.org/officeDocument/2006/relationships/slideLayout" Target="../slideLayouts/slideLayout288.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slideLayout" Target="../slideLayouts/slideLayout287.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10" Type="http://schemas.openxmlformats.org/officeDocument/2006/relationships/slideLayout" Target="../slideLayouts/slideLayout277.xml"/><Relationship Id="rId19" Type="http://schemas.openxmlformats.org/officeDocument/2006/relationships/slideLayout" Target="../slideLayouts/slideLayout286.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 Id="rId22"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96.xml"/><Relationship Id="rId13" Type="http://schemas.openxmlformats.org/officeDocument/2006/relationships/slideLayout" Target="../slideLayouts/slideLayout301.xml"/><Relationship Id="rId18" Type="http://schemas.openxmlformats.org/officeDocument/2006/relationships/slideLayout" Target="../slideLayouts/slideLayout306.xml"/><Relationship Id="rId3" Type="http://schemas.openxmlformats.org/officeDocument/2006/relationships/slideLayout" Target="../slideLayouts/slideLayout291.xml"/><Relationship Id="rId21" Type="http://schemas.openxmlformats.org/officeDocument/2006/relationships/slideLayout" Target="../slideLayouts/slideLayout309.xml"/><Relationship Id="rId7" Type="http://schemas.openxmlformats.org/officeDocument/2006/relationships/slideLayout" Target="../slideLayouts/slideLayout295.xml"/><Relationship Id="rId12" Type="http://schemas.openxmlformats.org/officeDocument/2006/relationships/slideLayout" Target="../slideLayouts/slideLayout300.xml"/><Relationship Id="rId17" Type="http://schemas.openxmlformats.org/officeDocument/2006/relationships/slideLayout" Target="../slideLayouts/slideLayout305.xml"/><Relationship Id="rId2" Type="http://schemas.openxmlformats.org/officeDocument/2006/relationships/slideLayout" Target="../slideLayouts/slideLayout290.xml"/><Relationship Id="rId16" Type="http://schemas.openxmlformats.org/officeDocument/2006/relationships/slideLayout" Target="../slideLayouts/slideLayout304.xml"/><Relationship Id="rId20" Type="http://schemas.openxmlformats.org/officeDocument/2006/relationships/slideLayout" Target="../slideLayouts/slideLayout308.xml"/><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slideLayout" Target="../slideLayouts/slideLayout299.xml"/><Relationship Id="rId5" Type="http://schemas.openxmlformats.org/officeDocument/2006/relationships/slideLayout" Target="../slideLayouts/slideLayout293.xml"/><Relationship Id="rId15" Type="http://schemas.openxmlformats.org/officeDocument/2006/relationships/slideLayout" Target="../slideLayouts/slideLayout303.xml"/><Relationship Id="rId10" Type="http://schemas.openxmlformats.org/officeDocument/2006/relationships/slideLayout" Target="../slideLayouts/slideLayout298.xml"/><Relationship Id="rId19" Type="http://schemas.openxmlformats.org/officeDocument/2006/relationships/slideLayout" Target="../slideLayouts/slideLayout307.xml"/><Relationship Id="rId4" Type="http://schemas.openxmlformats.org/officeDocument/2006/relationships/slideLayout" Target="../slideLayouts/slideLayout292.xml"/><Relationship Id="rId9" Type="http://schemas.openxmlformats.org/officeDocument/2006/relationships/slideLayout" Target="../slideLayouts/slideLayout297.xml"/><Relationship Id="rId14" Type="http://schemas.openxmlformats.org/officeDocument/2006/relationships/slideLayout" Target="../slideLayouts/slideLayout302.xml"/><Relationship Id="rId2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17.xml"/><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3" Type="http://schemas.openxmlformats.org/officeDocument/2006/relationships/slideLayout" Target="../slideLayouts/slideLayout312.xml"/><Relationship Id="rId7" Type="http://schemas.openxmlformats.org/officeDocument/2006/relationships/slideLayout" Target="../slideLayouts/slideLayout316.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 Type="http://schemas.openxmlformats.org/officeDocument/2006/relationships/slideLayout" Target="../slideLayouts/slideLayout311.xml"/><Relationship Id="rId16" Type="http://schemas.openxmlformats.org/officeDocument/2006/relationships/slideLayout" Target="../slideLayouts/slideLayout325.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5" Type="http://schemas.openxmlformats.org/officeDocument/2006/relationships/slideLayout" Target="../slideLayouts/slideLayout314.xml"/><Relationship Id="rId15" Type="http://schemas.openxmlformats.org/officeDocument/2006/relationships/slideLayout" Target="../slideLayouts/slideLayout324.xml"/><Relationship Id="rId10" Type="http://schemas.openxmlformats.org/officeDocument/2006/relationships/slideLayout" Target="../slideLayouts/slideLayout319.xml"/><Relationship Id="rId19" Type="http://schemas.openxmlformats.org/officeDocument/2006/relationships/theme" Target="../theme/theme18.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35.xml"/><Relationship Id="rId13" Type="http://schemas.openxmlformats.org/officeDocument/2006/relationships/slideLayout" Target="../slideLayouts/slideLayout340.xml"/><Relationship Id="rId18" Type="http://schemas.openxmlformats.org/officeDocument/2006/relationships/theme" Target="../theme/theme19.xml"/><Relationship Id="rId3" Type="http://schemas.openxmlformats.org/officeDocument/2006/relationships/slideLayout" Target="../slideLayouts/slideLayout330.xml"/><Relationship Id="rId21" Type="http://schemas.openxmlformats.org/officeDocument/2006/relationships/image" Target="../media/image59.png"/><Relationship Id="rId7" Type="http://schemas.openxmlformats.org/officeDocument/2006/relationships/slideLayout" Target="../slideLayouts/slideLayout334.xml"/><Relationship Id="rId12" Type="http://schemas.openxmlformats.org/officeDocument/2006/relationships/slideLayout" Target="../slideLayouts/slideLayout339.xml"/><Relationship Id="rId17" Type="http://schemas.openxmlformats.org/officeDocument/2006/relationships/slideLayout" Target="../slideLayouts/slideLayout344.xml"/><Relationship Id="rId2" Type="http://schemas.openxmlformats.org/officeDocument/2006/relationships/slideLayout" Target="../slideLayouts/slideLayout329.xml"/><Relationship Id="rId16" Type="http://schemas.openxmlformats.org/officeDocument/2006/relationships/slideLayout" Target="../slideLayouts/slideLayout343.xml"/><Relationship Id="rId20" Type="http://schemas.openxmlformats.org/officeDocument/2006/relationships/image" Target="../media/image58.png"/><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5" Type="http://schemas.openxmlformats.org/officeDocument/2006/relationships/slideLayout" Target="../slideLayouts/slideLayout332.xml"/><Relationship Id="rId15" Type="http://schemas.openxmlformats.org/officeDocument/2006/relationships/slideLayout" Target="../slideLayouts/slideLayout342.xml"/><Relationship Id="rId10" Type="http://schemas.openxmlformats.org/officeDocument/2006/relationships/slideLayout" Target="../slideLayouts/slideLayout337.xml"/><Relationship Id="rId19" Type="http://schemas.openxmlformats.org/officeDocument/2006/relationships/image" Target="../media/image57.jpeg"/><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slideLayout" Target="../slideLayouts/slideLayout3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52.xml"/><Relationship Id="rId13" Type="http://schemas.openxmlformats.org/officeDocument/2006/relationships/slideLayout" Target="../slideLayouts/slideLayout357.xml"/><Relationship Id="rId18" Type="http://schemas.openxmlformats.org/officeDocument/2006/relationships/slideLayout" Target="../slideLayouts/slideLayout362.xml"/><Relationship Id="rId3" Type="http://schemas.openxmlformats.org/officeDocument/2006/relationships/slideLayout" Target="../slideLayouts/slideLayout347.xml"/><Relationship Id="rId21" Type="http://schemas.openxmlformats.org/officeDocument/2006/relationships/theme" Target="../theme/theme20.xml"/><Relationship Id="rId7" Type="http://schemas.openxmlformats.org/officeDocument/2006/relationships/slideLayout" Target="../slideLayouts/slideLayout351.xml"/><Relationship Id="rId12" Type="http://schemas.openxmlformats.org/officeDocument/2006/relationships/slideLayout" Target="../slideLayouts/slideLayout356.xml"/><Relationship Id="rId17" Type="http://schemas.openxmlformats.org/officeDocument/2006/relationships/slideLayout" Target="../slideLayouts/slideLayout361.xml"/><Relationship Id="rId2" Type="http://schemas.openxmlformats.org/officeDocument/2006/relationships/slideLayout" Target="../slideLayouts/slideLayout346.xml"/><Relationship Id="rId16" Type="http://schemas.openxmlformats.org/officeDocument/2006/relationships/slideLayout" Target="../slideLayouts/slideLayout360.xml"/><Relationship Id="rId20" Type="http://schemas.openxmlformats.org/officeDocument/2006/relationships/slideLayout" Target="../slideLayouts/slideLayout364.xml"/><Relationship Id="rId1" Type="http://schemas.openxmlformats.org/officeDocument/2006/relationships/slideLayout" Target="../slideLayouts/slideLayout345.xml"/><Relationship Id="rId6" Type="http://schemas.openxmlformats.org/officeDocument/2006/relationships/slideLayout" Target="../slideLayouts/slideLayout350.xml"/><Relationship Id="rId11" Type="http://schemas.openxmlformats.org/officeDocument/2006/relationships/slideLayout" Target="../slideLayouts/slideLayout355.xml"/><Relationship Id="rId5" Type="http://schemas.openxmlformats.org/officeDocument/2006/relationships/slideLayout" Target="../slideLayouts/slideLayout349.xml"/><Relationship Id="rId15" Type="http://schemas.openxmlformats.org/officeDocument/2006/relationships/slideLayout" Target="../slideLayouts/slideLayout359.xml"/><Relationship Id="rId10" Type="http://schemas.openxmlformats.org/officeDocument/2006/relationships/slideLayout" Target="../slideLayouts/slideLayout354.xml"/><Relationship Id="rId19" Type="http://schemas.openxmlformats.org/officeDocument/2006/relationships/slideLayout" Target="../slideLayouts/slideLayout363.xml"/><Relationship Id="rId4" Type="http://schemas.openxmlformats.org/officeDocument/2006/relationships/slideLayout" Target="../slideLayouts/slideLayout348.xml"/><Relationship Id="rId9" Type="http://schemas.openxmlformats.org/officeDocument/2006/relationships/slideLayout" Target="../slideLayouts/slideLayout353.xml"/><Relationship Id="rId14" Type="http://schemas.openxmlformats.org/officeDocument/2006/relationships/slideLayout" Target="../slideLayouts/slideLayout358.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72.xml"/><Relationship Id="rId13" Type="http://schemas.openxmlformats.org/officeDocument/2006/relationships/slideLayout" Target="../slideLayouts/slideLayout377.xml"/><Relationship Id="rId3" Type="http://schemas.openxmlformats.org/officeDocument/2006/relationships/slideLayout" Target="../slideLayouts/slideLayout367.xml"/><Relationship Id="rId7" Type="http://schemas.openxmlformats.org/officeDocument/2006/relationships/slideLayout" Target="../slideLayouts/slideLayout371.xml"/><Relationship Id="rId12" Type="http://schemas.openxmlformats.org/officeDocument/2006/relationships/slideLayout" Target="../slideLayouts/slideLayout376.xml"/><Relationship Id="rId2" Type="http://schemas.openxmlformats.org/officeDocument/2006/relationships/slideLayout" Target="../slideLayouts/slideLayout366.xml"/><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5" Type="http://schemas.openxmlformats.org/officeDocument/2006/relationships/slideLayout" Target="../slideLayouts/slideLayout369.xml"/><Relationship Id="rId15" Type="http://schemas.openxmlformats.org/officeDocument/2006/relationships/theme" Target="../theme/theme21.xml"/><Relationship Id="rId10" Type="http://schemas.openxmlformats.org/officeDocument/2006/relationships/slideLayout" Target="../slideLayouts/slideLayout374.xml"/><Relationship Id="rId4" Type="http://schemas.openxmlformats.org/officeDocument/2006/relationships/slideLayout" Target="../slideLayouts/slideLayout368.xml"/><Relationship Id="rId9" Type="http://schemas.openxmlformats.org/officeDocument/2006/relationships/slideLayout" Target="../slideLayouts/slideLayout373.xml"/><Relationship Id="rId14" Type="http://schemas.openxmlformats.org/officeDocument/2006/relationships/slideLayout" Target="../slideLayouts/slideLayout378.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86.xml"/><Relationship Id="rId3" Type="http://schemas.openxmlformats.org/officeDocument/2006/relationships/slideLayout" Target="../slideLayouts/slideLayout381.xml"/><Relationship Id="rId7" Type="http://schemas.openxmlformats.org/officeDocument/2006/relationships/slideLayout" Target="../slideLayouts/slideLayout385.xml"/><Relationship Id="rId2" Type="http://schemas.openxmlformats.org/officeDocument/2006/relationships/slideLayout" Target="../slideLayouts/slideLayout380.xml"/><Relationship Id="rId1" Type="http://schemas.openxmlformats.org/officeDocument/2006/relationships/slideLayout" Target="../slideLayouts/slideLayout379.xml"/><Relationship Id="rId6" Type="http://schemas.openxmlformats.org/officeDocument/2006/relationships/slideLayout" Target="../slideLayouts/slideLayout384.xml"/><Relationship Id="rId11" Type="http://schemas.openxmlformats.org/officeDocument/2006/relationships/theme" Target="../theme/theme22.xml"/><Relationship Id="rId5" Type="http://schemas.openxmlformats.org/officeDocument/2006/relationships/slideLayout" Target="../slideLayouts/slideLayout383.xml"/><Relationship Id="rId10" Type="http://schemas.openxmlformats.org/officeDocument/2006/relationships/slideLayout" Target="../slideLayouts/slideLayout388.xml"/><Relationship Id="rId4" Type="http://schemas.openxmlformats.org/officeDocument/2006/relationships/slideLayout" Target="../slideLayouts/slideLayout382.xml"/><Relationship Id="rId9" Type="http://schemas.openxmlformats.org/officeDocument/2006/relationships/slideLayout" Target="../slideLayouts/slideLayout387.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396.xml"/><Relationship Id="rId3" Type="http://schemas.openxmlformats.org/officeDocument/2006/relationships/slideLayout" Target="../slideLayouts/slideLayout391.xml"/><Relationship Id="rId7" Type="http://schemas.openxmlformats.org/officeDocument/2006/relationships/slideLayout" Target="../slideLayouts/slideLayout395.xml"/><Relationship Id="rId2" Type="http://schemas.openxmlformats.org/officeDocument/2006/relationships/slideLayout" Target="../slideLayouts/slideLayout390.xml"/><Relationship Id="rId1" Type="http://schemas.openxmlformats.org/officeDocument/2006/relationships/slideLayout" Target="../slideLayouts/slideLayout389.xml"/><Relationship Id="rId6" Type="http://schemas.openxmlformats.org/officeDocument/2006/relationships/slideLayout" Target="../slideLayouts/slideLayout394.xml"/><Relationship Id="rId11" Type="http://schemas.openxmlformats.org/officeDocument/2006/relationships/theme" Target="../theme/theme23.xml"/><Relationship Id="rId5" Type="http://schemas.openxmlformats.org/officeDocument/2006/relationships/slideLayout" Target="../slideLayouts/slideLayout393.xml"/><Relationship Id="rId10" Type="http://schemas.openxmlformats.org/officeDocument/2006/relationships/slideLayout" Target="../slideLayouts/slideLayout398.xml"/><Relationship Id="rId4" Type="http://schemas.openxmlformats.org/officeDocument/2006/relationships/slideLayout" Target="../slideLayouts/slideLayout392.xml"/><Relationship Id="rId9" Type="http://schemas.openxmlformats.org/officeDocument/2006/relationships/slideLayout" Target="../slideLayouts/slideLayout397.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06.xml"/><Relationship Id="rId3" Type="http://schemas.openxmlformats.org/officeDocument/2006/relationships/slideLayout" Target="../slideLayouts/slideLayout401.xml"/><Relationship Id="rId7" Type="http://schemas.openxmlformats.org/officeDocument/2006/relationships/slideLayout" Target="../slideLayouts/slideLayout405.xml"/><Relationship Id="rId2" Type="http://schemas.openxmlformats.org/officeDocument/2006/relationships/slideLayout" Target="../slideLayouts/slideLayout400.xml"/><Relationship Id="rId1" Type="http://schemas.openxmlformats.org/officeDocument/2006/relationships/slideLayout" Target="../slideLayouts/slideLayout399.xml"/><Relationship Id="rId6" Type="http://schemas.openxmlformats.org/officeDocument/2006/relationships/slideLayout" Target="../slideLayouts/slideLayout404.xml"/><Relationship Id="rId11" Type="http://schemas.openxmlformats.org/officeDocument/2006/relationships/theme" Target="../theme/theme24.xml"/><Relationship Id="rId5" Type="http://schemas.openxmlformats.org/officeDocument/2006/relationships/slideLayout" Target="../slideLayouts/slideLayout403.xml"/><Relationship Id="rId10" Type="http://schemas.openxmlformats.org/officeDocument/2006/relationships/slideLayout" Target="../slideLayouts/slideLayout408.xml"/><Relationship Id="rId4" Type="http://schemas.openxmlformats.org/officeDocument/2006/relationships/slideLayout" Target="../slideLayouts/slideLayout402.xml"/><Relationship Id="rId9" Type="http://schemas.openxmlformats.org/officeDocument/2006/relationships/slideLayout" Target="../slideLayouts/slideLayout407.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416.xml"/><Relationship Id="rId13" Type="http://schemas.openxmlformats.org/officeDocument/2006/relationships/slideLayout" Target="../slideLayouts/slideLayout421.xml"/><Relationship Id="rId18" Type="http://schemas.openxmlformats.org/officeDocument/2006/relationships/slideLayout" Target="../slideLayouts/slideLayout426.xml"/><Relationship Id="rId3" Type="http://schemas.openxmlformats.org/officeDocument/2006/relationships/slideLayout" Target="../slideLayouts/slideLayout411.xml"/><Relationship Id="rId21" Type="http://schemas.openxmlformats.org/officeDocument/2006/relationships/image" Target="../media/image65.jpeg"/><Relationship Id="rId7" Type="http://schemas.openxmlformats.org/officeDocument/2006/relationships/slideLayout" Target="../slideLayouts/slideLayout415.xml"/><Relationship Id="rId12" Type="http://schemas.openxmlformats.org/officeDocument/2006/relationships/slideLayout" Target="../slideLayouts/slideLayout420.xml"/><Relationship Id="rId17" Type="http://schemas.openxmlformats.org/officeDocument/2006/relationships/slideLayout" Target="../slideLayouts/slideLayout425.xml"/><Relationship Id="rId2" Type="http://schemas.openxmlformats.org/officeDocument/2006/relationships/slideLayout" Target="../slideLayouts/slideLayout410.xml"/><Relationship Id="rId16" Type="http://schemas.openxmlformats.org/officeDocument/2006/relationships/slideLayout" Target="../slideLayouts/slideLayout424.xml"/><Relationship Id="rId20" Type="http://schemas.openxmlformats.org/officeDocument/2006/relationships/theme" Target="../theme/theme25.xml"/><Relationship Id="rId1" Type="http://schemas.openxmlformats.org/officeDocument/2006/relationships/slideLayout" Target="../slideLayouts/slideLayout409.xml"/><Relationship Id="rId6" Type="http://schemas.openxmlformats.org/officeDocument/2006/relationships/slideLayout" Target="../slideLayouts/slideLayout414.xml"/><Relationship Id="rId11" Type="http://schemas.openxmlformats.org/officeDocument/2006/relationships/slideLayout" Target="../slideLayouts/slideLayout419.xml"/><Relationship Id="rId5" Type="http://schemas.openxmlformats.org/officeDocument/2006/relationships/slideLayout" Target="../slideLayouts/slideLayout413.xml"/><Relationship Id="rId15" Type="http://schemas.openxmlformats.org/officeDocument/2006/relationships/slideLayout" Target="../slideLayouts/slideLayout423.xml"/><Relationship Id="rId23" Type="http://schemas.openxmlformats.org/officeDocument/2006/relationships/image" Target="../media/image67.png"/><Relationship Id="rId10" Type="http://schemas.openxmlformats.org/officeDocument/2006/relationships/slideLayout" Target="../slideLayouts/slideLayout418.xml"/><Relationship Id="rId19" Type="http://schemas.openxmlformats.org/officeDocument/2006/relationships/slideLayout" Target="../slideLayouts/slideLayout427.xml"/><Relationship Id="rId4" Type="http://schemas.openxmlformats.org/officeDocument/2006/relationships/slideLayout" Target="../slideLayouts/slideLayout412.xml"/><Relationship Id="rId9" Type="http://schemas.openxmlformats.org/officeDocument/2006/relationships/slideLayout" Target="../slideLayouts/slideLayout417.xml"/><Relationship Id="rId14" Type="http://schemas.openxmlformats.org/officeDocument/2006/relationships/slideLayout" Target="../slideLayouts/slideLayout422.xml"/><Relationship Id="rId22" Type="http://schemas.openxmlformats.org/officeDocument/2006/relationships/image" Target="../media/image66.pn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435.xml"/><Relationship Id="rId3" Type="http://schemas.openxmlformats.org/officeDocument/2006/relationships/slideLayout" Target="../slideLayouts/slideLayout430.xml"/><Relationship Id="rId7" Type="http://schemas.openxmlformats.org/officeDocument/2006/relationships/slideLayout" Target="../slideLayouts/slideLayout434.xml"/><Relationship Id="rId2" Type="http://schemas.openxmlformats.org/officeDocument/2006/relationships/slideLayout" Target="../slideLayouts/slideLayout429.xml"/><Relationship Id="rId1" Type="http://schemas.openxmlformats.org/officeDocument/2006/relationships/slideLayout" Target="../slideLayouts/slideLayout428.xml"/><Relationship Id="rId6" Type="http://schemas.openxmlformats.org/officeDocument/2006/relationships/slideLayout" Target="../slideLayouts/slideLayout433.xml"/><Relationship Id="rId11" Type="http://schemas.openxmlformats.org/officeDocument/2006/relationships/theme" Target="../theme/theme26.xml"/><Relationship Id="rId5" Type="http://schemas.openxmlformats.org/officeDocument/2006/relationships/slideLayout" Target="../slideLayouts/slideLayout432.xml"/><Relationship Id="rId10" Type="http://schemas.openxmlformats.org/officeDocument/2006/relationships/slideLayout" Target="../slideLayouts/slideLayout437.xml"/><Relationship Id="rId4" Type="http://schemas.openxmlformats.org/officeDocument/2006/relationships/slideLayout" Target="../slideLayouts/slideLayout431.xml"/><Relationship Id="rId9" Type="http://schemas.openxmlformats.org/officeDocument/2006/relationships/slideLayout" Target="../slideLayouts/slideLayout43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445.xml"/><Relationship Id="rId3" Type="http://schemas.openxmlformats.org/officeDocument/2006/relationships/slideLayout" Target="../slideLayouts/slideLayout440.xml"/><Relationship Id="rId7" Type="http://schemas.openxmlformats.org/officeDocument/2006/relationships/slideLayout" Target="../slideLayouts/slideLayout444.xml"/><Relationship Id="rId2" Type="http://schemas.openxmlformats.org/officeDocument/2006/relationships/slideLayout" Target="../slideLayouts/slideLayout439.xml"/><Relationship Id="rId1" Type="http://schemas.openxmlformats.org/officeDocument/2006/relationships/slideLayout" Target="../slideLayouts/slideLayout438.xml"/><Relationship Id="rId6" Type="http://schemas.openxmlformats.org/officeDocument/2006/relationships/slideLayout" Target="../slideLayouts/slideLayout443.xml"/><Relationship Id="rId11" Type="http://schemas.openxmlformats.org/officeDocument/2006/relationships/theme" Target="../theme/theme27.xml"/><Relationship Id="rId5" Type="http://schemas.openxmlformats.org/officeDocument/2006/relationships/slideLayout" Target="../slideLayouts/slideLayout442.xml"/><Relationship Id="rId10" Type="http://schemas.openxmlformats.org/officeDocument/2006/relationships/slideLayout" Target="../slideLayouts/slideLayout447.xml"/><Relationship Id="rId4" Type="http://schemas.openxmlformats.org/officeDocument/2006/relationships/slideLayout" Target="../slideLayouts/slideLayout441.xml"/><Relationship Id="rId9" Type="http://schemas.openxmlformats.org/officeDocument/2006/relationships/slideLayout" Target="../slideLayouts/slideLayout446.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455.xml"/><Relationship Id="rId3" Type="http://schemas.openxmlformats.org/officeDocument/2006/relationships/slideLayout" Target="../slideLayouts/slideLayout450.xml"/><Relationship Id="rId7" Type="http://schemas.openxmlformats.org/officeDocument/2006/relationships/slideLayout" Target="../slideLayouts/slideLayout454.xml"/><Relationship Id="rId2" Type="http://schemas.openxmlformats.org/officeDocument/2006/relationships/slideLayout" Target="../slideLayouts/slideLayout449.xml"/><Relationship Id="rId1" Type="http://schemas.openxmlformats.org/officeDocument/2006/relationships/slideLayout" Target="../slideLayouts/slideLayout448.xml"/><Relationship Id="rId6" Type="http://schemas.openxmlformats.org/officeDocument/2006/relationships/slideLayout" Target="../slideLayouts/slideLayout453.xml"/><Relationship Id="rId11" Type="http://schemas.openxmlformats.org/officeDocument/2006/relationships/theme" Target="../theme/theme28.xml"/><Relationship Id="rId5" Type="http://schemas.openxmlformats.org/officeDocument/2006/relationships/slideLayout" Target="../slideLayouts/slideLayout452.xml"/><Relationship Id="rId10" Type="http://schemas.openxmlformats.org/officeDocument/2006/relationships/slideLayout" Target="../slideLayouts/slideLayout457.xml"/><Relationship Id="rId4" Type="http://schemas.openxmlformats.org/officeDocument/2006/relationships/slideLayout" Target="../slideLayouts/slideLayout451.xml"/><Relationship Id="rId9" Type="http://schemas.openxmlformats.org/officeDocument/2006/relationships/slideLayout" Target="../slideLayouts/slideLayout456.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465.xml"/><Relationship Id="rId13" Type="http://schemas.openxmlformats.org/officeDocument/2006/relationships/slideLayout" Target="../slideLayouts/slideLayout470.xml"/><Relationship Id="rId18" Type="http://schemas.openxmlformats.org/officeDocument/2006/relationships/slideLayout" Target="../slideLayouts/slideLayout475.xml"/><Relationship Id="rId3" Type="http://schemas.openxmlformats.org/officeDocument/2006/relationships/slideLayout" Target="../slideLayouts/slideLayout460.xml"/><Relationship Id="rId21" Type="http://schemas.openxmlformats.org/officeDocument/2006/relationships/slideLayout" Target="../slideLayouts/slideLayout478.xml"/><Relationship Id="rId7" Type="http://schemas.openxmlformats.org/officeDocument/2006/relationships/slideLayout" Target="../slideLayouts/slideLayout464.xml"/><Relationship Id="rId12" Type="http://schemas.openxmlformats.org/officeDocument/2006/relationships/slideLayout" Target="../slideLayouts/slideLayout469.xml"/><Relationship Id="rId17" Type="http://schemas.openxmlformats.org/officeDocument/2006/relationships/slideLayout" Target="../slideLayouts/slideLayout474.xml"/><Relationship Id="rId25" Type="http://schemas.openxmlformats.org/officeDocument/2006/relationships/image" Target="../media/image80.png"/><Relationship Id="rId2" Type="http://schemas.openxmlformats.org/officeDocument/2006/relationships/slideLayout" Target="../slideLayouts/slideLayout459.xml"/><Relationship Id="rId16" Type="http://schemas.openxmlformats.org/officeDocument/2006/relationships/slideLayout" Target="../slideLayouts/slideLayout473.xml"/><Relationship Id="rId20" Type="http://schemas.openxmlformats.org/officeDocument/2006/relationships/slideLayout" Target="../slideLayouts/slideLayout477.xml"/><Relationship Id="rId1" Type="http://schemas.openxmlformats.org/officeDocument/2006/relationships/slideLayout" Target="../slideLayouts/slideLayout458.xml"/><Relationship Id="rId6" Type="http://schemas.openxmlformats.org/officeDocument/2006/relationships/slideLayout" Target="../slideLayouts/slideLayout463.xml"/><Relationship Id="rId11" Type="http://schemas.openxmlformats.org/officeDocument/2006/relationships/slideLayout" Target="../slideLayouts/slideLayout468.xml"/><Relationship Id="rId24" Type="http://schemas.openxmlformats.org/officeDocument/2006/relationships/theme" Target="../theme/theme29.xml"/><Relationship Id="rId5" Type="http://schemas.openxmlformats.org/officeDocument/2006/relationships/slideLayout" Target="../slideLayouts/slideLayout462.xml"/><Relationship Id="rId15" Type="http://schemas.openxmlformats.org/officeDocument/2006/relationships/slideLayout" Target="../slideLayouts/slideLayout472.xml"/><Relationship Id="rId23" Type="http://schemas.openxmlformats.org/officeDocument/2006/relationships/slideLayout" Target="../slideLayouts/slideLayout480.xml"/><Relationship Id="rId10" Type="http://schemas.openxmlformats.org/officeDocument/2006/relationships/slideLayout" Target="../slideLayouts/slideLayout467.xml"/><Relationship Id="rId19" Type="http://schemas.openxmlformats.org/officeDocument/2006/relationships/slideLayout" Target="../slideLayouts/slideLayout476.xml"/><Relationship Id="rId4" Type="http://schemas.openxmlformats.org/officeDocument/2006/relationships/slideLayout" Target="../slideLayouts/slideLayout461.xml"/><Relationship Id="rId9" Type="http://schemas.openxmlformats.org/officeDocument/2006/relationships/slideLayout" Target="../slideLayouts/slideLayout466.xml"/><Relationship Id="rId14" Type="http://schemas.openxmlformats.org/officeDocument/2006/relationships/slideLayout" Target="../slideLayouts/slideLayout471.xml"/><Relationship Id="rId22" Type="http://schemas.openxmlformats.org/officeDocument/2006/relationships/slideLayout" Target="../slideLayouts/slideLayout47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theme" Target="../theme/theme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488.xml"/><Relationship Id="rId13" Type="http://schemas.openxmlformats.org/officeDocument/2006/relationships/slideLayout" Target="../slideLayouts/slideLayout493.xml"/><Relationship Id="rId18" Type="http://schemas.openxmlformats.org/officeDocument/2006/relationships/slideLayout" Target="../slideLayouts/slideLayout498.xml"/><Relationship Id="rId3" Type="http://schemas.openxmlformats.org/officeDocument/2006/relationships/slideLayout" Target="../slideLayouts/slideLayout483.xml"/><Relationship Id="rId21" Type="http://schemas.microsoft.com/office/2007/relationships/hdphoto" Target="../media/hdphoto19.wdp"/><Relationship Id="rId7" Type="http://schemas.openxmlformats.org/officeDocument/2006/relationships/slideLayout" Target="../slideLayouts/slideLayout487.xml"/><Relationship Id="rId12" Type="http://schemas.openxmlformats.org/officeDocument/2006/relationships/slideLayout" Target="../slideLayouts/slideLayout492.xml"/><Relationship Id="rId17" Type="http://schemas.openxmlformats.org/officeDocument/2006/relationships/slideLayout" Target="../slideLayouts/slideLayout497.xml"/><Relationship Id="rId2" Type="http://schemas.openxmlformats.org/officeDocument/2006/relationships/slideLayout" Target="../slideLayouts/slideLayout482.xml"/><Relationship Id="rId16" Type="http://schemas.openxmlformats.org/officeDocument/2006/relationships/slideLayout" Target="../slideLayouts/slideLayout496.xml"/><Relationship Id="rId20" Type="http://schemas.openxmlformats.org/officeDocument/2006/relationships/image" Target="../media/image89.png"/><Relationship Id="rId1" Type="http://schemas.openxmlformats.org/officeDocument/2006/relationships/slideLayout" Target="../slideLayouts/slideLayout481.xml"/><Relationship Id="rId6" Type="http://schemas.openxmlformats.org/officeDocument/2006/relationships/slideLayout" Target="../slideLayouts/slideLayout486.xml"/><Relationship Id="rId11" Type="http://schemas.openxmlformats.org/officeDocument/2006/relationships/slideLayout" Target="../slideLayouts/slideLayout491.xml"/><Relationship Id="rId5" Type="http://schemas.openxmlformats.org/officeDocument/2006/relationships/slideLayout" Target="../slideLayouts/slideLayout485.xml"/><Relationship Id="rId15" Type="http://schemas.openxmlformats.org/officeDocument/2006/relationships/slideLayout" Target="../slideLayouts/slideLayout495.xml"/><Relationship Id="rId10" Type="http://schemas.openxmlformats.org/officeDocument/2006/relationships/slideLayout" Target="../slideLayouts/slideLayout490.xml"/><Relationship Id="rId19" Type="http://schemas.openxmlformats.org/officeDocument/2006/relationships/theme" Target="../theme/theme30.xml"/><Relationship Id="rId4" Type="http://schemas.openxmlformats.org/officeDocument/2006/relationships/slideLayout" Target="../slideLayouts/slideLayout484.xml"/><Relationship Id="rId9" Type="http://schemas.openxmlformats.org/officeDocument/2006/relationships/slideLayout" Target="../slideLayouts/slideLayout489.xml"/><Relationship Id="rId14" Type="http://schemas.openxmlformats.org/officeDocument/2006/relationships/slideLayout" Target="../slideLayouts/slideLayout494.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506.xml"/><Relationship Id="rId13" Type="http://schemas.openxmlformats.org/officeDocument/2006/relationships/slideLayout" Target="../slideLayouts/slideLayout511.xml"/><Relationship Id="rId18" Type="http://schemas.openxmlformats.org/officeDocument/2006/relationships/slideLayout" Target="../slideLayouts/slideLayout516.xml"/><Relationship Id="rId3" Type="http://schemas.openxmlformats.org/officeDocument/2006/relationships/slideLayout" Target="../slideLayouts/slideLayout501.xml"/><Relationship Id="rId7" Type="http://schemas.openxmlformats.org/officeDocument/2006/relationships/slideLayout" Target="../slideLayouts/slideLayout505.xml"/><Relationship Id="rId12" Type="http://schemas.openxmlformats.org/officeDocument/2006/relationships/slideLayout" Target="../slideLayouts/slideLayout510.xml"/><Relationship Id="rId17" Type="http://schemas.openxmlformats.org/officeDocument/2006/relationships/slideLayout" Target="../slideLayouts/slideLayout515.xml"/><Relationship Id="rId2" Type="http://schemas.openxmlformats.org/officeDocument/2006/relationships/slideLayout" Target="../slideLayouts/slideLayout500.xml"/><Relationship Id="rId16" Type="http://schemas.openxmlformats.org/officeDocument/2006/relationships/slideLayout" Target="../slideLayouts/slideLayout514.xml"/><Relationship Id="rId20" Type="http://schemas.openxmlformats.org/officeDocument/2006/relationships/theme" Target="../theme/theme31.xml"/><Relationship Id="rId1" Type="http://schemas.openxmlformats.org/officeDocument/2006/relationships/slideLayout" Target="../slideLayouts/slideLayout499.xml"/><Relationship Id="rId6" Type="http://schemas.openxmlformats.org/officeDocument/2006/relationships/slideLayout" Target="../slideLayouts/slideLayout504.xml"/><Relationship Id="rId11" Type="http://schemas.openxmlformats.org/officeDocument/2006/relationships/slideLayout" Target="../slideLayouts/slideLayout509.xml"/><Relationship Id="rId5" Type="http://schemas.openxmlformats.org/officeDocument/2006/relationships/slideLayout" Target="../slideLayouts/slideLayout503.xml"/><Relationship Id="rId15" Type="http://schemas.openxmlformats.org/officeDocument/2006/relationships/slideLayout" Target="../slideLayouts/slideLayout513.xml"/><Relationship Id="rId10" Type="http://schemas.openxmlformats.org/officeDocument/2006/relationships/slideLayout" Target="../slideLayouts/slideLayout508.xml"/><Relationship Id="rId19" Type="http://schemas.openxmlformats.org/officeDocument/2006/relationships/slideLayout" Target="../slideLayouts/slideLayout517.xml"/><Relationship Id="rId4" Type="http://schemas.openxmlformats.org/officeDocument/2006/relationships/slideLayout" Target="../slideLayouts/slideLayout502.xml"/><Relationship Id="rId9" Type="http://schemas.openxmlformats.org/officeDocument/2006/relationships/slideLayout" Target="../slideLayouts/slideLayout507.xml"/><Relationship Id="rId14" Type="http://schemas.openxmlformats.org/officeDocument/2006/relationships/slideLayout" Target="../slideLayouts/slideLayout512.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525.xml"/><Relationship Id="rId3" Type="http://schemas.openxmlformats.org/officeDocument/2006/relationships/slideLayout" Target="../slideLayouts/slideLayout520.xml"/><Relationship Id="rId7" Type="http://schemas.openxmlformats.org/officeDocument/2006/relationships/slideLayout" Target="../slideLayouts/slideLayout524.xml"/><Relationship Id="rId2" Type="http://schemas.openxmlformats.org/officeDocument/2006/relationships/slideLayout" Target="../slideLayouts/slideLayout519.xml"/><Relationship Id="rId1" Type="http://schemas.openxmlformats.org/officeDocument/2006/relationships/slideLayout" Target="../slideLayouts/slideLayout518.xml"/><Relationship Id="rId6" Type="http://schemas.openxmlformats.org/officeDocument/2006/relationships/slideLayout" Target="../slideLayouts/slideLayout523.xml"/><Relationship Id="rId11" Type="http://schemas.openxmlformats.org/officeDocument/2006/relationships/theme" Target="../theme/theme32.xml"/><Relationship Id="rId5" Type="http://schemas.openxmlformats.org/officeDocument/2006/relationships/slideLayout" Target="../slideLayouts/slideLayout522.xml"/><Relationship Id="rId10" Type="http://schemas.openxmlformats.org/officeDocument/2006/relationships/slideLayout" Target="../slideLayouts/slideLayout527.xml"/><Relationship Id="rId4" Type="http://schemas.openxmlformats.org/officeDocument/2006/relationships/slideLayout" Target="../slideLayouts/slideLayout521.xml"/><Relationship Id="rId9" Type="http://schemas.openxmlformats.org/officeDocument/2006/relationships/slideLayout" Target="../slideLayouts/slideLayout526.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535.xml"/><Relationship Id="rId13" Type="http://schemas.openxmlformats.org/officeDocument/2006/relationships/slideLayout" Target="../slideLayouts/slideLayout540.xml"/><Relationship Id="rId3" Type="http://schemas.openxmlformats.org/officeDocument/2006/relationships/slideLayout" Target="../slideLayouts/slideLayout530.xml"/><Relationship Id="rId7" Type="http://schemas.openxmlformats.org/officeDocument/2006/relationships/slideLayout" Target="../slideLayouts/slideLayout534.xml"/><Relationship Id="rId12" Type="http://schemas.openxmlformats.org/officeDocument/2006/relationships/slideLayout" Target="../slideLayouts/slideLayout539.xml"/><Relationship Id="rId2" Type="http://schemas.openxmlformats.org/officeDocument/2006/relationships/slideLayout" Target="../slideLayouts/slideLayout529.xml"/><Relationship Id="rId1" Type="http://schemas.openxmlformats.org/officeDocument/2006/relationships/slideLayout" Target="../slideLayouts/slideLayout528.xml"/><Relationship Id="rId6" Type="http://schemas.openxmlformats.org/officeDocument/2006/relationships/slideLayout" Target="../slideLayouts/slideLayout533.xml"/><Relationship Id="rId11" Type="http://schemas.openxmlformats.org/officeDocument/2006/relationships/slideLayout" Target="../slideLayouts/slideLayout538.xml"/><Relationship Id="rId5" Type="http://schemas.openxmlformats.org/officeDocument/2006/relationships/slideLayout" Target="../slideLayouts/slideLayout532.xml"/><Relationship Id="rId10" Type="http://schemas.openxmlformats.org/officeDocument/2006/relationships/slideLayout" Target="../slideLayouts/slideLayout537.xml"/><Relationship Id="rId4" Type="http://schemas.openxmlformats.org/officeDocument/2006/relationships/slideLayout" Target="../slideLayouts/slideLayout531.xml"/><Relationship Id="rId9" Type="http://schemas.openxmlformats.org/officeDocument/2006/relationships/slideLayout" Target="../slideLayouts/slideLayout536.xml"/><Relationship Id="rId14" Type="http://schemas.openxmlformats.org/officeDocument/2006/relationships/theme" Target="../theme/theme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theme" Target="../theme/theme4.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heme" Target="../theme/theme5.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theme" Target="../theme/theme6.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 Type="http://schemas.openxmlformats.org/officeDocument/2006/relationships/slideLayout" Target="../slideLayouts/slideLayout103.xml"/><Relationship Id="rId21" Type="http://schemas.openxmlformats.org/officeDocument/2006/relationships/image" Target="../media/image15.png"/><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theme" Target="../theme/theme7.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theme" Target="../theme/theme8.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theme" Target="../theme/theme9.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41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068C1B-3994-4D74-B1C2-F6701696BC13}" type="datetimeFigureOut">
              <a:rPr lang="en-US" smtClean="0"/>
              <a:t>5/14/2013</a:t>
            </a:fld>
            <a:endParaRPr lang="en-US"/>
          </a:p>
        </p:txBody>
      </p:sp>
      <p:sp>
        <p:nvSpPr>
          <p:cNvPr id="5" name="Footer Placeholder 4"/>
          <p:cNvSpPr>
            <a:spLocks noGrp="1"/>
          </p:cNvSpPr>
          <p:nvPr>
            <p:ph type="ftr" sz="quarter" idx="3"/>
          </p:nvPr>
        </p:nvSpPr>
        <p:spPr>
          <a:xfrm>
            <a:off x="3124200" y="635641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1" y="635641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4FFE4C-A019-431D-B402-C8FF128158DB}" type="slidenum">
              <a:rPr lang="en-US" smtClean="0"/>
              <a:t>‹#›</a:t>
            </a:fld>
            <a:endParaRPr lang="en-US"/>
          </a:p>
        </p:txBody>
      </p:sp>
    </p:spTree>
    <p:extLst>
      <p:ext uri="{BB962C8B-B14F-4D97-AF65-F5344CB8AC3E}">
        <p14:creationId xmlns:p14="http://schemas.microsoft.com/office/powerpoint/2010/main" val="32301930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43"/>
            <a:ext cx="8363938"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447843"/>
            <a:ext cx="8366320"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42446953"/>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 id="2147483855" r:id="rId20"/>
    <p:sldLayoutId id="2147483856" r:id="rId21"/>
    <p:sldLayoutId id="2147483857" r:id="rId22"/>
    <p:sldLayoutId id="2147483858" r:id="rId23"/>
    <p:sldLayoutId id="2147483859" r:id="rId24"/>
    <p:sldLayoutId id="2147483860" r:id="rId25"/>
    <p:sldLayoutId id="2147483861" r:id="rId26"/>
    <p:sldLayoutId id="2147483862" r:id="rId27"/>
    <p:sldLayoutId id="2147483863" r:id="rId28"/>
    <p:sldLayoutId id="2147483864" r:id="rId29"/>
    <p:sldLayoutId id="2147483865" r:id="rId30"/>
    <p:sldLayoutId id="2147483866" r:id="rId31"/>
    <p:sldLayoutId id="2147483867" r:id="rId3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43"/>
            <a:ext cx="8363938"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6416092"/>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43"/>
            <a:ext cx="8363938"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4" y="6372589"/>
            <a:ext cx="1261769" cy="195501"/>
          </a:xfrm>
          <a:prstGeom prst="rect">
            <a:avLst/>
          </a:prstGeom>
        </p:spPr>
      </p:pic>
    </p:spTree>
    <p:extLst>
      <p:ext uri="{BB962C8B-B14F-4D97-AF65-F5344CB8AC3E}">
        <p14:creationId xmlns:p14="http://schemas.microsoft.com/office/powerpoint/2010/main" val="3590183299"/>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43"/>
            <a:ext cx="8363938"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0688227"/>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31"/>
            <a:ext cx="8363938"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5023251"/>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 id="2147483930" r:id="rId14"/>
    <p:sldLayoutId id="2147483931" r:id="rId15"/>
    <p:sldLayoutId id="2147483932" r:id="rId16"/>
    <p:sldLayoutId id="2147483933" r:id="rId17"/>
    <p:sldLayoutId id="2147483934"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27"/>
            <a:ext cx="8363938"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9518572"/>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21"/>
            <a:ext cx="8363938"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001863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11"/>
            <a:ext cx="8363938"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137214"/>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 id="2147483999" r:id="rId20"/>
    <p:sldLayoutId id="2147484000" r:id="rId2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77293819"/>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 id="2147484019"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102" y="979968"/>
            <a:ext cx="8363937" cy="5176283"/>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p:nvSpPr>
        <p:spPr>
          <a:xfrm flipH="1">
            <a:off x="8745037" y="6474025"/>
            <a:ext cx="342990" cy="246221"/>
          </a:xfrm>
          <a:prstGeom prst="rect">
            <a:avLst/>
          </a:prstGeom>
          <a:noFill/>
        </p:spPr>
        <p:txBody>
          <a:bodyPr wrap="square" lIns="0" tIns="0" rIns="0" bIns="0" rtlCol="0">
            <a:spAutoFit/>
          </a:bodyPr>
          <a:lstStyle/>
          <a:p>
            <a:pPr defTabSz="914363"/>
            <a:fld id="{8567FE70-509C-4193-9D07-73ED4BAE2EC9}" type="slidenum">
              <a:rPr lang="en-US" sz="1600" smtClean="0">
                <a:gradFill>
                  <a:gsLst>
                    <a:gs pos="0">
                      <a:srgbClr val="FFFFFF"/>
                    </a:gs>
                    <a:gs pos="100000">
                      <a:srgbClr val="FFFFFF"/>
                    </a:gs>
                  </a:gsLst>
                  <a:lin ang="5400000" scaled="0"/>
                </a:gradFill>
                <a:latin typeface="Segoe" pitchFamily="34" charset="0"/>
              </a:rPr>
              <a:pPr defTabSz="914363"/>
              <a:t>‹#›</a:t>
            </a:fld>
            <a:endParaRPr lang="en-US" sz="1600" dirty="0" err="1" smtClean="0">
              <a:gradFill>
                <a:gsLst>
                  <a:gs pos="0">
                    <a:srgbClr val="FFFFFF"/>
                  </a:gs>
                  <a:gs pos="100000">
                    <a:srgbClr val="FFFFFF"/>
                  </a:gs>
                </a:gsLst>
                <a:lin ang="5400000" scaled="0"/>
              </a:gradFill>
              <a:latin typeface="Segoe" pitchFamily="34" charset="0"/>
            </a:endParaRPr>
          </a:p>
        </p:txBody>
      </p:sp>
    </p:spTree>
    <p:extLst>
      <p:ext uri="{BB962C8B-B14F-4D97-AF65-F5344CB8AC3E}">
        <p14:creationId xmlns:p14="http://schemas.microsoft.com/office/powerpoint/2010/main" val="798225802"/>
      </p:ext>
    </p:extLst>
  </p:cSld>
  <p:clrMap bg1="dk1" tx1="lt1" bg2="dk2" tx2="lt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0"/>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1"/>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1"/>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1"/>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1"/>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69"/>
            <a:ext cx="8363938"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979565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6"/>
            <a:ext cx="8363938"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8"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5140865"/>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 id="2147484056" r:id="rId18"/>
    <p:sldLayoutId id="2147484057" r:id="rId19"/>
    <p:sldLayoutId id="2147484058" r:id="rId20"/>
  </p:sldLayoutIdLst>
  <p:transition>
    <p:fade/>
  </p:transition>
  <p:timing>
    <p:tnLst>
      <p:par>
        <p:cTn id="1" dur="indefinite" restart="never" nodeType="tmRoot"/>
      </p:par>
    </p:tnLst>
  </p:timing>
  <p:txStyles>
    <p:titleStyle>
      <a:lvl1pPr algn="l" defTabSz="914256"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21" indent="-460321" algn="l" defTabSz="914256"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63" indent="-395242" algn="l" defTabSz="914256"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41" indent="-403178" algn="l" defTabSz="914256"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76" indent="-346035" algn="l" defTabSz="914256"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86" indent="-336511" algn="l" defTabSz="914256"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05" indent="-228564" algn="l" defTabSz="9142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34" indent="-228564" algn="l" defTabSz="9142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62" indent="-228564" algn="l" defTabSz="9142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90" indent="-228564" algn="l" defTabSz="9142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56" rtl="0" eaLnBrk="1" latinLnBrk="0" hangingPunct="1">
        <a:defRPr sz="1800" kern="1200">
          <a:solidFill>
            <a:schemeClr val="tx1"/>
          </a:solidFill>
          <a:latin typeface="+mn-lt"/>
          <a:ea typeface="+mn-ea"/>
          <a:cs typeface="+mn-cs"/>
        </a:defRPr>
      </a:lvl1pPr>
      <a:lvl2pPr marL="457128" algn="l" defTabSz="914256" rtl="0" eaLnBrk="1" latinLnBrk="0" hangingPunct="1">
        <a:defRPr sz="1800" kern="1200">
          <a:solidFill>
            <a:schemeClr val="tx1"/>
          </a:solidFill>
          <a:latin typeface="+mn-lt"/>
          <a:ea typeface="+mn-ea"/>
          <a:cs typeface="+mn-cs"/>
        </a:defRPr>
      </a:lvl2pPr>
      <a:lvl3pPr marL="914256" algn="l" defTabSz="914256" rtl="0" eaLnBrk="1" latinLnBrk="0" hangingPunct="1">
        <a:defRPr sz="1800" kern="1200">
          <a:solidFill>
            <a:schemeClr val="tx1"/>
          </a:solidFill>
          <a:latin typeface="+mn-lt"/>
          <a:ea typeface="+mn-ea"/>
          <a:cs typeface="+mn-cs"/>
        </a:defRPr>
      </a:lvl3pPr>
      <a:lvl4pPr marL="1371384" algn="l" defTabSz="914256" rtl="0" eaLnBrk="1" latinLnBrk="0" hangingPunct="1">
        <a:defRPr sz="1800" kern="1200">
          <a:solidFill>
            <a:schemeClr val="tx1"/>
          </a:solidFill>
          <a:latin typeface="+mn-lt"/>
          <a:ea typeface="+mn-ea"/>
          <a:cs typeface="+mn-cs"/>
        </a:defRPr>
      </a:lvl4pPr>
      <a:lvl5pPr marL="1828514" algn="l" defTabSz="914256" rtl="0" eaLnBrk="1" latinLnBrk="0" hangingPunct="1">
        <a:defRPr sz="1800" kern="1200">
          <a:solidFill>
            <a:schemeClr val="tx1"/>
          </a:solidFill>
          <a:latin typeface="+mn-lt"/>
          <a:ea typeface="+mn-ea"/>
          <a:cs typeface="+mn-cs"/>
        </a:defRPr>
      </a:lvl5pPr>
      <a:lvl6pPr marL="2285642" algn="l" defTabSz="914256" rtl="0" eaLnBrk="1" latinLnBrk="0" hangingPunct="1">
        <a:defRPr sz="1800" kern="1200">
          <a:solidFill>
            <a:schemeClr val="tx1"/>
          </a:solidFill>
          <a:latin typeface="+mn-lt"/>
          <a:ea typeface="+mn-ea"/>
          <a:cs typeface="+mn-cs"/>
        </a:defRPr>
      </a:lvl6pPr>
      <a:lvl7pPr marL="2742769" algn="l" defTabSz="914256" rtl="0" eaLnBrk="1" latinLnBrk="0" hangingPunct="1">
        <a:defRPr sz="1800" kern="1200">
          <a:solidFill>
            <a:schemeClr val="tx1"/>
          </a:solidFill>
          <a:latin typeface="+mn-lt"/>
          <a:ea typeface="+mn-ea"/>
          <a:cs typeface="+mn-cs"/>
        </a:defRPr>
      </a:lvl7pPr>
      <a:lvl8pPr marL="3199898" algn="l" defTabSz="914256" rtl="0" eaLnBrk="1" latinLnBrk="0" hangingPunct="1">
        <a:defRPr sz="1800" kern="1200">
          <a:solidFill>
            <a:schemeClr val="tx1"/>
          </a:solidFill>
          <a:latin typeface="+mn-lt"/>
          <a:ea typeface="+mn-ea"/>
          <a:cs typeface="+mn-cs"/>
        </a:defRPr>
      </a:lvl8pPr>
      <a:lvl9pPr marL="3657026" algn="l" defTabSz="914256"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447803"/>
            <a:ext cx="8363937" cy="167122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88725335"/>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2" r:id="rId13"/>
    <p:sldLayoutId id="2147484073" r:id="rId14"/>
  </p:sldLayoutIdLst>
  <p:transition>
    <p:fade/>
  </p:transition>
  <p:timing>
    <p:tnLst>
      <p:par>
        <p:cTn id="1" dur="indefinite" restart="never" nodeType="tmRoot"/>
      </p:par>
    </p:tnLst>
  </p:timing>
  <p:txStyles>
    <p:title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660" indent="-259660" algn="l" defTabSz="686047" rtl="0" eaLnBrk="1" latinLnBrk="0" hangingPunct="1">
        <a:lnSpc>
          <a:spcPct val="90000"/>
        </a:lnSpc>
        <a:spcBef>
          <a:spcPct val="20000"/>
        </a:spcBef>
        <a:buSzPct val="90000"/>
        <a:buFont typeface="Wingdings" pitchFamily="2" charset="2"/>
        <a:buChar char="§"/>
        <a:defRPr sz="4000" kern="4000" spc="-100" baseline="0">
          <a:gradFill flip="none" rotWithShape="1">
            <a:gsLst>
              <a:gs pos="0">
                <a:schemeClr val="accent1"/>
              </a:gs>
              <a:gs pos="86000">
                <a:schemeClr val="accent1"/>
              </a:gs>
            </a:gsLst>
            <a:path path="circle">
              <a:fillToRect r="100000" b="100000"/>
            </a:path>
            <a:tileRect l="-100000" t="-100000"/>
          </a:gradFill>
          <a:latin typeface="+mj-lt"/>
          <a:ea typeface="+mn-ea"/>
          <a:cs typeface="+mn-cs"/>
        </a:defRPr>
      </a:lvl1pPr>
      <a:lvl2pPr marL="472868" indent="-213207" algn="l" defTabSz="686047" rtl="0" eaLnBrk="1" latinLnBrk="0" hangingPunct="1">
        <a:lnSpc>
          <a:spcPct val="90000"/>
        </a:lnSpc>
        <a:spcBef>
          <a:spcPct val="20000"/>
        </a:spcBef>
        <a:buSzPct val="90000"/>
        <a:buFont typeface="Arial" pitchFamily="34" charset="0"/>
        <a:buChar char="•"/>
        <a:tabLst>
          <a:tab pos="472868" algn="l"/>
        </a:tabLst>
        <a:defRPr sz="2000" kern="40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1800" kern="40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400" kern="40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400" kern="40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41" y="228606"/>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40" y="1447802"/>
            <a:ext cx="8363937" cy="1503232"/>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7204580"/>
      </p:ext>
    </p:extLst>
  </p:cSld>
  <p:clrMap bg1="dk1" tx1="lt1" bg2="dk2" tx2="lt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Lst>
  <p:transition>
    <p:wipe dir="r"/>
  </p:transition>
  <p:timing>
    <p:tnLst>
      <p:par>
        <p:cTn id="1" dur="indefinite" restart="never" nodeType="tmRoot"/>
      </p:par>
    </p:tnLst>
  </p:timing>
  <p:txStyles>
    <p:titleStyle>
      <a:lvl1pPr algn="l" defTabSz="685488" rtl="0" eaLnBrk="1" latinLnBrk="0" hangingPunct="1">
        <a:lnSpc>
          <a:spcPct val="90000"/>
        </a:lnSpc>
        <a:spcBef>
          <a:spcPct val="0"/>
        </a:spcBef>
        <a:buNone/>
        <a:defRPr lang="en-US" sz="4125"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446" indent="-259446" algn="l" defTabSz="685488" rtl="0" eaLnBrk="1" latinLnBrk="0" hangingPunct="1">
        <a:lnSpc>
          <a:spcPct val="90000"/>
        </a:lnSpc>
        <a:spcBef>
          <a:spcPct val="20000"/>
        </a:spcBef>
        <a:buSzPct val="90000"/>
        <a:buFont typeface="Arial" pitchFamily="34" charset="0"/>
        <a:buChar char="•"/>
        <a:defRPr sz="237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483" indent="-213033" algn="l" defTabSz="685488" rtl="0" eaLnBrk="1" latinLnBrk="0" hangingPunct="1">
        <a:lnSpc>
          <a:spcPct val="90000"/>
        </a:lnSpc>
        <a:spcBef>
          <a:spcPct val="20000"/>
        </a:spcBef>
        <a:buSzPct val="90000"/>
        <a:buFont typeface="Arial" pitchFamily="34" charset="0"/>
        <a:buChar char="•"/>
        <a:tabLst>
          <a:tab pos="472483" algn="l"/>
        </a:tabLst>
        <a:defRPr sz="212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516" indent="-213033" algn="l" defTabSz="685488" rtl="0" eaLnBrk="1" latinLnBrk="0" hangingPunct="1">
        <a:lnSpc>
          <a:spcPct val="90000"/>
        </a:lnSpc>
        <a:spcBef>
          <a:spcPct val="20000"/>
        </a:spcBef>
        <a:buSzPct val="90000"/>
        <a:buFont typeface="Arial" pitchFamily="34" charset="0"/>
        <a:buChar char="•"/>
        <a:defRPr sz="1812"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584" indent="-167809" algn="l" defTabSz="685488" rtl="0" eaLnBrk="1" latinLnBrk="0" hangingPunct="1">
        <a:lnSpc>
          <a:spcPct val="90000"/>
        </a:lnSpc>
        <a:spcBef>
          <a:spcPct val="20000"/>
        </a:spcBef>
        <a:buSzPct val="90000"/>
        <a:buFont typeface="Arial" pitchFamily="34" charset="0"/>
        <a:buChar char="•"/>
        <a:tabLst>
          <a:tab pos="685516"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155" indent="-172570" algn="l" defTabSz="685488"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095" indent="-171372" algn="l" defTabSz="68548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9" indent="-171372" algn="l" defTabSz="68548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83" indent="-171372" algn="l" defTabSz="68548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30" indent="-171372" algn="l" defTabSz="68548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88" rtl="0" eaLnBrk="1" latinLnBrk="0" hangingPunct="1">
        <a:defRPr sz="1375" kern="1200">
          <a:solidFill>
            <a:schemeClr val="tx1"/>
          </a:solidFill>
          <a:latin typeface="+mn-lt"/>
          <a:ea typeface="+mn-ea"/>
          <a:cs typeface="+mn-cs"/>
        </a:defRPr>
      </a:lvl1pPr>
      <a:lvl2pPr marL="342745" algn="l" defTabSz="685488" rtl="0" eaLnBrk="1" latinLnBrk="0" hangingPunct="1">
        <a:defRPr sz="1375" kern="1200">
          <a:solidFill>
            <a:schemeClr val="tx1"/>
          </a:solidFill>
          <a:latin typeface="+mn-lt"/>
          <a:ea typeface="+mn-ea"/>
          <a:cs typeface="+mn-cs"/>
        </a:defRPr>
      </a:lvl2pPr>
      <a:lvl3pPr marL="685488" algn="l" defTabSz="685488" rtl="0" eaLnBrk="1" latinLnBrk="0" hangingPunct="1">
        <a:defRPr sz="1375" kern="1200">
          <a:solidFill>
            <a:schemeClr val="tx1"/>
          </a:solidFill>
          <a:latin typeface="+mn-lt"/>
          <a:ea typeface="+mn-ea"/>
          <a:cs typeface="+mn-cs"/>
        </a:defRPr>
      </a:lvl3pPr>
      <a:lvl4pPr marL="1028234" algn="l" defTabSz="685488" rtl="0" eaLnBrk="1" latinLnBrk="0" hangingPunct="1">
        <a:defRPr sz="1375" kern="1200">
          <a:solidFill>
            <a:schemeClr val="tx1"/>
          </a:solidFill>
          <a:latin typeface="+mn-lt"/>
          <a:ea typeface="+mn-ea"/>
          <a:cs typeface="+mn-cs"/>
        </a:defRPr>
      </a:lvl4pPr>
      <a:lvl5pPr marL="1370978" algn="l" defTabSz="685488" rtl="0" eaLnBrk="1" latinLnBrk="0" hangingPunct="1">
        <a:defRPr sz="1375" kern="1200">
          <a:solidFill>
            <a:schemeClr val="tx1"/>
          </a:solidFill>
          <a:latin typeface="+mn-lt"/>
          <a:ea typeface="+mn-ea"/>
          <a:cs typeface="+mn-cs"/>
        </a:defRPr>
      </a:lvl5pPr>
      <a:lvl6pPr marL="1713722" algn="l" defTabSz="685488" rtl="0" eaLnBrk="1" latinLnBrk="0" hangingPunct="1">
        <a:defRPr sz="1375" kern="1200">
          <a:solidFill>
            <a:schemeClr val="tx1"/>
          </a:solidFill>
          <a:latin typeface="+mn-lt"/>
          <a:ea typeface="+mn-ea"/>
          <a:cs typeface="+mn-cs"/>
        </a:defRPr>
      </a:lvl6pPr>
      <a:lvl7pPr marL="2056468" algn="l" defTabSz="685488" rtl="0" eaLnBrk="1" latinLnBrk="0" hangingPunct="1">
        <a:defRPr sz="1375" kern="1200">
          <a:solidFill>
            <a:schemeClr val="tx1"/>
          </a:solidFill>
          <a:latin typeface="+mn-lt"/>
          <a:ea typeface="+mn-ea"/>
          <a:cs typeface="+mn-cs"/>
        </a:defRPr>
      </a:lvl7pPr>
      <a:lvl8pPr marL="2399211" algn="l" defTabSz="685488" rtl="0" eaLnBrk="1" latinLnBrk="0" hangingPunct="1">
        <a:defRPr sz="1375" kern="1200">
          <a:solidFill>
            <a:schemeClr val="tx1"/>
          </a:solidFill>
          <a:latin typeface="+mn-lt"/>
          <a:ea typeface="+mn-ea"/>
          <a:cs typeface="+mn-cs"/>
        </a:defRPr>
      </a:lvl8pPr>
      <a:lvl9pPr marL="2741955" algn="l" defTabSz="685488" rtl="0" eaLnBrk="1" latinLnBrk="0" hangingPunct="1">
        <a:defRPr sz="1375"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40" y="228605"/>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40" y="1447802"/>
            <a:ext cx="8363937" cy="150336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8316124"/>
      </p:ext>
    </p:extLst>
  </p:cSld>
  <p:clrMap bg1="dk1" tx1="lt1" bg2="dk2" tx2="lt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Lst>
  <p:transition>
    <p:wipe dir="r"/>
  </p:transition>
  <p:timing>
    <p:tnLst>
      <p:par>
        <p:cTn id="1" dur="indefinite" restart="never" nodeType="tmRoot"/>
      </p:par>
    </p:tnLst>
  </p:timing>
  <p:txStyles>
    <p:titleStyle>
      <a:lvl1pPr algn="l" defTabSz="685498" rtl="0" eaLnBrk="1" latinLnBrk="0" hangingPunct="1">
        <a:lnSpc>
          <a:spcPct val="90000"/>
        </a:lnSpc>
        <a:spcBef>
          <a:spcPct val="0"/>
        </a:spcBef>
        <a:buNone/>
        <a:defRPr lang="en-US" sz="4125"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450" indent="-259450" algn="l" defTabSz="685498" rtl="0" eaLnBrk="1" latinLnBrk="0" hangingPunct="1">
        <a:lnSpc>
          <a:spcPct val="90000"/>
        </a:lnSpc>
        <a:spcBef>
          <a:spcPct val="20000"/>
        </a:spcBef>
        <a:buSzPct val="90000"/>
        <a:buFont typeface="Arial" pitchFamily="34" charset="0"/>
        <a:buChar char="•"/>
        <a:defRPr sz="237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490" indent="-213036" algn="l" defTabSz="685498" rtl="0" eaLnBrk="1" latinLnBrk="0" hangingPunct="1">
        <a:lnSpc>
          <a:spcPct val="90000"/>
        </a:lnSpc>
        <a:spcBef>
          <a:spcPct val="20000"/>
        </a:spcBef>
        <a:buSzPct val="90000"/>
        <a:buFont typeface="Arial" pitchFamily="34" charset="0"/>
        <a:buChar char="•"/>
        <a:tabLst>
          <a:tab pos="472490" algn="l"/>
        </a:tabLst>
        <a:defRPr sz="212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525" indent="-213036" algn="l" defTabSz="685498" rtl="0" eaLnBrk="1" latinLnBrk="0" hangingPunct="1">
        <a:lnSpc>
          <a:spcPct val="90000"/>
        </a:lnSpc>
        <a:spcBef>
          <a:spcPct val="20000"/>
        </a:spcBef>
        <a:buSzPct val="90000"/>
        <a:buFont typeface="Arial" pitchFamily="34" charset="0"/>
        <a:buChar char="•"/>
        <a:defRPr sz="1813"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599" indent="-167811" algn="l" defTabSz="685498" rtl="0" eaLnBrk="1" latinLnBrk="0" hangingPunct="1">
        <a:lnSpc>
          <a:spcPct val="90000"/>
        </a:lnSpc>
        <a:spcBef>
          <a:spcPct val="20000"/>
        </a:spcBef>
        <a:buSzPct val="90000"/>
        <a:buFont typeface="Arial" pitchFamily="34" charset="0"/>
        <a:buChar char="•"/>
        <a:tabLst>
          <a:tab pos="685525"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172" indent="-172573" algn="l" defTabSz="685498"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121"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69"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618"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69"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98" rtl="0" eaLnBrk="1" latinLnBrk="0" hangingPunct="1">
        <a:defRPr sz="1375" kern="1200">
          <a:solidFill>
            <a:schemeClr val="tx1"/>
          </a:solidFill>
          <a:latin typeface="+mn-lt"/>
          <a:ea typeface="+mn-ea"/>
          <a:cs typeface="+mn-cs"/>
        </a:defRPr>
      </a:lvl1pPr>
      <a:lvl2pPr marL="342749" algn="l" defTabSz="685498" rtl="0" eaLnBrk="1" latinLnBrk="0" hangingPunct="1">
        <a:defRPr sz="1375" kern="1200">
          <a:solidFill>
            <a:schemeClr val="tx1"/>
          </a:solidFill>
          <a:latin typeface="+mn-lt"/>
          <a:ea typeface="+mn-ea"/>
          <a:cs typeface="+mn-cs"/>
        </a:defRPr>
      </a:lvl2pPr>
      <a:lvl3pPr marL="685498" algn="l" defTabSz="685498" rtl="0" eaLnBrk="1" latinLnBrk="0" hangingPunct="1">
        <a:defRPr sz="1375" kern="1200">
          <a:solidFill>
            <a:schemeClr val="tx1"/>
          </a:solidFill>
          <a:latin typeface="+mn-lt"/>
          <a:ea typeface="+mn-ea"/>
          <a:cs typeface="+mn-cs"/>
        </a:defRPr>
      </a:lvl3pPr>
      <a:lvl4pPr marL="1028248" algn="l" defTabSz="685498" rtl="0" eaLnBrk="1" latinLnBrk="0" hangingPunct="1">
        <a:defRPr sz="1375" kern="1200">
          <a:solidFill>
            <a:schemeClr val="tx1"/>
          </a:solidFill>
          <a:latin typeface="+mn-lt"/>
          <a:ea typeface="+mn-ea"/>
          <a:cs typeface="+mn-cs"/>
        </a:defRPr>
      </a:lvl4pPr>
      <a:lvl5pPr marL="1370997" algn="l" defTabSz="685498" rtl="0" eaLnBrk="1" latinLnBrk="0" hangingPunct="1">
        <a:defRPr sz="1375" kern="1200">
          <a:solidFill>
            <a:schemeClr val="tx1"/>
          </a:solidFill>
          <a:latin typeface="+mn-lt"/>
          <a:ea typeface="+mn-ea"/>
          <a:cs typeface="+mn-cs"/>
        </a:defRPr>
      </a:lvl5pPr>
      <a:lvl6pPr marL="1713746" algn="l" defTabSz="685498" rtl="0" eaLnBrk="1" latinLnBrk="0" hangingPunct="1">
        <a:defRPr sz="1375" kern="1200">
          <a:solidFill>
            <a:schemeClr val="tx1"/>
          </a:solidFill>
          <a:latin typeface="+mn-lt"/>
          <a:ea typeface="+mn-ea"/>
          <a:cs typeface="+mn-cs"/>
        </a:defRPr>
      </a:lvl6pPr>
      <a:lvl7pPr marL="2056495" algn="l" defTabSz="685498" rtl="0" eaLnBrk="1" latinLnBrk="0" hangingPunct="1">
        <a:defRPr sz="1375" kern="1200">
          <a:solidFill>
            <a:schemeClr val="tx1"/>
          </a:solidFill>
          <a:latin typeface="+mn-lt"/>
          <a:ea typeface="+mn-ea"/>
          <a:cs typeface="+mn-cs"/>
        </a:defRPr>
      </a:lvl7pPr>
      <a:lvl8pPr marL="2399243" algn="l" defTabSz="685498" rtl="0" eaLnBrk="1" latinLnBrk="0" hangingPunct="1">
        <a:defRPr sz="1375" kern="1200">
          <a:solidFill>
            <a:schemeClr val="tx1"/>
          </a:solidFill>
          <a:latin typeface="+mn-lt"/>
          <a:ea typeface="+mn-ea"/>
          <a:cs typeface="+mn-cs"/>
        </a:defRPr>
      </a:lvl8pPr>
      <a:lvl9pPr marL="2741992" algn="l" defTabSz="685498" rtl="0" eaLnBrk="1" latinLnBrk="0" hangingPunct="1">
        <a:defRPr sz="1375"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40" y="228605"/>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40" y="1447802"/>
            <a:ext cx="8363937" cy="150336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7958424"/>
      </p:ext>
    </p:extLst>
  </p:cSld>
  <p:clrMap bg1="dk1" tx1="lt1" bg2="dk2" tx2="lt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Lst>
  <p:transition>
    <p:wipe dir="r"/>
  </p:transition>
  <p:timing>
    <p:tnLst>
      <p:par>
        <p:cTn id="1" dur="indefinite" restart="never" nodeType="tmRoot"/>
      </p:par>
    </p:tnLst>
  </p:timing>
  <p:txStyles>
    <p:titleStyle>
      <a:lvl1pPr algn="l" defTabSz="685498" rtl="0" eaLnBrk="1" latinLnBrk="0" hangingPunct="1">
        <a:lnSpc>
          <a:spcPct val="90000"/>
        </a:lnSpc>
        <a:spcBef>
          <a:spcPct val="0"/>
        </a:spcBef>
        <a:buNone/>
        <a:defRPr lang="en-US" sz="4125"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450" indent="-259450" algn="l" defTabSz="685498" rtl="0" eaLnBrk="1" latinLnBrk="0" hangingPunct="1">
        <a:lnSpc>
          <a:spcPct val="90000"/>
        </a:lnSpc>
        <a:spcBef>
          <a:spcPct val="20000"/>
        </a:spcBef>
        <a:buSzPct val="90000"/>
        <a:buFont typeface="Arial" pitchFamily="34" charset="0"/>
        <a:buChar char="•"/>
        <a:defRPr sz="237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490" indent="-213036" algn="l" defTabSz="685498" rtl="0" eaLnBrk="1" latinLnBrk="0" hangingPunct="1">
        <a:lnSpc>
          <a:spcPct val="90000"/>
        </a:lnSpc>
        <a:spcBef>
          <a:spcPct val="20000"/>
        </a:spcBef>
        <a:buSzPct val="90000"/>
        <a:buFont typeface="Arial" pitchFamily="34" charset="0"/>
        <a:buChar char="•"/>
        <a:tabLst>
          <a:tab pos="472490" algn="l"/>
        </a:tabLst>
        <a:defRPr sz="212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525" indent="-213036" algn="l" defTabSz="685498" rtl="0" eaLnBrk="1" latinLnBrk="0" hangingPunct="1">
        <a:lnSpc>
          <a:spcPct val="90000"/>
        </a:lnSpc>
        <a:spcBef>
          <a:spcPct val="20000"/>
        </a:spcBef>
        <a:buSzPct val="90000"/>
        <a:buFont typeface="Arial" pitchFamily="34" charset="0"/>
        <a:buChar char="•"/>
        <a:defRPr sz="1813"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599" indent="-167811" algn="l" defTabSz="685498" rtl="0" eaLnBrk="1" latinLnBrk="0" hangingPunct="1">
        <a:lnSpc>
          <a:spcPct val="90000"/>
        </a:lnSpc>
        <a:spcBef>
          <a:spcPct val="20000"/>
        </a:spcBef>
        <a:buSzPct val="90000"/>
        <a:buFont typeface="Arial" pitchFamily="34" charset="0"/>
        <a:buChar char="•"/>
        <a:tabLst>
          <a:tab pos="685525"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172" indent="-172573" algn="l" defTabSz="685498"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121"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69"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618"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69"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98" rtl="0" eaLnBrk="1" latinLnBrk="0" hangingPunct="1">
        <a:defRPr sz="1375" kern="1200">
          <a:solidFill>
            <a:schemeClr val="tx1"/>
          </a:solidFill>
          <a:latin typeface="+mn-lt"/>
          <a:ea typeface="+mn-ea"/>
          <a:cs typeface="+mn-cs"/>
        </a:defRPr>
      </a:lvl1pPr>
      <a:lvl2pPr marL="342749" algn="l" defTabSz="685498" rtl="0" eaLnBrk="1" latinLnBrk="0" hangingPunct="1">
        <a:defRPr sz="1375" kern="1200">
          <a:solidFill>
            <a:schemeClr val="tx1"/>
          </a:solidFill>
          <a:latin typeface="+mn-lt"/>
          <a:ea typeface="+mn-ea"/>
          <a:cs typeface="+mn-cs"/>
        </a:defRPr>
      </a:lvl2pPr>
      <a:lvl3pPr marL="685498" algn="l" defTabSz="685498" rtl="0" eaLnBrk="1" latinLnBrk="0" hangingPunct="1">
        <a:defRPr sz="1375" kern="1200">
          <a:solidFill>
            <a:schemeClr val="tx1"/>
          </a:solidFill>
          <a:latin typeface="+mn-lt"/>
          <a:ea typeface="+mn-ea"/>
          <a:cs typeface="+mn-cs"/>
        </a:defRPr>
      </a:lvl3pPr>
      <a:lvl4pPr marL="1028248" algn="l" defTabSz="685498" rtl="0" eaLnBrk="1" latinLnBrk="0" hangingPunct="1">
        <a:defRPr sz="1375" kern="1200">
          <a:solidFill>
            <a:schemeClr val="tx1"/>
          </a:solidFill>
          <a:latin typeface="+mn-lt"/>
          <a:ea typeface="+mn-ea"/>
          <a:cs typeface="+mn-cs"/>
        </a:defRPr>
      </a:lvl4pPr>
      <a:lvl5pPr marL="1370997" algn="l" defTabSz="685498" rtl="0" eaLnBrk="1" latinLnBrk="0" hangingPunct="1">
        <a:defRPr sz="1375" kern="1200">
          <a:solidFill>
            <a:schemeClr val="tx1"/>
          </a:solidFill>
          <a:latin typeface="+mn-lt"/>
          <a:ea typeface="+mn-ea"/>
          <a:cs typeface="+mn-cs"/>
        </a:defRPr>
      </a:lvl5pPr>
      <a:lvl6pPr marL="1713746" algn="l" defTabSz="685498" rtl="0" eaLnBrk="1" latinLnBrk="0" hangingPunct="1">
        <a:defRPr sz="1375" kern="1200">
          <a:solidFill>
            <a:schemeClr val="tx1"/>
          </a:solidFill>
          <a:latin typeface="+mn-lt"/>
          <a:ea typeface="+mn-ea"/>
          <a:cs typeface="+mn-cs"/>
        </a:defRPr>
      </a:lvl6pPr>
      <a:lvl7pPr marL="2056495" algn="l" defTabSz="685498" rtl="0" eaLnBrk="1" latinLnBrk="0" hangingPunct="1">
        <a:defRPr sz="1375" kern="1200">
          <a:solidFill>
            <a:schemeClr val="tx1"/>
          </a:solidFill>
          <a:latin typeface="+mn-lt"/>
          <a:ea typeface="+mn-ea"/>
          <a:cs typeface="+mn-cs"/>
        </a:defRPr>
      </a:lvl7pPr>
      <a:lvl8pPr marL="2399243" algn="l" defTabSz="685498" rtl="0" eaLnBrk="1" latinLnBrk="0" hangingPunct="1">
        <a:defRPr sz="1375" kern="1200">
          <a:solidFill>
            <a:schemeClr val="tx1"/>
          </a:solidFill>
          <a:latin typeface="+mn-lt"/>
          <a:ea typeface="+mn-ea"/>
          <a:cs typeface="+mn-cs"/>
        </a:defRPr>
      </a:lvl8pPr>
      <a:lvl9pPr marL="2741992" algn="l" defTabSz="685498" rtl="0" eaLnBrk="1" latinLnBrk="0" hangingPunct="1">
        <a:defRPr sz="1375"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2588" y="228601"/>
            <a:ext cx="8380412" cy="4431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2588" y="1143000"/>
            <a:ext cx="8380412" cy="119725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2704026"/>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 id="2147484119" r:id="rId12"/>
    <p:sldLayoutId id="2147484120" r:id="rId13"/>
    <p:sldLayoutId id="2147484121" r:id="rId14"/>
    <p:sldLayoutId id="2147484122" r:id="rId15"/>
    <p:sldLayoutId id="2147484123" r:id="rId16"/>
    <p:sldLayoutId id="2147484124" r:id="rId17"/>
    <p:sldLayoutId id="2147484125" r:id="rId18"/>
    <p:sldLayoutId id="2147484126" r:id="rId19"/>
  </p:sldLayoutIdLst>
  <p:transition>
    <p:fade/>
  </p:transition>
  <p:hf hdr="0" dt="0"/>
  <p:txStyles>
    <p:titleStyle>
      <a:lvl1pPr algn="l" defTabSz="914363" rtl="0" eaLnBrk="1" latinLnBrk="0" hangingPunct="1">
        <a:lnSpc>
          <a:spcPct val="90000"/>
        </a:lnSpc>
        <a:spcBef>
          <a:spcPct val="0"/>
        </a:spcBef>
        <a:buNone/>
        <a:defRPr lang="en-US" sz="3200" b="0" kern="1200" cap="none" spc="-200" baseline="0" dirty="0" smtClean="0">
          <a:ln w="3175">
            <a:noFill/>
          </a:ln>
          <a:solidFill>
            <a:schemeClr val="tx2">
              <a:alpha val="99000"/>
            </a:schemeClr>
          </a:solidFill>
          <a:effectLst/>
          <a:latin typeface="+mj-lt"/>
          <a:ea typeface="+mn-ea"/>
          <a:cs typeface="Arial" charset="0"/>
        </a:defRPr>
      </a:lvl1pPr>
    </p:titleStyle>
    <p:bodyStyle>
      <a:lvl1pPr marL="398463" indent="-398463" algn="l" defTabSz="914363"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mn-lt"/>
          <a:ea typeface="+mn-ea"/>
          <a:cs typeface="+mn-cs"/>
        </a:defRPr>
      </a:lvl1pPr>
      <a:lvl2pPr marL="747713" indent="-349250" algn="l" defTabSz="914363" rtl="0" eaLnBrk="1" latinLnBrk="0" hangingPunct="1">
        <a:lnSpc>
          <a:spcPct val="90000"/>
        </a:lnSpc>
        <a:spcBef>
          <a:spcPct val="20000"/>
        </a:spcBef>
        <a:buSzPct val="90000"/>
        <a:buFontTx/>
        <a:buBlip>
          <a:blip r:embed="rId23"/>
        </a:buBlip>
        <a:defRPr sz="1600" kern="1200">
          <a:gradFill>
            <a:gsLst>
              <a:gs pos="0">
                <a:schemeClr val="tx1"/>
              </a:gs>
              <a:gs pos="86000">
                <a:schemeClr val="tx1"/>
              </a:gs>
            </a:gsLst>
            <a:lin ang="5400000" scaled="0"/>
          </a:gradFill>
          <a:latin typeface="+mn-lt"/>
          <a:ea typeface="+mn-ea"/>
          <a:cs typeface="+mn-cs"/>
        </a:defRPr>
      </a:lvl2pPr>
      <a:lvl3pPr marL="1081088" indent="-333375" algn="l" defTabSz="914363" rtl="0" eaLnBrk="1" latinLnBrk="0" hangingPunct="1">
        <a:lnSpc>
          <a:spcPct val="90000"/>
        </a:lnSpc>
        <a:spcBef>
          <a:spcPct val="20000"/>
        </a:spcBef>
        <a:buSzPct val="90000"/>
        <a:buFontTx/>
        <a:buBlip>
          <a:blip r:embed="rId23"/>
        </a:buBlip>
        <a:defRPr sz="1400" kern="1200">
          <a:gradFill>
            <a:gsLst>
              <a:gs pos="0">
                <a:schemeClr val="tx1"/>
              </a:gs>
              <a:gs pos="86000">
                <a:schemeClr val="tx1"/>
              </a:gs>
            </a:gsLst>
            <a:lin ang="5400000" scaled="0"/>
          </a:gradFill>
          <a:latin typeface="+mn-lt"/>
          <a:ea typeface="+mn-ea"/>
          <a:cs typeface="+mn-cs"/>
        </a:defRPr>
      </a:lvl3pPr>
      <a:lvl4pPr marL="1379538" indent="-298450" algn="l" defTabSz="914363" rtl="0" eaLnBrk="1" latinLnBrk="0" hangingPunct="1">
        <a:lnSpc>
          <a:spcPct val="90000"/>
        </a:lnSpc>
        <a:spcBef>
          <a:spcPct val="20000"/>
        </a:spcBef>
        <a:buSzPct val="90000"/>
        <a:buFontTx/>
        <a:buBlip>
          <a:blip r:embed="rId23"/>
        </a:buBlip>
        <a:defRPr sz="1200" kern="1200">
          <a:gradFill>
            <a:gsLst>
              <a:gs pos="0">
                <a:schemeClr val="tx1"/>
              </a:gs>
              <a:gs pos="86000">
                <a:schemeClr val="tx1"/>
              </a:gs>
            </a:gsLst>
            <a:lin ang="5400000" scaled="0"/>
          </a:gradFill>
          <a:latin typeface="+mn-lt"/>
          <a:ea typeface="+mn-ea"/>
          <a:cs typeface="+mn-cs"/>
        </a:defRPr>
      </a:lvl4pPr>
      <a:lvl5pPr marL="1662113" indent="-282575" algn="l" defTabSz="914363" rtl="0" eaLnBrk="1" latinLnBrk="0" hangingPunct="1">
        <a:lnSpc>
          <a:spcPct val="90000"/>
        </a:lnSpc>
        <a:spcBef>
          <a:spcPct val="20000"/>
        </a:spcBef>
        <a:buSzPct val="90000"/>
        <a:buFontTx/>
        <a:buBlip>
          <a:blip r:embed="rId23"/>
        </a:buBlip>
        <a:defRPr sz="12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40" y="228605"/>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40" y="1447802"/>
            <a:ext cx="8363937" cy="150336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25478650"/>
      </p:ext>
    </p:extLst>
  </p:cSld>
  <p:clrMap bg1="dk1" tx1="lt1" bg2="dk2" tx2="lt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Lst>
  <p:transition>
    <p:wipe dir="r"/>
  </p:transition>
  <p:timing>
    <p:tnLst>
      <p:par>
        <p:cTn id="1" dur="indefinite" restart="never" nodeType="tmRoot"/>
      </p:par>
    </p:tnLst>
  </p:timing>
  <p:txStyles>
    <p:titleStyle>
      <a:lvl1pPr algn="l" defTabSz="685498" rtl="0" eaLnBrk="1" latinLnBrk="0" hangingPunct="1">
        <a:lnSpc>
          <a:spcPct val="90000"/>
        </a:lnSpc>
        <a:spcBef>
          <a:spcPct val="0"/>
        </a:spcBef>
        <a:buNone/>
        <a:defRPr lang="en-US" sz="4125"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450" indent="-259450" algn="l" defTabSz="685498" rtl="0" eaLnBrk="1" latinLnBrk="0" hangingPunct="1">
        <a:lnSpc>
          <a:spcPct val="90000"/>
        </a:lnSpc>
        <a:spcBef>
          <a:spcPct val="20000"/>
        </a:spcBef>
        <a:buSzPct val="90000"/>
        <a:buFont typeface="Arial" pitchFamily="34" charset="0"/>
        <a:buChar char="•"/>
        <a:defRPr sz="237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490" indent="-213036" algn="l" defTabSz="685498" rtl="0" eaLnBrk="1" latinLnBrk="0" hangingPunct="1">
        <a:lnSpc>
          <a:spcPct val="90000"/>
        </a:lnSpc>
        <a:spcBef>
          <a:spcPct val="20000"/>
        </a:spcBef>
        <a:buSzPct val="90000"/>
        <a:buFont typeface="Arial" pitchFamily="34" charset="0"/>
        <a:buChar char="•"/>
        <a:tabLst>
          <a:tab pos="472490" algn="l"/>
        </a:tabLst>
        <a:defRPr sz="212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525" indent="-213036" algn="l" defTabSz="685498" rtl="0" eaLnBrk="1" latinLnBrk="0" hangingPunct="1">
        <a:lnSpc>
          <a:spcPct val="90000"/>
        </a:lnSpc>
        <a:spcBef>
          <a:spcPct val="20000"/>
        </a:spcBef>
        <a:buSzPct val="90000"/>
        <a:buFont typeface="Arial" pitchFamily="34" charset="0"/>
        <a:buChar char="•"/>
        <a:defRPr sz="1813"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599" indent="-167811" algn="l" defTabSz="685498" rtl="0" eaLnBrk="1" latinLnBrk="0" hangingPunct="1">
        <a:lnSpc>
          <a:spcPct val="90000"/>
        </a:lnSpc>
        <a:spcBef>
          <a:spcPct val="20000"/>
        </a:spcBef>
        <a:buSzPct val="90000"/>
        <a:buFont typeface="Arial" pitchFamily="34" charset="0"/>
        <a:buChar char="•"/>
        <a:tabLst>
          <a:tab pos="685525"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172" indent="-172573" algn="l" defTabSz="685498"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121"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69"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618"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69"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98" rtl="0" eaLnBrk="1" latinLnBrk="0" hangingPunct="1">
        <a:defRPr sz="1375" kern="1200">
          <a:solidFill>
            <a:schemeClr val="tx1"/>
          </a:solidFill>
          <a:latin typeface="+mn-lt"/>
          <a:ea typeface="+mn-ea"/>
          <a:cs typeface="+mn-cs"/>
        </a:defRPr>
      </a:lvl1pPr>
      <a:lvl2pPr marL="342749" algn="l" defTabSz="685498" rtl="0" eaLnBrk="1" latinLnBrk="0" hangingPunct="1">
        <a:defRPr sz="1375" kern="1200">
          <a:solidFill>
            <a:schemeClr val="tx1"/>
          </a:solidFill>
          <a:latin typeface="+mn-lt"/>
          <a:ea typeface="+mn-ea"/>
          <a:cs typeface="+mn-cs"/>
        </a:defRPr>
      </a:lvl2pPr>
      <a:lvl3pPr marL="685498" algn="l" defTabSz="685498" rtl="0" eaLnBrk="1" latinLnBrk="0" hangingPunct="1">
        <a:defRPr sz="1375" kern="1200">
          <a:solidFill>
            <a:schemeClr val="tx1"/>
          </a:solidFill>
          <a:latin typeface="+mn-lt"/>
          <a:ea typeface="+mn-ea"/>
          <a:cs typeface="+mn-cs"/>
        </a:defRPr>
      </a:lvl3pPr>
      <a:lvl4pPr marL="1028248" algn="l" defTabSz="685498" rtl="0" eaLnBrk="1" latinLnBrk="0" hangingPunct="1">
        <a:defRPr sz="1375" kern="1200">
          <a:solidFill>
            <a:schemeClr val="tx1"/>
          </a:solidFill>
          <a:latin typeface="+mn-lt"/>
          <a:ea typeface="+mn-ea"/>
          <a:cs typeface="+mn-cs"/>
        </a:defRPr>
      </a:lvl4pPr>
      <a:lvl5pPr marL="1370997" algn="l" defTabSz="685498" rtl="0" eaLnBrk="1" latinLnBrk="0" hangingPunct="1">
        <a:defRPr sz="1375" kern="1200">
          <a:solidFill>
            <a:schemeClr val="tx1"/>
          </a:solidFill>
          <a:latin typeface="+mn-lt"/>
          <a:ea typeface="+mn-ea"/>
          <a:cs typeface="+mn-cs"/>
        </a:defRPr>
      </a:lvl5pPr>
      <a:lvl6pPr marL="1713746" algn="l" defTabSz="685498" rtl="0" eaLnBrk="1" latinLnBrk="0" hangingPunct="1">
        <a:defRPr sz="1375" kern="1200">
          <a:solidFill>
            <a:schemeClr val="tx1"/>
          </a:solidFill>
          <a:latin typeface="+mn-lt"/>
          <a:ea typeface="+mn-ea"/>
          <a:cs typeface="+mn-cs"/>
        </a:defRPr>
      </a:lvl6pPr>
      <a:lvl7pPr marL="2056495" algn="l" defTabSz="685498" rtl="0" eaLnBrk="1" latinLnBrk="0" hangingPunct="1">
        <a:defRPr sz="1375" kern="1200">
          <a:solidFill>
            <a:schemeClr val="tx1"/>
          </a:solidFill>
          <a:latin typeface="+mn-lt"/>
          <a:ea typeface="+mn-ea"/>
          <a:cs typeface="+mn-cs"/>
        </a:defRPr>
      </a:lvl7pPr>
      <a:lvl8pPr marL="2399243" algn="l" defTabSz="685498" rtl="0" eaLnBrk="1" latinLnBrk="0" hangingPunct="1">
        <a:defRPr sz="1375" kern="1200">
          <a:solidFill>
            <a:schemeClr val="tx1"/>
          </a:solidFill>
          <a:latin typeface="+mn-lt"/>
          <a:ea typeface="+mn-ea"/>
          <a:cs typeface="+mn-cs"/>
        </a:defRPr>
      </a:lvl8pPr>
      <a:lvl9pPr marL="2741992" algn="l" defTabSz="685498" rtl="0" eaLnBrk="1" latinLnBrk="0" hangingPunct="1">
        <a:defRPr sz="1375"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41" y="228606"/>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40" y="1447802"/>
            <a:ext cx="8363937" cy="150336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611246"/>
      </p:ext>
    </p:extLst>
  </p:cSld>
  <p:clrMap bg1="dk1" tx1="lt1" bg2="dk2" tx2="lt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236" r:id="rId10"/>
  </p:sldLayoutIdLst>
  <p:transition>
    <p:wipe dir="r"/>
  </p:transition>
  <p:timing>
    <p:tnLst>
      <p:par>
        <p:cTn id="1" dur="indefinite" restart="never" nodeType="tmRoot"/>
      </p:par>
    </p:tnLst>
  </p:timing>
  <p:txStyles>
    <p:titleStyle>
      <a:lvl1pPr algn="l" defTabSz="685420" rtl="0" eaLnBrk="1" latinLnBrk="0" hangingPunct="1">
        <a:lnSpc>
          <a:spcPct val="90000"/>
        </a:lnSpc>
        <a:spcBef>
          <a:spcPct val="0"/>
        </a:spcBef>
        <a:buNone/>
        <a:defRPr lang="en-US" sz="4125"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420" indent="-259420" algn="l" defTabSz="685420" rtl="0" eaLnBrk="1" latinLnBrk="0" hangingPunct="1">
        <a:lnSpc>
          <a:spcPct val="90000"/>
        </a:lnSpc>
        <a:spcBef>
          <a:spcPct val="20000"/>
        </a:spcBef>
        <a:buSzPct val="90000"/>
        <a:buFont typeface="Arial" pitchFamily="34" charset="0"/>
        <a:buChar char="•"/>
        <a:defRPr sz="237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436" indent="-213011" algn="l" defTabSz="685420" rtl="0" eaLnBrk="1" latinLnBrk="0" hangingPunct="1">
        <a:lnSpc>
          <a:spcPct val="90000"/>
        </a:lnSpc>
        <a:spcBef>
          <a:spcPct val="20000"/>
        </a:spcBef>
        <a:buSzPct val="90000"/>
        <a:buFont typeface="Arial" pitchFamily="34" charset="0"/>
        <a:buChar char="•"/>
        <a:tabLst>
          <a:tab pos="472436" algn="l"/>
        </a:tabLst>
        <a:defRPr sz="212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447" indent="-213011" algn="l" defTabSz="685420" rtl="0" eaLnBrk="1" latinLnBrk="0" hangingPunct="1">
        <a:lnSpc>
          <a:spcPct val="90000"/>
        </a:lnSpc>
        <a:spcBef>
          <a:spcPct val="20000"/>
        </a:spcBef>
        <a:buSzPct val="90000"/>
        <a:buFont typeface="Arial" pitchFamily="34" charset="0"/>
        <a:buChar char="•"/>
        <a:defRPr sz="1813"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473" indent="-167793" algn="l" defTabSz="685420" rtl="0" eaLnBrk="1" latinLnBrk="0" hangingPunct="1">
        <a:lnSpc>
          <a:spcPct val="90000"/>
        </a:lnSpc>
        <a:spcBef>
          <a:spcPct val="20000"/>
        </a:spcBef>
        <a:buSzPct val="90000"/>
        <a:buFont typeface="Arial" pitchFamily="34" charset="0"/>
        <a:buChar char="•"/>
        <a:tabLst>
          <a:tab pos="685447"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026" indent="-172553" algn="l" defTabSz="685420"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4907" indent="-171355" algn="l" defTabSz="68542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616" indent="-171355" algn="l" defTabSz="68542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326" indent="-171355" algn="l" defTabSz="68542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038" indent="-171355" algn="l" defTabSz="68542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20" rtl="0" eaLnBrk="1" latinLnBrk="0" hangingPunct="1">
        <a:defRPr sz="1375" kern="1200">
          <a:solidFill>
            <a:schemeClr val="tx1"/>
          </a:solidFill>
          <a:latin typeface="+mn-lt"/>
          <a:ea typeface="+mn-ea"/>
          <a:cs typeface="+mn-cs"/>
        </a:defRPr>
      </a:lvl1pPr>
      <a:lvl2pPr marL="342711" algn="l" defTabSz="685420" rtl="0" eaLnBrk="1" latinLnBrk="0" hangingPunct="1">
        <a:defRPr sz="1375" kern="1200">
          <a:solidFill>
            <a:schemeClr val="tx1"/>
          </a:solidFill>
          <a:latin typeface="+mn-lt"/>
          <a:ea typeface="+mn-ea"/>
          <a:cs typeface="+mn-cs"/>
        </a:defRPr>
      </a:lvl2pPr>
      <a:lvl3pPr marL="685420" algn="l" defTabSz="685420" rtl="0" eaLnBrk="1" latinLnBrk="0" hangingPunct="1">
        <a:defRPr sz="1375" kern="1200">
          <a:solidFill>
            <a:schemeClr val="tx1"/>
          </a:solidFill>
          <a:latin typeface="+mn-lt"/>
          <a:ea typeface="+mn-ea"/>
          <a:cs typeface="+mn-cs"/>
        </a:defRPr>
      </a:lvl3pPr>
      <a:lvl4pPr marL="1028131" algn="l" defTabSz="685420" rtl="0" eaLnBrk="1" latinLnBrk="0" hangingPunct="1">
        <a:defRPr sz="1375" kern="1200">
          <a:solidFill>
            <a:schemeClr val="tx1"/>
          </a:solidFill>
          <a:latin typeface="+mn-lt"/>
          <a:ea typeface="+mn-ea"/>
          <a:cs typeface="+mn-cs"/>
        </a:defRPr>
      </a:lvl4pPr>
      <a:lvl5pPr marL="1370841" algn="l" defTabSz="685420" rtl="0" eaLnBrk="1" latinLnBrk="0" hangingPunct="1">
        <a:defRPr sz="1375" kern="1200">
          <a:solidFill>
            <a:schemeClr val="tx1"/>
          </a:solidFill>
          <a:latin typeface="+mn-lt"/>
          <a:ea typeface="+mn-ea"/>
          <a:cs typeface="+mn-cs"/>
        </a:defRPr>
      </a:lvl5pPr>
      <a:lvl6pPr marL="1713551" algn="l" defTabSz="685420" rtl="0" eaLnBrk="1" latinLnBrk="0" hangingPunct="1">
        <a:defRPr sz="1375" kern="1200">
          <a:solidFill>
            <a:schemeClr val="tx1"/>
          </a:solidFill>
          <a:latin typeface="+mn-lt"/>
          <a:ea typeface="+mn-ea"/>
          <a:cs typeface="+mn-cs"/>
        </a:defRPr>
      </a:lvl6pPr>
      <a:lvl7pPr marL="2056262" algn="l" defTabSz="685420" rtl="0" eaLnBrk="1" latinLnBrk="0" hangingPunct="1">
        <a:defRPr sz="1375" kern="1200">
          <a:solidFill>
            <a:schemeClr val="tx1"/>
          </a:solidFill>
          <a:latin typeface="+mn-lt"/>
          <a:ea typeface="+mn-ea"/>
          <a:cs typeface="+mn-cs"/>
        </a:defRPr>
      </a:lvl7pPr>
      <a:lvl8pPr marL="2398971" algn="l" defTabSz="685420" rtl="0" eaLnBrk="1" latinLnBrk="0" hangingPunct="1">
        <a:defRPr sz="1375" kern="1200">
          <a:solidFill>
            <a:schemeClr val="tx1"/>
          </a:solidFill>
          <a:latin typeface="+mn-lt"/>
          <a:ea typeface="+mn-ea"/>
          <a:cs typeface="+mn-cs"/>
        </a:defRPr>
      </a:lvl8pPr>
      <a:lvl9pPr marL="2741681" algn="l" defTabSz="685420" rtl="0" eaLnBrk="1" latinLnBrk="0" hangingPunct="1">
        <a:defRPr sz="1375"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40" y="228605"/>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40" y="1447802"/>
            <a:ext cx="8363937" cy="150336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09662957"/>
      </p:ext>
    </p:extLst>
  </p:cSld>
  <p:clrMap bg1="dk1" tx1="lt1" bg2="dk2" tx2="lt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Lst>
  <p:transition>
    <p:wipe dir="r"/>
  </p:transition>
  <p:timing>
    <p:tnLst>
      <p:par>
        <p:cTn id="1" dur="indefinite" restart="never" nodeType="tmRoot"/>
      </p:par>
    </p:tnLst>
  </p:timing>
  <p:txStyles>
    <p:titleStyle>
      <a:lvl1pPr algn="l" defTabSz="685498" rtl="0" eaLnBrk="1" latinLnBrk="0" hangingPunct="1">
        <a:lnSpc>
          <a:spcPct val="90000"/>
        </a:lnSpc>
        <a:spcBef>
          <a:spcPct val="0"/>
        </a:spcBef>
        <a:buNone/>
        <a:defRPr lang="en-US" sz="4125"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450" indent="-259450" algn="l" defTabSz="685498" rtl="0" eaLnBrk="1" latinLnBrk="0" hangingPunct="1">
        <a:lnSpc>
          <a:spcPct val="90000"/>
        </a:lnSpc>
        <a:spcBef>
          <a:spcPct val="20000"/>
        </a:spcBef>
        <a:buSzPct val="90000"/>
        <a:buFont typeface="Arial" pitchFamily="34" charset="0"/>
        <a:buChar char="•"/>
        <a:defRPr sz="237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490" indent="-213036" algn="l" defTabSz="685498" rtl="0" eaLnBrk="1" latinLnBrk="0" hangingPunct="1">
        <a:lnSpc>
          <a:spcPct val="90000"/>
        </a:lnSpc>
        <a:spcBef>
          <a:spcPct val="20000"/>
        </a:spcBef>
        <a:buSzPct val="90000"/>
        <a:buFont typeface="Arial" pitchFamily="34" charset="0"/>
        <a:buChar char="•"/>
        <a:tabLst>
          <a:tab pos="472490" algn="l"/>
        </a:tabLst>
        <a:defRPr sz="212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525" indent="-213036" algn="l" defTabSz="685498" rtl="0" eaLnBrk="1" latinLnBrk="0" hangingPunct="1">
        <a:lnSpc>
          <a:spcPct val="90000"/>
        </a:lnSpc>
        <a:spcBef>
          <a:spcPct val="20000"/>
        </a:spcBef>
        <a:buSzPct val="90000"/>
        <a:buFont typeface="Arial" pitchFamily="34" charset="0"/>
        <a:buChar char="•"/>
        <a:defRPr sz="1813"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599" indent="-167811" algn="l" defTabSz="685498" rtl="0" eaLnBrk="1" latinLnBrk="0" hangingPunct="1">
        <a:lnSpc>
          <a:spcPct val="90000"/>
        </a:lnSpc>
        <a:spcBef>
          <a:spcPct val="20000"/>
        </a:spcBef>
        <a:buSzPct val="90000"/>
        <a:buFont typeface="Arial" pitchFamily="34" charset="0"/>
        <a:buChar char="•"/>
        <a:tabLst>
          <a:tab pos="685525"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172" indent="-172573" algn="l" defTabSz="685498"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121"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69"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618"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69"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98" rtl="0" eaLnBrk="1" latinLnBrk="0" hangingPunct="1">
        <a:defRPr sz="1375" kern="1200">
          <a:solidFill>
            <a:schemeClr val="tx1"/>
          </a:solidFill>
          <a:latin typeface="+mn-lt"/>
          <a:ea typeface="+mn-ea"/>
          <a:cs typeface="+mn-cs"/>
        </a:defRPr>
      </a:lvl1pPr>
      <a:lvl2pPr marL="342749" algn="l" defTabSz="685498" rtl="0" eaLnBrk="1" latinLnBrk="0" hangingPunct="1">
        <a:defRPr sz="1375" kern="1200">
          <a:solidFill>
            <a:schemeClr val="tx1"/>
          </a:solidFill>
          <a:latin typeface="+mn-lt"/>
          <a:ea typeface="+mn-ea"/>
          <a:cs typeface="+mn-cs"/>
        </a:defRPr>
      </a:lvl2pPr>
      <a:lvl3pPr marL="685498" algn="l" defTabSz="685498" rtl="0" eaLnBrk="1" latinLnBrk="0" hangingPunct="1">
        <a:defRPr sz="1375" kern="1200">
          <a:solidFill>
            <a:schemeClr val="tx1"/>
          </a:solidFill>
          <a:latin typeface="+mn-lt"/>
          <a:ea typeface="+mn-ea"/>
          <a:cs typeface="+mn-cs"/>
        </a:defRPr>
      </a:lvl3pPr>
      <a:lvl4pPr marL="1028248" algn="l" defTabSz="685498" rtl="0" eaLnBrk="1" latinLnBrk="0" hangingPunct="1">
        <a:defRPr sz="1375" kern="1200">
          <a:solidFill>
            <a:schemeClr val="tx1"/>
          </a:solidFill>
          <a:latin typeface="+mn-lt"/>
          <a:ea typeface="+mn-ea"/>
          <a:cs typeface="+mn-cs"/>
        </a:defRPr>
      </a:lvl4pPr>
      <a:lvl5pPr marL="1370997" algn="l" defTabSz="685498" rtl="0" eaLnBrk="1" latinLnBrk="0" hangingPunct="1">
        <a:defRPr sz="1375" kern="1200">
          <a:solidFill>
            <a:schemeClr val="tx1"/>
          </a:solidFill>
          <a:latin typeface="+mn-lt"/>
          <a:ea typeface="+mn-ea"/>
          <a:cs typeface="+mn-cs"/>
        </a:defRPr>
      </a:lvl5pPr>
      <a:lvl6pPr marL="1713746" algn="l" defTabSz="685498" rtl="0" eaLnBrk="1" latinLnBrk="0" hangingPunct="1">
        <a:defRPr sz="1375" kern="1200">
          <a:solidFill>
            <a:schemeClr val="tx1"/>
          </a:solidFill>
          <a:latin typeface="+mn-lt"/>
          <a:ea typeface="+mn-ea"/>
          <a:cs typeface="+mn-cs"/>
        </a:defRPr>
      </a:lvl6pPr>
      <a:lvl7pPr marL="2056495" algn="l" defTabSz="685498" rtl="0" eaLnBrk="1" latinLnBrk="0" hangingPunct="1">
        <a:defRPr sz="1375" kern="1200">
          <a:solidFill>
            <a:schemeClr val="tx1"/>
          </a:solidFill>
          <a:latin typeface="+mn-lt"/>
          <a:ea typeface="+mn-ea"/>
          <a:cs typeface="+mn-cs"/>
        </a:defRPr>
      </a:lvl7pPr>
      <a:lvl8pPr marL="2399243" algn="l" defTabSz="685498" rtl="0" eaLnBrk="1" latinLnBrk="0" hangingPunct="1">
        <a:defRPr sz="1375" kern="1200">
          <a:solidFill>
            <a:schemeClr val="tx1"/>
          </a:solidFill>
          <a:latin typeface="+mn-lt"/>
          <a:ea typeface="+mn-ea"/>
          <a:cs typeface="+mn-cs"/>
        </a:defRPr>
      </a:lvl8pPr>
      <a:lvl9pPr marL="2741992" algn="l" defTabSz="685498" rtl="0" eaLnBrk="1" latinLnBrk="0" hangingPunct="1">
        <a:defRPr sz="1375"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8958" y="911710"/>
            <a:ext cx="8229600" cy="4525963"/>
          </a:xfrm>
          <a:prstGeom prst="rect">
            <a:avLst/>
          </a:prstGeom>
        </p:spPr>
        <p:txBody>
          <a:bodyPr vert="horz" lIns="91425" tIns="45713" rIns="91425" bIns="45713"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6517452"/>
            <a:ext cx="9144000" cy="355600"/>
          </a:xfrm>
          <a:prstGeom prst="rect">
            <a:avLst/>
          </a:prstGeom>
          <a:solidFill>
            <a:srgbClr val="567EB9"/>
          </a:soli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defTabSz="685690"/>
            <a:endParaRPr lang="en-US" sz="1800" dirty="0">
              <a:solidFill>
                <a:prstClr val="white"/>
              </a:solidFill>
            </a:endParaRPr>
          </a:p>
        </p:txBody>
      </p:sp>
      <p:pic>
        <p:nvPicPr>
          <p:cNvPr id="8" name="Picture 5" descr="D:\VAISHNAVI\Nayamode_Projects\Incubation Deck template files\Jpeg's\Incubation_ppt_011012_logo.png"/>
          <p:cNvPicPr>
            <a:picLocks noChangeAspect="1" noChangeArrowheads="1"/>
          </p:cNvPicPr>
          <p:nvPr/>
        </p:nvPicPr>
        <p:blipFill>
          <a:blip r:embed="rId25" cstate="print"/>
          <a:srcRect/>
          <a:stretch>
            <a:fillRect/>
          </a:stretch>
        </p:blipFill>
        <p:spPr bwMode="auto">
          <a:xfrm>
            <a:off x="-27478" y="6504328"/>
            <a:ext cx="2823520" cy="353677"/>
          </a:xfrm>
          <a:prstGeom prst="rect">
            <a:avLst/>
          </a:prstGeom>
          <a:noFill/>
        </p:spPr>
      </p:pic>
      <p:sp>
        <p:nvSpPr>
          <p:cNvPr id="10" name="Rectangle 9"/>
          <p:cNvSpPr/>
          <p:nvPr/>
        </p:nvSpPr>
        <p:spPr>
          <a:xfrm>
            <a:off x="4259731" y="6577899"/>
            <a:ext cx="4572000" cy="161573"/>
          </a:xfrm>
          <a:prstGeom prst="rect">
            <a:avLst/>
          </a:prstGeom>
        </p:spPr>
        <p:txBody>
          <a:bodyPr lIns="68569" tIns="34285" rIns="68569" bIns="34285">
            <a:spAutoFit/>
          </a:bodyPr>
          <a:lstStyle/>
          <a:p>
            <a:pPr algn="r" defTabSz="685690"/>
            <a:r>
              <a:rPr lang="en-US" sz="600" dirty="0">
                <a:solidFill>
                  <a:prstClr val="white"/>
                </a:solidFill>
                <a:latin typeface="Verdana" pitchFamily="34" charset="0"/>
              </a:rPr>
              <a:t>© 2012 Microsoft Confidential – Internal Use Only</a:t>
            </a:r>
          </a:p>
        </p:txBody>
      </p:sp>
      <p:sp>
        <p:nvSpPr>
          <p:cNvPr id="11" name="Rectangle 10"/>
          <p:cNvSpPr/>
          <p:nvPr/>
        </p:nvSpPr>
        <p:spPr>
          <a:xfrm>
            <a:off x="8881572" y="6517833"/>
            <a:ext cx="265176" cy="35560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defTabSz="685690"/>
            <a:endParaRPr lang="en-US" sz="1800" dirty="0">
              <a:solidFill>
                <a:prstClr val="white"/>
              </a:solidFill>
            </a:endParaRPr>
          </a:p>
        </p:txBody>
      </p:sp>
      <p:sp>
        <p:nvSpPr>
          <p:cNvPr id="12" name="Slide Number Placeholder 5"/>
          <p:cNvSpPr>
            <a:spLocks noGrp="1"/>
          </p:cNvSpPr>
          <p:nvPr>
            <p:ph type="sldNum" sz="quarter" idx="4"/>
          </p:nvPr>
        </p:nvSpPr>
        <p:spPr>
          <a:xfrm>
            <a:off x="8102789" y="6526701"/>
            <a:ext cx="1064873" cy="345312"/>
          </a:xfrm>
          <a:prstGeom prst="rect">
            <a:avLst/>
          </a:prstGeom>
        </p:spPr>
        <p:txBody>
          <a:bodyPr lIns="91425" tIns="45713" rIns="91425" bIns="45713"/>
          <a:lstStyle>
            <a:lvl1pPr algn="r">
              <a:defRPr sz="975" b="1">
                <a:solidFill>
                  <a:schemeClr val="bg1"/>
                </a:solidFill>
                <a:latin typeface="Segoe" pitchFamily="34" charset="0"/>
              </a:defRPr>
            </a:lvl1pPr>
          </a:lstStyle>
          <a:p>
            <a:pPr defTabSz="685690"/>
            <a:fld id="{DD53BE6A-7BDB-4323-860B-549AC1612108}" type="slidenum">
              <a:rPr lang="en-US" smtClean="0">
                <a:solidFill>
                  <a:prstClr val="white"/>
                </a:solidFill>
              </a:rPr>
              <a:pPr defTabSz="685690"/>
              <a:t>‹#›</a:t>
            </a:fld>
            <a:endParaRPr lang="en-US" dirty="0">
              <a:solidFill>
                <a:prstClr val="white"/>
              </a:solidFill>
            </a:endParaRPr>
          </a:p>
        </p:txBody>
      </p:sp>
      <p:sp>
        <p:nvSpPr>
          <p:cNvPr id="16" name="Rectangle 15"/>
          <p:cNvSpPr/>
          <p:nvPr/>
        </p:nvSpPr>
        <p:spPr>
          <a:xfrm>
            <a:off x="0" y="3"/>
            <a:ext cx="9144000" cy="516367"/>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defTabSz="685690"/>
            <a:endParaRPr lang="en-US" sz="1800" dirty="0">
              <a:solidFill>
                <a:prstClr val="white"/>
              </a:solidFill>
            </a:endParaRPr>
          </a:p>
        </p:txBody>
      </p:sp>
      <p:sp>
        <p:nvSpPr>
          <p:cNvPr id="2" name="Title Placeholder 1"/>
          <p:cNvSpPr>
            <a:spLocks noGrp="1"/>
          </p:cNvSpPr>
          <p:nvPr>
            <p:ph type="title"/>
          </p:nvPr>
        </p:nvSpPr>
        <p:spPr>
          <a:xfrm>
            <a:off x="123702" y="-26585"/>
            <a:ext cx="8229600" cy="585973"/>
          </a:xfrm>
          <a:prstGeom prst="rect">
            <a:avLst/>
          </a:prstGeom>
        </p:spPr>
        <p:txBody>
          <a:bodyPr vert="horz" lIns="91425" tIns="45713" rIns="91425" bIns="45713"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4238447242"/>
      </p:ext>
    </p:extLst>
  </p:cSld>
  <p:clrMap bg1="lt1" tx1="dk1" bg2="lt2" tx2="dk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Lst>
  <p:timing>
    <p:tnLst>
      <p:par>
        <p:cTn id="1" dur="indefinite" restart="never" nodeType="tmRoot"/>
      </p:par>
    </p:tnLst>
  </p:timing>
  <p:hf hdr="0" ftr="0" dt="0"/>
  <p:txStyles>
    <p:titleStyle>
      <a:lvl1pPr algn="l" defTabSz="914231" rtl="0" eaLnBrk="1" latinLnBrk="0" hangingPunct="1">
        <a:spcBef>
          <a:spcPct val="0"/>
        </a:spcBef>
        <a:buNone/>
        <a:defRPr sz="2325" kern="1200">
          <a:solidFill>
            <a:schemeClr val="bg1"/>
          </a:solidFill>
          <a:latin typeface="Segoe UI" pitchFamily="34" charset="0"/>
          <a:ea typeface="+mj-ea"/>
          <a:cs typeface="Segoe UI" pitchFamily="34" charset="0"/>
        </a:defRPr>
      </a:lvl1pPr>
    </p:titleStyle>
    <p:bodyStyle>
      <a:lvl1pPr marL="0" indent="0" algn="l" defTabSz="914231" rtl="0" eaLnBrk="1" latinLnBrk="0" hangingPunct="1">
        <a:spcBef>
          <a:spcPct val="20000"/>
        </a:spcBef>
        <a:buClr>
          <a:srgbClr val="567EBB"/>
        </a:buClr>
        <a:buFont typeface="Arial" pitchFamily="34" charset="0"/>
        <a:buNone/>
        <a:defRPr sz="3150" kern="1200">
          <a:solidFill>
            <a:srgbClr val="567EB9"/>
          </a:solidFill>
          <a:latin typeface="Segoe UI Light" pitchFamily="34" charset="0"/>
          <a:ea typeface="+mn-ea"/>
          <a:cs typeface="Segoe UI" pitchFamily="34" charset="0"/>
        </a:defRPr>
      </a:lvl1pPr>
      <a:lvl2pPr marL="742811" indent="-285698" algn="l" defTabSz="914231" rtl="0" eaLnBrk="1" latinLnBrk="0" hangingPunct="1">
        <a:spcBef>
          <a:spcPct val="20000"/>
        </a:spcBef>
        <a:buClr>
          <a:srgbClr val="567EBB"/>
        </a:buClr>
        <a:buFont typeface="Arial" pitchFamily="34" charset="0"/>
        <a:buChar char="•"/>
        <a:defRPr sz="2175" kern="1200">
          <a:solidFill>
            <a:srgbClr val="333333"/>
          </a:solidFill>
          <a:latin typeface="Segoe UI" pitchFamily="34" charset="0"/>
          <a:ea typeface="+mn-ea"/>
          <a:cs typeface="Segoe UI" pitchFamily="34" charset="0"/>
        </a:defRPr>
      </a:lvl2pPr>
      <a:lvl3pPr marL="1142789" indent="-228557" algn="l" defTabSz="914231" rtl="0" eaLnBrk="1" latinLnBrk="0" hangingPunct="1">
        <a:spcBef>
          <a:spcPct val="20000"/>
        </a:spcBef>
        <a:buClr>
          <a:srgbClr val="567EBB"/>
        </a:buClr>
        <a:buFont typeface="Arial" pitchFamily="34" charset="0"/>
        <a:buChar char="•"/>
        <a:defRPr sz="1800" kern="1200">
          <a:solidFill>
            <a:srgbClr val="333333"/>
          </a:solidFill>
          <a:latin typeface="Segoe UI" pitchFamily="34" charset="0"/>
          <a:ea typeface="+mn-ea"/>
          <a:cs typeface="Segoe UI" pitchFamily="34" charset="0"/>
        </a:defRPr>
      </a:lvl3pPr>
      <a:lvl4pPr marL="1599904" indent="-228557" algn="l" defTabSz="914231" rtl="0" eaLnBrk="1" latinLnBrk="0" hangingPunct="1">
        <a:spcBef>
          <a:spcPct val="20000"/>
        </a:spcBef>
        <a:buClr>
          <a:srgbClr val="567EBB"/>
        </a:buClr>
        <a:buFont typeface="Arial" pitchFamily="34" charset="0"/>
        <a:buChar char="•"/>
        <a:defRPr sz="1650" kern="1200">
          <a:solidFill>
            <a:srgbClr val="333333"/>
          </a:solidFill>
          <a:latin typeface="Segoe UI" pitchFamily="34" charset="0"/>
          <a:ea typeface="+mn-ea"/>
          <a:cs typeface="Segoe UI" pitchFamily="34" charset="0"/>
        </a:defRPr>
      </a:lvl4pPr>
      <a:lvl5pPr marL="2057018" indent="-228557" algn="l" defTabSz="914231" rtl="0" eaLnBrk="1" latinLnBrk="0" hangingPunct="1">
        <a:spcBef>
          <a:spcPct val="20000"/>
        </a:spcBef>
        <a:buClr>
          <a:srgbClr val="567EBB"/>
        </a:buClr>
        <a:buFont typeface="Arial" pitchFamily="34" charset="0"/>
        <a:buChar char="•"/>
        <a:defRPr sz="1350" kern="1200">
          <a:solidFill>
            <a:srgbClr val="333333"/>
          </a:solidFill>
          <a:latin typeface="Segoe UI" pitchFamily="34" charset="0"/>
          <a:ea typeface="+mn-ea"/>
          <a:cs typeface="Segoe UI" pitchFamily="34" charset="0"/>
        </a:defRPr>
      </a:lvl5pPr>
      <a:lvl6pPr marL="2514135" indent="-228557" algn="l" defTabSz="914231" rtl="0" eaLnBrk="1" latinLnBrk="0" hangingPunct="1">
        <a:spcBef>
          <a:spcPct val="20000"/>
        </a:spcBef>
        <a:buFont typeface="Arial" pitchFamily="34" charset="0"/>
        <a:buChar char="•"/>
        <a:defRPr sz="2025" kern="1200">
          <a:solidFill>
            <a:schemeClr val="tx1"/>
          </a:solidFill>
          <a:latin typeface="+mn-lt"/>
          <a:ea typeface="+mn-ea"/>
          <a:cs typeface="+mn-cs"/>
        </a:defRPr>
      </a:lvl6pPr>
      <a:lvl7pPr marL="2971250" indent="-228557" algn="l" defTabSz="914231" rtl="0" eaLnBrk="1" latinLnBrk="0" hangingPunct="1">
        <a:spcBef>
          <a:spcPct val="20000"/>
        </a:spcBef>
        <a:buFont typeface="Arial" pitchFamily="34" charset="0"/>
        <a:buChar char="•"/>
        <a:defRPr sz="2025" kern="1200">
          <a:solidFill>
            <a:schemeClr val="tx1"/>
          </a:solidFill>
          <a:latin typeface="+mn-lt"/>
          <a:ea typeface="+mn-ea"/>
          <a:cs typeface="+mn-cs"/>
        </a:defRPr>
      </a:lvl7pPr>
      <a:lvl8pPr marL="3428366" indent="-228557" algn="l" defTabSz="914231" rtl="0" eaLnBrk="1" latinLnBrk="0" hangingPunct="1">
        <a:spcBef>
          <a:spcPct val="20000"/>
        </a:spcBef>
        <a:buFont typeface="Arial" pitchFamily="34" charset="0"/>
        <a:buChar char="•"/>
        <a:defRPr sz="2025" kern="1200">
          <a:solidFill>
            <a:schemeClr val="tx1"/>
          </a:solidFill>
          <a:latin typeface="+mn-lt"/>
          <a:ea typeface="+mn-ea"/>
          <a:cs typeface="+mn-cs"/>
        </a:defRPr>
      </a:lvl8pPr>
      <a:lvl9pPr marL="3885482" indent="-228557" algn="l" defTabSz="914231" rtl="0" eaLnBrk="1" latinLnBrk="0" hangingPunct="1">
        <a:spcBef>
          <a:spcPct val="20000"/>
        </a:spcBef>
        <a:buFont typeface="Arial" pitchFamily="34" charset="0"/>
        <a:buChar char="•"/>
        <a:defRPr sz="2025" kern="1200">
          <a:solidFill>
            <a:schemeClr val="tx1"/>
          </a:solidFill>
          <a:latin typeface="+mn-lt"/>
          <a:ea typeface="+mn-ea"/>
          <a:cs typeface="+mn-cs"/>
        </a:defRPr>
      </a:lvl9pPr>
    </p:bodyStyle>
    <p:otherStyle>
      <a:defPPr>
        <a:defRPr lang="en-US"/>
      </a:defPPr>
      <a:lvl1pPr marL="0" algn="l" defTabSz="914231" rtl="0" eaLnBrk="1" latinLnBrk="0" hangingPunct="1">
        <a:defRPr sz="1800" kern="1200">
          <a:solidFill>
            <a:schemeClr val="tx1"/>
          </a:solidFill>
          <a:latin typeface="+mn-lt"/>
          <a:ea typeface="+mn-ea"/>
          <a:cs typeface="+mn-cs"/>
        </a:defRPr>
      </a:lvl1pPr>
      <a:lvl2pPr marL="457115" algn="l" defTabSz="914231" rtl="0" eaLnBrk="1" latinLnBrk="0" hangingPunct="1">
        <a:defRPr sz="1800" kern="1200">
          <a:solidFill>
            <a:schemeClr val="tx1"/>
          </a:solidFill>
          <a:latin typeface="+mn-lt"/>
          <a:ea typeface="+mn-ea"/>
          <a:cs typeface="+mn-cs"/>
        </a:defRPr>
      </a:lvl2pPr>
      <a:lvl3pPr marL="914231" algn="l" defTabSz="914231" rtl="0" eaLnBrk="1" latinLnBrk="0" hangingPunct="1">
        <a:defRPr sz="1800" kern="1200">
          <a:solidFill>
            <a:schemeClr val="tx1"/>
          </a:solidFill>
          <a:latin typeface="+mn-lt"/>
          <a:ea typeface="+mn-ea"/>
          <a:cs typeface="+mn-cs"/>
        </a:defRPr>
      </a:lvl3pPr>
      <a:lvl4pPr marL="1371347" algn="l" defTabSz="914231" rtl="0" eaLnBrk="1" latinLnBrk="0" hangingPunct="1">
        <a:defRPr sz="1800" kern="1200">
          <a:solidFill>
            <a:schemeClr val="tx1"/>
          </a:solidFill>
          <a:latin typeface="+mn-lt"/>
          <a:ea typeface="+mn-ea"/>
          <a:cs typeface="+mn-cs"/>
        </a:defRPr>
      </a:lvl4pPr>
      <a:lvl5pPr marL="1828462" algn="l" defTabSz="914231" rtl="0" eaLnBrk="1" latinLnBrk="0" hangingPunct="1">
        <a:defRPr sz="1800" kern="1200">
          <a:solidFill>
            <a:schemeClr val="tx1"/>
          </a:solidFill>
          <a:latin typeface="+mn-lt"/>
          <a:ea typeface="+mn-ea"/>
          <a:cs typeface="+mn-cs"/>
        </a:defRPr>
      </a:lvl5pPr>
      <a:lvl6pPr marL="2285577" algn="l" defTabSz="914231" rtl="0" eaLnBrk="1" latinLnBrk="0" hangingPunct="1">
        <a:defRPr sz="1800" kern="1200">
          <a:solidFill>
            <a:schemeClr val="tx1"/>
          </a:solidFill>
          <a:latin typeface="+mn-lt"/>
          <a:ea typeface="+mn-ea"/>
          <a:cs typeface="+mn-cs"/>
        </a:defRPr>
      </a:lvl6pPr>
      <a:lvl7pPr marL="2742693" algn="l" defTabSz="914231" rtl="0" eaLnBrk="1" latinLnBrk="0" hangingPunct="1">
        <a:defRPr sz="1800" kern="1200">
          <a:solidFill>
            <a:schemeClr val="tx1"/>
          </a:solidFill>
          <a:latin typeface="+mn-lt"/>
          <a:ea typeface="+mn-ea"/>
          <a:cs typeface="+mn-cs"/>
        </a:defRPr>
      </a:lvl7pPr>
      <a:lvl8pPr marL="3199810" algn="l" defTabSz="914231" rtl="0" eaLnBrk="1" latinLnBrk="0" hangingPunct="1">
        <a:defRPr sz="1800" kern="1200">
          <a:solidFill>
            <a:schemeClr val="tx1"/>
          </a:solidFill>
          <a:latin typeface="+mn-lt"/>
          <a:ea typeface="+mn-ea"/>
          <a:cs typeface="+mn-cs"/>
        </a:defRPr>
      </a:lvl8pPr>
      <a:lvl9pPr marL="3656924" algn="l" defTabSz="914231"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63"/>
            <a:ext cx="8363938"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851760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530" y="228601"/>
            <a:ext cx="8368939" cy="56105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7530" y="1463041"/>
            <a:ext cx="8368939" cy="1534010"/>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0" cstate="print">
            <a:duotone>
              <a:prstClr val="black"/>
              <a:schemeClr val="tx2">
                <a:tint val="45000"/>
                <a:satMod val="400000"/>
              </a:schemeClr>
            </a:duotone>
            <a:extLst>
              <a:ext uri="{BEBA8EAE-BF5A-486C-A8C5-ECC9F3942E4B}">
                <a14:imgProps xmlns:a14="http://schemas.microsoft.com/office/drawing/2010/main">
                  <a14:imgLayer r:embed="rId21">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spTree>
    <p:extLst>
      <p:ext uri="{BB962C8B-B14F-4D97-AF65-F5344CB8AC3E}">
        <p14:creationId xmlns:p14="http://schemas.microsoft.com/office/powerpoint/2010/main" val="1631839113"/>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 id="2147484198" r:id="rId13"/>
    <p:sldLayoutId id="2147484199" r:id="rId14"/>
    <p:sldLayoutId id="2147484200" r:id="rId15"/>
    <p:sldLayoutId id="2147484201" r:id="rId16"/>
    <p:sldLayoutId id="2147484203" r:id="rId17"/>
    <p:sldLayoutId id="2147484224" r:id="rId18"/>
  </p:sldLayoutIdLst>
  <p:transition>
    <p:fade/>
  </p:transition>
  <p:timing>
    <p:tnLst>
      <p:par>
        <p:cTn id="1" dur="indefinite" restart="never" nodeType="tmRoot"/>
      </p:par>
    </p:tnLst>
  </p:timing>
  <p:txStyles>
    <p:titleStyle>
      <a:lvl1pPr algn="l" defTabSz="685955" rtl="0" eaLnBrk="1" latinLnBrk="0" hangingPunct="1">
        <a:lnSpc>
          <a:spcPct val="90000"/>
        </a:lnSpc>
        <a:spcBef>
          <a:spcPct val="0"/>
        </a:spcBef>
        <a:buNone/>
        <a:defRPr lang="en-US" sz="4051" b="0" kern="1200" cap="none" spc="-75"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258435" indent="-258435" algn="l" defTabSz="685955" rtl="0" eaLnBrk="1" latinLnBrk="0" hangingPunct="1">
        <a:lnSpc>
          <a:spcPct val="100000"/>
        </a:lnSpc>
        <a:spcBef>
          <a:spcPts val="900"/>
        </a:spcBef>
        <a:buSzPct val="80000"/>
        <a:buFont typeface="Arial" pitchFamily="34" charset="0"/>
        <a:buChar char="•"/>
        <a:defRPr sz="2401"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601426" indent="-256053" algn="l" defTabSz="685955" rtl="0" eaLnBrk="1" latinLnBrk="0" hangingPunct="1">
        <a:lnSpc>
          <a:spcPct val="100000"/>
        </a:lnSpc>
        <a:spcBef>
          <a:spcPts val="225"/>
        </a:spcBef>
        <a:buSzPct val="80000"/>
        <a:buFont typeface="Arial" pitchFamily="34" charset="0"/>
        <a:buChar char="•"/>
        <a:defRPr sz="2101"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44418" indent="-258435" algn="l" defTabSz="685955" rtl="0" eaLnBrk="1" latinLnBrk="0" hangingPunct="1">
        <a:lnSpc>
          <a:spcPct val="100000"/>
        </a:lnSpc>
        <a:spcBef>
          <a:spcPts val="225"/>
        </a:spcBef>
        <a:buSzPct val="80000"/>
        <a:buFont typeface="Arial" pitchFamily="34" charset="0"/>
        <a:buChar char="•"/>
        <a:defRPr sz="18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287409" indent="-259625" algn="l" defTabSz="685955"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630401" indent="-252480" algn="l" defTabSz="685955"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29" y="286389"/>
            <a:ext cx="8363938" cy="734489"/>
          </a:xfrm>
          <a:prstGeom prst="rect">
            <a:avLst/>
          </a:prstGeom>
        </p:spPr>
        <p:txBody>
          <a:bodyPr vert="horz" wrap="square" lIns="146192" tIns="91373" rIns="146192" bIns="91373"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199547" y="1187629"/>
            <a:ext cx="8366320" cy="2011671"/>
          </a:xfrm>
          <a:prstGeom prst="rect">
            <a:avLst/>
          </a:prstGeom>
        </p:spPr>
        <p:txBody>
          <a:bodyPr vert="horz" lIns="182740" tIns="146192" rIns="182740" bIns="146192"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2"/>
          <p:cNvSpPr>
            <a:spLocks noGrp="1"/>
          </p:cNvSpPr>
          <p:nvPr>
            <p:ph type="sldNum" sz="quarter" idx="4"/>
          </p:nvPr>
        </p:nvSpPr>
        <p:spPr>
          <a:xfrm>
            <a:off x="8565868" y="6465112"/>
            <a:ext cx="376204" cy="101823"/>
          </a:xfrm>
          <a:prstGeom prst="rect">
            <a:avLst/>
          </a:prstGeom>
          <a:noFill/>
        </p:spPr>
        <p:txBody>
          <a:bodyPr wrap="square" lIns="0" tIns="0" rIns="182740" bIns="0" rtlCol="0" anchor="b" anchorCtr="0">
            <a:spAutoFit/>
          </a:bodyPr>
          <a:lstStyle>
            <a:lvl1pPr algn="r">
              <a:defRPr lang="en-US" sz="735" spc="-15" baseline="0" smtClean="0">
                <a:gradFill>
                  <a:gsLst>
                    <a:gs pos="0">
                      <a:schemeClr val="tx1"/>
                    </a:gs>
                    <a:gs pos="100000">
                      <a:schemeClr val="tx1"/>
                    </a:gs>
                  </a:gsLst>
                  <a:lin ang="5400000" scaled="0"/>
                </a:gradFill>
              </a:defRPr>
            </a:lvl1pPr>
          </a:lstStyle>
          <a:p>
            <a:pPr defTabSz="685142">
              <a:lnSpc>
                <a:spcPct val="90000"/>
              </a:lnSpc>
            </a:pPr>
            <a:fld id="{1BC86A1F-E589-44B2-A543-2EC98F5547A7}" type="slidenum">
              <a:rPr lang="en-US" smtClean="0">
                <a:gradFill>
                  <a:gsLst>
                    <a:gs pos="0">
                      <a:srgbClr val="505050"/>
                    </a:gs>
                    <a:gs pos="100000">
                      <a:srgbClr val="505050"/>
                    </a:gs>
                  </a:gsLst>
                  <a:lin ang="5400000" scaled="0"/>
                </a:gradFill>
              </a:rPr>
              <a:pPr defTabSz="685142">
                <a:lnSpc>
                  <a:spcPct val="90000"/>
                </a:lnSpc>
              </a:pPr>
              <a:t>‹#›</a:t>
            </a:fld>
            <a:endParaRPr lang="en-US"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890337991"/>
      </p:ext>
    </p:extLst>
  </p:cSld>
  <p:clrMap bg1="lt1" tx1="dk1" bg2="lt2" tx2="dk2" accent1="accent1" accent2="accent2" accent3="accent3" accent4="accent4" accent5="accent5" accent6="accent6" hlink="hlink" folHlink="folHlink"/>
  <p:sldLayoutIdLst>
    <p:sldLayoutId id="2147484205" r:id="rId1"/>
    <p:sldLayoutId id="2147484206" r:id="rId2"/>
    <p:sldLayoutId id="2147484207" r:id="rId3"/>
    <p:sldLayoutId id="2147484208" r:id="rId4"/>
    <p:sldLayoutId id="2147484209" r:id="rId5"/>
    <p:sldLayoutId id="2147484210" r:id="rId6"/>
    <p:sldLayoutId id="2147484211" r:id="rId7"/>
    <p:sldLayoutId id="2147484212" r:id="rId8"/>
    <p:sldLayoutId id="2147484213" r:id="rId9"/>
    <p:sldLayoutId id="2147484214" r:id="rId10"/>
    <p:sldLayoutId id="2147484215" r:id="rId11"/>
    <p:sldLayoutId id="2147484216" r:id="rId12"/>
    <p:sldLayoutId id="2147484217" r:id="rId13"/>
    <p:sldLayoutId id="2147484218" r:id="rId14"/>
    <p:sldLayoutId id="2147484219" r:id="rId15"/>
    <p:sldLayoutId id="2147484220" r:id="rId16"/>
    <p:sldLayoutId id="2147484221" r:id="rId17"/>
    <p:sldLayoutId id="2147484222" r:id="rId18"/>
    <p:sldLayoutId id="2147484223" r:id="rId19"/>
  </p:sldLayoutIdLst>
  <p:transition>
    <p:fade/>
  </p:transition>
  <p:timing>
    <p:tnLst>
      <p:par>
        <p:cTn id="1" dur="indefinite" restart="never" nodeType="tmRoot"/>
      </p:par>
    </p:tnLst>
  </p:timing>
  <p:hf hdr="0" dt="0"/>
  <p:txStyles>
    <p:titleStyle>
      <a:lvl1pPr algn="l" defTabSz="685317" rtl="0" eaLnBrk="1" latinLnBrk="0" hangingPunct="1">
        <a:lnSpc>
          <a:spcPct val="90000"/>
        </a:lnSpc>
        <a:spcBef>
          <a:spcPct val="0"/>
        </a:spcBef>
        <a:buNone/>
        <a:defRPr lang="en-US" sz="3971" b="0" kern="1200" cap="none" spc="-75"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254623" marR="0" indent="-254623" algn="l" defTabSz="685317" rtl="0" eaLnBrk="1" fontAlgn="auto" latinLnBrk="0" hangingPunct="1">
        <a:lnSpc>
          <a:spcPct val="90000"/>
        </a:lnSpc>
        <a:spcBef>
          <a:spcPct val="20000"/>
        </a:spcBef>
        <a:spcAft>
          <a:spcPts val="0"/>
        </a:spcAft>
        <a:buClrTx/>
        <a:buSzPct val="90000"/>
        <a:buFont typeface="Arial" pitchFamily="34" charset="0"/>
        <a:buChar char="•"/>
        <a:tabLst/>
        <a:defRPr sz="2868" kern="1200" spc="-52" baseline="0">
          <a:gradFill>
            <a:gsLst>
              <a:gs pos="1250">
                <a:schemeClr val="tx1"/>
              </a:gs>
              <a:gs pos="100000">
                <a:schemeClr val="tx1"/>
              </a:gs>
            </a:gsLst>
            <a:lin ang="5400000" scaled="0"/>
          </a:gradFill>
          <a:latin typeface="+mj-lt"/>
          <a:ea typeface="+mn-ea"/>
          <a:cs typeface="+mn-cs"/>
        </a:defRPr>
      </a:lvl1pPr>
      <a:lvl2pPr marL="429531" marR="0" indent="-174907" algn="l" defTabSz="685317" rtl="0" eaLnBrk="1" fontAlgn="auto" latinLnBrk="0" hangingPunct="1">
        <a:lnSpc>
          <a:spcPct val="90000"/>
        </a:lnSpc>
        <a:spcBef>
          <a:spcPct val="20000"/>
        </a:spcBef>
        <a:spcAft>
          <a:spcPts val="0"/>
        </a:spcAft>
        <a:buClrTx/>
        <a:buSzPct val="90000"/>
        <a:buFont typeface="Wingdings" pitchFamily="2" charset="2"/>
        <a:buChar char=""/>
        <a:tabLst/>
        <a:defRPr sz="2132" kern="1200" spc="0" baseline="0">
          <a:gradFill>
            <a:gsLst>
              <a:gs pos="1250">
                <a:schemeClr val="tx1"/>
              </a:gs>
              <a:gs pos="100000">
                <a:schemeClr val="tx1"/>
              </a:gs>
            </a:gsLst>
            <a:lin ang="5400000" scaled="0"/>
          </a:gradFill>
          <a:latin typeface="+mn-lt"/>
          <a:ea typeface="+mn-ea"/>
          <a:cs typeface="+mn-cs"/>
        </a:defRPr>
      </a:lvl2pPr>
      <a:lvl3pPr marL="598489" marR="0" indent="-168955" algn="l" defTabSz="685317" rtl="0" eaLnBrk="1" fontAlgn="auto" latinLnBrk="0" hangingPunct="1">
        <a:lnSpc>
          <a:spcPct val="90000"/>
        </a:lnSpc>
        <a:spcBef>
          <a:spcPct val="20000"/>
        </a:spcBef>
        <a:spcAft>
          <a:spcPts val="0"/>
        </a:spcAft>
        <a:buClrTx/>
        <a:buSzPct val="90000"/>
        <a:buFont typeface="Wingdings" pitchFamily="2" charset="2"/>
        <a:buChar char=""/>
        <a:tabLst>
          <a:tab pos="598489" algn="l"/>
        </a:tabLst>
        <a:defRPr sz="2132" kern="1200" spc="0" baseline="0">
          <a:gradFill>
            <a:gsLst>
              <a:gs pos="1250">
                <a:schemeClr val="tx1"/>
              </a:gs>
              <a:gs pos="100000">
                <a:schemeClr val="tx1"/>
              </a:gs>
            </a:gsLst>
            <a:lin ang="5400000" scaled="0"/>
          </a:gradFill>
          <a:latin typeface="+mn-lt"/>
          <a:ea typeface="+mn-ea"/>
          <a:cs typeface="+mn-cs"/>
        </a:defRPr>
      </a:lvl3pPr>
      <a:lvl4pPr marL="772204" marR="0" indent="-173716" algn="l" defTabSz="685317" rtl="0" eaLnBrk="1" fontAlgn="auto" latinLnBrk="0" hangingPunct="1">
        <a:lnSpc>
          <a:spcPct val="90000"/>
        </a:lnSpc>
        <a:spcBef>
          <a:spcPct val="20000"/>
        </a:spcBef>
        <a:spcAft>
          <a:spcPts val="0"/>
        </a:spcAft>
        <a:buClrTx/>
        <a:buSzPct val="90000"/>
        <a:buFont typeface="Wingdings"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941163" marR="0" indent="-168955" algn="l" defTabSz="685317" rtl="0" eaLnBrk="1" fontAlgn="auto" latinLnBrk="0" hangingPunct="1">
        <a:lnSpc>
          <a:spcPct val="90000"/>
        </a:lnSpc>
        <a:spcBef>
          <a:spcPct val="20000"/>
        </a:spcBef>
        <a:spcAft>
          <a:spcPts val="0"/>
        </a:spcAft>
        <a:buClrTx/>
        <a:buSzPct val="90000"/>
        <a:buFont typeface="Wingdings" pitchFamily="2" charset="2"/>
        <a:buChar char=""/>
        <a:tabLst>
          <a:tab pos="941163" algn="l"/>
        </a:tabLst>
        <a:defRPr sz="1765" kern="1200" spc="0" baseline="0">
          <a:gradFill>
            <a:gsLst>
              <a:gs pos="1250">
                <a:schemeClr val="tx1"/>
              </a:gs>
              <a:gs pos="100000">
                <a:schemeClr val="tx1"/>
              </a:gs>
            </a:gsLst>
            <a:lin ang="5400000" scaled="0"/>
          </a:gradFill>
          <a:latin typeface="+mn-lt"/>
          <a:ea typeface="+mn-ea"/>
          <a:cs typeface="+mn-cs"/>
        </a:defRPr>
      </a:lvl5pPr>
      <a:lvl6pPr marL="1884624" indent="-171329" algn="l" defTabSz="685317"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7287" indent="-171329" algn="l" defTabSz="685317"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69946" indent="-171329" algn="l" defTabSz="685317"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2606" indent="-171329" algn="l" defTabSz="685317"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317" rtl="0" eaLnBrk="1" latinLnBrk="0" hangingPunct="1">
        <a:defRPr sz="1324" kern="1200">
          <a:solidFill>
            <a:schemeClr val="tx1"/>
          </a:solidFill>
          <a:latin typeface="+mn-lt"/>
          <a:ea typeface="+mn-ea"/>
          <a:cs typeface="+mn-cs"/>
        </a:defRPr>
      </a:lvl1pPr>
      <a:lvl2pPr marL="342659" algn="l" defTabSz="685317" rtl="0" eaLnBrk="1" latinLnBrk="0" hangingPunct="1">
        <a:defRPr sz="1324" kern="1200">
          <a:solidFill>
            <a:schemeClr val="tx1"/>
          </a:solidFill>
          <a:latin typeface="+mn-lt"/>
          <a:ea typeface="+mn-ea"/>
          <a:cs typeface="+mn-cs"/>
        </a:defRPr>
      </a:lvl2pPr>
      <a:lvl3pPr marL="685317" algn="l" defTabSz="685317" rtl="0" eaLnBrk="1" latinLnBrk="0" hangingPunct="1">
        <a:defRPr sz="1324" kern="1200">
          <a:solidFill>
            <a:schemeClr val="tx1"/>
          </a:solidFill>
          <a:latin typeface="+mn-lt"/>
          <a:ea typeface="+mn-ea"/>
          <a:cs typeface="+mn-cs"/>
        </a:defRPr>
      </a:lvl3pPr>
      <a:lvl4pPr marL="1027977" algn="l" defTabSz="685317" rtl="0" eaLnBrk="1" latinLnBrk="0" hangingPunct="1">
        <a:defRPr sz="1324" kern="1200">
          <a:solidFill>
            <a:schemeClr val="tx1"/>
          </a:solidFill>
          <a:latin typeface="+mn-lt"/>
          <a:ea typeface="+mn-ea"/>
          <a:cs typeface="+mn-cs"/>
        </a:defRPr>
      </a:lvl4pPr>
      <a:lvl5pPr marL="1370638" algn="l" defTabSz="685317" rtl="0" eaLnBrk="1" latinLnBrk="0" hangingPunct="1">
        <a:defRPr sz="1324" kern="1200">
          <a:solidFill>
            <a:schemeClr val="tx1"/>
          </a:solidFill>
          <a:latin typeface="+mn-lt"/>
          <a:ea typeface="+mn-ea"/>
          <a:cs typeface="+mn-cs"/>
        </a:defRPr>
      </a:lvl5pPr>
      <a:lvl6pPr marL="1713298" algn="l" defTabSz="685317" rtl="0" eaLnBrk="1" latinLnBrk="0" hangingPunct="1">
        <a:defRPr sz="1324" kern="1200">
          <a:solidFill>
            <a:schemeClr val="tx1"/>
          </a:solidFill>
          <a:latin typeface="+mn-lt"/>
          <a:ea typeface="+mn-ea"/>
          <a:cs typeface="+mn-cs"/>
        </a:defRPr>
      </a:lvl6pPr>
      <a:lvl7pPr marL="2055955" algn="l" defTabSz="685317" rtl="0" eaLnBrk="1" latinLnBrk="0" hangingPunct="1">
        <a:defRPr sz="1324" kern="1200">
          <a:solidFill>
            <a:schemeClr val="tx1"/>
          </a:solidFill>
          <a:latin typeface="+mn-lt"/>
          <a:ea typeface="+mn-ea"/>
          <a:cs typeface="+mn-cs"/>
        </a:defRPr>
      </a:lvl7pPr>
      <a:lvl8pPr marL="2398616" algn="l" defTabSz="685317" rtl="0" eaLnBrk="1" latinLnBrk="0" hangingPunct="1">
        <a:defRPr sz="1324" kern="1200">
          <a:solidFill>
            <a:schemeClr val="tx1"/>
          </a:solidFill>
          <a:latin typeface="+mn-lt"/>
          <a:ea typeface="+mn-ea"/>
          <a:cs typeface="+mn-cs"/>
        </a:defRPr>
      </a:lvl8pPr>
      <a:lvl9pPr marL="2741275" algn="l" defTabSz="685317" rtl="0" eaLnBrk="1" latinLnBrk="0" hangingPunct="1">
        <a:defRPr sz="1324"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40" y="228605"/>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40" y="1447802"/>
            <a:ext cx="8363937" cy="150336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6956726"/>
      </p:ext>
    </p:extLst>
  </p:cSld>
  <p:clrMap bg1="dk1" tx1="lt1" bg2="dk2" tx2="lt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Lst>
  <p:transition>
    <p:wipe dir="r"/>
  </p:transition>
  <p:timing>
    <p:tnLst>
      <p:par>
        <p:cTn id="1" dur="indefinite" restart="never" nodeType="tmRoot"/>
      </p:par>
    </p:tnLst>
  </p:timing>
  <p:txStyles>
    <p:titleStyle>
      <a:lvl1pPr algn="l" defTabSz="685498" rtl="0" eaLnBrk="1" latinLnBrk="0" hangingPunct="1">
        <a:lnSpc>
          <a:spcPct val="90000"/>
        </a:lnSpc>
        <a:spcBef>
          <a:spcPct val="0"/>
        </a:spcBef>
        <a:buNone/>
        <a:defRPr lang="en-US" sz="4125"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450" indent="-259450" algn="l" defTabSz="685498" rtl="0" eaLnBrk="1" latinLnBrk="0" hangingPunct="1">
        <a:lnSpc>
          <a:spcPct val="90000"/>
        </a:lnSpc>
        <a:spcBef>
          <a:spcPct val="20000"/>
        </a:spcBef>
        <a:buSzPct val="90000"/>
        <a:buFont typeface="Arial" pitchFamily="34" charset="0"/>
        <a:buChar char="•"/>
        <a:defRPr sz="237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490" indent="-213036" algn="l" defTabSz="685498" rtl="0" eaLnBrk="1" latinLnBrk="0" hangingPunct="1">
        <a:lnSpc>
          <a:spcPct val="90000"/>
        </a:lnSpc>
        <a:spcBef>
          <a:spcPct val="20000"/>
        </a:spcBef>
        <a:buSzPct val="90000"/>
        <a:buFont typeface="Arial" pitchFamily="34" charset="0"/>
        <a:buChar char="•"/>
        <a:tabLst>
          <a:tab pos="472490" algn="l"/>
        </a:tabLst>
        <a:defRPr sz="212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525" indent="-213036" algn="l" defTabSz="685498" rtl="0" eaLnBrk="1" latinLnBrk="0" hangingPunct="1">
        <a:lnSpc>
          <a:spcPct val="90000"/>
        </a:lnSpc>
        <a:spcBef>
          <a:spcPct val="20000"/>
        </a:spcBef>
        <a:buSzPct val="90000"/>
        <a:buFont typeface="Arial" pitchFamily="34" charset="0"/>
        <a:buChar char="•"/>
        <a:defRPr sz="1813"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599" indent="-167811" algn="l" defTabSz="685498" rtl="0" eaLnBrk="1" latinLnBrk="0" hangingPunct="1">
        <a:lnSpc>
          <a:spcPct val="90000"/>
        </a:lnSpc>
        <a:spcBef>
          <a:spcPct val="20000"/>
        </a:spcBef>
        <a:buSzPct val="90000"/>
        <a:buFont typeface="Arial" pitchFamily="34" charset="0"/>
        <a:buChar char="•"/>
        <a:tabLst>
          <a:tab pos="685525"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172" indent="-172573" algn="l" defTabSz="685498"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121"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69"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618"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69"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98" rtl="0" eaLnBrk="1" latinLnBrk="0" hangingPunct="1">
        <a:defRPr sz="1375" kern="1200">
          <a:solidFill>
            <a:schemeClr val="tx1"/>
          </a:solidFill>
          <a:latin typeface="+mn-lt"/>
          <a:ea typeface="+mn-ea"/>
          <a:cs typeface="+mn-cs"/>
        </a:defRPr>
      </a:lvl1pPr>
      <a:lvl2pPr marL="342749" algn="l" defTabSz="685498" rtl="0" eaLnBrk="1" latinLnBrk="0" hangingPunct="1">
        <a:defRPr sz="1375" kern="1200">
          <a:solidFill>
            <a:schemeClr val="tx1"/>
          </a:solidFill>
          <a:latin typeface="+mn-lt"/>
          <a:ea typeface="+mn-ea"/>
          <a:cs typeface="+mn-cs"/>
        </a:defRPr>
      </a:lvl2pPr>
      <a:lvl3pPr marL="685498" algn="l" defTabSz="685498" rtl="0" eaLnBrk="1" latinLnBrk="0" hangingPunct="1">
        <a:defRPr sz="1375" kern="1200">
          <a:solidFill>
            <a:schemeClr val="tx1"/>
          </a:solidFill>
          <a:latin typeface="+mn-lt"/>
          <a:ea typeface="+mn-ea"/>
          <a:cs typeface="+mn-cs"/>
        </a:defRPr>
      </a:lvl3pPr>
      <a:lvl4pPr marL="1028248" algn="l" defTabSz="685498" rtl="0" eaLnBrk="1" latinLnBrk="0" hangingPunct="1">
        <a:defRPr sz="1375" kern="1200">
          <a:solidFill>
            <a:schemeClr val="tx1"/>
          </a:solidFill>
          <a:latin typeface="+mn-lt"/>
          <a:ea typeface="+mn-ea"/>
          <a:cs typeface="+mn-cs"/>
        </a:defRPr>
      </a:lvl4pPr>
      <a:lvl5pPr marL="1370997" algn="l" defTabSz="685498" rtl="0" eaLnBrk="1" latinLnBrk="0" hangingPunct="1">
        <a:defRPr sz="1375" kern="1200">
          <a:solidFill>
            <a:schemeClr val="tx1"/>
          </a:solidFill>
          <a:latin typeface="+mn-lt"/>
          <a:ea typeface="+mn-ea"/>
          <a:cs typeface="+mn-cs"/>
        </a:defRPr>
      </a:lvl5pPr>
      <a:lvl6pPr marL="1713746" algn="l" defTabSz="685498" rtl="0" eaLnBrk="1" latinLnBrk="0" hangingPunct="1">
        <a:defRPr sz="1375" kern="1200">
          <a:solidFill>
            <a:schemeClr val="tx1"/>
          </a:solidFill>
          <a:latin typeface="+mn-lt"/>
          <a:ea typeface="+mn-ea"/>
          <a:cs typeface="+mn-cs"/>
        </a:defRPr>
      </a:lvl6pPr>
      <a:lvl7pPr marL="2056495" algn="l" defTabSz="685498" rtl="0" eaLnBrk="1" latinLnBrk="0" hangingPunct="1">
        <a:defRPr sz="1375" kern="1200">
          <a:solidFill>
            <a:schemeClr val="tx1"/>
          </a:solidFill>
          <a:latin typeface="+mn-lt"/>
          <a:ea typeface="+mn-ea"/>
          <a:cs typeface="+mn-cs"/>
        </a:defRPr>
      </a:lvl7pPr>
      <a:lvl8pPr marL="2399243" algn="l" defTabSz="685498" rtl="0" eaLnBrk="1" latinLnBrk="0" hangingPunct="1">
        <a:defRPr sz="1375" kern="1200">
          <a:solidFill>
            <a:schemeClr val="tx1"/>
          </a:solidFill>
          <a:latin typeface="+mn-lt"/>
          <a:ea typeface="+mn-ea"/>
          <a:cs typeface="+mn-cs"/>
        </a:defRPr>
      </a:lvl8pPr>
      <a:lvl9pPr marL="2741992" algn="l" defTabSz="685498" rtl="0" eaLnBrk="1" latinLnBrk="0" hangingPunct="1">
        <a:defRPr sz="1375"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9" y="228605"/>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40" y="1447802"/>
            <a:ext cx="8363937" cy="150336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14048607"/>
      </p:ext>
    </p:extLst>
  </p:cSld>
  <p:clrMap bg1="dk1" tx1="lt1" bg2="dk2" tx2="lt2" accent1="accent1" accent2="accent2" accent3="accent3" accent4="accent4" accent5="accent5" accent6="accent6" hlink="hlink" folHlink="folHlink"/>
  <p:sldLayoutIdLst>
    <p:sldLayoutId id="2147484238" r:id="rId1"/>
    <p:sldLayoutId id="2147484239" r:id="rId2"/>
    <p:sldLayoutId id="2147484240" r:id="rId3"/>
    <p:sldLayoutId id="2147484241" r:id="rId4"/>
    <p:sldLayoutId id="2147484242" r:id="rId5"/>
    <p:sldLayoutId id="2147484243" r:id="rId6"/>
    <p:sldLayoutId id="2147484244" r:id="rId7"/>
    <p:sldLayoutId id="2147484245" r:id="rId8"/>
    <p:sldLayoutId id="2147484246" r:id="rId9"/>
    <p:sldLayoutId id="2147484247" r:id="rId10"/>
    <p:sldLayoutId id="2147484248" r:id="rId11"/>
    <p:sldLayoutId id="2147484249" r:id="rId12"/>
    <p:sldLayoutId id="2147484250" r:id="rId13"/>
  </p:sldLayoutIdLst>
  <p:transition>
    <p:wipe dir="r"/>
  </p:transition>
  <p:timing>
    <p:tnLst>
      <p:par>
        <p:cTn id="1" dur="indefinite" restart="never" nodeType="tmRoot"/>
      </p:par>
    </p:tnLst>
  </p:timing>
  <p:txStyles>
    <p:titleStyle>
      <a:lvl1pPr algn="l" defTabSz="685575" rtl="0" eaLnBrk="1" latinLnBrk="0" hangingPunct="1">
        <a:lnSpc>
          <a:spcPct val="90000"/>
        </a:lnSpc>
        <a:spcBef>
          <a:spcPct val="0"/>
        </a:spcBef>
        <a:buNone/>
        <a:defRPr lang="en-US" sz="4125"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480" indent="-259480" algn="l" defTabSz="685575" rtl="0" eaLnBrk="1" latinLnBrk="0" hangingPunct="1">
        <a:lnSpc>
          <a:spcPct val="90000"/>
        </a:lnSpc>
        <a:spcBef>
          <a:spcPct val="20000"/>
        </a:spcBef>
        <a:buSzPct val="90000"/>
        <a:buFont typeface="Arial" pitchFamily="34" charset="0"/>
        <a:buChar char="•"/>
        <a:defRPr sz="237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544" indent="-213060" algn="l" defTabSz="685575" rtl="0" eaLnBrk="1" latinLnBrk="0" hangingPunct="1">
        <a:lnSpc>
          <a:spcPct val="90000"/>
        </a:lnSpc>
        <a:spcBef>
          <a:spcPct val="20000"/>
        </a:spcBef>
        <a:buSzPct val="90000"/>
        <a:buFont typeface="Arial" pitchFamily="34" charset="0"/>
        <a:buChar char="•"/>
        <a:tabLst>
          <a:tab pos="472544" algn="l"/>
        </a:tabLst>
        <a:defRPr sz="212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603" indent="-213060" algn="l" defTabSz="685575" rtl="0" eaLnBrk="1" latinLnBrk="0" hangingPunct="1">
        <a:lnSpc>
          <a:spcPct val="90000"/>
        </a:lnSpc>
        <a:spcBef>
          <a:spcPct val="20000"/>
        </a:spcBef>
        <a:buSzPct val="90000"/>
        <a:buFont typeface="Arial" pitchFamily="34" charset="0"/>
        <a:buChar char="•"/>
        <a:defRPr sz="1813"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725" indent="-167830" algn="l" defTabSz="685575" rtl="0" eaLnBrk="1" latinLnBrk="0" hangingPunct="1">
        <a:lnSpc>
          <a:spcPct val="90000"/>
        </a:lnSpc>
        <a:spcBef>
          <a:spcPct val="20000"/>
        </a:spcBef>
        <a:buSzPct val="90000"/>
        <a:buFont typeface="Arial" pitchFamily="34" charset="0"/>
        <a:buChar char="•"/>
        <a:tabLst>
          <a:tab pos="685603"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317" indent="-172593" algn="l" defTabSz="685575"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333" indent="-171394" algn="l" defTabSz="68557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21" indent="-171394" algn="l" defTabSz="68557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09" indent="-171394" algn="l" defTabSz="68557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699" indent="-171394" algn="l" defTabSz="68557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75" rtl="0" eaLnBrk="1" latinLnBrk="0" hangingPunct="1">
        <a:defRPr sz="1375" kern="1200">
          <a:solidFill>
            <a:schemeClr val="tx1"/>
          </a:solidFill>
          <a:latin typeface="+mn-lt"/>
          <a:ea typeface="+mn-ea"/>
          <a:cs typeface="+mn-cs"/>
        </a:defRPr>
      </a:lvl1pPr>
      <a:lvl2pPr marL="342788" algn="l" defTabSz="685575" rtl="0" eaLnBrk="1" latinLnBrk="0" hangingPunct="1">
        <a:defRPr sz="1375" kern="1200">
          <a:solidFill>
            <a:schemeClr val="tx1"/>
          </a:solidFill>
          <a:latin typeface="+mn-lt"/>
          <a:ea typeface="+mn-ea"/>
          <a:cs typeface="+mn-cs"/>
        </a:defRPr>
      </a:lvl2pPr>
      <a:lvl3pPr marL="685575" algn="l" defTabSz="685575" rtl="0" eaLnBrk="1" latinLnBrk="0" hangingPunct="1">
        <a:defRPr sz="1375" kern="1200">
          <a:solidFill>
            <a:schemeClr val="tx1"/>
          </a:solidFill>
          <a:latin typeface="+mn-lt"/>
          <a:ea typeface="+mn-ea"/>
          <a:cs typeface="+mn-cs"/>
        </a:defRPr>
      </a:lvl3pPr>
      <a:lvl4pPr marL="1028364" algn="l" defTabSz="685575" rtl="0" eaLnBrk="1" latinLnBrk="0" hangingPunct="1">
        <a:defRPr sz="1375" kern="1200">
          <a:solidFill>
            <a:schemeClr val="tx1"/>
          </a:solidFill>
          <a:latin typeface="+mn-lt"/>
          <a:ea typeface="+mn-ea"/>
          <a:cs typeface="+mn-cs"/>
        </a:defRPr>
      </a:lvl4pPr>
      <a:lvl5pPr marL="1371152" algn="l" defTabSz="685575" rtl="0" eaLnBrk="1" latinLnBrk="0" hangingPunct="1">
        <a:defRPr sz="1375" kern="1200">
          <a:solidFill>
            <a:schemeClr val="tx1"/>
          </a:solidFill>
          <a:latin typeface="+mn-lt"/>
          <a:ea typeface="+mn-ea"/>
          <a:cs typeface="+mn-cs"/>
        </a:defRPr>
      </a:lvl5pPr>
      <a:lvl6pPr marL="1713941" algn="l" defTabSz="685575" rtl="0" eaLnBrk="1" latinLnBrk="0" hangingPunct="1">
        <a:defRPr sz="1375" kern="1200">
          <a:solidFill>
            <a:schemeClr val="tx1"/>
          </a:solidFill>
          <a:latin typeface="+mn-lt"/>
          <a:ea typeface="+mn-ea"/>
          <a:cs typeface="+mn-cs"/>
        </a:defRPr>
      </a:lvl6pPr>
      <a:lvl7pPr marL="2056728" algn="l" defTabSz="685575" rtl="0" eaLnBrk="1" latinLnBrk="0" hangingPunct="1">
        <a:defRPr sz="1375" kern="1200">
          <a:solidFill>
            <a:schemeClr val="tx1"/>
          </a:solidFill>
          <a:latin typeface="+mn-lt"/>
          <a:ea typeface="+mn-ea"/>
          <a:cs typeface="+mn-cs"/>
        </a:defRPr>
      </a:lvl7pPr>
      <a:lvl8pPr marL="2399514" algn="l" defTabSz="685575" rtl="0" eaLnBrk="1" latinLnBrk="0" hangingPunct="1">
        <a:defRPr sz="1375" kern="1200">
          <a:solidFill>
            <a:schemeClr val="tx1"/>
          </a:solidFill>
          <a:latin typeface="+mn-lt"/>
          <a:ea typeface="+mn-ea"/>
          <a:cs typeface="+mn-cs"/>
        </a:defRPr>
      </a:lvl8pPr>
      <a:lvl9pPr marL="2742303" algn="l" defTabSz="685575" rtl="0" eaLnBrk="1" latinLnBrk="0" hangingPunct="1">
        <a:defRPr sz="137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58"/>
            <a:ext cx="8363938"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820534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9" y="228667"/>
            <a:ext cx="8363938" cy="6370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45" y="1447801"/>
            <a:ext cx="8363937" cy="169431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7164484"/>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8" r:id="rId8"/>
    <p:sldLayoutId id="2147483729" r:id="rId9"/>
    <p:sldLayoutId id="2147483730" r:id="rId10"/>
    <p:sldLayoutId id="2147483731" r:id="rId11"/>
    <p:sldLayoutId id="2147483732" r:id="rId12"/>
  </p:sldLayoutIdLst>
  <p:transition>
    <p:wipe dir="r"/>
  </p:transition>
  <p:timing>
    <p:tnLst>
      <p:par>
        <p:cTn id="1" dur="indefinite" restart="never" nodeType="tmRoot"/>
      </p:par>
    </p:tnLst>
  </p:timing>
  <p:txStyles>
    <p:titleStyle>
      <a:lvl1pPr algn="l" defTabSz="767844" rtl="0" eaLnBrk="1" latinLnBrk="0" hangingPunct="1">
        <a:lnSpc>
          <a:spcPct val="90000"/>
        </a:lnSpc>
        <a:spcBef>
          <a:spcPct val="0"/>
        </a:spcBef>
        <a:buNone/>
        <a:defRPr lang="en-US" sz="4600" b="0" kern="1200" cap="none" spc="-84"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90618" indent="-290618" algn="l" defTabSz="767844" rtl="0" eaLnBrk="1" latinLnBrk="0" hangingPunct="1">
        <a:lnSpc>
          <a:spcPct val="90000"/>
        </a:lnSpc>
        <a:spcBef>
          <a:spcPct val="20000"/>
        </a:spcBef>
        <a:buSzPct val="90000"/>
        <a:buFont typeface="Arial" pitchFamily="34" charset="0"/>
        <a:buChar char="•"/>
        <a:defRPr sz="27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529249" indent="-238627" algn="l" defTabSz="767844" rtl="0" eaLnBrk="1" latinLnBrk="0" hangingPunct="1">
        <a:lnSpc>
          <a:spcPct val="90000"/>
        </a:lnSpc>
        <a:spcBef>
          <a:spcPct val="20000"/>
        </a:spcBef>
        <a:buSzPct val="90000"/>
        <a:buFont typeface="Arial" pitchFamily="34" charset="0"/>
        <a:buChar char="•"/>
        <a:tabLst>
          <a:tab pos="529249" algn="l"/>
        </a:tabLst>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767875" indent="-238627" algn="l" defTabSz="767844"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245132" indent="-187970" algn="l" defTabSz="767844" rtl="0" eaLnBrk="1" latinLnBrk="0" hangingPunct="1">
        <a:lnSpc>
          <a:spcPct val="90000"/>
        </a:lnSpc>
        <a:spcBef>
          <a:spcPct val="20000"/>
        </a:spcBef>
        <a:buSzPct val="90000"/>
        <a:buFont typeface="Arial" pitchFamily="34" charset="0"/>
        <a:buChar char="•"/>
        <a:tabLst>
          <a:tab pos="767875" algn="l"/>
        </a:tabLst>
        <a:defRPr sz="17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438435" indent="-193304" algn="l" defTabSz="767844" rtl="0" eaLnBrk="1" latinLnBrk="0" hangingPunct="1">
        <a:lnSpc>
          <a:spcPct val="90000"/>
        </a:lnSpc>
        <a:spcBef>
          <a:spcPct val="20000"/>
        </a:spcBef>
        <a:buSzPct val="90000"/>
        <a:buFont typeface="Arial" pitchFamily="34" charset="0"/>
        <a:buChar char="•"/>
        <a:defRPr sz="17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111573" indent="-191961" algn="l" defTabSz="767844"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495496" indent="-191961" algn="l" defTabSz="767844"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879419" indent="-191961" algn="l" defTabSz="767844"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263343" indent="-191961" algn="l" defTabSz="767844" rtl="0" eaLnBrk="1" latinLnBrk="0" hangingPunct="1">
        <a:spcBef>
          <a:spcPct val="20000"/>
        </a:spcBef>
        <a:buFont typeface="Arial" pitchFamily="34" charset="0"/>
        <a:buChar char="•"/>
        <a:defRPr sz="1700" kern="1200">
          <a:solidFill>
            <a:schemeClr val="tx1"/>
          </a:solidFill>
          <a:latin typeface="+mn-lt"/>
          <a:ea typeface="+mn-ea"/>
          <a:cs typeface="+mn-cs"/>
        </a:defRPr>
      </a:lvl9pPr>
    </p:bodyStyle>
    <p:otherStyle>
      <a:defPPr>
        <a:defRPr lang="en-US"/>
      </a:defPPr>
      <a:lvl1pPr marL="0" algn="l" defTabSz="767844" rtl="0" eaLnBrk="1" latinLnBrk="0" hangingPunct="1">
        <a:defRPr sz="1500" kern="1200">
          <a:solidFill>
            <a:schemeClr val="tx1"/>
          </a:solidFill>
          <a:latin typeface="+mn-lt"/>
          <a:ea typeface="+mn-ea"/>
          <a:cs typeface="+mn-cs"/>
        </a:defRPr>
      </a:lvl1pPr>
      <a:lvl2pPr marL="383923" algn="l" defTabSz="767844" rtl="0" eaLnBrk="1" latinLnBrk="0" hangingPunct="1">
        <a:defRPr sz="1500" kern="1200">
          <a:solidFill>
            <a:schemeClr val="tx1"/>
          </a:solidFill>
          <a:latin typeface="+mn-lt"/>
          <a:ea typeface="+mn-ea"/>
          <a:cs typeface="+mn-cs"/>
        </a:defRPr>
      </a:lvl2pPr>
      <a:lvl3pPr marL="767844" algn="l" defTabSz="767844" rtl="0" eaLnBrk="1" latinLnBrk="0" hangingPunct="1">
        <a:defRPr sz="1500" kern="1200">
          <a:solidFill>
            <a:schemeClr val="tx1"/>
          </a:solidFill>
          <a:latin typeface="+mn-lt"/>
          <a:ea typeface="+mn-ea"/>
          <a:cs typeface="+mn-cs"/>
        </a:defRPr>
      </a:lvl3pPr>
      <a:lvl4pPr marL="1151767" algn="l" defTabSz="767844" rtl="0" eaLnBrk="1" latinLnBrk="0" hangingPunct="1">
        <a:defRPr sz="1500" kern="1200">
          <a:solidFill>
            <a:schemeClr val="tx1"/>
          </a:solidFill>
          <a:latin typeface="+mn-lt"/>
          <a:ea typeface="+mn-ea"/>
          <a:cs typeface="+mn-cs"/>
        </a:defRPr>
      </a:lvl4pPr>
      <a:lvl5pPr marL="1535690" algn="l" defTabSz="767844" rtl="0" eaLnBrk="1" latinLnBrk="0" hangingPunct="1">
        <a:defRPr sz="1500" kern="1200">
          <a:solidFill>
            <a:schemeClr val="tx1"/>
          </a:solidFill>
          <a:latin typeface="+mn-lt"/>
          <a:ea typeface="+mn-ea"/>
          <a:cs typeface="+mn-cs"/>
        </a:defRPr>
      </a:lvl5pPr>
      <a:lvl6pPr marL="1919614" algn="l" defTabSz="767844" rtl="0" eaLnBrk="1" latinLnBrk="0" hangingPunct="1">
        <a:defRPr sz="1500" kern="1200">
          <a:solidFill>
            <a:schemeClr val="tx1"/>
          </a:solidFill>
          <a:latin typeface="+mn-lt"/>
          <a:ea typeface="+mn-ea"/>
          <a:cs typeface="+mn-cs"/>
        </a:defRPr>
      </a:lvl6pPr>
      <a:lvl7pPr marL="2303535" algn="l" defTabSz="767844" rtl="0" eaLnBrk="1" latinLnBrk="0" hangingPunct="1">
        <a:defRPr sz="1500" kern="1200">
          <a:solidFill>
            <a:schemeClr val="tx1"/>
          </a:solidFill>
          <a:latin typeface="+mn-lt"/>
          <a:ea typeface="+mn-ea"/>
          <a:cs typeface="+mn-cs"/>
        </a:defRPr>
      </a:lvl7pPr>
      <a:lvl8pPr marL="2687456" algn="l" defTabSz="767844" rtl="0" eaLnBrk="1" latinLnBrk="0" hangingPunct="1">
        <a:defRPr sz="1500" kern="1200">
          <a:solidFill>
            <a:schemeClr val="tx1"/>
          </a:solidFill>
          <a:latin typeface="+mn-lt"/>
          <a:ea typeface="+mn-ea"/>
          <a:cs typeface="+mn-cs"/>
        </a:defRPr>
      </a:lvl8pPr>
      <a:lvl9pPr marL="3071379" algn="l" defTabSz="767844" rtl="0" eaLnBrk="1" latinLnBrk="0" hangingPunct="1">
        <a:defRPr sz="15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53"/>
            <a:ext cx="8363938"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4050733"/>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5034797"/>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1"/>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1"/>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1"/>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1"/>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1"/>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9" y="228673"/>
            <a:ext cx="8363938" cy="6370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45" y="1447801"/>
            <a:ext cx="8363937" cy="169431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0556426"/>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6" r:id="rId8"/>
    <p:sldLayoutId id="2147483787" r:id="rId9"/>
    <p:sldLayoutId id="2147483788" r:id="rId10"/>
    <p:sldLayoutId id="2147483789" r:id="rId11"/>
    <p:sldLayoutId id="2147483790" r:id="rId12"/>
  </p:sldLayoutIdLst>
  <p:transition>
    <p:wipe dir="r"/>
  </p:transition>
  <p:timing>
    <p:tnLst>
      <p:par>
        <p:cTn id="1" dur="indefinite" restart="never" nodeType="tmRoot"/>
      </p:par>
    </p:tnLst>
  </p:timing>
  <p:txStyles>
    <p:titleStyle>
      <a:lvl1pPr algn="l" defTabSz="767844" rtl="0" eaLnBrk="1" latinLnBrk="0" hangingPunct="1">
        <a:lnSpc>
          <a:spcPct val="90000"/>
        </a:lnSpc>
        <a:spcBef>
          <a:spcPct val="0"/>
        </a:spcBef>
        <a:buNone/>
        <a:defRPr lang="en-US" sz="4600" b="0" kern="1200" cap="none" spc="-84"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90618" indent="-290618" algn="l" defTabSz="767844" rtl="0" eaLnBrk="1" latinLnBrk="0" hangingPunct="1">
        <a:lnSpc>
          <a:spcPct val="90000"/>
        </a:lnSpc>
        <a:spcBef>
          <a:spcPct val="20000"/>
        </a:spcBef>
        <a:buSzPct val="90000"/>
        <a:buFont typeface="Arial" pitchFamily="34" charset="0"/>
        <a:buChar char="•"/>
        <a:defRPr sz="27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529249" indent="-238627" algn="l" defTabSz="767844" rtl="0" eaLnBrk="1" latinLnBrk="0" hangingPunct="1">
        <a:lnSpc>
          <a:spcPct val="90000"/>
        </a:lnSpc>
        <a:spcBef>
          <a:spcPct val="20000"/>
        </a:spcBef>
        <a:buSzPct val="90000"/>
        <a:buFont typeface="Arial" pitchFamily="34" charset="0"/>
        <a:buChar char="•"/>
        <a:tabLst>
          <a:tab pos="529249" algn="l"/>
        </a:tabLst>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767875" indent="-238627" algn="l" defTabSz="767844"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245132" indent="-187970" algn="l" defTabSz="767844" rtl="0" eaLnBrk="1" latinLnBrk="0" hangingPunct="1">
        <a:lnSpc>
          <a:spcPct val="90000"/>
        </a:lnSpc>
        <a:spcBef>
          <a:spcPct val="20000"/>
        </a:spcBef>
        <a:buSzPct val="90000"/>
        <a:buFont typeface="Arial" pitchFamily="34" charset="0"/>
        <a:buChar char="•"/>
        <a:tabLst>
          <a:tab pos="767875" algn="l"/>
        </a:tabLst>
        <a:defRPr sz="17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438435" indent="-193304" algn="l" defTabSz="767844" rtl="0" eaLnBrk="1" latinLnBrk="0" hangingPunct="1">
        <a:lnSpc>
          <a:spcPct val="90000"/>
        </a:lnSpc>
        <a:spcBef>
          <a:spcPct val="20000"/>
        </a:spcBef>
        <a:buSzPct val="90000"/>
        <a:buFont typeface="Arial" pitchFamily="34" charset="0"/>
        <a:buChar char="•"/>
        <a:defRPr sz="17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111573" indent="-191961" algn="l" defTabSz="767844"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495496" indent="-191961" algn="l" defTabSz="767844"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879419" indent="-191961" algn="l" defTabSz="767844"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263343" indent="-191961" algn="l" defTabSz="767844" rtl="0" eaLnBrk="1" latinLnBrk="0" hangingPunct="1">
        <a:spcBef>
          <a:spcPct val="20000"/>
        </a:spcBef>
        <a:buFont typeface="Arial" pitchFamily="34" charset="0"/>
        <a:buChar char="•"/>
        <a:defRPr sz="1700" kern="1200">
          <a:solidFill>
            <a:schemeClr val="tx1"/>
          </a:solidFill>
          <a:latin typeface="+mn-lt"/>
          <a:ea typeface="+mn-ea"/>
          <a:cs typeface="+mn-cs"/>
        </a:defRPr>
      </a:lvl9pPr>
    </p:bodyStyle>
    <p:otherStyle>
      <a:defPPr>
        <a:defRPr lang="en-US"/>
      </a:defPPr>
      <a:lvl1pPr marL="0" algn="l" defTabSz="767844" rtl="0" eaLnBrk="1" latinLnBrk="0" hangingPunct="1">
        <a:defRPr sz="1500" kern="1200">
          <a:solidFill>
            <a:schemeClr val="tx1"/>
          </a:solidFill>
          <a:latin typeface="+mn-lt"/>
          <a:ea typeface="+mn-ea"/>
          <a:cs typeface="+mn-cs"/>
        </a:defRPr>
      </a:lvl1pPr>
      <a:lvl2pPr marL="383923" algn="l" defTabSz="767844" rtl="0" eaLnBrk="1" latinLnBrk="0" hangingPunct="1">
        <a:defRPr sz="1500" kern="1200">
          <a:solidFill>
            <a:schemeClr val="tx1"/>
          </a:solidFill>
          <a:latin typeface="+mn-lt"/>
          <a:ea typeface="+mn-ea"/>
          <a:cs typeface="+mn-cs"/>
        </a:defRPr>
      </a:lvl2pPr>
      <a:lvl3pPr marL="767844" algn="l" defTabSz="767844" rtl="0" eaLnBrk="1" latinLnBrk="0" hangingPunct="1">
        <a:defRPr sz="1500" kern="1200">
          <a:solidFill>
            <a:schemeClr val="tx1"/>
          </a:solidFill>
          <a:latin typeface="+mn-lt"/>
          <a:ea typeface="+mn-ea"/>
          <a:cs typeface="+mn-cs"/>
        </a:defRPr>
      </a:lvl3pPr>
      <a:lvl4pPr marL="1151767" algn="l" defTabSz="767844" rtl="0" eaLnBrk="1" latinLnBrk="0" hangingPunct="1">
        <a:defRPr sz="1500" kern="1200">
          <a:solidFill>
            <a:schemeClr val="tx1"/>
          </a:solidFill>
          <a:latin typeface="+mn-lt"/>
          <a:ea typeface="+mn-ea"/>
          <a:cs typeface="+mn-cs"/>
        </a:defRPr>
      </a:lvl4pPr>
      <a:lvl5pPr marL="1535690" algn="l" defTabSz="767844" rtl="0" eaLnBrk="1" latinLnBrk="0" hangingPunct="1">
        <a:defRPr sz="1500" kern="1200">
          <a:solidFill>
            <a:schemeClr val="tx1"/>
          </a:solidFill>
          <a:latin typeface="+mn-lt"/>
          <a:ea typeface="+mn-ea"/>
          <a:cs typeface="+mn-cs"/>
        </a:defRPr>
      </a:lvl5pPr>
      <a:lvl6pPr marL="1919614" algn="l" defTabSz="767844" rtl="0" eaLnBrk="1" latinLnBrk="0" hangingPunct="1">
        <a:defRPr sz="1500" kern="1200">
          <a:solidFill>
            <a:schemeClr val="tx1"/>
          </a:solidFill>
          <a:latin typeface="+mn-lt"/>
          <a:ea typeface="+mn-ea"/>
          <a:cs typeface="+mn-cs"/>
        </a:defRPr>
      </a:lvl6pPr>
      <a:lvl7pPr marL="2303535" algn="l" defTabSz="767844" rtl="0" eaLnBrk="1" latinLnBrk="0" hangingPunct="1">
        <a:defRPr sz="1500" kern="1200">
          <a:solidFill>
            <a:schemeClr val="tx1"/>
          </a:solidFill>
          <a:latin typeface="+mn-lt"/>
          <a:ea typeface="+mn-ea"/>
          <a:cs typeface="+mn-cs"/>
        </a:defRPr>
      </a:lvl7pPr>
      <a:lvl8pPr marL="2687456" algn="l" defTabSz="767844" rtl="0" eaLnBrk="1" latinLnBrk="0" hangingPunct="1">
        <a:defRPr sz="1500" kern="1200">
          <a:solidFill>
            <a:schemeClr val="tx1"/>
          </a:solidFill>
          <a:latin typeface="+mn-lt"/>
          <a:ea typeface="+mn-ea"/>
          <a:cs typeface="+mn-cs"/>
        </a:defRPr>
      </a:lvl8pPr>
      <a:lvl9pPr marL="3071379" algn="l" defTabSz="767844" rtl="0" eaLnBrk="1" latinLnBrk="0" hangingPunct="1">
        <a:defRPr sz="15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43"/>
            <a:ext cx="8363938"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7635867"/>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2.xml"/></Relationships>
</file>

<file path=ppt/slides/_rels/slide1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4.png"/><Relationship Id="rId7" Type="http://schemas.openxmlformats.org/officeDocument/2006/relationships/image" Target="../media/image136.png"/><Relationship Id="rId2" Type="http://schemas.openxmlformats.org/officeDocument/2006/relationships/notesSlide" Target="../notesSlides/notesSlide6.xml"/><Relationship Id="rId1" Type="http://schemas.openxmlformats.org/officeDocument/2006/relationships/slideLayout" Target="../slideLayouts/slideLayout510.xml"/><Relationship Id="rId6" Type="http://schemas.openxmlformats.org/officeDocument/2006/relationships/hyperlink" Target="http://support.microsoft.com/kb/2721672" TargetMode="External"/><Relationship Id="rId11" Type="http://schemas.openxmlformats.org/officeDocument/2006/relationships/image" Target="../media/image140.png"/><Relationship Id="rId5" Type="http://schemas.microsoft.com/office/2007/relationships/hdphoto" Target="../media/hdphoto24.wdp"/><Relationship Id="rId10" Type="http://schemas.openxmlformats.org/officeDocument/2006/relationships/image" Target="../media/image139.png"/><Relationship Id="rId4" Type="http://schemas.openxmlformats.org/officeDocument/2006/relationships/image" Target="../media/image135.png"/><Relationship Id="rId9" Type="http://schemas.openxmlformats.org/officeDocument/2006/relationships/image" Target="../media/image138.png"/></Relationships>
</file>

<file path=ppt/slides/_rels/slide1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xml"/><Relationship Id="rId1" Type="http://schemas.openxmlformats.org/officeDocument/2006/relationships/slideLayout" Target="../slideLayouts/slideLayout509.xml"/><Relationship Id="rId4" Type="http://schemas.openxmlformats.org/officeDocument/2006/relationships/image" Target="../media/image142.jpg"/></Relationships>
</file>

<file path=ppt/slides/_rels/slide1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xml"/><Relationship Id="rId1" Type="http://schemas.openxmlformats.org/officeDocument/2006/relationships/slideLayout" Target="../slideLayouts/slideLayout509.xml"/><Relationship Id="rId4" Type="http://schemas.openxmlformats.org/officeDocument/2006/relationships/image" Target="../media/image144.png"/></Relationships>
</file>

<file path=ppt/slides/_rels/slide1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xml"/><Relationship Id="rId1" Type="http://schemas.openxmlformats.org/officeDocument/2006/relationships/slideLayout" Target="../slideLayouts/slideLayout509.xml"/><Relationship Id="rId6" Type="http://schemas.microsoft.com/office/2007/relationships/hdphoto" Target="../media/hdphoto25.wdp"/><Relationship Id="rId5" Type="http://schemas.openxmlformats.org/officeDocument/2006/relationships/image" Target="../media/image145.png"/><Relationship Id="rId4" Type="http://schemas.openxmlformats.org/officeDocument/2006/relationships/image" Target="../media/image14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09.xml"/><Relationship Id="rId1" Type="http://schemas.openxmlformats.org/officeDocument/2006/relationships/tags" Target="../tags/tag1.xml"/><Relationship Id="rId5" Type="http://schemas.openxmlformats.org/officeDocument/2006/relationships/image" Target="../media/image147.jpeg"/><Relationship Id="rId4" Type="http://schemas.openxmlformats.org/officeDocument/2006/relationships/image" Target="../media/image146.png"/></Relationships>
</file>

<file path=ppt/slides/_rels/slide16.xml.rels><?xml version="1.0" encoding="UTF-8" standalone="yes"?>
<Relationships xmlns="http://schemas.openxmlformats.org/package/2006/relationships"><Relationship Id="rId8" Type="http://schemas.microsoft.com/office/2007/relationships/hdphoto" Target="../media/hdphoto27.wdp"/><Relationship Id="rId3" Type="http://schemas.openxmlformats.org/officeDocument/2006/relationships/image" Target="../media/image148.png"/><Relationship Id="rId7" Type="http://schemas.openxmlformats.org/officeDocument/2006/relationships/image" Target="../media/image150.png"/><Relationship Id="rId2" Type="http://schemas.openxmlformats.org/officeDocument/2006/relationships/notesSlide" Target="../notesSlides/notesSlide11.xml"/><Relationship Id="rId1" Type="http://schemas.openxmlformats.org/officeDocument/2006/relationships/slideLayout" Target="../slideLayouts/slideLayout509.xml"/><Relationship Id="rId6" Type="http://schemas.openxmlformats.org/officeDocument/2006/relationships/image" Target="../media/image137.png"/><Relationship Id="rId5" Type="http://schemas.openxmlformats.org/officeDocument/2006/relationships/image" Target="../media/image149.png"/><Relationship Id="rId4" Type="http://schemas.microsoft.com/office/2007/relationships/hdphoto" Target="../media/hdphoto26.wdp"/></Relationships>
</file>

<file path=ppt/slides/_rels/slide1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xml"/><Relationship Id="rId1" Type="http://schemas.openxmlformats.org/officeDocument/2006/relationships/slideLayout" Target="../slideLayouts/slideLayout509.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8.xml.rels><?xml version="1.0" encoding="UTF-8" standalone="yes"?>
<Relationships xmlns="http://schemas.openxmlformats.org/package/2006/relationships"><Relationship Id="rId3" Type="http://schemas.openxmlformats.org/officeDocument/2006/relationships/image" Target="../media/image152.png"/><Relationship Id="rId7" Type="http://schemas.microsoft.com/office/2007/relationships/hdphoto" Target="../media/hdphoto28.wdp"/><Relationship Id="rId2" Type="http://schemas.openxmlformats.org/officeDocument/2006/relationships/notesSlide" Target="../notesSlides/notesSlide13.xml"/><Relationship Id="rId1" Type="http://schemas.openxmlformats.org/officeDocument/2006/relationships/slideLayout" Target="../slideLayouts/slideLayout509.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4.xml"/><Relationship Id="rId1" Type="http://schemas.openxmlformats.org/officeDocument/2006/relationships/slideLayout" Target="../slideLayouts/slideLayout509.xml"/><Relationship Id="rId6" Type="http://schemas.microsoft.com/office/2007/relationships/hdphoto" Target="../media/hdphoto28.wdp"/><Relationship Id="rId5" Type="http://schemas.openxmlformats.org/officeDocument/2006/relationships/image" Target="../media/image155.png"/><Relationship Id="rId4" Type="http://schemas.openxmlformats.org/officeDocument/2006/relationships/image" Target="../media/image154.png"/></Relationships>
</file>

<file path=ppt/slides/_rels/slide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xml"/><Relationship Id="rId1" Type="http://schemas.openxmlformats.org/officeDocument/2006/relationships/slideLayout" Target="../slideLayouts/slideLayout450.xml"/></Relationships>
</file>

<file path=ppt/slides/_rels/slide2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5.xml"/><Relationship Id="rId1" Type="http://schemas.openxmlformats.org/officeDocument/2006/relationships/slideLayout" Target="../slideLayouts/slideLayout509.xml"/><Relationship Id="rId4" Type="http://schemas.openxmlformats.org/officeDocument/2006/relationships/image" Target="../media/image134.png"/></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1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59.xml"/></Relationships>
</file>

<file path=ppt/slides/_rels/slide23.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459.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 Id="rId9" Type="http://schemas.openxmlformats.org/officeDocument/2006/relationships/image" Target="../media/image164.png"/></Relationships>
</file>

<file path=ppt/slides/_rels/slide2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459.xml"/></Relationships>
</file>

<file path=ppt/slides/_rels/slide25.xml.rels><?xml version="1.0" encoding="UTF-8" standalone="yes"?>
<Relationships xmlns="http://schemas.openxmlformats.org/package/2006/relationships"><Relationship Id="rId8" Type="http://schemas.openxmlformats.org/officeDocument/2006/relationships/customXml" Target="../../customXml/item4.xml"/><Relationship Id="rId13" Type="http://schemas.openxmlformats.org/officeDocument/2006/relationships/image" Target="../media/image168.png"/><Relationship Id="rId18" Type="http://schemas.openxmlformats.org/officeDocument/2006/relationships/image" Target="../media/image172.png"/><Relationship Id="rId3" Type="http://schemas.openxmlformats.org/officeDocument/2006/relationships/tags" Target="../tags/tag3.xml"/><Relationship Id="rId7" Type="http://schemas.openxmlformats.org/officeDocument/2006/relationships/customXml" Target="../../customXml/item2.xml"/><Relationship Id="rId12" Type="http://schemas.openxmlformats.org/officeDocument/2006/relationships/image" Target="../media/image167.emf"/><Relationship Id="rId17" Type="http://schemas.microsoft.com/office/2007/relationships/hdphoto" Target="../media/hdphoto29.wdp"/><Relationship Id="rId2" Type="http://schemas.openxmlformats.org/officeDocument/2006/relationships/tags" Target="../tags/tag2.xml"/><Relationship Id="rId16" Type="http://schemas.openxmlformats.org/officeDocument/2006/relationships/image" Target="../media/image171.png"/><Relationship Id="rId1" Type="http://schemas.openxmlformats.org/officeDocument/2006/relationships/vmlDrawing" Target="../drawings/vmlDrawing1.vml"/><Relationship Id="rId6" Type="http://schemas.openxmlformats.org/officeDocument/2006/relationships/customXml" Target="../../customXml/item1.xml"/><Relationship Id="rId11" Type="http://schemas.openxmlformats.org/officeDocument/2006/relationships/oleObject" Target="../embeddings/oleObject1.bin"/><Relationship Id="rId5" Type="http://schemas.openxmlformats.org/officeDocument/2006/relationships/customXml" Target="../../customXml/item3.xml"/><Relationship Id="rId15" Type="http://schemas.openxmlformats.org/officeDocument/2006/relationships/image" Target="../media/image170.png"/><Relationship Id="rId10" Type="http://schemas.openxmlformats.org/officeDocument/2006/relationships/notesSlide" Target="../notesSlides/notesSlide17.xml"/><Relationship Id="rId4" Type="http://schemas.openxmlformats.org/officeDocument/2006/relationships/tags" Target="../tags/tag4.xml"/><Relationship Id="rId9" Type="http://schemas.openxmlformats.org/officeDocument/2006/relationships/slideLayout" Target="../slideLayouts/slideLayout487.xml"/><Relationship Id="rId14" Type="http://schemas.openxmlformats.org/officeDocument/2006/relationships/image" Target="../media/image169.png"/></Relationships>
</file>

<file path=ppt/slides/_rels/slide26.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2.png"/><Relationship Id="rId3" Type="http://schemas.openxmlformats.org/officeDocument/2006/relationships/image" Target="../media/image173.png"/><Relationship Id="rId7" Type="http://schemas.openxmlformats.org/officeDocument/2006/relationships/image" Target="../media/image176.png"/><Relationship Id="rId12" Type="http://schemas.openxmlformats.org/officeDocument/2006/relationships/image" Target="../media/image181.png"/><Relationship Id="rId2" Type="http://schemas.openxmlformats.org/officeDocument/2006/relationships/notesSlide" Target="../notesSlides/notesSlide18.xml"/><Relationship Id="rId1" Type="http://schemas.openxmlformats.org/officeDocument/2006/relationships/slideLayout" Target="../slideLayouts/slideLayout498.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72.png"/><Relationship Id="rId10" Type="http://schemas.openxmlformats.org/officeDocument/2006/relationships/image" Target="../media/image179.png"/><Relationship Id="rId4" Type="http://schemas.openxmlformats.org/officeDocument/2006/relationships/image" Target="../media/image174.png"/><Relationship Id="rId9" Type="http://schemas.openxmlformats.org/officeDocument/2006/relationships/image" Target="../media/image17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5.xml"/></Relationships>
</file>

<file path=ppt/slides/_rels/slide2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9.xml"/><Relationship Id="rId1" Type="http://schemas.openxmlformats.org/officeDocument/2006/relationships/slideLayout" Target="../slideLayouts/slideLayout530.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2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0.xml"/><Relationship Id="rId1" Type="http://schemas.openxmlformats.org/officeDocument/2006/relationships/slideLayout" Target="../slideLayouts/slideLayout531.xml"/><Relationship Id="rId4" Type="http://schemas.openxmlformats.org/officeDocument/2006/relationships/image" Target="../media/image186.png"/></Relationships>
</file>

<file path=ppt/slides/_rels/slide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xml"/><Relationship Id="rId1" Type="http://schemas.openxmlformats.org/officeDocument/2006/relationships/slideLayout" Target="../slideLayouts/slideLayout450.xml"/><Relationship Id="rId5" Type="http://schemas.openxmlformats.org/officeDocument/2006/relationships/image" Target="../media/image99.png"/><Relationship Id="rId4" Type="http://schemas.openxmlformats.org/officeDocument/2006/relationships/image" Target="../media/image9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3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15.xml"/></Relationships>
</file>

<file path=ppt/slides/_rels/slide3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1.xml"/><Relationship Id="rId1" Type="http://schemas.openxmlformats.org/officeDocument/2006/relationships/slideLayout" Target="../slideLayouts/slideLayout431.xml"/></Relationships>
</file>

<file path=ppt/slides/_rels/slide34.xml.rels><?xml version="1.0" encoding="UTF-8" standalone="yes"?>
<Relationships xmlns="http://schemas.openxmlformats.org/package/2006/relationships"><Relationship Id="rId3" Type="http://schemas.openxmlformats.org/officeDocument/2006/relationships/image" Target="../media/image189.png"/><Relationship Id="rId7" Type="http://schemas.openxmlformats.org/officeDocument/2006/relationships/image" Target="../media/image104.png"/><Relationship Id="rId2" Type="http://schemas.openxmlformats.org/officeDocument/2006/relationships/notesSlide" Target="../notesSlides/notesSlide22.xml"/><Relationship Id="rId1" Type="http://schemas.openxmlformats.org/officeDocument/2006/relationships/slideLayout" Target="../slideLayouts/slideLayout109.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19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9.xml"/></Relationships>
</file>

<file path=ppt/slides/_rels/slide3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191.png"/><Relationship Id="rId1" Type="http://schemas.openxmlformats.org/officeDocument/2006/relationships/slideLayout" Target="../slideLayouts/slideLayout6.xml"/><Relationship Id="rId6" Type="http://schemas.openxmlformats.org/officeDocument/2006/relationships/image" Target="../media/image96.png"/><Relationship Id="rId5" Type="http://schemas.microsoft.com/office/2007/relationships/hdphoto" Target="../media/hdphoto31.wdp"/><Relationship Id="rId4" Type="http://schemas.openxmlformats.org/officeDocument/2006/relationships/image" Target="../media/image192.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9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3.xml"/><Relationship Id="rId1" Type="http://schemas.openxmlformats.org/officeDocument/2006/relationships/slideLayout" Target="../slideLayouts/slideLayout450.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47.xml"/></Relationships>
</file>

<file path=ppt/slides/_rels/slide43.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194.png"/><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9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9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6.gif"/><Relationship Id="rId7" Type="http://schemas.openxmlformats.org/officeDocument/2006/relationships/image" Target="../media/image96.png"/><Relationship Id="rId2" Type="http://schemas.openxmlformats.org/officeDocument/2006/relationships/image" Target="../media/image105.png"/><Relationship Id="rId1" Type="http://schemas.openxmlformats.org/officeDocument/2006/relationships/slideLayout" Target="../slideLayouts/slideLayout374.xml"/><Relationship Id="rId6" Type="http://schemas.openxmlformats.org/officeDocument/2006/relationships/image" Target="../media/image109.png"/><Relationship Id="rId5" Type="http://schemas.openxmlformats.org/officeDocument/2006/relationships/image" Target="../media/image108.jpeg"/><Relationship Id="rId4" Type="http://schemas.openxmlformats.org/officeDocument/2006/relationships/image" Target="../media/image107.png"/></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9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98.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96.png"/><Relationship Id="rId5" Type="http://schemas.openxmlformats.org/officeDocument/2006/relationships/image" Target="../media/image113.jpeg"/><Relationship Id="rId10" Type="http://schemas.openxmlformats.org/officeDocument/2006/relationships/image" Target="../media/image118.jpeg"/><Relationship Id="rId4" Type="http://schemas.openxmlformats.org/officeDocument/2006/relationships/image" Target="../media/image112.jpeg"/><Relationship Id="rId9" Type="http://schemas.openxmlformats.org/officeDocument/2006/relationships/image" Target="../media/image117.jpeg"/></Relationships>
</file>

<file path=ppt/slides/_rels/slide8.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12.xml"/><Relationship Id="rId5" Type="http://schemas.openxmlformats.org/officeDocument/2006/relationships/image" Target="../media/image96.png"/><Relationship Id="rId4" Type="http://schemas.openxmlformats.org/officeDocument/2006/relationships/image" Target="../media/image121.jpeg"/></Relationships>
</file>

<file path=ppt/slides/_rels/slide9.xml.rels><?xml version="1.0" encoding="UTF-8" standalone="yes"?>
<Relationships xmlns="http://schemas.openxmlformats.org/package/2006/relationships"><Relationship Id="rId8" Type="http://schemas.openxmlformats.org/officeDocument/2006/relationships/image" Target="../media/image128.png"/><Relationship Id="rId13" Type="http://schemas.microsoft.com/office/2007/relationships/hdphoto" Target="../media/hdphoto23.wdp"/><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2" Type="http://schemas.openxmlformats.org/officeDocument/2006/relationships/image" Target="../media/image122.png"/><Relationship Id="rId1" Type="http://schemas.openxmlformats.org/officeDocument/2006/relationships/slideLayout" Target="../slideLayouts/slideLayout116.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33.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14400" y="1905000"/>
            <a:ext cx="4724400" cy="1523494"/>
          </a:xfrm>
        </p:spPr>
        <p:txBody>
          <a:bodyPr/>
          <a:lstStyle/>
          <a:p>
            <a:r>
              <a:rPr lang="en-US" sz="5400" dirty="0" smtClean="0"/>
              <a:t>Introduction to Windows Azure</a:t>
            </a:r>
            <a:endParaRPr lang="en-US" sz="5400" dirty="0"/>
          </a:p>
        </p:txBody>
      </p:sp>
      <p:sp>
        <p:nvSpPr>
          <p:cNvPr id="7" name="TextBox 6"/>
          <p:cNvSpPr txBox="1"/>
          <p:nvPr/>
        </p:nvSpPr>
        <p:spPr>
          <a:xfrm>
            <a:off x="1066800" y="4876800"/>
            <a:ext cx="4069447" cy="787908"/>
          </a:xfrm>
          <a:prstGeom prst="rect">
            <a:avLst/>
          </a:prstGeom>
          <a:noFill/>
        </p:spPr>
        <p:txBody>
          <a:bodyPr wrap="none" lIns="0" tIns="0" rIns="0" bIns="0" rtlCol="0">
            <a:spAutoFit/>
          </a:bodyPr>
          <a:lstStyle/>
          <a:p>
            <a:pPr>
              <a:lnSpc>
                <a:spcPct val="90000"/>
              </a:lnSpc>
              <a:spcBef>
                <a:spcPct val="20000"/>
              </a:spcBef>
              <a:buSzPct val="80000"/>
            </a:pPr>
            <a:endParaRPr lang="en-US" sz="800" dirty="0" smtClean="0">
              <a:solidFill>
                <a:schemeClr val="bg1"/>
              </a:solidFill>
              <a:latin typeface="Segoe UI Light" panose="020B0502040204020203" pitchFamily="34" charset="0"/>
              <a:cs typeface="Segoe UI Light" panose="020B0502040204020203" pitchFamily="34" charset="0"/>
            </a:endParaRPr>
          </a:p>
          <a:p>
            <a:pPr>
              <a:lnSpc>
                <a:spcPct val="90000"/>
              </a:lnSpc>
              <a:spcBef>
                <a:spcPct val="20000"/>
              </a:spcBef>
              <a:buSzPct val="80000"/>
            </a:pPr>
            <a:r>
              <a:rPr lang="en-US" sz="2000" dirty="0" smtClean="0">
                <a:solidFill>
                  <a:schemeClr val="bg1"/>
                </a:solidFill>
                <a:latin typeface="Segoe UI Light" panose="020B0502040204020203" pitchFamily="34" charset="0"/>
                <a:cs typeface="Segoe UI Light" panose="020B0502040204020203" pitchFamily="34" charset="0"/>
              </a:rPr>
              <a:t>Mike Long</a:t>
            </a:r>
          </a:p>
          <a:p>
            <a:pPr>
              <a:lnSpc>
                <a:spcPct val="90000"/>
              </a:lnSpc>
              <a:spcBef>
                <a:spcPct val="20000"/>
              </a:spcBef>
              <a:buSzPct val="80000"/>
            </a:pPr>
            <a:r>
              <a:rPr lang="en-US" sz="2000" dirty="0" smtClean="0">
                <a:solidFill>
                  <a:schemeClr val="bg1"/>
                </a:solidFill>
                <a:latin typeface="Segoe UI Light" panose="020B0502040204020203" pitchFamily="34" charset="0"/>
                <a:cs typeface="Segoe UI Light" panose="020B0502040204020203" pitchFamily="34" charset="0"/>
              </a:rPr>
              <a:t>Technology Specialist, Windows Azure</a:t>
            </a:r>
            <a:endParaRPr lang="en-US"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03403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a:xfrm>
            <a:off x="2441722" y="1964291"/>
            <a:ext cx="1229001" cy="285750"/>
          </a:xfrm>
          <a:prstGeom prst="rect">
            <a:avLst/>
          </a:prstGeom>
          <a:solidFill>
            <a:schemeClr val="accent1"/>
          </a:solidFill>
          <a:ln w="9525" cap="flat" cmpd="sng" algn="ctr">
            <a:noFill/>
            <a:prstDash val="solid"/>
          </a:ln>
          <a:effectLst/>
        </p:spPr>
        <p:txBody>
          <a:bodyPr lIns="68560" tIns="34281" rIns="68560" bIns="3428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4"/>
            <a:r>
              <a:rPr lang="en-US" sz="1125" dirty="0">
                <a:solidFill>
                  <a:srgbClr val="000000">
                    <a:alpha val="99000"/>
                  </a:srgbClr>
                </a:solidFill>
                <a:ea typeface="Segoe UI" pitchFamily="34" charset="0"/>
                <a:cs typeface="Segoe UI" pitchFamily="34" charset="0"/>
              </a:rPr>
              <a:t>You Manage</a:t>
            </a:r>
          </a:p>
        </p:txBody>
      </p:sp>
      <p:grpSp>
        <p:nvGrpSpPr>
          <p:cNvPr id="77" name="Group 76"/>
          <p:cNvGrpSpPr/>
          <p:nvPr/>
        </p:nvGrpSpPr>
        <p:grpSpPr>
          <a:xfrm>
            <a:off x="4231029" y="1964291"/>
            <a:ext cx="1229001" cy="653073"/>
            <a:chOff x="3254776" y="1476054"/>
            <a:chExt cx="1638241" cy="870763"/>
          </a:xfrm>
        </p:grpSpPr>
        <p:sp>
          <p:nvSpPr>
            <p:cNvPr id="78" name="Rectangle 77"/>
            <p:cNvSpPr/>
            <p:nvPr/>
          </p:nvSpPr>
          <p:spPr>
            <a:xfrm>
              <a:off x="3254776" y="1476054"/>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4"/>
              <a:r>
                <a:rPr lang="en-US" sz="1125" dirty="0">
                  <a:solidFill>
                    <a:srgbClr val="000000">
                      <a:alpha val="99000"/>
                    </a:srgbClr>
                  </a:solidFill>
                  <a:ea typeface="Segoe UI" pitchFamily="34" charset="0"/>
                  <a:cs typeface="Segoe UI" pitchFamily="34" charset="0"/>
                </a:rPr>
                <a:t>You Manage</a:t>
              </a:r>
            </a:p>
          </p:txBody>
        </p:sp>
        <p:sp>
          <p:nvSpPr>
            <p:cNvPr id="79" name="Rectangle 78"/>
            <p:cNvSpPr/>
            <p:nvPr/>
          </p:nvSpPr>
          <p:spPr>
            <a:xfrm>
              <a:off x="3254777" y="1965817"/>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25" dirty="0">
                  <a:solidFill>
                    <a:srgbClr val="000000">
                      <a:alpha val="99000"/>
                    </a:srgbClr>
                  </a:solidFill>
                  <a:ea typeface="Segoe UI" pitchFamily="34" charset="0"/>
                  <a:cs typeface="Segoe UI" pitchFamily="34" charset="0"/>
                </a:rPr>
                <a:t>Vendor Manages</a:t>
              </a:r>
            </a:p>
          </p:txBody>
        </p:sp>
      </p:grpSp>
      <p:grpSp>
        <p:nvGrpSpPr>
          <p:cNvPr id="80" name="Group 79"/>
          <p:cNvGrpSpPr/>
          <p:nvPr/>
        </p:nvGrpSpPr>
        <p:grpSpPr>
          <a:xfrm>
            <a:off x="6020336" y="1964291"/>
            <a:ext cx="1229001" cy="653073"/>
            <a:chOff x="3254776" y="1476054"/>
            <a:chExt cx="1638241" cy="870763"/>
          </a:xfrm>
        </p:grpSpPr>
        <p:sp>
          <p:nvSpPr>
            <p:cNvPr id="81" name="Rectangle 80"/>
            <p:cNvSpPr/>
            <p:nvPr/>
          </p:nvSpPr>
          <p:spPr>
            <a:xfrm>
              <a:off x="3254776" y="1476054"/>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4"/>
              <a:r>
                <a:rPr lang="en-US" sz="1125" dirty="0">
                  <a:solidFill>
                    <a:srgbClr val="000000">
                      <a:alpha val="99000"/>
                    </a:srgbClr>
                  </a:solidFill>
                  <a:ea typeface="Segoe UI" pitchFamily="34" charset="0"/>
                  <a:cs typeface="Segoe UI" pitchFamily="34" charset="0"/>
                </a:rPr>
                <a:t>You Manage</a:t>
              </a:r>
            </a:p>
          </p:txBody>
        </p:sp>
        <p:sp>
          <p:nvSpPr>
            <p:cNvPr id="82" name="Rectangle 81"/>
            <p:cNvSpPr/>
            <p:nvPr/>
          </p:nvSpPr>
          <p:spPr>
            <a:xfrm>
              <a:off x="3254777" y="1965817"/>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25" dirty="0">
                  <a:solidFill>
                    <a:srgbClr val="000000">
                      <a:alpha val="99000"/>
                    </a:srgbClr>
                  </a:solidFill>
                  <a:ea typeface="Segoe UI" pitchFamily="34" charset="0"/>
                  <a:cs typeface="Segoe UI" pitchFamily="34" charset="0"/>
                </a:rPr>
                <a:t>Vendor Manages</a:t>
              </a:r>
            </a:p>
          </p:txBody>
        </p:sp>
      </p:grpSp>
      <p:grpSp>
        <p:nvGrpSpPr>
          <p:cNvPr id="15" name="Group 14"/>
          <p:cNvGrpSpPr/>
          <p:nvPr/>
        </p:nvGrpSpPr>
        <p:grpSpPr>
          <a:xfrm>
            <a:off x="4021399" y="1933575"/>
            <a:ext cx="1648254" cy="3771900"/>
            <a:chOff x="6108700" y="1676401"/>
            <a:chExt cx="2197100" cy="5029200"/>
          </a:xfrm>
        </p:grpSpPr>
        <p:sp>
          <p:nvSpPr>
            <p:cNvPr id="68" name="Rectangle 67"/>
            <p:cNvSpPr/>
            <p:nvPr/>
          </p:nvSpPr>
          <p:spPr bwMode="auto">
            <a:xfrm>
              <a:off x="6108700" y="1676401"/>
              <a:ext cx="2197100" cy="5029200"/>
            </a:xfrm>
            <a:prstGeom prst="rect">
              <a:avLst/>
            </a:prstGeom>
            <a:solidFill>
              <a:srgbClr val="191919"/>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150" tIns="28575" rIns="28575" bIns="57150" numCol="1" spcCol="0" rtlCol="0" fromWordArt="0" anchor="b" anchorCtr="0" forceAA="0" compatLnSpc="1">
              <a:prstTxWarp prst="textNoShape">
                <a:avLst/>
              </a:prstTxWarp>
              <a:noAutofit/>
            </a:bodyPr>
            <a:lstStyle/>
            <a:p>
              <a:pPr algn="ctr" defTabSz="685368" fontAlgn="base">
                <a:spcBef>
                  <a:spcPct val="0"/>
                </a:spcBef>
                <a:spcAft>
                  <a:spcPct val="0"/>
                </a:spcAft>
              </a:pPr>
              <a:endParaRPr lang="en-US" sz="1375" spc="-3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6207095" y="1778314"/>
              <a:ext cx="2000311" cy="4790434"/>
              <a:chOff x="6315305" y="1583374"/>
              <a:chExt cx="2000311" cy="4790434"/>
            </a:xfrm>
          </p:grpSpPr>
          <p:sp>
            <p:nvSpPr>
              <p:cNvPr id="154" name="Rectangle 153"/>
              <p:cNvSpPr/>
              <p:nvPr/>
            </p:nvSpPr>
            <p:spPr>
              <a:xfrm>
                <a:off x="6315305" y="1583374"/>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913749" fontAlgn="base">
                  <a:spcAft>
                    <a:spcPct val="0"/>
                  </a:spcAft>
                </a:pPr>
                <a:r>
                  <a:rPr lang="en-US" sz="1500" dirty="0">
                    <a:solidFill>
                      <a:srgbClr val="FFFFFF">
                        <a:alpha val="99000"/>
                      </a:srgbClr>
                    </a:solidFill>
                    <a:ea typeface="Kozuka Gothic Pro R" pitchFamily="34" charset="-128"/>
                  </a:rPr>
                  <a:t>Platform</a:t>
                </a:r>
              </a:p>
              <a:p>
                <a:pPr algn="ctr" defTabSz="913824"/>
                <a:r>
                  <a:rPr lang="en-US" sz="1188" dirty="0">
                    <a:solidFill>
                      <a:srgbClr val="FFFFFF">
                        <a:alpha val="99000"/>
                      </a:srgbClr>
                    </a:solidFill>
                    <a:ea typeface="Kozuka Gothic Pro R" pitchFamily="34" charset="-128"/>
                  </a:rPr>
                  <a:t>(as a Service)</a:t>
                </a:r>
              </a:p>
            </p:txBody>
          </p:sp>
          <p:sp>
            <p:nvSpPr>
              <p:cNvPr id="160" name="Rectangle 159"/>
              <p:cNvSpPr/>
              <p:nvPr/>
            </p:nvSpPr>
            <p:spPr>
              <a:xfrm>
                <a:off x="6484238" y="5537991"/>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Storage</a:t>
                </a:r>
              </a:p>
            </p:txBody>
          </p:sp>
          <p:sp>
            <p:nvSpPr>
              <p:cNvPr id="161" name="Rectangle 160"/>
              <p:cNvSpPr/>
              <p:nvPr/>
            </p:nvSpPr>
            <p:spPr>
              <a:xfrm>
                <a:off x="6484238" y="5083172"/>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Servers</a:t>
                </a:r>
              </a:p>
            </p:txBody>
          </p:sp>
          <p:sp>
            <p:nvSpPr>
              <p:cNvPr id="162" name="Rectangle 161"/>
              <p:cNvSpPr/>
              <p:nvPr/>
            </p:nvSpPr>
            <p:spPr>
              <a:xfrm>
                <a:off x="6484238" y="5992808"/>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Networking</a:t>
                </a:r>
              </a:p>
            </p:txBody>
          </p:sp>
          <p:sp>
            <p:nvSpPr>
              <p:cNvPr id="163" name="Rectangle 162"/>
              <p:cNvSpPr/>
              <p:nvPr/>
            </p:nvSpPr>
            <p:spPr>
              <a:xfrm>
                <a:off x="6484238" y="4173534"/>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O/S</a:t>
                </a:r>
              </a:p>
            </p:txBody>
          </p:sp>
          <p:sp>
            <p:nvSpPr>
              <p:cNvPr id="164" name="Rectangle 163"/>
              <p:cNvSpPr/>
              <p:nvPr/>
            </p:nvSpPr>
            <p:spPr>
              <a:xfrm>
                <a:off x="6484238" y="3718715"/>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Middleware</a:t>
                </a:r>
              </a:p>
            </p:txBody>
          </p:sp>
          <p:sp>
            <p:nvSpPr>
              <p:cNvPr id="165" name="Rectangle 164"/>
              <p:cNvSpPr/>
              <p:nvPr/>
            </p:nvSpPr>
            <p:spPr>
              <a:xfrm>
                <a:off x="6484238" y="4628353"/>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Virtualization</a:t>
                </a:r>
              </a:p>
            </p:txBody>
          </p:sp>
          <p:sp>
            <p:nvSpPr>
              <p:cNvPr id="166" name="Rectangle 165"/>
              <p:cNvSpPr/>
              <p:nvPr/>
            </p:nvSpPr>
            <p:spPr>
              <a:xfrm>
                <a:off x="6484238" y="2354258"/>
                <a:ext cx="1638240" cy="381000"/>
              </a:xfrm>
              <a:prstGeom prst="rect">
                <a:avLst/>
              </a:prstGeom>
              <a:solidFill>
                <a:schemeClr val="accent1"/>
              </a:solidFill>
              <a:ln w="9525" cap="flat" cmpd="sng" algn="ctr">
                <a:noFill/>
                <a:prstDash val="solid"/>
              </a:ln>
              <a:effectLst/>
            </p:spPr>
            <p:txBody>
              <a:bodyPr rtlCol="0" anchor="t" anchorCtr="0"/>
              <a:lstStyle/>
              <a:p>
                <a:pPr algn="ctr" defTabSz="913824"/>
                <a:r>
                  <a:rPr lang="en-US" sz="1188" dirty="0">
                    <a:solidFill>
                      <a:srgbClr val="000000">
                        <a:alpha val="99000"/>
                      </a:srgbClr>
                    </a:solidFill>
                    <a:ea typeface="Segoe UI" pitchFamily="34" charset="0"/>
                    <a:cs typeface="Segoe UI" pitchFamily="34" charset="0"/>
                  </a:rPr>
                  <a:t>Applications</a:t>
                </a:r>
              </a:p>
            </p:txBody>
          </p:sp>
          <p:sp>
            <p:nvSpPr>
              <p:cNvPr id="167" name="Rectangle 166"/>
              <p:cNvSpPr/>
              <p:nvPr/>
            </p:nvSpPr>
            <p:spPr>
              <a:xfrm>
                <a:off x="6484238" y="3263896"/>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Runtime</a:t>
                </a:r>
              </a:p>
            </p:txBody>
          </p:sp>
          <p:sp>
            <p:nvSpPr>
              <p:cNvPr id="168" name="Rectangle 167"/>
              <p:cNvSpPr/>
              <p:nvPr/>
            </p:nvSpPr>
            <p:spPr>
              <a:xfrm>
                <a:off x="6484238" y="2809077"/>
                <a:ext cx="1638240" cy="381000"/>
              </a:xfrm>
              <a:prstGeom prst="rect">
                <a:avLst/>
              </a:prstGeom>
              <a:solidFill>
                <a:schemeClr val="accent1"/>
              </a:solidFill>
              <a:ln w="9525" cap="flat" cmpd="sng" algn="ctr">
                <a:noFill/>
                <a:prstDash val="solid"/>
              </a:ln>
              <a:effectLst/>
            </p:spPr>
            <p:txBody>
              <a:bodyPr rtlCol="0" anchor="t" anchorCtr="0"/>
              <a:lstStyle/>
              <a:p>
                <a:pPr algn="ctr" defTabSz="913824"/>
                <a:r>
                  <a:rPr lang="en-US" sz="1188" dirty="0">
                    <a:solidFill>
                      <a:srgbClr val="000000">
                        <a:alpha val="99000"/>
                      </a:srgbClr>
                    </a:solidFill>
                    <a:ea typeface="Segoe UI" pitchFamily="34" charset="0"/>
                    <a:cs typeface="Segoe UI" pitchFamily="34" charset="0"/>
                  </a:rPr>
                  <a:t>Data</a:t>
                </a:r>
              </a:p>
            </p:txBody>
          </p:sp>
        </p:grpSp>
      </p:grpSp>
      <p:grpSp>
        <p:nvGrpSpPr>
          <p:cNvPr id="16" name="Group 15"/>
          <p:cNvGrpSpPr/>
          <p:nvPr/>
        </p:nvGrpSpPr>
        <p:grpSpPr>
          <a:xfrm>
            <a:off x="5837380" y="1933575"/>
            <a:ext cx="1648254" cy="3771900"/>
            <a:chOff x="8466946" y="1676401"/>
            <a:chExt cx="2197100" cy="5029200"/>
          </a:xfrm>
        </p:grpSpPr>
        <p:sp>
          <p:nvSpPr>
            <p:cNvPr id="69" name="Rectangle 68"/>
            <p:cNvSpPr/>
            <p:nvPr/>
          </p:nvSpPr>
          <p:spPr bwMode="auto">
            <a:xfrm>
              <a:off x="8466946" y="1676401"/>
              <a:ext cx="2197100" cy="5029200"/>
            </a:xfrm>
            <a:prstGeom prst="rect">
              <a:avLst/>
            </a:prstGeom>
            <a:solidFill>
              <a:srgbClr val="191919"/>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150" tIns="28575" rIns="28575" bIns="57150" numCol="1" spcCol="0" rtlCol="0" fromWordArt="0" anchor="b" anchorCtr="0" forceAA="0" compatLnSpc="1">
              <a:prstTxWarp prst="textNoShape">
                <a:avLst/>
              </a:prstTxWarp>
              <a:noAutofit/>
            </a:bodyPr>
            <a:lstStyle/>
            <a:p>
              <a:pPr algn="ctr" defTabSz="685368" fontAlgn="base">
                <a:spcBef>
                  <a:spcPct val="0"/>
                </a:spcBef>
                <a:spcAft>
                  <a:spcPct val="0"/>
                </a:spcAft>
              </a:pPr>
              <a:endParaRPr lang="en-US" sz="1375" spc="-3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8551368" y="1778314"/>
              <a:ext cx="2028257" cy="4790431"/>
              <a:chOff x="8840159" y="1583374"/>
              <a:chExt cx="2028257" cy="4790431"/>
            </a:xfrm>
          </p:grpSpPr>
          <p:sp>
            <p:nvSpPr>
              <p:cNvPr id="170" name="Rectangle 169"/>
              <p:cNvSpPr/>
              <p:nvPr/>
            </p:nvSpPr>
            <p:spPr>
              <a:xfrm>
                <a:off x="8840159" y="1583374"/>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913749" fontAlgn="base">
                  <a:spcAft>
                    <a:spcPct val="0"/>
                  </a:spcAft>
                </a:pPr>
                <a:r>
                  <a:rPr lang="en-US" sz="1500" dirty="0">
                    <a:solidFill>
                      <a:srgbClr val="FFFFFF">
                        <a:alpha val="99000"/>
                      </a:srgbClr>
                    </a:solidFill>
                    <a:ea typeface="Kozuka Gothic Pro R" pitchFamily="34" charset="-128"/>
                  </a:rPr>
                  <a:t>Software</a:t>
                </a:r>
              </a:p>
              <a:p>
                <a:pPr algn="ctr" defTabSz="913824"/>
                <a:r>
                  <a:rPr lang="en-US" sz="1188" dirty="0">
                    <a:solidFill>
                      <a:srgbClr val="FFFFFF">
                        <a:alpha val="99000"/>
                      </a:srgbClr>
                    </a:solidFill>
                    <a:ea typeface="Kozuka Gothic Pro R" pitchFamily="34" charset="-128"/>
                  </a:rPr>
                  <a:t>(as a Service)</a:t>
                </a:r>
              </a:p>
            </p:txBody>
          </p:sp>
          <p:sp>
            <p:nvSpPr>
              <p:cNvPr id="174" name="Rectangle 173"/>
              <p:cNvSpPr/>
              <p:nvPr/>
            </p:nvSpPr>
            <p:spPr>
              <a:xfrm>
                <a:off x="9040806" y="5537988"/>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Storage</a:t>
                </a:r>
              </a:p>
            </p:txBody>
          </p:sp>
          <p:sp>
            <p:nvSpPr>
              <p:cNvPr id="175" name="Rectangle 174"/>
              <p:cNvSpPr/>
              <p:nvPr/>
            </p:nvSpPr>
            <p:spPr>
              <a:xfrm>
                <a:off x="9040806" y="5083169"/>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Servers</a:t>
                </a:r>
              </a:p>
            </p:txBody>
          </p:sp>
          <p:sp>
            <p:nvSpPr>
              <p:cNvPr id="176" name="Rectangle 175"/>
              <p:cNvSpPr/>
              <p:nvPr/>
            </p:nvSpPr>
            <p:spPr>
              <a:xfrm>
                <a:off x="9040806" y="5992805"/>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Networking</a:t>
                </a:r>
              </a:p>
            </p:txBody>
          </p:sp>
          <p:sp>
            <p:nvSpPr>
              <p:cNvPr id="177" name="Rectangle 176"/>
              <p:cNvSpPr/>
              <p:nvPr/>
            </p:nvSpPr>
            <p:spPr>
              <a:xfrm>
                <a:off x="9040806" y="4173531"/>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O/S</a:t>
                </a:r>
              </a:p>
            </p:txBody>
          </p:sp>
          <p:sp>
            <p:nvSpPr>
              <p:cNvPr id="178" name="Rectangle 177"/>
              <p:cNvSpPr/>
              <p:nvPr/>
            </p:nvSpPr>
            <p:spPr>
              <a:xfrm>
                <a:off x="9040806" y="3718712"/>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Middleware</a:t>
                </a:r>
              </a:p>
            </p:txBody>
          </p:sp>
          <p:sp>
            <p:nvSpPr>
              <p:cNvPr id="179" name="Rectangle 178"/>
              <p:cNvSpPr/>
              <p:nvPr/>
            </p:nvSpPr>
            <p:spPr>
              <a:xfrm>
                <a:off x="9040806" y="4628350"/>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Virtualization</a:t>
                </a:r>
              </a:p>
            </p:txBody>
          </p:sp>
          <p:sp>
            <p:nvSpPr>
              <p:cNvPr id="180" name="Rectangle 179"/>
              <p:cNvSpPr/>
              <p:nvPr/>
            </p:nvSpPr>
            <p:spPr>
              <a:xfrm>
                <a:off x="9040806" y="2354255"/>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Applications</a:t>
                </a:r>
              </a:p>
            </p:txBody>
          </p:sp>
          <p:sp>
            <p:nvSpPr>
              <p:cNvPr id="181" name="Rectangle 180"/>
              <p:cNvSpPr/>
              <p:nvPr/>
            </p:nvSpPr>
            <p:spPr>
              <a:xfrm>
                <a:off x="9040806" y="3263893"/>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Runtime</a:t>
                </a:r>
              </a:p>
            </p:txBody>
          </p:sp>
          <p:sp>
            <p:nvSpPr>
              <p:cNvPr id="182" name="Rectangle 181"/>
              <p:cNvSpPr/>
              <p:nvPr/>
            </p:nvSpPr>
            <p:spPr>
              <a:xfrm>
                <a:off x="9040806" y="2809074"/>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Data</a:t>
                </a:r>
              </a:p>
            </p:txBody>
          </p:sp>
        </p:grpSp>
      </p:grpSp>
      <p:grpSp>
        <p:nvGrpSpPr>
          <p:cNvPr id="14" name="Group 13"/>
          <p:cNvGrpSpPr/>
          <p:nvPr/>
        </p:nvGrpSpPr>
        <p:grpSpPr>
          <a:xfrm>
            <a:off x="2205418" y="1933575"/>
            <a:ext cx="1648254" cy="3771900"/>
            <a:chOff x="3683000" y="1676401"/>
            <a:chExt cx="2197100" cy="5029200"/>
          </a:xfrm>
        </p:grpSpPr>
        <p:sp useBgFill="1">
          <p:nvSpPr>
            <p:cNvPr id="67" name="Rectangle 66"/>
            <p:cNvSpPr/>
            <p:nvPr/>
          </p:nvSpPr>
          <p:spPr bwMode="auto">
            <a:xfrm>
              <a:off x="3683000" y="1676401"/>
              <a:ext cx="2197100" cy="5029200"/>
            </a:xfrm>
            <a:prstGeom prst="rect">
              <a:avLst/>
            </a:prstGeom>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150" tIns="28575" rIns="28575" bIns="57150" numCol="1" spcCol="0" rtlCol="0" fromWordArt="0" anchor="b" anchorCtr="0" forceAA="0" compatLnSpc="1">
              <a:prstTxWarp prst="textNoShape">
                <a:avLst/>
              </a:prstTxWarp>
              <a:noAutofit/>
            </a:bodyPr>
            <a:lstStyle/>
            <a:p>
              <a:pPr algn="ctr" defTabSz="685368" fontAlgn="base">
                <a:spcBef>
                  <a:spcPct val="0"/>
                </a:spcBef>
                <a:spcAft>
                  <a:spcPct val="0"/>
                </a:spcAft>
              </a:pPr>
              <a:endParaRPr lang="en-US" sz="1375" spc="-3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3752850" y="1778313"/>
              <a:ext cx="2057400" cy="4790435"/>
              <a:chOff x="3683007" y="1583373"/>
              <a:chExt cx="2057400" cy="4790435"/>
            </a:xfrm>
          </p:grpSpPr>
          <p:sp>
            <p:nvSpPr>
              <p:cNvPr id="138" name="Rectangle 137"/>
              <p:cNvSpPr/>
              <p:nvPr/>
            </p:nvSpPr>
            <p:spPr>
              <a:xfrm>
                <a:off x="3683007" y="1583373"/>
                <a:ext cx="2057400"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913749" fontAlgn="base">
                  <a:spcAft>
                    <a:spcPct val="0"/>
                  </a:spcAft>
                </a:pPr>
                <a:r>
                  <a:rPr lang="en-US" sz="1500" dirty="0">
                    <a:solidFill>
                      <a:srgbClr val="FFFFFF">
                        <a:alpha val="99000"/>
                      </a:srgbClr>
                    </a:solidFill>
                    <a:ea typeface="Kozuka Gothic Pro R" pitchFamily="34" charset="-128"/>
                  </a:rPr>
                  <a:t>Infrastructure</a:t>
                </a:r>
              </a:p>
              <a:p>
                <a:pPr algn="ctr" defTabSz="913824"/>
                <a:r>
                  <a:rPr lang="en-US" sz="1188" dirty="0">
                    <a:solidFill>
                      <a:srgbClr val="FFFFFF">
                        <a:alpha val="99000"/>
                      </a:srgbClr>
                    </a:solidFill>
                    <a:ea typeface="Kozuka Gothic Pro R" pitchFamily="34" charset="-128"/>
                  </a:rPr>
                  <a:t>(as a Service)</a:t>
                </a:r>
              </a:p>
            </p:txBody>
          </p:sp>
          <p:sp>
            <p:nvSpPr>
              <p:cNvPr id="144" name="Rectangle 143"/>
              <p:cNvSpPr/>
              <p:nvPr/>
            </p:nvSpPr>
            <p:spPr>
              <a:xfrm>
                <a:off x="3928144" y="5537991"/>
                <a:ext cx="1638241" cy="381000"/>
              </a:xfrm>
              <a:prstGeom prst="rect">
                <a:avLst/>
              </a:prstGeom>
              <a:solidFill>
                <a:schemeClr val="accent2"/>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3824"/>
                <a:r>
                  <a:rPr lang="en-US" sz="1188" dirty="0">
                    <a:solidFill>
                      <a:srgbClr val="000000">
                        <a:alpha val="99000"/>
                      </a:srgbClr>
                    </a:solidFill>
                    <a:ea typeface="Segoe UI" pitchFamily="34" charset="0"/>
                    <a:cs typeface="Segoe UI" pitchFamily="34" charset="0"/>
                  </a:rPr>
                  <a:t>Storage</a:t>
                </a:r>
              </a:p>
            </p:txBody>
          </p:sp>
          <p:sp>
            <p:nvSpPr>
              <p:cNvPr id="145" name="Rectangle 144"/>
              <p:cNvSpPr/>
              <p:nvPr/>
            </p:nvSpPr>
            <p:spPr>
              <a:xfrm>
                <a:off x="3928144" y="5083172"/>
                <a:ext cx="1638241" cy="381000"/>
              </a:xfrm>
              <a:prstGeom prst="rect">
                <a:avLst/>
              </a:prstGeom>
              <a:solidFill>
                <a:schemeClr val="accent2"/>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3824"/>
                <a:r>
                  <a:rPr lang="en-US" sz="1188" dirty="0">
                    <a:solidFill>
                      <a:srgbClr val="000000">
                        <a:alpha val="99000"/>
                      </a:srgbClr>
                    </a:solidFill>
                    <a:ea typeface="Segoe UI" pitchFamily="34" charset="0"/>
                    <a:cs typeface="Segoe UI" pitchFamily="34" charset="0"/>
                  </a:rPr>
                  <a:t>Servers</a:t>
                </a:r>
              </a:p>
            </p:txBody>
          </p:sp>
          <p:sp>
            <p:nvSpPr>
              <p:cNvPr id="146" name="Rectangle 145"/>
              <p:cNvSpPr/>
              <p:nvPr/>
            </p:nvSpPr>
            <p:spPr>
              <a:xfrm>
                <a:off x="3928144" y="5992808"/>
                <a:ext cx="1638241" cy="381000"/>
              </a:xfrm>
              <a:prstGeom prst="rect">
                <a:avLst/>
              </a:prstGeom>
              <a:solidFill>
                <a:schemeClr val="accent2"/>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3824"/>
                <a:r>
                  <a:rPr lang="en-US" sz="1188" dirty="0">
                    <a:solidFill>
                      <a:srgbClr val="000000">
                        <a:alpha val="99000"/>
                      </a:srgbClr>
                    </a:solidFill>
                    <a:ea typeface="Segoe UI" pitchFamily="34" charset="0"/>
                    <a:cs typeface="Segoe UI" pitchFamily="34" charset="0"/>
                  </a:rPr>
                  <a:t>Networking</a:t>
                </a:r>
              </a:p>
            </p:txBody>
          </p:sp>
          <p:sp>
            <p:nvSpPr>
              <p:cNvPr id="147" name="Rectangle 146"/>
              <p:cNvSpPr/>
              <p:nvPr/>
            </p:nvSpPr>
            <p:spPr>
              <a:xfrm>
                <a:off x="3928144" y="4173534"/>
                <a:ext cx="1638241" cy="381000"/>
              </a:xfrm>
              <a:prstGeom prst="rect">
                <a:avLst/>
              </a:prstGeom>
              <a:solidFill>
                <a:schemeClr val="accent1"/>
              </a:solidFill>
              <a:ln w="9525" cap="flat" cmpd="sng" algn="ctr">
                <a:noFill/>
                <a:prstDash val="solid"/>
              </a:ln>
              <a:effectLst/>
            </p:spPr>
            <p:txBody>
              <a:bodyPr rtlCol="0" anchor="t" anchorCtr="0"/>
              <a:lstStyle/>
              <a:p>
                <a:pPr algn="ctr" defTabSz="913824"/>
                <a:r>
                  <a:rPr lang="en-US" sz="1188" dirty="0">
                    <a:solidFill>
                      <a:srgbClr val="000000">
                        <a:alpha val="99000"/>
                      </a:srgbClr>
                    </a:solidFill>
                    <a:ea typeface="Segoe UI" pitchFamily="34" charset="0"/>
                    <a:cs typeface="Segoe UI" pitchFamily="34" charset="0"/>
                  </a:rPr>
                  <a:t>O/S</a:t>
                </a:r>
              </a:p>
            </p:txBody>
          </p:sp>
          <p:sp>
            <p:nvSpPr>
              <p:cNvPr id="148" name="Rectangle 147"/>
              <p:cNvSpPr/>
              <p:nvPr/>
            </p:nvSpPr>
            <p:spPr>
              <a:xfrm>
                <a:off x="3928144" y="3718715"/>
                <a:ext cx="1638241" cy="381000"/>
              </a:xfrm>
              <a:prstGeom prst="rect">
                <a:avLst/>
              </a:prstGeom>
              <a:solidFill>
                <a:schemeClr val="accent1"/>
              </a:solidFill>
              <a:ln w="9525" cap="flat" cmpd="sng" algn="ctr">
                <a:noFill/>
                <a:prstDash val="solid"/>
              </a:ln>
              <a:effectLst/>
            </p:spPr>
            <p:txBody>
              <a:bodyPr rtlCol="0" anchor="t" anchorCtr="0"/>
              <a:lstStyle/>
              <a:p>
                <a:pPr algn="ctr" defTabSz="913824"/>
                <a:r>
                  <a:rPr lang="en-US" sz="1188" dirty="0">
                    <a:solidFill>
                      <a:srgbClr val="000000">
                        <a:alpha val="99000"/>
                      </a:srgbClr>
                    </a:solidFill>
                    <a:ea typeface="Segoe UI" pitchFamily="34" charset="0"/>
                    <a:cs typeface="Segoe UI" pitchFamily="34" charset="0"/>
                  </a:rPr>
                  <a:t>Middleware</a:t>
                </a:r>
              </a:p>
            </p:txBody>
          </p:sp>
          <p:sp>
            <p:nvSpPr>
              <p:cNvPr id="149" name="Rectangle 148"/>
              <p:cNvSpPr/>
              <p:nvPr/>
            </p:nvSpPr>
            <p:spPr>
              <a:xfrm>
                <a:off x="3928144" y="4628353"/>
                <a:ext cx="1638241" cy="381000"/>
              </a:xfrm>
              <a:prstGeom prst="rect">
                <a:avLst/>
              </a:prstGeom>
              <a:solidFill>
                <a:schemeClr val="accent2"/>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3824"/>
                <a:r>
                  <a:rPr lang="en-US" sz="1188" dirty="0">
                    <a:solidFill>
                      <a:srgbClr val="000000">
                        <a:alpha val="99000"/>
                      </a:srgbClr>
                    </a:solidFill>
                    <a:ea typeface="Segoe UI" pitchFamily="34" charset="0"/>
                    <a:cs typeface="Segoe UI" pitchFamily="34" charset="0"/>
                  </a:rPr>
                  <a:t>Virtualization</a:t>
                </a:r>
              </a:p>
            </p:txBody>
          </p:sp>
          <p:sp>
            <p:nvSpPr>
              <p:cNvPr id="150" name="Rectangle 149"/>
              <p:cNvSpPr/>
              <p:nvPr/>
            </p:nvSpPr>
            <p:spPr>
              <a:xfrm>
                <a:off x="3928144" y="2809077"/>
                <a:ext cx="1638241" cy="381000"/>
              </a:xfrm>
              <a:prstGeom prst="rect">
                <a:avLst/>
              </a:prstGeom>
              <a:solidFill>
                <a:schemeClr val="accent1"/>
              </a:solidFill>
              <a:ln w="9525" cap="flat" cmpd="sng" algn="ctr">
                <a:noFill/>
                <a:prstDash val="solid"/>
              </a:ln>
              <a:effectLst/>
            </p:spPr>
            <p:txBody>
              <a:bodyPr rtlCol="0" anchor="t" anchorCtr="0"/>
              <a:lstStyle/>
              <a:p>
                <a:pPr algn="ctr" defTabSz="913824"/>
                <a:r>
                  <a:rPr lang="en-US" sz="1188" dirty="0">
                    <a:solidFill>
                      <a:srgbClr val="000000">
                        <a:alpha val="99000"/>
                      </a:srgbClr>
                    </a:solidFill>
                    <a:ea typeface="Segoe UI" pitchFamily="34" charset="0"/>
                    <a:cs typeface="Segoe UI" pitchFamily="34" charset="0"/>
                  </a:rPr>
                  <a:t>Data</a:t>
                </a:r>
              </a:p>
            </p:txBody>
          </p:sp>
          <p:sp>
            <p:nvSpPr>
              <p:cNvPr id="151" name="Rectangle 150"/>
              <p:cNvSpPr/>
              <p:nvPr/>
            </p:nvSpPr>
            <p:spPr>
              <a:xfrm>
                <a:off x="3928144" y="2354258"/>
                <a:ext cx="1638241" cy="381000"/>
              </a:xfrm>
              <a:prstGeom prst="rect">
                <a:avLst/>
              </a:prstGeom>
              <a:solidFill>
                <a:schemeClr val="accent1"/>
              </a:solidFill>
              <a:ln w="9525" cap="flat" cmpd="sng" algn="ctr">
                <a:noFill/>
                <a:prstDash val="solid"/>
              </a:ln>
              <a:effectLst/>
            </p:spPr>
            <p:txBody>
              <a:bodyPr rtlCol="0" anchor="t" anchorCtr="0"/>
              <a:lstStyle/>
              <a:p>
                <a:pPr algn="ctr" defTabSz="913824"/>
                <a:r>
                  <a:rPr lang="en-US" sz="1188" dirty="0">
                    <a:solidFill>
                      <a:srgbClr val="000000">
                        <a:alpha val="99000"/>
                      </a:srgbClr>
                    </a:solidFill>
                    <a:ea typeface="Segoe UI" pitchFamily="34" charset="0"/>
                    <a:cs typeface="Segoe UI" pitchFamily="34" charset="0"/>
                  </a:rPr>
                  <a:t>Applications</a:t>
                </a:r>
              </a:p>
            </p:txBody>
          </p:sp>
          <p:sp>
            <p:nvSpPr>
              <p:cNvPr id="152" name="Rectangle 151"/>
              <p:cNvSpPr/>
              <p:nvPr/>
            </p:nvSpPr>
            <p:spPr>
              <a:xfrm>
                <a:off x="3928144" y="3263896"/>
                <a:ext cx="1638241" cy="381000"/>
              </a:xfrm>
              <a:prstGeom prst="rect">
                <a:avLst/>
              </a:prstGeom>
              <a:solidFill>
                <a:schemeClr val="accent1"/>
              </a:solidFill>
              <a:ln w="9525" cap="flat" cmpd="sng" algn="ctr">
                <a:noFill/>
                <a:prstDash val="solid"/>
              </a:ln>
              <a:effectLst/>
            </p:spPr>
            <p:txBody>
              <a:bodyPr rtlCol="0" anchor="t" anchorCtr="0"/>
              <a:lstStyle/>
              <a:p>
                <a:pPr algn="ctr" defTabSz="913824"/>
                <a:r>
                  <a:rPr lang="en-US" sz="1188" dirty="0">
                    <a:solidFill>
                      <a:srgbClr val="000000">
                        <a:alpha val="99000"/>
                      </a:srgbClr>
                    </a:solidFill>
                    <a:ea typeface="Segoe UI" pitchFamily="34" charset="0"/>
                    <a:cs typeface="Segoe UI" pitchFamily="34" charset="0"/>
                  </a:rPr>
                  <a:t>Runtime</a:t>
                </a:r>
              </a:p>
            </p:txBody>
          </p:sp>
        </p:grpSp>
      </p:grpSp>
      <p:grpSp>
        <p:nvGrpSpPr>
          <p:cNvPr id="18" name="Group 17"/>
          <p:cNvGrpSpPr/>
          <p:nvPr/>
        </p:nvGrpSpPr>
        <p:grpSpPr>
          <a:xfrm>
            <a:off x="7728981" y="1964291"/>
            <a:ext cx="1229001" cy="653073"/>
            <a:chOff x="10404220" y="1435101"/>
            <a:chExt cx="1638241" cy="870763"/>
          </a:xfrm>
        </p:grpSpPr>
        <p:sp>
          <p:nvSpPr>
            <p:cNvPr id="59" name="Rectangle 58"/>
            <p:cNvSpPr/>
            <p:nvPr/>
          </p:nvSpPr>
          <p:spPr>
            <a:xfrm>
              <a:off x="10404220" y="1435101"/>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4"/>
              <a:r>
                <a:rPr lang="en-US" sz="1125" dirty="0">
                  <a:solidFill>
                    <a:srgbClr val="000000">
                      <a:alpha val="99000"/>
                    </a:srgbClr>
                  </a:solidFill>
                  <a:ea typeface="Segoe UI" pitchFamily="34" charset="0"/>
                  <a:cs typeface="Segoe UI" pitchFamily="34" charset="0"/>
                </a:rPr>
                <a:t>You Manage</a:t>
              </a:r>
            </a:p>
          </p:txBody>
        </p:sp>
        <p:sp>
          <p:nvSpPr>
            <p:cNvPr id="60" name="Rectangle 59"/>
            <p:cNvSpPr/>
            <p:nvPr/>
          </p:nvSpPr>
          <p:spPr>
            <a:xfrm>
              <a:off x="10404221" y="1924864"/>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25" dirty="0">
                  <a:solidFill>
                    <a:srgbClr val="000000">
                      <a:alpha val="99000"/>
                    </a:srgbClr>
                  </a:solidFill>
                  <a:ea typeface="Segoe UI" pitchFamily="34" charset="0"/>
                  <a:cs typeface="Segoe UI" pitchFamily="34" charset="0"/>
                </a:rPr>
                <a:t>Vendor Manages</a:t>
              </a:r>
            </a:p>
          </p:txBody>
        </p:sp>
      </p:grpSp>
      <p:sp>
        <p:nvSpPr>
          <p:cNvPr id="2" name="Title 1"/>
          <p:cNvSpPr>
            <a:spLocks noGrp="1"/>
          </p:cNvSpPr>
          <p:nvPr>
            <p:ph type="title"/>
          </p:nvPr>
        </p:nvSpPr>
        <p:spPr>
          <a:xfrm>
            <a:off x="389440" y="1028702"/>
            <a:ext cx="8363938" cy="571267"/>
          </a:xfrm>
        </p:spPr>
        <p:txBody>
          <a:bodyPr/>
          <a:lstStyle/>
          <a:p>
            <a:r>
              <a:rPr lang="en-US" dirty="0" smtClean="0">
                <a:solidFill>
                  <a:schemeClr val="tx1"/>
                </a:solidFill>
              </a:rPr>
              <a:t>Cloud </a:t>
            </a:r>
            <a:r>
              <a:rPr lang="en-US" dirty="0">
                <a:solidFill>
                  <a:schemeClr val="tx1"/>
                </a:solidFill>
              </a:rPr>
              <a:t>Services</a:t>
            </a:r>
          </a:p>
        </p:txBody>
      </p:sp>
      <p:grpSp>
        <p:nvGrpSpPr>
          <p:cNvPr id="13" name="Group 12"/>
          <p:cNvGrpSpPr/>
          <p:nvPr/>
        </p:nvGrpSpPr>
        <p:grpSpPr>
          <a:xfrm>
            <a:off x="389437" y="1933575"/>
            <a:ext cx="1648254" cy="3771900"/>
            <a:chOff x="1257300" y="1676401"/>
            <a:chExt cx="2197100" cy="5029200"/>
          </a:xfrm>
        </p:grpSpPr>
        <p:sp>
          <p:nvSpPr>
            <p:cNvPr id="11" name="Rectangle 10"/>
            <p:cNvSpPr/>
            <p:nvPr/>
          </p:nvSpPr>
          <p:spPr bwMode="auto">
            <a:xfrm>
              <a:off x="1257300" y="1676401"/>
              <a:ext cx="2197100" cy="50292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150" tIns="28575" rIns="28575" bIns="57150" numCol="1" spcCol="0" rtlCol="0" fromWordArt="0" anchor="b" anchorCtr="0" forceAA="0" compatLnSpc="1">
              <a:prstTxWarp prst="textNoShape">
                <a:avLst/>
              </a:prstTxWarp>
              <a:noAutofit/>
            </a:bodyPr>
            <a:lstStyle/>
            <a:p>
              <a:pPr algn="ctr" defTabSz="685368" fontAlgn="base">
                <a:spcBef>
                  <a:spcPct val="0"/>
                </a:spcBef>
                <a:spcAft>
                  <a:spcPct val="0"/>
                </a:spcAft>
              </a:pPr>
              <a:endParaRPr lang="en-US" sz="1375" spc="-3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1422464" y="1778314"/>
              <a:ext cx="1866772" cy="4790431"/>
              <a:chOff x="1225894" y="1583374"/>
              <a:chExt cx="1866772" cy="4790431"/>
            </a:xfrm>
          </p:grpSpPr>
          <p:sp>
            <p:nvSpPr>
              <p:cNvPr id="124" name="Rectangle 123"/>
              <p:cNvSpPr/>
              <p:nvPr/>
            </p:nvSpPr>
            <p:spPr>
              <a:xfrm>
                <a:off x="1225894" y="1583374"/>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913749" fontAlgn="base">
                  <a:spcAft>
                    <a:spcPct val="0"/>
                  </a:spcAft>
                </a:pPr>
                <a:r>
                  <a:rPr lang="en-US" sz="1500" dirty="0">
                    <a:solidFill>
                      <a:srgbClr val="FFFFFF">
                        <a:alpha val="99000"/>
                      </a:srgbClr>
                    </a:solidFill>
                    <a:ea typeface="Kozuka Gothic Pro R" pitchFamily="34" charset="-128"/>
                  </a:rPr>
                  <a:t>On Premises</a:t>
                </a:r>
              </a:p>
            </p:txBody>
          </p:sp>
          <p:sp>
            <p:nvSpPr>
              <p:cNvPr id="128" name="Rectangle 127"/>
              <p:cNvSpPr/>
              <p:nvPr/>
            </p:nvSpPr>
            <p:spPr>
              <a:xfrm>
                <a:off x="1396458" y="5537988"/>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4"/>
                <a:r>
                  <a:rPr lang="en-US" sz="1188" dirty="0">
                    <a:solidFill>
                      <a:srgbClr val="000000">
                        <a:alpha val="99000"/>
                      </a:srgbClr>
                    </a:solidFill>
                    <a:ea typeface="Segoe UI" pitchFamily="34" charset="0"/>
                    <a:cs typeface="Segoe UI" pitchFamily="34" charset="0"/>
                  </a:rPr>
                  <a:t>Storage</a:t>
                </a:r>
              </a:p>
            </p:txBody>
          </p:sp>
          <p:sp>
            <p:nvSpPr>
              <p:cNvPr id="129" name="Rectangle 128"/>
              <p:cNvSpPr/>
              <p:nvPr/>
            </p:nvSpPr>
            <p:spPr>
              <a:xfrm>
                <a:off x="1396458" y="5083169"/>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4"/>
                <a:r>
                  <a:rPr lang="en-US" sz="1188" dirty="0">
                    <a:solidFill>
                      <a:srgbClr val="000000">
                        <a:alpha val="99000"/>
                      </a:srgbClr>
                    </a:solidFill>
                    <a:ea typeface="Segoe UI" pitchFamily="34" charset="0"/>
                    <a:cs typeface="Segoe UI" pitchFamily="34" charset="0"/>
                  </a:rPr>
                  <a:t>Servers</a:t>
                </a:r>
              </a:p>
            </p:txBody>
          </p:sp>
          <p:sp>
            <p:nvSpPr>
              <p:cNvPr id="130" name="Rectangle 129"/>
              <p:cNvSpPr/>
              <p:nvPr/>
            </p:nvSpPr>
            <p:spPr>
              <a:xfrm>
                <a:off x="1396458" y="5992805"/>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4"/>
                <a:r>
                  <a:rPr lang="en-US" sz="1188" dirty="0">
                    <a:solidFill>
                      <a:srgbClr val="000000">
                        <a:alpha val="99000"/>
                      </a:srgbClr>
                    </a:solidFill>
                    <a:ea typeface="Segoe UI" pitchFamily="34" charset="0"/>
                    <a:cs typeface="Segoe UI" pitchFamily="34" charset="0"/>
                  </a:rPr>
                  <a:t>Networking</a:t>
                </a:r>
              </a:p>
            </p:txBody>
          </p:sp>
          <p:sp>
            <p:nvSpPr>
              <p:cNvPr id="131" name="Rectangle 130"/>
              <p:cNvSpPr/>
              <p:nvPr/>
            </p:nvSpPr>
            <p:spPr>
              <a:xfrm>
                <a:off x="1396458" y="4173531"/>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4"/>
                <a:r>
                  <a:rPr lang="en-US" sz="1188" dirty="0">
                    <a:solidFill>
                      <a:srgbClr val="000000">
                        <a:alpha val="99000"/>
                      </a:srgbClr>
                    </a:solidFill>
                    <a:ea typeface="Segoe UI" pitchFamily="34" charset="0"/>
                    <a:cs typeface="Segoe UI" pitchFamily="34" charset="0"/>
                  </a:rPr>
                  <a:t>O/S</a:t>
                </a:r>
              </a:p>
            </p:txBody>
          </p:sp>
          <p:sp>
            <p:nvSpPr>
              <p:cNvPr id="132" name="Rectangle 131"/>
              <p:cNvSpPr/>
              <p:nvPr/>
            </p:nvSpPr>
            <p:spPr>
              <a:xfrm>
                <a:off x="1396458" y="3718712"/>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4"/>
                <a:r>
                  <a:rPr lang="en-US" sz="1188" dirty="0">
                    <a:solidFill>
                      <a:srgbClr val="000000">
                        <a:alpha val="99000"/>
                      </a:srgbClr>
                    </a:solidFill>
                    <a:ea typeface="Segoe UI" pitchFamily="34" charset="0"/>
                    <a:cs typeface="Segoe UI" pitchFamily="34" charset="0"/>
                  </a:rPr>
                  <a:t>Middleware</a:t>
                </a:r>
              </a:p>
            </p:txBody>
          </p:sp>
          <p:sp>
            <p:nvSpPr>
              <p:cNvPr id="133" name="Rectangle 132"/>
              <p:cNvSpPr/>
              <p:nvPr/>
            </p:nvSpPr>
            <p:spPr>
              <a:xfrm>
                <a:off x="1396458" y="4628350"/>
                <a:ext cx="1638241" cy="381000"/>
              </a:xfrm>
              <a:prstGeom prst="rect">
                <a:avLst/>
              </a:prstGeom>
              <a:solidFill>
                <a:schemeClr val="accent1"/>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4"/>
                <a:r>
                  <a:rPr lang="en-US" sz="1188" dirty="0">
                    <a:solidFill>
                      <a:srgbClr val="000000">
                        <a:alpha val="99000"/>
                      </a:srgbClr>
                    </a:solidFill>
                    <a:ea typeface="Segoe UI" pitchFamily="34" charset="0"/>
                    <a:cs typeface="Segoe UI" pitchFamily="34" charset="0"/>
                  </a:rPr>
                  <a:t>Virtualization</a:t>
                </a:r>
              </a:p>
            </p:txBody>
          </p:sp>
          <p:sp>
            <p:nvSpPr>
              <p:cNvPr id="134" name="Rectangle 133"/>
              <p:cNvSpPr/>
              <p:nvPr/>
            </p:nvSpPr>
            <p:spPr>
              <a:xfrm>
                <a:off x="1396458" y="2809074"/>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4"/>
                <a:r>
                  <a:rPr lang="en-US" sz="1188" dirty="0">
                    <a:solidFill>
                      <a:srgbClr val="000000">
                        <a:alpha val="99000"/>
                      </a:srgbClr>
                    </a:solidFill>
                    <a:ea typeface="Segoe UI" pitchFamily="34" charset="0"/>
                    <a:cs typeface="Segoe UI" pitchFamily="34" charset="0"/>
                  </a:rPr>
                  <a:t>Data</a:t>
                </a:r>
              </a:p>
            </p:txBody>
          </p:sp>
          <p:sp>
            <p:nvSpPr>
              <p:cNvPr id="135" name="Rectangle 134"/>
              <p:cNvSpPr/>
              <p:nvPr/>
            </p:nvSpPr>
            <p:spPr>
              <a:xfrm>
                <a:off x="1396458" y="2354255"/>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4"/>
                <a:r>
                  <a:rPr lang="en-US" sz="1188" dirty="0">
                    <a:solidFill>
                      <a:srgbClr val="000000">
                        <a:alpha val="99000"/>
                      </a:srgbClr>
                    </a:solidFill>
                    <a:ea typeface="Segoe UI" pitchFamily="34" charset="0"/>
                    <a:cs typeface="Segoe UI" pitchFamily="34" charset="0"/>
                  </a:rPr>
                  <a:t>Applications</a:t>
                </a:r>
              </a:p>
            </p:txBody>
          </p:sp>
          <p:sp>
            <p:nvSpPr>
              <p:cNvPr id="136" name="Rectangle 135"/>
              <p:cNvSpPr/>
              <p:nvPr/>
            </p:nvSpPr>
            <p:spPr>
              <a:xfrm>
                <a:off x="1396458" y="3263893"/>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4"/>
                <a:r>
                  <a:rPr lang="en-US" sz="1188" dirty="0">
                    <a:solidFill>
                      <a:srgbClr val="000000">
                        <a:alpha val="99000"/>
                      </a:srgbClr>
                    </a:solidFill>
                    <a:ea typeface="Segoe UI" pitchFamily="34" charset="0"/>
                    <a:cs typeface="Segoe UI" pitchFamily="34" charset="0"/>
                  </a:rPr>
                  <a:t>Runtime</a:t>
                </a:r>
              </a:p>
            </p:txBody>
          </p:sp>
        </p:grpSp>
      </p:grpSp>
    </p:spTree>
    <p:extLst>
      <p:ext uri="{BB962C8B-B14F-4D97-AF65-F5344CB8AC3E}">
        <p14:creationId xmlns:p14="http://schemas.microsoft.com/office/powerpoint/2010/main" val="4067009713"/>
      </p:ext>
    </p:extLst>
  </p:cSld>
  <p:clrMapOvr>
    <a:masterClrMapping/>
  </p:clrMapOvr>
  <mc:AlternateContent xmlns:mc="http://schemas.openxmlformats.org/markup-compatibility/2006" xmlns:p14="http://schemas.microsoft.com/office/powerpoint/2010/main">
    <mc:Choice Requires="p14">
      <p:transition p14:dur="4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left)">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par>
                                <p:cTn id="13" presetID="10" presetClass="exit" presetSubtype="0" fill="hold" grpId="1" nodeType="withEffect">
                                  <p:stCondLst>
                                    <p:cond delay="0"/>
                                  </p:stCondLst>
                                  <p:childTnLst>
                                    <p:animEffect transition="out" filter="fade">
                                      <p:cBhvr>
                                        <p:cTn id="14" dur="250"/>
                                        <p:tgtEl>
                                          <p:spTgt spid="74"/>
                                        </p:tgtEl>
                                      </p:cBhvr>
                                    </p:animEffect>
                                    <p:set>
                                      <p:cBhvr>
                                        <p:cTn id="15" dur="1" fill="hold">
                                          <p:stCondLst>
                                            <p:cond delay="249"/>
                                          </p:stCondLst>
                                        </p:cTn>
                                        <p:tgtEl>
                                          <p:spTgt spid="74"/>
                                        </p:tgtEl>
                                        <p:attrNameLst>
                                          <p:attrName>style.visibility</p:attrName>
                                        </p:attrNameLst>
                                      </p:cBhvr>
                                      <p:to>
                                        <p:strVal val="hidden"/>
                                      </p:to>
                                    </p:set>
                                  </p:childTnLst>
                                </p:cTn>
                              </p:par>
                              <p:par>
                                <p:cTn id="16" presetID="22" presetClass="entr" presetSubtype="8" fill="hold"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wipe(left)">
                                      <p:cBhvr>
                                        <p:cTn id="18" dur="500"/>
                                        <p:tgtEl>
                                          <p:spTgt spid="7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up)">
                                      <p:cBhvr>
                                        <p:cTn id="23" dur="500"/>
                                        <p:tgtEl>
                                          <p:spTgt spid="15"/>
                                        </p:tgtEl>
                                      </p:cBhvr>
                                    </p:animEffect>
                                  </p:childTnLst>
                                </p:cTn>
                              </p:par>
                              <p:par>
                                <p:cTn id="24" presetID="10" presetClass="exit" presetSubtype="0" fill="hold" nodeType="withEffect">
                                  <p:stCondLst>
                                    <p:cond delay="0"/>
                                  </p:stCondLst>
                                  <p:childTnLst>
                                    <p:animEffect transition="out" filter="fade">
                                      <p:cBhvr>
                                        <p:cTn id="25" dur="250"/>
                                        <p:tgtEl>
                                          <p:spTgt spid="77"/>
                                        </p:tgtEl>
                                      </p:cBhvr>
                                    </p:animEffect>
                                    <p:set>
                                      <p:cBhvr>
                                        <p:cTn id="26" dur="1" fill="hold">
                                          <p:stCondLst>
                                            <p:cond delay="249"/>
                                          </p:stCondLst>
                                        </p:cTn>
                                        <p:tgtEl>
                                          <p:spTgt spid="77"/>
                                        </p:tgtEl>
                                        <p:attrNameLst>
                                          <p:attrName>style.visibility</p:attrName>
                                        </p:attrNameLst>
                                      </p:cBhvr>
                                      <p:to>
                                        <p:strVal val="hidden"/>
                                      </p:to>
                                    </p:set>
                                  </p:childTnLst>
                                </p:cTn>
                              </p:par>
                              <p:par>
                                <p:cTn id="27" presetID="22" presetClass="entr" presetSubtype="8" fill="hold" nodeType="withEffect">
                                  <p:stCondLst>
                                    <p:cond delay="0"/>
                                  </p:stCondLst>
                                  <p:childTnLst>
                                    <p:set>
                                      <p:cBhvr>
                                        <p:cTn id="28" dur="1" fill="hold">
                                          <p:stCondLst>
                                            <p:cond delay="0"/>
                                          </p:stCondLst>
                                        </p:cTn>
                                        <p:tgtEl>
                                          <p:spTgt spid="80"/>
                                        </p:tgtEl>
                                        <p:attrNameLst>
                                          <p:attrName>style.visibility</p:attrName>
                                        </p:attrNameLst>
                                      </p:cBhvr>
                                      <p:to>
                                        <p:strVal val="visible"/>
                                      </p:to>
                                    </p:set>
                                    <p:animEffect transition="in" filter="wipe(left)">
                                      <p:cBhvr>
                                        <p:cTn id="29" dur="500"/>
                                        <p:tgtEl>
                                          <p:spTgt spid="8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500"/>
                                        <p:tgtEl>
                                          <p:spTgt spid="16"/>
                                        </p:tgtEl>
                                      </p:cBhvr>
                                    </p:animEffect>
                                  </p:childTnLst>
                                </p:cTn>
                              </p:par>
                              <p:par>
                                <p:cTn id="35" presetID="10" presetClass="exit" presetSubtype="0" fill="hold" nodeType="withEffect">
                                  <p:stCondLst>
                                    <p:cond delay="0"/>
                                  </p:stCondLst>
                                  <p:childTnLst>
                                    <p:animEffect transition="out" filter="fade">
                                      <p:cBhvr>
                                        <p:cTn id="36" dur="250"/>
                                        <p:tgtEl>
                                          <p:spTgt spid="80"/>
                                        </p:tgtEl>
                                      </p:cBhvr>
                                    </p:animEffect>
                                    <p:set>
                                      <p:cBhvr>
                                        <p:cTn id="37" dur="1" fill="hold">
                                          <p:stCondLst>
                                            <p:cond delay="249"/>
                                          </p:stCondLst>
                                        </p:cTn>
                                        <p:tgtEl>
                                          <p:spTgt spid="80"/>
                                        </p:tgtEl>
                                        <p:attrNameLst>
                                          <p:attrName>style.visibility</p:attrName>
                                        </p:attrNameLst>
                                      </p:cBhvr>
                                      <p:to>
                                        <p:strVal val="hidden"/>
                                      </p:to>
                                    </p:set>
                                  </p:childTnLst>
                                </p:cTn>
                              </p:par>
                              <p:par>
                                <p:cTn id="38" presetID="22" presetClass="entr" presetSubtype="8"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7089" y="1103899"/>
            <a:ext cx="6071037" cy="4770979"/>
            <a:chOff x="1" y="1219379"/>
            <a:chExt cx="8257032" cy="6488863"/>
          </a:xfrm>
        </p:grpSpPr>
        <p:sp>
          <p:nvSpPr>
            <p:cNvPr id="87" name="Rectangle 86"/>
            <p:cNvSpPr/>
            <p:nvPr/>
          </p:nvSpPr>
          <p:spPr bwMode="auto">
            <a:xfrm>
              <a:off x="1" y="1219379"/>
              <a:ext cx="8257032" cy="5592584"/>
            </a:xfrm>
            <a:prstGeom prst="rect">
              <a:avLst/>
            </a:prstGeom>
            <a:solidFill>
              <a:srgbClr val="EBEBEB"/>
            </a:solidFill>
            <a:ln>
              <a:solidFill>
                <a:schemeClr val="bg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32" tIns="100848" rIns="67232" bIns="107571" numCol="1" spcCol="0" rtlCol="0" fromWordArt="0" anchor="t" anchorCtr="0" forceAA="0" compatLnSpc="1">
              <a:prstTxWarp prst="textNoShape">
                <a:avLst/>
              </a:prstTxWarp>
              <a:noAutofit/>
            </a:bodyPr>
            <a:lstStyle/>
            <a:p>
              <a:pPr marL="214616" indent="-214616" defTabSz="671622" fontAlgn="base">
                <a:lnSpc>
                  <a:spcPct val="90000"/>
                </a:lnSpc>
                <a:spcBef>
                  <a:spcPct val="0"/>
                </a:spcBef>
                <a:spcAft>
                  <a:spcPct val="0"/>
                </a:spcAft>
                <a:buFont typeface="Arial" panose="020B0604020202020204" pitchFamily="34" charset="0"/>
                <a:buChar char="•"/>
              </a:pPr>
              <a:endParaRPr lang="en-US" sz="1324" spc="-37" dirty="0">
                <a:gradFill>
                  <a:gsLst>
                    <a:gs pos="0">
                      <a:srgbClr val="FFFFFF"/>
                    </a:gs>
                    <a:gs pos="100000">
                      <a:srgbClr val="FFFFFF"/>
                    </a:gs>
                  </a:gsLst>
                  <a:lin ang="5400000" scaled="1"/>
                </a:gradFill>
              </a:endParaRPr>
            </a:p>
          </p:txBody>
        </p:sp>
        <p:sp>
          <p:nvSpPr>
            <p:cNvPr id="42" name="Rectangle 41"/>
            <p:cNvSpPr/>
            <p:nvPr/>
          </p:nvSpPr>
          <p:spPr bwMode="auto">
            <a:xfrm>
              <a:off x="1" y="6806541"/>
              <a:ext cx="8257032" cy="901701"/>
            </a:xfrm>
            <a:prstGeom prst="rect">
              <a:avLst/>
            </a:prstGeom>
            <a:solidFill>
              <a:schemeClr val="bg1">
                <a:lumMod val="75000"/>
              </a:schemeClr>
            </a:solidFill>
            <a:ln w="22225" cap="sq">
              <a:solidFill>
                <a:schemeClr val="bg2">
                  <a:lumMod val="20000"/>
                  <a:lumOff val="8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67232" rIns="134464" bIns="107571" numCol="1" spcCol="0" rtlCol="0" fromWordArt="0" anchor="t" anchorCtr="0" forceAA="0" compatLnSpc="1">
              <a:prstTxWarp prst="textNoShape">
                <a:avLst/>
              </a:prstTxWarp>
              <a:noAutofit/>
            </a:bodyPr>
            <a:lstStyle/>
            <a:p>
              <a:pPr algn="ctr" defTabSz="671622" fontAlgn="base">
                <a:lnSpc>
                  <a:spcPct val="90000"/>
                </a:lnSpc>
                <a:spcBef>
                  <a:spcPct val="0"/>
                </a:spcBef>
                <a:spcAft>
                  <a:spcPct val="0"/>
                </a:spcAft>
              </a:pPr>
              <a:endParaRPr lang="en-US" sz="1471" spc="-37" dirty="0">
                <a:gradFill>
                  <a:gsLst>
                    <a:gs pos="36283">
                      <a:srgbClr val="00188F"/>
                    </a:gs>
                    <a:gs pos="28000">
                      <a:srgbClr val="00188F"/>
                    </a:gs>
                  </a:gsLst>
                  <a:lin ang="5400000" scaled="0"/>
                </a:gradFill>
              </a:endParaRPr>
            </a:p>
          </p:txBody>
        </p:sp>
      </p:grpSp>
      <p:sp>
        <p:nvSpPr>
          <p:cNvPr id="6" name="Rectangle 5"/>
          <p:cNvSpPr/>
          <p:nvPr/>
        </p:nvSpPr>
        <p:spPr>
          <a:xfrm>
            <a:off x="1076680" y="5419040"/>
            <a:ext cx="1666267" cy="312262"/>
          </a:xfrm>
          <a:prstGeom prst="rect">
            <a:avLst/>
          </a:prstGeom>
        </p:spPr>
        <p:txBody>
          <a:bodyPr wrap="square" lIns="67183" tIns="33590" rIns="67183" bIns="33590">
            <a:spAutoFit/>
          </a:bodyPr>
          <a:lstStyle/>
          <a:p>
            <a:pPr algn="ctr" defTabSz="685142">
              <a:lnSpc>
                <a:spcPct val="90000"/>
              </a:lnSpc>
            </a:pPr>
            <a:r>
              <a:rPr lang="en-US" sz="1765" b="1" spc="-37" dirty="0">
                <a:gradFill>
                  <a:gsLst>
                    <a:gs pos="2917">
                      <a:srgbClr val="00188F"/>
                    </a:gs>
                    <a:gs pos="30000">
                      <a:srgbClr val="00188F"/>
                    </a:gs>
                  </a:gsLst>
                  <a:lin ang="5400000" scaled="0"/>
                </a:gradFill>
                <a:latin typeface="Segoe UI Light"/>
              </a:rPr>
              <a:t>Your data center</a:t>
            </a:r>
          </a:p>
        </p:txBody>
      </p:sp>
      <p:sp>
        <p:nvSpPr>
          <p:cNvPr id="67" name="Rectangle 66"/>
          <p:cNvSpPr/>
          <p:nvPr/>
        </p:nvSpPr>
        <p:spPr>
          <a:xfrm>
            <a:off x="3395322" y="5420532"/>
            <a:ext cx="1811526" cy="312262"/>
          </a:xfrm>
          <a:prstGeom prst="rect">
            <a:avLst/>
          </a:prstGeom>
        </p:spPr>
        <p:txBody>
          <a:bodyPr wrap="square" lIns="67183" tIns="33590" rIns="67183" bIns="33590">
            <a:spAutoFit/>
          </a:bodyPr>
          <a:lstStyle/>
          <a:p>
            <a:pPr algn="ctr" defTabSz="685142">
              <a:lnSpc>
                <a:spcPct val="90000"/>
              </a:lnSpc>
            </a:pPr>
            <a:r>
              <a:rPr lang="en-US" sz="1765" b="1" spc="-37" dirty="0">
                <a:gradFill>
                  <a:gsLst>
                    <a:gs pos="2917">
                      <a:srgbClr val="00188F"/>
                    </a:gs>
                    <a:gs pos="30000">
                      <a:srgbClr val="00188F"/>
                    </a:gs>
                  </a:gsLst>
                  <a:lin ang="5400000" scaled="0"/>
                </a:gradFill>
                <a:latin typeface="Segoe UI Light"/>
              </a:rPr>
              <a:t>Windows Azure</a:t>
            </a:r>
          </a:p>
        </p:txBody>
      </p:sp>
      <p:sp>
        <p:nvSpPr>
          <p:cNvPr id="69" name="Freeform 7"/>
          <p:cNvSpPr>
            <a:spLocks noEditPoints="1"/>
          </p:cNvSpPr>
          <p:nvPr/>
        </p:nvSpPr>
        <p:spPr bwMode="black">
          <a:xfrm>
            <a:off x="2881007" y="5419047"/>
            <a:ext cx="356511" cy="315270"/>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chemeClr val="tx2"/>
          </a:solidFill>
          <a:ln>
            <a:noFill/>
          </a:ln>
          <a:extLst/>
        </p:spPr>
        <p:txBody>
          <a:bodyPr vert="horz" wrap="square" lIns="67183" tIns="33590" rIns="67183" bIns="33590" numCol="1" anchor="t" anchorCtr="0" compatLnSpc="1">
            <a:prstTxWarp prst="textNoShape">
              <a:avLst/>
            </a:prstTxWarp>
          </a:bodyPr>
          <a:lstStyle/>
          <a:p>
            <a:pPr defTabSz="685142"/>
            <a:endParaRPr lang="en-US" sz="1324" dirty="0">
              <a:solidFill>
                <a:srgbClr val="505050"/>
              </a:solidFill>
            </a:endParaRPr>
          </a:p>
        </p:txBody>
      </p:sp>
      <p:grpSp>
        <p:nvGrpSpPr>
          <p:cNvPr id="24" name="Group 23"/>
          <p:cNvGrpSpPr/>
          <p:nvPr/>
        </p:nvGrpSpPr>
        <p:grpSpPr>
          <a:xfrm>
            <a:off x="212099" y="2535121"/>
            <a:ext cx="1964921" cy="2536735"/>
            <a:chOff x="288461" y="3165938"/>
            <a:chExt cx="2672429" cy="3450136"/>
          </a:xfrm>
        </p:grpSpPr>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t="16024"/>
            <a:stretch/>
          </p:blipFill>
          <p:spPr>
            <a:xfrm>
              <a:off x="288461" y="3165938"/>
              <a:ext cx="2672429" cy="3450136"/>
            </a:xfrm>
            <a:prstGeom prst="rect">
              <a:avLst/>
            </a:prstGeom>
          </p:spPr>
        </p:pic>
        <p:grpSp>
          <p:nvGrpSpPr>
            <p:cNvPr id="17" name="Group 16"/>
            <p:cNvGrpSpPr/>
            <p:nvPr/>
          </p:nvGrpSpPr>
          <p:grpSpPr>
            <a:xfrm>
              <a:off x="1533177" y="5124723"/>
              <a:ext cx="1236176" cy="1087002"/>
              <a:chOff x="5736879" y="5124723"/>
              <a:chExt cx="1236176" cy="1087002"/>
            </a:xfrm>
          </p:grpSpPr>
          <p:grpSp>
            <p:nvGrpSpPr>
              <p:cNvPr id="59" name="Group 58"/>
              <p:cNvGrpSpPr/>
              <p:nvPr/>
            </p:nvGrpSpPr>
            <p:grpSpPr>
              <a:xfrm flipH="1">
                <a:off x="6564711" y="5124723"/>
                <a:ext cx="408344" cy="1087002"/>
                <a:chOff x="529660" y="3577613"/>
                <a:chExt cx="1058335" cy="2817255"/>
              </a:xfrm>
              <a:solidFill>
                <a:srgbClr val="FFFFFF"/>
              </a:solidFill>
            </p:grpSpPr>
            <p:sp>
              <p:nvSpPr>
                <p:cNvPr id="60" name="Freeform 741"/>
                <p:cNvSpPr>
                  <a:spLocks/>
                </p:cNvSpPr>
                <p:nvPr/>
              </p:nvSpPr>
              <p:spPr bwMode="auto">
                <a:xfrm>
                  <a:off x="529660" y="4273233"/>
                  <a:ext cx="1058335" cy="2121635"/>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1622"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sp>
              <p:nvSpPr>
                <p:cNvPr id="61" name="Oval 742"/>
                <p:cNvSpPr>
                  <a:spLocks noChangeArrowheads="1"/>
                </p:cNvSpPr>
                <p:nvPr/>
              </p:nvSpPr>
              <p:spPr bwMode="auto">
                <a:xfrm>
                  <a:off x="743315" y="3577613"/>
                  <a:ext cx="631026" cy="635994"/>
                </a:xfrm>
                <a:prstGeom prst="ellipse">
                  <a:avLst/>
                </a:prstGeom>
                <a:grp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1622"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grpSp>
          <p:sp>
            <p:nvSpPr>
              <p:cNvPr id="38" name="Freeform 34"/>
              <p:cNvSpPr>
                <a:spLocks noEditPoints="1"/>
              </p:cNvSpPr>
              <p:nvPr/>
            </p:nvSpPr>
            <p:spPr bwMode="auto">
              <a:xfrm>
                <a:off x="5736879" y="5378911"/>
                <a:ext cx="752168" cy="506043"/>
              </a:xfrm>
              <a:custGeom>
                <a:avLst/>
                <a:gdLst>
                  <a:gd name="T0" fmla="*/ 408 w 438"/>
                  <a:gd name="T1" fmla="*/ 0 h 295"/>
                  <a:gd name="T2" fmla="*/ 356 w 438"/>
                  <a:gd name="T3" fmla="*/ 0 h 295"/>
                  <a:gd name="T4" fmla="*/ 326 w 438"/>
                  <a:gd name="T5" fmla="*/ 29 h 295"/>
                  <a:gd name="T6" fmla="*/ 326 w 438"/>
                  <a:gd name="T7" fmla="*/ 265 h 295"/>
                  <a:gd name="T8" fmla="*/ 356 w 438"/>
                  <a:gd name="T9" fmla="*/ 295 h 295"/>
                  <a:gd name="T10" fmla="*/ 408 w 438"/>
                  <a:gd name="T11" fmla="*/ 295 h 295"/>
                  <a:gd name="T12" fmla="*/ 438 w 438"/>
                  <a:gd name="T13" fmla="*/ 265 h 295"/>
                  <a:gd name="T14" fmla="*/ 438 w 438"/>
                  <a:gd name="T15" fmla="*/ 29 h 295"/>
                  <a:gd name="T16" fmla="*/ 408 w 438"/>
                  <a:gd name="T17" fmla="*/ 0 h 295"/>
                  <a:gd name="T18" fmla="*/ 382 w 438"/>
                  <a:gd name="T19" fmla="*/ 225 h 295"/>
                  <a:gd name="T20" fmla="*/ 367 w 438"/>
                  <a:gd name="T21" fmla="*/ 210 h 295"/>
                  <a:gd name="T22" fmla="*/ 382 w 438"/>
                  <a:gd name="T23" fmla="*/ 196 h 295"/>
                  <a:gd name="T24" fmla="*/ 396 w 438"/>
                  <a:gd name="T25" fmla="*/ 210 h 295"/>
                  <a:gd name="T26" fmla="*/ 382 w 438"/>
                  <a:gd name="T27" fmla="*/ 225 h 295"/>
                  <a:gd name="T28" fmla="*/ 408 w 438"/>
                  <a:gd name="T29" fmla="*/ 80 h 295"/>
                  <a:gd name="T30" fmla="*/ 355 w 438"/>
                  <a:gd name="T31" fmla="*/ 80 h 295"/>
                  <a:gd name="T32" fmla="*/ 355 w 438"/>
                  <a:gd name="T33" fmla="*/ 70 h 295"/>
                  <a:gd name="T34" fmla="*/ 408 w 438"/>
                  <a:gd name="T35" fmla="*/ 70 h 295"/>
                  <a:gd name="T36" fmla="*/ 408 w 438"/>
                  <a:gd name="T37" fmla="*/ 80 h 295"/>
                  <a:gd name="T38" fmla="*/ 408 w 438"/>
                  <a:gd name="T39" fmla="*/ 50 h 295"/>
                  <a:gd name="T40" fmla="*/ 355 w 438"/>
                  <a:gd name="T41" fmla="*/ 50 h 295"/>
                  <a:gd name="T42" fmla="*/ 355 w 438"/>
                  <a:gd name="T43" fmla="*/ 40 h 295"/>
                  <a:gd name="T44" fmla="*/ 408 w 438"/>
                  <a:gd name="T45" fmla="*/ 40 h 295"/>
                  <a:gd name="T46" fmla="*/ 408 w 438"/>
                  <a:gd name="T47" fmla="*/ 50 h 295"/>
                  <a:gd name="T48" fmla="*/ 287 w 438"/>
                  <a:gd name="T49" fmla="*/ 27 h 295"/>
                  <a:gd name="T50" fmla="*/ 17 w 438"/>
                  <a:gd name="T51" fmla="*/ 27 h 295"/>
                  <a:gd name="T52" fmla="*/ 0 w 438"/>
                  <a:gd name="T53" fmla="*/ 44 h 295"/>
                  <a:gd name="T54" fmla="*/ 0 w 438"/>
                  <a:gd name="T55" fmla="*/ 222 h 295"/>
                  <a:gd name="T56" fmla="*/ 17 w 438"/>
                  <a:gd name="T57" fmla="*/ 239 h 295"/>
                  <a:gd name="T58" fmla="*/ 111 w 438"/>
                  <a:gd name="T59" fmla="*/ 239 h 295"/>
                  <a:gd name="T60" fmla="*/ 111 w 438"/>
                  <a:gd name="T61" fmla="*/ 239 h 295"/>
                  <a:gd name="T62" fmla="*/ 111 w 438"/>
                  <a:gd name="T63" fmla="*/ 255 h 295"/>
                  <a:gd name="T64" fmla="*/ 107 w 438"/>
                  <a:gd name="T65" fmla="*/ 260 h 295"/>
                  <a:gd name="T66" fmla="*/ 56 w 438"/>
                  <a:gd name="T67" fmla="*/ 268 h 295"/>
                  <a:gd name="T68" fmla="*/ 52 w 438"/>
                  <a:gd name="T69" fmla="*/ 273 h 295"/>
                  <a:gd name="T70" fmla="*/ 52 w 438"/>
                  <a:gd name="T71" fmla="*/ 285 h 295"/>
                  <a:gd name="T72" fmla="*/ 56 w 438"/>
                  <a:gd name="T73" fmla="*/ 289 h 295"/>
                  <a:gd name="T74" fmla="*/ 248 w 438"/>
                  <a:gd name="T75" fmla="*/ 289 h 295"/>
                  <a:gd name="T76" fmla="*/ 252 w 438"/>
                  <a:gd name="T77" fmla="*/ 285 h 295"/>
                  <a:gd name="T78" fmla="*/ 252 w 438"/>
                  <a:gd name="T79" fmla="*/ 273 h 295"/>
                  <a:gd name="T80" fmla="*/ 248 w 438"/>
                  <a:gd name="T81" fmla="*/ 268 h 295"/>
                  <a:gd name="T82" fmla="*/ 196 w 438"/>
                  <a:gd name="T83" fmla="*/ 260 h 295"/>
                  <a:gd name="T84" fmla="*/ 192 w 438"/>
                  <a:gd name="T85" fmla="*/ 255 h 295"/>
                  <a:gd name="T86" fmla="*/ 192 w 438"/>
                  <a:gd name="T87" fmla="*/ 239 h 295"/>
                  <a:gd name="T88" fmla="*/ 192 w 438"/>
                  <a:gd name="T89" fmla="*/ 239 h 295"/>
                  <a:gd name="T90" fmla="*/ 287 w 438"/>
                  <a:gd name="T91" fmla="*/ 239 h 295"/>
                  <a:gd name="T92" fmla="*/ 304 w 438"/>
                  <a:gd name="T93" fmla="*/ 222 h 295"/>
                  <a:gd name="T94" fmla="*/ 304 w 438"/>
                  <a:gd name="T95" fmla="*/ 44 h 295"/>
                  <a:gd name="T96" fmla="*/ 287 w 438"/>
                  <a:gd name="T97" fmla="*/ 27 h 295"/>
                  <a:gd name="T98" fmla="*/ 287 w 438"/>
                  <a:gd name="T99" fmla="*/ 209 h 295"/>
                  <a:gd name="T100" fmla="*/ 17 w 438"/>
                  <a:gd name="T101" fmla="*/ 209 h 295"/>
                  <a:gd name="T102" fmla="*/ 17 w 438"/>
                  <a:gd name="T103" fmla="*/ 44 h 295"/>
                  <a:gd name="T104" fmla="*/ 287 w 438"/>
                  <a:gd name="T105" fmla="*/ 44 h 295"/>
                  <a:gd name="T106" fmla="*/ 287 w 438"/>
                  <a:gd name="T107" fmla="*/ 209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295">
                    <a:moveTo>
                      <a:pt x="408" y="0"/>
                    </a:moveTo>
                    <a:cubicBezTo>
                      <a:pt x="356" y="0"/>
                      <a:pt x="356" y="0"/>
                      <a:pt x="356" y="0"/>
                    </a:cubicBezTo>
                    <a:cubicBezTo>
                      <a:pt x="339" y="0"/>
                      <a:pt x="326" y="13"/>
                      <a:pt x="326" y="29"/>
                    </a:cubicBezTo>
                    <a:cubicBezTo>
                      <a:pt x="326" y="265"/>
                      <a:pt x="326" y="265"/>
                      <a:pt x="326" y="265"/>
                    </a:cubicBezTo>
                    <a:cubicBezTo>
                      <a:pt x="326" y="281"/>
                      <a:pt x="339" y="295"/>
                      <a:pt x="356" y="295"/>
                    </a:cubicBezTo>
                    <a:cubicBezTo>
                      <a:pt x="408" y="295"/>
                      <a:pt x="408" y="295"/>
                      <a:pt x="408" y="295"/>
                    </a:cubicBezTo>
                    <a:cubicBezTo>
                      <a:pt x="424" y="295"/>
                      <a:pt x="438" y="281"/>
                      <a:pt x="438" y="265"/>
                    </a:cubicBezTo>
                    <a:cubicBezTo>
                      <a:pt x="438" y="29"/>
                      <a:pt x="438" y="29"/>
                      <a:pt x="438" y="29"/>
                    </a:cubicBezTo>
                    <a:cubicBezTo>
                      <a:pt x="438" y="13"/>
                      <a:pt x="424" y="0"/>
                      <a:pt x="408" y="0"/>
                    </a:cubicBezTo>
                    <a:close/>
                    <a:moveTo>
                      <a:pt x="382" y="225"/>
                    </a:moveTo>
                    <a:cubicBezTo>
                      <a:pt x="374" y="225"/>
                      <a:pt x="367" y="218"/>
                      <a:pt x="367" y="210"/>
                    </a:cubicBezTo>
                    <a:cubicBezTo>
                      <a:pt x="367" y="202"/>
                      <a:pt x="374" y="196"/>
                      <a:pt x="382" y="196"/>
                    </a:cubicBezTo>
                    <a:cubicBezTo>
                      <a:pt x="390" y="196"/>
                      <a:pt x="396" y="202"/>
                      <a:pt x="396" y="210"/>
                    </a:cubicBezTo>
                    <a:cubicBezTo>
                      <a:pt x="396" y="218"/>
                      <a:pt x="390" y="225"/>
                      <a:pt x="382" y="225"/>
                    </a:cubicBezTo>
                    <a:close/>
                    <a:moveTo>
                      <a:pt x="408" y="80"/>
                    </a:moveTo>
                    <a:cubicBezTo>
                      <a:pt x="355" y="80"/>
                      <a:pt x="355" y="80"/>
                      <a:pt x="355" y="80"/>
                    </a:cubicBezTo>
                    <a:cubicBezTo>
                      <a:pt x="355" y="70"/>
                      <a:pt x="355" y="70"/>
                      <a:pt x="355" y="70"/>
                    </a:cubicBezTo>
                    <a:cubicBezTo>
                      <a:pt x="408" y="70"/>
                      <a:pt x="408" y="70"/>
                      <a:pt x="408" y="70"/>
                    </a:cubicBezTo>
                    <a:lnTo>
                      <a:pt x="408" y="80"/>
                    </a:lnTo>
                    <a:close/>
                    <a:moveTo>
                      <a:pt x="408" y="50"/>
                    </a:moveTo>
                    <a:cubicBezTo>
                      <a:pt x="355" y="50"/>
                      <a:pt x="355" y="50"/>
                      <a:pt x="355" y="50"/>
                    </a:cubicBezTo>
                    <a:cubicBezTo>
                      <a:pt x="355" y="40"/>
                      <a:pt x="355" y="40"/>
                      <a:pt x="355" y="40"/>
                    </a:cubicBezTo>
                    <a:cubicBezTo>
                      <a:pt x="408" y="40"/>
                      <a:pt x="408" y="40"/>
                      <a:pt x="408" y="40"/>
                    </a:cubicBezTo>
                    <a:lnTo>
                      <a:pt x="408" y="50"/>
                    </a:lnTo>
                    <a:close/>
                    <a:moveTo>
                      <a:pt x="287" y="27"/>
                    </a:moveTo>
                    <a:cubicBezTo>
                      <a:pt x="17" y="27"/>
                      <a:pt x="17" y="27"/>
                      <a:pt x="17" y="27"/>
                    </a:cubicBezTo>
                    <a:cubicBezTo>
                      <a:pt x="8" y="27"/>
                      <a:pt x="0" y="35"/>
                      <a:pt x="0" y="44"/>
                    </a:cubicBezTo>
                    <a:cubicBezTo>
                      <a:pt x="0" y="222"/>
                      <a:pt x="0" y="222"/>
                      <a:pt x="0" y="222"/>
                    </a:cubicBezTo>
                    <a:cubicBezTo>
                      <a:pt x="0" y="231"/>
                      <a:pt x="8" y="239"/>
                      <a:pt x="17" y="239"/>
                    </a:cubicBezTo>
                    <a:cubicBezTo>
                      <a:pt x="111" y="239"/>
                      <a:pt x="111" y="239"/>
                      <a:pt x="111" y="239"/>
                    </a:cubicBezTo>
                    <a:cubicBezTo>
                      <a:pt x="111" y="239"/>
                      <a:pt x="111" y="239"/>
                      <a:pt x="111" y="239"/>
                    </a:cubicBezTo>
                    <a:cubicBezTo>
                      <a:pt x="111" y="255"/>
                      <a:pt x="111" y="255"/>
                      <a:pt x="111" y="255"/>
                    </a:cubicBezTo>
                    <a:cubicBezTo>
                      <a:pt x="111" y="257"/>
                      <a:pt x="109" y="259"/>
                      <a:pt x="107" y="260"/>
                    </a:cubicBezTo>
                    <a:cubicBezTo>
                      <a:pt x="56" y="268"/>
                      <a:pt x="56" y="268"/>
                      <a:pt x="56" y="268"/>
                    </a:cubicBezTo>
                    <a:cubicBezTo>
                      <a:pt x="54" y="269"/>
                      <a:pt x="52" y="271"/>
                      <a:pt x="52" y="273"/>
                    </a:cubicBezTo>
                    <a:cubicBezTo>
                      <a:pt x="52" y="285"/>
                      <a:pt x="52" y="285"/>
                      <a:pt x="52" y="285"/>
                    </a:cubicBezTo>
                    <a:cubicBezTo>
                      <a:pt x="52" y="287"/>
                      <a:pt x="53" y="289"/>
                      <a:pt x="56" y="289"/>
                    </a:cubicBezTo>
                    <a:cubicBezTo>
                      <a:pt x="248" y="289"/>
                      <a:pt x="248" y="289"/>
                      <a:pt x="248" y="289"/>
                    </a:cubicBezTo>
                    <a:cubicBezTo>
                      <a:pt x="251" y="289"/>
                      <a:pt x="252" y="287"/>
                      <a:pt x="252" y="285"/>
                    </a:cubicBezTo>
                    <a:cubicBezTo>
                      <a:pt x="252" y="273"/>
                      <a:pt x="252" y="273"/>
                      <a:pt x="252" y="273"/>
                    </a:cubicBezTo>
                    <a:cubicBezTo>
                      <a:pt x="252" y="271"/>
                      <a:pt x="251" y="269"/>
                      <a:pt x="248" y="268"/>
                    </a:cubicBezTo>
                    <a:cubicBezTo>
                      <a:pt x="196" y="260"/>
                      <a:pt x="196" y="260"/>
                      <a:pt x="196" y="260"/>
                    </a:cubicBezTo>
                    <a:cubicBezTo>
                      <a:pt x="194" y="259"/>
                      <a:pt x="192" y="257"/>
                      <a:pt x="192" y="255"/>
                    </a:cubicBezTo>
                    <a:cubicBezTo>
                      <a:pt x="192" y="239"/>
                      <a:pt x="192" y="239"/>
                      <a:pt x="192" y="239"/>
                    </a:cubicBezTo>
                    <a:cubicBezTo>
                      <a:pt x="192" y="239"/>
                      <a:pt x="192" y="239"/>
                      <a:pt x="192" y="239"/>
                    </a:cubicBezTo>
                    <a:cubicBezTo>
                      <a:pt x="287" y="239"/>
                      <a:pt x="287" y="239"/>
                      <a:pt x="287" y="239"/>
                    </a:cubicBezTo>
                    <a:cubicBezTo>
                      <a:pt x="296" y="239"/>
                      <a:pt x="304" y="231"/>
                      <a:pt x="304" y="222"/>
                    </a:cubicBezTo>
                    <a:cubicBezTo>
                      <a:pt x="304" y="44"/>
                      <a:pt x="304" y="44"/>
                      <a:pt x="304" y="44"/>
                    </a:cubicBezTo>
                    <a:cubicBezTo>
                      <a:pt x="304" y="35"/>
                      <a:pt x="296" y="27"/>
                      <a:pt x="287" y="27"/>
                    </a:cubicBezTo>
                    <a:close/>
                    <a:moveTo>
                      <a:pt x="287" y="209"/>
                    </a:moveTo>
                    <a:cubicBezTo>
                      <a:pt x="17" y="209"/>
                      <a:pt x="17" y="209"/>
                      <a:pt x="17" y="209"/>
                    </a:cubicBezTo>
                    <a:cubicBezTo>
                      <a:pt x="17" y="44"/>
                      <a:pt x="17" y="44"/>
                      <a:pt x="17" y="44"/>
                    </a:cubicBezTo>
                    <a:cubicBezTo>
                      <a:pt x="287" y="44"/>
                      <a:pt x="287" y="44"/>
                      <a:pt x="287" y="44"/>
                    </a:cubicBezTo>
                    <a:lnTo>
                      <a:pt x="287" y="209"/>
                    </a:lnTo>
                    <a:close/>
                  </a:path>
                </a:pathLst>
              </a:custGeom>
              <a:solidFill>
                <a:schemeClr val="bg1"/>
              </a:solidFill>
              <a:ln>
                <a:noFill/>
              </a:ln>
              <a:extLst/>
            </p:spPr>
            <p:txBody>
              <a:bodyPr vert="horz" wrap="square" lIns="67232" tIns="33616" rIns="67232" bIns="33616" numCol="1" anchor="t" anchorCtr="0" compatLnSpc="1">
                <a:prstTxWarp prst="textNoShape">
                  <a:avLst/>
                </a:prstTxWarp>
              </a:bodyPr>
              <a:lstStyle/>
              <a:p>
                <a:pPr defTabSz="685142"/>
                <a:endParaRPr lang="en-US" sz="1324" dirty="0">
                  <a:solidFill>
                    <a:srgbClr val="505050"/>
                  </a:solidFill>
                </a:endParaRPr>
              </a:p>
            </p:txBody>
          </p:sp>
        </p:grpSp>
      </p:grpSp>
      <p:cxnSp>
        <p:nvCxnSpPr>
          <p:cNvPr id="72" name="Straight Connector 71"/>
          <p:cNvCxnSpPr/>
          <p:nvPr/>
        </p:nvCxnSpPr>
        <p:spPr>
          <a:xfrm>
            <a:off x="2224965" y="4513792"/>
            <a:ext cx="2184966" cy="4966"/>
          </a:xfrm>
          <a:prstGeom prst="line">
            <a:avLst/>
          </a:prstGeom>
          <a:ln w="44450"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6280811" y="843543"/>
            <a:ext cx="2863190" cy="515684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361" tIns="107489" rIns="134361" bIns="107489" numCol="1" spcCol="0" rtlCol="0" fromWordArt="0" anchor="t" anchorCtr="0" forceAA="0" compatLnSpc="1">
            <a:prstTxWarp prst="textNoShape">
              <a:avLst/>
            </a:prstTxWarp>
            <a:noAutofit/>
          </a:bodyPr>
          <a:lstStyle/>
          <a:p>
            <a:pPr algn="ctr" defTabSz="671622"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pic>
        <p:nvPicPr>
          <p:cNvPr id="29" name="Picture 28" hidden="1"/>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322817" y="1098493"/>
            <a:ext cx="2779174" cy="669395"/>
          </a:xfrm>
          <a:prstGeom prst="rect">
            <a:avLst/>
          </a:prstGeom>
        </p:spPr>
      </p:pic>
      <p:sp>
        <p:nvSpPr>
          <p:cNvPr id="28" name="Rectangle 27"/>
          <p:cNvSpPr/>
          <p:nvPr/>
        </p:nvSpPr>
        <p:spPr>
          <a:xfrm>
            <a:off x="6451806" y="1906189"/>
            <a:ext cx="2521196" cy="3726786"/>
          </a:xfrm>
          <a:prstGeom prst="rect">
            <a:avLst/>
          </a:prstGeom>
        </p:spPr>
        <p:txBody>
          <a:bodyPr wrap="square" lIns="67183" tIns="33590" rIns="67183" bIns="33590">
            <a:spAutoFit/>
          </a:bodyPr>
          <a:lstStyle/>
          <a:p>
            <a:pPr defTabSz="685142">
              <a:lnSpc>
                <a:spcPct val="90000"/>
              </a:lnSpc>
              <a:spcBef>
                <a:spcPts val="882"/>
              </a:spcBef>
              <a:spcAft>
                <a:spcPts val="662"/>
              </a:spcAft>
            </a:pPr>
            <a:r>
              <a:rPr lang="en-US" sz="1324" dirty="0">
                <a:gradFill>
                  <a:gsLst>
                    <a:gs pos="0">
                      <a:srgbClr val="505050">
                        <a:lumMod val="50000"/>
                      </a:srgbClr>
                    </a:gs>
                    <a:gs pos="100000">
                      <a:srgbClr val="505050">
                        <a:lumMod val="50000"/>
                      </a:srgbClr>
                    </a:gs>
                  </a:gsLst>
                  <a:lin ang="5400000" scaled="1"/>
                </a:gradFill>
              </a:rPr>
              <a:t>Scalable on-demand infrastructure in the cloud</a:t>
            </a:r>
          </a:p>
          <a:p>
            <a:pPr defTabSz="685142">
              <a:lnSpc>
                <a:spcPct val="90000"/>
              </a:lnSpc>
              <a:spcBef>
                <a:spcPts val="882"/>
              </a:spcBef>
              <a:spcAft>
                <a:spcPts val="662"/>
              </a:spcAft>
            </a:pPr>
            <a:r>
              <a:rPr lang="en-US" sz="1324" dirty="0">
                <a:gradFill>
                  <a:gsLst>
                    <a:gs pos="0">
                      <a:srgbClr val="505050">
                        <a:lumMod val="50000"/>
                      </a:srgbClr>
                    </a:gs>
                    <a:gs pos="100000">
                      <a:srgbClr val="505050">
                        <a:lumMod val="50000"/>
                      </a:srgbClr>
                    </a:gs>
                  </a:gsLst>
                  <a:lin ang="5400000" scaled="1"/>
                </a:gradFill>
              </a:rPr>
              <a:t>Growing list of validated </a:t>
            </a:r>
            <a:br>
              <a:rPr lang="en-US" sz="1324" dirty="0">
                <a:gradFill>
                  <a:gsLst>
                    <a:gs pos="0">
                      <a:srgbClr val="505050">
                        <a:lumMod val="50000"/>
                      </a:srgbClr>
                    </a:gs>
                    <a:gs pos="100000">
                      <a:srgbClr val="505050">
                        <a:lumMod val="50000"/>
                      </a:srgbClr>
                    </a:gs>
                  </a:gsLst>
                  <a:lin ang="5400000" scaled="1"/>
                </a:gradFill>
              </a:rPr>
            </a:br>
            <a:r>
              <a:rPr lang="en-US" sz="1324" dirty="0">
                <a:gradFill>
                  <a:gsLst>
                    <a:gs pos="0">
                      <a:srgbClr val="505050">
                        <a:lumMod val="50000"/>
                      </a:srgbClr>
                    </a:gs>
                    <a:gs pos="100000">
                      <a:srgbClr val="505050">
                        <a:lumMod val="50000"/>
                      </a:srgbClr>
                    </a:gs>
                  </a:gsLst>
                  <a:lin ang="5400000" scaled="1"/>
                </a:gradFill>
              </a:rPr>
              <a:t>&amp; Microsoft supported </a:t>
            </a:r>
            <a:r>
              <a:rPr lang="en-US" sz="1324" dirty="0">
                <a:gradFill>
                  <a:gsLst>
                    <a:gs pos="0">
                      <a:srgbClr val="505050">
                        <a:lumMod val="50000"/>
                      </a:srgbClr>
                    </a:gs>
                    <a:gs pos="100000">
                      <a:srgbClr val="505050">
                        <a:lumMod val="50000"/>
                      </a:srgbClr>
                    </a:gs>
                  </a:gsLst>
                  <a:lin ang="5400000" scaled="1"/>
                </a:gradFill>
                <a:hlinkClick r:id="rId6"/>
              </a:rPr>
              <a:t>workloads</a:t>
            </a:r>
            <a:endParaRPr lang="en-US" sz="1324" dirty="0">
              <a:gradFill>
                <a:gsLst>
                  <a:gs pos="0">
                    <a:srgbClr val="505050">
                      <a:lumMod val="50000"/>
                    </a:srgbClr>
                  </a:gs>
                  <a:gs pos="100000">
                    <a:srgbClr val="505050">
                      <a:lumMod val="50000"/>
                    </a:srgbClr>
                  </a:gs>
                </a:gsLst>
                <a:lin ang="5400000" scaled="1"/>
              </a:gradFill>
            </a:endParaRPr>
          </a:p>
          <a:p>
            <a:pPr defTabSz="685142">
              <a:lnSpc>
                <a:spcPct val="90000"/>
              </a:lnSpc>
              <a:spcBef>
                <a:spcPts val="882"/>
              </a:spcBef>
              <a:spcAft>
                <a:spcPts val="662"/>
              </a:spcAft>
            </a:pPr>
            <a:r>
              <a:rPr lang="en-US" sz="1324" dirty="0">
                <a:gradFill>
                  <a:gsLst>
                    <a:gs pos="0">
                      <a:srgbClr val="505050">
                        <a:lumMod val="50000"/>
                      </a:srgbClr>
                    </a:gs>
                    <a:gs pos="100000">
                      <a:srgbClr val="505050">
                        <a:lumMod val="50000"/>
                      </a:srgbClr>
                    </a:gs>
                  </a:gsLst>
                  <a:lin ang="5400000" scaled="1"/>
                </a:gradFill>
              </a:rPr>
              <a:t>Secure private network connection to on-premises</a:t>
            </a:r>
          </a:p>
          <a:p>
            <a:pPr defTabSz="685142">
              <a:spcAft>
                <a:spcPts val="441"/>
              </a:spcAft>
            </a:pPr>
            <a:endParaRPr lang="en-US" sz="809" dirty="0">
              <a:gradFill>
                <a:gsLst>
                  <a:gs pos="0">
                    <a:srgbClr val="505050">
                      <a:lumMod val="50000"/>
                    </a:srgbClr>
                  </a:gs>
                  <a:gs pos="100000">
                    <a:srgbClr val="505050">
                      <a:lumMod val="50000"/>
                    </a:srgbClr>
                  </a:gs>
                </a:gsLst>
                <a:lin ang="5400000" scaled="1"/>
              </a:gradFill>
            </a:endParaRPr>
          </a:p>
          <a:p>
            <a:pPr defTabSz="685142">
              <a:spcAft>
                <a:spcPts val="441"/>
              </a:spcAft>
            </a:pPr>
            <a:r>
              <a:rPr lang="en-US" sz="1324" dirty="0">
                <a:gradFill>
                  <a:gsLst>
                    <a:gs pos="0">
                      <a:srgbClr val="505050">
                        <a:lumMod val="50000"/>
                      </a:srgbClr>
                    </a:gs>
                    <a:gs pos="100000">
                      <a:srgbClr val="505050">
                        <a:lumMod val="50000"/>
                      </a:srgbClr>
                    </a:gs>
                  </a:gsLst>
                  <a:lin ang="5400000" scaled="1"/>
                </a:gradFill>
              </a:rPr>
              <a:t>Connect with on-premises Active Directory and domains </a:t>
            </a:r>
          </a:p>
          <a:p>
            <a:pPr defTabSz="685142">
              <a:spcAft>
                <a:spcPts val="441"/>
              </a:spcAft>
            </a:pPr>
            <a:endParaRPr lang="en-US" sz="882" dirty="0">
              <a:gradFill>
                <a:gsLst>
                  <a:gs pos="0">
                    <a:srgbClr val="505050">
                      <a:lumMod val="50000"/>
                    </a:srgbClr>
                  </a:gs>
                  <a:gs pos="100000">
                    <a:srgbClr val="505050">
                      <a:lumMod val="50000"/>
                    </a:srgbClr>
                  </a:gs>
                </a:gsLst>
                <a:lin ang="5400000" scaled="1"/>
              </a:gradFill>
            </a:endParaRPr>
          </a:p>
          <a:p>
            <a:pPr defTabSz="685142">
              <a:spcAft>
                <a:spcPts val="441"/>
              </a:spcAft>
            </a:pPr>
            <a:r>
              <a:rPr lang="en-US" sz="1324" dirty="0">
                <a:gradFill>
                  <a:gsLst>
                    <a:gs pos="0">
                      <a:srgbClr val="505050">
                        <a:lumMod val="50000"/>
                      </a:srgbClr>
                    </a:gs>
                    <a:gs pos="100000">
                      <a:srgbClr val="505050">
                        <a:lumMod val="50000"/>
                      </a:srgbClr>
                    </a:gs>
                  </a:gsLst>
                  <a:lin ang="5400000" scaled="1"/>
                </a:gradFill>
              </a:rPr>
              <a:t>Use what you know, manage with System Center</a:t>
            </a:r>
          </a:p>
          <a:p>
            <a:pPr defTabSz="685142">
              <a:spcAft>
                <a:spcPts val="441"/>
              </a:spcAft>
            </a:pPr>
            <a:endParaRPr lang="en-US" sz="882" dirty="0">
              <a:gradFill>
                <a:gsLst>
                  <a:gs pos="0">
                    <a:srgbClr val="505050">
                      <a:lumMod val="50000"/>
                    </a:srgbClr>
                  </a:gs>
                  <a:gs pos="100000">
                    <a:srgbClr val="505050">
                      <a:lumMod val="50000"/>
                    </a:srgbClr>
                  </a:gs>
                </a:gsLst>
                <a:lin ang="5400000" scaled="1"/>
              </a:gradFill>
            </a:endParaRPr>
          </a:p>
          <a:p>
            <a:pPr defTabSz="685142">
              <a:spcAft>
                <a:spcPts val="441"/>
              </a:spcAft>
            </a:pPr>
            <a:r>
              <a:rPr lang="en-US" sz="1324" dirty="0">
                <a:gradFill>
                  <a:gsLst>
                    <a:gs pos="0">
                      <a:srgbClr val="505050">
                        <a:lumMod val="50000"/>
                      </a:srgbClr>
                    </a:gs>
                    <a:gs pos="100000">
                      <a:srgbClr val="505050">
                        <a:lumMod val="50000"/>
                      </a:srgbClr>
                    </a:gs>
                  </a:gsLst>
                  <a:lin ang="5400000" scaled="1"/>
                </a:gradFill>
              </a:rPr>
              <a:t>Integrates with  Windows Azure app, data and storage services</a:t>
            </a:r>
          </a:p>
        </p:txBody>
      </p:sp>
      <p:sp>
        <p:nvSpPr>
          <p:cNvPr id="50" name="Clpoud Icon"/>
          <p:cNvSpPr>
            <a:spLocks noChangeAspect="1"/>
          </p:cNvSpPr>
          <p:nvPr/>
        </p:nvSpPr>
        <p:spPr bwMode="black">
          <a:xfrm>
            <a:off x="3125567" y="1198239"/>
            <a:ext cx="2857832" cy="161497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ln w="25400">
            <a:solidFill>
              <a:srgbClr val="EBEBEB"/>
            </a:solidFill>
          </a:ln>
          <a:extLst/>
        </p:spPr>
        <p:txBody>
          <a:bodyPr vert="horz" wrap="square" lIns="0" tIns="134361" rIns="268722" bIns="33590" numCol="1" anchor="t" anchorCtr="0" compatLnSpc="1">
            <a:prstTxWarp prst="textNoShape">
              <a:avLst/>
            </a:prstTxWarp>
          </a:bodyPr>
          <a:lstStyle/>
          <a:p>
            <a:pPr algn="ctr" defTabSz="685142" fontAlgn="base">
              <a:lnSpc>
                <a:spcPct val="90000"/>
              </a:lnSpc>
              <a:spcBef>
                <a:spcPct val="0"/>
              </a:spcBef>
              <a:spcAft>
                <a:spcPct val="0"/>
              </a:spcAft>
            </a:pPr>
            <a:r>
              <a:rPr lang="en-US" sz="1324" spc="-37" dirty="0">
                <a:gradFill>
                  <a:gsLst>
                    <a:gs pos="2917">
                      <a:srgbClr val="EFEFEF"/>
                    </a:gs>
                    <a:gs pos="30000">
                      <a:srgbClr val="EFEFEF"/>
                    </a:gs>
                  </a:gsLst>
                  <a:lin ang="5400000" scaled="0"/>
                </a:gradFill>
              </a:rPr>
              <a:t>Virtual </a:t>
            </a:r>
            <a:br>
              <a:rPr lang="en-US" sz="1324" spc="-37" dirty="0">
                <a:gradFill>
                  <a:gsLst>
                    <a:gs pos="2917">
                      <a:srgbClr val="EFEFEF"/>
                    </a:gs>
                    <a:gs pos="30000">
                      <a:srgbClr val="EFEFEF"/>
                    </a:gs>
                  </a:gsLst>
                  <a:lin ang="5400000" scaled="0"/>
                </a:gradFill>
              </a:rPr>
            </a:br>
            <a:r>
              <a:rPr lang="en-US" sz="1324" spc="-37" dirty="0">
                <a:gradFill>
                  <a:gsLst>
                    <a:gs pos="2917">
                      <a:srgbClr val="EFEFEF"/>
                    </a:gs>
                    <a:gs pos="30000">
                      <a:srgbClr val="EFEFEF"/>
                    </a:gs>
                  </a:gsLst>
                  <a:lin ang="5400000" scaled="0"/>
                </a:gradFill>
              </a:rPr>
              <a:t>Machines</a:t>
            </a:r>
          </a:p>
        </p:txBody>
      </p:sp>
      <p:grpSp>
        <p:nvGrpSpPr>
          <p:cNvPr id="2" name="Group 1"/>
          <p:cNvGrpSpPr/>
          <p:nvPr/>
        </p:nvGrpSpPr>
        <p:grpSpPr>
          <a:xfrm>
            <a:off x="3698893" y="1833881"/>
            <a:ext cx="893073" cy="919954"/>
            <a:chOff x="5030743" y="2212204"/>
            <a:chExt cx="1214641" cy="1251201"/>
          </a:xfrm>
        </p:grpSpPr>
        <p:grpSp>
          <p:nvGrpSpPr>
            <p:cNvPr id="52" name="Group 51"/>
            <p:cNvGrpSpPr/>
            <p:nvPr/>
          </p:nvGrpSpPr>
          <p:grpSpPr>
            <a:xfrm>
              <a:off x="5030743" y="2212204"/>
              <a:ext cx="1214641" cy="938192"/>
              <a:chOff x="8274494" y="2496640"/>
              <a:chExt cx="1214641" cy="938192"/>
            </a:xfrm>
          </p:grpSpPr>
          <p:sp>
            <p:nvSpPr>
              <p:cNvPr id="55" name="Freeform 24"/>
              <p:cNvSpPr>
                <a:spLocks noEditPoints="1"/>
              </p:cNvSpPr>
              <p:nvPr/>
            </p:nvSpPr>
            <p:spPr bwMode="black">
              <a:xfrm>
                <a:off x="8274494" y="2496640"/>
                <a:ext cx="1214641" cy="938192"/>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142"/>
                <a:endParaRPr lang="en-US" sz="1324" dirty="0">
                  <a:solidFill>
                    <a:srgbClr val="505050"/>
                  </a:solidFill>
                </a:endParaRPr>
              </a:p>
            </p:txBody>
          </p:sp>
          <p:pic>
            <p:nvPicPr>
              <p:cNvPr id="56" name="Picture 55"/>
              <p:cNvPicPr>
                <a:picLocks noChangeAspect="1"/>
              </p:cNvPicPr>
              <p:nvPr/>
            </p:nvPicPr>
            <p:blipFill rotWithShape="1">
              <a:blip r:embed="rId7" cstate="print">
                <a:extLst>
                  <a:ext uri="{28A0092B-C50C-407E-A947-70E740481C1C}">
                    <a14:useLocalDpi xmlns:a14="http://schemas.microsoft.com/office/drawing/2010/main" val="0"/>
                  </a:ext>
                </a:extLst>
              </a:blip>
              <a:srcRect r="79871"/>
              <a:stretch/>
            </p:blipFill>
            <p:spPr>
              <a:xfrm>
                <a:off x="8638955" y="2564962"/>
                <a:ext cx="449924" cy="525402"/>
              </a:xfrm>
              <a:prstGeom prst="rect">
                <a:avLst/>
              </a:prstGeom>
            </p:spPr>
          </p:pic>
        </p:grpSp>
        <p:sp>
          <p:nvSpPr>
            <p:cNvPr id="54" name="Rectangle 53"/>
            <p:cNvSpPr/>
            <p:nvPr/>
          </p:nvSpPr>
          <p:spPr bwMode="auto">
            <a:xfrm>
              <a:off x="5068710" y="3225494"/>
              <a:ext cx="1136398" cy="237911"/>
            </a:xfrm>
            <a:prstGeom prst="rect">
              <a:avLst/>
            </a:prstGeom>
            <a:no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142" fontAlgn="base">
                <a:lnSpc>
                  <a:spcPct val="80000"/>
                </a:lnSpc>
                <a:spcBef>
                  <a:spcPct val="0"/>
                </a:spcBef>
                <a:spcAft>
                  <a:spcPct val="0"/>
                </a:spcAft>
              </a:pPr>
              <a:r>
                <a:rPr lang="en-US" sz="1029" b="1" spc="-37" dirty="0">
                  <a:gradFill>
                    <a:gsLst>
                      <a:gs pos="2917">
                        <a:srgbClr val="FFFFFF"/>
                      </a:gs>
                      <a:gs pos="30000">
                        <a:srgbClr val="FFFFFF"/>
                      </a:gs>
                    </a:gsLst>
                    <a:lin ang="5400000" scaled="0"/>
                  </a:gradFill>
                  <a:latin typeface="Segoe UI Light"/>
                </a:rPr>
                <a:t>Windows Server</a:t>
              </a:r>
            </a:p>
          </p:txBody>
        </p:sp>
      </p:grpSp>
      <p:sp>
        <p:nvSpPr>
          <p:cNvPr id="63" name="Rectangle 62"/>
          <p:cNvSpPr/>
          <p:nvPr/>
        </p:nvSpPr>
        <p:spPr>
          <a:xfrm>
            <a:off x="4319202" y="4295216"/>
            <a:ext cx="1100708" cy="429986"/>
          </a:xfrm>
          <a:prstGeom prst="rect">
            <a:avLst/>
          </a:prstGeom>
        </p:spPr>
        <p:txBody>
          <a:bodyPr wrap="square" lIns="67183" tIns="33590" rIns="67183" bIns="33590">
            <a:spAutoFit/>
          </a:bodyPr>
          <a:lstStyle/>
          <a:p>
            <a:pPr algn="ctr" defTabSz="685142" fontAlgn="base">
              <a:lnSpc>
                <a:spcPct val="80000"/>
              </a:lnSpc>
              <a:spcBef>
                <a:spcPct val="0"/>
              </a:spcBef>
              <a:spcAft>
                <a:spcPct val="0"/>
              </a:spcAft>
            </a:pPr>
            <a:r>
              <a:rPr lang="en-US" sz="1471" b="1" spc="-37" dirty="0">
                <a:gradFill>
                  <a:gsLst>
                    <a:gs pos="2917">
                      <a:srgbClr val="00188F"/>
                    </a:gs>
                    <a:gs pos="30000">
                      <a:srgbClr val="00188F"/>
                    </a:gs>
                  </a:gsLst>
                  <a:lin ang="5400000" scaled="0"/>
                </a:gradFill>
                <a:latin typeface="Segoe UI Light"/>
              </a:rPr>
              <a:t>Virtual </a:t>
            </a:r>
            <a:br>
              <a:rPr lang="en-US" sz="1471" b="1" spc="-37" dirty="0">
                <a:gradFill>
                  <a:gsLst>
                    <a:gs pos="2917">
                      <a:srgbClr val="00188F"/>
                    </a:gs>
                    <a:gs pos="30000">
                      <a:srgbClr val="00188F"/>
                    </a:gs>
                  </a:gsLst>
                  <a:lin ang="5400000" scaled="0"/>
                </a:gradFill>
                <a:latin typeface="Segoe UI Light"/>
              </a:rPr>
            </a:br>
            <a:r>
              <a:rPr lang="en-US" sz="1471" b="1" spc="-37" dirty="0">
                <a:gradFill>
                  <a:gsLst>
                    <a:gs pos="2917">
                      <a:srgbClr val="00188F"/>
                    </a:gs>
                    <a:gs pos="30000">
                      <a:srgbClr val="00188F"/>
                    </a:gs>
                  </a:gsLst>
                  <a:lin ang="5400000" scaled="0"/>
                </a:gradFill>
                <a:latin typeface="Segoe UI Light"/>
              </a:rPr>
              <a:t>Network</a:t>
            </a:r>
          </a:p>
        </p:txBody>
      </p:sp>
      <p:grpSp>
        <p:nvGrpSpPr>
          <p:cNvPr id="11" name="Group 10"/>
          <p:cNvGrpSpPr/>
          <p:nvPr/>
        </p:nvGrpSpPr>
        <p:grpSpPr>
          <a:xfrm rot="16200000">
            <a:off x="3570896" y="3379700"/>
            <a:ext cx="1695092" cy="583023"/>
            <a:chOff x="2393880" y="2012976"/>
            <a:chExt cx="2305443" cy="792952"/>
          </a:xfrm>
        </p:grpSpPr>
        <p:cxnSp>
          <p:nvCxnSpPr>
            <p:cNvPr id="74" name="Straight Connector 73"/>
            <p:cNvCxnSpPr/>
            <p:nvPr/>
          </p:nvCxnSpPr>
          <p:spPr>
            <a:xfrm>
              <a:off x="2393880" y="2445930"/>
              <a:ext cx="2305443" cy="0"/>
            </a:xfrm>
            <a:prstGeom prst="line">
              <a:avLst/>
            </a:prstGeom>
            <a:ln w="44450" cap="rnd">
              <a:solidFill>
                <a:schemeClr val="accent2"/>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3418618" y="2012976"/>
              <a:ext cx="792952" cy="792952"/>
              <a:chOff x="2042845" y="2026932"/>
              <a:chExt cx="792952" cy="792952"/>
            </a:xfrm>
          </p:grpSpPr>
          <p:sp>
            <p:nvSpPr>
              <p:cNvPr id="65" name="Oval 64"/>
              <p:cNvSpPr/>
              <p:nvPr/>
            </p:nvSpPr>
            <p:spPr bwMode="auto">
              <a:xfrm>
                <a:off x="2042845" y="2026932"/>
                <a:ext cx="792952" cy="792952"/>
              </a:xfrm>
              <a:prstGeom prst="ellipse">
                <a:avLst/>
              </a:prstGeom>
              <a:solidFill>
                <a:srgbClr val="EBEBEB"/>
              </a:solidFill>
              <a:ln w="31750">
                <a:solidFill>
                  <a:srgbClr val="7FBA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1622"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pic>
            <p:nvPicPr>
              <p:cNvPr id="66" name="Picture 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68973" y="2164084"/>
                <a:ext cx="563843" cy="495497"/>
              </a:xfrm>
              <a:prstGeom prst="rect">
                <a:avLst/>
              </a:prstGeom>
            </p:spPr>
          </p:pic>
          <p:sp>
            <p:nvSpPr>
              <p:cNvPr id="68" name="TextBox 67"/>
              <p:cNvSpPr txBox="1"/>
              <p:nvPr/>
            </p:nvSpPr>
            <p:spPr>
              <a:xfrm rot="5400000">
                <a:off x="2091228" y="2351432"/>
                <a:ext cx="357537" cy="135521"/>
              </a:xfrm>
              <a:prstGeom prst="rect">
                <a:avLst/>
              </a:prstGeom>
              <a:noFill/>
            </p:spPr>
            <p:txBody>
              <a:bodyPr wrap="square" lIns="0" tIns="0" rIns="0" bIns="0" rtlCol="0">
                <a:spAutoFit/>
              </a:bodyPr>
              <a:lstStyle/>
              <a:p>
                <a:pPr algn="ctr" defTabSz="685142" fontAlgn="base">
                  <a:lnSpc>
                    <a:spcPct val="80000"/>
                  </a:lnSpc>
                  <a:spcBef>
                    <a:spcPct val="0"/>
                  </a:spcBef>
                  <a:spcAft>
                    <a:spcPct val="0"/>
                  </a:spcAft>
                </a:pPr>
                <a:r>
                  <a:rPr lang="en-US" sz="809" b="1" dirty="0">
                    <a:gradFill>
                      <a:gsLst>
                        <a:gs pos="2917">
                          <a:srgbClr val="00188F"/>
                        </a:gs>
                        <a:gs pos="30000">
                          <a:srgbClr val="00188F"/>
                        </a:gs>
                      </a:gsLst>
                      <a:lin ang="5400000" scaled="0"/>
                    </a:gradFill>
                  </a:rPr>
                  <a:t>VHD</a:t>
                </a:r>
              </a:p>
            </p:txBody>
          </p:sp>
        </p:grpSp>
      </p:grpSp>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3911" y="1721527"/>
            <a:ext cx="428347" cy="112354"/>
          </a:xfrm>
          <a:prstGeom prst="rect">
            <a:avLst/>
          </a:prstGeom>
        </p:spPr>
      </p:pic>
      <p:sp>
        <p:nvSpPr>
          <p:cNvPr id="9" name="TextBox 8"/>
          <p:cNvSpPr txBox="1"/>
          <p:nvPr/>
        </p:nvSpPr>
        <p:spPr>
          <a:xfrm>
            <a:off x="4613141" y="2835104"/>
            <a:ext cx="1261539" cy="767228"/>
          </a:xfrm>
          <a:prstGeom prst="rect">
            <a:avLst/>
          </a:prstGeom>
          <a:noFill/>
        </p:spPr>
        <p:txBody>
          <a:bodyPr wrap="square" lIns="134361" tIns="107489" rIns="134361" bIns="107489" rtlCol="0">
            <a:spAutoFit/>
          </a:bodyPr>
          <a:lstStyle/>
          <a:p>
            <a:pPr algn="ctr" defTabSz="685142">
              <a:lnSpc>
                <a:spcPct val="90000"/>
              </a:lnSpc>
            </a:pPr>
            <a:r>
              <a:rPr lang="en-US" sz="1324" spc="-37" dirty="0">
                <a:gradFill>
                  <a:gsLst>
                    <a:gs pos="2917">
                      <a:srgbClr val="505050">
                        <a:lumMod val="50000"/>
                      </a:srgbClr>
                    </a:gs>
                    <a:gs pos="100000">
                      <a:srgbClr val="505050">
                        <a:lumMod val="50000"/>
                      </a:srgbClr>
                    </a:gs>
                  </a:gsLst>
                  <a:lin ang="5400000" scaled="0"/>
                </a:gradFill>
              </a:rPr>
              <a:t>your app in the public cloud</a:t>
            </a:r>
          </a:p>
        </p:txBody>
      </p:sp>
      <p:grpSp>
        <p:nvGrpSpPr>
          <p:cNvPr id="10" name="Group 9"/>
          <p:cNvGrpSpPr/>
          <p:nvPr/>
        </p:nvGrpSpPr>
        <p:grpSpPr>
          <a:xfrm>
            <a:off x="4721860" y="1842428"/>
            <a:ext cx="893073" cy="911405"/>
            <a:chOff x="6422056" y="2223830"/>
            <a:chExt cx="1214641" cy="1239574"/>
          </a:xfrm>
        </p:grpSpPr>
        <p:grpSp>
          <p:nvGrpSpPr>
            <p:cNvPr id="4" name="Group 3"/>
            <p:cNvGrpSpPr/>
            <p:nvPr/>
          </p:nvGrpSpPr>
          <p:grpSpPr>
            <a:xfrm>
              <a:off x="6422056" y="2223830"/>
              <a:ext cx="1214641" cy="1239574"/>
              <a:chOff x="6422048" y="2223831"/>
              <a:chExt cx="1214641" cy="1239574"/>
            </a:xfrm>
          </p:grpSpPr>
          <p:sp>
            <p:nvSpPr>
              <p:cNvPr id="57" name="Freeform 24"/>
              <p:cNvSpPr>
                <a:spLocks noEditPoints="1"/>
              </p:cNvSpPr>
              <p:nvPr/>
            </p:nvSpPr>
            <p:spPr bwMode="black">
              <a:xfrm>
                <a:off x="6422048" y="2223831"/>
                <a:ext cx="1214641" cy="938192"/>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142"/>
                <a:endParaRPr lang="en-US" sz="1324" dirty="0">
                  <a:solidFill>
                    <a:srgbClr val="505050"/>
                  </a:solidFill>
                </a:endParaRPr>
              </a:p>
            </p:txBody>
          </p:sp>
          <p:sp>
            <p:nvSpPr>
              <p:cNvPr id="53" name="Rectangle 52"/>
              <p:cNvSpPr/>
              <p:nvPr/>
            </p:nvSpPr>
            <p:spPr bwMode="auto">
              <a:xfrm>
                <a:off x="6460961" y="3225494"/>
                <a:ext cx="1136398" cy="237911"/>
              </a:xfrm>
              <a:prstGeom prst="rect">
                <a:avLst/>
              </a:prstGeom>
              <a:noFill/>
              <a:ln w="254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142" fontAlgn="base">
                  <a:lnSpc>
                    <a:spcPct val="80000"/>
                  </a:lnSpc>
                  <a:spcBef>
                    <a:spcPct val="0"/>
                  </a:spcBef>
                  <a:spcAft>
                    <a:spcPct val="0"/>
                  </a:spcAft>
                </a:pPr>
                <a:r>
                  <a:rPr lang="en-US" sz="1029" b="1" spc="-37" dirty="0">
                    <a:gradFill>
                      <a:gsLst>
                        <a:gs pos="2917">
                          <a:srgbClr val="FFFFFF"/>
                        </a:gs>
                        <a:gs pos="30000">
                          <a:srgbClr val="FFFFFF"/>
                        </a:gs>
                      </a:gsLst>
                      <a:lin ang="5400000" scaled="0"/>
                    </a:gradFill>
                    <a:latin typeface="Segoe UI Light"/>
                  </a:rPr>
                  <a:t>Linux</a:t>
                </a:r>
              </a:p>
            </p:txBody>
          </p:sp>
        </p:grpSp>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386" y="2324379"/>
              <a:ext cx="363293" cy="422554"/>
            </a:xfrm>
            <a:prstGeom prst="rect">
              <a:avLst/>
            </a:prstGeom>
          </p:spPr>
        </p:pic>
      </p:grpSp>
      <p:pic>
        <p:nvPicPr>
          <p:cNvPr id="7" name="Picture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63500" y="1111794"/>
            <a:ext cx="2509503" cy="372577"/>
          </a:xfrm>
          <a:prstGeom prst="rect">
            <a:avLst/>
          </a:prstGeom>
        </p:spPr>
      </p:pic>
    </p:spTree>
    <p:extLst>
      <p:ext uri="{BB962C8B-B14F-4D97-AF65-F5344CB8AC3E}">
        <p14:creationId xmlns:p14="http://schemas.microsoft.com/office/powerpoint/2010/main" val="188562618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withEffect">
                                  <p:stCondLst>
                                    <p:cond delay="300"/>
                                  </p:stCondLst>
                                  <p:childTnLst>
                                    <p:animMotion origin="layout" path="M 4.96809E-6 -2.87335E-6 L 4.96809E-6 -0.38356 " pathEditMode="relative" rAng="0" ptsTypes="AA">
                                      <p:cBhvr>
                                        <p:cTn id="6" dur="1000" fill="hold"/>
                                        <p:tgtEl>
                                          <p:spTgt spid="29"/>
                                        </p:tgtEl>
                                        <p:attrNameLst>
                                          <p:attrName>ppt_x</p:attrName>
                                          <p:attrName>ppt_y</p:attrName>
                                        </p:attrNameLst>
                                      </p:cBhvr>
                                      <p:rCtr x="0" y="-191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1072376"/>
            <a:ext cx="8363938" cy="632602"/>
          </a:xfrm>
        </p:spPr>
        <p:txBody>
          <a:bodyPr/>
          <a:lstStyle/>
          <a:p>
            <a:r>
              <a:rPr lang="en-US" sz="3235" b="1" dirty="0"/>
              <a:t>Getting Started with Virtual Machines</a:t>
            </a:r>
          </a:p>
        </p:txBody>
      </p:sp>
      <p:sp>
        <p:nvSpPr>
          <p:cNvPr id="48" name="Rectangle 47"/>
          <p:cNvSpPr/>
          <p:nvPr/>
        </p:nvSpPr>
        <p:spPr bwMode="auto">
          <a:xfrm>
            <a:off x="232052" y="1777555"/>
            <a:ext cx="2687166" cy="930358"/>
          </a:xfrm>
          <a:prstGeom prst="rect">
            <a:avLst/>
          </a:prstGeom>
          <a:solidFill>
            <a:schemeClr val="tx2"/>
          </a:solidFill>
          <a:ln w="9525" cap="flat" cmpd="sng" algn="ctr">
            <a:noFill/>
            <a:prstDash val="solid"/>
            <a:headEnd type="none" w="med" len="med"/>
            <a:tailEnd type="none" w="med" len="med"/>
          </a:ln>
          <a:effectLst/>
        </p:spPr>
        <p:txBody>
          <a:bodyPr vert="horz" wrap="square" lIns="137048" tIns="34261" rIns="68524" bIns="34261" numCol="1" rtlCol="0" anchor="ctr" anchorCtr="0" compatLnSpc="1">
            <a:prstTxWarp prst="textNoShape">
              <a:avLst/>
            </a:prstTxWarp>
          </a:bodyPr>
          <a:lstStyle/>
          <a:p>
            <a:pPr defTabSz="913591">
              <a:lnSpc>
                <a:spcPct val="90000"/>
              </a:lnSpc>
              <a:buSzPct val="90000"/>
              <a:defRPr/>
            </a:pPr>
            <a:r>
              <a:rPr lang="en-US" sz="220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Multiple options to</a:t>
            </a:r>
            <a:br>
              <a:rPr lang="en-US" sz="220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20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 started…</a:t>
            </a:r>
          </a:p>
        </p:txBody>
      </p:sp>
      <p:sp>
        <p:nvSpPr>
          <p:cNvPr id="49" name="Rectangle 48"/>
          <p:cNvSpPr/>
          <p:nvPr/>
        </p:nvSpPr>
        <p:spPr bwMode="auto">
          <a:xfrm>
            <a:off x="236126" y="2708025"/>
            <a:ext cx="2683092" cy="3147753"/>
          </a:xfrm>
          <a:prstGeom prst="rect">
            <a:avLst/>
          </a:prstGeom>
          <a:solidFill>
            <a:srgbClr val="EBEBEB"/>
          </a:solidFill>
          <a:ln>
            <a:solidFill>
              <a:schemeClr val="bg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32" tIns="100848" rIns="67232" bIns="107571" numCol="1" spcCol="0" rtlCol="0" fromWordArt="0" anchor="t" anchorCtr="0" forceAA="0" compatLnSpc="1">
            <a:prstTxWarp prst="textNoShape">
              <a:avLst/>
            </a:prstTxWarp>
            <a:noAutofit/>
          </a:bodyPr>
          <a:lstStyle/>
          <a:p>
            <a:pPr marL="214616" indent="-214616" defTabSz="671622" fontAlgn="base">
              <a:lnSpc>
                <a:spcPct val="90000"/>
              </a:lnSpc>
              <a:spcBef>
                <a:spcPct val="0"/>
              </a:spcBef>
              <a:spcAft>
                <a:spcPct val="0"/>
              </a:spcAft>
              <a:buFont typeface="Arial" panose="020B0604020202020204" pitchFamily="34" charset="0"/>
              <a:buChar char="•"/>
            </a:pPr>
            <a:endParaRPr lang="en-US" sz="1324" spc="-37" dirty="0">
              <a:gradFill>
                <a:gsLst>
                  <a:gs pos="0">
                    <a:srgbClr val="FFFFFF"/>
                  </a:gs>
                  <a:gs pos="100000">
                    <a:srgbClr val="FFFFFF"/>
                  </a:gs>
                </a:gsLst>
                <a:lin ang="5400000" scaled="1"/>
              </a:gradFill>
            </a:endParaRPr>
          </a:p>
        </p:txBody>
      </p:sp>
      <p:pic>
        <p:nvPicPr>
          <p:cNvPr id="59" name="Picture 3"/>
          <p:cNvPicPr>
            <a:picLocks noChangeAspect="1" noChangeArrowheads="1"/>
          </p:cNvPicPr>
          <p:nvPr/>
        </p:nvPicPr>
        <p:blipFill rotWithShape="1">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p:blipFill>
        <p:spPr bwMode="auto">
          <a:xfrm>
            <a:off x="1273949" y="2790316"/>
            <a:ext cx="612817" cy="51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Freeform 10"/>
          <p:cNvSpPr>
            <a:spLocks noEditPoints="1"/>
          </p:cNvSpPr>
          <p:nvPr/>
        </p:nvSpPr>
        <p:spPr bwMode="black">
          <a:xfrm>
            <a:off x="1392793" y="2901803"/>
            <a:ext cx="375139" cy="22459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tx2"/>
          </a:solidFill>
          <a:ln>
            <a:noFill/>
          </a:ln>
          <a:extLst/>
        </p:spPr>
        <p:txBody>
          <a:bodyPr vert="horz" wrap="square" lIns="68524" tIns="34261" rIns="68524" bIns="34261" numCol="1" anchor="t" anchorCtr="0" compatLnSpc="1">
            <a:prstTxWarp prst="textNoShape">
              <a:avLst/>
            </a:prstTxWarp>
          </a:bodyPr>
          <a:lstStyle/>
          <a:p>
            <a:pPr defTabSz="913591"/>
            <a:endParaRPr lang="en-US" sz="1324" dirty="0">
              <a:solidFill>
                <a:srgbClr val="292929"/>
              </a:solidFill>
            </a:endParaRPr>
          </a:p>
        </p:txBody>
      </p:sp>
      <p:sp>
        <p:nvSpPr>
          <p:cNvPr id="58" name="TextBox 57"/>
          <p:cNvSpPr txBox="1"/>
          <p:nvPr/>
        </p:nvSpPr>
        <p:spPr>
          <a:xfrm>
            <a:off x="323385" y="3315971"/>
            <a:ext cx="2513945" cy="293126"/>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913591"/>
            <a:r>
              <a:rPr lang="en-US" sz="1471" dirty="0">
                <a:gradFill>
                  <a:gsLst>
                    <a:gs pos="0">
                      <a:srgbClr val="505050">
                        <a:lumMod val="50000"/>
                      </a:srgbClr>
                    </a:gs>
                    <a:gs pos="100000">
                      <a:srgbClr val="505050">
                        <a:lumMod val="50000"/>
                      </a:srgbClr>
                    </a:gs>
                  </a:gsLst>
                  <a:lin ang="5400000" scaled="1"/>
                </a:gradFill>
                <a:latin typeface="Segoe UI"/>
              </a:rPr>
              <a:t>Management Portal</a:t>
            </a:r>
          </a:p>
        </p:txBody>
      </p:sp>
      <p:sp>
        <p:nvSpPr>
          <p:cNvPr id="55" name="Rectangle 54"/>
          <p:cNvSpPr/>
          <p:nvPr/>
        </p:nvSpPr>
        <p:spPr bwMode="auto">
          <a:xfrm>
            <a:off x="1357015" y="3917925"/>
            <a:ext cx="446688" cy="4467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3244" fontAlgn="base">
              <a:spcBef>
                <a:spcPct val="0"/>
              </a:spcBef>
              <a:spcAft>
                <a:spcPct val="0"/>
              </a:spcAft>
            </a:pPr>
            <a:r>
              <a:rPr lang="en-US" sz="2794" dirty="0">
                <a:solidFill>
                  <a:srgbClr val="8CC600">
                    <a:lumMod val="20000"/>
                    <a:lumOff val="80000"/>
                  </a:srgbClr>
                </a:solidFill>
              </a:rPr>
              <a:t>&gt;_</a:t>
            </a:r>
          </a:p>
        </p:txBody>
      </p:sp>
      <p:sp>
        <p:nvSpPr>
          <p:cNvPr id="56" name="TextBox 55"/>
          <p:cNvSpPr txBox="1"/>
          <p:nvPr/>
        </p:nvSpPr>
        <p:spPr>
          <a:xfrm>
            <a:off x="340271" y="4446966"/>
            <a:ext cx="2513945" cy="293126"/>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913591"/>
            <a:r>
              <a:rPr lang="en-US" sz="1471" dirty="0">
                <a:gradFill>
                  <a:gsLst>
                    <a:gs pos="0">
                      <a:srgbClr val="505050">
                        <a:lumMod val="50000"/>
                      </a:srgbClr>
                    </a:gs>
                    <a:gs pos="100000">
                      <a:srgbClr val="505050">
                        <a:lumMod val="50000"/>
                      </a:srgbClr>
                    </a:gs>
                  </a:gsLst>
                  <a:lin ang="5400000" scaled="1"/>
                </a:gradFill>
                <a:latin typeface="Segoe UI"/>
              </a:rPr>
              <a:t>Scripting </a:t>
            </a:r>
          </a:p>
          <a:p>
            <a:pPr algn="ctr" defTabSz="913591"/>
            <a:r>
              <a:rPr lang="en-US" sz="1176" dirty="0">
                <a:gradFill>
                  <a:gsLst>
                    <a:gs pos="0">
                      <a:srgbClr val="505050">
                        <a:lumMod val="50000"/>
                      </a:srgbClr>
                    </a:gs>
                    <a:gs pos="100000">
                      <a:srgbClr val="505050">
                        <a:lumMod val="50000"/>
                      </a:srgbClr>
                    </a:gs>
                  </a:gsLst>
                  <a:lin ang="5400000" scaled="1"/>
                </a:gradFill>
                <a:latin typeface="Segoe UI"/>
              </a:rPr>
              <a:t>(Windows, Linux and Mac) </a:t>
            </a:r>
          </a:p>
        </p:txBody>
      </p:sp>
      <p:sp>
        <p:nvSpPr>
          <p:cNvPr id="53" name="Freeform 87"/>
          <p:cNvSpPr>
            <a:spLocks noEditPoints="1"/>
          </p:cNvSpPr>
          <p:nvPr/>
        </p:nvSpPr>
        <p:spPr bwMode="black">
          <a:xfrm>
            <a:off x="1360818" y="5048920"/>
            <a:ext cx="480327" cy="390811"/>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tx2"/>
          </a:solidFill>
          <a:ln>
            <a:noFill/>
          </a:ln>
          <a:extLst/>
        </p:spPr>
        <p:txBody>
          <a:bodyPr vert="horz" wrap="square" lIns="68524" tIns="34261" rIns="68524" bIns="34261" numCol="1" anchor="t" anchorCtr="0" compatLnSpc="1">
            <a:prstTxWarp prst="textNoShape">
              <a:avLst/>
            </a:prstTxWarp>
          </a:bodyPr>
          <a:lstStyle/>
          <a:p>
            <a:pPr defTabSz="913591"/>
            <a:endParaRPr lang="en-US" sz="1324" dirty="0">
              <a:solidFill>
                <a:srgbClr val="292929"/>
              </a:solidFill>
            </a:endParaRPr>
          </a:p>
        </p:txBody>
      </p:sp>
      <p:sp>
        <p:nvSpPr>
          <p:cNvPr id="54" name="TextBox 53"/>
          <p:cNvSpPr txBox="1"/>
          <p:nvPr/>
        </p:nvSpPr>
        <p:spPr>
          <a:xfrm>
            <a:off x="344009" y="5479554"/>
            <a:ext cx="2513945" cy="293126"/>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913591"/>
            <a:r>
              <a:rPr lang="en-US" sz="1471" dirty="0">
                <a:gradFill>
                  <a:gsLst>
                    <a:gs pos="0">
                      <a:srgbClr val="505050">
                        <a:lumMod val="50000"/>
                      </a:srgbClr>
                    </a:gs>
                    <a:gs pos="100000">
                      <a:srgbClr val="505050">
                        <a:lumMod val="50000"/>
                      </a:srgbClr>
                    </a:gs>
                  </a:gsLst>
                  <a:lin ang="5400000" scaled="1"/>
                </a:gradFill>
                <a:latin typeface="Segoe UI"/>
              </a:rPr>
              <a:t>REST API</a:t>
            </a:r>
          </a:p>
        </p:txBody>
      </p:sp>
      <p:grpSp>
        <p:nvGrpSpPr>
          <p:cNvPr id="5" name="Group 4"/>
          <p:cNvGrpSpPr/>
          <p:nvPr/>
        </p:nvGrpSpPr>
        <p:grpSpPr>
          <a:xfrm>
            <a:off x="3088192" y="1784782"/>
            <a:ext cx="5854455" cy="3987899"/>
            <a:chOff x="4200155" y="1261011"/>
            <a:chExt cx="7962466" cy="5423819"/>
          </a:xfrm>
        </p:grpSpPr>
        <p:pic>
          <p:nvPicPr>
            <p:cNvPr id="4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00155" y="1261011"/>
              <a:ext cx="7962466" cy="52703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3867" t="41330" r="45109"/>
            <a:stretch/>
          </p:blipFill>
          <p:spPr bwMode="auto">
            <a:xfrm>
              <a:off x="6100548" y="3085695"/>
              <a:ext cx="2470245" cy="309213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bwMode="auto">
            <a:xfrm>
              <a:off x="6237027" y="6177826"/>
              <a:ext cx="1665027" cy="507004"/>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37"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grpSp>
    </p:spTree>
    <p:extLst>
      <p:ext uri="{BB962C8B-B14F-4D97-AF65-F5344CB8AC3E}">
        <p14:creationId xmlns:p14="http://schemas.microsoft.com/office/powerpoint/2010/main" val="1828529408"/>
      </p:ext>
    </p:extLst>
  </p:cSld>
  <p:clrMapOvr>
    <a:masterClrMapping/>
  </p:clrMapOvr>
  <mc:AlternateContent xmlns:mc="http://schemas.openxmlformats.org/markup-compatibility/2006" xmlns:p14="http://schemas.microsoft.com/office/powerpoint/2010/main">
    <mc:Choice Requires="p14">
      <p:transition spd="med" p14:dur="700" advTm="106179">
        <p:fade/>
      </p:transition>
    </mc:Choice>
    <mc:Fallback xmlns="">
      <p:transition spd="med" advTm="106179">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3887" y="2353182"/>
            <a:ext cx="9147888" cy="2737298"/>
          </a:xfrm>
          <a:prstGeom prst="rect">
            <a:avLst/>
          </a:pr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6473" tIns="107530" rIns="0" bIns="107530" numCol="1" spcCol="0" rtlCol="0" fromWordArt="0" anchor="ctr" anchorCtr="0" forceAA="0" compatLnSpc="1">
            <a:prstTxWarp prst="textNoShape">
              <a:avLst/>
            </a:prstTxWarp>
            <a:noAutofit/>
          </a:bodyPr>
          <a:lstStyle/>
          <a:p>
            <a:pPr marL="0" lvl="1" defTabSz="671880" fontAlgn="base">
              <a:lnSpc>
                <a:spcPct val="90000"/>
              </a:lnSpc>
              <a:spcBef>
                <a:spcPct val="0"/>
              </a:spcBef>
              <a:spcAft>
                <a:spcPct val="0"/>
              </a:spcAft>
            </a:pPr>
            <a:endParaRPr lang="en-US" sz="1765" spc="-37" dirty="0">
              <a:gradFill>
                <a:gsLst>
                  <a:gs pos="1250">
                    <a:schemeClr val="tx1">
                      <a:lumMod val="50000"/>
                    </a:schemeClr>
                  </a:gs>
                  <a:gs pos="100000">
                    <a:schemeClr val="tx1">
                      <a:lumMod val="50000"/>
                    </a:schemeClr>
                  </a:gs>
                </a:gsLst>
                <a:lin ang="5400000" scaled="0"/>
              </a:gradFill>
            </a:endParaRPr>
          </a:p>
        </p:txBody>
      </p:sp>
      <p:sp>
        <p:nvSpPr>
          <p:cNvPr id="2" name="Title 1"/>
          <p:cNvSpPr>
            <a:spLocks noGrp="1"/>
          </p:cNvSpPr>
          <p:nvPr>
            <p:ph type="title"/>
          </p:nvPr>
        </p:nvSpPr>
        <p:spPr>
          <a:xfrm>
            <a:off x="201930" y="1072374"/>
            <a:ext cx="8363938" cy="1090997"/>
          </a:xfrm>
        </p:spPr>
        <p:txBody>
          <a:bodyPr/>
          <a:lstStyle/>
          <a:p>
            <a:r>
              <a:rPr lang="en-US" b="1" dirty="0" smtClean="0"/>
              <a:t>How it Works</a:t>
            </a:r>
            <a:r>
              <a:rPr lang="en-US" dirty="0" smtClean="0"/>
              <a:t/>
            </a:r>
            <a:br>
              <a:rPr lang="en-US" dirty="0" smtClean="0"/>
            </a:br>
            <a:r>
              <a:rPr lang="en-US" sz="2574" dirty="0">
                <a:gradFill>
                  <a:gsLst>
                    <a:gs pos="1250">
                      <a:schemeClr val="bg1">
                        <a:lumMod val="25000"/>
                      </a:schemeClr>
                    </a:gs>
                    <a:gs pos="100000">
                      <a:schemeClr val="bg1">
                        <a:lumMod val="25000"/>
                      </a:schemeClr>
                    </a:gs>
                  </a:gsLst>
                  <a:lin ang="5400000" scaled="0"/>
                </a:gradFill>
                <a:latin typeface="+mn-lt"/>
              </a:rPr>
              <a:t>Select from Image Gallery</a:t>
            </a:r>
          </a:p>
        </p:txBody>
      </p:sp>
      <p:sp>
        <p:nvSpPr>
          <p:cNvPr id="26" name="TextBox 25"/>
          <p:cNvSpPr txBox="1"/>
          <p:nvPr/>
        </p:nvSpPr>
        <p:spPr>
          <a:xfrm>
            <a:off x="2404893" y="4250727"/>
            <a:ext cx="2131250" cy="366767"/>
          </a:xfrm>
          <a:prstGeom prst="rect">
            <a:avLst/>
          </a:prstGeom>
          <a:noFill/>
        </p:spPr>
        <p:txBody>
          <a:bodyPr wrap="square" lIns="0" tIns="0" rIns="0" bIns="0" rtlCol="0">
            <a:spAutoFit/>
          </a:bodyPr>
          <a:lstStyle/>
          <a:p>
            <a:pPr algn="ctr">
              <a:lnSpc>
                <a:spcPct val="90000"/>
              </a:lnSpc>
              <a:spcBef>
                <a:spcPct val="20000"/>
              </a:spcBef>
              <a:buSzPct val="80000"/>
            </a:pPr>
            <a:r>
              <a:rPr lang="en-US" sz="1324" dirty="0">
                <a:gradFill>
                  <a:gsLst>
                    <a:gs pos="0">
                      <a:schemeClr val="tx1">
                        <a:lumMod val="50000"/>
                      </a:schemeClr>
                    </a:gs>
                    <a:gs pos="100000">
                      <a:schemeClr val="tx1">
                        <a:lumMod val="50000"/>
                      </a:schemeClr>
                    </a:gs>
                  </a:gsLst>
                  <a:lin ang="5400000" scaled="1"/>
                </a:gradFill>
              </a:rPr>
              <a:t>Create new VM </a:t>
            </a:r>
            <a:br>
              <a:rPr lang="en-US" sz="1324" dirty="0">
                <a:gradFill>
                  <a:gsLst>
                    <a:gs pos="0">
                      <a:schemeClr val="tx1">
                        <a:lumMod val="50000"/>
                      </a:schemeClr>
                    </a:gs>
                    <a:gs pos="100000">
                      <a:schemeClr val="tx1">
                        <a:lumMod val="50000"/>
                      </a:schemeClr>
                    </a:gs>
                  </a:gsLst>
                  <a:lin ang="5400000" scaled="1"/>
                </a:gradFill>
              </a:rPr>
            </a:br>
            <a:r>
              <a:rPr lang="en-US" sz="1324" dirty="0">
                <a:gradFill>
                  <a:gsLst>
                    <a:gs pos="0">
                      <a:schemeClr val="tx1">
                        <a:lumMod val="50000"/>
                      </a:schemeClr>
                    </a:gs>
                    <a:gs pos="100000">
                      <a:schemeClr val="tx1">
                        <a:lumMod val="50000"/>
                      </a:schemeClr>
                    </a:gs>
                  </a:gsLst>
                  <a:lin ang="5400000" scaled="1"/>
                </a:gradFill>
              </a:rPr>
              <a:t>from image gallery</a:t>
            </a:r>
          </a:p>
        </p:txBody>
      </p:sp>
      <p:sp>
        <p:nvSpPr>
          <p:cNvPr id="27" name="Up Arrow 26"/>
          <p:cNvSpPr/>
          <p:nvPr/>
        </p:nvSpPr>
        <p:spPr bwMode="auto">
          <a:xfrm rot="5400000">
            <a:off x="1979580" y="3161549"/>
            <a:ext cx="778917" cy="770113"/>
          </a:xfrm>
          <a:prstGeom prst="upArrow">
            <a:avLst/>
          </a:prstGeom>
          <a:solidFill>
            <a:schemeClr val="bg1">
              <a:lumMod val="25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endParaRPr lang="en-US" sz="1618" dirty="0">
              <a:solidFill>
                <a:schemeClr val="tx1"/>
              </a:solidFill>
            </a:endParaRPr>
          </a:p>
        </p:txBody>
      </p:sp>
      <p:sp>
        <p:nvSpPr>
          <p:cNvPr id="28" name="Up Arrow 27"/>
          <p:cNvSpPr/>
          <p:nvPr/>
        </p:nvSpPr>
        <p:spPr bwMode="auto">
          <a:xfrm rot="5400000">
            <a:off x="4182545" y="3161549"/>
            <a:ext cx="778917" cy="770113"/>
          </a:xfrm>
          <a:prstGeom prst="upArrow">
            <a:avLst/>
          </a:prstGeom>
          <a:solidFill>
            <a:schemeClr val="bg1">
              <a:lumMod val="25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endParaRPr lang="en-US" sz="1618" dirty="0">
              <a:solidFill>
                <a:schemeClr val="tx1"/>
              </a:solidFill>
            </a:endParaRPr>
          </a:p>
        </p:txBody>
      </p:sp>
      <p:sp>
        <p:nvSpPr>
          <p:cNvPr id="29" name="Freeform 79"/>
          <p:cNvSpPr>
            <a:spLocks noEditPoints="1"/>
          </p:cNvSpPr>
          <p:nvPr/>
        </p:nvSpPr>
        <p:spPr bwMode="black">
          <a:xfrm>
            <a:off x="5276527" y="3119813"/>
            <a:ext cx="623478" cy="84274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2"/>
          </a:solidFill>
          <a:ln>
            <a:noFill/>
          </a:ln>
        </p:spPr>
        <p:txBody>
          <a:bodyPr vert="horz" wrap="square" lIns="61702" tIns="30851" rIns="61702" bIns="30851" numCol="1" anchor="t" anchorCtr="0" compatLnSpc="1">
            <a:prstTxWarp prst="textNoShape">
              <a:avLst/>
            </a:prstTxWarp>
          </a:bodyPr>
          <a:lstStyle/>
          <a:p>
            <a:endParaRPr lang="en-US" sz="1176" dirty="0"/>
          </a:p>
        </p:txBody>
      </p:sp>
      <p:sp>
        <p:nvSpPr>
          <p:cNvPr id="30" name="Up Arrow 29"/>
          <p:cNvSpPr/>
          <p:nvPr/>
        </p:nvSpPr>
        <p:spPr bwMode="auto">
          <a:xfrm rot="5400000">
            <a:off x="6385510" y="3161549"/>
            <a:ext cx="778917" cy="770113"/>
          </a:xfrm>
          <a:prstGeom prst="upArrow">
            <a:avLst/>
          </a:prstGeom>
          <a:solidFill>
            <a:schemeClr val="bg1">
              <a:lumMod val="25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endParaRPr lang="en-US" sz="1618" dirty="0">
              <a:solidFill>
                <a:schemeClr val="tx1"/>
              </a:solidFill>
            </a:endParaRPr>
          </a:p>
        </p:txBody>
      </p:sp>
      <p:sp>
        <p:nvSpPr>
          <p:cNvPr id="31" name="TextBox 30"/>
          <p:cNvSpPr txBox="1"/>
          <p:nvPr/>
        </p:nvSpPr>
        <p:spPr>
          <a:xfrm>
            <a:off x="6810822" y="4243937"/>
            <a:ext cx="2131250" cy="550151"/>
          </a:xfrm>
          <a:prstGeom prst="rect">
            <a:avLst/>
          </a:prstGeom>
          <a:noFill/>
        </p:spPr>
        <p:txBody>
          <a:bodyPr wrap="square" lIns="0" tIns="0" rIns="0" bIns="0" rtlCol="0">
            <a:spAutoFit/>
          </a:bodyPr>
          <a:lstStyle/>
          <a:p>
            <a:pPr algn="ctr">
              <a:lnSpc>
                <a:spcPct val="90000"/>
              </a:lnSpc>
              <a:spcBef>
                <a:spcPct val="20000"/>
              </a:spcBef>
              <a:buSzPct val="80000"/>
            </a:pPr>
            <a:r>
              <a:rPr lang="en-US" sz="1324" dirty="0">
                <a:gradFill>
                  <a:gsLst>
                    <a:gs pos="0">
                      <a:schemeClr val="tx1">
                        <a:lumMod val="50000"/>
                      </a:schemeClr>
                    </a:gs>
                    <a:gs pos="100000">
                      <a:schemeClr val="tx1">
                        <a:lumMod val="50000"/>
                      </a:schemeClr>
                    </a:gs>
                  </a:gsLst>
                  <a:lin ang="5400000" scaled="1"/>
                </a:gradFill>
              </a:rPr>
              <a:t>Virtual Machine booted. Changes direct-write</a:t>
            </a:r>
            <a:br>
              <a:rPr lang="en-US" sz="1324" dirty="0">
                <a:gradFill>
                  <a:gsLst>
                    <a:gs pos="0">
                      <a:schemeClr val="tx1">
                        <a:lumMod val="50000"/>
                      </a:schemeClr>
                    </a:gs>
                    <a:gs pos="100000">
                      <a:schemeClr val="tx1">
                        <a:lumMod val="50000"/>
                      </a:schemeClr>
                    </a:gs>
                  </a:gsLst>
                  <a:lin ang="5400000" scaled="1"/>
                </a:gradFill>
              </a:rPr>
            </a:br>
            <a:r>
              <a:rPr lang="en-US" sz="1324" dirty="0">
                <a:gradFill>
                  <a:gsLst>
                    <a:gs pos="0">
                      <a:schemeClr val="tx1">
                        <a:lumMod val="50000"/>
                      </a:schemeClr>
                    </a:gs>
                    <a:gs pos="100000">
                      <a:schemeClr val="tx1">
                        <a:lumMod val="50000"/>
                      </a:schemeClr>
                    </a:gs>
                  </a:gsLst>
                  <a:lin ang="5400000" scaled="1"/>
                </a:gradFill>
              </a:rPr>
              <a:t>to blob storage</a:t>
            </a:r>
          </a:p>
        </p:txBody>
      </p:sp>
      <p:grpSp>
        <p:nvGrpSpPr>
          <p:cNvPr id="32" name="Group 31"/>
          <p:cNvGrpSpPr>
            <a:grpSpLocks noChangeAspect="1"/>
          </p:cNvGrpSpPr>
          <p:nvPr/>
        </p:nvGrpSpPr>
        <p:grpSpPr bwMode="black">
          <a:xfrm>
            <a:off x="426243" y="3136792"/>
            <a:ext cx="1421925" cy="856159"/>
            <a:chOff x="8843608" y="828600"/>
            <a:chExt cx="925448" cy="557448"/>
          </a:xfrm>
          <a:solidFill>
            <a:schemeClr val="tx2"/>
          </a:solidFill>
        </p:grpSpPr>
        <p:sp>
          <p:nvSpPr>
            <p:cNvPr id="33" name="Rectangle 32"/>
            <p:cNvSpPr/>
            <p:nvPr/>
          </p:nvSpPr>
          <p:spPr bwMode="black">
            <a:xfrm>
              <a:off x="8857595" y="835151"/>
              <a:ext cx="623646" cy="459637"/>
            </a:xfrm>
            <a:prstGeom prst="rect">
              <a:avLst/>
            </a:prstGeom>
            <a:solidFill>
              <a:schemeClr val="tx2">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16854" fontAlgn="base">
                <a:spcBef>
                  <a:spcPct val="0"/>
                </a:spcBef>
                <a:spcAft>
                  <a:spcPct val="0"/>
                </a:spcAft>
              </a:pPr>
              <a:endParaRPr lang="en-US" sz="882" dirty="0">
                <a:solidFill>
                  <a:schemeClr val="tx1"/>
                </a:solidFill>
              </a:endParaRPr>
            </a:p>
          </p:txBody>
        </p:sp>
        <p:grpSp>
          <p:nvGrpSpPr>
            <p:cNvPr id="34" name="Group 33"/>
            <p:cNvGrpSpPr/>
            <p:nvPr/>
          </p:nvGrpSpPr>
          <p:grpSpPr bwMode="black">
            <a:xfrm>
              <a:off x="8843608" y="828600"/>
              <a:ext cx="925448" cy="557448"/>
              <a:chOff x="863600" y="2393157"/>
              <a:chExt cx="876300" cy="527844"/>
            </a:xfrm>
            <a:grpFill/>
          </p:grpSpPr>
          <p:sp>
            <p:nvSpPr>
              <p:cNvPr id="35" name="Freeform 34"/>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50422" tIns="25211" rIns="50422" bIns="25211" numCol="1" rtlCol="0" anchor="ctr" anchorCtr="0" compatLnSpc="1">
                <a:prstTxWarp prst="textNoShape">
                  <a:avLst/>
                </a:prstTxWarp>
              </a:bodyPr>
              <a:lstStyle/>
              <a:p>
                <a:pPr defTabSz="555346"/>
                <a:endParaRPr lang="en-US" sz="1324" spc="-92" dirty="0">
                  <a:solidFill>
                    <a:schemeClr val="tx1"/>
                  </a:solidFill>
                  <a:latin typeface="Segoe Light" pitchFamily="34" charset="0"/>
                </a:endParaRPr>
              </a:p>
            </p:txBody>
          </p:sp>
          <p:sp>
            <p:nvSpPr>
              <p:cNvPr id="36" name="Freeform 88"/>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50422" tIns="25211" rIns="50422" bIns="25211" numCol="1" rtlCol="0" anchor="ctr" anchorCtr="0" compatLnSpc="1">
                <a:prstTxWarp prst="textNoShape">
                  <a:avLst/>
                </a:prstTxWarp>
              </a:bodyPr>
              <a:lstStyle/>
              <a:p>
                <a:pPr defTabSz="555346"/>
                <a:endParaRPr lang="en-US" sz="1324" spc="-92" dirty="0">
                  <a:solidFill>
                    <a:schemeClr val="tx1"/>
                  </a:solidFill>
                  <a:latin typeface="Segoe Light" pitchFamily="34" charset="0"/>
                </a:endParaRPr>
              </a:p>
            </p:txBody>
          </p:sp>
        </p:grpSp>
      </p:gr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8405" y="3286182"/>
            <a:ext cx="1205852" cy="520840"/>
          </a:xfrm>
          <a:prstGeom prst="roundRect">
            <a:avLst>
              <a:gd name="adj" fmla="val 11234"/>
            </a:avLst>
          </a:prstGeom>
          <a:solidFill>
            <a:schemeClr val="tx2"/>
          </a:solidFill>
          <a:ln w="63500">
            <a:solidFill>
              <a:schemeClr val="tx2"/>
            </a:solidFill>
          </a:ln>
          <a:effectLst/>
        </p:spPr>
      </p:pic>
      <p:sp>
        <p:nvSpPr>
          <p:cNvPr id="38" name="Freeform 79"/>
          <p:cNvSpPr>
            <a:spLocks noEditPoints="1"/>
          </p:cNvSpPr>
          <p:nvPr/>
        </p:nvSpPr>
        <p:spPr bwMode="black">
          <a:xfrm rot="16200000">
            <a:off x="3138632" y="3131847"/>
            <a:ext cx="663772" cy="82379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tx2"/>
          </a:solidFill>
          <a:ln>
            <a:noFill/>
          </a:ln>
          <a:extLst/>
        </p:spPr>
        <p:txBody>
          <a:bodyPr vert="horz" wrap="square" lIns="61702" tIns="30851" rIns="61702" bIns="30851" numCol="1" anchor="t" anchorCtr="0" compatLnSpc="1">
            <a:prstTxWarp prst="textNoShape">
              <a:avLst/>
            </a:prstTxWarp>
          </a:bodyPr>
          <a:lstStyle/>
          <a:p>
            <a:endParaRPr lang="en-US" sz="1176"/>
          </a:p>
        </p:txBody>
      </p:sp>
      <p:sp>
        <p:nvSpPr>
          <p:cNvPr id="39" name="TextBox 38"/>
          <p:cNvSpPr txBox="1"/>
          <p:nvPr/>
        </p:nvSpPr>
        <p:spPr>
          <a:xfrm>
            <a:off x="201928" y="4250724"/>
            <a:ext cx="2131250" cy="631711"/>
          </a:xfrm>
          <a:prstGeom prst="rect">
            <a:avLst/>
          </a:prstGeom>
          <a:noFill/>
        </p:spPr>
        <p:txBody>
          <a:bodyPr wrap="square" lIns="0" tIns="0" rIns="0" bIns="0" rtlCol="0">
            <a:spAutoFit/>
          </a:bodyPr>
          <a:lstStyle/>
          <a:p>
            <a:pPr algn="ctr">
              <a:lnSpc>
                <a:spcPct val="90000"/>
              </a:lnSpc>
              <a:spcBef>
                <a:spcPct val="20000"/>
              </a:spcBef>
              <a:buSzPct val="80000"/>
            </a:pPr>
            <a:r>
              <a:rPr lang="en-US" sz="1324" dirty="0">
                <a:gradFill>
                  <a:gsLst>
                    <a:gs pos="0">
                      <a:schemeClr val="tx1">
                        <a:lumMod val="50000"/>
                      </a:schemeClr>
                    </a:gs>
                    <a:gs pos="100000">
                      <a:schemeClr val="tx1">
                        <a:lumMod val="50000"/>
                      </a:schemeClr>
                    </a:gs>
                  </a:gsLst>
                  <a:lin ang="5400000" scaled="1"/>
                </a:gradFill>
              </a:rPr>
              <a:t>Log in to</a:t>
            </a:r>
          </a:p>
          <a:p>
            <a:pPr algn="ctr">
              <a:lnSpc>
                <a:spcPct val="90000"/>
              </a:lnSpc>
              <a:spcBef>
                <a:spcPct val="20000"/>
              </a:spcBef>
              <a:buSzPct val="80000"/>
            </a:pPr>
            <a:r>
              <a:rPr lang="en-US" sz="1324" dirty="0">
                <a:gradFill>
                  <a:gsLst>
                    <a:gs pos="0">
                      <a:schemeClr val="tx1">
                        <a:lumMod val="50000"/>
                      </a:schemeClr>
                    </a:gs>
                    <a:gs pos="100000">
                      <a:schemeClr val="tx1">
                        <a:lumMod val="50000"/>
                      </a:schemeClr>
                    </a:gs>
                  </a:gsLst>
                  <a:lin ang="5400000" scaled="1"/>
                </a:gradFill>
              </a:rPr>
              <a:t>Windows Azure</a:t>
            </a:r>
          </a:p>
          <a:p>
            <a:pPr algn="ctr">
              <a:lnSpc>
                <a:spcPct val="90000"/>
              </a:lnSpc>
              <a:spcBef>
                <a:spcPct val="20000"/>
              </a:spcBef>
              <a:buSzPct val="80000"/>
            </a:pPr>
            <a:r>
              <a:rPr lang="en-US" sz="1324" dirty="0">
                <a:gradFill>
                  <a:gsLst>
                    <a:gs pos="0">
                      <a:schemeClr val="tx1">
                        <a:lumMod val="50000"/>
                      </a:schemeClr>
                    </a:gs>
                    <a:gs pos="100000">
                      <a:schemeClr val="tx1">
                        <a:lumMod val="50000"/>
                      </a:schemeClr>
                    </a:gs>
                  </a:gsLst>
                  <a:lin ang="5400000" scaled="1"/>
                </a:gradFill>
              </a:rPr>
              <a:t>Management Portal</a:t>
            </a:r>
          </a:p>
        </p:txBody>
      </p:sp>
      <p:sp>
        <p:nvSpPr>
          <p:cNvPr id="40" name="TextBox 39"/>
          <p:cNvSpPr txBox="1"/>
          <p:nvPr/>
        </p:nvSpPr>
        <p:spPr>
          <a:xfrm>
            <a:off x="4688727" y="4250725"/>
            <a:ext cx="1969514" cy="407547"/>
          </a:xfrm>
          <a:prstGeom prst="rect">
            <a:avLst/>
          </a:prstGeom>
          <a:noFill/>
        </p:spPr>
        <p:txBody>
          <a:bodyPr wrap="none" lIns="0" tIns="0" rIns="0" bIns="0" rtlCol="0">
            <a:spAutoFit/>
          </a:bodyPr>
          <a:lstStyle/>
          <a:p>
            <a:pPr algn="ctr">
              <a:lnSpc>
                <a:spcPct val="90000"/>
              </a:lnSpc>
              <a:spcBef>
                <a:spcPct val="20000"/>
              </a:spcBef>
              <a:buSzPct val="80000"/>
            </a:pPr>
            <a:r>
              <a:rPr lang="en-US" sz="1324" dirty="0">
                <a:gradFill>
                  <a:gsLst>
                    <a:gs pos="0">
                      <a:schemeClr val="tx1">
                        <a:lumMod val="50000"/>
                      </a:schemeClr>
                    </a:gs>
                    <a:gs pos="100000">
                      <a:schemeClr val="tx1">
                        <a:lumMod val="50000"/>
                      </a:schemeClr>
                    </a:gs>
                  </a:gsLst>
                  <a:lin ang="5400000" scaled="1"/>
                </a:gradFill>
              </a:rPr>
              <a:t>The image is copied to</a:t>
            </a:r>
          </a:p>
          <a:p>
            <a:pPr algn="ctr">
              <a:lnSpc>
                <a:spcPct val="90000"/>
              </a:lnSpc>
              <a:spcBef>
                <a:spcPct val="20000"/>
              </a:spcBef>
              <a:buSzPct val="80000"/>
            </a:pPr>
            <a:r>
              <a:rPr lang="en-US" sz="1324" dirty="0">
                <a:gradFill>
                  <a:gsLst>
                    <a:gs pos="0">
                      <a:schemeClr val="tx1">
                        <a:lumMod val="50000"/>
                      </a:schemeClr>
                    </a:gs>
                    <a:gs pos="100000">
                      <a:schemeClr val="tx1">
                        <a:lumMod val="50000"/>
                      </a:schemeClr>
                    </a:gs>
                  </a:gsLst>
                  <a:lin ang="5400000" scaled="1"/>
                </a:gradFill>
              </a:rPr>
              <a:t>your blob storage account</a:t>
            </a:r>
          </a:p>
        </p:txBody>
      </p:sp>
      <p:grpSp>
        <p:nvGrpSpPr>
          <p:cNvPr id="41" name="Group 40"/>
          <p:cNvGrpSpPr/>
          <p:nvPr/>
        </p:nvGrpSpPr>
        <p:grpSpPr>
          <a:xfrm>
            <a:off x="3564717" y="3304402"/>
            <a:ext cx="243617" cy="143118"/>
            <a:chOff x="3754314" y="1990170"/>
            <a:chExt cx="432339" cy="230929"/>
          </a:xfrm>
        </p:grpSpPr>
        <p:sp>
          <p:nvSpPr>
            <p:cNvPr id="42" name="Rectangle 41"/>
            <p:cNvSpPr/>
            <p:nvPr/>
          </p:nvSpPr>
          <p:spPr bwMode="auto">
            <a:xfrm>
              <a:off x="3754314" y="1990170"/>
              <a:ext cx="432339" cy="2309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100848" rIns="50422" bIns="25211" numCol="1" rtlCol="0" anchor="t" anchorCtr="0" compatLnSpc="1">
              <a:prstTxWarp prst="textNoShape">
                <a:avLst/>
              </a:prstTxWarp>
            </a:bodyPr>
            <a:lstStyle/>
            <a:p>
              <a:pPr marL="171385">
                <a:spcBef>
                  <a:spcPts val="1350"/>
                </a:spcBef>
                <a:spcAft>
                  <a:spcPts val="1800"/>
                </a:spcAft>
              </a:pPr>
              <a:endParaRPr lang="en-US" sz="2721">
                <a:solidFill>
                  <a:schemeClr val="tx1"/>
                </a:solidFill>
                <a:latin typeface="Segoe UI Light" pitchFamily="34" charset="0"/>
              </a:endParaRPr>
            </a:p>
          </p:txBody>
        </p:sp>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0897" y="2057857"/>
              <a:ext cx="188371" cy="163242"/>
            </a:xfrm>
            <a:prstGeom prst="rect">
              <a:avLst/>
            </a:prstGeom>
          </p:spPr>
        </p:pic>
      </p:grpSp>
      <p:grpSp>
        <p:nvGrpSpPr>
          <p:cNvPr id="44" name="Group 43"/>
          <p:cNvGrpSpPr/>
          <p:nvPr/>
        </p:nvGrpSpPr>
        <p:grpSpPr>
          <a:xfrm rot="20728046">
            <a:off x="3760873" y="2788763"/>
            <a:ext cx="300988" cy="301763"/>
            <a:chOff x="4480921" y="4009689"/>
            <a:chExt cx="432339" cy="433513"/>
          </a:xfrm>
        </p:grpSpPr>
        <p:sp>
          <p:nvSpPr>
            <p:cNvPr id="46" name="Rectangle 45"/>
            <p:cNvSpPr/>
            <p:nvPr/>
          </p:nvSpPr>
          <p:spPr bwMode="auto">
            <a:xfrm>
              <a:off x="4480921" y="4009689"/>
              <a:ext cx="432339" cy="43351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100848" rIns="50422" bIns="25211" numCol="1" rtlCol="0" anchor="t" anchorCtr="0" compatLnSpc="1">
              <a:prstTxWarp prst="textNoShape">
                <a:avLst/>
              </a:prstTxWarp>
            </a:bodyPr>
            <a:lstStyle/>
            <a:p>
              <a:pPr marL="171385">
                <a:spcBef>
                  <a:spcPts val="1350"/>
                </a:spcBef>
                <a:spcAft>
                  <a:spcPts val="1800"/>
                </a:spcAft>
              </a:pPr>
              <a:endParaRPr lang="en-US" sz="2721">
                <a:solidFill>
                  <a:schemeClr val="tx1"/>
                </a:solidFill>
                <a:latin typeface="Segoe UI Light" pitchFamily="34" charset="0"/>
              </a:endParaRP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0712" y="4077377"/>
              <a:ext cx="312754" cy="298136"/>
            </a:xfrm>
            <a:prstGeom prst="rect">
              <a:avLst/>
            </a:prstGeom>
          </p:spPr>
        </p:pic>
      </p:grpSp>
      <p:grpSp>
        <p:nvGrpSpPr>
          <p:cNvPr id="53" name="Group 52"/>
          <p:cNvGrpSpPr/>
          <p:nvPr/>
        </p:nvGrpSpPr>
        <p:grpSpPr>
          <a:xfrm rot="21317832">
            <a:off x="4309229" y="2467690"/>
            <a:ext cx="400615" cy="401647"/>
            <a:chOff x="4480921" y="4009689"/>
            <a:chExt cx="432339" cy="433513"/>
          </a:xfrm>
        </p:grpSpPr>
        <p:sp>
          <p:nvSpPr>
            <p:cNvPr id="55" name="Rectangle 54"/>
            <p:cNvSpPr/>
            <p:nvPr/>
          </p:nvSpPr>
          <p:spPr bwMode="auto">
            <a:xfrm>
              <a:off x="4480921" y="4009689"/>
              <a:ext cx="432339" cy="43351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100848" rIns="50422" bIns="25211" numCol="1" rtlCol="0" anchor="t" anchorCtr="0" compatLnSpc="1">
              <a:prstTxWarp prst="textNoShape">
                <a:avLst/>
              </a:prstTxWarp>
            </a:bodyPr>
            <a:lstStyle/>
            <a:p>
              <a:pPr marL="171385">
                <a:spcBef>
                  <a:spcPts val="1350"/>
                </a:spcBef>
                <a:spcAft>
                  <a:spcPts val="1800"/>
                </a:spcAft>
              </a:pPr>
              <a:endParaRPr lang="en-US" sz="2721">
                <a:solidFill>
                  <a:schemeClr val="tx1"/>
                </a:solidFill>
                <a:latin typeface="Segoe UI Light" pitchFamily="34" charset="0"/>
              </a:endParaRPr>
            </a:p>
          </p:txBody>
        </p:sp>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0712" y="4077377"/>
              <a:ext cx="312755" cy="298136"/>
            </a:xfrm>
            <a:prstGeom prst="rect">
              <a:avLst/>
            </a:prstGeom>
          </p:spPr>
        </p:pic>
      </p:grpSp>
      <p:sp>
        <p:nvSpPr>
          <p:cNvPr id="60" name="Rectangle 59"/>
          <p:cNvSpPr/>
          <p:nvPr/>
        </p:nvSpPr>
        <p:spPr bwMode="auto">
          <a:xfrm>
            <a:off x="3350516" y="3367395"/>
            <a:ext cx="497606" cy="1922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endParaRPr lang="en-US" sz="1618" dirty="0">
              <a:solidFill>
                <a:schemeClr val="tx1"/>
              </a:solidFill>
            </a:endParaRPr>
          </a:p>
        </p:txBody>
      </p:sp>
    </p:spTree>
    <p:extLst>
      <p:ext uri="{BB962C8B-B14F-4D97-AF65-F5344CB8AC3E}">
        <p14:creationId xmlns:p14="http://schemas.microsoft.com/office/powerpoint/2010/main" val="866569537"/>
      </p:ext>
    </p:extLst>
  </p:cSld>
  <p:clrMapOvr>
    <a:masterClrMapping/>
  </p:clrMapOvr>
  <p:transition advTm="39777">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3887" y="2353182"/>
            <a:ext cx="9147888" cy="2737298"/>
          </a:xfrm>
          <a:prstGeom prst="rect">
            <a:avLst/>
          </a:pr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6473" tIns="107530" rIns="0" bIns="107530" numCol="1" spcCol="0" rtlCol="0" fromWordArt="0" anchor="ctr" anchorCtr="0" forceAA="0" compatLnSpc="1">
            <a:prstTxWarp prst="textNoShape">
              <a:avLst/>
            </a:prstTxWarp>
            <a:noAutofit/>
          </a:bodyPr>
          <a:lstStyle/>
          <a:p>
            <a:pPr marL="0" lvl="1" defTabSz="671880" fontAlgn="base">
              <a:lnSpc>
                <a:spcPct val="90000"/>
              </a:lnSpc>
              <a:spcBef>
                <a:spcPct val="0"/>
              </a:spcBef>
              <a:spcAft>
                <a:spcPct val="0"/>
              </a:spcAft>
            </a:pPr>
            <a:endParaRPr lang="en-US" sz="1765" spc="-37" dirty="0">
              <a:gradFill>
                <a:gsLst>
                  <a:gs pos="1250">
                    <a:schemeClr val="tx1">
                      <a:lumMod val="50000"/>
                    </a:schemeClr>
                  </a:gs>
                  <a:gs pos="100000">
                    <a:schemeClr val="tx1">
                      <a:lumMod val="50000"/>
                    </a:schemeClr>
                  </a:gs>
                </a:gsLst>
                <a:lin ang="5400000" scaled="0"/>
              </a:gradFill>
            </a:endParaRPr>
          </a:p>
        </p:txBody>
      </p:sp>
      <p:sp>
        <p:nvSpPr>
          <p:cNvPr id="2" name="Title 1"/>
          <p:cNvSpPr>
            <a:spLocks noGrp="1"/>
          </p:cNvSpPr>
          <p:nvPr>
            <p:ph type="title"/>
          </p:nvPr>
        </p:nvSpPr>
        <p:spPr>
          <a:xfrm>
            <a:off x="201930" y="1072375"/>
            <a:ext cx="8363938" cy="1090997"/>
          </a:xfrm>
        </p:spPr>
        <p:txBody>
          <a:bodyPr/>
          <a:lstStyle/>
          <a:p>
            <a:r>
              <a:rPr lang="en-US" b="1" dirty="0" smtClean="0"/>
              <a:t>How it Works</a:t>
            </a:r>
            <a:r>
              <a:rPr lang="en-US" dirty="0" smtClean="0"/>
              <a:t/>
            </a:r>
            <a:br>
              <a:rPr lang="en-US" dirty="0" smtClean="0"/>
            </a:br>
            <a:r>
              <a:rPr lang="en-US" sz="2574" dirty="0">
                <a:gradFill>
                  <a:gsLst>
                    <a:gs pos="1250">
                      <a:schemeClr val="bg1">
                        <a:lumMod val="25000"/>
                      </a:schemeClr>
                    </a:gs>
                    <a:gs pos="100000">
                      <a:schemeClr val="bg1">
                        <a:lumMod val="25000"/>
                      </a:schemeClr>
                    </a:gs>
                  </a:gsLst>
                  <a:lin ang="5400000" scaled="0"/>
                </a:gradFill>
                <a:latin typeface="+mn-lt"/>
              </a:rPr>
              <a:t>Bring your own custom VHD</a:t>
            </a:r>
          </a:p>
        </p:txBody>
      </p:sp>
      <p:sp>
        <p:nvSpPr>
          <p:cNvPr id="26" name="TextBox 25"/>
          <p:cNvSpPr txBox="1"/>
          <p:nvPr/>
        </p:nvSpPr>
        <p:spPr>
          <a:xfrm>
            <a:off x="2404893" y="4250727"/>
            <a:ext cx="2131250" cy="366767"/>
          </a:xfrm>
          <a:prstGeom prst="rect">
            <a:avLst/>
          </a:prstGeom>
          <a:noFill/>
        </p:spPr>
        <p:txBody>
          <a:bodyPr wrap="square" lIns="0" tIns="0" rIns="0" bIns="0" rtlCol="0">
            <a:spAutoFit/>
          </a:bodyPr>
          <a:lstStyle/>
          <a:p>
            <a:pPr algn="ctr">
              <a:lnSpc>
                <a:spcPct val="90000"/>
              </a:lnSpc>
              <a:spcBef>
                <a:spcPct val="20000"/>
              </a:spcBef>
              <a:buSzPct val="80000"/>
            </a:pPr>
            <a:r>
              <a:rPr lang="en-US" sz="1324" dirty="0">
                <a:gradFill>
                  <a:gsLst>
                    <a:gs pos="0">
                      <a:schemeClr val="tx1">
                        <a:lumMod val="50000"/>
                      </a:schemeClr>
                    </a:gs>
                    <a:gs pos="100000">
                      <a:schemeClr val="tx1">
                        <a:lumMod val="50000"/>
                      </a:schemeClr>
                    </a:gs>
                  </a:gsLst>
                  <a:lin ang="5400000" scaled="1"/>
                </a:gradFill>
              </a:rPr>
              <a:t>Upload image </a:t>
            </a:r>
            <a:br>
              <a:rPr lang="en-US" sz="1324" dirty="0">
                <a:gradFill>
                  <a:gsLst>
                    <a:gs pos="0">
                      <a:schemeClr val="tx1">
                        <a:lumMod val="50000"/>
                      </a:schemeClr>
                    </a:gs>
                    <a:gs pos="100000">
                      <a:schemeClr val="tx1">
                        <a:lumMod val="50000"/>
                      </a:schemeClr>
                    </a:gs>
                  </a:gsLst>
                  <a:lin ang="5400000" scaled="1"/>
                </a:gradFill>
              </a:rPr>
            </a:br>
            <a:r>
              <a:rPr lang="en-US" sz="1324" dirty="0">
                <a:gradFill>
                  <a:gsLst>
                    <a:gs pos="0">
                      <a:schemeClr val="tx1">
                        <a:lumMod val="50000"/>
                      </a:schemeClr>
                    </a:gs>
                    <a:gs pos="100000">
                      <a:schemeClr val="tx1">
                        <a:lumMod val="50000"/>
                      </a:schemeClr>
                    </a:gs>
                  </a:gsLst>
                  <a:lin ang="5400000" scaled="1"/>
                </a:gradFill>
              </a:rPr>
              <a:t>to blob storage</a:t>
            </a:r>
          </a:p>
        </p:txBody>
      </p:sp>
      <p:sp>
        <p:nvSpPr>
          <p:cNvPr id="27" name="Up Arrow 26"/>
          <p:cNvSpPr/>
          <p:nvPr/>
        </p:nvSpPr>
        <p:spPr bwMode="auto">
          <a:xfrm rot="5400000">
            <a:off x="1979580" y="3161549"/>
            <a:ext cx="778917" cy="770113"/>
          </a:xfrm>
          <a:prstGeom prst="upArrow">
            <a:avLst/>
          </a:prstGeom>
          <a:solidFill>
            <a:schemeClr val="bg1">
              <a:lumMod val="25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endParaRPr lang="en-US" sz="1618" dirty="0">
              <a:solidFill>
                <a:schemeClr val="tx1"/>
              </a:solidFill>
            </a:endParaRPr>
          </a:p>
        </p:txBody>
      </p:sp>
      <p:sp>
        <p:nvSpPr>
          <p:cNvPr id="28" name="Up Arrow 27"/>
          <p:cNvSpPr/>
          <p:nvPr/>
        </p:nvSpPr>
        <p:spPr bwMode="auto">
          <a:xfrm rot="5400000">
            <a:off x="4182545" y="3161549"/>
            <a:ext cx="778917" cy="770113"/>
          </a:xfrm>
          <a:prstGeom prst="upArrow">
            <a:avLst/>
          </a:prstGeom>
          <a:solidFill>
            <a:schemeClr val="bg1">
              <a:lumMod val="25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endParaRPr lang="en-US" sz="1618" dirty="0">
              <a:solidFill>
                <a:schemeClr val="tx1"/>
              </a:solidFill>
            </a:endParaRPr>
          </a:p>
        </p:txBody>
      </p:sp>
      <p:sp>
        <p:nvSpPr>
          <p:cNvPr id="29" name="Freeform 79"/>
          <p:cNvSpPr>
            <a:spLocks noEditPoints="1"/>
          </p:cNvSpPr>
          <p:nvPr/>
        </p:nvSpPr>
        <p:spPr bwMode="black">
          <a:xfrm>
            <a:off x="3144005" y="3126868"/>
            <a:ext cx="623478" cy="84274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2"/>
          </a:solidFill>
          <a:ln>
            <a:noFill/>
          </a:ln>
        </p:spPr>
        <p:txBody>
          <a:bodyPr vert="horz" wrap="square" lIns="61702" tIns="30851" rIns="61702" bIns="30851" numCol="1" anchor="t" anchorCtr="0" compatLnSpc="1">
            <a:prstTxWarp prst="textNoShape">
              <a:avLst/>
            </a:prstTxWarp>
          </a:bodyPr>
          <a:lstStyle/>
          <a:p>
            <a:endParaRPr lang="en-US" sz="1176" dirty="0"/>
          </a:p>
        </p:txBody>
      </p:sp>
      <p:sp>
        <p:nvSpPr>
          <p:cNvPr id="30" name="Up Arrow 29"/>
          <p:cNvSpPr/>
          <p:nvPr/>
        </p:nvSpPr>
        <p:spPr bwMode="auto">
          <a:xfrm rot="5400000">
            <a:off x="6385510" y="3161549"/>
            <a:ext cx="778917" cy="770113"/>
          </a:xfrm>
          <a:prstGeom prst="upArrow">
            <a:avLst/>
          </a:prstGeom>
          <a:solidFill>
            <a:schemeClr val="bg1">
              <a:lumMod val="25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endParaRPr lang="en-US" sz="1618" dirty="0">
              <a:solidFill>
                <a:schemeClr val="tx1"/>
              </a:solidFill>
            </a:endParaRPr>
          </a:p>
        </p:txBody>
      </p:sp>
      <p:sp>
        <p:nvSpPr>
          <p:cNvPr id="31" name="TextBox 30"/>
          <p:cNvSpPr txBox="1"/>
          <p:nvPr/>
        </p:nvSpPr>
        <p:spPr>
          <a:xfrm>
            <a:off x="6810822" y="4243937"/>
            <a:ext cx="2131250" cy="550151"/>
          </a:xfrm>
          <a:prstGeom prst="rect">
            <a:avLst/>
          </a:prstGeom>
          <a:noFill/>
        </p:spPr>
        <p:txBody>
          <a:bodyPr wrap="square" lIns="0" tIns="0" rIns="0" bIns="0" rtlCol="0">
            <a:spAutoFit/>
          </a:bodyPr>
          <a:lstStyle/>
          <a:p>
            <a:pPr algn="ctr">
              <a:lnSpc>
                <a:spcPct val="90000"/>
              </a:lnSpc>
              <a:spcBef>
                <a:spcPct val="20000"/>
              </a:spcBef>
              <a:buSzPct val="80000"/>
            </a:pPr>
            <a:r>
              <a:rPr lang="en-US" sz="1324" dirty="0">
                <a:gradFill>
                  <a:gsLst>
                    <a:gs pos="0">
                      <a:schemeClr val="tx1">
                        <a:lumMod val="50000"/>
                      </a:schemeClr>
                    </a:gs>
                    <a:gs pos="100000">
                      <a:schemeClr val="tx1">
                        <a:lumMod val="50000"/>
                      </a:schemeClr>
                    </a:gs>
                  </a:gsLst>
                  <a:lin ang="5400000" scaled="1"/>
                </a:gradFill>
              </a:rPr>
              <a:t>Virtual Machine booted. Changes direct-write to </a:t>
            </a:r>
            <a:br>
              <a:rPr lang="en-US" sz="1324" dirty="0">
                <a:gradFill>
                  <a:gsLst>
                    <a:gs pos="0">
                      <a:schemeClr val="tx1">
                        <a:lumMod val="50000"/>
                      </a:schemeClr>
                    </a:gs>
                    <a:gs pos="100000">
                      <a:schemeClr val="tx1">
                        <a:lumMod val="50000"/>
                      </a:schemeClr>
                    </a:gs>
                  </a:gsLst>
                  <a:lin ang="5400000" scaled="1"/>
                </a:gradFill>
              </a:rPr>
            </a:br>
            <a:r>
              <a:rPr lang="en-US" sz="1324" dirty="0">
                <a:gradFill>
                  <a:gsLst>
                    <a:gs pos="0">
                      <a:schemeClr val="tx1">
                        <a:lumMod val="50000"/>
                      </a:schemeClr>
                    </a:gs>
                    <a:gs pos="100000">
                      <a:schemeClr val="tx1">
                        <a:lumMod val="50000"/>
                      </a:schemeClr>
                    </a:gs>
                  </a:gsLst>
                  <a:lin ang="5400000" scaled="1"/>
                </a:gradFill>
              </a:rPr>
              <a:t>blob storage</a:t>
            </a:r>
          </a:p>
        </p:txBody>
      </p:sp>
      <p:grpSp>
        <p:nvGrpSpPr>
          <p:cNvPr id="32" name="Group 31"/>
          <p:cNvGrpSpPr>
            <a:grpSpLocks noChangeAspect="1"/>
          </p:cNvGrpSpPr>
          <p:nvPr/>
        </p:nvGrpSpPr>
        <p:grpSpPr bwMode="black">
          <a:xfrm>
            <a:off x="426243" y="3136792"/>
            <a:ext cx="1421925" cy="856159"/>
            <a:chOff x="8843608" y="828600"/>
            <a:chExt cx="925448" cy="557448"/>
          </a:xfrm>
          <a:solidFill>
            <a:schemeClr val="tx2"/>
          </a:solidFill>
        </p:grpSpPr>
        <p:sp>
          <p:nvSpPr>
            <p:cNvPr id="33" name="Rectangle 32"/>
            <p:cNvSpPr/>
            <p:nvPr/>
          </p:nvSpPr>
          <p:spPr bwMode="black">
            <a:xfrm>
              <a:off x="8857595" y="835151"/>
              <a:ext cx="623646" cy="459637"/>
            </a:xfrm>
            <a:prstGeom prst="rect">
              <a:avLst/>
            </a:prstGeom>
            <a:solidFill>
              <a:schemeClr val="tx2">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16854" fontAlgn="base">
                <a:spcBef>
                  <a:spcPct val="0"/>
                </a:spcBef>
                <a:spcAft>
                  <a:spcPct val="0"/>
                </a:spcAft>
              </a:pPr>
              <a:endParaRPr lang="en-US" sz="882" dirty="0">
                <a:solidFill>
                  <a:schemeClr val="tx1"/>
                </a:solidFill>
              </a:endParaRPr>
            </a:p>
          </p:txBody>
        </p:sp>
        <p:grpSp>
          <p:nvGrpSpPr>
            <p:cNvPr id="34" name="Group 33"/>
            <p:cNvGrpSpPr/>
            <p:nvPr/>
          </p:nvGrpSpPr>
          <p:grpSpPr bwMode="black">
            <a:xfrm>
              <a:off x="8843608" y="828600"/>
              <a:ext cx="925448" cy="557448"/>
              <a:chOff x="863600" y="2393157"/>
              <a:chExt cx="876300" cy="527844"/>
            </a:xfrm>
            <a:grpFill/>
          </p:grpSpPr>
          <p:sp>
            <p:nvSpPr>
              <p:cNvPr id="35" name="Freeform 34"/>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50422" tIns="25211" rIns="50422" bIns="25211" numCol="1" rtlCol="0" anchor="ctr" anchorCtr="0" compatLnSpc="1">
                <a:prstTxWarp prst="textNoShape">
                  <a:avLst/>
                </a:prstTxWarp>
              </a:bodyPr>
              <a:lstStyle/>
              <a:p>
                <a:pPr defTabSz="555346"/>
                <a:endParaRPr lang="en-US" sz="1324" spc="-92" dirty="0">
                  <a:solidFill>
                    <a:schemeClr val="tx1"/>
                  </a:solidFill>
                  <a:latin typeface="Segoe Light" pitchFamily="34" charset="0"/>
                </a:endParaRPr>
              </a:p>
            </p:txBody>
          </p:sp>
          <p:sp>
            <p:nvSpPr>
              <p:cNvPr id="36" name="Freeform 88"/>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50422" tIns="25211" rIns="50422" bIns="25211" numCol="1" rtlCol="0" anchor="ctr" anchorCtr="0" compatLnSpc="1">
                <a:prstTxWarp prst="textNoShape">
                  <a:avLst/>
                </a:prstTxWarp>
              </a:bodyPr>
              <a:lstStyle/>
              <a:p>
                <a:pPr defTabSz="555346"/>
                <a:endParaRPr lang="en-US" sz="1324" spc="-92" dirty="0">
                  <a:solidFill>
                    <a:schemeClr val="tx1"/>
                  </a:solidFill>
                  <a:latin typeface="Segoe Light" pitchFamily="34" charset="0"/>
                </a:endParaRPr>
              </a:p>
            </p:txBody>
          </p:sp>
        </p:grpSp>
      </p:gr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8405" y="3286182"/>
            <a:ext cx="1205852" cy="520840"/>
          </a:xfrm>
          <a:prstGeom prst="roundRect">
            <a:avLst>
              <a:gd name="adj" fmla="val 11234"/>
            </a:avLst>
          </a:prstGeom>
          <a:solidFill>
            <a:schemeClr val="tx2"/>
          </a:solidFill>
          <a:ln w="63500">
            <a:solidFill>
              <a:schemeClr val="tx2"/>
            </a:solidFill>
          </a:ln>
          <a:effectLst/>
        </p:spPr>
      </p:pic>
      <p:sp>
        <p:nvSpPr>
          <p:cNvPr id="39" name="TextBox 38"/>
          <p:cNvSpPr txBox="1"/>
          <p:nvPr/>
        </p:nvSpPr>
        <p:spPr>
          <a:xfrm>
            <a:off x="201928" y="4250727"/>
            <a:ext cx="2131250" cy="366767"/>
          </a:xfrm>
          <a:prstGeom prst="rect">
            <a:avLst/>
          </a:prstGeom>
          <a:noFill/>
        </p:spPr>
        <p:txBody>
          <a:bodyPr wrap="square" lIns="0" tIns="0" rIns="0" bIns="0" rtlCol="0">
            <a:spAutoFit/>
          </a:bodyPr>
          <a:lstStyle/>
          <a:p>
            <a:pPr algn="ctr">
              <a:lnSpc>
                <a:spcPct val="90000"/>
              </a:lnSpc>
              <a:spcBef>
                <a:spcPct val="20000"/>
              </a:spcBef>
              <a:buSzPct val="80000"/>
            </a:pPr>
            <a:r>
              <a:rPr lang="en-US" sz="1324" dirty="0">
                <a:gradFill>
                  <a:gsLst>
                    <a:gs pos="0">
                      <a:schemeClr val="tx1">
                        <a:lumMod val="50000"/>
                      </a:schemeClr>
                    </a:gs>
                    <a:gs pos="100000">
                      <a:schemeClr val="tx1">
                        <a:lumMod val="50000"/>
                      </a:schemeClr>
                    </a:gs>
                  </a:gsLst>
                  <a:lin ang="5400000" scaled="1"/>
                </a:gradFill>
              </a:rPr>
              <a:t>Create your </a:t>
            </a:r>
            <a:br>
              <a:rPr lang="en-US" sz="1324" dirty="0">
                <a:gradFill>
                  <a:gsLst>
                    <a:gs pos="0">
                      <a:schemeClr val="tx1">
                        <a:lumMod val="50000"/>
                      </a:schemeClr>
                    </a:gs>
                    <a:gs pos="100000">
                      <a:schemeClr val="tx1">
                        <a:lumMod val="50000"/>
                      </a:schemeClr>
                    </a:gs>
                  </a:gsLst>
                  <a:lin ang="5400000" scaled="1"/>
                </a:gradFill>
              </a:rPr>
            </a:br>
            <a:r>
              <a:rPr lang="en-US" sz="1324" dirty="0">
                <a:gradFill>
                  <a:gsLst>
                    <a:gs pos="0">
                      <a:schemeClr val="tx1">
                        <a:lumMod val="50000"/>
                      </a:schemeClr>
                    </a:gs>
                    <a:gs pos="100000">
                      <a:schemeClr val="tx1">
                        <a:lumMod val="50000"/>
                      </a:schemeClr>
                    </a:gs>
                  </a:gsLst>
                  <a:lin ang="5400000" scaled="1"/>
                </a:gradFill>
              </a:rPr>
              <a:t>own VHD</a:t>
            </a:r>
          </a:p>
        </p:txBody>
      </p:sp>
      <p:sp>
        <p:nvSpPr>
          <p:cNvPr id="40" name="TextBox 39"/>
          <p:cNvSpPr txBox="1"/>
          <p:nvPr/>
        </p:nvSpPr>
        <p:spPr>
          <a:xfrm>
            <a:off x="4607858" y="4250725"/>
            <a:ext cx="2131250" cy="407330"/>
          </a:xfrm>
          <a:prstGeom prst="rect">
            <a:avLst/>
          </a:prstGeom>
          <a:noFill/>
        </p:spPr>
        <p:txBody>
          <a:bodyPr wrap="square" lIns="0" tIns="0" rIns="0" bIns="0" rtlCol="0">
            <a:noAutofit/>
          </a:bodyPr>
          <a:lstStyle/>
          <a:p>
            <a:pPr algn="ctr">
              <a:lnSpc>
                <a:spcPct val="90000"/>
              </a:lnSpc>
              <a:spcBef>
                <a:spcPct val="20000"/>
              </a:spcBef>
              <a:buSzPct val="80000"/>
            </a:pPr>
            <a:r>
              <a:rPr lang="en-US" sz="1324" dirty="0">
                <a:gradFill>
                  <a:gsLst>
                    <a:gs pos="0">
                      <a:schemeClr val="tx1">
                        <a:lumMod val="50000"/>
                      </a:schemeClr>
                    </a:gs>
                    <a:gs pos="100000">
                      <a:schemeClr val="tx1">
                        <a:lumMod val="50000"/>
                      </a:schemeClr>
                    </a:gs>
                  </a:gsLst>
                  <a:lin ang="5400000" scaled="1"/>
                </a:gradFill>
              </a:rPr>
              <a:t>Create a Virtual Machine by attaching to disk</a:t>
            </a:r>
          </a:p>
        </p:txBody>
      </p:sp>
      <p:grpSp>
        <p:nvGrpSpPr>
          <p:cNvPr id="48" name="Group 47"/>
          <p:cNvGrpSpPr/>
          <p:nvPr/>
        </p:nvGrpSpPr>
        <p:grpSpPr>
          <a:xfrm>
            <a:off x="987174" y="3389607"/>
            <a:ext cx="269310" cy="267424"/>
            <a:chOff x="4480921" y="4009689"/>
            <a:chExt cx="432339" cy="433513"/>
          </a:xfrm>
        </p:grpSpPr>
        <p:sp>
          <p:nvSpPr>
            <p:cNvPr id="49" name="Rectangle 48"/>
            <p:cNvSpPr/>
            <p:nvPr/>
          </p:nvSpPr>
          <p:spPr bwMode="auto">
            <a:xfrm>
              <a:off x="4480921" y="4009689"/>
              <a:ext cx="432339" cy="43351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100848" rIns="50422" bIns="25211" numCol="1" rtlCol="0" anchor="t" anchorCtr="0" compatLnSpc="1">
              <a:prstTxWarp prst="textNoShape">
                <a:avLst/>
              </a:prstTxWarp>
            </a:bodyPr>
            <a:lstStyle/>
            <a:p>
              <a:pPr marL="171385">
                <a:spcBef>
                  <a:spcPts val="1350"/>
                </a:spcBef>
                <a:spcAft>
                  <a:spcPts val="1800"/>
                </a:spcAft>
              </a:pPr>
              <a:endParaRPr lang="en-US" sz="2721">
                <a:solidFill>
                  <a:schemeClr val="tx1"/>
                </a:solidFill>
                <a:latin typeface="Segoe UI Light" pitchFamily="34" charset="0"/>
              </a:endParaRPr>
            </a:p>
          </p:txBody>
        </p:sp>
        <p:pic>
          <p:nvPicPr>
            <p:cNvPr id="50" name="Picture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2208" y="4077377"/>
              <a:ext cx="309765" cy="298135"/>
            </a:xfrm>
            <a:prstGeom prst="rect">
              <a:avLst/>
            </a:prstGeom>
          </p:spPr>
        </p:pic>
      </p:grpSp>
      <p:grpSp>
        <p:nvGrpSpPr>
          <p:cNvPr id="51" name="Group 50"/>
          <p:cNvGrpSpPr/>
          <p:nvPr/>
        </p:nvGrpSpPr>
        <p:grpSpPr>
          <a:xfrm>
            <a:off x="569652" y="3381759"/>
            <a:ext cx="269310" cy="267424"/>
            <a:chOff x="444278" y="2785054"/>
            <a:chExt cx="359080" cy="356616"/>
          </a:xfrm>
        </p:grpSpPr>
        <p:sp>
          <p:nvSpPr>
            <p:cNvPr id="52" name="Rectangle 51"/>
            <p:cNvSpPr/>
            <p:nvPr/>
          </p:nvSpPr>
          <p:spPr bwMode="auto">
            <a:xfrm>
              <a:off x="444278" y="2785054"/>
              <a:ext cx="359080" cy="3566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100848" rIns="50422" bIns="25211" numCol="1" rtlCol="0" anchor="t" anchorCtr="0" compatLnSpc="1">
              <a:prstTxWarp prst="textNoShape">
                <a:avLst/>
              </a:prstTxWarp>
            </a:bodyPr>
            <a:lstStyle/>
            <a:p>
              <a:pPr marL="171385">
                <a:spcBef>
                  <a:spcPts val="1350"/>
                </a:spcBef>
                <a:spcAft>
                  <a:spcPts val="1800"/>
                </a:spcAft>
              </a:pPr>
              <a:endParaRPr lang="en-US" sz="2721">
                <a:solidFill>
                  <a:schemeClr val="tx1"/>
                </a:solidFill>
                <a:latin typeface="Segoe UI Light" pitchFamily="34" charset="0"/>
              </a:endParaRPr>
            </a:p>
          </p:txBody>
        </p:sp>
        <p:pic>
          <p:nvPicPr>
            <p:cNvPr id="54" name="Picture 53"/>
            <p:cNvPicPr>
              <a:picLocks noChangeAspect="1"/>
            </p:cNvPicPr>
            <p:nvPr/>
          </p:nvPicPr>
          <p:blipFill>
            <a:blip r:embed="rId5" cstate="print">
              <a:biLevel thresh="75000"/>
              <a:extLst>
                <a:ext uri="{BEBA8EAE-BF5A-486C-A8C5-ECC9F3942E4B}">
                  <a14:imgProps xmlns:a14="http://schemas.microsoft.com/office/drawing/2010/main">
                    <a14:imgLayer r:embed="rId6">
                      <a14:imgEffect>
                        <a14:artisticPhotocopy/>
                      </a14:imgEffect>
                      <a14:imgEffect>
                        <a14:colorTemperature colorTemp="6625"/>
                      </a14:imgEffect>
                      <a14:imgEffect>
                        <a14:saturation sat="25000"/>
                      </a14:imgEffect>
                    </a14:imgLayer>
                  </a14:imgProps>
                </a:ext>
                <a:ext uri="{28A0092B-C50C-407E-A947-70E740481C1C}">
                  <a14:useLocalDpi xmlns:a14="http://schemas.microsoft.com/office/drawing/2010/main" val="0"/>
                </a:ext>
              </a:extLst>
            </a:blip>
            <a:stretch>
              <a:fillRect/>
            </a:stretch>
          </p:blipFill>
          <p:spPr>
            <a:xfrm>
              <a:off x="494849" y="2811930"/>
              <a:ext cx="257938" cy="302863"/>
            </a:xfrm>
            <a:prstGeom prst="rect">
              <a:avLst/>
            </a:prstGeom>
            <a:ln>
              <a:solidFill>
                <a:schemeClr val="tx1"/>
              </a:solidFill>
            </a:ln>
          </p:spPr>
        </p:pic>
      </p:grpSp>
      <p:grpSp>
        <p:nvGrpSpPr>
          <p:cNvPr id="57" name="Group 56"/>
          <p:cNvGrpSpPr>
            <a:grpSpLocks noChangeAspect="1"/>
          </p:cNvGrpSpPr>
          <p:nvPr/>
        </p:nvGrpSpPr>
        <p:grpSpPr bwMode="black">
          <a:xfrm>
            <a:off x="5067323" y="3191195"/>
            <a:ext cx="1212320" cy="729953"/>
            <a:chOff x="8843608" y="828600"/>
            <a:chExt cx="925448" cy="557448"/>
          </a:xfrm>
          <a:solidFill>
            <a:schemeClr val="tx2"/>
          </a:solidFill>
        </p:grpSpPr>
        <p:sp>
          <p:nvSpPr>
            <p:cNvPr id="58" name="Rectangle 57"/>
            <p:cNvSpPr/>
            <p:nvPr/>
          </p:nvSpPr>
          <p:spPr bwMode="black">
            <a:xfrm>
              <a:off x="8857595" y="835151"/>
              <a:ext cx="623646" cy="459637"/>
            </a:xfrm>
            <a:prstGeom prst="rect">
              <a:avLst/>
            </a:prstGeom>
            <a:solidFill>
              <a:schemeClr val="tx2">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16854" fontAlgn="base">
                <a:spcBef>
                  <a:spcPct val="0"/>
                </a:spcBef>
                <a:spcAft>
                  <a:spcPct val="0"/>
                </a:spcAft>
              </a:pPr>
              <a:endParaRPr lang="en-US" sz="882" dirty="0">
                <a:solidFill>
                  <a:schemeClr val="tx1"/>
                </a:solidFill>
              </a:endParaRPr>
            </a:p>
          </p:txBody>
        </p:sp>
        <p:grpSp>
          <p:nvGrpSpPr>
            <p:cNvPr id="59" name="Group 58"/>
            <p:cNvGrpSpPr/>
            <p:nvPr/>
          </p:nvGrpSpPr>
          <p:grpSpPr bwMode="black">
            <a:xfrm>
              <a:off x="8843608" y="828600"/>
              <a:ext cx="925448" cy="557448"/>
              <a:chOff x="863600" y="2393157"/>
              <a:chExt cx="876300" cy="527844"/>
            </a:xfrm>
            <a:grpFill/>
          </p:grpSpPr>
          <p:sp>
            <p:nvSpPr>
              <p:cNvPr id="61" name="Freeform 60"/>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50422" tIns="25211" rIns="50422" bIns="25211" numCol="1" rtlCol="0" anchor="ctr" anchorCtr="0" compatLnSpc="1">
                <a:prstTxWarp prst="textNoShape">
                  <a:avLst/>
                </a:prstTxWarp>
              </a:bodyPr>
              <a:lstStyle/>
              <a:p>
                <a:pPr defTabSz="555346"/>
                <a:endParaRPr lang="en-US" sz="1324" spc="-92" dirty="0">
                  <a:solidFill>
                    <a:schemeClr val="tx1"/>
                  </a:solidFill>
                  <a:latin typeface="Segoe Light" pitchFamily="34" charset="0"/>
                </a:endParaRPr>
              </a:p>
            </p:txBody>
          </p:sp>
          <p:sp>
            <p:nvSpPr>
              <p:cNvPr id="62" name="Freeform 88"/>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50422" tIns="25211" rIns="50422" bIns="25211" numCol="1" rtlCol="0" anchor="ctr" anchorCtr="0" compatLnSpc="1">
                <a:prstTxWarp prst="textNoShape">
                  <a:avLst/>
                </a:prstTxWarp>
              </a:bodyPr>
              <a:lstStyle/>
              <a:p>
                <a:pPr defTabSz="555346"/>
                <a:endParaRPr lang="en-US" sz="1324" spc="-92" dirty="0">
                  <a:solidFill>
                    <a:schemeClr val="tx1"/>
                  </a:solidFill>
                  <a:latin typeface="Segoe Light" pitchFamily="34" charset="0"/>
                </a:endParaRPr>
              </a:p>
            </p:txBody>
          </p:sp>
        </p:grpSp>
      </p:grpSp>
      <p:sp>
        <p:nvSpPr>
          <p:cNvPr id="63" name="Arc 62"/>
          <p:cNvSpPr/>
          <p:nvPr/>
        </p:nvSpPr>
        <p:spPr>
          <a:xfrm rot="16200000">
            <a:off x="1825022" y="2103474"/>
            <a:ext cx="802070" cy="1818170"/>
          </a:xfrm>
          <a:prstGeom prst="arc">
            <a:avLst>
              <a:gd name="adj1" fmla="val 16200000"/>
              <a:gd name="adj2" fmla="val 5245117"/>
            </a:avLst>
          </a:prstGeom>
          <a:ln w="57150" cap="rnd">
            <a:solidFill>
              <a:schemeClr val="bg1">
                <a:lumMod val="25000"/>
              </a:schemeClr>
            </a:solidFill>
            <a:prstDash val="sysDot"/>
            <a:headEnd type="none" w="lg" len="lg"/>
            <a:tailEnd type="triangle" w="lg" len="med"/>
          </a:ln>
        </p:spPr>
        <p:style>
          <a:lnRef idx="1">
            <a:schemeClr val="accent1"/>
          </a:lnRef>
          <a:fillRef idx="0">
            <a:schemeClr val="accent1"/>
          </a:fillRef>
          <a:effectRef idx="0">
            <a:schemeClr val="accent1"/>
          </a:effectRef>
          <a:fontRef idx="minor">
            <a:schemeClr val="tx1"/>
          </a:fontRef>
        </p:style>
        <p:txBody>
          <a:bodyPr lIns="91399" tIns="45700" rIns="91399" bIns="45700" rtlCol="0" anchor="ctr"/>
          <a:lstStyle/>
          <a:p>
            <a:pPr algn="ctr"/>
            <a:endParaRPr lang="en-US" sz="1324"/>
          </a:p>
        </p:txBody>
      </p:sp>
      <p:grpSp>
        <p:nvGrpSpPr>
          <p:cNvPr id="44" name="Group 43"/>
          <p:cNvGrpSpPr/>
          <p:nvPr/>
        </p:nvGrpSpPr>
        <p:grpSpPr>
          <a:xfrm rot="20728046">
            <a:off x="1634006" y="2557116"/>
            <a:ext cx="300988" cy="301763"/>
            <a:chOff x="4480921" y="4009689"/>
            <a:chExt cx="432339" cy="433513"/>
          </a:xfrm>
        </p:grpSpPr>
        <p:sp>
          <p:nvSpPr>
            <p:cNvPr id="46" name="Rectangle 45"/>
            <p:cNvSpPr/>
            <p:nvPr/>
          </p:nvSpPr>
          <p:spPr bwMode="auto">
            <a:xfrm>
              <a:off x="4480921" y="4009689"/>
              <a:ext cx="432339" cy="43351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100848" rIns="50422" bIns="25211" numCol="1" rtlCol="0" anchor="t" anchorCtr="0" compatLnSpc="1">
              <a:prstTxWarp prst="textNoShape">
                <a:avLst/>
              </a:prstTxWarp>
            </a:bodyPr>
            <a:lstStyle/>
            <a:p>
              <a:pPr marL="171385">
                <a:spcBef>
                  <a:spcPts val="1350"/>
                </a:spcBef>
                <a:spcAft>
                  <a:spcPts val="1800"/>
                </a:spcAft>
              </a:pPr>
              <a:endParaRPr lang="en-US" sz="2721">
                <a:solidFill>
                  <a:schemeClr val="tx1"/>
                </a:solidFill>
                <a:latin typeface="Segoe UI Light" pitchFamily="34" charset="0"/>
              </a:endParaRP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0712" y="4077377"/>
              <a:ext cx="312754" cy="298136"/>
            </a:xfrm>
            <a:prstGeom prst="rect">
              <a:avLst/>
            </a:prstGeom>
          </p:spPr>
        </p:pic>
      </p:grpSp>
      <p:grpSp>
        <p:nvGrpSpPr>
          <p:cNvPr id="53" name="Group 52"/>
          <p:cNvGrpSpPr/>
          <p:nvPr/>
        </p:nvGrpSpPr>
        <p:grpSpPr>
          <a:xfrm rot="21317832">
            <a:off x="2336399" y="2489744"/>
            <a:ext cx="400615" cy="401647"/>
            <a:chOff x="4480921" y="4009689"/>
            <a:chExt cx="432339" cy="433513"/>
          </a:xfrm>
        </p:grpSpPr>
        <p:sp>
          <p:nvSpPr>
            <p:cNvPr id="55" name="Rectangle 54"/>
            <p:cNvSpPr/>
            <p:nvPr/>
          </p:nvSpPr>
          <p:spPr bwMode="auto">
            <a:xfrm>
              <a:off x="4480921" y="4009689"/>
              <a:ext cx="432339" cy="43351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100848" rIns="50422" bIns="25211" numCol="1" rtlCol="0" anchor="t" anchorCtr="0" compatLnSpc="1">
              <a:prstTxWarp prst="textNoShape">
                <a:avLst/>
              </a:prstTxWarp>
            </a:bodyPr>
            <a:lstStyle/>
            <a:p>
              <a:pPr marL="171385">
                <a:spcBef>
                  <a:spcPts val="1350"/>
                </a:spcBef>
                <a:spcAft>
                  <a:spcPts val="1800"/>
                </a:spcAft>
              </a:pPr>
              <a:endParaRPr lang="en-US" sz="2721">
                <a:solidFill>
                  <a:schemeClr val="tx1"/>
                </a:solidFill>
                <a:latin typeface="Segoe UI Light" pitchFamily="34" charset="0"/>
              </a:endParaRPr>
            </a:p>
          </p:txBody>
        </p:sp>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0712" y="4077377"/>
              <a:ext cx="312755" cy="298136"/>
            </a:xfrm>
            <a:prstGeom prst="rect">
              <a:avLst/>
            </a:prstGeom>
          </p:spPr>
        </p:pic>
      </p:grpSp>
    </p:spTree>
    <p:extLst>
      <p:ext uri="{BB962C8B-B14F-4D97-AF65-F5344CB8AC3E}">
        <p14:creationId xmlns:p14="http://schemas.microsoft.com/office/powerpoint/2010/main" val="4172736733"/>
      </p:ext>
    </p:extLst>
  </p:cSld>
  <p:clrMapOvr>
    <a:masterClrMapping/>
  </p:clrMapOvr>
  <p:transition advTm="39777">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 y="1758069"/>
            <a:ext cx="9148335" cy="4104584"/>
          </a:xfrm>
          <a:prstGeom prst="rect">
            <a:avLst/>
          </a:pr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72137" fontAlgn="base">
              <a:lnSpc>
                <a:spcPct val="90000"/>
              </a:lnSpc>
              <a:spcBef>
                <a:spcPct val="0"/>
              </a:spcBef>
              <a:spcAft>
                <a:spcPct val="0"/>
              </a:spcAft>
            </a:pPr>
            <a:endParaRPr lang="en-US" sz="3235" spc="-37" dirty="0">
              <a:gradFill>
                <a:gsLst>
                  <a:gs pos="36283">
                    <a:schemeClr val="tx2"/>
                  </a:gs>
                  <a:gs pos="28000">
                    <a:schemeClr val="tx2"/>
                  </a:gs>
                </a:gsLst>
                <a:lin ang="5400000" scaled="0"/>
              </a:gradFill>
              <a:latin typeface="+mj-lt"/>
            </a:endParaRPr>
          </a:p>
        </p:txBody>
      </p:sp>
      <p:sp>
        <p:nvSpPr>
          <p:cNvPr id="3" name="Title 2"/>
          <p:cNvSpPr>
            <a:spLocks noGrp="1"/>
          </p:cNvSpPr>
          <p:nvPr>
            <p:ph type="title"/>
          </p:nvPr>
        </p:nvSpPr>
        <p:spPr/>
        <p:txBody>
          <a:bodyPr/>
          <a:lstStyle/>
          <a:p>
            <a:r>
              <a:rPr lang="en-US" b="1" dirty="0" smtClean="0"/>
              <a:t>Working with Open Source</a:t>
            </a:r>
            <a:endParaRPr lang="en-US" b="1" dirty="0"/>
          </a:p>
        </p:txBody>
      </p:sp>
      <p:sp>
        <p:nvSpPr>
          <p:cNvPr id="8" name="Rectangle 7"/>
          <p:cNvSpPr/>
          <p:nvPr>
            <p:custDataLst>
              <p:tags r:id="rId1"/>
            </p:custDataLst>
          </p:nvPr>
        </p:nvSpPr>
        <p:spPr bwMode="auto">
          <a:xfrm>
            <a:off x="6925116" y="1849228"/>
            <a:ext cx="2016956" cy="38878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24" tIns="34274" rIns="68524" bIns="34263" numCol="1" spcCol="0" rtlCol="0" anchor="t" anchorCtr="0" compatLnSpc="1">
            <a:prstTxWarp prst="textNoShape">
              <a:avLst/>
            </a:prstTxWarp>
          </a:bodyPr>
          <a:lstStyle/>
          <a:p>
            <a:pPr fontAlgn="base">
              <a:lnSpc>
                <a:spcPct val="90000"/>
              </a:lnSpc>
              <a:spcBef>
                <a:spcPts val="882"/>
              </a:spcBef>
              <a:spcAft>
                <a:spcPts val="662"/>
              </a:spcAft>
            </a:pPr>
            <a:r>
              <a:rPr lang="en-US" sz="1471" dirty="0">
                <a:gradFill>
                  <a:gsLst>
                    <a:gs pos="0">
                      <a:schemeClr val="tx1">
                        <a:lumMod val="50000"/>
                      </a:schemeClr>
                    </a:gs>
                    <a:gs pos="100000">
                      <a:schemeClr val="tx1">
                        <a:lumMod val="50000"/>
                      </a:schemeClr>
                    </a:gs>
                  </a:gsLst>
                  <a:lin ang="5400000" scaled="1"/>
                </a:gradFill>
              </a:rPr>
              <a:t>Growing gallery of open source Linux images</a:t>
            </a:r>
          </a:p>
          <a:p>
            <a:pPr fontAlgn="base">
              <a:lnSpc>
                <a:spcPct val="90000"/>
              </a:lnSpc>
              <a:spcBef>
                <a:spcPts val="882"/>
              </a:spcBef>
              <a:spcAft>
                <a:spcPts val="662"/>
              </a:spcAft>
            </a:pPr>
            <a:r>
              <a:rPr lang="en-US" sz="1471" dirty="0">
                <a:gradFill>
                  <a:gsLst>
                    <a:gs pos="0">
                      <a:schemeClr val="tx1">
                        <a:lumMod val="50000"/>
                      </a:schemeClr>
                    </a:gs>
                    <a:gs pos="100000">
                      <a:schemeClr val="tx1">
                        <a:lumMod val="50000"/>
                      </a:schemeClr>
                    </a:gs>
                  </a:gsLst>
                  <a:lin ang="5400000" scaled="1"/>
                </a:gradFill>
              </a:rPr>
              <a:t>Licensed &amp; supported by the community</a:t>
            </a:r>
          </a:p>
          <a:p>
            <a:pPr fontAlgn="base">
              <a:lnSpc>
                <a:spcPct val="90000"/>
              </a:lnSpc>
              <a:spcBef>
                <a:spcPts val="882"/>
              </a:spcBef>
              <a:spcAft>
                <a:spcPts val="662"/>
              </a:spcAft>
            </a:pPr>
            <a:r>
              <a:rPr lang="en-US" sz="1471" dirty="0">
                <a:gradFill>
                  <a:gsLst>
                    <a:gs pos="0">
                      <a:schemeClr val="tx1">
                        <a:lumMod val="50000"/>
                      </a:schemeClr>
                    </a:gs>
                    <a:gs pos="100000">
                      <a:schemeClr val="tx1">
                        <a:lumMod val="50000"/>
                      </a:schemeClr>
                    </a:gs>
                  </a:gsLst>
                  <a:lin ang="5400000" scaled="1"/>
                </a:gradFill>
              </a:rPr>
              <a:t>Integrated with Windows Azure Management Portal for easy deployment </a:t>
            </a:r>
          </a:p>
          <a:p>
            <a:pPr fontAlgn="base">
              <a:lnSpc>
                <a:spcPct val="90000"/>
              </a:lnSpc>
              <a:spcBef>
                <a:spcPts val="882"/>
              </a:spcBef>
              <a:spcAft>
                <a:spcPts val="662"/>
              </a:spcAft>
            </a:pPr>
            <a:endParaRPr lang="en-US" sz="1471" dirty="0">
              <a:gradFill>
                <a:gsLst>
                  <a:gs pos="0">
                    <a:schemeClr val="tx1">
                      <a:lumMod val="50000"/>
                    </a:schemeClr>
                  </a:gs>
                  <a:gs pos="100000">
                    <a:schemeClr val="tx1">
                      <a:lumMod val="50000"/>
                    </a:schemeClr>
                  </a:gs>
                </a:gsLst>
                <a:lin ang="5400000" scaled="1"/>
              </a:gradFill>
            </a:endParaRPr>
          </a:p>
        </p:txBody>
      </p:sp>
      <p:pic>
        <p:nvPicPr>
          <p:cNvPr id="4" name="Picture 1"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l="352" t="5982" r="255" b="1214"/>
          <a:stretch/>
        </p:blipFill>
        <p:spPr bwMode="auto">
          <a:xfrm>
            <a:off x="216195" y="1849229"/>
            <a:ext cx="6649623" cy="3887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slidebackground3"/>
          <p:cNvPicPr>
            <a:picLocks noChangeAspect="1" noChangeArrowheads="1"/>
          </p:cNvPicPr>
          <p:nvPr/>
        </p:nvPicPr>
        <p:blipFill rotWithShape="1">
          <a:blip r:embed="rId5">
            <a:extLst>
              <a:ext uri="{28A0092B-C50C-407E-A947-70E740481C1C}">
                <a14:useLocalDpi xmlns:a14="http://schemas.microsoft.com/office/drawing/2010/main" val="0"/>
              </a:ext>
            </a:extLst>
          </a:blip>
          <a:srcRect l="7359" t="14101" r="8582" b="3528"/>
          <a:stretch/>
        </p:blipFill>
        <p:spPr bwMode="auto">
          <a:xfrm>
            <a:off x="561460" y="1849228"/>
            <a:ext cx="5959092" cy="3887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5834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 presetClass="entr" presetSubtype="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1+#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25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1+#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xit" presetSubtype="8" fill="hold" nodeType="clickEffect">
                                  <p:stCondLst>
                                    <p:cond delay="0"/>
                                  </p:stCondLst>
                                  <p:childTnLst>
                                    <p:anim calcmode="lin" valueType="num">
                                      <p:cBhvr additive="base">
                                        <p:cTn id="19" dur="500"/>
                                        <p:tgtEl>
                                          <p:spTgt spid="5"/>
                                        </p:tgtEl>
                                        <p:attrNameLst>
                                          <p:attrName>ppt_x</p:attrName>
                                        </p:attrNameLst>
                                      </p:cBhvr>
                                      <p:tavLst>
                                        <p:tav tm="0">
                                          <p:val>
                                            <p:strVal val="ppt_x"/>
                                          </p:val>
                                        </p:tav>
                                        <p:tav tm="100000">
                                          <p:val>
                                            <p:strVal val="0-ppt_w/2"/>
                                          </p:val>
                                        </p:tav>
                                      </p:tavLst>
                                    </p:anim>
                                    <p:anim calcmode="lin" valueType="num">
                                      <p:cBhvr additive="base">
                                        <p:cTn id="20" dur="500"/>
                                        <p:tgtEl>
                                          <p:spTgt spid="5"/>
                                        </p:tgtEl>
                                        <p:attrNameLst>
                                          <p:attrName>ppt_y</p:attrName>
                                        </p:attrNameLst>
                                      </p:cBhvr>
                                      <p:tavLst>
                                        <p:tav tm="0">
                                          <p:val>
                                            <p:strVal val="ppt_y"/>
                                          </p:val>
                                        </p:tav>
                                        <p:tav tm="100000">
                                          <p:val>
                                            <p:strVal val="ppt_y"/>
                                          </p:val>
                                        </p:tav>
                                      </p:tavLst>
                                    </p:anim>
                                    <p:set>
                                      <p:cBhvr>
                                        <p:cTn id="21" dur="1" fill="hold">
                                          <p:stCondLst>
                                            <p:cond delay="499"/>
                                          </p:stCondLst>
                                        </p:cTn>
                                        <p:tgtEl>
                                          <p:spTgt spid="5"/>
                                        </p:tgtEl>
                                        <p:attrNameLst>
                                          <p:attrName>style.visibility</p:attrName>
                                        </p:attrNameLst>
                                      </p:cBhvr>
                                      <p:to>
                                        <p:strVal val="hidden"/>
                                      </p:to>
                                    </p:set>
                                  </p:childTnLst>
                                </p:cTn>
                              </p:par>
                              <p:par>
                                <p:cTn id="22" presetID="2" presetClass="entr" presetSubtype="2"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1+#ppt_w/2"/>
                                          </p:val>
                                        </p:tav>
                                        <p:tav tm="100000">
                                          <p:val>
                                            <p:strVal val="#ppt_x"/>
                                          </p:val>
                                        </p:tav>
                                      </p:tavLst>
                                    </p:anim>
                                    <p:anim calcmode="lin" valueType="num">
                                      <p:cBhvr additive="base">
                                        <p:cTn id="25"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3887" y="2353182"/>
            <a:ext cx="9147888" cy="273729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6473" tIns="107530" rIns="0" bIns="107530" numCol="1" spcCol="0" rtlCol="0" fromWordArt="0" anchor="ctr" anchorCtr="0" forceAA="0" compatLnSpc="1">
            <a:prstTxWarp prst="textNoShape">
              <a:avLst/>
            </a:prstTxWarp>
            <a:noAutofit/>
          </a:bodyPr>
          <a:lstStyle/>
          <a:p>
            <a:pPr marL="0" lvl="1" defTabSz="671880" fontAlgn="base">
              <a:lnSpc>
                <a:spcPct val="90000"/>
              </a:lnSpc>
              <a:spcBef>
                <a:spcPct val="0"/>
              </a:spcBef>
              <a:spcAft>
                <a:spcPct val="0"/>
              </a:spcAft>
            </a:pPr>
            <a:endParaRPr lang="en-US" sz="1765" spc="-37" dirty="0">
              <a:gradFill>
                <a:gsLst>
                  <a:gs pos="1250">
                    <a:srgbClr val="505050">
                      <a:lumMod val="50000"/>
                    </a:srgbClr>
                  </a:gs>
                  <a:gs pos="100000">
                    <a:srgbClr val="505050">
                      <a:lumMod val="50000"/>
                    </a:srgbClr>
                  </a:gs>
                </a:gsLst>
                <a:lin ang="5400000" scaled="0"/>
              </a:gradFill>
            </a:endParaRPr>
          </a:p>
        </p:txBody>
      </p:sp>
      <p:sp>
        <p:nvSpPr>
          <p:cNvPr id="2" name="Title 1"/>
          <p:cNvSpPr>
            <a:spLocks noGrp="1"/>
          </p:cNvSpPr>
          <p:nvPr>
            <p:ph type="title"/>
          </p:nvPr>
        </p:nvSpPr>
        <p:spPr>
          <a:xfrm>
            <a:off x="75870" y="1072377"/>
            <a:ext cx="8363938" cy="734489"/>
          </a:xfrm>
        </p:spPr>
        <p:txBody>
          <a:bodyPr/>
          <a:lstStyle/>
          <a:p>
            <a:r>
              <a:rPr lang="en-US" b="1" dirty="0" smtClean="0"/>
              <a:t>Open to All Apps</a:t>
            </a:r>
            <a:endParaRPr lang="en-US" sz="2574" b="1" dirty="0">
              <a:gradFill>
                <a:gsLst>
                  <a:gs pos="1250">
                    <a:schemeClr val="bg1">
                      <a:lumMod val="25000"/>
                    </a:schemeClr>
                  </a:gs>
                  <a:gs pos="100000">
                    <a:schemeClr val="bg1">
                      <a:lumMod val="25000"/>
                    </a:schemeClr>
                  </a:gs>
                </a:gsLst>
                <a:lin ang="5400000" scaled="0"/>
              </a:gradFill>
              <a:latin typeface="+mn-lt"/>
            </a:endParaRPr>
          </a:p>
        </p:txBody>
      </p:sp>
      <p:sp>
        <p:nvSpPr>
          <p:cNvPr id="26" name="TextBox 25"/>
          <p:cNvSpPr txBox="1"/>
          <p:nvPr/>
        </p:nvSpPr>
        <p:spPr>
          <a:xfrm>
            <a:off x="1879060" y="2948841"/>
            <a:ext cx="2131250" cy="366767"/>
          </a:xfrm>
          <a:prstGeom prst="rect">
            <a:avLst/>
          </a:prstGeom>
          <a:noFill/>
        </p:spPr>
        <p:txBody>
          <a:bodyPr wrap="square" lIns="0" tIns="0" rIns="0" bIns="0" rtlCol="0">
            <a:spAutoFit/>
          </a:bodyPr>
          <a:lstStyle/>
          <a:p>
            <a:pPr algn="ctr">
              <a:lnSpc>
                <a:spcPct val="90000"/>
              </a:lnSpc>
              <a:spcBef>
                <a:spcPct val="20000"/>
              </a:spcBef>
              <a:buSzPct val="80000"/>
            </a:pPr>
            <a:r>
              <a:rPr lang="en-US" sz="1324" dirty="0">
                <a:gradFill>
                  <a:gsLst>
                    <a:gs pos="0">
                      <a:srgbClr val="505050">
                        <a:lumMod val="50000"/>
                      </a:srgbClr>
                    </a:gs>
                    <a:gs pos="100000">
                      <a:srgbClr val="505050">
                        <a:lumMod val="50000"/>
                      </a:srgbClr>
                    </a:gs>
                  </a:gsLst>
                  <a:lin ang="5400000" scaled="1"/>
                </a:gradFill>
              </a:rPr>
              <a:t>Microsoft® Virtual </a:t>
            </a:r>
            <a:br>
              <a:rPr lang="en-US" sz="1324" dirty="0">
                <a:gradFill>
                  <a:gsLst>
                    <a:gs pos="0">
                      <a:srgbClr val="505050">
                        <a:lumMod val="50000"/>
                      </a:srgbClr>
                    </a:gs>
                    <a:gs pos="100000">
                      <a:srgbClr val="505050">
                        <a:lumMod val="50000"/>
                      </a:srgbClr>
                    </a:gs>
                  </a:gsLst>
                  <a:lin ang="5400000" scaled="1"/>
                </a:gradFill>
              </a:rPr>
            </a:br>
            <a:r>
              <a:rPr lang="en-US" sz="1324" dirty="0">
                <a:gradFill>
                  <a:gsLst>
                    <a:gs pos="0">
                      <a:srgbClr val="505050">
                        <a:lumMod val="50000"/>
                      </a:srgbClr>
                    </a:gs>
                    <a:gs pos="100000">
                      <a:srgbClr val="505050">
                        <a:lumMod val="50000"/>
                      </a:srgbClr>
                    </a:gs>
                  </a:gsLst>
                  <a:lin ang="5400000" scaled="1"/>
                </a:gradFill>
              </a:rPr>
              <a:t>Machine Converter</a:t>
            </a:r>
          </a:p>
        </p:txBody>
      </p:sp>
      <p:sp>
        <p:nvSpPr>
          <p:cNvPr id="31" name="TextBox 30"/>
          <p:cNvSpPr txBox="1"/>
          <p:nvPr/>
        </p:nvSpPr>
        <p:spPr>
          <a:xfrm>
            <a:off x="6810822" y="4243936"/>
            <a:ext cx="2131250" cy="366767"/>
          </a:xfrm>
          <a:prstGeom prst="rect">
            <a:avLst/>
          </a:prstGeom>
          <a:noFill/>
        </p:spPr>
        <p:txBody>
          <a:bodyPr wrap="square" lIns="0" tIns="0" rIns="0" bIns="0" rtlCol="0">
            <a:spAutoFit/>
          </a:bodyPr>
          <a:lstStyle/>
          <a:p>
            <a:pPr algn="ctr">
              <a:lnSpc>
                <a:spcPct val="90000"/>
              </a:lnSpc>
              <a:spcBef>
                <a:spcPct val="20000"/>
              </a:spcBef>
              <a:buSzPct val="80000"/>
            </a:pPr>
            <a:r>
              <a:rPr lang="en-US" sz="1324" dirty="0">
                <a:gradFill>
                  <a:gsLst>
                    <a:gs pos="0">
                      <a:srgbClr val="505050">
                        <a:lumMod val="50000"/>
                      </a:srgbClr>
                    </a:gs>
                    <a:gs pos="100000">
                      <a:srgbClr val="505050">
                        <a:lumMod val="50000"/>
                      </a:srgbClr>
                    </a:gs>
                  </a:gsLst>
                  <a:lin ang="5400000" scaled="1"/>
                </a:gradFill>
              </a:rPr>
              <a:t>Windows Azure Virtual Machines</a:t>
            </a:r>
          </a:p>
        </p:txBody>
      </p:sp>
      <p:sp>
        <p:nvSpPr>
          <p:cNvPr id="39" name="TextBox 38"/>
          <p:cNvSpPr txBox="1"/>
          <p:nvPr/>
        </p:nvSpPr>
        <p:spPr>
          <a:xfrm>
            <a:off x="201928" y="4250727"/>
            <a:ext cx="2131250" cy="407547"/>
          </a:xfrm>
          <a:prstGeom prst="rect">
            <a:avLst/>
          </a:prstGeom>
          <a:noFill/>
        </p:spPr>
        <p:txBody>
          <a:bodyPr wrap="square" lIns="0" tIns="0" rIns="0" bIns="0" rtlCol="0">
            <a:spAutoFit/>
          </a:bodyPr>
          <a:lstStyle/>
          <a:p>
            <a:pPr algn="ctr">
              <a:lnSpc>
                <a:spcPct val="90000"/>
              </a:lnSpc>
              <a:spcBef>
                <a:spcPct val="20000"/>
              </a:spcBef>
              <a:buSzPct val="80000"/>
            </a:pPr>
            <a:r>
              <a:rPr lang="en-US" sz="1324" dirty="0">
                <a:gradFill>
                  <a:gsLst>
                    <a:gs pos="0">
                      <a:srgbClr val="505050">
                        <a:lumMod val="50000"/>
                      </a:srgbClr>
                    </a:gs>
                    <a:gs pos="100000">
                      <a:srgbClr val="505050">
                        <a:lumMod val="50000"/>
                      </a:srgbClr>
                    </a:gs>
                  </a:gsLst>
                  <a:lin ang="5400000" scaled="1"/>
                </a:gradFill>
              </a:rPr>
              <a:t>VMware® </a:t>
            </a:r>
            <a:r>
              <a:rPr lang="en-US" sz="1324" dirty="0" err="1">
                <a:gradFill>
                  <a:gsLst>
                    <a:gs pos="0">
                      <a:srgbClr val="505050">
                        <a:lumMod val="50000"/>
                      </a:srgbClr>
                    </a:gs>
                    <a:gs pos="100000">
                      <a:srgbClr val="505050">
                        <a:lumMod val="50000"/>
                      </a:srgbClr>
                    </a:gs>
                  </a:gsLst>
                  <a:lin ang="5400000" scaled="1"/>
                </a:gradFill>
              </a:rPr>
              <a:t>vCenter</a:t>
            </a:r>
            <a:r>
              <a:rPr lang="en-US" sz="1324" dirty="0">
                <a:gradFill>
                  <a:gsLst>
                    <a:gs pos="0">
                      <a:srgbClr val="505050">
                        <a:lumMod val="50000"/>
                      </a:srgbClr>
                    </a:gs>
                    <a:gs pos="100000">
                      <a:srgbClr val="505050">
                        <a:lumMod val="50000"/>
                      </a:srgbClr>
                    </a:gs>
                  </a:gsLst>
                  <a:lin ang="5400000" scaled="1"/>
                </a:gradFill>
              </a:rPr>
              <a:t>™ </a:t>
            </a:r>
          </a:p>
          <a:p>
            <a:pPr algn="ctr">
              <a:lnSpc>
                <a:spcPct val="90000"/>
              </a:lnSpc>
              <a:spcBef>
                <a:spcPct val="20000"/>
              </a:spcBef>
              <a:buSzPct val="80000"/>
            </a:pPr>
            <a:r>
              <a:rPr lang="en-US" sz="1324" dirty="0" err="1">
                <a:gradFill>
                  <a:gsLst>
                    <a:gs pos="0">
                      <a:srgbClr val="505050">
                        <a:lumMod val="50000"/>
                      </a:srgbClr>
                    </a:gs>
                    <a:gs pos="100000">
                      <a:srgbClr val="505050">
                        <a:lumMod val="50000"/>
                      </a:srgbClr>
                    </a:gs>
                  </a:gsLst>
                  <a:lin ang="5400000" scaled="1"/>
                </a:gradFill>
              </a:rPr>
              <a:t>vSphere</a:t>
            </a:r>
            <a:r>
              <a:rPr lang="en-US" sz="1324" dirty="0">
                <a:gradFill>
                  <a:gsLst>
                    <a:gs pos="0">
                      <a:srgbClr val="505050">
                        <a:lumMod val="50000"/>
                      </a:srgbClr>
                    </a:gs>
                    <a:gs pos="100000">
                      <a:srgbClr val="505050">
                        <a:lumMod val="50000"/>
                      </a:srgbClr>
                    </a:gs>
                  </a:gsLst>
                  <a:lin ang="5400000" scaled="1"/>
                </a:gradFill>
              </a:rPr>
              <a:t> Hypervisor™</a:t>
            </a:r>
          </a:p>
        </p:txBody>
      </p:sp>
      <p:sp>
        <p:nvSpPr>
          <p:cNvPr id="40" name="TextBox 39"/>
          <p:cNvSpPr txBox="1"/>
          <p:nvPr/>
        </p:nvSpPr>
        <p:spPr>
          <a:xfrm>
            <a:off x="3592588" y="4203204"/>
            <a:ext cx="2131250" cy="407330"/>
          </a:xfrm>
          <a:prstGeom prst="rect">
            <a:avLst/>
          </a:prstGeom>
          <a:noFill/>
        </p:spPr>
        <p:txBody>
          <a:bodyPr wrap="square" lIns="0" tIns="0" rIns="0" bIns="0" rtlCol="0">
            <a:noAutofit/>
          </a:bodyPr>
          <a:lstStyle/>
          <a:p>
            <a:pPr algn="ctr">
              <a:lnSpc>
                <a:spcPct val="90000"/>
              </a:lnSpc>
              <a:spcBef>
                <a:spcPct val="20000"/>
              </a:spcBef>
              <a:buSzPct val="80000"/>
            </a:pPr>
            <a:r>
              <a:rPr lang="en-US" sz="1324" dirty="0">
                <a:gradFill>
                  <a:gsLst>
                    <a:gs pos="0">
                      <a:srgbClr val="505050">
                        <a:lumMod val="50000"/>
                      </a:srgbClr>
                    </a:gs>
                    <a:gs pos="100000">
                      <a:srgbClr val="505050">
                        <a:lumMod val="50000"/>
                      </a:srgbClr>
                    </a:gs>
                  </a:gsLst>
                  <a:lin ang="5400000" scaled="1"/>
                </a:gradFill>
              </a:rPr>
              <a:t>Windows </a:t>
            </a:r>
          </a:p>
          <a:p>
            <a:pPr algn="ctr">
              <a:lnSpc>
                <a:spcPct val="90000"/>
              </a:lnSpc>
              <a:spcBef>
                <a:spcPct val="20000"/>
              </a:spcBef>
              <a:buSzPct val="80000"/>
            </a:pPr>
            <a:r>
              <a:rPr lang="en-US" sz="1324" dirty="0">
                <a:gradFill>
                  <a:gsLst>
                    <a:gs pos="0">
                      <a:srgbClr val="505050">
                        <a:lumMod val="50000"/>
                      </a:srgbClr>
                    </a:gs>
                    <a:gs pos="100000">
                      <a:srgbClr val="505050">
                        <a:lumMod val="50000"/>
                      </a:srgbClr>
                    </a:gs>
                  </a:gsLst>
                  <a:lin ang="5400000" scaled="1"/>
                </a:gradFill>
              </a:rPr>
              <a:t>Hyper-V Hypervisor</a:t>
            </a:r>
          </a:p>
        </p:txBody>
      </p:sp>
      <p:sp>
        <p:nvSpPr>
          <p:cNvPr id="41" name="Clpoud Icon"/>
          <p:cNvSpPr>
            <a:spLocks noChangeAspect="1"/>
          </p:cNvSpPr>
          <p:nvPr/>
        </p:nvSpPr>
        <p:spPr bwMode="black">
          <a:xfrm>
            <a:off x="6810822" y="2675328"/>
            <a:ext cx="2131250" cy="120438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ln w="25400">
            <a:solidFill>
              <a:srgbClr val="EBEBEB"/>
            </a:solidFill>
          </a:ln>
          <a:extLst/>
        </p:spPr>
        <p:txBody>
          <a:bodyPr vert="horz" wrap="square" lIns="0" tIns="134361" rIns="268722" bIns="33590" numCol="1" anchor="t" anchorCtr="0" compatLnSpc="1">
            <a:prstTxWarp prst="textNoShape">
              <a:avLst/>
            </a:prstTxWarp>
          </a:bodyPr>
          <a:lstStyle/>
          <a:p>
            <a:pPr algn="ctr" fontAlgn="base">
              <a:lnSpc>
                <a:spcPct val="90000"/>
              </a:lnSpc>
              <a:spcBef>
                <a:spcPct val="0"/>
              </a:spcBef>
              <a:spcAft>
                <a:spcPct val="0"/>
              </a:spcAft>
            </a:pPr>
            <a:endParaRPr lang="en-US" sz="1324" spc="-37" dirty="0">
              <a:gradFill>
                <a:gsLst>
                  <a:gs pos="2917">
                    <a:srgbClr val="EFEFEF"/>
                  </a:gs>
                  <a:gs pos="30000">
                    <a:srgbClr val="EFEFEF"/>
                  </a:gs>
                </a:gsLst>
                <a:lin ang="5400000" scaled="0"/>
              </a:gradFill>
            </a:endParaRPr>
          </a:p>
        </p:txBody>
      </p:sp>
      <p:pic>
        <p:nvPicPr>
          <p:cNvPr id="42" name="Picture 41"/>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r="79871"/>
          <a:stretch/>
        </p:blipFill>
        <p:spPr>
          <a:xfrm>
            <a:off x="7333727" y="2974656"/>
            <a:ext cx="765468" cy="893881"/>
          </a:xfrm>
          <a:prstGeom prst="rect">
            <a:avLst/>
          </a:prstGeom>
        </p:spPr>
      </p:pic>
      <p:grpSp>
        <p:nvGrpSpPr>
          <p:cNvPr id="9" name="Group 8"/>
          <p:cNvGrpSpPr/>
          <p:nvPr/>
        </p:nvGrpSpPr>
        <p:grpSpPr>
          <a:xfrm>
            <a:off x="5203071" y="3173904"/>
            <a:ext cx="1449335" cy="785958"/>
            <a:chOff x="7434519" y="2978863"/>
            <a:chExt cx="1971196" cy="1068957"/>
          </a:xfrm>
          <a:solidFill>
            <a:srgbClr val="92D050"/>
          </a:solidFill>
        </p:grpSpPr>
        <p:sp>
          <p:nvSpPr>
            <p:cNvPr id="38" name="Rectangle 37"/>
            <p:cNvSpPr/>
            <p:nvPr/>
          </p:nvSpPr>
          <p:spPr>
            <a:xfrm>
              <a:off x="7434519" y="2978863"/>
              <a:ext cx="1827504" cy="234575"/>
            </a:xfrm>
            <a:prstGeom prst="rect">
              <a:avLst/>
            </a:prstGeom>
            <a:noFill/>
          </p:spPr>
          <p:txBody>
            <a:bodyPr wrap="square" lIns="0" tIns="0" rIns="0" bIns="0" rtlCol="0">
              <a:noAutofit/>
            </a:bodyPr>
            <a:lstStyle/>
            <a:p>
              <a:pPr algn="ctr">
                <a:lnSpc>
                  <a:spcPct val="90000"/>
                </a:lnSpc>
                <a:spcBef>
                  <a:spcPct val="20000"/>
                </a:spcBef>
                <a:buSzPct val="80000"/>
              </a:pPr>
              <a:r>
                <a:rPr lang="en-US" sz="1324" dirty="0">
                  <a:solidFill>
                    <a:srgbClr val="505050"/>
                  </a:solidFill>
                </a:rPr>
                <a:t>PowerShell</a:t>
              </a:r>
            </a:p>
          </p:txBody>
        </p:sp>
        <p:sp>
          <p:nvSpPr>
            <p:cNvPr id="36" name="Up Arrow 35"/>
            <p:cNvSpPr/>
            <p:nvPr/>
          </p:nvSpPr>
          <p:spPr bwMode="auto">
            <a:xfrm rot="5400000">
              <a:off x="8124762" y="2766867"/>
              <a:ext cx="590710" cy="1971196"/>
            </a:xfrm>
            <a:prstGeom prst="upArrow">
              <a:avLst/>
            </a:prstGeom>
            <a:grpFill/>
            <a:ln>
              <a:solidFill>
                <a:srgbClr val="7FBA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endParaRPr lang="en-US" sz="1618" dirty="0">
                <a:solidFill>
                  <a:srgbClr val="505050"/>
                </a:solidFill>
              </a:endParaRPr>
            </a:p>
          </p:txBody>
        </p:sp>
      </p:grpSp>
      <p:grpSp>
        <p:nvGrpSpPr>
          <p:cNvPr id="7" name="Group 6"/>
          <p:cNvGrpSpPr/>
          <p:nvPr/>
        </p:nvGrpSpPr>
        <p:grpSpPr>
          <a:xfrm>
            <a:off x="579274" y="3065154"/>
            <a:ext cx="1404572" cy="916036"/>
            <a:chOff x="768802" y="2619440"/>
            <a:chExt cx="1910316" cy="1245873"/>
          </a:xfrm>
        </p:grpSpPr>
        <p:pic>
          <p:nvPicPr>
            <p:cNvPr id="5" name="Picture 4"/>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68802" y="3552022"/>
              <a:ext cx="1910316" cy="313291"/>
            </a:xfrm>
            <a:prstGeom prst="rect">
              <a:avLst/>
            </a:prstGeom>
            <a:noFill/>
            <a:ln>
              <a:noFill/>
            </a:ln>
          </p:spPr>
        </p:pic>
        <p:pic>
          <p:nvPicPr>
            <p:cNvPr id="37" name="Picture 36"/>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68449" y="2619440"/>
              <a:ext cx="870480" cy="764966"/>
            </a:xfrm>
            <a:prstGeom prst="rect">
              <a:avLst/>
            </a:prstGeom>
          </p:spPr>
        </p:pic>
        <p:sp>
          <p:nvSpPr>
            <p:cNvPr id="44" name="TextBox 43"/>
            <p:cNvSpPr txBox="1"/>
            <p:nvPr/>
          </p:nvSpPr>
          <p:spPr>
            <a:xfrm>
              <a:off x="1280152" y="3081146"/>
              <a:ext cx="575972" cy="147729"/>
            </a:xfrm>
            <a:prstGeom prst="rect">
              <a:avLst/>
            </a:prstGeom>
            <a:noFill/>
          </p:spPr>
          <p:txBody>
            <a:bodyPr wrap="square" lIns="0" tIns="0" rIns="0" bIns="0" rtlCol="0">
              <a:spAutoFit/>
            </a:bodyPr>
            <a:lstStyle/>
            <a:p>
              <a:pPr algn="ctr" fontAlgn="base">
                <a:lnSpc>
                  <a:spcPct val="80000"/>
                </a:lnSpc>
                <a:spcBef>
                  <a:spcPct val="0"/>
                </a:spcBef>
                <a:spcAft>
                  <a:spcPct val="0"/>
                </a:spcAft>
              </a:pPr>
              <a:r>
                <a:rPr lang="en-US" sz="882" spc="-110" dirty="0">
                  <a:solidFill>
                    <a:schemeClr val="tx1">
                      <a:lumMod val="60000"/>
                      <a:lumOff val="40000"/>
                    </a:schemeClr>
                  </a:solidFill>
                </a:rPr>
                <a:t>VMDK</a:t>
              </a:r>
            </a:p>
          </p:txBody>
        </p:sp>
      </p:grpSp>
      <p:grpSp>
        <p:nvGrpSpPr>
          <p:cNvPr id="6" name="Group 5"/>
          <p:cNvGrpSpPr/>
          <p:nvPr/>
        </p:nvGrpSpPr>
        <p:grpSpPr>
          <a:xfrm>
            <a:off x="4026231" y="3174160"/>
            <a:ext cx="932119" cy="747570"/>
            <a:chOff x="5763964" y="3041466"/>
            <a:chExt cx="868680" cy="763384"/>
          </a:xfrm>
        </p:grpSpPr>
        <p:pic>
          <p:nvPicPr>
            <p:cNvPr id="46" name="Picture 45"/>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763964" y="3041466"/>
              <a:ext cx="868680" cy="763384"/>
            </a:xfrm>
            <a:prstGeom prst="rect">
              <a:avLst/>
            </a:prstGeom>
          </p:spPr>
        </p:pic>
        <p:sp>
          <p:nvSpPr>
            <p:cNvPr id="47" name="TextBox 46"/>
            <p:cNvSpPr txBox="1"/>
            <p:nvPr/>
          </p:nvSpPr>
          <p:spPr>
            <a:xfrm>
              <a:off x="5903474" y="3422602"/>
              <a:ext cx="357537" cy="129381"/>
            </a:xfrm>
            <a:prstGeom prst="rect">
              <a:avLst/>
            </a:prstGeom>
            <a:noFill/>
          </p:spPr>
          <p:txBody>
            <a:bodyPr wrap="square" lIns="0" tIns="0" rIns="0" bIns="0" rtlCol="0">
              <a:spAutoFit/>
            </a:bodyPr>
            <a:lstStyle/>
            <a:p>
              <a:pPr algn="ctr" fontAlgn="base">
                <a:lnSpc>
                  <a:spcPct val="80000"/>
                </a:lnSpc>
                <a:spcBef>
                  <a:spcPct val="0"/>
                </a:spcBef>
                <a:spcAft>
                  <a:spcPct val="0"/>
                </a:spcAft>
              </a:pPr>
              <a:r>
                <a:rPr lang="en-US" sz="1029" spc="-110" dirty="0">
                  <a:gradFill>
                    <a:gsLst>
                      <a:gs pos="2917">
                        <a:srgbClr val="00188F"/>
                      </a:gs>
                      <a:gs pos="30000">
                        <a:srgbClr val="00188F"/>
                      </a:gs>
                    </a:gsLst>
                    <a:lin ang="5400000" scaled="0"/>
                  </a:gradFill>
                </a:rPr>
                <a:t>VHD</a:t>
              </a:r>
            </a:p>
          </p:txBody>
        </p:sp>
      </p:grpSp>
      <p:sp>
        <p:nvSpPr>
          <p:cNvPr id="29" name="Up Arrow 28"/>
          <p:cNvSpPr/>
          <p:nvPr/>
        </p:nvSpPr>
        <p:spPr bwMode="auto">
          <a:xfrm rot="5400000">
            <a:off x="2755177" y="3046045"/>
            <a:ext cx="434323" cy="1449335"/>
          </a:xfrm>
          <a:prstGeom prst="upArrow">
            <a:avLst/>
          </a:prstGeom>
          <a:solidFill>
            <a:srgbClr val="92D050"/>
          </a:solidFill>
          <a:ln>
            <a:solidFill>
              <a:srgbClr val="7FBA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endParaRPr lang="en-US" sz="1618" dirty="0">
              <a:solidFill>
                <a:srgbClr val="505050"/>
              </a:solidFill>
            </a:endParaRPr>
          </a:p>
        </p:txBody>
      </p:sp>
    </p:spTree>
    <p:extLst>
      <p:ext uri="{BB962C8B-B14F-4D97-AF65-F5344CB8AC3E}">
        <p14:creationId xmlns:p14="http://schemas.microsoft.com/office/powerpoint/2010/main" val="1023773661"/>
      </p:ext>
    </p:extLst>
  </p:cSld>
  <p:clrMapOvr>
    <a:masterClrMapping/>
  </p:clrMapOvr>
  <p:transition advTm="39777">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Arrow 60"/>
          <p:cNvSpPr/>
          <p:nvPr/>
        </p:nvSpPr>
        <p:spPr bwMode="auto">
          <a:xfrm>
            <a:off x="2551970" y="3089533"/>
            <a:ext cx="1744316" cy="661944"/>
          </a:xfrm>
          <a:prstGeom prst="rightArrow">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grpSp>
        <p:nvGrpSpPr>
          <p:cNvPr id="50" name="Group 49"/>
          <p:cNvGrpSpPr/>
          <p:nvPr/>
        </p:nvGrpSpPr>
        <p:grpSpPr>
          <a:xfrm>
            <a:off x="762347" y="2599958"/>
            <a:ext cx="1917545" cy="1652819"/>
            <a:chOff x="328301" y="3881331"/>
            <a:chExt cx="722921" cy="623207"/>
          </a:xfrm>
          <a:solidFill>
            <a:schemeClr val="accent1"/>
          </a:solidFill>
        </p:grpSpPr>
        <p:sp>
          <p:nvSpPr>
            <p:cNvPr id="51" name="Hexagon 50"/>
            <p:cNvSpPr/>
            <p:nvPr/>
          </p:nvSpPr>
          <p:spPr bwMode="auto">
            <a:xfrm rot="19780699">
              <a:off x="328301" y="3881331"/>
              <a:ext cx="722921" cy="623207"/>
            </a:xfrm>
            <a:prstGeom prst="hexagon">
              <a:avLst>
                <a:gd name="adj" fmla="val 28905"/>
                <a:gd name="vf" fmla="val 11547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a:noFill/>
          </p:spPr>
        </p:pic>
      </p:grpSp>
      <p:grpSp>
        <p:nvGrpSpPr>
          <p:cNvPr id="58" name="Group 57"/>
          <p:cNvGrpSpPr/>
          <p:nvPr/>
        </p:nvGrpSpPr>
        <p:grpSpPr>
          <a:xfrm>
            <a:off x="762347" y="2599958"/>
            <a:ext cx="1917545" cy="1652819"/>
            <a:chOff x="328301" y="3881331"/>
            <a:chExt cx="722921" cy="623207"/>
          </a:xfrm>
        </p:grpSpPr>
        <p:sp>
          <p:nvSpPr>
            <p:cNvPr id="59" name="Hexagon 58"/>
            <p:cNvSpPr/>
            <p:nvPr/>
          </p:nvSpPr>
          <p:spPr bwMode="auto">
            <a:xfrm rot="19780699">
              <a:off x="328301" y="3881331"/>
              <a:ext cx="722921" cy="623207"/>
            </a:xfrm>
            <a:prstGeom prst="hexagon">
              <a:avLst>
                <a:gd name="adj" fmla="val 28905"/>
                <a:gd name="vf" fmla="val 115470"/>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3" name="Title 2"/>
          <p:cNvSpPr>
            <a:spLocks noGrp="1"/>
          </p:cNvSpPr>
          <p:nvPr>
            <p:ph type="title"/>
          </p:nvPr>
        </p:nvSpPr>
        <p:spPr>
          <a:xfrm>
            <a:off x="201930" y="1072376"/>
            <a:ext cx="8363938" cy="632602"/>
          </a:xfrm>
        </p:spPr>
        <p:txBody>
          <a:bodyPr/>
          <a:lstStyle/>
          <a:p>
            <a:r>
              <a:rPr lang="en-US" sz="3235" b="1" dirty="0"/>
              <a:t>Persistent Virtual Machines with Geo-Replication</a:t>
            </a:r>
          </a:p>
        </p:txBody>
      </p:sp>
      <p:sp>
        <p:nvSpPr>
          <p:cNvPr id="4" name="Freeform 128"/>
          <p:cNvSpPr>
            <a:spLocks noChangeAspect="1"/>
          </p:cNvSpPr>
          <p:nvPr/>
        </p:nvSpPr>
        <p:spPr bwMode="black">
          <a:xfrm>
            <a:off x="4632350" y="2187781"/>
            <a:ext cx="4319561" cy="237862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67232" tIns="33616" rIns="67232" bIns="33616" numCol="1" anchor="t" anchorCtr="0" compatLnSpc="1">
            <a:prstTxWarp prst="textNoShape">
              <a:avLst/>
            </a:prstTxWarp>
          </a:bodyPr>
          <a:lstStyle/>
          <a:p>
            <a:endParaRPr lang="en-US" sz="1324"/>
          </a:p>
        </p:txBody>
      </p:sp>
      <p:sp>
        <p:nvSpPr>
          <p:cNvPr id="5" name="Rounded Rectangle 4"/>
          <p:cNvSpPr/>
          <p:nvPr/>
        </p:nvSpPr>
        <p:spPr bwMode="auto">
          <a:xfrm>
            <a:off x="5681426" y="2837230"/>
            <a:ext cx="2807890" cy="1562611"/>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72137" fontAlgn="base">
              <a:lnSpc>
                <a:spcPct val="90000"/>
              </a:lnSpc>
              <a:spcBef>
                <a:spcPct val="0"/>
              </a:spcBef>
              <a:spcAft>
                <a:spcPct val="0"/>
              </a:spcAft>
            </a:pPr>
            <a:endParaRPr lang="en-US" sz="1765" spc="-37" dirty="0">
              <a:gradFill>
                <a:gsLst>
                  <a:gs pos="36283">
                    <a:schemeClr val="tx1"/>
                  </a:gs>
                  <a:gs pos="28000">
                    <a:schemeClr val="tx1"/>
                  </a:gs>
                </a:gsLst>
                <a:lin ang="5400000" scaled="0"/>
              </a:gradFill>
            </a:endParaRPr>
          </a:p>
        </p:txBody>
      </p:sp>
      <p:grpSp>
        <p:nvGrpSpPr>
          <p:cNvPr id="16" name="Group 15"/>
          <p:cNvGrpSpPr/>
          <p:nvPr/>
        </p:nvGrpSpPr>
        <p:grpSpPr>
          <a:xfrm>
            <a:off x="5828935" y="2887092"/>
            <a:ext cx="800497" cy="1398611"/>
            <a:chOff x="3857138" y="-151910"/>
            <a:chExt cx="1671976" cy="2950074"/>
          </a:xfrm>
        </p:grpSpPr>
        <p:pic>
          <p:nvPicPr>
            <p:cNvPr id="17" name="Picture 16"/>
            <p:cNvPicPr>
              <a:picLocks noChangeAspect="1"/>
            </p:cNvPicPr>
            <p:nvPr/>
          </p:nvPicPr>
          <p:blipFill rotWithShape="1">
            <a:blip r:embed="rId5" cstate="print">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18" name="Rectangle 17"/>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grpSp>
        <p:nvGrpSpPr>
          <p:cNvPr id="27" name="Group 26"/>
          <p:cNvGrpSpPr/>
          <p:nvPr/>
        </p:nvGrpSpPr>
        <p:grpSpPr>
          <a:xfrm>
            <a:off x="6685156" y="2887092"/>
            <a:ext cx="800497" cy="1398611"/>
            <a:chOff x="3857138" y="-151910"/>
            <a:chExt cx="1671976" cy="2950074"/>
          </a:xfrm>
        </p:grpSpPr>
        <p:pic>
          <p:nvPicPr>
            <p:cNvPr id="28" name="Picture 27"/>
            <p:cNvPicPr>
              <a:picLocks noChangeAspect="1"/>
            </p:cNvPicPr>
            <p:nvPr/>
          </p:nvPicPr>
          <p:blipFill rotWithShape="1">
            <a:blip r:embed="rId5" cstate="print">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29" name="Rectangle 28"/>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grpSp>
        <p:nvGrpSpPr>
          <p:cNvPr id="38" name="Group 37"/>
          <p:cNvGrpSpPr/>
          <p:nvPr/>
        </p:nvGrpSpPr>
        <p:grpSpPr>
          <a:xfrm>
            <a:off x="7541310" y="2887092"/>
            <a:ext cx="800497" cy="1398611"/>
            <a:chOff x="3857138" y="-151910"/>
            <a:chExt cx="1671976" cy="2950074"/>
          </a:xfrm>
        </p:grpSpPr>
        <p:pic>
          <p:nvPicPr>
            <p:cNvPr id="39" name="Picture 38"/>
            <p:cNvPicPr>
              <a:picLocks noChangeAspect="1"/>
            </p:cNvPicPr>
            <p:nvPr/>
          </p:nvPicPr>
          <p:blipFill rotWithShape="1">
            <a:blip r:embed="rId5" cstate="print">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40" name="Rectangle 39"/>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pic>
          <p:nvPicPr>
            <p:cNvPr id="41" name="Picture 40"/>
            <p:cNvPicPr>
              <a:picLocks noChangeAspect="1"/>
            </p:cNvPicPr>
            <p:nvPr/>
          </p:nvPicPr>
          <p:blipFill rotWithShape="1">
            <a:blip r:embed="rId5" cstate="print">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sp>
        <p:nvSpPr>
          <p:cNvPr id="53" name="TextBox 52"/>
          <p:cNvSpPr txBox="1"/>
          <p:nvPr/>
        </p:nvSpPr>
        <p:spPr>
          <a:xfrm>
            <a:off x="4632349" y="4627693"/>
            <a:ext cx="4309723" cy="6788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37855" tIns="45686" rIns="134464" bIns="45686" numCol="1" rtlCol="0" anchor="ctr" anchorCtr="0" compatLnSpc="1">
            <a:prstTxWarp prst="textNoShape">
              <a:avLst/>
            </a:prstTxWarp>
          </a:bodyPr>
          <a:lstStyle>
            <a:defPPr>
              <a:defRPr lang="en-US"/>
            </a:defPPr>
            <a:lvl1pPr defTabSz="1242387" fontAlgn="base">
              <a:spcBef>
                <a:spcPct val="0"/>
              </a:spcBef>
              <a:spcAft>
                <a:spcPct val="0"/>
              </a:spcAft>
              <a:defRPr sz="3000">
                <a:gradFill>
                  <a:gsLst>
                    <a:gs pos="1250">
                      <a:schemeClr val="bg1"/>
                    </a:gs>
                    <a:gs pos="100000">
                      <a:schemeClr val="bg1"/>
                    </a:gs>
                  </a:gsLst>
                  <a:lin ang="540000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353" dirty="0">
                <a:gradFill>
                  <a:gsLst>
                    <a:gs pos="1250">
                      <a:schemeClr val="accent1"/>
                    </a:gs>
                    <a:gs pos="100000">
                      <a:schemeClr val="accent1"/>
                    </a:gs>
                  </a:gsLst>
                  <a:lin ang="5400000" scaled="0"/>
                </a:gradFill>
              </a:rPr>
              <a:t>Windows Azure Storage</a:t>
            </a:r>
          </a:p>
        </p:txBody>
      </p:sp>
      <p:sp>
        <p:nvSpPr>
          <p:cNvPr id="54" name="Right Arrow 53"/>
          <p:cNvSpPr/>
          <p:nvPr/>
        </p:nvSpPr>
        <p:spPr bwMode="auto">
          <a:xfrm>
            <a:off x="2551970" y="3089533"/>
            <a:ext cx="1744316" cy="661944"/>
          </a:xfrm>
          <a:prstGeom prst="rightArrow">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55" name="Rounded Rectangle 54"/>
          <p:cNvSpPr/>
          <p:nvPr/>
        </p:nvSpPr>
        <p:spPr bwMode="auto">
          <a:xfrm>
            <a:off x="5883321" y="3106582"/>
            <a:ext cx="304860" cy="361615"/>
          </a:xfrm>
          <a:prstGeom prst="roundRect">
            <a:avLst>
              <a:gd name="adj" fmla="val 8915"/>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56" name="Rounded Rectangle 55"/>
          <p:cNvSpPr/>
          <p:nvPr/>
        </p:nvSpPr>
        <p:spPr bwMode="auto">
          <a:xfrm>
            <a:off x="7970930" y="3114170"/>
            <a:ext cx="304860" cy="361615"/>
          </a:xfrm>
          <a:prstGeom prst="roundRect">
            <a:avLst>
              <a:gd name="adj" fmla="val 8915"/>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57" name="Rounded Rectangle 56"/>
          <p:cNvSpPr/>
          <p:nvPr/>
        </p:nvSpPr>
        <p:spPr bwMode="auto">
          <a:xfrm>
            <a:off x="6737827" y="3531802"/>
            <a:ext cx="304860" cy="361615"/>
          </a:xfrm>
          <a:prstGeom prst="roundRect">
            <a:avLst>
              <a:gd name="adj" fmla="val 8915"/>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grpSp>
        <p:nvGrpSpPr>
          <p:cNvPr id="20" name="Group 19"/>
          <p:cNvGrpSpPr/>
          <p:nvPr/>
        </p:nvGrpSpPr>
        <p:grpSpPr>
          <a:xfrm>
            <a:off x="5883320" y="3103935"/>
            <a:ext cx="683477" cy="1130892"/>
            <a:chOff x="6371150" y="2709450"/>
            <a:chExt cx="1427560" cy="2385378"/>
          </a:xfrm>
        </p:grpSpPr>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24" name="Picture 23"/>
            <p:cNvPicPr>
              <a:picLocks noChangeAspect="1"/>
            </p:cNvPicPr>
            <p:nvPr/>
          </p:nvPicPr>
          <p:blipFill rotWithShape="1">
            <a:blip r:embed="rId6" cstate="print">
              <a:extLst>
                <a:ext uri="{28A0092B-C50C-407E-A947-70E740481C1C}">
                  <a14:useLocalDpi xmlns:a14="http://schemas.microsoft.com/office/drawing/2010/main" val="0"/>
                </a:ext>
              </a:extLst>
            </a:blip>
            <a:srcRect b="19821"/>
            <a:stretch/>
          </p:blipFill>
          <p:spPr>
            <a:xfrm>
              <a:off x="6371150" y="4461376"/>
              <a:ext cx="636754" cy="633452"/>
            </a:xfrm>
            <a:prstGeom prst="rect">
              <a:avLst/>
            </a:prstGeom>
          </p:spPr>
        </p:pic>
        <p:pic>
          <p:nvPicPr>
            <p:cNvPr id="25" name="Picture 24"/>
            <p:cNvPicPr>
              <a:picLocks noChangeAspect="1"/>
            </p:cNvPicPr>
            <p:nvPr/>
          </p:nvPicPr>
          <p:blipFill rotWithShape="1">
            <a:blip r:embed="rId6" cstate="print">
              <a:extLst>
                <a:ext uri="{28A0092B-C50C-407E-A947-70E740481C1C}">
                  <a14:useLocalDpi xmlns:a14="http://schemas.microsoft.com/office/drawing/2010/main" val="0"/>
                </a:ext>
              </a:extLst>
            </a:blip>
            <a:srcRect b="19821"/>
            <a:stretch/>
          </p:blipFill>
          <p:spPr>
            <a:xfrm>
              <a:off x="7161956" y="4461376"/>
              <a:ext cx="636754" cy="633452"/>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31" name="Group 30"/>
          <p:cNvGrpSpPr/>
          <p:nvPr/>
        </p:nvGrpSpPr>
        <p:grpSpPr>
          <a:xfrm>
            <a:off x="6739540" y="3103935"/>
            <a:ext cx="683477" cy="1130892"/>
            <a:chOff x="6371150" y="2709450"/>
            <a:chExt cx="1427560" cy="2385378"/>
          </a:xfrm>
        </p:grpSpPr>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35" name="Picture 34"/>
            <p:cNvPicPr>
              <a:picLocks noChangeAspect="1"/>
            </p:cNvPicPr>
            <p:nvPr/>
          </p:nvPicPr>
          <p:blipFill rotWithShape="1">
            <a:blip r:embed="rId6" cstate="print">
              <a:extLst>
                <a:ext uri="{28A0092B-C50C-407E-A947-70E740481C1C}">
                  <a14:useLocalDpi xmlns:a14="http://schemas.microsoft.com/office/drawing/2010/main" val="0"/>
                </a:ext>
              </a:extLst>
            </a:blip>
            <a:srcRect b="19821"/>
            <a:stretch/>
          </p:blipFill>
          <p:spPr>
            <a:xfrm>
              <a:off x="6371150" y="4461376"/>
              <a:ext cx="636754" cy="633452"/>
            </a:xfrm>
            <a:prstGeom prst="rect">
              <a:avLst/>
            </a:prstGeom>
          </p:spPr>
        </p:pic>
        <p:pic>
          <p:nvPicPr>
            <p:cNvPr id="36" name="Picture 35"/>
            <p:cNvPicPr>
              <a:picLocks noChangeAspect="1"/>
            </p:cNvPicPr>
            <p:nvPr/>
          </p:nvPicPr>
          <p:blipFill rotWithShape="1">
            <a:blip r:embed="rId6" cstate="print">
              <a:extLst>
                <a:ext uri="{28A0092B-C50C-407E-A947-70E740481C1C}">
                  <a14:useLocalDpi xmlns:a14="http://schemas.microsoft.com/office/drawing/2010/main" val="0"/>
                </a:ext>
              </a:extLst>
            </a:blip>
            <a:srcRect b="19821"/>
            <a:stretch/>
          </p:blipFill>
          <p:spPr>
            <a:xfrm>
              <a:off x="7161956" y="4461376"/>
              <a:ext cx="636754" cy="633452"/>
            </a:xfrm>
            <a:prstGeom prst="rect">
              <a:avLst/>
            </a:prstGeom>
          </p:spPr>
        </p:pic>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42" name="Group 41"/>
          <p:cNvGrpSpPr/>
          <p:nvPr/>
        </p:nvGrpSpPr>
        <p:grpSpPr>
          <a:xfrm>
            <a:off x="7595694" y="3103935"/>
            <a:ext cx="683477" cy="1130892"/>
            <a:chOff x="6371150" y="2709450"/>
            <a:chExt cx="1427560" cy="2385378"/>
          </a:xfrm>
        </p:grpSpPr>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44" name="Picture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46" name="Picture 45"/>
            <p:cNvPicPr>
              <a:picLocks noChangeAspect="1"/>
            </p:cNvPicPr>
            <p:nvPr/>
          </p:nvPicPr>
          <p:blipFill rotWithShape="1">
            <a:blip r:embed="rId6" cstate="print">
              <a:extLst>
                <a:ext uri="{28A0092B-C50C-407E-A947-70E740481C1C}">
                  <a14:useLocalDpi xmlns:a14="http://schemas.microsoft.com/office/drawing/2010/main" val="0"/>
                </a:ext>
              </a:extLst>
            </a:blip>
            <a:srcRect b="19821"/>
            <a:stretch/>
          </p:blipFill>
          <p:spPr>
            <a:xfrm>
              <a:off x="6371150" y="4461376"/>
              <a:ext cx="636754" cy="633452"/>
            </a:xfrm>
            <a:prstGeom prst="rect">
              <a:avLst/>
            </a:prstGeom>
          </p:spPr>
        </p:pic>
        <p:pic>
          <p:nvPicPr>
            <p:cNvPr id="47" name="Picture 46"/>
            <p:cNvPicPr>
              <a:picLocks noChangeAspect="1"/>
            </p:cNvPicPr>
            <p:nvPr/>
          </p:nvPicPr>
          <p:blipFill rotWithShape="1">
            <a:blip r:embed="rId6" cstate="print">
              <a:extLst>
                <a:ext uri="{28A0092B-C50C-407E-A947-70E740481C1C}">
                  <a14:useLocalDpi xmlns:a14="http://schemas.microsoft.com/office/drawing/2010/main" val="0"/>
                </a:ext>
              </a:extLst>
            </a:blip>
            <a:srcRect b="19821"/>
            <a:stretch/>
          </p:blipFill>
          <p:spPr>
            <a:xfrm>
              <a:off x="7161956" y="4461376"/>
              <a:ext cx="636754" cy="633452"/>
            </a:xfrm>
            <a:prstGeom prst="rect">
              <a:avLst/>
            </a:prstGeom>
          </p:spPr>
        </p:pic>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Tree>
    <p:extLst>
      <p:ext uri="{BB962C8B-B14F-4D97-AF65-F5344CB8AC3E}">
        <p14:creationId xmlns:p14="http://schemas.microsoft.com/office/powerpoint/2010/main" val="3980989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5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wipe(left)">
                                      <p:cBhvr>
                                        <p:cTn id="16" dur="500"/>
                                        <p:tgtEl>
                                          <p:spTgt spid="5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750"/>
                                        <p:tgtEl>
                                          <p:spTgt spid="55"/>
                                        </p:tgtEl>
                                      </p:cBhvr>
                                    </p:animEffect>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750"/>
                                        <p:tgtEl>
                                          <p:spTgt spid="56"/>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750"/>
                                        <p:tgtEl>
                                          <p:spTgt spid="57"/>
                                        </p:tgtEl>
                                      </p:cBhvr>
                                    </p:animEffect>
                                  </p:childTnLst>
                                </p:cTn>
                              </p:par>
                            </p:childTnLst>
                          </p:cTn>
                        </p:par>
                        <p:par>
                          <p:cTn id="29" fill="hold">
                            <p:stCondLst>
                              <p:cond delay="2750"/>
                            </p:stCondLst>
                            <p:childTnLst>
                              <p:par>
                                <p:cTn id="30" presetID="10" presetClass="entr" presetSubtype="0" fill="hold" nodeType="after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750"/>
                                        <p:tgtEl>
                                          <p:spTgt spid="58"/>
                                        </p:tgtEl>
                                      </p:cBhvr>
                                    </p:animEffect>
                                  </p:childTnLst>
                                </p:cTn>
                              </p:par>
                            </p:childTnLst>
                          </p:cTn>
                        </p:par>
                        <p:par>
                          <p:cTn id="33" fill="hold">
                            <p:stCondLst>
                              <p:cond delay="3500"/>
                            </p:stCondLst>
                            <p:childTnLst>
                              <p:par>
                                <p:cTn id="34" presetID="1" presetClass="entr" presetSubtype="0" fill="hold" grpId="0" nodeType="afterEffect">
                                  <p:stCondLst>
                                    <p:cond delay="0"/>
                                  </p:stCondLst>
                                  <p:childTnLst>
                                    <p:set>
                                      <p:cBhvr>
                                        <p:cTn id="35"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53" grpId="0"/>
      <p:bldP spid="54" grpId="0" animBg="1"/>
      <p:bldP spid="55" grpId="0" animBg="1"/>
      <p:bldP spid="56" grpId="0" animBg="1"/>
      <p:bldP spid="5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761442" y="2601238"/>
            <a:ext cx="1917545" cy="1652819"/>
            <a:chOff x="328301" y="3881331"/>
            <a:chExt cx="722921" cy="623207"/>
          </a:xfrm>
        </p:grpSpPr>
        <p:sp>
          <p:nvSpPr>
            <p:cNvPr id="59" name="Hexagon 58"/>
            <p:cNvSpPr/>
            <p:nvPr/>
          </p:nvSpPr>
          <p:spPr bwMode="auto">
            <a:xfrm rot="19780699">
              <a:off x="328301" y="3881331"/>
              <a:ext cx="722921" cy="623207"/>
            </a:xfrm>
            <a:prstGeom prst="hexagon">
              <a:avLst>
                <a:gd name="adj" fmla="val 28905"/>
                <a:gd name="vf" fmla="val 115470"/>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3" name="Title 2"/>
          <p:cNvSpPr>
            <a:spLocks noGrp="1"/>
          </p:cNvSpPr>
          <p:nvPr>
            <p:ph type="title"/>
          </p:nvPr>
        </p:nvSpPr>
        <p:spPr>
          <a:xfrm>
            <a:off x="201930" y="1072376"/>
            <a:ext cx="8363938" cy="632602"/>
          </a:xfrm>
        </p:spPr>
        <p:txBody>
          <a:bodyPr/>
          <a:lstStyle/>
          <a:p>
            <a:r>
              <a:rPr lang="en-US" sz="3235" b="1" dirty="0"/>
              <a:t>Persistent Virtual Machines with Geo-Replication</a:t>
            </a:r>
          </a:p>
        </p:txBody>
      </p:sp>
      <p:sp>
        <p:nvSpPr>
          <p:cNvPr id="4" name="Freeform 128"/>
          <p:cNvSpPr>
            <a:spLocks noChangeAspect="1"/>
          </p:cNvSpPr>
          <p:nvPr/>
        </p:nvSpPr>
        <p:spPr bwMode="black">
          <a:xfrm>
            <a:off x="4632350" y="2187781"/>
            <a:ext cx="4319561" cy="237862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67232" tIns="33616" rIns="67232" bIns="33616" numCol="1" anchor="t" anchorCtr="0" compatLnSpc="1">
            <a:prstTxWarp prst="textNoShape">
              <a:avLst/>
            </a:prstTxWarp>
          </a:bodyPr>
          <a:lstStyle/>
          <a:p>
            <a:endParaRPr lang="en-US" sz="1324"/>
          </a:p>
        </p:txBody>
      </p:sp>
      <p:sp>
        <p:nvSpPr>
          <p:cNvPr id="5" name="Rounded Rectangle 4"/>
          <p:cNvSpPr/>
          <p:nvPr/>
        </p:nvSpPr>
        <p:spPr bwMode="auto">
          <a:xfrm>
            <a:off x="5681426" y="2837230"/>
            <a:ext cx="2807890" cy="1562611"/>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72137" fontAlgn="base">
              <a:lnSpc>
                <a:spcPct val="90000"/>
              </a:lnSpc>
              <a:spcBef>
                <a:spcPct val="0"/>
              </a:spcBef>
              <a:spcAft>
                <a:spcPct val="0"/>
              </a:spcAft>
            </a:pPr>
            <a:endParaRPr lang="en-US" sz="1765" spc="-37" dirty="0">
              <a:gradFill>
                <a:gsLst>
                  <a:gs pos="36283">
                    <a:schemeClr val="tx1"/>
                  </a:gs>
                  <a:gs pos="28000">
                    <a:schemeClr val="tx1"/>
                  </a:gs>
                </a:gsLst>
                <a:lin ang="5400000" scaled="0"/>
              </a:gradFill>
            </a:endParaRPr>
          </a:p>
        </p:txBody>
      </p:sp>
      <p:grpSp>
        <p:nvGrpSpPr>
          <p:cNvPr id="16" name="Group 15"/>
          <p:cNvGrpSpPr/>
          <p:nvPr/>
        </p:nvGrpSpPr>
        <p:grpSpPr>
          <a:xfrm>
            <a:off x="5828935" y="2887092"/>
            <a:ext cx="800497" cy="1398611"/>
            <a:chOff x="3857138" y="-151910"/>
            <a:chExt cx="1671976" cy="2950074"/>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18" name="Rectangle 17"/>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grpSp>
        <p:nvGrpSpPr>
          <p:cNvPr id="27" name="Group 26"/>
          <p:cNvGrpSpPr/>
          <p:nvPr/>
        </p:nvGrpSpPr>
        <p:grpSpPr>
          <a:xfrm>
            <a:off x="6685156" y="2887092"/>
            <a:ext cx="800497" cy="1398611"/>
            <a:chOff x="3857138" y="-151910"/>
            <a:chExt cx="1671976" cy="2950074"/>
          </a:xfrm>
        </p:grpSpPr>
        <p:pic>
          <p:nvPicPr>
            <p:cNvPr id="28" name="Picture 27"/>
            <p:cNvPicPr>
              <a:picLocks noChangeAspect="1"/>
            </p:cNvPicPr>
            <p:nvPr/>
          </p:nvPicPr>
          <p:blipFill rotWithShape="1">
            <a:blip r:embed="rId4" cstate="print">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29" name="Rectangle 28"/>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pic>
          <p:nvPicPr>
            <p:cNvPr id="30" name="Picture 29"/>
            <p:cNvPicPr>
              <a:picLocks noChangeAspect="1"/>
            </p:cNvPicPr>
            <p:nvPr/>
          </p:nvPicPr>
          <p:blipFill rotWithShape="1">
            <a:blip r:embed="rId4" cstate="print">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grpSp>
        <p:nvGrpSpPr>
          <p:cNvPr id="38" name="Group 37"/>
          <p:cNvGrpSpPr/>
          <p:nvPr/>
        </p:nvGrpSpPr>
        <p:grpSpPr>
          <a:xfrm>
            <a:off x="7541310" y="2887092"/>
            <a:ext cx="800497" cy="1398611"/>
            <a:chOff x="3857138" y="-151910"/>
            <a:chExt cx="1671976" cy="2950074"/>
          </a:xfrm>
        </p:grpSpPr>
        <p:pic>
          <p:nvPicPr>
            <p:cNvPr id="39" name="Picture 38"/>
            <p:cNvPicPr>
              <a:picLocks noChangeAspect="1"/>
            </p:cNvPicPr>
            <p:nvPr/>
          </p:nvPicPr>
          <p:blipFill rotWithShape="1">
            <a:blip r:embed="rId4" cstate="print">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40" name="Rectangle 39"/>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pic>
          <p:nvPicPr>
            <p:cNvPr id="41" name="Picture 40"/>
            <p:cNvPicPr>
              <a:picLocks noChangeAspect="1"/>
            </p:cNvPicPr>
            <p:nvPr/>
          </p:nvPicPr>
          <p:blipFill rotWithShape="1">
            <a:blip r:embed="rId4" cstate="print">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sp>
        <p:nvSpPr>
          <p:cNvPr id="53" name="TextBox 52"/>
          <p:cNvSpPr txBox="1"/>
          <p:nvPr/>
        </p:nvSpPr>
        <p:spPr>
          <a:xfrm>
            <a:off x="4632349" y="4627693"/>
            <a:ext cx="4309723" cy="6788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37855" tIns="45686" rIns="134464" bIns="45686" numCol="1" rtlCol="0" anchor="ctr" anchorCtr="0" compatLnSpc="1">
            <a:prstTxWarp prst="textNoShape">
              <a:avLst/>
            </a:prstTxWarp>
          </a:bodyPr>
          <a:lstStyle>
            <a:defPPr>
              <a:defRPr lang="en-US"/>
            </a:defPPr>
            <a:lvl1pPr defTabSz="1242387" fontAlgn="base">
              <a:spcBef>
                <a:spcPct val="0"/>
              </a:spcBef>
              <a:spcAft>
                <a:spcPct val="0"/>
              </a:spcAft>
              <a:defRPr sz="3000">
                <a:gradFill>
                  <a:gsLst>
                    <a:gs pos="1250">
                      <a:schemeClr val="bg1"/>
                    </a:gs>
                    <a:gs pos="100000">
                      <a:schemeClr val="bg1"/>
                    </a:gs>
                  </a:gsLst>
                  <a:lin ang="540000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353" dirty="0">
                <a:gradFill>
                  <a:gsLst>
                    <a:gs pos="1250">
                      <a:schemeClr val="accent1"/>
                    </a:gs>
                    <a:gs pos="100000">
                      <a:schemeClr val="accent1"/>
                    </a:gs>
                  </a:gsLst>
                  <a:lin ang="5400000" scaled="0"/>
                </a:gradFill>
              </a:rPr>
              <a:t>Windows Azure Storage</a:t>
            </a:r>
          </a:p>
        </p:txBody>
      </p:sp>
      <p:sp>
        <p:nvSpPr>
          <p:cNvPr id="55" name="Rounded Rectangle 54"/>
          <p:cNvSpPr/>
          <p:nvPr/>
        </p:nvSpPr>
        <p:spPr bwMode="auto">
          <a:xfrm>
            <a:off x="5883321" y="3106582"/>
            <a:ext cx="304860" cy="361615"/>
          </a:xfrm>
          <a:prstGeom prst="roundRect">
            <a:avLst>
              <a:gd name="adj" fmla="val 8915"/>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56" name="Rounded Rectangle 55"/>
          <p:cNvSpPr/>
          <p:nvPr/>
        </p:nvSpPr>
        <p:spPr bwMode="auto">
          <a:xfrm>
            <a:off x="7970930" y="3114170"/>
            <a:ext cx="304860" cy="361615"/>
          </a:xfrm>
          <a:prstGeom prst="roundRect">
            <a:avLst>
              <a:gd name="adj" fmla="val 8915"/>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57" name="Rounded Rectangle 56"/>
          <p:cNvSpPr/>
          <p:nvPr/>
        </p:nvSpPr>
        <p:spPr bwMode="auto">
          <a:xfrm>
            <a:off x="6737827" y="3531802"/>
            <a:ext cx="304860" cy="361615"/>
          </a:xfrm>
          <a:prstGeom prst="roundRect">
            <a:avLst>
              <a:gd name="adj" fmla="val 8915"/>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grpSp>
        <p:nvGrpSpPr>
          <p:cNvPr id="20" name="Group 19"/>
          <p:cNvGrpSpPr/>
          <p:nvPr/>
        </p:nvGrpSpPr>
        <p:grpSpPr>
          <a:xfrm>
            <a:off x="5883320" y="3103935"/>
            <a:ext cx="683477" cy="1130892"/>
            <a:chOff x="6371150" y="2709450"/>
            <a:chExt cx="1427560" cy="2385378"/>
          </a:xfrm>
        </p:grpSpPr>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24" name="Picture 23"/>
            <p:cNvPicPr>
              <a:picLocks noChangeAspect="1"/>
            </p:cNvPicPr>
            <p:nvPr/>
          </p:nvPicPr>
          <p:blipFill rotWithShape="1">
            <a:blip r:embed="rId5" cstate="print">
              <a:extLst>
                <a:ext uri="{28A0092B-C50C-407E-A947-70E740481C1C}">
                  <a14:useLocalDpi xmlns:a14="http://schemas.microsoft.com/office/drawing/2010/main" val="0"/>
                </a:ext>
              </a:extLst>
            </a:blip>
            <a:srcRect b="19821"/>
            <a:stretch/>
          </p:blipFill>
          <p:spPr>
            <a:xfrm>
              <a:off x="6371150" y="4461376"/>
              <a:ext cx="636754" cy="633452"/>
            </a:xfrm>
            <a:prstGeom prst="rect">
              <a:avLst/>
            </a:prstGeom>
          </p:spPr>
        </p:pic>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b="19821"/>
            <a:stretch/>
          </p:blipFill>
          <p:spPr>
            <a:xfrm>
              <a:off x="7161956" y="4461376"/>
              <a:ext cx="636754" cy="633452"/>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42" name="Group 41"/>
          <p:cNvGrpSpPr/>
          <p:nvPr/>
        </p:nvGrpSpPr>
        <p:grpSpPr>
          <a:xfrm>
            <a:off x="7595694" y="3103935"/>
            <a:ext cx="683477" cy="1130892"/>
            <a:chOff x="6371150" y="2709450"/>
            <a:chExt cx="1427560" cy="2385378"/>
          </a:xfrm>
        </p:grpSpPr>
        <p:pic>
          <p:nvPicPr>
            <p:cNvPr id="43" name="Picture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46" name="Picture 45"/>
            <p:cNvPicPr>
              <a:picLocks noChangeAspect="1"/>
            </p:cNvPicPr>
            <p:nvPr/>
          </p:nvPicPr>
          <p:blipFill rotWithShape="1">
            <a:blip r:embed="rId5" cstate="print">
              <a:extLst>
                <a:ext uri="{28A0092B-C50C-407E-A947-70E740481C1C}">
                  <a14:useLocalDpi xmlns:a14="http://schemas.microsoft.com/office/drawing/2010/main" val="0"/>
                </a:ext>
              </a:extLst>
            </a:blip>
            <a:srcRect b="19821"/>
            <a:stretch/>
          </p:blipFill>
          <p:spPr>
            <a:xfrm>
              <a:off x="6371150" y="4461376"/>
              <a:ext cx="636754" cy="633452"/>
            </a:xfrm>
            <a:prstGeom prst="rect">
              <a:avLst/>
            </a:prstGeom>
          </p:spPr>
        </p:pic>
        <p:pic>
          <p:nvPicPr>
            <p:cNvPr id="47" name="Picture 46"/>
            <p:cNvPicPr>
              <a:picLocks noChangeAspect="1"/>
            </p:cNvPicPr>
            <p:nvPr/>
          </p:nvPicPr>
          <p:blipFill rotWithShape="1">
            <a:blip r:embed="rId5" cstate="print">
              <a:extLst>
                <a:ext uri="{28A0092B-C50C-407E-A947-70E740481C1C}">
                  <a14:useLocalDpi xmlns:a14="http://schemas.microsoft.com/office/drawing/2010/main" val="0"/>
                </a:ext>
              </a:extLst>
            </a:blip>
            <a:srcRect b="19821"/>
            <a:stretch/>
          </p:blipFill>
          <p:spPr>
            <a:xfrm>
              <a:off x="7161956" y="4461376"/>
              <a:ext cx="636754" cy="633452"/>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Right Arrow 48"/>
          <p:cNvSpPr/>
          <p:nvPr/>
        </p:nvSpPr>
        <p:spPr bwMode="auto">
          <a:xfrm>
            <a:off x="2551970" y="3089533"/>
            <a:ext cx="1744316" cy="661944"/>
          </a:xfrm>
          <a:prstGeom prst="rightArrow">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62" name="Rounded Rectangle 61"/>
          <p:cNvSpPr/>
          <p:nvPr/>
        </p:nvSpPr>
        <p:spPr bwMode="auto">
          <a:xfrm>
            <a:off x="7116444" y="3522329"/>
            <a:ext cx="304860" cy="361615"/>
          </a:xfrm>
          <a:prstGeom prst="roundRect">
            <a:avLst>
              <a:gd name="adj" fmla="val 8915"/>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grpSp>
        <p:nvGrpSpPr>
          <p:cNvPr id="31" name="Group 30"/>
          <p:cNvGrpSpPr/>
          <p:nvPr/>
        </p:nvGrpSpPr>
        <p:grpSpPr>
          <a:xfrm>
            <a:off x="6739540" y="3103935"/>
            <a:ext cx="683477" cy="1130892"/>
            <a:chOff x="6371150" y="2709450"/>
            <a:chExt cx="1427560" cy="2385378"/>
          </a:xfrm>
        </p:grpSpPr>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35" name="Picture 34"/>
            <p:cNvPicPr>
              <a:picLocks noChangeAspect="1"/>
            </p:cNvPicPr>
            <p:nvPr/>
          </p:nvPicPr>
          <p:blipFill rotWithShape="1">
            <a:blip r:embed="rId5" cstate="print">
              <a:extLst>
                <a:ext uri="{28A0092B-C50C-407E-A947-70E740481C1C}">
                  <a14:useLocalDpi xmlns:a14="http://schemas.microsoft.com/office/drawing/2010/main" val="0"/>
                </a:ext>
              </a:extLst>
            </a:blip>
            <a:srcRect b="19821"/>
            <a:stretch/>
          </p:blipFill>
          <p:spPr>
            <a:xfrm>
              <a:off x="6371150" y="4461376"/>
              <a:ext cx="636754" cy="633452"/>
            </a:xfrm>
            <a:prstGeom prst="rect">
              <a:avLst/>
            </a:prstGeom>
          </p:spPr>
        </p:pic>
        <p:pic>
          <p:nvPicPr>
            <p:cNvPr id="36" name="Picture 35"/>
            <p:cNvPicPr>
              <a:picLocks noChangeAspect="1"/>
            </p:cNvPicPr>
            <p:nvPr/>
          </p:nvPicPr>
          <p:blipFill rotWithShape="1">
            <a:blip r:embed="rId5" cstate="print">
              <a:extLst>
                <a:ext uri="{28A0092B-C50C-407E-A947-70E740481C1C}">
                  <a14:useLocalDpi xmlns:a14="http://schemas.microsoft.com/office/drawing/2010/main" val="0"/>
                </a:ext>
              </a:extLst>
            </a:blip>
            <a:srcRect b="19821"/>
            <a:stretch/>
          </p:blipFill>
          <p:spPr>
            <a:xfrm>
              <a:off x="7161956" y="4461376"/>
              <a:ext cx="636754" cy="633452"/>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63" name="Group 62"/>
          <p:cNvGrpSpPr/>
          <p:nvPr/>
        </p:nvGrpSpPr>
        <p:grpSpPr>
          <a:xfrm>
            <a:off x="6760224" y="3526534"/>
            <a:ext cx="276090" cy="358467"/>
            <a:chOff x="8173259" y="3602456"/>
            <a:chExt cx="600626" cy="752080"/>
          </a:xfrm>
        </p:grpSpPr>
        <p:sp>
          <p:nvSpPr>
            <p:cNvPr id="64" name="Rounded Rectangle 63"/>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pic>
          <p:nvPicPr>
            <p:cNvPr id="65" name="Picture 64"/>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Tree>
    <p:extLst>
      <p:ext uri="{BB962C8B-B14F-4D97-AF65-F5344CB8AC3E}">
        <p14:creationId xmlns:p14="http://schemas.microsoft.com/office/powerpoint/2010/main" val="2204100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7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930" y="1072376"/>
            <a:ext cx="8363938" cy="632602"/>
          </a:xfrm>
        </p:spPr>
        <p:txBody>
          <a:bodyPr/>
          <a:lstStyle/>
          <a:p>
            <a:r>
              <a:rPr lang="en-US" sz="3235" b="1" dirty="0"/>
              <a:t>Persistent Virtual Machines with Geo-Replication</a:t>
            </a:r>
          </a:p>
        </p:txBody>
      </p:sp>
      <p:sp>
        <p:nvSpPr>
          <p:cNvPr id="4" name="Freeform 128"/>
          <p:cNvSpPr>
            <a:spLocks noChangeAspect="1"/>
          </p:cNvSpPr>
          <p:nvPr/>
        </p:nvSpPr>
        <p:spPr bwMode="black">
          <a:xfrm>
            <a:off x="4632350" y="2187781"/>
            <a:ext cx="4319561" cy="237862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67232" tIns="33616" rIns="67232" bIns="33616" numCol="1" anchor="t" anchorCtr="0" compatLnSpc="1">
            <a:prstTxWarp prst="textNoShape">
              <a:avLst/>
            </a:prstTxWarp>
          </a:bodyPr>
          <a:lstStyle/>
          <a:p>
            <a:endParaRPr lang="en-US" sz="1324"/>
          </a:p>
        </p:txBody>
      </p:sp>
      <p:sp>
        <p:nvSpPr>
          <p:cNvPr id="5" name="Rounded Rectangle 4"/>
          <p:cNvSpPr/>
          <p:nvPr/>
        </p:nvSpPr>
        <p:spPr bwMode="auto">
          <a:xfrm>
            <a:off x="5681426" y="2837230"/>
            <a:ext cx="2807890" cy="1562611"/>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72137" fontAlgn="base">
              <a:lnSpc>
                <a:spcPct val="90000"/>
              </a:lnSpc>
              <a:spcBef>
                <a:spcPct val="0"/>
              </a:spcBef>
              <a:spcAft>
                <a:spcPct val="0"/>
              </a:spcAft>
            </a:pPr>
            <a:endParaRPr lang="en-US" sz="1765" spc="-37" dirty="0">
              <a:gradFill>
                <a:gsLst>
                  <a:gs pos="36283">
                    <a:schemeClr val="tx1"/>
                  </a:gs>
                  <a:gs pos="28000">
                    <a:schemeClr val="tx1"/>
                  </a:gs>
                </a:gsLst>
                <a:lin ang="5400000" scaled="0"/>
              </a:gradFill>
            </a:endParaRPr>
          </a:p>
        </p:txBody>
      </p:sp>
      <p:grpSp>
        <p:nvGrpSpPr>
          <p:cNvPr id="16" name="Group 15"/>
          <p:cNvGrpSpPr/>
          <p:nvPr/>
        </p:nvGrpSpPr>
        <p:grpSpPr>
          <a:xfrm>
            <a:off x="5828935" y="2887092"/>
            <a:ext cx="800497" cy="1398611"/>
            <a:chOff x="3857138" y="-151910"/>
            <a:chExt cx="1671976" cy="2950074"/>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18" name="Rectangle 17"/>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grpSp>
        <p:nvGrpSpPr>
          <p:cNvPr id="27" name="Group 26"/>
          <p:cNvGrpSpPr/>
          <p:nvPr/>
        </p:nvGrpSpPr>
        <p:grpSpPr>
          <a:xfrm>
            <a:off x="6685156" y="2887092"/>
            <a:ext cx="800497" cy="1398611"/>
            <a:chOff x="3857138" y="-151910"/>
            <a:chExt cx="1671976" cy="2950074"/>
          </a:xfrm>
        </p:grpSpPr>
        <p:pic>
          <p:nvPicPr>
            <p:cNvPr id="28" name="Picture 27"/>
            <p:cNvPicPr>
              <a:picLocks noChangeAspect="1"/>
            </p:cNvPicPr>
            <p:nvPr/>
          </p:nvPicPr>
          <p:blipFill rotWithShape="1">
            <a:blip r:embed="rId3" cstate="print">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29" name="Rectangle 28"/>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grpSp>
        <p:nvGrpSpPr>
          <p:cNvPr id="38" name="Group 37"/>
          <p:cNvGrpSpPr/>
          <p:nvPr/>
        </p:nvGrpSpPr>
        <p:grpSpPr>
          <a:xfrm>
            <a:off x="7541310" y="2887092"/>
            <a:ext cx="800497" cy="1398611"/>
            <a:chOff x="3857138" y="-151910"/>
            <a:chExt cx="1671976" cy="2950074"/>
          </a:xfrm>
        </p:grpSpPr>
        <p:pic>
          <p:nvPicPr>
            <p:cNvPr id="39" name="Picture 38"/>
            <p:cNvPicPr>
              <a:picLocks noChangeAspect="1"/>
            </p:cNvPicPr>
            <p:nvPr/>
          </p:nvPicPr>
          <p:blipFill rotWithShape="1">
            <a:blip r:embed="rId3" cstate="print">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40" name="Rectangle 39"/>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pic>
          <p:nvPicPr>
            <p:cNvPr id="41" name="Picture 40"/>
            <p:cNvPicPr>
              <a:picLocks noChangeAspect="1"/>
            </p:cNvPicPr>
            <p:nvPr/>
          </p:nvPicPr>
          <p:blipFill rotWithShape="1">
            <a:blip r:embed="rId3" cstate="print">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sp>
        <p:nvSpPr>
          <p:cNvPr id="53" name="TextBox 52"/>
          <p:cNvSpPr txBox="1"/>
          <p:nvPr/>
        </p:nvSpPr>
        <p:spPr>
          <a:xfrm>
            <a:off x="4632349" y="4627693"/>
            <a:ext cx="4309723" cy="6788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37855" tIns="45686" rIns="134464" bIns="45686" numCol="1" rtlCol="0" anchor="ctr" anchorCtr="0" compatLnSpc="1">
            <a:prstTxWarp prst="textNoShape">
              <a:avLst/>
            </a:prstTxWarp>
          </a:bodyPr>
          <a:lstStyle>
            <a:defPPr>
              <a:defRPr lang="en-US"/>
            </a:defPPr>
            <a:lvl1pPr defTabSz="1242387" fontAlgn="base">
              <a:spcBef>
                <a:spcPct val="0"/>
              </a:spcBef>
              <a:spcAft>
                <a:spcPct val="0"/>
              </a:spcAft>
              <a:defRPr sz="3000">
                <a:gradFill>
                  <a:gsLst>
                    <a:gs pos="1250">
                      <a:schemeClr val="bg1"/>
                    </a:gs>
                    <a:gs pos="100000">
                      <a:schemeClr val="bg1"/>
                    </a:gs>
                  </a:gsLst>
                  <a:lin ang="540000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353" dirty="0">
                <a:gradFill>
                  <a:gsLst>
                    <a:gs pos="1250">
                      <a:schemeClr val="accent1"/>
                    </a:gs>
                    <a:gs pos="100000">
                      <a:schemeClr val="accent1"/>
                    </a:gs>
                  </a:gsLst>
                  <a:lin ang="5400000" scaled="0"/>
                </a:gradFill>
              </a:rPr>
              <a:t>Windows Azure Storage</a:t>
            </a:r>
          </a:p>
        </p:txBody>
      </p:sp>
      <p:sp>
        <p:nvSpPr>
          <p:cNvPr id="55" name="Rounded Rectangle 54"/>
          <p:cNvSpPr/>
          <p:nvPr/>
        </p:nvSpPr>
        <p:spPr bwMode="auto">
          <a:xfrm>
            <a:off x="5883321" y="3106582"/>
            <a:ext cx="304860" cy="361615"/>
          </a:xfrm>
          <a:prstGeom prst="roundRect">
            <a:avLst>
              <a:gd name="adj" fmla="val 8915"/>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56" name="Rounded Rectangle 55"/>
          <p:cNvSpPr/>
          <p:nvPr/>
        </p:nvSpPr>
        <p:spPr bwMode="auto">
          <a:xfrm>
            <a:off x="7970930" y="3114170"/>
            <a:ext cx="304860" cy="361615"/>
          </a:xfrm>
          <a:prstGeom prst="roundRect">
            <a:avLst>
              <a:gd name="adj" fmla="val 8915"/>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57" name="Rounded Rectangle 56"/>
          <p:cNvSpPr/>
          <p:nvPr/>
        </p:nvSpPr>
        <p:spPr bwMode="auto">
          <a:xfrm>
            <a:off x="6737827" y="3531802"/>
            <a:ext cx="304860" cy="361615"/>
          </a:xfrm>
          <a:prstGeom prst="roundRect">
            <a:avLst>
              <a:gd name="adj" fmla="val 8915"/>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grpSp>
        <p:nvGrpSpPr>
          <p:cNvPr id="20" name="Group 19"/>
          <p:cNvGrpSpPr/>
          <p:nvPr/>
        </p:nvGrpSpPr>
        <p:grpSpPr>
          <a:xfrm>
            <a:off x="5883320" y="3103935"/>
            <a:ext cx="683477" cy="1130892"/>
            <a:chOff x="6371150" y="2709450"/>
            <a:chExt cx="1427560" cy="2385378"/>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24" name="Picture 23"/>
            <p:cNvPicPr>
              <a:picLocks noChangeAspect="1"/>
            </p:cNvPicPr>
            <p:nvPr/>
          </p:nvPicPr>
          <p:blipFill rotWithShape="1">
            <a:blip r:embed="rId4" cstate="print">
              <a:extLst>
                <a:ext uri="{28A0092B-C50C-407E-A947-70E740481C1C}">
                  <a14:useLocalDpi xmlns:a14="http://schemas.microsoft.com/office/drawing/2010/main" val="0"/>
                </a:ext>
              </a:extLst>
            </a:blip>
            <a:srcRect b="19821"/>
            <a:stretch/>
          </p:blipFill>
          <p:spPr>
            <a:xfrm>
              <a:off x="6371150" y="4461376"/>
              <a:ext cx="636754" cy="633452"/>
            </a:xfrm>
            <a:prstGeom prst="rect">
              <a:avLst/>
            </a:prstGeom>
          </p:spPr>
        </p:pic>
        <p:pic>
          <p:nvPicPr>
            <p:cNvPr id="25" name="Picture 24"/>
            <p:cNvPicPr>
              <a:picLocks noChangeAspect="1"/>
            </p:cNvPicPr>
            <p:nvPr/>
          </p:nvPicPr>
          <p:blipFill rotWithShape="1">
            <a:blip r:embed="rId4" cstate="print">
              <a:extLst>
                <a:ext uri="{28A0092B-C50C-407E-A947-70E740481C1C}">
                  <a14:useLocalDpi xmlns:a14="http://schemas.microsoft.com/office/drawing/2010/main" val="0"/>
                </a:ext>
              </a:extLst>
            </a:blip>
            <a:srcRect b="19821"/>
            <a:stretch/>
          </p:blipFill>
          <p:spPr>
            <a:xfrm>
              <a:off x="7161956" y="4461376"/>
              <a:ext cx="636754" cy="633452"/>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42" name="Group 41"/>
          <p:cNvGrpSpPr/>
          <p:nvPr/>
        </p:nvGrpSpPr>
        <p:grpSpPr>
          <a:xfrm>
            <a:off x="7595694" y="3103935"/>
            <a:ext cx="683477" cy="1130892"/>
            <a:chOff x="6371150" y="2709450"/>
            <a:chExt cx="1427560" cy="2385378"/>
          </a:xfrm>
        </p:grpSpPr>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46" name="Picture 45"/>
            <p:cNvPicPr>
              <a:picLocks noChangeAspect="1"/>
            </p:cNvPicPr>
            <p:nvPr/>
          </p:nvPicPr>
          <p:blipFill rotWithShape="1">
            <a:blip r:embed="rId4" cstate="print">
              <a:extLst>
                <a:ext uri="{28A0092B-C50C-407E-A947-70E740481C1C}">
                  <a14:useLocalDpi xmlns:a14="http://schemas.microsoft.com/office/drawing/2010/main" val="0"/>
                </a:ext>
              </a:extLst>
            </a:blip>
            <a:srcRect b="19821"/>
            <a:stretch/>
          </p:blipFill>
          <p:spPr>
            <a:xfrm>
              <a:off x="6371150" y="4461376"/>
              <a:ext cx="636754" cy="633452"/>
            </a:xfrm>
            <a:prstGeom prst="rect">
              <a:avLst/>
            </a:prstGeom>
          </p:spPr>
        </p:pic>
        <p:pic>
          <p:nvPicPr>
            <p:cNvPr id="47" name="Picture 46"/>
            <p:cNvPicPr>
              <a:picLocks noChangeAspect="1"/>
            </p:cNvPicPr>
            <p:nvPr/>
          </p:nvPicPr>
          <p:blipFill rotWithShape="1">
            <a:blip r:embed="rId4" cstate="print">
              <a:extLst>
                <a:ext uri="{28A0092B-C50C-407E-A947-70E740481C1C}">
                  <a14:useLocalDpi xmlns:a14="http://schemas.microsoft.com/office/drawing/2010/main" val="0"/>
                </a:ext>
              </a:extLst>
            </a:blip>
            <a:srcRect b="19821"/>
            <a:stretch/>
          </p:blipFill>
          <p:spPr>
            <a:xfrm>
              <a:off x="7161956" y="4461376"/>
              <a:ext cx="636754" cy="633452"/>
            </a:xfrm>
            <a:prstGeom prst="rect">
              <a:avLst/>
            </a:prstGeom>
          </p:spPr>
        </p:pic>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62" name="Rounded Rectangle 61"/>
          <p:cNvSpPr/>
          <p:nvPr/>
        </p:nvSpPr>
        <p:spPr bwMode="auto">
          <a:xfrm>
            <a:off x="7116444" y="3522329"/>
            <a:ext cx="304860" cy="361615"/>
          </a:xfrm>
          <a:prstGeom prst="roundRect">
            <a:avLst>
              <a:gd name="adj" fmla="val 8915"/>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grpSp>
        <p:nvGrpSpPr>
          <p:cNvPr id="31" name="Group 30"/>
          <p:cNvGrpSpPr/>
          <p:nvPr/>
        </p:nvGrpSpPr>
        <p:grpSpPr>
          <a:xfrm>
            <a:off x="6739540" y="3103935"/>
            <a:ext cx="683477" cy="1130892"/>
            <a:chOff x="6371150" y="2709450"/>
            <a:chExt cx="1427560" cy="2385378"/>
          </a:xfrm>
        </p:grpSpPr>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35" name="Picture 34"/>
            <p:cNvPicPr>
              <a:picLocks noChangeAspect="1"/>
            </p:cNvPicPr>
            <p:nvPr/>
          </p:nvPicPr>
          <p:blipFill rotWithShape="1">
            <a:blip r:embed="rId4" cstate="print">
              <a:extLst>
                <a:ext uri="{28A0092B-C50C-407E-A947-70E740481C1C}">
                  <a14:useLocalDpi xmlns:a14="http://schemas.microsoft.com/office/drawing/2010/main" val="0"/>
                </a:ext>
              </a:extLst>
            </a:blip>
            <a:srcRect b="19821"/>
            <a:stretch/>
          </p:blipFill>
          <p:spPr>
            <a:xfrm>
              <a:off x="6371150" y="4461376"/>
              <a:ext cx="636754" cy="633452"/>
            </a:xfrm>
            <a:prstGeom prst="rect">
              <a:avLst/>
            </a:prstGeom>
          </p:spPr>
        </p:pic>
        <p:pic>
          <p:nvPicPr>
            <p:cNvPr id="36" name="Picture 35"/>
            <p:cNvPicPr>
              <a:picLocks noChangeAspect="1"/>
            </p:cNvPicPr>
            <p:nvPr/>
          </p:nvPicPr>
          <p:blipFill rotWithShape="1">
            <a:blip r:embed="rId4" cstate="print">
              <a:extLst>
                <a:ext uri="{28A0092B-C50C-407E-A947-70E740481C1C}">
                  <a14:useLocalDpi xmlns:a14="http://schemas.microsoft.com/office/drawing/2010/main" val="0"/>
                </a:ext>
              </a:extLst>
            </a:blip>
            <a:srcRect b="19821"/>
            <a:stretch/>
          </p:blipFill>
          <p:spPr>
            <a:xfrm>
              <a:off x="7161956" y="4461376"/>
              <a:ext cx="636754" cy="633452"/>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63" name="Group 62"/>
          <p:cNvGrpSpPr/>
          <p:nvPr/>
        </p:nvGrpSpPr>
        <p:grpSpPr>
          <a:xfrm>
            <a:off x="6760224" y="3526534"/>
            <a:ext cx="276090" cy="358467"/>
            <a:chOff x="8173259" y="3602456"/>
            <a:chExt cx="600626" cy="752080"/>
          </a:xfrm>
        </p:grpSpPr>
        <p:sp>
          <p:nvSpPr>
            <p:cNvPr id="64" name="Rounded Rectangle 63"/>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0" name="Rounded Rectangle 49"/>
          <p:cNvSpPr/>
          <p:nvPr/>
        </p:nvSpPr>
        <p:spPr bwMode="auto">
          <a:xfrm>
            <a:off x="6737827" y="3511622"/>
            <a:ext cx="315982" cy="38641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endParaRPr lang="en-US" sz="1618" dirty="0">
              <a:gradFill>
                <a:gsLst>
                  <a:gs pos="0">
                    <a:srgbClr val="FFFFFF"/>
                  </a:gs>
                  <a:gs pos="100000">
                    <a:srgbClr val="FFFFFF"/>
                  </a:gs>
                </a:gsLst>
                <a:lin ang="5400000" scaled="0"/>
              </a:gradFill>
            </a:endParaRPr>
          </a:p>
        </p:txBody>
      </p:sp>
      <p:sp>
        <p:nvSpPr>
          <p:cNvPr id="51" name="Oval 50"/>
          <p:cNvSpPr/>
          <p:nvPr/>
        </p:nvSpPr>
        <p:spPr bwMode="auto">
          <a:xfrm>
            <a:off x="643872" y="3998451"/>
            <a:ext cx="374939" cy="374886"/>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endParaRPr lang="en-US" sz="1618" dirty="0">
              <a:solidFill>
                <a:schemeClr val="tx1"/>
              </a:solidFill>
            </a:endParaRPr>
          </a:p>
        </p:txBody>
      </p:sp>
      <p:sp>
        <p:nvSpPr>
          <p:cNvPr id="52" name="Oval 51"/>
          <p:cNvSpPr/>
          <p:nvPr/>
        </p:nvSpPr>
        <p:spPr bwMode="auto">
          <a:xfrm>
            <a:off x="3371855" y="3998451"/>
            <a:ext cx="374939" cy="374886"/>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endParaRPr lang="en-US" sz="1618" dirty="0">
              <a:solidFill>
                <a:schemeClr val="tx1"/>
              </a:solidFill>
            </a:endParaRPr>
          </a:p>
        </p:txBody>
      </p:sp>
      <p:grpSp>
        <p:nvGrpSpPr>
          <p:cNvPr id="54" name="Group 53"/>
          <p:cNvGrpSpPr/>
          <p:nvPr/>
        </p:nvGrpSpPr>
        <p:grpSpPr>
          <a:xfrm>
            <a:off x="364261" y="2501354"/>
            <a:ext cx="3654910" cy="2061826"/>
            <a:chOff x="484093" y="1352838"/>
            <a:chExt cx="4873213" cy="2749491"/>
          </a:xfrm>
        </p:grpSpPr>
        <p:cxnSp>
          <p:nvCxnSpPr>
            <p:cNvPr id="61" name="Straight Connector 60"/>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69" name="Title 3"/>
          <p:cNvSpPr txBox="1">
            <a:spLocks/>
          </p:cNvSpPr>
          <p:nvPr/>
        </p:nvSpPr>
        <p:spPr>
          <a:xfrm>
            <a:off x="472202" y="4727236"/>
            <a:ext cx="3439553" cy="65171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lang="en-US" sz="2353" dirty="0">
                <a:gradFill>
                  <a:gsLst>
                    <a:gs pos="0">
                      <a:schemeClr val="tx1">
                        <a:lumMod val="50000"/>
                      </a:schemeClr>
                    </a:gs>
                    <a:gs pos="100000">
                      <a:schemeClr val="tx1">
                        <a:lumMod val="50000"/>
                      </a:schemeClr>
                    </a:gs>
                  </a:gsLst>
                  <a:lin ang="5400000" scaled="1"/>
                </a:gradFill>
              </a:rPr>
              <a:t>continuous storage </a:t>
            </a:r>
            <a:br>
              <a:rPr lang="en-US" sz="2353" dirty="0">
                <a:gradFill>
                  <a:gsLst>
                    <a:gs pos="0">
                      <a:schemeClr val="tx1">
                        <a:lumMod val="50000"/>
                      </a:schemeClr>
                    </a:gs>
                    <a:gs pos="100000">
                      <a:schemeClr val="tx1">
                        <a:lumMod val="50000"/>
                      </a:schemeClr>
                    </a:gs>
                  </a:gsLst>
                  <a:lin ang="5400000" scaled="1"/>
                </a:gradFill>
              </a:rPr>
            </a:br>
            <a:r>
              <a:rPr lang="en-US" sz="2353" dirty="0">
                <a:gradFill>
                  <a:gsLst>
                    <a:gs pos="0">
                      <a:schemeClr val="tx1">
                        <a:lumMod val="50000"/>
                      </a:schemeClr>
                    </a:gs>
                    <a:gs pos="100000">
                      <a:schemeClr val="tx1">
                        <a:lumMod val="50000"/>
                      </a:schemeClr>
                    </a:gs>
                  </a:gsLst>
                  <a:lin ang="5400000" scaled="1"/>
                </a:gradFill>
              </a:rPr>
              <a:t>geo-replication</a:t>
            </a:r>
          </a:p>
        </p:txBody>
      </p:sp>
      <p:sp>
        <p:nvSpPr>
          <p:cNvPr id="70" name="Oval 536"/>
          <p:cNvSpPr>
            <a:spLocks noChangeAspect="1" noChangeArrowheads="1"/>
          </p:cNvSpPr>
          <p:nvPr/>
        </p:nvSpPr>
        <p:spPr bwMode="auto">
          <a:xfrm>
            <a:off x="791627" y="4150343"/>
            <a:ext cx="79421" cy="79410"/>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99" tIns="45700" rIns="91399" bIns="45700" anchor="ctr"/>
          <a:lstStyle/>
          <a:p>
            <a:endParaRPr lang="en-US" sz="1324"/>
          </a:p>
        </p:txBody>
      </p:sp>
      <p:grpSp>
        <p:nvGrpSpPr>
          <p:cNvPr id="71" name="Group 70"/>
          <p:cNvGrpSpPr/>
          <p:nvPr/>
        </p:nvGrpSpPr>
        <p:grpSpPr>
          <a:xfrm>
            <a:off x="472202" y="2401139"/>
            <a:ext cx="3436865" cy="2206093"/>
            <a:chOff x="628009" y="1463040"/>
            <a:chExt cx="4582487" cy="2460962"/>
          </a:xfrm>
        </p:grpSpPr>
        <p:cxnSp>
          <p:nvCxnSpPr>
            <p:cNvPr id="72" name="Straight Connector 71"/>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78" name="Pentagon 77"/>
          <p:cNvSpPr/>
          <p:nvPr/>
        </p:nvSpPr>
        <p:spPr bwMode="auto">
          <a:xfrm rot="5400000">
            <a:off x="293089" y="2961857"/>
            <a:ext cx="1076505" cy="587434"/>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68546" tIns="34274" rIns="68546" bIns="34274" numCol="1" rtlCol="0" anchor="ctr" anchorCtr="0" compatLnSpc="1">
            <a:prstTxWarp prst="textNoShape">
              <a:avLst/>
            </a:prstTxWarp>
          </a:bodyPr>
          <a:lstStyle/>
          <a:p>
            <a:pPr algn="ctr" defTabSz="685317" fontAlgn="base">
              <a:spcBef>
                <a:spcPct val="0"/>
              </a:spcBef>
              <a:spcAft>
                <a:spcPct val="0"/>
              </a:spcAft>
            </a:pPr>
            <a:r>
              <a:rPr lang="en-US" sz="1324" b="1" dirty="0">
                <a:gradFill>
                  <a:gsLst>
                    <a:gs pos="0">
                      <a:schemeClr val="tx1">
                        <a:lumMod val="50000"/>
                      </a:schemeClr>
                    </a:gs>
                    <a:gs pos="100000">
                      <a:schemeClr val="tx1">
                        <a:lumMod val="50000"/>
                      </a:schemeClr>
                    </a:gs>
                  </a:gsLst>
                  <a:lin ang="5400000" scaled="1"/>
                </a:gradFill>
                <a:latin typeface="+mj-lt"/>
              </a:rPr>
              <a:t>WEST</a:t>
            </a:r>
          </a:p>
          <a:p>
            <a:pPr algn="ctr" defTabSz="685317" fontAlgn="base">
              <a:spcBef>
                <a:spcPct val="0"/>
              </a:spcBef>
              <a:spcAft>
                <a:spcPct val="0"/>
              </a:spcAft>
            </a:pPr>
            <a:r>
              <a:rPr lang="en-US" sz="1324" b="1" dirty="0">
                <a:gradFill>
                  <a:gsLst>
                    <a:gs pos="0">
                      <a:schemeClr val="tx1">
                        <a:lumMod val="50000"/>
                      </a:schemeClr>
                    </a:gs>
                    <a:gs pos="100000">
                      <a:schemeClr val="tx1">
                        <a:lumMod val="50000"/>
                      </a:schemeClr>
                    </a:gs>
                  </a:gsLst>
                  <a:lin ang="5400000" scaled="1"/>
                </a:gradFill>
                <a:latin typeface="+mj-lt"/>
              </a:rPr>
              <a:t>DC</a:t>
            </a:r>
          </a:p>
        </p:txBody>
      </p:sp>
      <p:sp>
        <p:nvSpPr>
          <p:cNvPr id="79" name="Pentagon 78"/>
          <p:cNvSpPr/>
          <p:nvPr/>
        </p:nvSpPr>
        <p:spPr bwMode="auto">
          <a:xfrm rot="5400000">
            <a:off x="3029826" y="2961857"/>
            <a:ext cx="1076505" cy="587434"/>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68546" tIns="34274" rIns="68546" bIns="34274" numCol="1" rtlCol="0" anchor="ctr" anchorCtr="0" compatLnSpc="1">
            <a:prstTxWarp prst="textNoShape">
              <a:avLst/>
            </a:prstTxWarp>
          </a:bodyPr>
          <a:lstStyle/>
          <a:p>
            <a:pPr algn="ctr" defTabSz="685317" fontAlgn="base">
              <a:spcBef>
                <a:spcPct val="0"/>
              </a:spcBef>
              <a:spcAft>
                <a:spcPct val="0"/>
              </a:spcAft>
            </a:pPr>
            <a:r>
              <a:rPr lang="en-US" sz="1324" b="1" dirty="0">
                <a:gradFill>
                  <a:gsLst>
                    <a:gs pos="0">
                      <a:schemeClr val="tx1">
                        <a:lumMod val="50000"/>
                      </a:schemeClr>
                    </a:gs>
                    <a:gs pos="100000">
                      <a:schemeClr val="tx1">
                        <a:lumMod val="50000"/>
                      </a:schemeClr>
                    </a:gs>
                  </a:gsLst>
                  <a:lin ang="5400000" scaled="1"/>
                </a:gradFill>
                <a:latin typeface="+mj-lt"/>
              </a:rPr>
              <a:t>EAST</a:t>
            </a:r>
          </a:p>
          <a:p>
            <a:pPr algn="ctr" defTabSz="685317" fontAlgn="base">
              <a:spcBef>
                <a:spcPct val="0"/>
              </a:spcBef>
              <a:spcAft>
                <a:spcPct val="0"/>
              </a:spcAft>
            </a:pPr>
            <a:r>
              <a:rPr lang="en-US" sz="1324" b="1" dirty="0">
                <a:gradFill>
                  <a:gsLst>
                    <a:gs pos="0">
                      <a:schemeClr val="tx1">
                        <a:lumMod val="50000"/>
                      </a:schemeClr>
                    </a:gs>
                    <a:gs pos="100000">
                      <a:schemeClr val="tx1">
                        <a:lumMod val="50000"/>
                      </a:schemeClr>
                    </a:gs>
                  </a:gsLst>
                  <a:lin ang="5400000" scaled="1"/>
                </a:gradFill>
                <a:latin typeface="+mj-lt"/>
              </a:rPr>
              <a:t>DC</a:t>
            </a:r>
          </a:p>
        </p:txBody>
      </p:sp>
      <p:sp>
        <p:nvSpPr>
          <p:cNvPr id="80" name="Oval 536"/>
          <p:cNvSpPr>
            <a:spLocks noChangeAspect="1" noChangeArrowheads="1"/>
          </p:cNvSpPr>
          <p:nvPr/>
        </p:nvSpPr>
        <p:spPr bwMode="auto">
          <a:xfrm>
            <a:off x="3519610" y="4150343"/>
            <a:ext cx="79421" cy="79410"/>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99" tIns="45700" rIns="91399" bIns="45700" anchor="ctr"/>
          <a:lstStyle/>
          <a:p>
            <a:endParaRPr lang="en-US" sz="1324"/>
          </a:p>
        </p:txBody>
      </p:sp>
      <p:sp>
        <p:nvSpPr>
          <p:cNvPr id="81" name="TextBox 80"/>
          <p:cNvSpPr txBox="1"/>
          <p:nvPr/>
        </p:nvSpPr>
        <p:spPr>
          <a:xfrm>
            <a:off x="1686792" y="4302403"/>
            <a:ext cx="1384931" cy="183384"/>
          </a:xfrm>
          <a:prstGeom prst="rect">
            <a:avLst/>
          </a:prstGeom>
          <a:noFill/>
        </p:spPr>
        <p:txBody>
          <a:bodyPr wrap="none" lIns="0" tIns="0" rIns="0" bIns="0" rtlCol="0">
            <a:spAutoFit/>
          </a:bodyPr>
          <a:lstStyle/>
          <a:p>
            <a:pPr>
              <a:lnSpc>
                <a:spcPct val="90000"/>
              </a:lnSpc>
              <a:spcBef>
                <a:spcPct val="20000"/>
              </a:spcBef>
              <a:buSzPct val="80000"/>
            </a:pPr>
            <a:r>
              <a:rPr lang="en-US" sz="1324" i="1" dirty="0">
                <a:gradFill>
                  <a:gsLst>
                    <a:gs pos="0">
                      <a:schemeClr val="tx1">
                        <a:lumMod val="50000"/>
                      </a:schemeClr>
                    </a:gs>
                    <a:gs pos="100000">
                      <a:schemeClr val="tx1">
                        <a:lumMod val="50000"/>
                      </a:schemeClr>
                    </a:gs>
                  </a:gsLst>
                  <a:lin ang="5400000" scaled="1"/>
                </a:gradFill>
                <a:latin typeface="+mj-lt"/>
              </a:rPr>
              <a:t>&gt; hundreds of miles</a:t>
            </a:r>
          </a:p>
        </p:txBody>
      </p:sp>
      <p:cxnSp>
        <p:nvCxnSpPr>
          <p:cNvPr id="82" name="Straight Connector 81"/>
          <p:cNvCxnSpPr/>
          <p:nvPr/>
        </p:nvCxnSpPr>
        <p:spPr>
          <a:xfrm>
            <a:off x="831338" y="4190044"/>
            <a:ext cx="2688272"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83" name="Oval 82"/>
          <p:cNvSpPr/>
          <p:nvPr/>
        </p:nvSpPr>
        <p:spPr bwMode="auto">
          <a:xfrm>
            <a:off x="763661" y="4121484"/>
            <a:ext cx="135355" cy="135336"/>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r>
              <a:rPr lang="en-US" sz="1618" dirty="0">
                <a:solidFill>
                  <a:schemeClr val="tx1"/>
                </a:solidFill>
              </a:rPr>
              <a:t> </a:t>
            </a:r>
          </a:p>
        </p:txBody>
      </p:sp>
      <p:sp>
        <p:nvSpPr>
          <p:cNvPr id="84" name="Oval 83"/>
          <p:cNvSpPr/>
          <p:nvPr/>
        </p:nvSpPr>
        <p:spPr bwMode="auto">
          <a:xfrm>
            <a:off x="762380" y="4120201"/>
            <a:ext cx="135355" cy="135336"/>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6" tIns="34274" rIns="68546" bIns="34274" numCol="1" rtlCol="0" anchor="ctr" anchorCtr="0" compatLnSpc="1">
            <a:prstTxWarp prst="textNoShape">
              <a:avLst/>
            </a:prstTxWarp>
          </a:bodyPr>
          <a:lstStyle/>
          <a:p>
            <a:pPr algn="ctr" defTabSz="685317" fontAlgn="base">
              <a:spcBef>
                <a:spcPct val="0"/>
              </a:spcBef>
              <a:spcAft>
                <a:spcPct val="0"/>
              </a:spcAft>
            </a:pPr>
            <a:r>
              <a:rPr lang="en-US" sz="1618" dirty="0">
                <a:solidFill>
                  <a:schemeClr val="tx1"/>
                </a:solidFill>
              </a:rPr>
              <a:t> </a:t>
            </a:r>
          </a:p>
        </p:txBody>
      </p:sp>
    </p:spTree>
    <p:extLst>
      <p:ext uri="{BB962C8B-B14F-4D97-AF65-F5344CB8AC3E}">
        <p14:creationId xmlns:p14="http://schemas.microsoft.com/office/powerpoint/2010/main" val="1548394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wipe(up)">
                                      <p:cBhvr>
                                        <p:cTn id="11" dur="1000"/>
                                        <p:tgtEl>
                                          <p:spTgt spid="71"/>
                                        </p:tgtEl>
                                      </p:cBhvr>
                                    </p:animEffect>
                                  </p:childTnLst>
                                </p:cTn>
                              </p:par>
                              <p:par>
                                <p:cTn id="12" presetID="22" presetClass="entr" presetSubtype="8" fill="hold" nodeType="with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left)">
                                      <p:cBhvr>
                                        <p:cTn id="14" dur="1000"/>
                                        <p:tgtEl>
                                          <p:spTgt spid="54"/>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fade">
                                      <p:cBhvr>
                                        <p:cTn id="18" dur="500"/>
                                        <p:tgtEl>
                                          <p:spTgt spid="69"/>
                                        </p:tgtEl>
                                      </p:cBhvr>
                                    </p:animEffect>
                                  </p:childTnLst>
                                </p:cTn>
                              </p:par>
                            </p:childTnLst>
                          </p:cTn>
                        </p:par>
                        <p:par>
                          <p:cTn id="19" fill="hold">
                            <p:stCondLst>
                              <p:cond delay="2500"/>
                            </p:stCondLst>
                            <p:childTnLst>
                              <p:par>
                                <p:cTn id="20" presetID="22" presetClass="entr" presetSubtype="4" fill="hold" grpId="0" nodeType="after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wipe(down)">
                                      <p:cBhvr>
                                        <p:cTn id="22" dur="1000"/>
                                        <p:tgtEl>
                                          <p:spTgt spid="78"/>
                                        </p:tgtEl>
                                      </p:cBhvr>
                                    </p:animEffect>
                                  </p:childTnLst>
                                </p:cTn>
                              </p:par>
                            </p:childTnLst>
                          </p:cTn>
                        </p:par>
                        <p:par>
                          <p:cTn id="23" fill="hold">
                            <p:stCondLst>
                              <p:cond delay="3500"/>
                            </p:stCondLst>
                            <p:childTnLst>
                              <p:par>
                                <p:cTn id="24" presetID="10" presetClass="entr" presetSubtype="0" fill="hold" grpId="0" nodeType="after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500"/>
                                        <p:tgtEl>
                                          <p:spTgt spid="70"/>
                                        </p:tgtEl>
                                      </p:cBhvr>
                                    </p:animEffect>
                                  </p:childTnLst>
                                </p:cTn>
                              </p:par>
                            </p:childTnLst>
                          </p:cTn>
                        </p:par>
                        <p:par>
                          <p:cTn id="27" fill="hold">
                            <p:stCondLst>
                              <p:cond delay="4000"/>
                            </p:stCondLst>
                            <p:childTnLst>
                              <p:par>
                                <p:cTn id="28" presetID="22" presetClass="entr" presetSubtype="4" fill="hold" grpId="0" nodeType="afterEffect">
                                  <p:stCondLst>
                                    <p:cond delay="0"/>
                                  </p:stCondLst>
                                  <p:childTnLst>
                                    <p:set>
                                      <p:cBhvr>
                                        <p:cTn id="29" dur="1" fill="hold">
                                          <p:stCondLst>
                                            <p:cond delay="0"/>
                                          </p:stCondLst>
                                        </p:cTn>
                                        <p:tgtEl>
                                          <p:spTgt spid="79"/>
                                        </p:tgtEl>
                                        <p:attrNameLst>
                                          <p:attrName>style.visibility</p:attrName>
                                        </p:attrNameLst>
                                      </p:cBhvr>
                                      <p:to>
                                        <p:strVal val="visible"/>
                                      </p:to>
                                    </p:set>
                                    <p:animEffect transition="in" filter="wipe(down)">
                                      <p:cBhvr>
                                        <p:cTn id="30" dur="1000"/>
                                        <p:tgtEl>
                                          <p:spTgt spid="79"/>
                                        </p:tgtEl>
                                      </p:cBhvr>
                                    </p:animEffect>
                                  </p:childTnLst>
                                </p:cTn>
                              </p:par>
                            </p:childTnLst>
                          </p:cTn>
                        </p:par>
                        <p:par>
                          <p:cTn id="31" fill="hold">
                            <p:stCondLst>
                              <p:cond delay="5000"/>
                            </p:stCondLst>
                            <p:childTnLst>
                              <p:par>
                                <p:cTn id="32" presetID="10" presetClass="entr" presetSubtype="0" fill="hold" grpId="0" nodeType="after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childTnLst>
                          </p:cTn>
                        </p:par>
                        <p:par>
                          <p:cTn id="35" fill="hold">
                            <p:stCondLst>
                              <p:cond delay="5500"/>
                            </p:stCondLst>
                            <p:childTnLst>
                              <p:par>
                                <p:cTn id="36" presetID="10" presetClass="entr" presetSubtype="0" fill="hold" grpId="0" nodeType="afterEffect">
                                  <p:stCondLst>
                                    <p:cond delay="100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250"/>
                                        <p:tgtEl>
                                          <p:spTgt spid="51"/>
                                        </p:tgtEl>
                                      </p:cBhvr>
                                    </p:animEffect>
                                  </p:childTnLst>
                                </p:cTn>
                              </p:par>
                              <p:par>
                                <p:cTn id="39" presetID="22" presetClass="entr" presetSubtype="8" fill="hold" nodeType="withEffect">
                                  <p:stCondLst>
                                    <p:cond delay="1000"/>
                                  </p:stCondLst>
                                  <p:childTnLst>
                                    <p:set>
                                      <p:cBhvr>
                                        <p:cTn id="40" dur="1" fill="hold">
                                          <p:stCondLst>
                                            <p:cond delay="0"/>
                                          </p:stCondLst>
                                        </p:cTn>
                                        <p:tgtEl>
                                          <p:spTgt spid="82"/>
                                        </p:tgtEl>
                                        <p:attrNameLst>
                                          <p:attrName>style.visibility</p:attrName>
                                        </p:attrNameLst>
                                      </p:cBhvr>
                                      <p:to>
                                        <p:strVal val="visible"/>
                                      </p:to>
                                    </p:set>
                                    <p:animEffect transition="in" filter="wipe(left)">
                                      <p:cBhvr>
                                        <p:cTn id="41" dur="1000"/>
                                        <p:tgtEl>
                                          <p:spTgt spid="82"/>
                                        </p:tgtEl>
                                      </p:cBhvr>
                                    </p:animEffect>
                                  </p:childTnLst>
                                </p:cTn>
                              </p:par>
                            </p:childTnLst>
                          </p:cTn>
                        </p:par>
                        <p:par>
                          <p:cTn id="42" fill="hold">
                            <p:stCondLst>
                              <p:cond delay="7500"/>
                            </p:stCondLst>
                            <p:childTnLst>
                              <p:par>
                                <p:cTn id="43" presetID="10" presetClass="entr" presetSubtype="0" fill="hold" grpId="0" nodeType="after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250"/>
                                        <p:tgtEl>
                                          <p:spTgt spid="52"/>
                                        </p:tgtEl>
                                      </p:cBhvr>
                                    </p:animEffect>
                                  </p:childTnLst>
                                </p:cTn>
                              </p:par>
                            </p:childTnLst>
                          </p:cTn>
                        </p:par>
                        <p:par>
                          <p:cTn id="46" fill="hold">
                            <p:stCondLst>
                              <p:cond delay="7750"/>
                            </p:stCondLst>
                            <p:childTnLst>
                              <p:par>
                                <p:cTn id="47" presetID="10" presetClass="entr" presetSubtype="0" fill="hold" grpId="0" nodeType="after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51" dur="2000" fill="hold"/>
                                        <p:tgtEl>
                                          <p:spTgt spid="83"/>
                                        </p:tgtEl>
                                        <p:attrNameLst>
                                          <p:attrName>ppt_x</p:attrName>
                                          <p:attrName>ppt_y</p:attrName>
                                        </p:attrNameLst>
                                      </p:cBhvr>
                                      <p:rCtr x="14943" y="0"/>
                                    </p:animMotion>
                                  </p:childTnLst>
                                </p:cTn>
                              </p:par>
                              <p:par>
                                <p:cTn id="52" presetID="10" presetClass="entr" presetSubtype="0" fill="hold" grpId="0" nodeType="withEffect">
                                  <p:stCondLst>
                                    <p:cond delay="50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par>
                                <p:cTn id="55"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6" dur="2000" fill="hold"/>
                                        <p:tgtEl>
                                          <p:spTgt spid="84"/>
                                        </p:tgtEl>
                                        <p:attrNameLst>
                                          <p:attrName>ppt_x</p:attrName>
                                          <p:attrName>ppt_y</p:attrName>
                                        </p:attrNameLst>
                                      </p:cBhvr>
                                      <p:rCtr x="14943" y="0"/>
                                    </p:animMotion>
                                  </p:childTnLst>
                                </p:cTn>
                              </p:par>
                            </p:childTnLst>
                          </p:cTn>
                        </p:par>
                        <p:par>
                          <p:cTn id="57" fill="hold">
                            <p:stCondLst>
                              <p:cond delay="10250"/>
                            </p:stCondLst>
                            <p:childTnLst>
                              <p:par>
                                <p:cTn id="58" presetID="10" presetClass="entr" presetSubtype="0" fill="hold" grpId="0" nodeType="afterEffect">
                                  <p:stCondLst>
                                    <p:cond delay="0"/>
                                  </p:stCondLst>
                                  <p:childTnLst>
                                    <p:set>
                                      <p:cBhvr>
                                        <p:cTn id="59" dur="1" fill="hold">
                                          <p:stCondLst>
                                            <p:cond delay="0"/>
                                          </p:stCondLst>
                                        </p:cTn>
                                        <p:tgtEl>
                                          <p:spTgt spid="81"/>
                                        </p:tgtEl>
                                        <p:attrNameLst>
                                          <p:attrName>style.visibility</p:attrName>
                                        </p:attrNameLst>
                                      </p:cBhvr>
                                      <p:to>
                                        <p:strVal val="visible"/>
                                      </p:to>
                                    </p:set>
                                    <p:animEffect transition="in" filter="fade">
                                      <p:cBhvr>
                                        <p:cTn id="60"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69" grpId="0"/>
      <p:bldP spid="70" grpId="0" animBg="1"/>
      <p:bldP spid="78" grpId="0" animBg="1"/>
      <p:bldP spid="79" grpId="0" animBg="1"/>
      <p:bldP spid="80" grpId="0" animBg="1"/>
      <p:bldP spid="81" grpId="0"/>
      <p:bldP spid="83" grpId="0" animBg="1"/>
      <p:bldP spid="83" grpId="1" animBg="1"/>
      <p:bldP spid="84" grpId="0" animBg="1"/>
      <p:bldP spid="8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65760" y="274638"/>
            <a:ext cx="8229600" cy="640080"/>
          </a:xfrm>
          <a:prstGeom prst="rect">
            <a:avLst/>
          </a:prstGeom>
        </p:spPr>
        <p:txBody>
          <a:bodyPr vert="horz" wrap="square" lIns="0" tIns="0" rIns="0" bIns="0" rtlCol="0" anchor="t">
            <a:noAutofit/>
          </a:bodyPr>
          <a:lstStyle>
            <a:lvl1pPr algn="l" defTabSz="685498" rtl="0" eaLnBrk="1" latinLnBrk="0" hangingPunct="1">
              <a:lnSpc>
                <a:spcPct val="90000"/>
              </a:lnSpc>
              <a:spcBef>
                <a:spcPct val="0"/>
              </a:spcBef>
              <a:buNone/>
              <a:defRPr lang="en-US" sz="4125"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sz="8000" smtClean="0">
                <a:solidFill>
                  <a:schemeClr val="tx1">
                    <a:lumMod val="65000"/>
                    <a:lumOff val="35000"/>
                  </a:schemeClr>
                </a:solidFill>
                <a:cs typeface="Segoe UI Light" panose="020B0502040204020203" pitchFamily="34" charset="0"/>
              </a:rPr>
              <a:t>Agenda</a:t>
            </a:r>
            <a:endParaRPr lang="en-US" sz="8000">
              <a:solidFill>
                <a:schemeClr val="tx1">
                  <a:lumMod val="65000"/>
                  <a:lumOff val="35000"/>
                </a:schemeClr>
              </a:solidFill>
              <a:cs typeface="Segoe UI Light" panose="020B0502040204020203" pitchFamily="34" charset="0"/>
            </a:endParaRPr>
          </a:p>
        </p:txBody>
      </p:sp>
      <p:sp>
        <p:nvSpPr>
          <p:cNvPr id="18" name="Content Placeholder 2"/>
          <p:cNvSpPr>
            <a:spLocks noGrp="1"/>
          </p:cNvSpPr>
          <p:nvPr>
            <p:ph idx="1"/>
          </p:nvPr>
        </p:nvSpPr>
        <p:spPr>
          <a:xfrm>
            <a:off x="990600" y="1722437"/>
            <a:ext cx="7604760" cy="4525963"/>
          </a:xfrm>
        </p:spPr>
        <p:txBody>
          <a:bodyPr>
            <a:noAutofit/>
          </a:bodyPr>
          <a:lstStyle/>
          <a:p>
            <a:pPr marL="0" indent="0">
              <a:buNone/>
            </a:pPr>
            <a:r>
              <a:rPr lang="en-US" sz="4000" dirty="0" smtClean="0">
                <a:solidFill>
                  <a:schemeClr val="tx1">
                    <a:lumMod val="50000"/>
                    <a:lumOff val="50000"/>
                  </a:schemeClr>
                </a:solidFill>
                <a:latin typeface="Segoe UI Light" panose="020B0502040204020203" pitchFamily="34" charset="0"/>
                <a:cs typeface="Segoe UI Light" panose="020B0502040204020203" pitchFamily="34" charset="0"/>
              </a:rPr>
              <a:t>Microsoft in the Cloud</a:t>
            </a:r>
          </a:p>
          <a:p>
            <a:pPr marL="0" indent="0">
              <a:buNone/>
            </a:pPr>
            <a:r>
              <a:rPr lang="en-US" sz="4000" dirty="0">
                <a:solidFill>
                  <a:schemeClr val="tx1">
                    <a:lumMod val="50000"/>
                    <a:lumOff val="50000"/>
                  </a:schemeClr>
                </a:solidFill>
                <a:latin typeface="Segoe UI Light" panose="020B0502040204020203" pitchFamily="34" charset="0"/>
                <a:cs typeface="Segoe UI Light" panose="020B0502040204020203" pitchFamily="34" charset="0"/>
              </a:rPr>
              <a:t>How can I use the Cloud?</a:t>
            </a:r>
          </a:p>
          <a:p>
            <a:pPr marL="0" indent="0">
              <a:buNone/>
            </a:pPr>
            <a:r>
              <a:rPr lang="en-US" sz="4000" dirty="0" smtClean="0">
                <a:solidFill>
                  <a:schemeClr val="tx1">
                    <a:lumMod val="50000"/>
                    <a:lumOff val="50000"/>
                  </a:schemeClr>
                </a:solidFill>
                <a:latin typeface="Segoe UI Light" panose="020B0502040204020203" pitchFamily="34" charset="0"/>
                <a:cs typeface="Segoe UI Light" panose="020B0502040204020203" pitchFamily="34" charset="0"/>
              </a:rPr>
              <a:t>My Datacenter </a:t>
            </a:r>
            <a:r>
              <a:rPr lang="en-US" sz="4000" u="sng" dirty="0" smtClean="0">
                <a:solidFill>
                  <a:schemeClr val="tx1">
                    <a:lumMod val="50000"/>
                    <a:lumOff val="50000"/>
                  </a:schemeClr>
                </a:solidFill>
                <a:latin typeface="Segoe UI Light" panose="020B0502040204020203" pitchFamily="34" charset="0"/>
                <a:cs typeface="Segoe UI Light" panose="020B0502040204020203" pitchFamily="34" charset="0"/>
              </a:rPr>
              <a:t>and</a:t>
            </a:r>
            <a:r>
              <a:rPr lang="en-US" sz="4000" dirty="0" smtClean="0">
                <a:solidFill>
                  <a:schemeClr val="tx1">
                    <a:lumMod val="50000"/>
                    <a:lumOff val="50000"/>
                  </a:schemeClr>
                </a:solidFill>
                <a:latin typeface="Segoe UI Light" panose="020B0502040204020203" pitchFamily="34" charset="0"/>
                <a:cs typeface="Segoe UI Light" panose="020B0502040204020203" pitchFamily="34" charset="0"/>
              </a:rPr>
              <a:t> the Cloud</a:t>
            </a:r>
          </a:p>
          <a:p>
            <a:pPr marL="0" indent="0">
              <a:buNone/>
            </a:pPr>
            <a:r>
              <a:rPr lang="en-US" sz="4000" dirty="0" smtClean="0">
                <a:solidFill>
                  <a:schemeClr val="tx1">
                    <a:lumMod val="50000"/>
                    <a:lumOff val="50000"/>
                  </a:schemeClr>
                </a:solidFill>
                <a:latin typeface="Segoe UI Light" panose="020B0502040204020203" pitchFamily="34" charset="0"/>
                <a:cs typeface="Segoe UI Light" panose="020B0502040204020203" pitchFamily="34" charset="0"/>
              </a:rPr>
              <a:t>Cloud integrated Storage  </a:t>
            </a:r>
            <a:endParaRPr lang="en-US" sz="4000" dirty="0">
              <a:solidFill>
                <a:schemeClr val="tx1">
                  <a:lumMod val="50000"/>
                  <a:lumOff val="50000"/>
                </a:schemeClr>
              </a:solidFill>
              <a:latin typeface="Segoe UI Light" panose="020B0502040204020203" pitchFamily="34" charset="0"/>
              <a:cs typeface="Segoe UI Light" panose="020B0502040204020203" pitchFamily="34" charset="0"/>
            </a:endParaRPr>
          </a:p>
          <a:p>
            <a:pPr marL="0" indent="0">
              <a:buNone/>
            </a:pPr>
            <a:r>
              <a:rPr lang="en-US" sz="4000" dirty="0" smtClean="0">
                <a:solidFill>
                  <a:schemeClr val="tx1">
                    <a:lumMod val="50000"/>
                    <a:lumOff val="50000"/>
                  </a:schemeClr>
                </a:solidFill>
                <a:latin typeface="Segoe UI Light" panose="020B0502040204020203" pitchFamily="34" charset="0"/>
                <a:cs typeface="Segoe UI Light" panose="020B0502040204020203" pitchFamily="34" charset="0"/>
              </a:rPr>
              <a:t>Getting Started</a:t>
            </a:r>
            <a:endParaRPr lang="en-US" sz="4000" dirty="0">
              <a:solidFill>
                <a:schemeClr val="tx1">
                  <a:lumMod val="50000"/>
                  <a:lumOff val="50000"/>
                </a:schemeClr>
              </a:solidFill>
              <a:latin typeface="Segoe UI Light" panose="020B0502040204020203" pitchFamily="34" charset="0"/>
              <a:cs typeface="Segoe UI Light" panose="020B0502040204020203" pitchFamily="34" charset="0"/>
            </a:endParaRP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822" y="6248400"/>
            <a:ext cx="1905778" cy="457200"/>
          </a:xfrm>
          <a:prstGeom prst="rect">
            <a:avLst/>
          </a:prstGeom>
        </p:spPr>
      </p:pic>
    </p:spTree>
    <p:extLst>
      <p:ext uri="{BB962C8B-B14F-4D97-AF65-F5344CB8AC3E}">
        <p14:creationId xmlns:p14="http://schemas.microsoft.com/office/powerpoint/2010/main" val="2858043984"/>
      </p:ext>
    </p:extLst>
  </p:cSld>
  <p:clrMapOvr>
    <a:masterClrMapping/>
  </p:clrMapOvr>
  <mc:AlternateContent xmlns:mc="http://schemas.openxmlformats.org/markup-compatibility/2006" xmlns:p14="http://schemas.microsoft.com/office/powerpoint/2010/main">
    <mc:Choice Requires="p14">
      <p:transition p14:dur="450">
        <p:wipe dir="r"/>
      </p:transition>
    </mc:Choice>
    <mc:Fallback xmlns="">
      <p:transition>
        <p:wipe dir="r"/>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p:cNvGrpSpPr/>
          <p:nvPr/>
        </p:nvGrpSpPr>
        <p:grpSpPr>
          <a:xfrm>
            <a:off x="5276422" y="1510717"/>
            <a:ext cx="3646835" cy="2286174"/>
            <a:chOff x="3443296" y="798476"/>
            <a:chExt cx="4959949" cy="3109355"/>
          </a:xfrm>
        </p:grpSpPr>
        <p:grpSp>
          <p:nvGrpSpPr>
            <p:cNvPr id="140" name="Group 139"/>
            <p:cNvGrpSpPr/>
            <p:nvPr/>
          </p:nvGrpSpPr>
          <p:grpSpPr>
            <a:xfrm>
              <a:off x="3443296" y="798476"/>
              <a:ext cx="4959949" cy="3109355"/>
              <a:chOff x="3116441" y="921308"/>
              <a:chExt cx="4959949" cy="3109355"/>
            </a:xfrm>
          </p:grpSpPr>
          <p:grpSp>
            <p:nvGrpSpPr>
              <p:cNvPr id="169" name="Group 168"/>
              <p:cNvGrpSpPr/>
              <p:nvPr/>
            </p:nvGrpSpPr>
            <p:grpSpPr>
              <a:xfrm>
                <a:off x="3116441" y="1299398"/>
                <a:ext cx="4959949" cy="2731265"/>
                <a:chOff x="3116441" y="1299398"/>
                <a:chExt cx="5874903" cy="3235097"/>
              </a:xfrm>
            </p:grpSpPr>
            <p:sp>
              <p:nvSpPr>
                <p:cNvPr id="171" name="Freeform 128"/>
                <p:cNvSpPr>
                  <a:spLocks noChangeAspect="1"/>
                </p:cNvSpPr>
                <p:nvPr/>
              </p:nvSpPr>
              <p:spPr bwMode="black">
                <a:xfrm>
                  <a:off x="3116441" y="1299398"/>
                  <a:ext cx="5874903" cy="32350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67232" tIns="33616" rIns="67232" bIns="33616" numCol="1" anchor="t" anchorCtr="0" compatLnSpc="1">
                  <a:prstTxWarp prst="textNoShape">
                    <a:avLst/>
                  </a:prstTxWarp>
                </a:bodyPr>
                <a:lstStyle/>
                <a:p>
                  <a:endParaRPr lang="en-US" sz="1324"/>
                </a:p>
              </p:txBody>
            </p:sp>
            <p:sp>
              <p:nvSpPr>
                <p:cNvPr id="172" name="Rounded Rectangle 171"/>
                <p:cNvSpPr/>
                <p:nvPr/>
              </p:nvSpPr>
              <p:spPr bwMode="auto">
                <a:xfrm>
                  <a:off x="4543258" y="2182695"/>
                  <a:ext cx="3818926" cy="2125259"/>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72137" fontAlgn="base">
                    <a:lnSpc>
                      <a:spcPct val="90000"/>
                    </a:lnSpc>
                    <a:spcBef>
                      <a:spcPct val="0"/>
                    </a:spcBef>
                    <a:spcAft>
                      <a:spcPct val="0"/>
                    </a:spcAft>
                  </a:pPr>
                  <a:endParaRPr lang="en-US" sz="1765" spc="-37" dirty="0">
                    <a:gradFill>
                      <a:gsLst>
                        <a:gs pos="36283">
                          <a:schemeClr val="tx1"/>
                        </a:gs>
                        <a:gs pos="28000">
                          <a:schemeClr val="tx1"/>
                        </a:gs>
                      </a:gsLst>
                      <a:lin ang="5400000" scaled="0"/>
                    </a:gradFill>
                  </a:endParaRPr>
                </a:p>
              </p:txBody>
            </p:sp>
          </p:grpSp>
          <p:sp>
            <p:nvSpPr>
              <p:cNvPr id="170" name="TextBox 169"/>
              <p:cNvSpPr txBox="1"/>
              <p:nvPr/>
            </p:nvSpPr>
            <p:spPr>
              <a:xfrm>
                <a:off x="5437545" y="921308"/>
                <a:ext cx="2638845" cy="923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37855" tIns="45686" rIns="134464" bIns="45686" numCol="1" rtlCol="0" anchor="b" anchorCtr="0" compatLnSpc="1">
                <a:prstTxWarp prst="textNoShape">
                  <a:avLst/>
                </a:prstTxWarp>
              </a:bodyPr>
              <a:lstStyle>
                <a:defPPr>
                  <a:defRPr lang="en-US"/>
                </a:defPPr>
                <a:lvl1pPr defTabSz="1242387" fontAlgn="base">
                  <a:spcBef>
                    <a:spcPct val="0"/>
                  </a:spcBef>
                  <a:spcAft>
                    <a:spcPct val="0"/>
                  </a:spcAft>
                  <a:defRPr sz="3000">
                    <a:gradFill>
                      <a:gsLst>
                        <a:gs pos="1250">
                          <a:schemeClr val="bg1"/>
                        </a:gs>
                        <a:gs pos="100000">
                          <a:schemeClr val="bg1"/>
                        </a:gs>
                      </a:gsLst>
                      <a:lin ang="540000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en-US" sz="2059" dirty="0">
                    <a:gradFill>
                      <a:gsLst>
                        <a:gs pos="1250">
                          <a:schemeClr val="accent1"/>
                        </a:gs>
                        <a:gs pos="100000">
                          <a:schemeClr val="accent1"/>
                        </a:gs>
                      </a:gsLst>
                      <a:lin ang="5400000" scaled="0"/>
                    </a:gradFill>
                  </a:rPr>
                  <a:t>Other Service Providers</a:t>
                </a:r>
              </a:p>
            </p:txBody>
          </p:sp>
        </p:grpSp>
        <p:grpSp>
          <p:nvGrpSpPr>
            <p:cNvPr id="141" name="Group 140"/>
            <p:cNvGrpSpPr/>
            <p:nvPr/>
          </p:nvGrpSpPr>
          <p:grpSpPr>
            <a:xfrm>
              <a:off x="5901847" y="2235658"/>
              <a:ext cx="737417" cy="635613"/>
              <a:chOff x="5901847" y="1562421"/>
              <a:chExt cx="737417" cy="635613"/>
            </a:xfrm>
          </p:grpSpPr>
          <p:grpSp>
            <p:nvGrpSpPr>
              <p:cNvPr id="163" name="Group 162"/>
              <p:cNvGrpSpPr/>
              <p:nvPr/>
            </p:nvGrpSpPr>
            <p:grpSpPr>
              <a:xfrm>
                <a:off x="5901847" y="1562421"/>
                <a:ext cx="737417" cy="635613"/>
                <a:chOff x="4974964" y="1517792"/>
                <a:chExt cx="737417" cy="635613"/>
              </a:xfrm>
            </p:grpSpPr>
            <p:sp>
              <p:nvSpPr>
                <p:cNvPr id="167" name="Hexagon 166"/>
                <p:cNvSpPr/>
                <p:nvPr/>
              </p:nvSpPr>
              <p:spPr bwMode="auto">
                <a:xfrm rot="19780699">
                  <a:off x="4974964" y="1517792"/>
                  <a:ext cx="737417" cy="635613"/>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85317" fontAlgn="base">
                    <a:spcBef>
                      <a:spcPct val="0"/>
                    </a:spcBef>
                    <a:spcAft>
                      <a:spcPct val="0"/>
                    </a:spcAft>
                  </a:pPr>
                  <a:endParaRPr lang="en-US" sz="1618" dirty="0">
                    <a:solidFill>
                      <a:schemeClr val="tx1"/>
                    </a:solidFill>
                  </a:endParaRPr>
                </a:p>
              </p:txBody>
            </p:sp>
            <p:sp>
              <p:nvSpPr>
                <p:cNvPr id="168" name="Freeform 88"/>
                <p:cNvSpPr>
                  <a:spLocks noEditPoints="1"/>
                </p:cNvSpPr>
                <p:nvPr/>
              </p:nvSpPr>
              <p:spPr bwMode="black">
                <a:xfrm>
                  <a:off x="5083760" y="1644339"/>
                  <a:ext cx="519824" cy="440807"/>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7229" tIns="33614" rIns="67229" bIns="33614" numCol="1" rtlCol="0" anchor="ctr" anchorCtr="0" compatLnSpc="1">
                  <a:prstTxWarp prst="textNoShape">
                    <a:avLst/>
                  </a:prstTxWarp>
                </a:bodyPr>
                <a:lstStyle/>
                <a:p>
                  <a:pPr defTabSz="544666"/>
                  <a:endParaRPr lang="en-US" sz="1324" spc="-90" dirty="0">
                    <a:solidFill>
                      <a:schemeClr val="tx1">
                        <a:lumMod val="50000"/>
                      </a:schemeClr>
                    </a:solidFill>
                    <a:latin typeface="Segoe Light" pitchFamily="34" charset="0"/>
                  </a:endParaRPr>
                </a:p>
              </p:txBody>
            </p:sp>
          </p:grpSp>
          <p:grpSp>
            <p:nvGrpSpPr>
              <p:cNvPr id="164" name="Group 163"/>
              <p:cNvGrpSpPr/>
              <p:nvPr/>
            </p:nvGrpSpPr>
            <p:grpSpPr>
              <a:xfrm>
                <a:off x="6115826" y="1744253"/>
                <a:ext cx="309458" cy="271948"/>
                <a:chOff x="5188943" y="1699624"/>
                <a:chExt cx="309458" cy="271948"/>
              </a:xfrm>
            </p:grpSpPr>
            <p:pic>
              <p:nvPicPr>
                <p:cNvPr id="165" name="Picture 1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8943" y="1699624"/>
                  <a:ext cx="309458" cy="271948"/>
                </a:xfrm>
                <a:prstGeom prst="rect">
                  <a:avLst/>
                </a:prstGeom>
                <a:noFill/>
                <a:ln>
                  <a:noFill/>
                </a:ln>
              </p:spPr>
            </p:pic>
            <p:sp>
              <p:nvSpPr>
                <p:cNvPr id="166" name="TextBox 165"/>
                <p:cNvSpPr txBox="1"/>
                <p:nvPr/>
              </p:nvSpPr>
              <p:spPr>
                <a:xfrm>
                  <a:off x="5226693" y="1850529"/>
                  <a:ext cx="143893" cy="67673"/>
                </a:xfrm>
                <a:prstGeom prst="rect">
                  <a:avLst/>
                </a:prstGeom>
                <a:noFill/>
              </p:spPr>
              <p:txBody>
                <a:bodyPr wrap="none" lIns="0" tIns="0" rIns="0" bIns="0" rtlCol="0">
                  <a:spAutoFit/>
                </a:bodyPr>
                <a:lstStyle/>
                <a:p>
                  <a:pPr algn="ctr" fontAlgn="base">
                    <a:lnSpc>
                      <a:spcPct val="80000"/>
                    </a:lnSpc>
                    <a:spcBef>
                      <a:spcPct val="0"/>
                    </a:spcBef>
                    <a:spcAft>
                      <a:spcPct val="0"/>
                    </a:spcAft>
                  </a:pPr>
                  <a:r>
                    <a:rPr lang="en-US" sz="404" dirty="0">
                      <a:gradFill>
                        <a:gsLst>
                          <a:gs pos="2917">
                            <a:srgbClr val="FFFFFF"/>
                          </a:gs>
                          <a:gs pos="100000">
                            <a:srgbClr val="FFFFFF"/>
                          </a:gs>
                        </a:gsLst>
                        <a:lin ang="5400000" scaled="0"/>
                      </a:gradFill>
                    </a:rPr>
                    <a:t>VHD</a:t>
                  </a:r>
                </a:p>
              </p:txBody>
            </p:sp>
          </p:grpSp>
        </p:grpSp>
        <p:grpSp>
          <p:nvGrpSpPr>
            <p:cNvPr id="143" name="Group 142"/>
            <p:cNvGrpSpPr/>
            <p:nvPr/>
          </p:nvGrpSpPr>
          <p:grpSpPr>
            <a:xfrm>
              <a:off x="5550421" y="2857759"/>
              <a:ext cx="737417" cy="635613"/>
              <a:chOff x="5550421" y="3390325"/>
              <a:chExt cx="737417" cy="635613"/>
            </a:xfrm>
          </p:grpSpPr>
          <p:grpSp>
            <p:nvGrpSpPr>
              <p:cNvPr id="151" name="Group 150"/>
              <p:cNvGrpSpPr/>
              <p:nvPr/>
            </p:nvGrpSpPr>
            <p:grpSpPr>
              <a:xfrm>
                <a:off x="5550421" y="3390325"/>
                <a:ext cx="737417" cy="635613"/>
                <a:chOff x="4974964" y="2740662"/>
                <a:chExt cx="737417" cy="635613"/>
              </a:xfrm>
            </p:grpSpPr>
            <p:sp>
              <p:nvSpPr>
                <p:cNvPr id="155" name="Hexagon 154"/>
                <p:cNvSpPr/>
                <p:nvPr/>
              </p:nvSpPr>
              <p:spPr bwMode="auto">
                <a:xfrm rot="19780699">
                  <a:off x="4974964" y="2740662"/>
                  <a:ext cx="737417" cy="635613"/>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85317" fontAlgn="base">
                    <a:spcBef>
                      <a:spcPct val="0"/>
                    </a:spcBef>
                    <a:spcAft>
                      <a:spcPct val="0"/>
                    </a:spcAft>
                  </a:pPr>
                  <a:endParaRPr lang="en-US" sz="1618" dirty="0">
                    <a:solidFill>
                      <a:schemeClr val="tx1"/>
                    </a:solidFill>
                  </a:endParaRPr>
                </a:p>
              </p:txBody>
            </p:sp>
            <p:sp>
              <p:nvSpPr>
                <p:cNvPr id="156" name="Freeform 88"/>
                <p:cNvSpPr>
                  <a:spLocks noEditPoints="1"/>
                </p:cNvSpPr>
                <p:nvPr/>
              </p:nvSpPr>
              <p:spPr bwMode="black">
                <a:xfrm>
                  <a:off x="5083760" y="2867209"/>
                  <a:ext cx="519824" cy="440807"/>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7229" tIns="33614" rIns="67229" bIns="33614" numCol="1" rtlCol="0" anchor="ctr" anchorCtr="0" compatLnSpc="1">
                  <a:prstTxWarp prst="textNoShape">
                    <a:avLst/>
                  </a:prstTxWarp>
                </a:bodyPr>
                <a:lstStyle/>
                <a:p>
                  <a:pPr defTabSz="544666"/>
                  <a:endParaRPr lang="en-US" sz="1324" spc="-90" dirty="0">
                    <a:solidFill>
                      <a:schemeClr val="tx1">
                        <a:lumMod val="50000"/>
                      </a:schemeClr>
                    </a:solidFill>
                    <a:latin typeface="Segoe Light" pitchFamily="34" charset="0"/>
                  </a:endParaRPr>
                </a:p>
              </p:txBody>
            </p:sp>
          </p:grpSp>
          <p:grpSp>
            <p:nvGrpSpPr>
              <p:cNvPr id="152" name="Group 151"/>
              <p:cNvGrpSpPr/>
              <p:nvPr/>
            </p:nvGrpSpPr>
            <p:grpSpPr>
              <a:xfrm>
                <a:off x="5764400" y="3572157"/>
                <a:ext cx="309458" cy="271948"/>
                <a:chOff x="5188943" y="2922494"/>
                <a:chExt cx="309458" cy="271948"/>
              </a:xfrm>
            </p:grpSpPr>
            <p:pic>
              <p:nvPicPr>
                <p:cNvPr id="153" name="Picture 1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8943" y="2922494"/>
                  <a:ext cx="309458" cy="271948"/>
                </a:xfrm>
                <a:prstGeom prst="rect">
                  <a:avLst/>
                </a:prstGeom>
                <a:noFill/>
                <a:ln>
                  <a:noFill/>
                </a:ln>
              </p:spPr>
            </p:pic>
            <p:sp>
              <p:nvSpPr>
                <p:cNvPr id="154" name="TextBox 153"/>
                <p:cNvSpPr txBox="1"/>
                <p:nvPr/>
              </p:nvSpPr>
              <p:spPr>
                <a:xfrm>
                  <a:off x="5226693" y="3073399"/>
                  <a:ext cx="143893" cy="67673"/>
                </a:xfrm>
                <a:prstGeom prst="rect">
                  <a:avLst/>
                </a:prstGeom>
                <a:noFill/>
              </p:spPr>
              <p:txBody>
                <a:bodyPr wrap="none" lIns="0" tIns="0" rIns="0" bIns="0" rtlCol="0">
                  <a:spAutoFit/>
                </a:bodyPr>
                <a:lstStyle/>
                <a:p>
                  <a:pPr algn="ctr" fontAlgn="base">
                    <a:lnSpc>
                      <a:spcPct val="80000"/>
                    </a:lnSpc>
                    <a:spcBef>
                      <a:spcPct val="0"/>
                    </a:spcBef>
                    <a:spcAft>
                      <a:spcPct val="0"/>
                    </a:spcAft>
                  </a:pPr>
                  <a:r>
                    <a:rPr lang="en-US" sz="404" dirty="0">
                      <a:gradFill>
                        <a:gsLst>
                          <a:gs pos="2917">
                            <a:srgbClr val="FFFFFF"/>
                          </a:gs>
                          <a:gs pos="100000">
                            <a:srgbClr val="FFFFFF"/>
                          </a:gs>
                        </a:gsLst>
                        <a:lin ang="5400000" scaled="0"/>
                      </a:gradFill>
                    </a:rPr>
                    <a:t>VHD</a:t>
                  </a:r>
                </a:p>
              </p:txBody>
            </p:sp>
          </p:grpSp>
        </p:grpSp>
        <p:grpSp>
          <p:nvGrpSpPr>
            <p:cNvPr id="144" name="Group 143"/>
            <p:cNvGrpSpPr/>
            <p:nvPr/>
          </p:nvGrpSpPr>
          <p:grpSpPr>
            <a:xfrm>
              <a:off x="6246192" y="2848605"/>
              <a:ext cx="737417" cy="635613"/>
              <a:chOff x="6246192" y="3381171"/>
              <a:chExt cx="737417" cy="635613"/>
            </a:xfrm>
          </p:grpSpPr>
          <p:grpSp>
            <p:nvGrpSpPr>
              <p:cNvPr id="145" name="Group 144"/>
              <p:cNvGrpSpPr/>
              <p:nvPr/>
            </p:nvGrpSpPr>
            <p:grpSpPr>
              <a:xfrm>
                <a:off x="6246192" y="3381171"/>
                <a:ext cx="737417" cy="635613"/>
                <a:chOff x="4974964" y="2740662"/>
                <a:chExt cx="737417" cy="635613"/>
              </a:xfrm>
            </p:grpSpPr>
            <p:sp>
              <p:nvSpPr>
                <p:cNvPr id="149" name="Hexagon 148"/>
                <p:cNvSpPr/>
                <p:nvPr/>
              </p:nvSpPr>
              <p:spPr bwMode="auto">
                <a:xfrm rot="19780699">
                  <a:off x="4974964" y="2740662"/>
                  <a:ext cx="737417" cy="635613"/>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85317" fontAlgn="base">
                    <a:spcBef>
                      <a:spcPct val="0"/>
                    </a:spcBef>
                    <a:spcAft>
                      <a:spcPct val="0"/>
                    </a:spcAft>
                  </a:pPr>
                  <a:endParaRPr lang="en-US" sz="1618" dirty="0">
                    <a:solidFill>
                      <a:schemeClr val="tx1"/>
                    </a:solidFill>
                  </a:endParaRPr>
                </a:p>
              </p:txBody>
            </p:sp>
            <p:sp>
              <p:nvSpPr>
                <p:cNvPr id="150" name="Freeform 149"/>
                <p:cNvSpPr>
                  <a:spLocks noEditPoints="1"/>
                </p:cNvSpPr>
                <p:nvPr/>
              </p:nvSpPr>
              <p:spPr bwMode="black">
                <a:xfrm>
                  <a:off x="5083760" y="2867209"/>
                  <a:ext cx="519824" cy="440807"/>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7229" tIns="33614" rIns="67229" bIns="33614" numCol="1" rtlCol="0" anchor="ctr" anchorCtr="0" compatLnSpc="1">
                  <a:prstTxWarp prst="textNoShape">
                    <a:avLst/>
                  </a:prstTxWarp>
                </a:bodyPr>
                <a:lstStyle/>
                <a:p>
                  <a:pPr defTabSz="544666"/>
                  <a:endParaRPr lang="en-US" sz="1324" spc="-90" dirty="0">
                    <a:solidFill>
                      <a:schemeClr val="tx1">
                        <a:lumMod val="50000"/>
                      </a:schemeClr>
                    </a:solidFill>
                    <a:latin typeface="Segoe Light" pitchFamily="34" charset="0"/>
                  </a:endParaRPr>
                </a:p>
              </p:txBody>
            </p:sp>
          </p:grpSp>
          <p:grpSp>
            <p:nvGrpSpPr>
              <p:cNvPr id="146" name="Group 145"/>
              <p:cNvGrpSpPr/>
              <p:nvPr/>
            </p:nvGrpSpPr>
            <p:grpSpPr>
              <a:xfrm>
                <a:off x="6460171" y="3563003"/>
                <a:ext cx="309458" cy="271948"/>
                <a:chOff x="5188943" y="2922494"/>
                <a:chExt cx="309458" cy="271948"/>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8943" y="2922494"/>
                  <a:ext cx="309458" cy="271948"/>
                </a:xfrm>
                <a:prstGeom prst="rect">
                  <a:avLst/>
                </a:prstGeom>
                <a:noFill/>
                <a:ln>
                  <a:noFill/>
                </a:ln>
              </p:spPr>
            </p:pic>
            <p:sp>
              <p:nvSpPr>
                <p:cNvPr id="148" name="TextBox 147"/>
                <p:cNvSpPr txBox="1"/>
                <p:nvPr/>
              </p:nvSpPr>
              <p:spPr>
                <a:xfrm>
                  <a:off x="5226693" y="3073399"/>
                  <a:ext cx="143893" cy="67673"/>
                </a:xfrm>
                <a:prstGeom prst="rect">
                  <a:avLst/>
                </a:prstGeom>
                <a:noFill/>
              </p:spPr>
              <p:txBody>
                <a:bodyPr wrap="none" lIns="0" tIns="0" rIns="0" bIns="0" rtlCol="0">
                  <a:spAutoFit/>
                </a:bodyPr>
                <a:lstStyle/>
                <a:p>
                  <a:pPr algn="ctr" fontAlgn="base">
                    <a:lnSpc>
                      <a:spcPct val="80000"/>
                    </a:lnSpc>
                    <a:spcBef>
                      <a:spcPct val="0"/>
                    </a:spcBef>
                    <a:spcAft>
                      <a:spcPct val="0"/>
                    </a:spcAft>
                  </a:pPr>
                  <a:r>
                    <a:rPr lang="en-US" sz="404" dirty="0">
                      <a:gradFill>
                        <a:gsLst>
                          <a:gs pos="2917">
                            <a:srgbClr val="FFFFFF"/>
                          </a:gs>
                          <a:gs pos="100000">
                            <a:srgbClr val="FFFFFF"/>
                          </a:gs>
                        </a:gsLst>
                        <a:lin ang="5400000" scaled="0"/>
                      </a:gradFill>
                    </a:rPr>
                    <a:t>VHD</a:t>
                  </a:r>
                </a:p>
              </p:txBody>
            </p:sp>
          </p:grpSp>
        </p:grpSp>
      </p:grpSp>
      <p:grpSp>
        <p:nvGrpSpPr>
          <p:cNvPr id="138" name="Group 137"/>
          <p:cNvGrpSpPr/>
          <p:nvPr/>
        </p:nvGrpSpPr>
        <p:grpSpPr>
          <a:xfrm>
            <a:off x="2561810" y="4068690"/>
            <a:ext cx="3616732" cy="1796299"/>
            <a:chOff x="3484238" y="4367284"/>
            <a:chExt cx="4919007" cy="2443091"/>
          </a:xfrm>
        </p:grpSpPr>
        <p:grpSp>
          <p:nvGrpSpPr>
            <p:cNvPr id="60" name="Group 59"/>
            <p:cNvGrpSpPr/>
            <p:nvPr/>
          </p:nvGrpSpPr>
          <p:grpSpPr>
            <a:xfrm>
              <a:off x="3484238" y="4367284"/>
              <a:ext cx="4919007" cy="2443091"/>
              <a:chOff x="3484238" y="4367284"/>
              <a:chExt cx="4919007" cy="2443091"/>
            </a:xfrm>
          </p:grpSpPr>
          <p:pic>
            <p:nvPicPr>
              <p:cNvPr id="53" name="Picture 52"/>
              <p:cNvPicPr>
                <a:picLocks noChangeAspect="1"/>
              </p:cNvPicPr>
              <p:nvPr/>
            </p:nvPicPr>
            <p:blipFill rotWithShape="1">
              <a:blip r:embed="rId4" cstate="print">
                <a:extLst>
                  <a:ext uri="{28A0092B-C50C-407E-A947-70E740481C1C}">
                    <a14:useLocalDpi xmlns:a14="http://schemas.microsoft.com/office/drawing/2010/main" val="0"/>
                  </a:ext>
                </a:extLst>
              </a:blip>
              <a:srcRect t="16024"/>
              <a:stretch/>
            </p:blipFill>
            <p:spPr>
              <a:xfrm>
                <a:off x="3484238" y="4367284"/>
                <a:ext cx="1892385" cy="2443091"/>
              </a:xfrm>
              <a:prstGeom prst="rect">
                <a:avLst/>
              </a:prstGeom>
            </p:spPr>
          </p:pic>
          <p:sp>
            <p:nvSpPr>
              <p:cNvPr id="59" name="Rectangle 58"/>
              <p:cNvSpPr/>
              <p:nvPr/>
            </p:nvSpPr>
            <p:spPr bwMode="auto">
              <a:xfrm>
                <a:off x="4244454" y="5049671"/>
                <a:ext cx="4158791" cy="1760704"/>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37" fontAlgn="base">
                  <a:lnSpc>
                    <a:spcPct val="90000"/>
                  </a:lnSpc>
                  <a:spcBef>
                    <a:spcPct val="0"/>
                  </a:spcBef>
                  <a:spcAft>
                    <a:spcPct val="0"/>
                  </a:spcAft>
                </a:pPr>
                <a:endParaRPr lang="en-US" sz="1471" spc="-37" dirty="0">
                  <a:gradFill>
                    <a:gsLst>
                      <a:gs pos="1250">
                        <a:schemeClr val="bg1"/>
                      </a:gs>
                      <a:gs pos="10417">
                        <a:schemeClr val="bg1"/>
                      </a:gs>
                    </a:gsLst>
                    <a:lin ang="5400000" scaled="0"/>
                  </a:gradFill>
                </a:endParaRPr>
              </a:p>
            </p:txBody>
          </p:sp>
        </p:grpSp>
        <p:grpSp>
          <p:nvGrpSpPr>
            <p:cNvPr id="54" name="Group 53"/>
            <p:cNvGrpSpPr/>
            <p:nvPr/>
          </p:nvGrpSpPr>
          <p:grpSpPr>
            <a:xfrm>
              <a:off x="4331519" y="5859462"/>
              <a:ext cx="900104" cy="791485"/>
              <a:chOff x="5736879" y="5124723"/>
              <a:chExt cx="1236176" cy="1087002"/>
            </a:xfrm>
          </p:grpSpPr>
          <p:grpSp>
            <p:nvGrpSpPr>
              <p:cNvPr id="55" name="Group 54"/>
              <p:cNvGrpSpPr/>
              <p:nvPr/>
            </p:nvGrpSpPr>
            <p:grpSpPr>
              <a:xfrm flipH="1">
                <a:off x="6564711" y="5124723"/>
                <a:ext cx="408344" cy="1087002"/>
                <a:chOff x="529660" y="3577613"/>
                <a:chExt cx="1058335" cy="2817255"/>
              </a:xfrm>
              <a:solidFill>
                <a:srgbClr val="FFFFFF"/>
              </a:solidFill>
            </p:grpSpPr>
            <p:sp>
              <p:nvSpPr>
                <p:cNvPr id="57" name="Freeform 741"/>
                <p:cNvSpPr>
                  <a:spLocks/>
                </p:cNvSpPr>
                <p:nvPr/>
              </p:nvSpPr>
              <p:spPr bwMode="auto">
                <a:xfrm>
                  <a:off x="529660" y="4273233"/>
                  <a:ext cx="1058335" cy="2121635"/>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1622"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sp>
              <p:nvSpPr>
                <p:cNvPr id="58" name="Oval 742"/>
                <p:cNvSpPr>
                  <a:spLocks noChangeArrowheads="1"/>
                </p:cNvSpPr>
                <p:nvPr/>
              </p:nvSpPr>
              <p:spPr bwMode="auto">
                <a:xfrm>
                  <a:off x="743315" y="3577613"/>
                  <a:ext cx="631026" cy="635994"/>
                </a:xfrm>
                <a:prstGeom prst="ellipse">
                  <a:avLst/>
                </a:prstGeom>
                <a:grp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1622" fontAlgn="base">
                    <a:lnSpc>
                      <a:spcPct val="90000"/>
                    </a:lnSpc>
                    <a:spcBef>
                      <a:spcPct val="0"/>
                    </a:spcBef>
                    <a:spcAft>
                      <a:spcPct val="0"/>
                    </a:spcAft>
                  </a:pPr>
                  <a:endParaRPr lang="en-US" sz="1471" spc="-37" dirty="0">
                    <a:gradFill>
                      <a:gsLst>
                        <a:gs pos="1250">
                          <a:srgbClr val="EFEFEF"/>
                        </a:gs>
                        <a:gs pos="10417">
                          <a:srgbClr val="EFEFEF"/>
                        </a:gs>
                      </a:gsLst>
                      <a:lin ang="5400000" scaled="0"/>
                    </a:gradFill>
                  </a:endParaRPr>
                </a:p>
              </p:txBody>
            </p:sp>
          </p:grpSp>
          <p:sp>
            <p:nvSpPr>
              <p:cNvPr id="56" name="Freeform 34"/>
              <p:cNvSpPr>
                <a:spLocks noEditPoints="1"/>
              </p:cNvSpPr>
              <p:nvPr/>
            </p:nvSpPr>
            <p:spPr bwMode="auto">
              <a:xfrm>
                <a:off x="5736879" y="5378911"/>
                <a:ext cx="752168" cy="506043"/>
              </a:xfrm>
              <a:custGeom>
                <a:avLst/>
                <a:gdLst>
                  <a:gd name="T0" fmla="*/ 408 w 438"/>
                  <a:gd name="T1" fmla="*/ 0 h 295"/>
                  <a:gd name="T2" fmla="*/ 356 w 438"/>
                  <a:gd name="T3" fmla="*/ 0 h 295"/>
                  <a:gd name="T4" fmla="*/ 326 w 438"/>
                  <a:gd name="T5" fmla="*/ 29 h 295"/>
                  <a:gd name="T6" fmla="*/ 326 w 438"/>
                  <a:gd name="T7" fmla="*/ 265 h 295"/>
                  <a:gd name="T8" fmla="*/ 356 w 438"/>
                  <a:gd name="T9" fmla="*/ 295 h 295"/>
                  <a:gd name="T10" fmla="*/ 408 w 438"/>
                  <a:gd name="T11" fmla="*/ 295 h 295"/>
                  <a:gd name="T12" fmla="*/ 438 w 438"/>
                  <a:gd name="T13" fmla="*/ 265 h 295"/>
                  <a:gd name="T14" fmla="*/ 438 w 438"/>
                  <a:gd name="T15" fmla="*/ 29 h 295"/>
                  <a:gd name="T16" fmla="*/ 408 w 438"/>
                  <a:gd name="T17" fmla="*/ 0 h 295"/>
                  <a:gd name="T18" fmla="*/ 382 w 438"/>
                  <a:gd name="T19" fmla="*/ 225 h 295"/>
                  <a:gd name="T20" fmla="*/ 367 w 438"/>
                  <a:gd name="T21" fmla="*/ 210 h 295"/>
                  <a:gd name="T22" fmla="*/ 382 w 438"/>
                  <a:gd name="T23" fmla="*/ 196 h 295"/>
                  <a:gd name="T24" fmla="*/ 396 w 438"/>
                  <a:gd name="T25" fmla="*/ 210 h 295"/>
                  <a:gd name="T26" fmla="*/ 382 w 438"/>
                  <a:gd name="T27" fmla="*/ 225 h 295"/>
                  <a:gd name="T28" fmla="*/ 408 w 438"/>
                  <a:gd name="T29" fmla="*/ 80 h 295"/>
                  <a:gd name="T30" fmla="*/ 355 w 438"/>
                  <a:gd name="T31" fmla="*/ 80 h 295"/>
                  <a:gd name="T32" fmla="*/ 355 w 438"/>
                  <a:gd name="T33" fmla="*/ 70 h 295"/>
                  <a:gd name="T34" fmla="*/ 408 w 438"/>
                  <a:gd name="T35" fmla="*/ 70 h 295"/>
                  <a:gd name="T36" fmla="*/ 408 w 438"/>
                  <a:gd name="T37" fmla="*/ 80 h 295"/>
                  <a:gd name="T38" fmla="*/ 408 w 438"/>
                  <a:gd name="T39" fmla="*/ 50 h 295"/>
                  <a:gd name="T40" fmla="*/ 355 w 438"/>
                  <a:gd name="T41" fmla="*/ 50 h 295"/>
                  <a:gd name="T42" fmla="*/ 355 w 438"/>
                  <a:gd name="T43" fmla="*/ 40 h 295"/>
                  <a:gd name="T44" fmla="*/ 408 w 438"/>
                  <a:gd name="T45" fmla="*/ 40 h 295"/>
                  <a:gd name="T46" fmla="*/ 408 w 438"/>
                  <a:gd name="T47" fmla="*/ 50 h 295"/>
                  <a:gd name="T48" fmla="*/ 287 w 438"/>
                  <a:gd name="T49" fmla="*/ 27 h 295"/>
                  <a:gd name="T50" fmla="*/ 17 w 438"/>
                  <a:gd name="T51" fmla="*/ 27 h 295"/>
                  <a:gd name="T52" fmla="*/ 0 w 438"/>
                  <a:gd name="T53" fmla="*/ 44 h 295"/>
                  <a:gd name="T54" fmla="*/ 0 w 438"/>
                  <a:gd name="T55" fmla="*/ 222 h 295"/>
                  <a:gd name="T56" fmla="*/ 17 w 438"/>
                  <a:gd name="T57" fmla="*/ 239 h 295"/>
                  <a:gd name="T58" fmla="*/ 111 w 438"/>
                  <a:gd name="T59" fmla="*/ 239 h 295"/>
                  <a:gd name="T60" fmla="*/ 111 w 438"/>
                  <a:gd name="T61" fmla="*/ 239 h 295"/>
                  <a:gd name="T62" fmla="*/ 111 w 438"/>
                  <a:gd name="T63" fmla="*/ 255 h 295"/>
                  <a:gd name="T64" fmla="*/ 107 w 438"/>
                  <a:gd name="T65" fmla="*/ 260 h 295"/>
                  <a:gd name="T66" fmla="*/ 56 w 438"/>
                  <a:gd name="T67" fmla="*/ 268 h 295"/>
                  <a:gd name="T68" fmla="*/ 52 w 438"/>
                  <a:gd name="T69" fmla="*/ 273 h 295"/>
                  <a:gd name="T70" fmla="*/ 52 w 438"/>
                  <a:gd name="T71" fmla="*/ 285 h 295"/>
                  <a:gd name="T72" fmla="*/ 56 w 438"/>
                  <a:gd name="T73" fmla="*/ 289 h 295"/>
                  <a:gd name="T74" fmla="*/ 248 w 438"/>
                  <a:gd name="T75" fmla="*/ 289 h 295"/>
                  <a:gd name="T76" fmla="*/ 252 w 438"/>
                  <a:gd name="T77" fmla="*/ 285 h 295"/>
                  <a:gd name="T78" fmla="*/ 252 w 438"/>
                  <a:gd name="T79" fmla="*/ 273 h 295"/>
                  <a:gd name="T80" fmla="*/ 248 w 438"/>
                  <a:gd name="T81" fmla="*/ 268 h 295"/>
                  <a:gd name="T82" fmla="*/ 196 w 438"/>
                  <a:gd name="T83" fmla="*/ 260 h 295"/>
                  <a:gd name="T84" fmla="*/ 192 w 438"/>
                  <a:gd name="T85" fmla="*/ 255 h 295"/>
                  <a:gd name="T86" fmla="*/ 192 w 438"/>
                  <a:gd name="T87" fmla="*/ 239 h 295"/>
                  <a:gd name="T88" fmla="*/ 192 w 438"/>
                  <a:gd name="T89" fmla="*/ 239 h 295"/>
                  <a:gd name="T90" fmla="*/ 287 w 438"/>
                  <a:gd name="T91" fmla="*/ 239 h 295"/>
                  <a:gd name="T92" fmla="*/ 304 w 438"/>
                  <a:gd name="T93" fmla="*/ 222 h 295"/>
                  <a:gd name="T94" fmla="*/ 304 w 438"/>
                  <a:gd name="T95" fmla="*/ 44 h 295"/>
                  <a:gd name="T96" fmla="*/ 287 w 438"/>
                  <a:gd name="T97" fmla="*/ 27 h 295"/>
                  <a:gd name="T98" fmla="*/ 287 w 438"/>
                  <a:gd name="T99" fmla="*/ 209 h 295"/>
                  <a:gd name="T100" fmla="*/ 17 w 438"/>
                  <a:gd name="T101" fmla="*/ 209 h 295"/>
                  <a:gd name="T102" fmla="*/ 17 w 438"/>
                  <a:gd name="T103" fmla="*/ 44 h 295"/>
                  <a:gd name="T104" fmla="*/ 287 w 438"/>
                  <a:gd name="T105" fmla="*/ 44 h 295"/>
                  <a:gd name="T106" fmla="*/ 287 w 438"/>
                  <a:gd name="T107" fmla="*/ 209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295">
                    <a:moveTo>
                      <a:pt x="408" y="0"/>
                    </a:moveTo>
                    <a:cubicBezTo>
                      <a:pt x="356" y="0"/>
                      <a:pt x="356" y="0"/>
                      <a:pt x="356" y="0"/>
                    </a:cubicBezTo>
                    <a:cubicBezTo>
                      <a:pt x="339" y="0"/>
                      <a:pt x="326" y="13"/>
                      <a:pt x="326" y="29"/>
                    </a:cubicBezTo>
                    <a:cubicBezTo>
                      <a:pt x="326" y="265"/>
                      <a:pt x="326" y="265"/>
                      <a:pt x="326" y="265"/>
                    </a:cubicBezTo>
                    <a:cubicBezTo>
                      <a:pt x="326" y="281"/>
                      <a:pt x="339" y="295"/>
                      <a:pt x="356" y="295"/>
                    </a:cubicBezTo>
                    <a:cubicBezTo>
                      <a:pt x="408" y="295"/>
                      <a:pt x="408" y="295"/>
                      <a:pt x="408" y="295"/>
                    </a:cubicBezTo>
                    <a:cubicBezTo>
                      <a:pt x="424" y="295"/>
                      <a:pt x="438" y="281"/>
                      <a:pt x="438" y="265"/>
                    </a:cubicBezTo>
                    <a:cubicBezTo>
                      <a:pt x="438" y="29"/>
                      <a:pt x="438" y="29"/>
                      <a:pt x="438" y="29"/>
                    </a:cubicBezTo>
                    <a:cubicBezTo>
                      <a:pt x="438" y="13"/>
                      <a:pt x="424" y="0"/>
                      <a:pt x="408" y="0"/>
                    </a:cubicBezTo>
                    <a:close/>
                    <a:moveTo>
                      <a:pt x="382" y="225"/>
                    </a:moveTo>
                    <a:cubicBezTo>
                      <a:pt x="374" y="225"/>
                      <a:pt x="367" y="218"/>
                      <a:pt x="367" y="210"/>
                    </a:cubicBezTo>
                    <a:cubicBezTo>
                      <a:pt x="367" y="202"/>
                      <a:pt x="374" y="196"/>
                      <a:pt x="382" y="196"/>
                    </a:cubicBezTo>
                    <a:cubicBezTo>
                      <a:pt x="390" y="196"/>
                      <a:pt x="396" y="202"/>
                      <a:pt x="396" y="210"/>
                    </a:cubicBezTo>
                    <a:cubicBezTo>
                      <a:pt x="396" y="218"/>
                      <a:pt x="390" y="225"/>
                      <a:pt x="382" y="225"/>
                    </a:cubicBezTo>
                    <a:close/>
                    <a:moveTo>
                      <a:pt x="408" y="80"/>
                    </a:moveTo>
                    <a:cubicBezTo>
                      <a:pt x="355" y="80"/>
                      <a:pt x="355" y="80"/>
                      <a:pt x="355" y="80"/>
                    </a:cubicBezTo>
                    <a:cubicBezTo>
                      <a:pt x="355" y="70"/>
                      <a:pt x="355" y="70"/>
                      <a:pt x="355" y="70"/>
                    </a:cubicBezTo>
                    <a:cubicBezTo>
                      <a:pt x="408" y="70"/>
                      <a:pt x="408" y="70"/>
                      <a:pt x="408" y="70"/>
                    </a:cubicBezTo>
                    <a:lnTo>
                      <a:pt x="408" y="80"/>
                    </a:lnTo>
                    <a:close/>
                    <a:moveTo>
                      <a:pt x="408" y="50"/>
                    </a:moveTo>
                    <a:cubicBezTo>
                      <a:pt x="355" y="50"/>
                      <a:pt x="355" y="50"/>
                      <a:pt x="355" y="50"/>
                    </a:cubicBezTo>
                    <a:cubicBezTo>
                      <a:pt x="355" y="40"/>
                      <a:pt x="355" y="40"/>
                      <a:pt x="355" y="40"/>
                    </a:cubicBezTo>
                    <a:cubicBezTo>
                      <a:pt x="408" y="40"/>
                      <a:pt x="408" y="40"/>
                      <a:pt x="408" y="40"/>
                    </a:cubicBezTo>
                    <a:lnTo>
                      <a:pt x="408" y="50"/>
                    </a:lnTo>
                    <a:close/>
                    <a:moveTo>
                      <a:pt x="287" y="27"/>
                    </a:moveTo>
                    <a:cubicBezTo>
                      <a:pt x="17" y="27"/>
                      <a:pt x="17" y="27"/>
                      <a:pt x="17" y="27"/>
                    </a:cubicBezTo>
                    <a:cubicBezTo>
                      <a:pt x="8" y="27"/>
                      <a:pt x="0" y="35"/>
                      <a:pt x="0" y="44"/>
                    </a:cubicBezTo>
                    <a:cubicBezTo>
                      <a:pt x="0" y="222"/>
                      <a:pt x="0" y="222"/>
                      <a:pt x="0" y="222"/>
                    </a:cubicBezTo>
                    <a:cubicBezTo>
                      <a:pt x="0" y="231"/>
                      <a:pt x="8" y="239"/>
                      <a:pt x="17" y="239"/>
                    </a:cubicBezTo>
                    <a:cubicBezTo>
                      <a:pt x="111" y="239"/>
                      <a:pt x="111" y="239"/>
                      <a:pt x="111" y="239"/>
                    </a:cubicBezTo>
                    <a:cubicBezTo>
                      <a:pt x="111" y="239"/>
                      <a:pt x="111" y="239"/>
                      <a:pt x="111" y="239"/>
                    </a:cubicBezTo>
                    <a:cubicBezTo>
                      <a:pt x="111" y="255"/>
                      <a:pt x="111" y="255"/>
                      <a:pt x="111" y="255"/>
                    </a:cubicBezTo>
                    <a:cubicBezTo>
                      <a:pt x="111" y="257"/>
                      <a:pt x="109" y="259"/>
                      <a:pt x="107" y="260"/>
                    </a:cubicBezTo>
                    <a:cubicBezTo>
                      <a:pt x="56" y="268"/>
                      <a:pt x="56" y="268"/>
                      <a:pt x="56" y="268"/>
                    </a:cubicBezTo>
                    <a:cubicBezTo>
                      <a:pt x="54" y="269"/>
                      <a:pt x="52" y="271"/>
                      <a:pt x="52" y="273"/>
                    </a:cubicBezTo>
                    <a:cubicBezTo>
                      <a:pt x="52" y="285"/>
                      <a:pt x="52" y="285"/>
                      <a:pt x="52" y="285"/>
                    </a:cubicBezTo>
                    <a:cubicBezTo>
                      <a:pt x="52" y="287"/>
                      <a:pt x="53" y="289"/>
                      <a:pt x="56" y="289"/>
                    </a:cubicBezTo>
                    <a:cubicBezTo>
                      <a:pt x="248" y="289"/>
                      <a:pt x="248" y="289"/>
                      <a:pt x="248" y="289"/>
                    </a:cubicBezTo>
                    <a:cubicBezTo>
                      <a:pt x="251" y="289"/>
                      <a:pt x="252" y="287"/>
                      <a:pt x="252" y="285"/>
                    </a:cubicBezTo>
                    <a:cubicBezTo>
                      <a:pt x="252" y="273"/>
                      <a:pt x="252" y="273"/>
                      <a:pt x="252" y="273"/>
                    </a:cubicBezTo>
                    <a:cubicBezTo>
                      <a:pt x="252" y="271"/>
                      <a:pt x="251" y="269"/>
                      <a:pt x="248" y="268"/>
                    </a:cubicBezTo>
                    <a:cubicBezTo>
                      <a:pt x="196" y="260"/>
                      <a:pt x="196" y="260"/>
                      <a:pt x="196" y="260"/>
                    </a:cubicBezTo>
                    <a:cubicBezTo>
                      <a:pt x="194" y="259"/>
                      <a:pt x="192" y="257"/>
                      <a:pt x="192" y="255"/>
                    </a:cubicBezTo>
                    <a:cubicBezTo>
                      <a:pt x="192" y="239"/>
                      <a:pt x="192" y="239"/>
                      <a:pt x="192" y="239"/>
                    </a:cubicBezTo>
                    <a:cubicBezTo>
                      <a:pt x="192" y="239"/>
                      <a:pt x="192" y="239"/>
                      <a:pt x="192" y="239"/>
                    </a:cubicBezTo>
                    <a:cubicBezTo>
                      <a:pt x="287" y="239"/>
                      <a:pt x="287" y="239"/>
                      <a:pt x="287" y="239"/>
                    </a:cubicBezTo>
                    <a:cubicBezTo>
                      <a:pt x="296" y="239"/>
                      <a:pt x="304" y="231"/>
                      <a:pt x="304" y="222"/>
                    </a:cubicBezTo>
                    <a:cubicBezTo>
                      <a:pt x="304" y="44"/>
                      <a:pt x="304" y="44"/>
                      <a:pt x="304" y="44"/>
                    </a:cubicBezTo>
                    <a:cubicBezTo>
                      <a:pt x="304" y="35"/>
                      <a:pt x="296" y="27"/>
                      <a:pt x="287" y="27"/>
                    </a:cubicBezTo>
                    <a:close/>
                    <a:moveTo>
                      <a:pt x="287" y="209"/>
                    </a:moveTo>
                    <a:cubicBezTo>
                      <a:pt x="17" y="209"/>
                      <a:pt x="17" y="209"/>
                      <a:pt x="17" y="209"/>
                    </a:cubicBezTo>
                    <a:cubicBezTo>
                      <a:pt x="17" y="44"/>
                      <a:pt x="17" y="44"/>
                      <a:pt x="17" y="44"/>
                    </a:cubicBezTo>
                    <a:cubicBezTo>
                      <a:pt x="287" y="44"/>
                      <a:pt x="287" y="44"/>
                      <a:pt x="287" y="44"/>
                    </a:cubicBezTo>
                    <a:lnTo>
                      <a:pt x="287" y="209"/>
                    </a:lnTo>
                    <a:close/>
                  </a:path>
                </a:pathLst>
              </a:custGeom>
              <a:solidFill>
                <a:schemeClr val="bg1"/>
              </a:solidFill>
              <a:ln>
                <a:noFill/>
              </a:ln>
              <a:extLst/>
            </p:spPr>
            <p:txBody>
              <a:bodyPr vert="horz" wrap="square" lIns="67232" tIns="33616" rIns="67232" bIns="33616" numCol="1" anchor="t" anchorCtr="0" compatLnSpc="1">
                <a:prstTxWarp prst="textNoShape">
                  <a:avLst/>
                </a:prstTxWarp>
              </a:bodyPr>
              <a:lstStyle/>
              <a:p>
                <a:endParaRPr lang="en-US" sz="1324" dirty="0">
                  <a:solidFill>
                    <a:srgbClr val="505050"/>
                  </a:solidFill>
                </a:endParaRPr>
              </a:p>
            </p:txBody>
          </p:sp>
        </p:grpSp>
        <p:sp>
          <p:nvSpPr>
            <p:cNvPr id="61" name="TextBox 60"/>
            <p:cNvSpPr txBox="1"/>
            <p:nvPr/>
          </p:nvSpPr>
          <p:spPr>
            <a:xfrm>
              <a:off x="4647901" y="4367284"/>
              <a:ext cx="3755344" cy="6582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37855" tIns="45686" rIns="134464" bIns="45686" numCol="1" rtlCol="0" anchor="ctr" anchorCtr="0" compatLnSpc="1">
              <a:prstTxWarp prst="textNoShape">
                <a:avLst/>
              </a:prstTxWarp>
            </a:bodyPr>
            <a:lstStyle>
              <a:defPPr>
                <a:defRPr lang="en-US"/>
              </a:defPPr>
              <a:lvl1pPr defTabSz="1242387" fontAlgn="base">
                <a:spcBef>
                  <a:spcPct val="0"/>
                </a:spcBef>
                <a:spcAft>
                  <a:spcPct val="0"/>
                </a:spcAft>
                <a:defRPr sz="3000">
                  <a:gradFill>
                    <a:gsLst>
                      <a:gs pos="1250">
                        <a:schemeClr val="bg1"/>
                      </a:gs>
                      <a:gs pos="100000">
                        <a:schemeClr val="bg1"/>
                      </a:gs>
                    </a:gsLst>
                    <a:lin ang="540000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59" dirty="0">
                  <a:gradFill>
                    <a:gsLst>
                      <a:gs pos="1250">
                        <a:schemeClr val="accent1"/>
                      </a:gs>
                      <a:gs pos="100000">
                        <a:schemeClr val="accent1"/>
                      </a:gs>
                    </a:gsLst>
                    <a:lin ang="5400000" scaled="0"/>
                  </a:gradFill>
                </a:rPr>
                <a:t>Your Data Center</a:t>
              </a:r>
            </a:p>
          </p:txBody>
        </p:sp>
        <p:grpSp>
          <p:nvGrpSpPr>
            <p:cNvPr id="134" name="Group 133"/>
            <p:cNvGrpSpPr/>
            <p:nvPr/>
          </p:nvGrpSpPr>
          <p:grpSpPr>
            <a:xfrm>
              <a:off x="6238990" y="5230611"/>
              <a:ext cx="737417" cy="635613"/>
              <a:chOff x="6238990" y="5230611"/>
              <a:chExt cx="737417" cy="635613"/>
            </a:xfrm>
          </p:grpSpPr>
          <p:grpSp>
            <p:nvGrpSpPr>
              <p:cNvPr id="111" name="Group 110"/>
              <p:cNvGrpSpPr/>
              <p:nvPr/>
            </p:nvGrpSpPr>
            <p:grpSpPr>
              <a:xfrm>
                <a:off x="6238990" y="5230611"/>
                <a:ext cx="737417" cy="635613"/>
                <a:chOff x="4974964" y="2079649"/>
                <a:chExt cx="737417" cy="635613"/>
              </a:xfrm>
            </p:grpSpPr>
            <p:sp>
              <p:nvSpPr>
                <p:cNvPr id="112" name="Hexagon 111"/>
                <p:cNvSpPr/>
                <p:nvPr/>
              </p:nvSpPr>
              <p:spPr bwMode="auto">
                <a:xfrm rot="19780699">
                  <a:off x="4974964" y="2079649"/>
                  <a:ext cx="737417" cy="635613"/>
                </a:xfrm>
                <a:prstGeom prst="hexagon">
                  <a:avLst>
                    <a:gd name="adj" fmla="val 28905"/>
                    <a:gd name="vf" fmla="val 11547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85317" fontAlgn="base">
                    <a:spcBef>
                      <a:spcPct val="0"/>
                    </a:spcBef>
                    <a:spcAft>
                      <a:spcPct val="0"/>
                    </a:spcAft>
                  </a:pPr>
                  <a:endParaRPr lang="en-US" sz="1618" dirty="0">
                    <a:solidFill>
                      <a:schemeClr val="tx1"/>
                    </a:solidFill>
                  </a:endParaRPr>
                </a:p>
              </p:txBody>
            </p:sp>
            <p:sp>
              <p:nvSpPr>
                <p:cNvPr id="113" name="Freeform 88"/>
                <p:cNvSpPr>
                  <a:spLocks noEditPoints="1"/>
                </p:cNvSpPr>
                <p:nvPr/>
              </p:nvSpPr>
              <p:spPr bwMode="black">
                <a:xfrm>
                  <a:off x="5083760" y="2206196"/>
                  <a:ext cx="519824" cy="440807"/>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7229" tIns="33614" rIns="67229" bIns="33614" numCol="1" rtlCol="0" anchor="ctr" anchorCtr="0" compatLnSpc="1">
                  <a:prstTxWarp prst="textNoShape">
                    <a:avLst/>
                  </a:prstTxWarp>
                </a:bodyPr>
                <a:lstStyle/>
                <a:p>
                  <a:pPr defTabSz="544666"/>
                  <a:endParaRPr lang="en-US" sz="1324" spc="-90" dirty="0">
                    <a:solidFill>
                      <a:schemeClr val="tx1">
                        <a:lumMod val="50000"/>
                      </a:schemeClr>
                    </a:solidFill>
                    <a:latin typeface="Segoe Light" pitchFamily="34" charset="0"/>
                  </a:endParaRPr>
                </a:p>
              </p:txBody>
            </p:sp>
          </p:grpSp>
          <p:grpSp>
            <p:nvGrpSpPr>
              <p:cNvPr id="114" name="Group 113"/>
              <p:cNvGrpSpPr/>
              <p:nvPr/>
            </p:nvGrpSpPr>
            <p:grpSpPr>
              <a:xfrm>
                <a:off x="6452969" y="5412443"/>
                <a:ext cx="309458" cy="271948"/>
                <a:chOff x="5188943" y="2261481"/>
                <a:chExt cx="309458" cy="271948"/>
              </a:xfrm>
            </p:grpSpPr>
            <p:pic>
              <p:nvPicPr>
                <p:cNvPr id="115" name="Picture 1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8943" y="2261481"/>
                  <a:ext cx="309458" cy="271948"/>
                </a:xfrm>
                <a:prstGeom prst="rect">
                  <a:avLst/>
                </a:prstGeom>
                <a:noFill/>
                <a:ln>
                  <a:noFill/>
                </a:ln>
              </p:spPr>
            </p:pic>
            <p:sp>
              <p:nvSpPr>
                <p:cNvPr id="116" name="TextBox 115"/>
                <p:cNvSpPr txBox="1"/>
                <p:nvPr/>
              </p:nvSpPr>
              <p:spPr>
                <a:xfrm>
                  <a:off x="5226693" y="2412386"/>
                  <a:ext cx="143893" cy="67673"/>
                </a:xfrm>
                <a:prstGeom prst="rect">
                  <a:avLst/>
                </a:prstGeom>
                <a:noFill/>
              </p:spPr>
              <p:txBody>
                <a:bodyPr wrap="none" lIns="0" tIns="0" rIns="0" bIns="0" rtlCol="0">
                  <a:spAutoFit/>
                </a:bodyPr>
                <a:lstStyle/>
                <a:p>
                  <a:pPr algn="ctr" fontAlgn="base">
                    <a:lnSpc>
                      <a:spcPct val="80000"/>
                    </a:lnSpc>
                    <a:spcBef>
                      <a:spcPct val="0"/>
                    </a:spcBef>
                    <a:spcAft>
                      <a:spcPct val="0"/>
                    </a:spcAft>
                  </a:pPr>
                  <a:r>
                    <a:rPr lang="en-US" sz="404" dirty="0">
                      <a:gradFill>
                        <a:gsLst>
                          <a:gs pos="2917">
                            <a:srgbClr val="FFFFFF"/>
                          </a:gs>
                          <a:gs pos="100000">
                            <a:srgbClr val="FFFFFF"/>
                          </a:gs>
                        </a:gsLst>
                        <a:lin ang="5400000" scaled="0"/>
                      </a:gradFill>
                    </a:rPr>
                    <a:t>VHD</a:t>
                  </a:r>
                </a:p>
              </p:txBody>
            </p:sp>
          </p:grpSp>
        </p:grpSp>
        <p:grpSp>
          <p:nvGrpSpPr>
            <p:cNvPr id="135" name="Group 134"/>
            <p:cNvGrpSpPr/>
            <p:nvPr/>
          </p:nvGrpSpPr>
          <p:grpSpPr>
            <a:xfrm>
              <a:off x="6934761" y="5235048"/>
              <a:ext cx="737417" cy="635613"/>
              <a:chOff x="6934761" y="5235048"/>
              <a:chExt cx="737417" cy="635613"/>
            </a:xfrm>
          </p:grpSpPr>
          <p:grpSp>
            <p:nvGrpSpPr>
              <p:cNvPr id="117" name="Group 116"/>
              <p:cNvGrpSpPr/>
              <p:nvPr/>
            </p:nvGrpSpPr>
            <p:grpSpPr>
              <a:xfrm>
                <a:off x="6934761" y="5235048"/>
                <a:ext cx="737417" cy="635613"/>
                <a:chOff x="4974964" y="2079649"/>
                <a:chExt cx="737417" cy="635613"/>
              </a:xfrm>
            </p:grpSpPr>
            <p:sp>
              <p:nvSpPr>
                <p:cNvPr id="118" name="Hexagon 117"/>
                <p:cNvSpPr/>
                <p:nvPr/>
              </p:nvSpPr>
              <p:spPr bwMode="auto">
                <a:xfrm rot="19780699">
                  <a:off x="4974964" y="2079649"/>
                  <a:ext cx="737417" cy="635613"/>
                </a:xfrm>
                <a:prstGeom prst="hexagon">
                  <a:avLst>
                    <a:gd name="adj" fmla="val 28905"/>
                    <a:gd name="vf" fmla="val 11547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85317" fontAlgn="base">
                    <a:spcBef>
                      <a:spcPct val="0"/>
                    </a:spcBef>
                    <a:spcAft>
                      <a:spcPct val="0"/>
                    </a:spcAft>
                  </a:pPr>
                  <a:endParaRPr lang="en-US" sz="1618" dirty="0">
                    <a:solidFill>
                      <a:schemeClr val="tx1"/>
                    </a:solidFill>
                  </a:endParaRPr>
                </a:p>
              </p:txBody>
            </p:sp>
            <p:sp>
              <p:nvSpPr>
                <p:cNvPr id="119" name="Freeform 88"/>
                <p:cNvSpPr>
                  <a:spLocks noEditPoints="1"/>
                </p:cNvSpPr>
                <p:nvPr/>
              </p:nvSpPr>
              <p:spPr bwMode="black">
                <a:xfrm>
                  <a:off x="5083760" y="2206196"/>
                  <a:ext cx="519824" cy="440807"/>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7229" tIns="33614" rIns="67229" bIns="33614" numCol="1" rtlCol="0" anchor="ctr" anchorCtr="0" compatLnSpc="1">
                  <a:prstTxWarp prst="textNoShape">
                    <a:avLst/>
                  </a:prstTxWarp>
                </a:bodyPr>
                <a:lstStyle/>
                <a:p>
                  <a:pPr defTabSz="544666"/>
                  <a:endParaRPr lang="en-US" sz="1324" spc="-90" dirty="0">
                    <a:solidFill>
                      <a:schemeClr val="tx1">
                        <a:lumMod val="50000"/>
                      </a:schemeClr>
                    </a:solidFill>
                    <a:latin typeface="Segoe Light" pitchFamily="34" charset="0"/>
                  </a:endParaRPr>
                </a:p>
              </p:txBody>
            </p:sp>
          </p:grpSp>
          <p:grpSp>
            <p:nvGrpSpPr>
              <p:cNvPr id="120" name="Group 119"/>
              <p:cNvGrpSpPr/>
              <p:nvPr/>
            </p:nvGrpSpPr>
            <p:grpSpPr>
              <a:xfrm>
                <a:off x="7148740" y="5416880"/>
                <a:ext cx="309458" cy="271948"/>
                <a:chOff x="5188943" y="2261481"/>
                <a:chExt cx="309458" cy="271948"/>
              </a:xfrm>
            </p:grpSpPr>
            <p:pic>
              <p:nvPicPr>
                <p:cNvPr id="121" name="Picture 1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8943" y="2261481"/>
                  <a:ext cx="309458" cy="271948"/>
                </a:xfrm>
                <a:prstGeom prst="rect">
                  <a:avLst/>
                </a:prstGeom>
                <a:noFill/>
                <a:ln>
                  <a:noFill/>
                </a:ln>
              </p:spPr>
            </p:pic>
            <p:sp>
              <p:nvSpPr>
                <p:cNvPr id="122" name="TextBox 121"/>
                <p:cNvSpPr txBox="1"/>
                <p:nvPr/>
              </p:nvSpPr>
              <p:spPr>
                <a:xfrm>
                  <a:off x="5226693" y="2412386"/>
                  <a:ext cx="143893" cy="67673"/>
                </a:xfrm>
                <a:prstGeom prst="rect">
                  <a:avLst/>
                </a:prstGeom>
                <a:noFill/>
              </p:spPr>
              <p:txBody>
                <a:bodyPr wrap="none" lIns="0" tIns="0" rIns="0" bIns="0" rtlCol="0">
                  <a:spAutoFit/>
                </a:bodyPr>
                <a:lstStyle/>
                <a:p>
                  <a:pPr algn="ctr" fontAlgn="base">
                    <a:lnSpc>
                      <a:spcPct val="80000"/>
                    </a:lnSpc>
                    <a:spcBef>
                      <a:spcPct val="0"/>
                    </a:spcBef>
                    <a:spcAft>
                      <a:spcPct val="0"/>
                    </a:spcAft>
                  </a:pPr>
                  <a:r>
                    <a:rPr lang="en-US" sz="404" dirty="0">
                      <a:gradFill>
                        <a:gsLst>
                          <a:gs pos="2917">
                            <a:srgbClr val="FFFFFF"/>
                          </a:gs>
                          <a:gs pos="100000">
                            <a:srgbClr val="FFFFFF"/>
                          </a:gs>
                        </a:gsLst>
                        <a:lin ang="5400000" scaled="0"/>
                      </a:gradFill>
                    </a:rPr>
                    <a:t>VHD</a:t>
                  </a:r>
                </a:p>
              </p:txBody>
            </p:sp>
          </p:grpSp>
        </p:grpSp>
      </p:grpSp>
      <p:grpSp>
        <p:nvGrpSpPr>
          <p:cNvPr id="137" name="Group 136"/>
          <p:cNvGrpSpPr/>
          <p:nvPr/>
        </p:nvGrpSpPr>
        <p:grpSpPr>
          <a:xfrm>
            <a:off x="2531707" y="1550004"/>
            <a:ext cx="4562252" cy="2180870"/>
            <a:chOff x="3443296" y="941697"/>
            <a:chExt cx="6204979" cy="2966134"/>
          </a:xfrm>
        </p:grpSpPr>
        <p:grpSp>
          <p:nvGrpSpPr>
            <p:cNvPr id="51" name="Group 50"/>
            <p:cNvGrpSpPr/>
            <p:nvPr/>
          </p:nvGrpSpPr>
          <p:grpSpPr>
            <a:xfrm>
              <a:off x="3443296" y="941697"/>
              <a:ext cx="6204979" cy="2966134"/>
              <a:chOff x="3116441" y="1064529"/>
              <a:chExt cx="6204979" cy="2966134"/>
            </a:xfrm>
          </p:grpSpPr>
          <p:grpSp>
            <p:nvGrpSpPr>
              <p:cNvPr id="50" name="Group 49"/>
              <p:cNvGrpSpPr/>
              <p:nvPr/>
            </p:nvGrpSpPr>
            <p:grpSpPr>
              <a:xfrm>
                <a:off x="3116441" y="1299398"/>
                <a:ext cx="4959949" cy="2731265"/>
                <a:chOff x="3116441" y="1299398"/>
                <a:chExt cx="5874903" cy="3235097"/>
              </a:xfrm>
            </p:grpSpPr>
            <p:sp>
              <p:nvSpPr>
                <p:cNvPr id="5" name="Freeform 128"/>
                <p:cNvSpPr>
                  <a:spLocks noChangeAspect="1"/>
                </p:cNvSpPr>
                <p:nvPr/>
              </p:nvSpPr>
              <p:spPr bwMode="black">
                <a:xfrm>
                  <a:off x="3116441" y="1299398"/>
                  <a:ext cx="5874903" cy="32350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67232" tIns="33616" rIns="67232" bIns="33616" numCol="1" anchor="t" anchorCtr="0" compatLnSpc="1">
                  <a:prstTxWarp prst="textNoShape">
                    <a:avLst/>
                  </a:prstTxWarp>
                </a:bodyPr>
                <a:lstStyle/>
                <a:p>
                  <a:endParaRPr lang="en-US" sz="1324"/>
                </a:p>
              </p:txBody>
            </p:sp>
            <p:sp>
              <p:nvSpPr>
                <p:cNvPr id="6" name="Rounded Rectangle 5"/>
                <p:cNvSpPr/>
                <p:nvPr/>
              </p:nvSpPr>
              <p:spPr bwMode="auto">
                <a:xfrm>
                  <a:off x="4543258" y="2182695"/>
                  <a:ext cx="3818926" cy="2125259"/>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72137" fontAlgn="base">
                    <a:lnSpc>
                      <a:spcPct val="90000"/>
                    </a:lnSpc>
                    <a:spcBef>
                      <a:spcPct val="0"/>
                    </a:spcBef>
                    <a:spcAft>
                      <a:spcPct val="0"/>
                    </a:spcAft>
                  </a:pPr>
                  <a:endParaRPr lang="en-US" sz="1765" spc="-37" dirty="0">
                    <a:gradFill>
                      <a:gsLst>
                        <a:gs pos="36283">
                          <a:schemeClr val="tx1"/>
                        </a:gs>
                        <a:gs pos="28000">
                          <a:schemeClr val="tx1"/>
                        </a:gs>
                      </a:gsLst>
                      <a:lin ang="5400000" scaled="0"/>
                    </a:gradFill>
                  </a:endParaRPr>
                </a:p>
              </p:txBody>
            </p:sp>
          </p:grpSp>
          <p:sp>
            <p:nvSpPr>
              <p:cNvPr id="49" name="TextBox 48"/>
              <p:cNvSpPr txBox="1"/>
              <p:nvPr/>
            </p:nvSpPr>
            <p:spPr>
              <a:xfrm>
                <a:off x="5620579" y="1064529"/>
                <a:ext cx="3700841" cy="923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37855" tIns="45686" rIns="134464" bIns="45686" numCol="1" rtlCol="0" anchor="ctr" anchorCtr="0" compatLnSpc="1">
                <a:prstTxWarp prst="textNoShape">
                  <a:avLst/>
                </a:prstTxWarp>
              </a:bodyPr>
              <a:lstStyle>
                <a:defPPr>
                  <a:defRPr lang="en-US"/>
                </a:defPPr>
                <a:lvl1pPr defTabSz="1242387" fontAlgn="base">
                  <a:spcBef>
                    <a:spcPct val="0"/>
                  </a:spcBef>
                  <a:spcAft>
                    <a:spcPct val="0"/>
                  </a:spcAft>
                  <a:defRPr sz="3000">
                    <a:gradFill>
                      <a:gsLst>
                        <a:gs pos="1250">
                          <a:schemeClr val="bg1"/>
                        </a:gs>
                        <a:gs pos="100000">
                          <a:schemeClr val="bg1"/>
                        </a:gs>
                      </a:gsLst>
                      <a:lin ang="540000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59" dirty="0">
                    <a:gradFill>
                      <a:gsLst>
                        <a:gs pos="1250">
                          <a:schemeClr val="accent1"/>
                        </a:gs>
                        <a:gs pos="100000">
                          <a:schemeClr val="accent1"/>
                        </a:gs>
                      </a:gsLst>
                      <a:lin ang="5400000" scaled="0"/>
                    </a:gradFill>
                  </a:rPr>
                  <a:t>Windows Azure</a:t>
                </a:r>
              </a:p>
            </p:txBody>
          </p:sp>
        </p:grpSp>
        <p:grpSp>
          <p:nvGrpSpPr>
            <p:cNvPr id="130" name="Group 129"/>
            <p:cNvGrpSpPr/>
            <p:nvPr/>
          </p:nvGrpSpPr>
          <p:grpSpPr>
            <a:xfrm>
              <a:off x="5901847" y="2797515"/>
              <a:ext cx="737417" cy="635613"/>
              <a:chOff x="5901847" y="2124278"/>
              <a:chExt cx="737417" cy="635613"/>
            </a:xfrm>
          </p:grpSpPr>
          <p:grpSp>
            <p:nvGrpSpPr>
              <p:cNvPr id="69" name="Group 68"/>
              <p:cNvGrpSpPr/>
              <p:nvPr/>
            </p:nvGrpSpPr>
            <p:grpSpPr>
              <a:xfrm>
                <a:off x="5901847" y="2124278"/>
                <a:ext cx="737417" cy="635613"/>
                <a:chOff x="4974964" y="2079649"/>
                <a:chExt cx="737417" cy="635613"/>
              </a:xfrm>
            </p:grpSpPr>
            <p:sp>
              <p:nvSpPr>
                <p:cNvPr id="70" name="Hexagon 69"/>
                <p:cNvSpPr/>
                <p:nvPr/>
              </p:nvSpPr>
              <p:spPr bwMode="auto">
                <a:xfrm rot="19780699">
                  <a:off x="4974964" y="2079649"/>
                  <a:ext cx="737417" cy="635613"/>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85317" fontAlgn="base">
                    <a:spcBef>
                      <a:spcPct val="0"/>
                    </a:spcBef>
                    <a:spcAft>
                      <a:spcPct val="0"/>
                    </a:spcAft>
                  </a:pPr>
                  <a:endParaRPr lang="en-US" sz="1618" dirty="0">
                    <a:solidFill>
                      <a:schemeClr val="tx1"/>
                    </a:solidFill>
                  </a:endParaRPr>
                </a:p>
              </p:txBody>
            </p:sp>
            <p:sp>
              <p:nvSpPr>
                <p:cNvPr id="71" name="Freeform 88"/>
                <p:cNvSpPr>
                  <a:spLocks noEditPoints="1"/>
                </p:cNvSpPr>
                <p:nvPr/>
              </p:nvSpPr>
              <p:spPr bwMode="black">
                <a:xfrm>
                  <a:off x="5083760" y="2206196"/>
                  <a:ext cx="519824" cy="440807"/>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7229" tIns="33614" rIns="67229" bIns="33614" numCol="1" rtlCol="0" anchor="ctr" anchorCtr="0" compatLnSpc="1">
                  <a:prstTxWarp prst="textNoShape">
                    <a:avLst/>
                  </a:prstTxWarp>
                </a:bodyPr>
                <a:lstStyle/>
                <a:p>
                  <a:pPr defTabSz="544666"/>
                  <a:endParaRPr lang="en-US" sz="1324" spc="-90" dirty="0">
                    <a:solidFill>
                      <a:schemeClr val="tx1">
                        <a:lumMod val="50000"/>
                      </a:schemeClr>
                    </a:solidFill>
                    <a:latin typeface="Segoe Light" pitchFamily="34" charset="0"/>
                  </a:endParaRPr>
                </a:p>
              </p:txBody>
            </p:sp>
          </p:grpSp>
          <p:grpSp>
            <p:nvGrpSpPr>
              <p:cNvPr id="72" name="Group 71"/>
              <p:cNvGrpSpPr/>
              <p:nvPr/>
            </p:nvGrpSpPr>
            <p:grpSpPr>
              <a:xfrm>
                <a:off x="6115826" y="2306110"/>
                <a:ext cx="309458" cy="271948"/>
                <a:chOff x="5188943" y="2261481"/>
                <a:chExt cx="309458" cy="271948"/>
              </a:xfrm>
            </p:grpSpPr>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8943" y="2261481"/>
                  <a:ext cx="309458" cy="271948"/>
                </a:xfrm>
                <a:prstGeom prst="rect">
                  <a:avLst/>
                </a:prstGeom>
                <a:noFill/>
                <a:ln>
                  <a:noFill/>
                </a:ln>
              </p:spPr>
            </p:pic>
            <p:sp>
              <p:nvSpPr>
                <p:cNvPr id="74" name="TextBox 73"/>
                <p:cNvSpPr txBox="1"/>
                <p:nvPr/>
              </p:nvSpPr>
              <p:spPr>
                <a:xfrm>
                  <a:off x="5226693" y="2412386"/>
                  <a:ext cx="143893" cy="67673"/>
                </a:xfrm>
                <a:prstGeom prst="rect">
                  <a:avLst/>
                </a:prstGeom>
                <a:noFill/>
              </p:spPr>
              <p:txBody>
                <a:bodyPr wrap="none" lIns="0" tIns="0" rIns="0" bIns="0" rtlCol="0">
                  <a:spAutoFit/>
                </a:bodyPr>
                <a:lstStyle/>
                <a:p>
                  <a:pPr algn="ctr" fontAlgn="base">
                    <a:lnSpc>
                      <a:spcPct val="80000"/>
                    </a:lnSpc>
                    <a:spcBef>
                      <a:spcPct val="0"/>
                    </a:spcBef>
                    <a:spcAft>
                      <a:spcPct val="0"/>
                    </a:spcAft>
                  </a:pPr>
                  <a:r>
                    <a:rPr lang="en-US" sz="404" dirty="0">
                      <a:gradFill>
                        <a:gsLst>
                          <a:gs pos="2917">
                            <a:srgbClr val="FFFFFF"/>
                          </a:gs>
                          <a:gs pos="100000">
                            <a:srgbClr val="FFFFFF"/>
                          </a:gs>
                        </a:gsLst>
                        <a:lin ang="5400000" scaled="0"/>
                      </a:gradFill>
                    </a:rPr>
                    <a:t>VHD</a:t>
                  </a:r>
                </a:p>
              </p:txBody>
            </p:sp>
          </p:grpSp>
        </p:grpSp>
        <p:grpSp>
          <p:nvGrpSpPr>
            <p:cNvPr id="131" name="Group 130"/>
            <p:cNvGrpSpPr/>
            <p:nvPr/>
          </p:nvGrpSpPr>
          <p:grpSpPr>
            <a:xfrm>
              <a:off x="6597618" y="2788361"/>
              <a:ext cx="737417" cy="635613"/>
              <a:chOff x="6597618" y="2115124"/>
              <a:chExt cx="737417" cy="635613"/>
            </a:xfrm>
          </p:grpSpPr>
          <p:grpSp>
            <p:nvGrpSpPr>
              <p:cNvPr id="75" name="Group 74"/>
              <p:cNvGrpSpPr/>
              <p:nvPr/>
            </p:nvGrpSpPr>
            <p:grpSpPr>
              <a:xfrm>
                <a:off x="6597618" y="2115124"/>
                <a:ext cx="737417" cy="635613"/>
                <a:chOff x="4974964" y="2079649"/>
                <a:chExt cx="737417" cy="635613"/>
              </a:xfrm>
            </p:grpSpPr>
            <p:sp>
              <p:nvSpPr>
                <p:cNvPr id="76" name="Hexagon 75"/>
                <p:cNvSpPr/>
                <p:nvPr/>
              </p:nvSpPr>
              <p:spPr bwMode="auto">
                <a:xfrm rot="19780699">
                  <a:off x="4974964" y="2079649"/>
                  <a:ext cx="737417" cy="635613"/>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85317" fontAlgn="base">
                    <a:spcBef>
                      <a:spcPct val="0"/>
                    </a:spcBef>
                    <a:spcAft>
                      <a:spcPct val="0"/>
                    </a:spcAft>
                  </a:pPr>
                  <a:endParaRPr lang="en-US" sz="1618" dirty="0">
                    <a:solidFill>
                      <a:schemeClr val="tx1"/>
                    </a:solidFill>
                  </a:endParaRPr>
                </a:p>
              </p:txBody>
            </p:sp>
            <p:sp>
              <p:nvSpPr>
                <p:cNvPr id="77" name="Freeform 88"/>
                <p:cNvSpPr>
                  <a:spLocks noEditPoints="1"/>
                </p:cNvSpPr>
                <p:nvPr/>
              </p:nvSpPr>
              <p:spPr bwMode="black">
                <a:xfrm>
                  <a:off x="5083760" y="2206196"/>
                  <a:ext cx="519824" cy="440807"/>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7229" tIns="33614" rIns="67229" bIns="33614" numCol="1" rtlCol="0" anchor="ctr" anchorCtr="0" compatLnSpc="1">
                  <a:prstTxWarp prst="textNoShape">
                    <a:avLst/>
                  </a:prstTxWarp>
                </a:bodyPr>
                <a:lstStyle/>
                <a:p>
                  <a:pPr defTabSz="544666"/>
                  <a:endParaRPr lang="en-US" sz="1324" spc="-90" dirty="0">
                    <a:solidFill>
                      <a:schemeClr val="tx1">
                        <a:lumMod val="50000"/>
                      </a:schemeClr>
                    </a:solidFill>
                    <a:latin typeface="Segoe Light" pitchFamily="34" charset="0"/>
                  </a:endParaRPr>
                </a:p>
              </p:txBody>
            </p:sp>
          </p:grpSp>
          <p:grpSp>
            <p:nvGrpSpPr>
              <p:cNvPr id="78" name="Group 77"/>
              <p:cNvGrpSpPr/>
              <p:nvPr/>
            </p:nvGrpSpPr>
            <p:grpSpPr>
              <a:xfrm>
                <a:off x="6811597" y="2296956"/>
                <a:ext cx="309458" cy="271948"/>
                <a:chOff x="5188943" y="2261481"/>
                <a:chExt cx="309458" cy="271948"/>
              </a:xfrm>
            </p:grpSpPr>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8943" y="2261481"/>
                  <a:ext cx="309458" cy="271948"/>
                </a:xfrm>
                <a:prstGeom prst="rect">
                  <a:avLst/>
                </a:prstGeom>
                <a:noFill/>
                <a:ln>
                  <a:noFill/>
                </a:ln>
              </p:spPr>
            </p:pic>
            <p:sp>
              <p:nvSpPr>
                <p:cNvPr id="80" name="TextBox 79"/>
                <p:cNvSpPr txBox="1"/>
                <p:nvPr/>
              </p:nvSpPr>
              <p:spPr>
                <a:xfrm>
                  <a:off x="5226693" y="2412386"/>
                  <a:ext cx="143893" cy="67673"/>
                </a:xfrm>
                <a:prstGeom prst="rect">
                  <a:avLst/>
                </a:prstGeom>
                <a:noFill/>
              </p:spPr>
              <p:txBody>
                <a:bodyPr wrap="none" lIns="0" tIns="0" rIns="0" bIns="0" rtlCol="0">
                  <a:spAutoFit/>
                </a:bodyPr>
                <a:lstStyle/>
                <a:p>
                  <a:pPr algn="ctr" fontAlgn="base">
                    <a:lnSpc>
                      <a:spcPct val="80000"/>
                    </a:lnSpc>
                    <a:spcBef>
                      <a:spcPct val="0"/>
                    </a:spcBef>
                    <a:spcAft>
                      <a:spcPct val="0"/>
                    </a:spcAft>
                  </a:pPr>
                  <a:r>
                    <a:rPr lang="en-US" sz="404" dirty="0">
                      <a:gradFill>
                        <a:gsLst>
                          <a:gs pos="2917">
                            <a:srgbClr val="FFFFFF"/>
                          </a:gs>
                          <a:gs pos="100000">
                            <a:srgbClr val="FFFFFF"/>
                          </a:gs>
                        </a:gsLst>
                        <a:lin ang="5400000" scaled="0"/>
                      </a:gradFill>
                    </a:rPr>
                    <a:t>VHD</a:t>
                  </a:r>
                </a:p>
              </p:txBody>
            </p:sp>
          </p:grpSp>
        </p:grpSp>
        <p:grpSp>
          <p:nvGrpSpPr>
            <p:cNvPr id="132" name="Group 131"/>
            <p:cNvGrpSpPr/>
            <p:nvPr/>
          </p:nvGrpSpPr>
          <p:grpSpPr>
            <a:xfrm>
              <a:off x="5550421" y="2196746"/>
              <a:ext cx="737417" cy="635613"/>
              <a:chOff x="5550421" y="2729312"/>
              <a:chExt cx="737417" cy="635613"/>
            </a:xfrm>
          </p:grpSpPr>
          <p:grpSp>
            <p:nvGrpSpPr>
              <p:cNvPr id="81" name="Group 80"/>
              <p:cNvGrpSpPr/>
              <p:nvPr/>
            </p:nvGrpSpPr>
            <p:grpSpPr>
              <a:xfrm>
                <a:off x="5550421" y="2729312"/>
                <a:ext cx="737417" cy="635613"/>
                <a:chOff x="4974964" y="2079649"/>
                <a:chExt cx="737417" cy="635613"/>
              </a:xfrm>
            </p:grpSpPr>
            <p:sp>
              <p:nvSpPr>
                <p:cNvPr id="82" name="Hexagon 81"/>
                <p:cNvSpPr/>
                <p:nvPr/>
              </p:nvSpPr>
              <p:spPr bwMode="auto">
                <a:xfrm rot="19780699">
                  <a:off x="4974964" y="2079649"/>
                  <a:ext cx="737417" cy="635613"/>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85317" fontAlgn="base">
                    <a:spcBef>
                      <a:spcPct val="0"/>
                    </a:spcBef>
                    <a:spcAft>
                      <a:spcPct val="0"/>
                    </a:spcAft>
                  </a:pPr>
                  <a:endParaRPr lang="en-US" sz="1618" dirty="0">
                    <a:solidFill>
                      <a:schemeClr val="tx1"/>
                    </a:solidFill>
                  </a:endParaRPr>
                </a:p>
              </p:txBody>
            </p:sp>
            <p:sp>
              <p:nvSpPr>
                <p:cNvPr id="83" name="Freeform 88"/>
                <p:cNvSpPr>
                  <a:spLocks noEditPoints="1"/>
                </p:cNvSpPr>
                <p:nvPr/>
              </p:nvSpPr>
              <p:spPr bwMode="black">
                <a:xfrm>
                  <a:off x="5083760" y="2206196"/>
                  <a:ext cx="519824" cy="440807"/>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7229" tIns="33614" rIns="67229" bIns="33614" numCol="1" rtlCol="0" anchor="ctr" anchorCtr="0" compatLnSpc="1">
                  <a:prstTxWarp prst="textNoShape">
                    <a:avLst/>
                  </a:prstTxWarp>
                </a:bodyPr>
                <a:lstStyle/>
                <a:p>
                  <a:pPr defTabSz="544666"/>
                  <a:endParaRPr lang="en-US" sz="1324" spc="-90" dirty="0">
                    <a:solidFill>
                      <a:schemeClr val="tx1">
                        <a:lumMod val="50000"/>
                      </a:schemeClr>
                    </a:solidFill>
                    <a:latin typeface="Segoe Light" pitchFamily="34" charset="0"/>
                  </a:endParaRPr>
                </a:p>
              </p:txBody>
            </p:sp>
          </p:grpSp>
          <p:grpSp>
            <p:nvGrpSpPr>
              <p:cNvPr id="84" name="Group 83"/>
              <p:cNvGrpSpPr/>
              <p:nvPr/>
            </p:nvGrpSpPr>
            <p:grpSpPr>
              <a:xfrm>
                <a:off x="5764400" y="2911144"/>
                <a:ext cx="309458" cy="271948"/>
                <a:chOff x="5188943" y="2261481"/>
                <a:chExt cx="309458" cy="271948"/>
              </a:xfrm>
            </p:grpSpPr>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8943" y="2261481"/>
                  <a:ext cx="309458" cy="271948"/>
                </a:xfrm>
                <a:prstGeom prst="rect">
                  <a:avLst/>
                </a:prstGeom>
                <a:noFill/>
                <a:ln>
                  <a:noFill/>
                </a:ln>
              </p:spPr>
            </p:pic>
            <p:sp>
              <p:nvSpPr>
                <p:cNvPr id="86" name="TextBox 85"/>
                <p:cNvSpPr txBox="1"/>
                <p:nvPr/>
              </p:nvSpPr>
              <p:spPr>
                <a:xfrm>
                  <a:off x="5226693" y="2412386"/>
                  <a:ext cx="143893" cy="67673"/>
                </a:xfrm>
                <a:prstGeom prst="rect">
                  <a:avLst/>
                </a:prstGeom>
                <a:noFill/>
              </p:spPr>
              <p:txBody>
                <a:bodyPr wrap="none" lIns="0" tIns="0" rIns="0" bIns="0" rtlCol="0">
                  <a:spAutoFit/>
                </a:bodyPr>
                <a:lstStyle/>
                <a:p>
                  <a:pPr algn="ctr" fontAlgn="base">
                    <a:lnSpc>
                      <a:spcPct val="80000"/>
                    </a:lnSpc>
                    <a:spcBef>
                      <a:spcPct val="0"/>
                    </a:spcBef>
                    <a:spcAft>
                      <a:spcPct val="0"/>
                    </a:spcAft>
                  </a:pPr>
                  <a:r>
                    <a:rPr lang="en-US" sz="404" dirty="0">
                      <a:gradFill>
                        <a:gsLst>
                          <a:gs pos="2917">
                            <a:srgbClr val="FFFFFF"/>
                          </a:gs>
                          <a:gs pos="100000">
                            <a:srgbClr val="FFFFFF"/>
                          </a:gs>
                        </a:gsLst>
                        <a:lin ang="5400000" scaled="0"/>
                      </a:gradFill>
                    </a:rPr>
                    <a:t>VHD</a:t>
                  </a:r>
                </a:p>
              </p:txBody>
            </p:sp>
          </p:grpSp>
        </p:grpSp>
        <p:grpSp>
          <p:nvGrpSpPr>
            <p:cNvPr id="133" name="Group 132"/>
            <p:cNvGrpSpPr/>
            <p:nvPr/>
          </p:nvGrpSpPr>
          <p:grpSpPr>
            <a:xfrm>
              <a:off x="6246192" y="2187592"/>
              <a:ext cx="737417" cy="635613"/>
              <a:chOff x="6246192" y="2720158"/>
              <a:chExt cx="737417" cy="635613"/>
            </a:xfrm>
          </p:grpSpPr>
          <p:grpSp>
            <p:nvGrpSpPr>
              <p:cNvPr id="87" name="Group 86"/>
              <p:cNvGrpSpPr/>
              <p:nvPr/>
            </p:nvGrpSpPr>
            <p:grpSpPr>
              <a:xfrm>
                <a:off x="6246192" y="2720158"/>
                <a:ext cx="737417" cy="635613"/>
                <a:chOff x="4974964" y="2079649"/>
                <a:chExt cx="737417" cy="635613"/>
              </a:xfrm>
            </p:grpSpPr>
            <p:sp>
              <p:nvSpPr>
                <p:cNvPr id="88" name="Hexagon 87"/>
                <p:cNvSpPr/>
                <p:nvPr/>
              </p:nvSpPr>
              <p:spPr bwMode="auto">
                <a:xfrm rot="19780699">
                  <a:off x="4974964" y="2079649"/>
                  <a:ext cx="737417" cy="635613"/>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85317" fontAlgn="base">
                    <a:spcBef>
                      <a:spcPct val="0"/>
                    </a:spcBef>
                    <a:spcAft>
                      <a:spcPct val="0"/>
                    </a:spcAft>
                  </a:pPr>
                  <a:endParaRPr lang="en-US" sz="1618" dirty="0">
                    <a:solidFill>
                      <a:schemeClr val="tx1"/>
                    </a:solidFill>
                  </a:endParaRPr>
                </a:p>
              </p:txBody>
            </p:sp>
            <p:sp>
              <p:nvSpPr>
                <p:cNvPr id="89" name="Freeform 88"/>
                <p:cNvSpPr>
                  <a:spLocks noEditPoints="1"/>
                </p:cNvSpPr>
                <p:nvPr/>
              </p:nvSpPr>
              <p:spPr bwMode="black">
                <a:xfrm>
                  <a:off x="5083760" y="2206196"/>
                  <a:ext cx="519824" cy="440807"/>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7229" tIns="33614" rIns="67229" bIns="33614" numCol="1" rtlCol="0" anchor="ctr" anchorCtr="0" compatLnSpc="1">
                  <a:prstTxWarp prst="textNoShape">
                    <a:avLst/>
                  </a:prstTxWarp>
                </a:bodyPr>
                <a:lstStyle/>
                <a:p>
                  <a:pPr defTabSz="544666"/>
                  <a:endParaRPr lang="en-US" sz="1324" spc="-90" dirty="0">
                    <a:solidFill>
                      <a:schemeClr val="tx1">
                        <a:lumMod val="50000"/>
                      </a:schemeClr>
                    </a:solidFill>
                    <a:latin typeface="Segoe Light" pitchFamily="34" charset="0"/>
                  </a:endParaRPr>
                </a:p>
              </p:txBody>
            </p:sp>
          </p:grpSp>
          <p:grpSp>
            <p:nvGrpSpPr>
              <p:cNvPr id="90" name="Group 89"/>
              <p:cNvGrpSpPr/>
              <p:nvPr/>
            </p:nvGrpSpPr>
            <p:grpSpPr>
              <a:xfrm>
                <a:off x="6460171" y="2901990"/>
                <a:ext cx="309458" cy="271948"/>
                <a:chOff x="5188943" y="2261481"/>
                <a:chExt cx="309458" cy="271948"/>
              </a:xfrm>
            </p:grpSpPr>
            <p:pic>
              <p:nvPicPr>
                <p:cNvPr id="91" name="Picture 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8943" y="2261481"/>
                  <a:ext cx="309458" cy="271948"/>
                </a:xfrm>
                <a:prstGeom prst="rect">
                  <a:avLst/>
                </a:prstGeom>
                <a:noFill/>
                <a:ln>
                  <a:noFill/>
                </a:ln>
              </p:spPr>
            </p:pic>
            <p:sp>
              <p:nvSpPr>
                <p:cNvPr id="92" name="TextBox 91"/>
                <p:cNvSpPr txBox="1"/>
                <p:nvPr/>
              </p:nvSpPr>
              <p:spPr>
                <a:xfrm>
                  <a:off x="5226693" y="2412386"/>
                  <a:ext cx="143893" cy="67673"/>
                </a:xfrm>
                <a:prstGeom prst="rect">
                  <a:avLst/>
                </a:prstGeom>
                <a:noFill/>
              </p:spPr>
              <p:txBody>
                <a:bodyPr wrap="none" lIns="0" tIns="0" rIns="0" bIns="0" rtlCol="0">
                  <a:spAutoFit/>
                </a:bodyPr>
                <a:lstStyle/>
                <a:p>
                  <a:pPr algn="ctr" fontAlgn="base">
                    <a:lnSpc>
                      <a:spcPct val="80000"/>
                    </a:lnSpc>
                    <a:spcBef>
                      <a:spcPct val="0"/>
                    </a:spcBef>
                    <a:spcAft>
                      <a:spcPct val="0"/>
                    </a:spcAft>
                  </a:pPr>
                  <a:r>
                    <a:rPr lang="en-US" sz="404" dirty="0">
                      <a:gradFill>
                        <a:gsLst>
                          <a:gs pos="2917">
                            <a:srgbClr val="FFFFFF"/>
                          </a:gs>
                          <a:gs pos="100000">
                            <a:srgbClr val="FFFFFF"/>
                          </a:gs>
                        </a:gsLst>
                        <a:lin ang="5400000" scaled="0"/>
                      </a:gradFill>
                    </a:rPr>
                    <a:t>VHD</a:t>
                  </a:r>
                </a:p>
              </p:txBody>
            </p:sp>
          </p:grpSp>
        </p:grpSp>
      </p:grpSp>
      <p:sp>
        <p:nvSpPr>
          <p:cNvPr id="4" name="Title 3"/>
          <p:cNvSpPr>
            <a:spLocks noGrp="1"/>
          </p:cNvSpPr>
          <p:nvPr>
            <p:ph type="title"/>
          </p:nvPr>
        </p:nvSpPr>
        <p:spPr/>
        <p:txBody>
          <a:bodyPr/>
          <a:lstStyle/>
          <a:p>
            <a:r>
              <a:rPr lang="en-US" b="1" dirty="0" smtClean="0"/>
              <a:t>Flexibility &amp; Portability</a:t>
            </a:r>
            <a:endParaRPr lang="en-US" b="1" dirty="0"/>
          </a:p>
        </p:txBody>
      </p:sp>
      <p:grpSp>
        <p:nvGrpSpPr>
          <p:cNvPr id="129" name="Group 128"/>
          <p:cNvGrpSpPr/>
          <p:nvPr/>
        </p:nvGrpSpPr>
        <p:grpSpPr>
          <a:xfrm>
            <a:off x="3827802" y="2911244"/>
            <a:ext cx="542191" cy="467339"/>
            <a:chOff x="5206076" y="2119841"/>
            <a:chExt cx="737417" cy="635613"/>
          </a:xfrm>
        </p:grpSpPr>
        <p:grpSp>
          <p:nvGrpSpPr>
            <p:cNvPr id="65" name="Group 64"/>
            <p:cNvGrpSpPr/>
            <p:nvPr/>
          </p:nvGrpSpPr>
          <p:grpSpPr>
            <a:xfrm>
              <a:off x="5206076" y="2119841"/>
              <a:ext cx="737417" cy="635613"/>
              <a:chOff x="4974964" y="2079649"/>
              <a:chExt cx="737417" cy="635613"/>
            </a:xfrm>
          </p:grpSpPr>
          <p:sp>
            <p:nvSpPr>
              <p:cNvPr id="62" name="Hexagon 61"/>
              <p:cNvSpPr/>
              <p:nvPr/>
            </p:nvSpPr>
            <p:spPr bwMode="auto">
              <a:xfrm rot="19780699">
                <a:off x="4974964" y="2079649"/>
                <a:ext cx="737417" cy="635613"/>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85317" fontAlgn="base">
                  <a:spcBef>
                    <a:spcPct val="0"/>
                  </a:spcBef>
                  <a:spcAft>
                    <a:spcPct val="0"/>
                  </a:spcAft>
                </a:pPr>
                <a:endParaRPr lang="en-US" sz="1618" dirty="0">
                  <a:solidFill>
                    <a:schemeClr val="tx1"/>
                  </a:solidFill>
                </a:endParaRPr>
              </a:p>
            </p:txBody>
          </p:sp>
          <p:sp>
            <p:nvSpPr>
              <p:cNvPr id="64" name="Freeform 88"/>
              <p:cNvSpPr>
                <a:spLocks noEditPoints="1"/>
              </p:cNvSpPr>
              <p:nvPr/>
            </p:nvSpPr>
            <p:spPr bwMode="black">
              <a:xfrm>
                <a:off x="5083760" y="2206196"/>
                <a:ext cx="519824" cy="440807"/>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7229" tIns="33614" rIns="67229" bIns="33614" numCol="1" rtlCol="0" anchor="ctr" anchorCtr="0" compatLnSpc="1">
                <a:prstTxWarp prst="textNoShape">
                  <a:avLst/>
                </a:prstTxWarp>
              </a:bodyPr>
              <a:lstStyle/>
              <a:p>
                <a:pPr defTabSz="544666"/>
                <a:endParaRPr lang="en-US" sz="1324" spc="-90" dirty="0">
                  <a:solidFill>
                    <a:schemeClr val="tx1">
                      <a:lumMod val="50000"/>
                    </a:schemeClr>
                  </a:solidFill>
                  <a:latin typeface="Segoe Light" pitchFamily="34" charset="0"/>
                </a:endParaRPr>
              </a:p>
            </p:txBody>
          </p:sp>
        </p:grpSp>
        <p:grpSp>
          <p:nvGrpSpPr>
            <p:cNvPr id="68" name="Group 67"/>
            <p:cNvGrpSpPr/>
            <p:nvPr/>
          </p:nvGrpSpPr>
          <p:grpSpPr>
            <a:xfrm>
              <a:off x="5420055" y="2301673"/>
              <a:ext cx="309458" cy="271948"/>
              <a:chOff x="5188943" y="2261481"/>
              <a:chExt cx="309458" cy="271948"/>
            </a:xfrm>
          </p:grpSpPr>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8943" y="2261481"/>
                <a:ext cx="309458" cy="271948"/>
              </a:xfrm>
              <a:prstGeom prst="rect">
                <a:avLst/>
              </a:prstGeom>
              <a:noFill/>
              <a:ln>
                <a:noFill/>
              </a:ln>
            </p:spPr>
          </p:pic>
          <p:sp>
            <p:nvSpPr>
              <p:cNvPr id="67" name="TextBox 66"/>
              <p:cNvSpPr txBox="1"/>
              <p:nvPr/>
            </p:nvSpPr>
            <p:spPr>
              <a:xfrm>
                <a:off x="5226693" y="2412386"/>
                <a:ext cx="143893" cy="67673"/>
              </a:xfrm>
              <a:prstGeom prst="rect">
                <a:avLst/>
              </a:prstGeom>
              <a:noFill/>
            </p:spPr>
            <p:txBody>
              <a:bodyPr wrap="none" lIns="0" tIns="0" rIns="0" bIns="0" rtlCol="0">
                <a:spAutoFit/>
              </a:bodyPr>
              <a:lstStyle/>
              <a:p>
                <a:pPr algn="ctr" fontAlgn="base">
                  <a:lnSpc>
                    <a:spcPct val="80000"/>
                  </a:lnSpc>
                  <a:spcBef>
                    <a:spcPct val="0"/>
                  </a:spcBef>
                  <a:spcAft>
                    <a:spcPct val="0"/>
                  </a:spcAft>
                </a:pPr>
                <a:r>
                  <a:rPr lang="en-US" sz="404" dirty="0">
                    <a:gradFill>
                      <a:gsLst>
                        <a:gs pos="2917">
                          <a:srgbClr val="FFFFFF"/>
                        </a:gs>
                        <a:gs pos="100000">
                          <a:srgbClr val="FFFFFF"/>
                        </a:gs>
                      </a:gsLst>
                      <a:lin ang="5400000" scaled="0"/>
                    </a:gradFill>
                  </a:rPr>
                  <a:t>VHD</a:t>
                </a:r>
              </a:p>
            </p:txBody>
          </p:sp>
        </p:grpSp>
      </p:grpSp>
      <p:grpSp>
        <p:nvGrpSpPr>
          <p:cNvPr id="136" name="Group 135"/>
          <p:cNvGrpSpPr/>
          <p:nvPr/>
        </p:nvGrpSpPr>
        <p:grpSpPr>
          <a:xfrm>
            <a:off x="5610399" y="4699988"/>
            <a:ext cx="542191" cy="467339"/>
            <a:chOff x="7630532" y="5225894"/>
            <a:chExt cx="737417" cy="635613"/>
          </a:xfrm>
        </p:grpSpPr>
        <p:grpSp>
          <p:nvGrpSpPr>
            <p:cNvPr id="123" name="Group 122"/>
            <p:cNvGrpSpPr/>
            <p:nvPr/>
          </p:nvGrpSpPr>
          <p:grpSpPr>
            <a:xfrm>
              <a:off x="7630532" y="5225894"/>
              <a:ext cx="737417" cy="635613"/>
              <a:chOff x="4974964" y="2079649"/>
              <a:chExt cx="737417" cy="635613"/>
            </a:xfrm>
          </p:grpSpPr>
          <p:sp>
            <p:nvSpPr>
              <p:cNvPr id="124" name="Hexagon 123"/>
              <p:cNvSpPr/>
              <p:nvPr/>
            </p:nvSpPr>
            <p:spPr bwMode="auto">
              <a:xfrm rot="19780699">
                <a:off x="4974964" y="2079649"/>
                <a:ext cx="737417" cy="635613"/>
              </a:xfrm>
              <a:prstGeom prst="hexagon">
                <a:avLst>
                  <a:gd name="adj" fmla="val 28905"/>
                  <a:gd name="vf" fmla="val 11547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0422" tIns="25211" rIns="50422" bIns="25211" numCol="1" rtlCol="0" anchor="ctr" anchorCtr="0" compatLnSpc="1">
                <a:prstTxWarp prst="textNoShape">
                  <a:avLst/>
                </a:prstTxWarp>
              </a:bodyPr>
              <a:lstStyle/>
              <a:p>
                <a:pPr algn="ctr" defTabSz="685317" fontAlgn="base">
                  <a:spcBef>
                    <a:spcPct val="0"/>
                  </a:spcBef>
                  <a:spcAft>
                    <a:spcPct val="0"/>
                  </a:spcAft>
                </a:pPr>
                <a:endParaRPr lang="en-US" sz="1618" dirty="0">
                  <a:solidFill>
                    <a:schemeClr val="tx1"/>
                  </a:solidFill>
                </a:endParaRPr>
              </a:p>
            </p:txBody>
          </p:sp>
          <p:sp>
            <p:nvSpPr>
              <p:cNvPr id="125" name="Freeform 88"/>
              <p:cNvSpPr>
                <a:spLocks noEditPoints="1"/>
              </p:cNvSpPr>
              <p:nvPr/>
            </p:nvSpPr>
            <p:spPr bwMode="black">
              <a:xfrm>
                <a:off x="5083760" y="2206196"/>
                <a:ext cx="519824" cy="440807"/>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67229" tIns="33614" rIns="67229" bIns="33614" numCol="1" rtlCol="0" anchor="ctr" anchorCtr="0" compatLnSpc="1">
                <a:prstTxWarp prst="textNoShape">
                  <a:avLst/>
                </a:prstTxWarp>
              </a:bodyPr>
              <a:lstStyle/>
              <a:p>
                <a:pPr defTabSz="544666"/>
                <a:endParaRPr lang="en-US" sz="1324" spc="-90" dirty="0">
                  <a:solidFill>
                    <a:schemeClr val="tx1">
                      <a:lumMod val="50000"/>
                    </a:schemeClr>
                  </a:solidFill>
                  <a:latin typeface="Segoe Light" pitchFamily="34" charset="0"/>
                </a:endParaRPr>
              </a:p>
            </p:txBody>
          </p:sp>
        </p:grpSp>
        <p:grpSp>
          <p:nvGrpSpPr>
            <p:cNvPr id="126" name="Group 125"/>
            <p:cNvGrpSpPr/>
            <p:nvPr/>
          </p:nvGrpSpPr>
          <p:grpSpPr>
            <a:xfrm>
              <a:off x="7844511" y="5407726"/>
              <a:ext cx="309458" cy="271948"/>
              <a:chOff x="5188943" y="2261481"/>
              <a:chExt cx="309458" cy="271948"/>
            </a:xfrm>
          </p:grpSpPr>
          <p:pic>
            <p:nvPicPr>
              <p:cNvPr id="127" name="Picture 1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8943" y="2261481"/>
                <a:ext cx="309458" cy="271948"/>
              </a:xfrm>
              <a:prstGeom prst="rect">
                <a:avLst/>
              </a:prstGeom>
              <a:noFill/>
              <a:ln>
                <a:noFill/>
              </a:ln>
            </p:spPr>
          </p:pic>
          <p:sp>
            <p:nvSpPr>
              <p:cNvPr id="128" name="TextBox 127"/>
              <p:cNvSpPr txBox="1"/>
              <p:nvPr/>
            </p:nvSpPr>
            <p:spPr>
              <a:xfrm>
                <a:off x="5226693" y="2412386"/>
                <a:ext cx="143893" cy="67673"/>
              </a:xfrm>
              <a:prstGeom prst="rect">
                <a:avLst/>
              </a:prstGeom>
              <a:noFill/>
            </p:spPr>
            <p:txBody>
              <a:bodyPr wrap="none" lIns="0" tIns="0" rIns="0" bIns="0" rtlCol="0">
                <a:spAutoFit/>
              </a:bodyPr>
              <a:lstStyle/>
              <a:p>
                <a:pPr algn="ctr" fontAlgn="base">
                  <a:lnSpc>
                    <a:spcPct val="80000"/>
                  </a:lnSpc>
                  <a:spcBef>
                    <a:spcPct val="0"/>
                  </a:spcBef>
                  <a:spcAft>
                    <a:spcPct val="0"/>
                  </a:spcAft>
                </a:pPr>
                <a:r>
                  <a:rPr lang="en-US" sz="404" dirty="0">
                    <a:gradFill>
                      <a:gsLst>
                        <a:gs pos="2917">
                          <a:srgbClr val="FFFFFF"/>
                        </a:gs>
                        <a:gs pos="100000">
                          <a:srgbClr val="FFFFFF"/>
                        </a:gs>
                      </a:gsLst>
                      <a:lin ang="5400000" scaled="0"/>
                    </a:gradFill>
                  </a:rPr>
                  <a:t>VHD</a:t>
                </a:r>
              </a:p>
            </p:txBody>
          </p:sp>
        </p:grpSp>
      </p:grpSp>
    </p:spTree>
    <p:extLst>
      <p:ext uri="{BB962C8B-B14F-4D97-AF65-F5344CB8AC3E}">
        <p14:creationId xmlns:p14="http://schemas.microsoft.com/office/powerpoint/2010/main" val="268270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1000"/>
                                        <p:tgtEl>
                                          <p:spTgt spid="137"/>
                                        </p:tgtEl>
                                      </p:cBhvr>
                                    </p:animEffect>
                                  </p:childTnLst>
                                </p:cTn>
                              </p:par>
                              <p:par>
                                <p:cTn id="8" presetID="10" presetClass="entr" presetSubtype="0" fill="hold" nodeType="withEffect">
                                  <p:stCondLst>
                                    <p:cond delay="0"/>
                                  </p:stCondLst>
                                  <p:childTnLst>
                                    <p:set>
                                      <p:cBhvr>
                                        <p:cTn id="9" dur="1" fill="hold">
                                          <p:stCondLst>
                                            <p:cond delay="0"/>
                                          </p:stCondLst>
                                        </p:cTn>
                                        <p:tgtEl>
                                          <p:spTgt spid="129"/>
                                        </p:tgtEl>
                                        <p:attrNameLst>
                                          <p:attrName>style.visibility</p:attrName>
                                        </p:attrNameLst>
                                      </p:cBhvr>
                                      <p:to>
                                        <p:strVal val="visible"/>
                                      </p:to>
                                    </p:set>
                                    <p:animEffect transition="in" filter="fade">
                                      <p:cBhvr>
                                        <p:cTn id="10" dur="1000"/>
                                        <p:tgtEl>
                                          <p:spTgt spid="129"/>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38"/>
                                        </p:tgtEl>
                                        <p:attrNameLst>
                                          <p:attrName>style.visibility</p:attrName>
                                        </p:attrNameLst>
                                      </p:cBhvr>
                                      <p:to>
                                        <p:strVal val="visible"/>
                                      </p:to>
                                    </p:set>
                                    <p:animEffect transition="in" filter="fade">
                                      <p:cBhvr>
                                        <p:cTn id="14" dur="1000"/>
                                        <p:tgtEl>
                                          <p:spTgt spid="138"/>
                                        </p:tgtEl>
                                      </p:cBhvr>
                                    </p:animEffect>
                                  </p:childTnLst>
                                </p:cTn>
                              </p:par>
                              <p:par>
                                <p:cTn id="15" presetID="10" presetClass="entr" presetSubtype="0" fill="hold" nodeType="withEffect">
                                  <p:stCondLst>
                                    <p:cond delay="0"/>
                                  </p:stCondLst>
                                  <p:childTnLst>
                                    <p:set>
                                      <p:cBhvr>
                                        <p:cTn id="16" dur="1" fill="hold">
                                          <p:stCondLst>
                                            <p:cond delay="0"/>
                                          </p:stCondLst>
                                        </p:cTn>
                                        <p:tgtEl>
                                          <p:spTgt spid="136"/>
                                        </p:tgtEl>
                                        <p:attrNameLst>
                                          <p:attrName>style.visibility</p:attrName>
                                        </p:attrNameLst>
                                      </p:cBhvr>
                                      <p:to>
                                        <p:strVal val="visible"/>
                                      </p:to>
                                    </p:set>
                                    <p:animEffect transition="in" filter="fade">
                                      <p:cBhvr>
                                        <p:cTn id="17" dur="1000"/>
                                        <p:tgtEl>
                                          <p:spTgt spid="136"/>
                                        </p:tgtEl>
                                      </p:cBhvr>
                                    </p:animEffect>
                                  </p:childTnLst>
                                </p:cTn>
                              </p:par>
                            </p:childTnLst>
                          </p:cTn>
                        </p:par>
                        <p:par>
                          <p:cTn id="18" fill="hold">
                            <p:stCondLst>
                              <p:cond delay="2000"/>
                            </p:stCondLst>
                            <p:childTnLst>
                              <p:par>
                                <p:cTn id="19" presetID="42" presetClass="path" presetSubtype="0" decel="100000" fill="hold" nodeType="afterEffect">
                                  <p:stCondLst>
                                    <p:cond delay="0"/>
                                  </p:stCondLst>
                                  <p:childTnLst>
                                    <p:animMotion origin="layout" path="M -1.85346E-6 4.39401E-6 L -0.05553 -0.43305 " pathEditMode="relative" rAng="0" ptsTypes="AA">
                                      <p:cBhvr>
                                        <p:cTn id="20" dur="3000" fill="hold"/>
                                        <p:tgtEl>
                                          <p:spTgt spid="136"/>
                                        </p:tgtEl>
                                        <p:attrNameLst>
                                          <p:attrName>ppt_x</p:attrName>
                                          <p:attrName>ppt_y</p:attrName>
                                        </p:attrNameLst>
                                      </p:cBhvr>
                                      <p:rCtr x="-2783" y="-21652"/>
                                    </p:animMotion>
                                  </p:childTnLst>
                                </p:cTn>
                              </p:par>
                            </p:childTnLst>
                          </p:cTn>
                        </p:par>
                        <p:par>
                          <p:cTn id="21" fill="hold">
                            <p:stCondLst>
                              <p:cond delay="5000"/>
                            </p:stCondLst>
                            <p:childTnLst>
                              <p:par>
                                <p:cTn id="22" presetID="42" presetClass="path" presetSubtype="0" decel="100000" fill="hold" nodeType="afterEffect">
                                  <p:stCondLst>
                                    <p:cond delay="0"/>
                                  </p:stCondLst>
                                  <p:childTnLst>
                                    <p:animMotion origin="layout" path="M -4.62344E-6 -9.71403E-7 L 0.02656 0.35134 " pathEditMode="relative" rAng="0" ptsTypes="AA">
                                      <p:cBhvr>
                                        <p:cTn id="23" dur="3000" fill="hold"/>
                                        <p:tgtEl>
                                          <p:spTgt spid="129"/>
                                        </p:tgtEl>
                                        <p:attrNameLst>
                                          <p:attrName>ppt_x</p:attrName>
                                          <p:attrName>ppt_y</p:attrName>
                                        </p:attrNameLst>
                                      </p:cBhvr>
                                      <p:rCtr x="1328" y="17567"/>
                                    </p:animMotion>
                                  </p:childTnLst>
                                </p:cTn>
                              </p:par>
                            </p:childTnLst>
                          </p:cTn>
                        </p:par>
                      </p:childTnLst>
                    </p:cTn>
                  </p:par>
                  <p:par>
                    <p:cTn id="24" fill="hold">
                      <p:stCondLst>
                        <p:cond delay="indefinite"/>
                      </p:stCondLst>
                      <p:childTnLst>
                        <p:par>
                          <p:cTn id="25" fill="hold">
                            <p:stCondLst>
                              <p:cond delay="0"/>
                            </p:stCondLst>
                            <p:childTnLst>
                              <p:par>
                                <p:cTn id="26" presetID="35" presetClass="path" presetSubtype="0" accel="50000" decel="50000" fill="hold" nodeType="clickEffect">
                                  <p:stCondLst>
                                    <p:cond delay="0"/>
                                  </p:stCondLst>
                                  <p:childTnLst>
                                    <p:animMotion origin="layout" path="M 4.36559E-6 -2.8552E-6 L -0.25351 0.00227 " pathEditMode="relative" rAng="0" ptsTypes="AA">
                                      <p:cBhvr>
                                        <p:cTn id="27" dur="3000" fill="hold"/>
                                        <p:tgtEl>
                                          <p:spTgt spid="137"/>
                                        </p:tgtEl>
                                        <p:attrNameLst>
                                          <p:attrName>ppt_x</p:attrName>
                                          <p:attrName>ppt_y</p:attrName>
                                        </p:attrNameLst>
                                      </p:cBhvr>
                                      <p:rCtr x="-12676" y="113"/>
                                    </p:animMotion>
                                  </p:childTnLst>
                                </p:cTn>
                              </p:par>
                              <p:par>
                                <p:cTn id="28" presetID="35" presetClass="path" presetSubtype="0" accel="50000" decel="50000" fill="hold" nodeType="withEffect">
                                  <p:stCondLst>
                                    <p:cond delay="0"/>
                                  </p:stCondLst>
                                  <p:childTnLst>
                                    <p:animMotion origin="layout" path="M -0.05553 -0.43305 L -0.30865 -0.4335 " pathEditMode="relative" rAng="0" ptsTypes="AA">
                                      <p:cBhvr>
                                        <p:cTn id="29" dur="3000" fill="hold"/>
                                        <p:tgtEl>
                                          <p:spTgt spid="136"/>
                                        </p:tgtEl>
                                        <p:attrNameLst>
                                          <p:attrName>ppt_x</p:attrName>
                                          <p:attrName>ppt_y</p:attrName>
                                        </p:attrNameLst>
                                      </p:cBhvr>
                                      <p:rCtr x="-12663" y="-23"/>
                                    </p:animMotion>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139"/>
                                        </p:tgtEl>
                                        <p:attrNameLst>
                                          <p:attrName>style.visibility</p:attrName>
                                        </p:attrNameLst>
                                      </p:cBhvr>
                                      <p:to>
                                        <p:strVal val="visible"/>
                                      </p:to>
                                    </p:set>
                                    <p:animEffect transition="in" filter="fade">
                                      <p:cBhvr>
                                        <p:cTn id="33" dur="1000"/>
                                        <p:tgtEl>
                                          <p:spTgt spid="139"/>
                                        </p:tgtEl>
                                      </p:cBhvr>
                                    </p:animEffect>
                                  </p:childTnLst>
                                </p:cTn>
                              </p:par>
                            </p:childTnLst>
                          </p:cTn>
                        </p:par>
                        <p:par>
                          <p:cTn id="34" fill="hold">
                            <p:stCondLst>
                              <p:cond delay="4000"/>
                            </p:stCondLst>
                            <p:childTnLst>
                              <p:par>
                                <p:cTn id="35" presetID="42" presetClass="path" presetSubtype="0" accel="50000" decel="50000" fill="hold" nodeType="afterEffect">
                                  <p:stCondLst>
                                    <p:cond delay="0"/>
                                  </p:stCondLst>
                                  <p:childTnLst>
                                    <p:animMotion origin="layout" path="M -0.37043 -0.44372 L 0.10506 -0.41262 " pathEditMode="relative" rAng="0" ptsTypes="AA">
                                      <p:cBhvr>
                                        <p:cTn id="36" dur="3000" fill="hold"/>
                                        <p:tgtEl>
                                          <p:spTgt spid="136"/>
                                        </p:tgtEl>
                                        <p:attrNameLst>
                                          <p:attrName>ppt_x</p:attrName>
                                          <p:attrName>ppt_y</p:attrName>
                                        </p:attrNameLst>
                                      </p:cBhvr>
                                      <p:rCtr x="23768" y="15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2913416" y="2200178"/>
            <a:ext cx="1814878" cy="2215789"/>
            <a:chOff x="519113" y="1446214"/>
            <a:chExt cx="1989565" cy="3291840"/>
          </a:xfrm>
        </p:grpSpPr>
        <p:sp>
          <p:nvSpPr>
            <p:cNvPr id="6" name="Rectangle 5"/>
            <p:cNvSpPr/>
            <p:nvPr/>
          </p:nvSpPr>
          <p:spPr bwMode="auto">
            <a:xfrm>
              <a:off x="519113" y="1446214"/>
              <a:ext cx="1989565" cy="3291840"/>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005840" rIns="91436" bIns="91440" numCol="1" rtlCol="0" anchor="t" anchorCtr="0" compatLnSpc="1">
              <a:prstTxWarp prst="textNoShape">
                <a:avLst/>
              </a:prstTxWarp>
            </a:bodyPr>
            <a:lstStyle/>
            <a:p>
              <a:pPr defTabSz="914099" fontAlgn="base">
                <a:spcBef>
                  <a:spcPct val="0"/>
                </a:spcBef>
                <a:spcAft>
                  <a:spcPct val="0"/>
                </a:spcAft>
              </a:pPr>
              <a:r>
                <a:rPr lang="en-US" sz="2000" dirty="0" smtClean="0">
                  <a:solidFill>
                    <a:schemeClr val="tx1"/>
                  </a:solidFill>
                  <a:latin typeface="Segoe UI Light" pitchFamily="34" charset="0"/>
                </a:rPr>
                <a:t>Tables</a:t>
              </a:r>
              <a:endParaRPr lang="en-US" dirty="0" smtClean="0">
                <a:solidFill>
                  <a:schemeClr val="tx1"/>
                </a:solidFill>
                <a:latin typeface="Segoe UI Light" pitchFamily="34" charset="0"/>
              </a:endParaRPr>
            </a:p>
            <a:p>
              <a:pPr defTabSz="914099" fontAlgn="base">
                <a:spcBef>
                  <a:spcPct val="0"/>
                </a:spcBef>
                <a:spcAft>
                  <a:spcPct val="0"/>
                </a:spcAft>
              </a:pPr>
              <a:r>
                <a:rPr lang="en-US" sz="1200" dirty="0">
                  <a:solidFill>
                    <a:schemeClr val="tx1"/>
                  </a:solidFill>
                </a:rPr>
                <a:t>Structured storage. </a:t>
              </a:r>
              <a:r>
                <a:rPr lang="en-US" sz="1200" dirty="0" smtClean="0">
                  <a:solidFill>
                    <a:schemeClr val="tx1"/>
                  </a:solidFill>
                </a:rPr>
                <a:t/>
              </a:r>
              <a:br>
                <a:rPr lang="en-US" sz="1200" dirty="0" smtClean="0">
                  <a:solidFill>
                    <a:schemeClr val="tx1"/>
                  </a:solidFill>
                </a:rPr>
              </a:br>
              <a:r>
                <a:rPr lang="en-US" sz="1200" dirty="0" smtClean="0">
                  <a:solidFill>
                    <a:schemeClr val="tx1"/>
                  </a:solidFill>
                </a:rPr>
                <a:t>A </a:t>
              </a:r>
              <a:r>
                <a:rPr lang="en-US" sz="1200" dirty="0">
                  <a:solidFill>
                    <a:schemeClr val="tx1"/>
                  </a:solidFill>
                </a:rPr>
                <a:t>table is a set of entities; an entity is </a:t>
              </a:r>
              <a:r>
                <a:rPr lang="en-US" sz="1200" dirty="0" smtClean="0">
                  <a:solidFill>
                    <a:schemeClr val="tx1"/>
                  </a:solidFill>
                </a:rPr>
                <a:t/>
              </a:r>
              <a:br>
                <a:rPr lang="en-US" sz="1200" dirty="0" smtClean="0">
                  <a:solidFill>
                    <a:schemeClr val="tx1"/>
                  </a:solidFill>
                </a:rPr>
              </a:br>
              <a:r>
                <a:rPr lang="en-US" sz="1200" dirty="0" smtClean="0">
                  <a:solidFill>
                    <a:schemeClr val="tx1"/>
                  </a:solidFill>
                </a:rPr>
                <a:t>a </a:t>
              </a:r>
              <a:r>
                <a:rPr lang="en-US" sz="1200" dirty="0">
                  <a:solidFill>
                    <a:schemeClr val="tx1"/>
                  </a:solidFill>
                </a:rPr>
                <a:t>set of properties.</a:t>
              </a:r>
            </a:p>
          </p:txBody>
        </p:sp>
        <p:sp>
          <p:nvSpPr>
            <p:cNvPr id="7" name="Freeform 6"/>
            <p:cNvSpPr>
              <a:spLocks noEditPoints="1"/>
            </p:cNvSpPr>
            <p:nvPr/>
          </p:nvSpPr>
          <p:spPr bwMode="auto">
            <a:xfrm>
              <a:off x="894946" y="1688915"/>
              <a:ext cx="1237898" cy="1082587"/>
            </a:xfrm>
            <a:custGeom>
              <a:avLst/>
              <a:gdLst>
                <a:gd name="T0" fmla="*/ 0 w 570"/>
                <a:gd name="T1" fmla="*/ 12 h 499"/>
                <a:gd name="T2" fmla="*/ 558 w 570"/>
                <a:gd name="T3" fmla="*/ 499 h 499"/>
                <a:gd name="T4" fmla="*/ 558 w 570"/>
                <a:gd name="T5" fmla="*/ 0 h 499"/>
                <a:gd name="T6" fmla="*/ 223 w 570"/>
                <a:gd name="T7" fmla="*/ 396 h 499"/>
                <a:gd name="T8" fmla="*/ 223 w 570"/>
                <a:gd name="T9" fmla="*/ 215 h 499"/>
                <a:gd name="T10" fmla="*/ 138 w 570"/>
                <a:gd name="T11" fmla="*/ 215 h 499"/>
                <a:gd name="T12" fmla="*/ 138 w 570"/>
                <a:gd name="T13" fmla="*/ 124 h 499"/>
                <a:gd name="T14" fmla="*/ 138 w 570"/>
                <a:gd name="T15" fmla="*/ 195 h 499"/>
                <a:gd name="T16" fmla="*/ 138 w 570"/>
                <a:gd name="T17" fmla="*/ 376 h 499"/>
                <a:gd name="T18" fmla="*/ 243 w 570"/>
                <a:gd name="T19" fmla="*/ 464 h 499"/>
                <a:gd name="T20" fmla="*/ 327 w 570"/>
                <a:gd name="T21" fmla="*/ 464 h 499"/>
                <a:gd name="T22" fmla="*/ 327 w 570"/>
                <a:gd name="T23" fmla="*/ 285 h 499"/>
                <a:gd name="T24" fmla="*/ 327 w 570"/>
                <a:gd name="T25" fmla="*/ 215 h 499"/>
                <a:gd name="T26" fmla="*/ 327 w 570"/>
                <a:gd name="T27" fmla="*/ 124 h 499"/>
                <a:gd name="T28" fmla="*/ 327 w 570"/>
                <a:gd name="T29" fmla="*/ 305 h 499"/>
                <a:gd name="T30" fmla="*/ 243 w 570"/>
                <a:gd name="T31" fmla="*/ 305 h 499"/>
                <a:gd name="T32" fmla="*/ 347 w 570"/>
                <a:gd name="T33" fmla="*/ 396 h 499"/>
                <a:gd name="T34" fmla="*/ 347 w 570"/>
                <a:gd name="T35" fmla="*/ 464 h 499"/>
                <a:gd name="T36" fmla="*/ 347 w 570"/>
                <a:gd name="T37" fmla="*/ 285 h 499"/>
                <a:gd name="T38" fmla="*/ 347 w 570"/>
                <a:gd name="T39" fmla="*/ 195 h 499"/>
                <a:gd name="T40" fmla="*/ 432 w 570"/>
                <a:gd name="T41" fmla="*/ 195 h 499"/>
                <a:gd name="T42" fmla="*/ 432 w 570"/>
                <a:gd name="T43" fmla="*/ 376 h 499"/>
                <a:gd name="T44" fmla="*/ 432 w 570"/>
                <a:gd name="T45" fmla="*/ 305 h 499"/>
                <a:gd name="T46" fmla="*/ 535 w 570"/>
                <a:gd name="T47" fmla="*/ 396 h 499"/>
                <a:gd name="T48" fmla="*/ 452 w 570"/>
                <a:gd name="T49" fmla="*/ 376 h 499"/>
                <a:gd name="T50" fmla="*/ 535 w 570"/>
                <a:gd name="T51" fmla="*/ 376 h 499"/>
                <a:gd name="T52" fmla="*/ 452 w 570"/>
                <a:gd name="T53" fmla="*/ 215 h 499"/>
                <a:gd name="T54" fmla="*/ 452 w 570"/>
                <a:gd name="T55" fmla="*/ 285 h 499"/>
                <a:gd name="T56" fmla="*/ 535 w 570"/>
                <a:gd name="T57" fmla="*/ 124 h 499"/>
                <a:gd name="T58" fmla="*/ 535 w 570"/>
                <a:gd name="T59" fmla="*/ 35 h 499"/>
                <a:gd name="T60" fmla="*/ 452 w 570"/>
                <a:gd name="T61" fmla="*/ 35 h 499"/>
                <a:gd name="T62" fmla="*/ 432 w 570"/>
                <a:gd name="T63" fmla="*/ 104 h 499"/>
                <a:gd name="T64" fmla="*/ 432 w 570"/>
                <a:gd name="T65" fmla="*/ 35 h 499"/>
                <a:gd name="T66" fmla="*/ 243 w 570"/>
                <a:gd name="T67" fmla="*/ 104 h 499"/>
                <a:gd name="T68" fmla="*/ 223 w 570"/>
                <a:gd name="T69" fmla="*/ 35 h 499"/>
                <a:gd name="T70" fmla="*/ 138 w 570"/>
                <a:gd name="T71" fmla="*/ 35 h 499"/>
                <a:gd name="T72" fmla="*/ 35 w 570"/>
                <a:gd name="T73" fmla="*/ 104 h 499"/>
                <a:gd name="T74" fmla="*/ 118 w 570"/>
                <a:gd name="T75" fmla="*/ 104 h 499"/>
                <a:gd name="T76" fmla="*/ 35 w 570"/>
                <a:gd name="T77" fmla="*/ 195 h 499"/>
                <a:gd name="T78" fmla="*/ 118 w 570"/>
                <a:gd name="T79" fmla="*/ 215 h 499"/>
                <a:gd name="T80" fmla="*/ 35 w 570"/>
                <a:gd name="T81" fmla="*/ 215 h 499"/>
                <a:gd name="T82" fmla="*/ 118 w 570"/>
                <a:gd name="T83" fmla="*/ 376 h 499"/>
                <a:gd name="T84" fmla="*/ 118 w 570"/>
                <a:gd name="T85" fmla="*/ 305 h 499"/>
                <a:gd name="T86" fmla="*/ 35 w 570"/>
                <a:gd name="T87" fmla="*/ 46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0" h="499">
                  <a:moveTo>
                    <a:pt x="558" y="0"/>
                  </a:moveTo>
                  <a:cubicBezTo>
                    <a:pt x="12" y="0"/>
                    <a:pt x="12" y="0"/>
                    <a:pt x="12" y="0"/>
                  </a:cubicBezTo>
                  <a:cubicBezTo>
                    <a:pt x="5" y="0"/>
                    <a:pt x="0" y="5"/>
                    <a:pt x="0" y="12"/>
                  </a:cubicBezTo>
                  <a:cubicBezTo>
                    <a:pt x="0" y="487"/>
                    <a:pt x="0" y="487"/>
                    <a:pt x="0" y="487"/>
                  </a:cubicBezTo>
                  <a:cubicBezTo>
                    <a:pt x="0" y="493"/>
                    <a:pt x="5" y="499"/>
                    <a:pt x="12" y="499"/>
                  </a:cubicBezTo>
                  <a:cubicBezTo>
                    <a:pt x="558" y="499"/>
                    <a:pt x="558" y="499"/>
                    <a:pt x="558" y="499"/>
                  </a:cubicBezTo>
                  <a:cubicBezTo>
                    <a:pt x="564" y="499"/>
                    <a:pt x="570" y="493"/>
                    <a:pt x="570" y="487"/>
                  </a:cubicBezTo>
                  <a:cubicBezTo>
                    <a:pt x="570" y="12"/>
                    <a:pt x="570" y="12"/>
                    <a:pt x="570" y="12"/>
                  </a:cubicBezTo>
                  <a:cubicBezTo>
                    <a:pt x="570" y="5"/>
                    <a:pt x="564" y="0"/>
                    <a:pt x="558" y="0"/>
                  </a:cubicBezTo>
                  <a:close/>
                  <a:moveTo>
                    <a:pt x="138" y="464"/>
                  </a:moveTo>
                  <a:cubicBezTo>
                    <a:pt x="138" y="396"/>
                    <a:pt x="138" y="396"/>
                    <a:pt x="138" y="396"/>
                  </a:cubicBezTo>
                  <a:cubicBezTo>
                    <a:pt x="223" y="396"/>
                    <a:pt x="223" y="396"/>
                    <a:pt x="223" y="396"/>
                  </a:cubicBezTo>
                  <a:cubicBezTo>
                    <a:pt x="223" y="464"/>
                    <a:pt x="223" y="464"/>
                    <a:pt x="223" y="464"/>
                  </a:cubicBezTo>
                  <a:lnTo>
                    <a:pt x="138" y="464"/>
                  </a:lnTo>
                  <a:close/>
                  <a:moveTo>
                    <a:pt x="223" y="215"/>
                  </a:moveTo>
                  <a:cubicBezTo>
                    <a:pt x="223" y="285"/>
                    <a:pt x="223" y="285"/>
                    <a:pt x="223" y="285"/>
                  </a:cubicBezTo>
                  <a:cubicBezTo>
                    <a:pt x="138" y="285"/>
                    <a:pt x="138" y="285"/>
                    <a:pt x="138" y="285"/>
                  </a:cubicBezTo>
                  <a:cubicBezTo>
                    <a:pt x="138" y="215"/>
                    <a:pt x="138" y="215"/>
                    <a:pt x="138" y="215"/>
                  </a:cubicBezTo>
                  <a:lnTo>
                    <a:pt x="223" y="215"/>
                  </a:lnTo>
                  <a:close/>
                  <a:moveTo>
                    <a:pt x="138" y="195"/>
                  </a:moveTo>
                  <a:cubicBezTo>
                    <a:pt x="138" y="124"/>
                    <a:pt x="138" y="124"/>
                    <a:pt x="138" y="124"/>
                  </a:cubicBezTo>
                  <a:cubicBezTo>
                    <a:pt x="223" y="124"/>
                    <a:pt x="223" y="124"/>
                    <a:pt x="223" y="124"/>
                  </a:cubicBezTo>
                  <a:cubicBezTo>
                    <a:pt x="223" y="195"/>
                    <a:pt x="223" y="195"/>
                    <a:pt x="223" y="195"/>
                  </a:cubicBezTo>
                  <a:lnTo>
                    <a:pt x="138" y="195"/>
                  </a:lnTo>
                  <a:close/>
                  <a:moveTo>
                    <a:pt x="223" y="305"/>
                  </a:moveTo>
                  <a:cubicBezTo>
                    <a:pt x="223" y="376"/>
                    <a:pt x="223" y="376"/>
                    <a:pt x="223" y="376"/>
                  </a:cubicBezTo>
                  <a:cubicBezTo>
                    <a:pt x="138" y="376"/>
                    <a:pt x="138" y="376"/>
                    <a:pt x="138" y="376"/>
                  </a:cubicBezTo>
                  <a:cubicBezTo>
                    <a:pt x="138" y="305"/>
                    <a:pt x="138" y="305"/>
                    <a:pt x="138" y="305"/>
                  </a:cubicBezTo>
                  <a:lnTo>
                    <a:pt x="223" y="305"/>
                  </a:lnTo>
                  <a:close/>
                  <a:moveTo>
                    <a:pt x="243" y="464"/>
                  </a:moveTo>
                  <a:cubicBezTo>
                    <a:pt x="243" y="396"/>
                    <a:pt x="243" y="396"/>
                    <a:pt x="243" y="396"/>
                  </a:cubicBezTo>
                  <a:cubicBezTo>
                    <a:pt x="327" y="396"/>
                    <a:pt x="327" y="396"/>
                    <a:pt x="327" y="396"/>
                  </a:cubicBezTo>
                  <a:cubicBezTo>
                    <a:pt x="327" y="464"/>
                    <a:pt x="327" y="464"/>
                    <a:pt x="327" y="464"/>
                  </a:cubicBezTo>
                  <a:lnTo>
                    <a:pt x="243" y="464"/>
                  </a:lnTo>
                  <a:close/>
                  <a:moveTo>
                    <a:pt x="327" y="215"/>
                  </a:moveTo>
                  <a:cubicBezTo>
                    <a:pt x="327" y="285"/>
                    <a:pt x="327" y="285"/>
                    <a:pt x="327" y="285"/>
                  </a:cubicBezTo>
                  <a:cubicBezTo>
                    <a:pt x="243" y="285"/>
                    <a:pt x="243" y="285"/>
                    <a:pt x="243" y="285"/>
                  </a:cubicBezTo>
                  <a:cubicBezTo>
                    <a:pt x="243" y="215"/>
                    <a:pt x="243" y="215"/>
                    <a:pt x="243" y="215"/>
                  </a:cubicBezTo>
                  <a:lnTo>
                    <a:pt x="327" y="215"/>
                  </a:lnTo>
                  <a:close/>
                  <a:moveTo>
                    <a:pt x="243" y="195"/>
                  </a:moveTo>
                  <a:cubicBezTo>
                    <a:pt x="243" y="124"/>
                    <a:pt x="243" y="124"/>
                    <a:pt x="243" y="124"/>
                  </a:cubicBezTo>
                  <a:cubicBezTo>
                    <a:pt x="327" y="124"/>
                    <a:pt x="327" y="124"/>
                    <a:pt x="327" y="124"/>
                  </a:cubicBezTo>
                  <a:cubicBezTo>
                    <a:pt x="327" y="195"/>
                    <a:pt x="327" y="195"/>
                    <a:pt x="327" y="195"/>
                  </a:cubicBezTo>
                  <a:lnTo>
                    <a:pt x="243" y="195"/>
                  </a:lnTo>
                  <a:close/>
                  <a:moveTo>
                    <a:pt x="327" y="305"/>
                  </a:moveTo>
                  <a:cubicBezTo>
                    <a:pt x="327" y="376"/>
                    <a:pt x="327" y="376"/>
                    <a:pt x="327" y="376"/>
                  </a:cubicBezTo>
                  <a:cubicBezTo>
                    <a:pt x="243" y="376"/>
                    <a:pt x="243" y="376"/>
                    <a:pt x="243" y="376"/>
                  </a:cubicBezTo>
                  <a:cubicBezTo>
                    <a:pt x="243" y="305"/>
                    <a:pt x="243" y="305"/>
                    <a:pt x="243" y="305"/>
                  </a:cubicBezTo>
                  <a:lnTo>
                    <a:pt x="327" y="305"/>
                  </a:lnTo>
                  <a:close/>
                  <a:moveTo>
                    <a:pt x="347" y="464"/>
                  </a:moveTo>
                  <a:cubicBezTo>
                    <a:pt x="347" y="396"/>
                    <a:pt x="347" y="396"/>
                    <a:pt x="347" y="396"/>
                  </a:cubicBezTo>
                  <a:cubicBezTo>
                    <a:pt x="432" y="396"/>
                    <a:pt x="432" y="396"/>
                    <a:pt x="432" y="396"/>
                  </a:cubicBezTo>
                  <a:cubicBezTo>
                    <a:pt x="432" y="464"/>
                    <a:pt x="432" y="464"/>
                    <a:pt x="432" y="464"/>
                  </a:cubicBezTo>
                  <a:lnTo>
                    <a:pt x="347" y="464"/>
                  </a:lnTo>
                  <a:close/>
                  <a:moveTo>
                    <a:pt x="432" y="215"/>
                  </a:moveTo>
                  <a:cubicBezTo>
                    <a:pt x="432" y="285"/>
                    <a:pt x="432" y="285"/>
                    <a:pt x="432" y="285"/>
                  </a:cubicBezTo>
                  <a:cubicBezTo>
                    <a:pt x="347" y="285"/>
                    <a:pt x="347" y="285"/>
                    <a:pt x="347" y="285"/>
                  </a:cubicBezTo>
                  <a:cubicBezTo>
                    <a:pt x="347" y="215"/>
                    <a:pt x="347" y="215"/>
                    <a:pt x="347" y="215"/>
                  </a:cubicBezTo>
                  <a:lnTo>
                    <a:pt x="432" y="215"/>
                  </a:lnTo>
                  <a:close/>
                  <a:moveTo>
                    <a:pt x="347" y="195"/>
                  </a:moveTo>
                  <a:cubicBezTo>
                    <a:pt x="347" y="124"/>
                    <a:pt x="347" y="124"/>
                    <a:pt x="347" y="124"/>
                  </a:cubicBezTo>
                  <a:cubicBezTo>
                    <a:pt x="432" y="124"/>
                    <a:pt x="432" y="124"/>
                    <a:pt x="432" y="124"/>
                  </a:cubicBezTo>
                  <a:cubicBezTo>
                    <a:pt x="432" y="195"/>
                    <a:pt x="432" y="195"/>
                    <a:pt x="432" y="195"/>
                  </a:cubicBezTo>
                  <a:lnTo>
                    <a:pt x="347" y="195"/>
                  </a:lnTo>
                  <a:close/>
                  <a:moveTo>
                    <a:pt x="432" y="305"/>
                  </a:moveTo>
                  <a:cubicBezTo>
                    <a:pt x="432" y="376"/>
                    <a:pt x="432" y="376"/>
                    <a:pt x="432" y="376"/>
                  </a:cubicBezTo>
                  <a:cubicBezTo>
                    <a:pt x="347" y="376"/>
                    <a:pt x="347" y="376"/>
                    <a:pt x="347" y="376"/>
                  </a:cubicBezTo>
                  <a:cubicBezTo>
                    <a:pt x="347" y="305"/>
                    <a:pt x="347" y="305"/>
                    <a:pt x="347" y="305"/>
                  </a:cubicBezTo>
                  <a:lnTo>
                    <a:pt x="432" y="305"/>
                  </a:lnTo>
                  <a:close/>
                  <a:moveTo>
                    <a:pt x="452" y="464"/>
                  </a:moveTo>
                  <a:cubicBezTo>
                    <a:pt x="452" y="396"/>
                    <a:pt x="452" y="396"/>
                    <a:pt x="452" y="396"/>
                  </a:cubicBezTo>
                  <a:cubicBezTo>
                    <a:pt x="535" y="396"/>
                    <a:pt x="535" y="396"/>
                    <a:pt x="535" y="396"/>
                  </a:cubicBezTo>
                  <a:cubicBezTo>
                    <a:pt x="535" y="464"/>
                    <a:pt x="535" y="464"/>
                    <a:pt x="535" y="464"/>
                  </a:cubicBezTo>
                  <a:lnTo>
                    <a:pt x="452" y="464"/>
                  </a:lnTo>
                  <a:close/>
                  <a:moveTo>
                    <a:pt x="452" y="376"/>
                  </a:moveTo>
                  <a:cubicBezTo>
                    <a:pt x="452" y="305"/>
                    <a:pt x="452" y="305"/>
                    <a:pt x="452" y="305"/>
                  </a:cubicBezTo>
                  <a:cubicBezTo>
                    <a:pt x="535" y="305"/>
                    <a:pt x="535" y="305"/>
                    <a:pt x="535" y="305"/>
                  </a:cubicBezTo>
                  <a:cubicBezTo>
                    <a:pt x="535" y="376"/>
                    <a:pt x="535" y="376"/>
                    <a:pt x="535" y="376"/>
                  </a:cubicBezTo>
                  <a:lnTo>
                    <a:pt x="452" y="376"/>
                  </a:lnTo>
                  <a:close/>
                  <a:moveTo>
                    <a:pt x="452" y="285"/>
                  </a:moveTo>
                  <a:cubicBezTo>
                    <a:pt x="452" y="215"/>
                    <a:pt x="452" y="215"/>
                    <a:pt x="452" y="215"/>
                  </a:cubicBezTo>
                  <a:cubicBezTo>
                    <a:pt x="535" y="215"/>
                    <a:pt x="535" y="215"/>
                    <a:pt x="535" y="215"/>
                  </a:cubicBezTo>
                  <a:cubicBezTo>
                    <a:pt x="535" y="285"/>
                    <a:pt x="535" y="285"/>
                    <a:pt x="535" y="285"/>
                  </a:cubicBezTo>
                  <a:lnTo>
                    <a:pt x="452" y="285"/>
                  </a:lnTo>
                  <a:close/>
                  <a:moveTo>
                    <a:pt x="452" y="195"/>
                  </a:moveTo>
                  <a:cubicBezTo>
                    <a:pt x="452" y="124"/>
                    <a:pt x="452" y="124"/>
                    <a:pt x="452" y="124"/>
                  </a:cubicBezTo>
                  <a:cubicBezTo>
                    <a:pt x="535" y="124"/>
                    <a:pt x="535" y="124"/>
                    <a:pt x="535" y="124"/>
                  </a:cubicBezTo>
                  <a:cubicBezTo>
                    <a:pt x="535" y="195"/>
                    <a:pt x="535" y="195"/>
                    <a:pt x="535" y="195"/>
                  </a:cubicBezTo>
                  <a:lnTo>
                    <a:pt x="452" y="195"/>
                  </a:lnTo>
                  <a:close/>
                  <a:moveTo>
                    <a:pt x="535" y="35"/>
                  </a:moveTo>
                  <a:cubicBezTo>
                    <a:pt x="535" y="104"/>
                    <a:pt x="535" y="104"/>
                    <a:pt x="535" y="104"/>
                  </a:cubicBezTo>
                  <a:cubicBezTo>
                    <a:pt x="452" y="104"/>
                    <a:pt x="452" y="104"/>
                    <a:pt x="452" y="104"/>
                  </a:cubicBezTo>
                  <a:cubicBezTo>
                    <a:pt x="452" y="35"/>
                    <a:pt x="452" y="35"/>
                    <a:pt x="452" y="35"/>
                  </a:cubicBezTo>
                  <a:lnTo>
                    <a:pt x="535" y="35"/>
                  </a:lnTo>
                  <a:close/>
                  <a:moveTo>
                    <a:pt x="432" y="35"/>
                  </a:moveTo>
                  <a:cubicBezTo>
                    <a:pt x="432" y="104"/>
                    <a:pt x="432" y="104"/>
                    <a:pt x="432" y="104"/>
                  </a:cubicBezTo>
                  <a:cubicBezTo>
                    <a:pt x="347" y="104"/>
                    <a:pt x="347" y="104"/>
                    <a:pt x="347" y="104"/>
                  </a:cubicBezTo>
                  <a:cubicBezTo>
                    <a:pt x="347" y="35"/>
                    <a:pt x="347" y="35"/>
                    <a:pt x="347" y="35"/>
                  </a:cubicBezTo>
                  <a:lnTo>
                    <a:pt x="432" y="35"/>
                  </a:lnTo>
                  <a:close/>
                  <a:moveTo>
                    <a:pt x="327" y="35"/>
                  </a:moveTo>
                  <a:cubicBezTo>
                    <a:pt x="327" y="104"/>
                    <a:pt x="327" y="104"/>
                    <a:pt x="327" y="104"/>
                  </a:cubicBezTo>
                  <a:cubicBezTo>
                    <a:pt x="243" y="104"/>
                    <a:pt x="243" y="104"/>
                    <a:pt x="243" y="104"/>
                  </a:cubicBezTo>
                  <a:cubicBezTo>
                    <a:pt x="243" y="35"/>
                    <a:pt x="243" y="35"/>
                    <a:pt x="243" y="35"/>
                  </a:cubicBezTo>
                  <a:lnTo>
                    <a:pt x="327" y="35"/>
                  </a:lnTo>
                  <a:close/>
                  <a:moveTo>
                    <a:pt x="223" y="35"/>
                  </a:moveTo>
                  <a:cubicBezTo>
                    <a:pt x="223" y="104"/>
                    <a:pt x="223" y="104"/>
                    <a:pt x="223" y="104"/>
                  </a:cubicBezTo>
                  <a:cubicBezTo>
                    <a:pt x="138" y="104"/>
                    <a:pt x="138" y="104"/>
                    <a:pt x="138" y="104"/>
                  </a:cubicBezTo>
                  <a:cubicBezTo>
                    <a:pt x="138" y="35"/>
                    <a:pt x="138" y="35"/>
                    <a:pt x="138" y="35"/>
                  </a:cubicBezTo>
                  <a:lnTo>
                    <a:pt x="223" y="35"/>
                  </a:lnTo>
                  <a:close/>
                  <a:moveTo>
                    <a:pt x="118" y="104"/>
                  </a:moveTo>
                  <a:cubicBezTo>
                    <a:pt x="35" y="104"/>
                    <a:pt x="35" y="104"/>
                    <a:pt x="35" y="104"/>
                  </a:cubicBezTo>
                  <a:cubicBezTo>
                    <a:pt x="35" y="35"/>
                    <a:pt x="35" y="35"/>
                    <a:pt x="35" y="35"/>
                  </a:cubicBezTo>
                  <a:cubicBezTo>
                    <a:pt x="118" y="35"/>
                    <a:pt x="118" y="35"/>
                    <a:pt x="118" y="35"/>
                  </a:cubicBezTo>
                  <a:lnTo>
                    <a:pt x="118" y="104"/>
                  </a:lnTo>
                  <a:close/>
                  <a:moveTo>
                    <a:pt x="118" y="124"/>
                  </a:moveTo>
                  <a:cubicBezTo>
                    <a:pt x="118" y="195"/>
                    <a:pt x="118" y="195"/>
                    <a:pt x="118" y="195"/>
                  </a:cubicBezTo>
                  <a:cubicBezTo>
                    <a:pt x="35" y="195"/>
                    <a:pt x="35" y="195"/>
                    <a:pt x="35" y="195"/>
                  </a:cubicBezTo>
                  <a:cubicBezTo>
                    <a:pt x="35" y="124"/>
                    <a:pt x="35" y="124"/>
                    <a:pt x="35" y="124"/>
                  </a:cubicBezTo>
                  <a:lnTo>
                    <a:pt x="118" y="124"/>
                  </a:lnTo>
                  <a:close/>
                  <a:moveTo>
                    <a:pt x="118" y="215"/>
                  </a:moveTo>
                  <a:cubicBezTo>
                    <a:pt x="118" y="285"/>
                    <a:pt x="118" y="285"/>
                    <a:pt x="118" y="285"/>
                  </a:cubicBezTo>
                  <a:cubicBezTo>
                    <a:pt x="35" y="285"/>
                    <a:pt x="35" y="285"/>
                    <a:pt x="35" y="285"/>
                  </a:cubicBezTo>
                  <a:cubicBezTo>
                    <a:pt x="35" y="215"/>
                    <a:pt x="35" y="215"/>
                    <a:pt x="35" y="215"/>
                  </a:cubicBezTo>
                  <a:lnTo>
                    <a:pt x="118" y="215"/>
                  </a:lnTo>
                  <a:close/>
                  <a:moveTo>
                    <a:pt x="118" y="305"/>
                  </a:moveTo>
                  <a:cubicBezTo>
                    <a:pt x="118" y="376"/>
                    <a:pt x="118" y="376"/>
                    <a:pt x="118" y="376"/>
                  </a:cubicBezTo>
                  <a:cubicBezTo>
                    <a:pt x="35" y="376"/>
                    <a:pt x="35" y="376"/>
                    <a:pt x="35" y="376"/>
                  </a:cubicBezTo>
                  <a:cubicBezTo>
                    <a:pt x="35" y="305"/>
                    <a:pt x="35" y="305"/>
                    <a:pt x="35" y="305"/>
                  </a:cubicBezTo>
                  <a:lnTo>
                    <a:pt x="118" y="305"/>
                  </a:lnTo>
                  <a:close/>
                  <a:moveTo>
                    <a:pt x="118" y="396"/>
                  </a:moveTo>
                  <a:cubicBezTo>
                    <a:pt x="118" y="464"/>
                    <a:pt x="118" y="464"/>
                    <a:pt x="118" y="464"/>
                  </a:cubicBezTo>
                  <a:cubicBezTo>
                    <a:pt x="35" y="464"/>
                    <a:pt x="35" y="464"/>
                    <a:pt x="35" y="464"/>
                  </a:cubicBezTo>
                  <a:cubicBezTo>
                    <a:pt x="35" y="396"/>
                    <a:pt x="35" y="396"/>
                    <a:pt x="35" y="396"/>
                  </a:cubicBezTo>
                  <a:lnTo>
                    <a:pt x="118" y="396"/>
                  </a:lnTo>
                  <a:close/>
                </a:path>
              </a:pathLst>
            </a:custGeom>
            <a:solidFill>
              <a:schemeClr val="bg1"/>
            </a:solidFill>
            <a:ln>
              <a:noFill/>
            </a:ln>
          </p:spPr>
          <p:txBody>
            <a:bodyPr vert="horz" wrap="square" lIns="91440" tIns="1005840" rIns="91440" bIns="91440" numCol="1" anchor="t" anchorCtr="0" compatLnSpc="1">
              <a:prstTxWarp prst="textNoShape">
                <a:avLst/>
              </a:prstTxWarp>
            </a:bodyPr>
            <a:lstStyle/>
            <a:p>
              <a:pPr defTabSz="1218987"/>
              <a:endParaRPr lang="en-US" sz="1600"/>
            </a:p>
          </p:txBody>
        </p:sp>
      </p:grpSp>
      <p:grpSp>
        <p:nvGrpSpPr>
          <p:cNvPr id="23" name="Group 22"/>
          <p:cNvGrpSpPr/>
          <p:nvPr/>
        </p:nvGrpSpPr>
        <p:grpSpPr>
          <a:xfrm>
            <a:off x="4802332" y="2200177"/>
            <a:ext cx="1780718" cy="2215789"/>
            <a:chOff x="5988944" y="1446214"/>
            <a:chExt cx="1711482" cy="3291840"/>
          </a:xfrm>
        </p:grpSpPr>
        <p:sp>
          <p:nvSpPr>
            <p:cNvPr id="9" name="Rectangle 8"/>
            <p:cNvSpPr/>
            <p:nvPr/>
          </p:nvSpPr>
          <p:spPr bwMode="auto">
            <a:xfrm>
              <a:off x="5988944" y="1446214"/>
              <a:ext cx="1711482" cy="3291840"/>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005840" rIns="91436" bIns="91440" numCol="1" rtlCol="0" anchor="t" anchorCtr="0" compatLnSpc="1">
              <a:prstTxWarp prst="textNoShape">
                <a:avLst/>
              </a:prstTxWarp>
            </a:bodyPr>
            <a:lstStyle/>
            <a:p>
              <a:pPr defTabSz="914099" fontAlgn="base">
                <a:spcBef>
                  <a:spcPct val="0"/>
                </a:spcBef>
                <a:spcAft>
                  <a:spcPct val="0"/>
                </a:spcAft>
              </a:pPr>
              <a:r>
                <a:rPr lang="en-US" sz="2000" dirty="0">
                  <a:solidFill>
                    <a:schemeClr val="tx1"/>
                  </a:solidFill>
                  <a:latin typeface="Segoe UI Light" pitchFamily="34" charset="0"/>
                </a:rPr>
                <a:t>Queues</a:t>
              </a:r>
            </a:p>
            <a:p>
              <a:pPr defTabSz="914099" fontAlgn="base">
                <a:spcBef>
                  <a:spcPct val="0"/>
                </a:spcBef>
                <a:spcAft>
                  <a:spcPct val="0"/>
                </a:spcAft>
              </a:pPr>
              <a:r>
                <a:rPr lang="en-US" sz="1200" dirty="0">
                  <a:solidFill>
                    <a:schemeClr val="tx1"/>
                  </a:solidFill>
                </a:rPr>
                <a:t>Reliable storage and delivery of messages for an application.</a:t>
              </a:r>
            </a:p>
          </p:txBody>
        </p:sp>
        <p:sp>
          <p:nvSpPr>
            <p:cNvPr id="10" name="Freeform 16"/>
            <p:cNvSpPr>
              <a:spLocks noEditPoints="1"/>
            </p:cNvSpPr>
            <p:nvPr/>
          </p:nvSpPr>
          <p:spPr bwMode="auto">
            <a:xfrm>
              <a:off x="6360566" y="1894167"/>
              <a:ext cx="968238" cy="672084"/>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chemeClr val="bg1"/>
            </a:solidFill>
            <a:ln>
              <a:noFill/>
            </a:ln>
          </p:spPr>
          <p:txBody>
            <a:bodyPr vert="horz" wrap="square" lIns="91440" tIns="1005840" rIns="91440" bIns="91440" numCol="1" anchor="t" anchorCtr="0" compatLnSpc="1">
              <a:prstTxWarp prst="textNoShape">
                <a:avLst/>
              </a:prstTxWarp>
            </a:bodyPr>
            <a:lstStyle/>
            <a:p>
              <a:pPr defTabSz="1218987"/>
              <a:endParaRPr lang="en-US" sz="1600"/>
            </a:p>
          </p:txBody>
        </p:sp>
      </p:grpSp>
      <p:grpSp>
        <p:nvGrpSpPr>
          <p:cNvPr id="24" name="Group 23"/>
          <p:cNvGrpSpPr/>
          <p:nvPr/>
        </p:nvGrpSpPr>
        <p:grpSpPr>
          <a:xfrm>
            <a:off x="1118270" y="2203836"/>
            <a:ext cx="1721108" cy="2215789"/>
            <a:chOff x="3254029" y="1446214"/>
            <a:chExt cx="2015064" cy="3291840"/>
          </a:xfrm>
        </p:grpSpPr>
        <p:sp>
          <p:nvSpPr>
            <p:cNvPr id="12" name="Rectangle 11"/>
            <p:cNvSpPr/>
            <p:nvPr/>
          </p:nvSpPr>
          <p:spPr bwMode="auto">
            <a:xfrm>
              <a:off x="3254029" y="1446214"/>
              <a:ext cx="2015064" cy="3291840"/>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005840" rIns="91436" bIns="91440" numCol="1" rtlCol="0" anchor="t" anchorCtr="0" compatLnSpc="1">
              <a:prstTxWarp prst="textNoShape">
                <a:avLst/>
              </a:prstTxWarp>
            </a:bodyPr>
            <a:lstStyle/>
            <a:p>
              <a:pPr defTabSz="914099" fontAlgn="base">
                <a:spcBef>
                  <a:spcPct val="0"/>
                </a:spcBef>
                <a:spcAft>
                  <a:spcPct val="0"/>
                </a:spcAft>
              </a:pPr>
              <a:r>
                <a:rPr lang="en-US" sz="2000" dirty="0" smtClean="0">
                  <a:solidFill>
                    <a:schemeClr val="tx1"/>
                  </a:solidFill>
                  <a:latin typeface="Segoe UI Light" pitchFamily="34" charset="0"/>
                </a:rPr>
                <a:t>Blobs</a:t>
              </a:r>
              <a:endParaRPr lang="en-US" dirty="0" smtClean="0">
                <a:solidFill>
                  <a:schemeClr val="tx1"/>
                </a:solidFill>
                <a:latin typeface="Segoe UI Light" pitchFamily="34" charset="0"/>
              </a:endParaRPr>
            </a:p>
            <a:p>
              <a:pPr defTabSz="914099" fontAlgn="base">
                <a:spcBef>
                  <a:spcPct val="0"/>
                </a:spcBef>
                <a:spcAft>
                  <a:spcPct val="0"/>
                </a:spcAft>
              </a:pPr>
              <a:r>
                <a:rPr lang="en-US" sz="1200" dirty="0">
                  <a:solidFill>
                    <a:schemeClr val="tx1"/>
                  </a:solidFill>
                </a:rPr>
                <a:t>Simple named files along with metadata for the </a:t>
              </a:r>
              <a:r>
                <a:rPr lang="en-US" sz="1200" dirty="0" smtClean="0">
                  <a:solidFill>
                    <a:schemeClr val="tx1"/>
                  </a:solidFill>
                </a:rPr>
                <a:t>file. </a:t>
              </a:r>
              <a:endParaRPr lang="en-US" sz="1200" dirty="0">
                <a:solidFill>
                  <a:schemeClr val="tx1"/>
                </a:solidFill>
              </a:endParaRPr>
            </a:p>
          </p:txBody>
        </p:sp>
        <p:sp>
          <p:nvSpPr>
            <p:cNvPr id="13" name="Freeform 12"/>
            <p:cNvSpPr>
              <a:spLocks noEditPoints="1"/>
            </p:cNvSpPr>
            <p:nvPr/>
          </p:nvSpPr>
          <p:spPr bwMode="auto">
            <a:xfrm>
              <a:off x="3709813" y="1688915"/>
              <a:ext cx="1091202" cy="104656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1005840" rIns="91440" bIns="91440" numCol="1" anchor="t" anchorCtr="0" compatLnSpc="1">
              <a:prstTxWarp prst="textNoShape">
                <a:avLst/>
              </a:prstTxWarp>
            </a:bodyPr>
            <a:lstStyle/>
            <a:p>
              <a:pPr defTabSz="1218987"/>
              <a:endParaRPr lang="en-US" sz="1600" dirty="0"/>
            </a:p>
          </p:txBody>
        </p:sp>
      </p:grpSp>
      <p:sp>
        <p:nvSpPr>
          <p:cNvPr id="18" name="TextBox 17"/>
          <p:cNvSpPr txBox="1"/>
          <p:nvPr/>
        </p:nvSpPr>
        <p:spPr>
          <a:xfrm>
            <a:off x="274320" y="365802"/>
            <a:ext cx="3879588" cy="830997"/>
          </a:xfrm>
          <a:prstGeom prst="rect">
            <a:avLst/>
          </a:prstGeom>
          <a:noFill/>
        </p:spPr>
        <p:txBody>
          <a:bodyPr wrap="none" rtlCol="0">
            <a:spAutoFit/>
          </a:bodyPr>
          <a:lstStyle/>
          <a:p>
            <a:r>
              <a:rPr lang="en-US" sz="4800" dirty="0" smtClean="0">
                <a:latin typeface="Segoe UI Light" panose="020B0502040204020203" pitchFamily="34" charset="0"/>
                <a:cs typeface="Segoe UI Light" panose="020B0502040204020203" pitchFamily="34" charset="0"/>
              </a:rPr>
              <a:t>Cloud Storage</a:t>
            </a:r>
            <a:endParaRPr lang="en-US" sz="4800" dirty="0">
              <a:latin typeface="Segoe UI Light" panose="020B0502040204020203" pitchFamily="34" charset="0"/>
              <a:cs typeface="Segoe UI Light" panose="020B0502040204020203" pitchFamily="34" charset="0"/>
            </a:endParaRPr>
          </a:p>
        </p:txBody>
      </p:sp>
      <p:grpSp>
        <p:nvGrpSpPr>
          <p:cNvPr id="2" name="Group 1"/>
          <p:cNvGrpSpPr/>
          <p:nvPr/>
        </p:nvGrpSpPr>
        <p:grpSpPr>
          <a:xfrm>
            <a:off x="6672496" y="2200177"/>
            <a:ext cx="1866977" cy="2215789"/>
            <a:chOff x="6672496" y="2200177"/>
            <a:chExt cx="1866977" cy="2215789"/>
          </a:xfrm>
        </p:grpSpPr>
        <p:sp>
          <p:nvSpPr>
            <p:cNvPr id="19" name="Rectangle 18"/>
            <p:cNvSpPr/>
            <p:nvPr/>
          </p:nvSpPr>
          <p:spPr bwMode="auto">
            <a:xfrm>
              <a:off x="6672496" y="2200177"/>
              <a:ext cx="1866977" cy="2215789"/>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005840" rIns="91436" bIns="91440" numCol="1" rtlCol="0" anchor="t" anchorCtr="0" compatLnSpc="1">
              <a:prstTxWarp prst="textNoShape">
                <a:avLst/>
              </a:prstTxWarp>
            </a:bodyPr>
            <a:lstStyle/>
            <a:p>
              <a:pPr defTabSz="914099" fontAlgn="base">
                <a:spcBef>
                  <a:spcPct val="0"/>
                </a:spcBef>
                <a:spcAft>
                  <a:spcPct val="0"/>
                </a:spcAft>
              </a:pPr>
              <a:r>
                <a:rPr lang="en-US" sz="2000" dirty="0" smtClean="0">
                  <a:solidFill>
                    <a:schemeClr val="tx1"/>
                  </a:solidFill>
                  <a:latin typeface="Segoe UI Light" pitchFamily="34" charset="0"/>
                </a:rPr>
                <a:t>SQL Database</a:t>
              </a:r>
              <a:endParaRPr lang="en-US" sz="2000" dirty="0">
                <a:solidFill>
                  <a:schemeClr val="tx1"/>
                </a:solidFill>
                <a:latin typeface="Segoe UI Light" pitchFamily="34" charset="0"/>
              </a:endParaRPr>
            </a:p>
            <a:p>
              <a:pPr defTabSz="914099" fontAlgn="base">
                <a:spcBef>
                  <a:spcPct val="0"/>
                </a:spcBef>
                <a:spcAft>
                  <a:spcPct val="0"/>
                </a:spcAft>
              </a:pPr>
              <a:r>
                <a:rPr lang="en-US" sz="1200" dirty="0">
                  <a:solidFill>
                    <a:schemeClr val="tx1"/>
                  </a:solidFill>
                </a:rPr>
                <a:t>Reliable storage and delivery of messages for an application.</a:t>
              </a:r>
            </a:p>
          </p:txBody>
        </p:sp>
        <p:grpSp>
          <p:nvGrpSpPr>
            <p:cNvPr id="20" name="Group 19"/>
            <p:cNvGrpSpPr/>
            <p:nvPr/>
          </p:nvGrpSpPr>
          <p:grpSpPr bwMode="black">
            <a:xfrm>
              <a:off x="7321976" y="2367203"/>
              <a:ext cx="568016" cy="802870"/>
              <a:chOff x="1752600" y="4267200"/>
              <a:chExt cx="1157286" cy="1302545"/>
            </a:xfrm>
            <a:solidFill>
              <a:schemeClr val="bg1"/>
            </a:solidFill>
          </p:grpSpPr>
          <p:sp>
            <p:nvSpPr>
              <p:cNvPr id="21"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sz="1600" b="1">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22"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sz="1600" b="1">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28"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sz="1600" b="1">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29"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sz="1600" b="1">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30"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sz="1600" b="1">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31"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sz="1600" b="1">
                  <a:ln w="12700">
                    <a:solidFill>
                      <a:schemeClr val="tx2">
                        <a:satMod val="155000"/>
                      </a:schemeClr>
                    </a:solidFill>
                    <a:prstDash val="solid"/>
                  </a:ln>
                  <a:effectLst>
                    <a:outerShdw blurRad="41275" dist="20320" dir="1800000" algn="tl" rotWithShape="0">
                      <a:srgbClr val="000000">
                        <a:alpha val="40000"/>
                      </a:srgbClr>
                    </a:outerShdw>
                  </a:effectLst>
                </a:endParaRPr>
              </a:p>
            </p:txBody>
          </p:sp>
          <p:sp>
            <p:nvSpPr>
              <p:cNvPr id="32" name="Freeform 225"/>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sz="1600" b="1">
                  <a:ln w="12700">
                    <a:solidFill>
                      <a:schemeClr val="tx2">
                        <a:satMod val="155000"/>
                      </a:schemeClr>
                    </a:solidFill>
                    <a:prstDash val="solid"/>
                  </a:ln>
                  <a:effectLst>
                    <a:outerShdw blurRad="41275" dist="20320" dir="1800000" algn="tl" rotWithShape="0">
                      <a:srgbClr val="000000">
                        <a:alpha val="40000"/>
                      </a:srgbClr>
                    </a:outerShdw>
                  </a:effectLst>
                </a:endParaRPr>
              </a:p>
            </p:txBody>
          </p:sp>
        </p:grpSp>
      </p:gr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822" y="6248400"/>
            <a:ext cx="1905778" cy="457200"/>
          </a:xfrm>
          <a:prstGeom prst="rect">
            <a:avLst/>
          </a:prstGeom>
        </p:spPr>
      </p:pic>
    </p:spTree>
    <p:extLst>
      <p:ext uri="{BB962C8B-B14F-4D97-AF65-F5344CB8AC3E}">
        <p14:creationId xmlns:p14="http://schemas.microsoft.com/office/powerpoint/2010/main" val="3157239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2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3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260" y="262366"/>
            <a:ext cx="8229600" cy="439480"/>
          </a:xfrm>
        </p:spPr>
        <p:txBody>
          <a:bodyPr/>
          <a:lstStyle/>
          <a:p>
            <a:r>
              <a:rPr lang="en-US" sz="3600" dirty="0" smtClean="0"/>
              <a:t>Focused </a:t>
            </a:r>
            <a:r>
              <a:rPr lang="en-US" sz="3600" dirty="0" err="1" smtClean="0"/>
              <a:t>CiS</a:t>
            </a:r>
            <a:r>
              <a:rPr lang="en-US" sz="3600" dirty="0" smtClean="0"/>
              <a:t> Applications &amp; Workloads</a:t>
            </a:r>
            <a:endParaRPr lang="en-US" sz="3600" dirty="0"/>
          </a:p>
        </p:txBody>
      </p:sp>
      <p:sp>
        <p:nvSpPr>
          <p:cNvPr id="4" name="Freeform 3"/>
          <p:cNvSpPr/>
          <p:nvPr/>
        </p:nvSpPr>
        <p:spPr bwMode="auto">
          <a:xfrm>
            <a:off x="606811" y="2084814"/>
            <a:ext cx="4228529" cy="2587815"/>
          </a:xfrm>
          <a:custGeom>
            <a:avLst/>
            <a:gdLst>
              <a:gd name="connsiteX0" fmla="*/ 0 w 6858000"/>
              <a:gd name="connsiteY0" fmla="*/ 0 h 3771900"/>
              <a:gd name="connsiteX1" fmla="*/ 0 w 6858000"/>
              <a:gd name="connsiteY1" fmla="*/ 3771900 h 3771900"/>
              <a:gd name="connsiteX2" fmla="*/ 6858000 w 6858000"/>
              <a:gd name="connsiteY2" fmla="*/ 3771900 h 3771900"/>
            </a:gdLst>
            <a:ahLst/>
            <a:cxnLst>
              <a:cxn ang="0">
                <a:pos x="connsiteX0" y="connsiteY0"/>
              </a:cxn>
              <a:cxn ang="0">
                <a:pos x="connsiteX1" y="connsiteY1"/>
              </a:cxn>
              <a:cxn ang="0">
                <a:pos x="connsiteX2" y="connsiteY2"/>
              </a:cxn>
            </a:cxnLst>
            <a:rect l="l" t="t" r="r" b="b"/>
            <a:pathLst>
              <a:path w="6858000" h="3771900">
                <a:moveTo>
                  <a:pt x="0" y="0"/>
                </a:moveTo>
                <a:lnTo>
                  <a:pt x="0" y="3771900"/>
                </a:lnTo>
                <a:lnTo>
                  <a:pt x="6858000" y="3771900"/>
                </a:lnTo>
              </a:path>
            </a:pathLst>
          </a:custGeom>
          <a:noFill/>
          <a:ln w="9525" cap="flat" cmpd="sng" algn="ctr">
            <a:solidFill>
              <a:srgbClr val="5F9632">
                <a:lumMod val="65000"/>
                <a:lumOff val="35000"/>
              </a:srgbClr>
            </a:solidFill>
            <a:prstDash val="solid"/>
            <a:round/>
            <a:headEnd type="none" w="med" len="med"/>
            <a:tailEnd type="none" w="med" len="med"/>
          </a:ln>
          <a:effectLst>
            <a:outerShdw blurRad="50800" dist="38100" dir="2700000">
              <a:srgbClr val="000000">
                <a:alpha val="43000"/>
              </a:srgbClr>
            </a:outerShdw>
          </a:effectLst>
        </p:spPr>
        <p:txBody>
          <a:bodyPr lIns="68569" tIns="34285" rIns="68569" bIns="34285">
            <a:prstTxWarp prst="textNoShape">
              <a:avLst/>
            </a:prstTxWarp>
          </a:bodyPr>
          <a:lstStyle/>
          <a:p>
            <a:pPr defTabSz="685690">
              <a:defRPr/>
            </a:pPr>
            <a:endParaRPr lang="en-US" sz="1050" kern="0">
              <a:solidFill>
                <a:schemeClr val="bg1"/>
              </a:solidFill>
            </a:endParaRPr>
          </a:p>
        </p:txBody>
      </p:sp>
      <p:sp>
        <p:nvSpPr>
          <p:cNvPr id="5" name="Rectangle 4"/>
          <p:cNvSpPr>
            <a:spLocks noChangeArrowheads="1"/>
          </p:cNvSpPr>
          <p:nvPr/>
        </p:nvSpPr>
        <p:spPr bwMode="auto">
          <a:xfrm rot="16200000">
            <a:off x="129674" y="2255826"/>
            <a:ext cx="681896" cy="253906"/>
          </a:xfrm>
          <a:prstGeom prst="rect">
            <a:avLst/>
          </a:prstGeom>
          <a:noFill/>
          <a:ln w="9525">
            <a:noFill/>
            <a:miter lim="800000"/>
            <a:headEnd/>
            <a:tailEnd/>
          </a:ln>
        </p:spPr>
        <p:txBody>
          <a:bodyPr wrap="none" lIns="68569" tIns="34285" rIns="68569" bIns="34285">
            <a:prstTxWarp prst="textNoShape">
              <a:avLst/>
            </a:prstTxWarp>
            <a:spAutoFit/>
          </a:bodyPr>
          <a:lstStyle/>
          <a:p>
            <a:pPr defTabSz="685690">
              <a:defRPr/>
            </a:pPr>
            <a:r>
              <a:rPr lang="en-US" sz="1200" b="1" kern="0" dirty="0">
                <a:solidFill>
                  <a:schemeClr val="bg1"/>
                </a:solidFill>
              </a:rPr>
              <a:t>Capacity</a:t>
            </a:r>
          </a:p>
        </p:txBody>
      </p:sp>
      <p:sp>
        <p:nvSpPr>
          <p:cNvPr id="6" name="Rectangle 5"/>
          <p:cNvSpPr>
            <a:spLocks noChangeArrowheads="1"/>
          </p:cNvSpPr>
          <p:nvPr/>
        </p:nvSpPr>
        <p:spPr bwMode="auto">
          <a:xfrm>
            <a:off x="4637579" y="4557215"/>
            <a:ext cx="455872" cy="253906"/>
          </a:xfrm>
          <a:prstGeom prst="rect">
            <a:avLst/>
          </a:prstGeom>
          <a:solidFill>
            <a:srgbClr val="FFFFFF"/>
          </a:solidFill>
          <a:ln w="9525">
            <a:noFill/>
            <a:miter lim="800000"/>
            <a:headEnd/>
            <a:tailEnd/>
          </a:ln>
        </p:spPr>
        <p:txBody>
          <a:bodyPr wrap="none" lIns="68569" tIns="34285" rIns="68569" bIns="34285">
            <a:prstTxWarp prst="textNoShape">
              <a:avLst/>
            </a:prstTxWarp>
            <a:spAutoFit/>
          </a:bodyPr>
          <a:lstStyle/>
          <a:p>
            <a:pPr defTabSz="685690">
              <a:defRPr/>
            </a:pPr>
            <a:r>
              <a:rPr lang="en-US" sz="1200" b="1" kern="0" dirty="0">
                <a:solidFill>
                  <a:schemeClr val="bg1"/>
                </a:solidFill>
              </a:rPr>
              <a:t>Time</a:t>
            </a:r>
          </a:p>
        </p:txBody>
      </p:sp>
      <p:sp>
        <p:nvSpPr>
          <p:cNvPr id="7" name="Freeform 6"/>
          <p:cNvSpPr/>
          <p:nvPr/>
        </p:nvSpPr>
        <p:spPr bwMode="auto">
          <a:xfrm>
            <a:off x="606811" y="2084814"/>
            <a:ext cx="4149092" cy="2295146"/>
          </a:xfrm>
          <a:custGeom>
            <a:avLst/>
            <a:gdLst>
              <a:gd name="connsiteX0" fmla="*/ 0 w 6743700"/>
              <a:gd name="connsiteY0" fmla="*/ 3708400 h 3708400"/>
              <a:gd name="connsiteX1" fmla="*/ 787400 w 6743700"/>
              <a:gd name="connsiteY1" fmla="*/ 3632200 h 3708400"/>
              <a:gd name="connsiteX2" fmla="*/ 1727200 w 6743700"/>
              <a:gd name="connsiteY2" fmla="*/ 3429000 h 3708400"/>
              <a:gd name="connsiteX3" fmla="*/ 2552700 w 6743700"/>
              <a:gd name="connsiteY3" fmla="*/ 3149600 h 3708400"/>
              <a:gd name="connsiteX4" fmla="*/ 3340100 w 6743700"/>
              <a:gd name="connsiteY4" fmla="*/ 2781300 h 3708400"/>
              <a:gd name="connsiteX5" fmla="*/ 4343400 w 6743700"/>
              <a:gd name="connsiteY5" fmla="*/ 2197100 h 3708400"/>
              <a:gd name="connsiteX6" fmla="*/ 5321300 w 6743700"/>
              <a:gd name="connsiteY6" fmla="*/ 1447800 h 3708400"/>
              <a:gd name="connsiteX7" fmla="*/ 6286500 w 6743700"/>
              <a:gd name="connsiteY7" fmla="*/ 520700 h 3708400"/>
              <a:gd name="connsiteX8" fmla="*/ 6743700 w 6743700"/>
              <a:gd name="connsiteY8" fmla="*/ 0 h 370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43700" h="3708400">
                <a:moveTo>
                  <a:pt x="0" y="3708400"/>
                </a:moveTo>
                <a:cubicBezTo>
                  <a:pt x="249766" y="3693583"/>
                  <a:pt x="499533" y="3678767"/>
                  <a:pt x="787400" y="3632200"/>
                </a:cubicBezTo>
                <a:cubicBezTo>
                  <a:pt x="1075267" y="3585633"/>
                  <a:pt x="1432984" y="3509433"/>
                  <a:pt x="1727200" y="3429000"/>
                </a:cubicBezTo>
                <a:cubicBezTo>
                  <a:pt x="2021416" y="3348567"/>
                  <a:pt x="2283883" y="3257550"/>
                  <a:pt x="2552700" y="3149600"/>
                </a:cubicBezTo>
                <a:cubicBezTo>
                  <a:pt x="2821517" y="3041650"/>
                  <a:pt x="3041650" y="2940050"/>
                  <a:pt x="3340100" y="2781300"/>
                </a:cubicBezTo>
                <a:cubicBezTo>
                  <a:pt x="3638550" y="2622550"/>
                  <a:pt x="4013200" y="2419350"/>
                  <a:pt x="4343400" y="2197100"/>
                </a:cubicBezTo>
                <a:cubicBezTo>
                  <a:pt x="4673600" y="1974850"/>
                  <a:pt x="4997450" y="1727200"/>
                  <a:pt x="5321300" y="1447800"/>
                </a:cubicBezTo>
                <a:cubicBezTo>
                  <a:pt x="5645150" y="1168400"/>
                  <a:pt x="6049433" y="762000"/>
                  <a:pt x="6286500" y="520700"/>
                </a:cubicBezTo>
                <a:cubicBezTo>
                  <a:pt x="6523567" y="279400"/>
                  <a:pt x="6743700" y="0"/>
                  <a:pt x="6743700" y="0"/>
                </a:cubicBezTo>
              </a:path>
            </a:pathLst>
          </a:custGeom>
          <a:noFill/>
          <a:ln w="38100" cap="flat" cmpd="sng" algn="ctr">
            <a:solidFill>
              <a:srgbClr val="800000"/>
            </a:solidFill>
            <a:prstDash val="solid"/>
            <a:round/>
            <a:headEnd type="none" w="med" len="med"/>
            <a:tailEnd type="triangle" w="med" len="med"/>
          </a:ln>
          <a:effectLst>
            <a:outerShdw blurRad="50800" dist="38100" dir="2700000">
              <a:srgbClr val="000000">
                <a:alpha val="43000"/>
              </a:srgbClr>
            </a:outerShdw>
          </a:effectLst>
        </p:spPr>
        <p:txBody>
          <a:bodyPr lIns="68569" tIns="34285" rIns="68569" bIns="34285">
            <a:prstTxWarp prst="textNoShape">
              <a:avLst/>
            </a:prstTxWarp>
          </a:bodyPr>
          <a:lstStyle/>
          <a:p>
            <a:pPr defTabSz="685690">
              <a:defRPr/>
            </a:pPr>
            <a:endParaRPr lang="en-US" sz="1050" kern="0">
              <a:solidFill>
                <a:schemeClr val="bg1"/>
              </a:solidFill>
            </a:endParaRPr>
          </a:p>
        </p:txBody>
      </p:sp>
      <p:sp>
        <p:nvSpPr>
          <p:cNvPr id="8" name="Freeform 7"/>
          <p:cNvSpPr/>
          <p:nvPr/>
        </p:nvSpPr>
        <p:spPr bwMode="auto">
          <a:xfrm>
            <a:off x="606815" y="4402103"/>
            <a:ext cx="4110886" cy="178105"/>
          </a:xfrm>
          <a:custGeom>
            <a:avLst/>
            <a:gdLst>
              <a:gd name="connsiteX0" fmla="*/ 0 w 6832600"/>
              <a:gd name="connsiteY0" fmla="*/ 203200 h 203200"/>
              <a:gd name="connsiteX1" fmla="*/ 2755900 w 6832600"/>
              <a:gd name="connsiteY1" fmla="*/ 139700 h 203200"/>
              <a:gd name="connsiteX2" fmla="*/ 5054600 w 6832600"/>
              <a:gd name="connsiteY2" fmla="*/ 63500 h 203200"/>
              <a:gd name="connsiteX3" fmla="*/ 6832600 w 6832600"/>
              <a:gd name="connsiteY3" fmla="*/ 0 h 203200"/>
            </a:gdLst>
            <a:ahLst/>
            <a:cxnLst>
              <a:cxn ang="0">
                <a:pos x="connsiteX0" y="connsiteY0"/>
              </a:cxn>
              <a:cxn ang="0">
                <a:pos x="connsiteX1" y="connsiteY1"/>
              </a:cxn>
              <a:cxn ang="0">
                <a:pos x="connsiteX2" y="connsiteY2"/>
              </a:cxn>
              <a:cxn ang="0">
                <a:pos x="connsiteX3" y="connsiteY3"/>
              </a:cxn>
            </a:cxnLst>
            <a:rect l="l" t="t" r="r" b="b"/>
            <a:pathLst>
              <a:path w="6832600" h="203200">
                <a:moveTo>
                  <a:pt x="0" y="203200"/>
                </a:moveTo>
                <a:lnTo>
                  <a:pt x="2755900" y="139700"/>
                </a:lnTo>
                <a:lnTo>
                  <a:pt x="5054600" y="63500"/>
                </a:lnTo>
                <a:lnTo>
                  <a:pt x="6832600" y="0"/>
                </a:lnTo>
              </a:path>
            </a:pathLst>
          </a:custGeom>
          <a:noFill/>
          <a:ln w="38100" cap="flat" cmpd="sng" algn="ctr">
            <a:solidFill>
              <a:srgbClr val="008000"/>
            </a:solidFill>
            <a:prstDash val="solid"/>
            <a:round/>
            <a:headEnd type="none" w="med" len="med"/>
            <a:tailEnd type="triangle" w="med" len="med"/>
          </a:ln>
          <a:effectLst>
            <a:outerShdw blurRad="50800" dist="38100" dir="2700000">
              <a:srgbClr val="000000">
                <a:alpha val="43000"/>
              </a:srgbClr>
            </a:outerShdw>
          </a:effectLst>
        </p:spPr>
        <p:txBody>
          <a:bodyPr lIns="68569" tIns="34285" rIns="68569" bIns="34285">
            <a:prstTxWarp prst="textNoShape">
              <a:avLst/>
            </a:prstTxWarp>
          </a:bodyPr>
          <a:lstStyle/>
          <a:p>
            <a:pPr defTabSz="685690">
              <a:defRPr/>
            </a:pPr>
            <a:endParaRPr lang="en-US" sz="1050" kern="0">
              <a:solidFill>
                <a:schemeClr val="bg1"/>
              </a:solidFill>
            </a:endParaRPr>
          </a:p>
        </p:txBody>
      </p:sp>
      <p:grpSp>
        <p:nvGrpSpPr>
          <p:cNvPr id="9" name="Group 8"/>
          <p:cNvGrpSpPr/>
          <p:nvPr/>
        </p:nvGrpSpPr>
        <p:grpSpPr>
          <a:xfrm>
            <a:off x="845228" y="3089250"/>
            <a:ext cx="1992206" cy="505655"/>
            <a:chOff x="1955565" y="2650672"/>
            <a:chExt cx="2656274" cy="674206"/>
          </a:xfrm>
        </p:grpSpPr>
        <p:sp>
          <p:nvSpPr>
            <p:cNvPr id="10" name="Rounded Rectangle 9"/>
            <p:cNvSpPr/>
            <p:nvPr/>
          </p:nvSpPr>
          <p:spPr bwMode="auto">
            <a:xfrm>
              <a:off x="2018585" y="2650672"/>
              <a:ext cx="2530767" cy="674206"/>
            </a:xfrm>
            <a:prstGeom prst="roundRect">
              <a:avLst>
                <a:gd name="adj" fmla="val 8334"/>
              </a:avLst>
            </a:prstGeom>
            <a:gradFill flip="none" rotWithShape="1">
              <a:gsLst>
                <a:gs pos="0">
                  <a:srgbClr val="008000">
                    <a:alpha val="26000"/>
                  </a:srgbClr>
                </a:gs>
                <a:gs pos="100000">
                  <a:srgbClr val="FFFFFF">
                    <a:alpha val="25000"/>
                  </a:srgbClr>
                </a:gs>
              </a:gsLst>
              <a:lin ang="5400000" scaled="0"/>
              <a:tileRect/>
            </a:gra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prstTxWarp prst="textNoShape">
                <a:avLst/>
              </a:prstTxWarp>
            </a:bodyPr>
            <a:lstStyle/>
            <a:p>
              <a:pPr defTabSz="685690">
                <a:defRPr/>
              </a:pPr>
              <a:endParaRPr lang="en-US" sz="1050" kern="0">
                <a:solidFill>
                  <a:schemeClr val="bg1"/>
                </a:solidFill>
              </a:endParaRPr>
            </a:p>
          </p:txBody>
        </p:sp>
        <p:sp>
          <p:nvSpPr>
            <p:cNvPr id="11" name="Rectangle 9"/>
            <p:cNvSpPr>
              <a:spLocks noChangeArrowheads="1"/>
            </p:cNvSpPr>
            <p:nvPr/>
          </p:nvSpPr>
          <p:spPr bwMode="auto">
            <a:xfrm>
              <a:off x="1955565" y="2728743"/>
              <a:ext cx="2656274" cy="507830"/>
            </a:xfrm>
            <a:prstGeom prst="rect">
              <a:avLst/>
            </a:prstGeom>
            <a:noFill/>
            <a:ln w="9525">
              <a:noFill/>
              <a:miter lim="800000"/>
              <a:headEnd/>
              <a:tailEnd/>
            </a:ln>
          </p:spPr>
          <p:txBody>
            <a:bodyPr wrap="square">
              <a:prstTxWarp prst="textNoShape">
                <a:avLst/>
              </a:prstTxWarp>
              <a:spAutoFit/>
            </a:bodyPr>
            <a:lstStyle/>
            <a:p>
              <a:pPr algn="ctr" defTabSz="685690">
                <a:defRPr/>
              </a:pPr>
              <a:r>
                <a:rPr lang="en-US" sz="1050" b="1" kern="0" dirty="0">
                  <a:solidFill>
                    <a:schemeClr val="bg1"/>
                  </a:solidFill>
                </a:rPr>
                <a:t>Data grows exponentially</a:t>
              </a:r>
              <a:br>
                <a:rPr lang="en-US" sz="1050" b="1" kern="0" dirty="0">
                  <a:solidFill>
                    <a:schemeClr val="bg1"/>
                  </a:solidFill>
                </a:rPr>
              </a:br>
              <a:r>
                <a:rPr lang="en-US" sz="825" b="1" i="1" kern="0" dirty="0">
                  <a:solidFill>
                    <a:schemeClr val="bg1"/>
                  </a:solidFill>
                </a:rPr>
                <a:t>(50-60% annually)</a:t>
              </a:r>
              <a:endParaRPr lang="en-US" sz="1050" b="1" i="1" kern="0" dirty="0">
                <a:solidFill>
                  <a:schemeClr val="bg1"/>
                </a:solidFill>
              </a:endParaRPr>
            </a:p>
          </p:txBody>
        </p:sp>
      </p:grpSp>
      <p:grpSp>
        <p:nvGrpSpPr>
          <p:cNvPr id="12" name="Group 11"/>
          <p:cNvGrpSpPr/>
          <p:nvPr/>
        </p:nvGrpSpPr>
        <p:grpSpPr>
          <a:xfrm>
            <a:off x="2226455" y="4724699"/>
            <a:ext cx="1941848" cy="452854"/>
            <a:chOff x="3728958" y="3862264"/>
            <a:chExt cx="2589131" cy="603805"/>
          </a:xfrm>
        </p:grpSpPr>
        <p:sp>
          <p:nvSpPr>
            <p:cNvPr id="13" name="Rounded Rectangle 12"/>
            <p:cNvSpPr/>
            <p:nvPr/>
          </p:nvSpPr>
          <p:spPr bwMode="auto">
            <a:xfrm>
              <a:off x="3764581" y="3862381"/>
              <a:ext cx="2553507" cy="603688"/>
            </a:xfrm>
            <a:prstGeom prst="roundRect">
              <a:avLst>
                <a:gd name="adj" fmla="val 8334"/>
              </a:avLst>
            </a:prstGeom>
            <a:gradFill flip="none" rotWithShape="1">
              <a:gsLst>
                <a:gs pos="0">
                  <a:srgbClr val="008000">
                    <a:alpha val="26000"/>
                  </a:srgbClr>
                </a:gs>
                <a:gs pos="100000">
                  <a:srgbClr val="FFFFFF">
                    <a:alpha val="25000"/>
                  </a:srgbClr>
                </a:gs>
              </a:gsLst>
              <a:lin ang="5400000" scaled="0"/>
              <a:tileRect/>
            </a:gra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prstTxWarp prst="textNoShape">
                <a:avLst/>
              </a:prstTxWarp>
            </a:bodyPr>
            <a:lstStyle/>
            <a:p>
              <a:pPr defTabSz="685690">
                <a:defRPr/>
              </a:pPr>
              <a:endParaRPr lang="en-US" sz="1050" kern="0">
                <a:solidFill>
                  <a:schemeClr val="bg1"/>
                </a:solidFill>
              </a:endParaRPr>
            </a:p>
          </p:txBody>
        </p:sp>
        <p:sp>
          <p:nvSpPr>
            <p:cNvPr id="14" name="Rectangle 11"/>
            <p:cNvSpPr>
              <a:spLocks noChangeArrowheads="1"/>
            </p:cNvSpPr>
            <p:nvPr/>
          </p:nvSpPr>
          <p:spPr bwMode="auto">
            <a:xfrm>
              <a:off x="3728958" y="3862264"/>
              <a:ext cx="2589131" cy="553997"/>
            </a:xfrm>
            <a:prstGeom prst="rect">
              <a:avLst/>
            </a:prstGeom>
            <a:noFill/>
            <a:ln w="9525">
              <a:noFill/>
              <a:miter lim="800000"/>
              <a:headEnd/>
              <a:tailEnd/>
            </a:ln>
          </p:spPr>
          <p:txBody>
            <a:bodyPr wrap="square">
              <a:prstTxWarp prst="textNoShape">
                <a:avLst/>
              </a:prstTxWarp>
              <a:spAutoFit/>
            </a:bodyPr>
            <a:lstStyle/>
            <a:p>
              <a:pPr algn="ctr" defTabSz="685690">
                <a:defRPr/>
              </a:pPr>
              <a:r>
                <a:rPr lang="en-US" sz="1050" b="1" kern="0" dirty="0">
                  <a:solidFill>
                    <a:schemeClr val="bg1"/>
                  </a:solidFill>
                </a:rPr>
                <a:t>However, most I/O happens to the “Working Set” data</a:t>
              </a:r>
            </a:p>
          </p:txBody>
        </p:sp>
      </p:grpSp>
      <p:sp>
        <p:nvSpPr>
          <p:cNvPr id="15" name="Rounded Rectangular Callout 14"/>
          <p:cNvSpPr/>
          <p:nvPr/>
        </p:nvSpPr>
        <p:spPr bwMode="auto">
          <a:xfrm>
            <a:off x="2489734" y="2150212"/>
            <a:ext cx="1509407" cy="465665"/>
          </a:xfrm>
          <a:prstGeom prst="wedgeRoundRectCallout">
            <a:avLst>
              <a:gd name="adj1" fmla="val 44862"/>
              <a:gd name="adj2" fmla="val 110658"/>
              <a:gd name="adj3" fmla="val 16667"/>
            </a:avLst>
          </a:prstGeom>
          <a:solidFill>
            <a:srgbClr val="A5002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68569" tIns="34285" rIns="68569" bIns="34285">
            <a:prstTxWarp prst="textNoShape">
              <a:avLst/>
            </a:prstTxWarp>
          </a:bodyPr>
          <a:lstStyle/>
          <a:p>
            <a:pPr algn="ctr" defTabSz="685690">
              <a:defRPr/>
            </a:pPr>
            <a:r>
              <a:rPr lang="en-US" sz="1200" b="1" kern="0" dirty="0">
                <a:solidFill>
                  <a:schemeClr val="bg1"/>
                </a:solidFill>
              </a:rPr>
              <a:t>CapEx, </a:t>
            </a:r>
            <a:r>
              <a:rPr lang="en-US" sz="1200" b="1" kern="0" dirty="0" err="1">
                <a:solidFill>
                  <a:schemeClr val="bg1"/>
                </a:solidFill>
              </a:rPr>
              <a:t>OpEx</a:t>
            </a:r>
            <a:r>
              <a:rPr lang="en-US" sz="1200" b="1" kern="0" dirty="0">
                <a:solidFill>
                  <a:schemeClr val="bg1"/>
                </a:solidFill>
              </a:rPr>
              <a:t> of traditional storage</a:t>
            </a:r>
          </a:p>
        </p:txBody>
      </p:sp>
      <p:sp>
        <p:nvSpPr>
          <p:cNvPr id="16" name="Rounded Rectangular Callout 15"/>
          <p:cNvSpPr/>
          <p:nvPr/>
        </p:nvSpPr>
        <p:spPr bwMode="auto">
          <a:xfrm>
            <a:off x="3647861" y="3513574"/>
            <a:ext cx="1203567" cy="404189"/>
          </a:xfrm>
          <a:prstGeom prst="wedgeRoundRectCallout">
            <a:avLst>
              <a:gd name="adj1" fmla="val 10029"/>
              <a:gd name="adj2" fmla="val 158139"/>
              <a:gd name="adj3" fmla="val 16667"/>
            </a:avLst>
          </a:prstGeom>
          <a:solidFill>
            <a:srgbClr val="5F9632"/>
          </a:solidFill>
          <a:ln w="9525" cap="flat" cmpd="sng" algn="ctr">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68569" tIns="34285" rIns="68569" bIns="34285" numCol="1" rtlCol="0" anchor="t" anchorCtr="0" compatLnSpc="1">
            <a:prstTxWarp prst="textNoShape">
              <a:avLst/>
            </a:prstTxWarp>
          </a:bodyPr>
          <a:lstStyle/>
          <a:p>
            <a:pPr algn="ctr" defTabSz="685690" eaLnBrk="0" fontAlgn="base" hangingPunct="0">
              <a:spcBef>
                <a:spcPct val="0"/>
              </a:spcBef>
              <a:spcAft>
                <a:spcPct val="0"/>
              </a:spcAft>
              <a:defRPr/>
            </a:pPr>
            <a:r>
              <a:rPr lang="en-US" sz="1050" b="1" kern="0" dirty="0">
                <a:solidFill>
                  <a:schemeClr val="bg1"/>
                </a:solidFill>
                <a:latin typeface="Arial"/>
                <a:ea typeface="ＭＳ Ｐゴシック" charset="-128"/>
                <a:cs typeface="ＭＳ Ｐゴシック" charset="-128"/>
              </a:rPr>
              <a:t>CapEx, </a:t>
            </a:r>
            <a:r>
              <a:rPr lang="en-US" sz="1050" b="1" kern="0" dirty="0" err="1">
                <a:solidFill>
                  <a:schemeClr val="bg1"/>
                </a:solidFill>
                <a:latin typeface="Arial"/>
                <a:ea typeface="ＭＳ Ｐゴシック" charset="-128"/>
                <a:cs typeface="ＭＳ Ｐゴシック" charset="-128"/>
              </a:rPr>
              <a:t>OpEx</a:t>
            </a:r>
            <a:r>
              <a:rPr lang="en-US" sz="1050" b="1" kern="0" dirty="0">
                <a:solidFill>
                  <a:schemeClr val="bg1"/>
                </a:solidFill>
                <a:latin typeface="Arial"/>
                <a:ea typeface="ＭＳ Ｐゴシック" charset="-128"/>
                <a:cs typeface="ＭＳ Ｐゴシック" charset="-128"/>
              </a:rPr>
              <a:t> of StorSimple</a:t>
            </a:r>
          </a:p>
        </p:txBody>
      </p:sp>
      <p:sp>
        <p:nvSpPr>
          <p:cNvPr id="23" name="Right Brace 22"/>
          <p:cNvSpPr/>
          <p:nvPr/>
        </p:nvSpPr>
        <p:spPr>
          <a:xfrm>
            <a:off x="5200010" y="2099035"/>
            <a:ext cx="217676" cy="2209276"/>
          </a:xfrm>
          <a:prstGeom prst="rightBrace">
            <a:avLst/>
          </a:prstGeom>
          <a:noFill/>
          <a:ln w="25400" cap="flat" cmpd="sng" algn="ctr">
            <a:solidFill>
              <a:srgbClr val="A2C02F"/>
            </a:solidFill>
            <a:prstDash val="solid"/>
          </a:ln>
          <a:effectLst>
            <a:outerShdw blurRad="40000" dist="20000" dir="5400000" rotWithShape="0">
              <a:srgbClr val="000000">
                <a:alpha val="38000"/>
              </a:srgbClr>
            </a:outerShdw>
          </a:effectLst>
        </p:spPr>
        <p:txBody>
          <a:bodyPr lIns="68569" tIns="34285" rIns="68569" bIns="34285" rtlCol="0" anchor="ctr"/>
          <a:lstStyle/>
          <a:p>
            <a:pPr algn="ctr" defTabSz="685690">
              <a:defRPr/>
            </a:pPr>
            <a:endParaRPr lang="en-US" sz="1350" kern="0">
              <a:solidFill>
                <a:schemeClr val="bg1"/>
              </a:solidFill>
              <a:latin typeface="Arial"/>
            </a:endParaRPr>
          </a:p>
        </p:txBody>
      </p:sp>
      <p:sp>
        <p:nvSpPr>
          <p:cNvPr id="24" name="Right Brace 23"/>
          <p:cNvSpPr/>
          <p:nvPr/>
        </p:nvSpPr>
        <p:spPr>
          <a:xfrm>
            <a:off x="5200010" y="4409107"/>
            <a:ext cx="217676" cy="263522"/>
          </a:xfrm>
          <a:prstGeom prst="rightBrace">
            <a:avLst/>
          </a:prstGeom>
          <a:noFill/>
          <a:ln w="25400" cap="flat" cmpd="sng" algn="ctr">
            <a:solidFill>
              <a:srgbClr val="A2C02F"/>
            </a:solidFill>
            <a:prstDash val="solid"/>
          </a:ln>
          <a:effectLst>
            <a:outerShdw blurRad="40000" dist="20000" dir="5400000" rotWithShape="0">
              <a:srgbClr val="000000">
                <a:alpha val="38000"/>
              </a:srgbClr>
            </a:outerShdw>
          </a:effectLst>
        </p:spPr>
        <p:txBody>
          <a:bodyPr lIns="68569" tIns="34285" rIns="68569" bIns="34285" rtlCol="0" anchor="ctr"/>
          <a:lstStyle/>
          <a:p>
            <a:pPr algn="ctr" defTabSz="685690">
              <a:defRPr/>
            </a:pPr>
            <a:endParaRPr lang="en-US" sz="1350" kern="0">
              <a:solidFill>
                <a:schemeClr val="bg1"/>
              </a:solidFill>
              <a:latin typeface="Arial"/>
            </a:endParaRPr>
          </a:p>
        </p:txBody>
      </p:sp>
      <p:sp>
        <p:nvSpPr>
          <p:cNvPr id="25" name="TextBox 24"/>
          <p:cNvSpPr txBox="1"/>
          <p:nvPr/>
        </p:nvSpPr>
        <p:spPr>
          <a:xfrm>
            <a:off x="5468866" y="3005110"/>
            <a:ext cx="617776" cy="438572"/>
          </a:xfrm>
          <a:prstGeom prst="rect">
            <a:avLst/>
          </a:prstGeom>
          <a:noFill/>
        </p:spPr>
        <p:txBody>
          <a:bodyPr wrap="none" lIns="68569" tIns="34285" rIns="68569" bIns="34285" rtlCol="0">
            <a:spAutoFit/>
          </a:bodyPr>
          <a:lstStyle/>
          <a:p>
            <a:pPr defTabSz="685690">
              <a:defRPr/>
            </a:pPr>
            <a:r>
              <a:rPr lang="en-US" sz="1200" kern="0" dirty="0">
                <a:solidFill>
                  <a:schemeClr val="bg1"/>
                </a:solidFill>
              </a:rPr>
              <a:t>Cloud</a:t>
            </a:r>
            <a:br>
              <a:rPr lang="en-US" sz="1200" kern="0" dirty="0">
                <a:solidFill>
                  <a:schemeClr val="bg1"/>
                </a:solidFill>
              </a:rPr>
            </a:br>
            <a:r>
              <a:rPr lang="en-US" sz="1200" kern="0" dirty="0">
                <a:solidFill>
                  <a:schemeClr val="bg1"/>
                </a:solidFill>
              </a:rPr>
              <a:t>Storage</a:t>
            </a:r>
          </a:p>
        </p:txBody>
      </p:sp>
      <p:sp>
        <p:nvSpPr>
          <p:cNvPr id="26" name="TextBox 25"/>
          <p:cNvSpPr txBox="1"/>
          <p:nvPr/>
        </p:nvSpPr>
        <p:spPr>
          <a:xfrm>
            <a:off x="5470569" y="4327259"/>
            <a:ext cx="617776" cy="438572"/>
          </a:xfrm>
          <a:prstGeom prst="rect">
            <a:avLst/>
          </a:prstGeom>
          <a:noFill/>
        </p:spPr>
        <p:txBody>
          <a:bodyPr wrap="none" lIns="68569" tIns="34285" rIns="68569" bIns="34285" rtlCol="0">
            <a:spAutoFit/>
          </a:bodyPr>
          <a:lstStyle/>
          <a:p>
            <a:pPr defTabSz="685690">
              <a:defRPr/>
            </a:pPr>
            <a:r>
              <a:rPr lang="en-US" sz="1200" kern="0" dirty="0">
                <a:solidFill>
                  <a:schemeClr val="bg1"/>
                </a:solidFill>
              </a:rPr>
              <a:t>Local</a:t>
            </a:r>
            <a:br>
              <a:rPr lang="en-US" sz="1200" kern="0" dirty="0">
                <a:solidFill>
                  <a:schemeClr val="bg1"/>
                </a:solidFill>
              </a:rPr>
            </a:br>
            <a:r>
              <a:rPr lang="en-US" sz="1200" kern="0" dirty="0">
                <a:solidFill>
                  <a:schemeClr val="bg1"/>
                </a:solidFill>
              </a:rPr>
              <a:t>Storage</a:t>
            </a:r>
          </a:p>
        </p:txBody>
      </p:sp>
      <p:grpSp>
        <p:nvGrpSpPr>
          <p:cNvPr id="28" name="Group 27"/>
          <p:cNvGrpSpPr/>
          <p:nvPr/>
        </p:nvGrpSpPr>
        <p:grpSpPr>
          <a:xfrm>
            <a:off x="6445380" y="1471399"/>
            <a:ext cx="2460335" cy="3941821"/>
            <a:chOff x="8593840" y="818864"/>
            <a:chExt cx="3280446" cy="5255763"/>
          </a:xfrm>
        </p:grpSpPr>
        <p:sp>
          <p:nvSpPr>
            <p:cNvPr id="19" name="Rounded Rectangle 18"/>
            <p:cNvSpPr/>
            <p:nvPr/>
          </p:nvSpPr>
          <p:spPr bwMode="auto">
            <a:xfrm>
              <a:off x="10393782" y="1322848"/>
              <a:ext cx="1479770" cy="2470310"/>
            </a:xfrm>
            <a:prstGeom prst="roundRect">
              <a:avLst>
                <a:gd name="adj" fmla="val 8164"/>
              </a:avLst>
            </a:prstGeom>
            <a:solidFill>
              <a:schemeClr val="accent1"/>
            </a:solidFill>
            <a:ln>
              <a:noFill/>
            </a:ln>
            <a:effectLst>
              <a:outerShdw blurRad="107950" dist="12700" dir="5400000" algn="ctr">
                <a:srgbClr val="000000"/>
              </a:outerShdw>
            </a:effectLst>
          </p:spPr>
          <p:txBody>
            <a:bodyPr wrap="square" lIns="68580" tIns="34290" rIns="68580" bIns="34290">
              <a:spAutoFit/>
            </a:bodyPr>
            <a:lstStyle/>
            <a:p>
              <a:pPr algn="ctr" defTabSz="685690">
                <a:spcAft>
                  <a:spcPts val="300"/>
                </a:spcAft>
                <a:defRPr/>
              </a:pPr>
              <a:r>
                <a:rPr lang="en-US" sz="1350" b="1" kern="0" dirty="0">
                  <a:solidFill>
                    <a:prstClr val="white"/>
                  </a:solidFill>
                </a:rPr>
                <a:t>Archives</a:t>
              </a:r>
            </a:p>
            <a:p>
              <a:pPr marL="84521" indent="-84521" defTabSz="685690">
                <a:spcAft>
                  <a:spcPts val="300"/>
                </a:spcAft>
                <a:buFont typeface="Arial" pitchFamily="34" charset="0"/>
                <a:buChar char="•"/>
                <a:defRPr/>
              </a:pPr>
              <a:r>
                <a:rPr lang="en-US" sz="1200" kern="0" dirty="0">
                  <a:solidFill>
                    <a:prstClr val="white"/>
                  </a:solidFill>
                </a:rPr>
                <a:t>Media</a:t>
              </a:r>
            </a:p>
            <a:p>
              <a:pPr marL="84521" indent="-84521" defTabSz="685690">
                <a:spcAft>
                  <a:spcPts val="300"/>
                </a:spcAft>
                <a:buFont typeface="Arial" pitchFamily="34" charset="0"/>
                <a:buChar char="•"/>
                <a:defRPr/>
              </a:pPr>
              <a:r>
                <a:rPr lang="en-US" sz="1200" kern="0" dirty="0">
                  <a:solidFill>
                    <a:prstClr val="white"/>
                  </a:solidFill>
                </a:rPr>
                <a:t>Engineering</a:t>
              </a:r>
            </a:p>
            <a:p>
              <a:pPr marL="84521" indent="-84521" defTabSz="685690">
                <a:spcAft>
                  <a:spcPts val="300"/>
                </a:spcAft>
                <a:buFont typeface="Arial" pitchFamily="34" charset="0"/>
                <a:buChar char="•"/>
                <a:defRPr/>
              </a:pPr>
              <a:r>
                <a:rPr lang="en-US" sz="1200" kern="0" dirty="0">
                  <a:solidFill>
                    <a:prstClr val="white"/>
                  </a:solidFill>
                </a:rPr>
                <a:t>Logs, Records </a:t>
              </a:r>
            </a:p>
            <a:p>
              <a:pPr marL="84521" indent="-84521" defTabSz="685690">
                <a:spcAft>
                  <a:spcPts val="300"/>
                </a:spcAft>
                <a:buFont typeface="Arial" pitchFamily="34" charset="0"/>
                <a:buChar char="•"/>
                <a:defRPr/>
              </a:pPr>
              <a:r>
                <a:rPr lang="en-US" sz="1200" kern="0" dirty="0">
                  <a:solidFill>
                    <a:prstClr val="white"/>
                  </a:solidFill>
                </a:rPr>
                <a:t>EMR / PACS</a:t>
              </a:r>
            </a:p>
            <a:p>
              <a:pPr marL="84521" indent="-84521" defTabSz="685690">
                <a:spcAft>
                  <a:spcPts val="300"/>
                </a:spcAft>
                <a:buFont typeface="Arial" pitchFamily="34" charset="0"/>
                <a:buChar char="•"/>
                <a:defRPr/>
              </a:pPr>
              <a:r>
                <a:rPr lang="en-US" sz="1200" kern="0" dirty="0">
                  <a:solidFill>
                    <a:prstClr val="white"/>
                  </a:solidFill>
                </a:rPr>
                <a:t>Legal</a:t>
              </a:r>
            </a:p>
            <a:p>
              <a:pPr marL="84521" indent="-84521" defTabSz="685690">
                <a:spcAft>
                  <a:spcPts val="300"/>
                </a:spcAft>
                <a:buFont typeface="Arial" pitchFamily="34" charset="0"/>
                <a:buChar char="•"/>
                <a:defRPr/>
              </a:pPr>
              <a:r>
                <a:rPr lang="en-US" sz="1200" kern="0" dirty="0">
                  <a:solidFill>
                    <a:prstClr val="white"/>
                  </a:solidFill>
                </a:rPr>
                <a:t>Construction</a:t>
              </a:r>
            </a:p>
          </p:txBody>
        </p:sp>
        <p:sp>
          <p:nvSpPr>
            <p:cNvPr id="20" name="Rounded Rectangle 19"/>
            <p:cNvSpPr/>
            <p:nvPr/>
          </p:nvSpPr>
          <p:spPr bwMode="auto">
            <a:xfrm>
              <a:off x="8593840" y="1334444"/>
              <a:ext cx="1495690" cy="1800880"/>
            </a:xfrm>
            <a:prstGeom prst="roundRect">
              <a:avLst>
                <a:gd name="adj" fmla="val 8164"/>
              </a:avLst>
            </a:prstGeom>
            <a:solidFill>
              <a:schemeClr val="accent1"/>
            </a:solidFill>
            <a:ln>
              <a:noFill/>
            </a:ln>
            <a:effectLst>
              <a:outerShdw blurRad="107950" dist="12700" dir="5400000" algn="ctr">
                <a:srgbClr val="000000"/>
              </a:outerShdw>
            </a:effectLst>
          </p:spPr>
          <p:txBody>
            <a:bodyPr wrap="square" lIns="68580" tIns="34290" rIns="68580" bIns="34290">
              <a:spAutoFit/>
            </a:bodyPr>
            <a:lstStyle/>
            <a:p>
              <a:pPr algn="ctr" defTabSz="685690">
                <a:defRPr/>
              </a:pPr>
              <a:r>
                <a:rPr lang="en-US" sz="1350" b="1" kern="0" dirty="0">
                  <a:solidFill>
                    <a:prstClr val="white"/>
                  </a:solidFill>
                </a:rPr>
                <a:t>File Share</a:t>
              </a:r>
            </a:p>
            <a:p>
              <a:pPr marL="128567" indent="-128567" defTabSz="685690">
                <a:buFont typeface="Arial" pitchFamily="34" charset="0"/>
                <a:buChar char="•"/>
                <a:defRPr/>
              </a:pPr>
              <a:endParaRPr lang="en-US" sz="600" kern="0" dirty="0">
                <a:solidFill>
                  <a:prstClr val="white"/>
                </a:solidFill>
              </a:endParaRPr>
            </a:p>
            <a:p>
              <a:pPr marL="84521" indent="-84521" defTabSz="685690">
                <a:spcAft>
                  <a:spcPts val="450"/>
                </a:spcAft>
                <a:buFont typeface="Arial" pitchFamily="34" charset="0"/>
                <a:buChar char="•"/>
                <a:defRPr/>
              </a:pPr>
              <a:r>
                <a:rPr lang="en-US" sz="1200" kern="0" dirty="0">
                  <a:solidFill>
                    <a:prstClr val="white"/>
                  </a:solidFill>
                </a:rPr>
                <a:t>File servers</a:t>
              </a:r>
            </a:p>
            <a:p>
              <a:pPr marL="84521" indent="-84521" defTabSz="685690">
                <a:spcAft>
                  <a:spcPts val="450"/>
                </a:spcAft>
                <a:buFont typeface="Arial" pitchFamily="34" charset="0"/>
                <a:buChar char="•"/>
                <a:defRPr/>
              </a:pPr>
              <a:r>
                <a:rPr lang="en-US" sz="1200" kern="0" dirty="0">
                  <a:solidFill>
                    <a:prstClr val="white"/>
                  </a:solidFill>
                </a:rPr>
                <a:t>NAS</a:t>
              </a:r>
            </a:p>
            <a:p>
              <a:pPr marL="84521" indent="-84521" defTabSz="685690">
                <a:spcAft>
                  <a:spcPts val="450"/>
                </a:spcAft>
                <a:buFont typeface="Arial" pitchFamily="34" charset="0"/>
                <a:buChar char="•"/>
                <a:defRPr/>
              </a:pPr>
              <a:r>
                <a:rPr lang="en-US" sz="1200" kern="0" dirty="0">
                  <a:solidFill>
                    <a:prstClr val="white"/>
                  </a:solidFill>
                </a:rPr>
                <a:t>CIFS</a:t>
              </a:r>
            </a:p>
            <a:p>
              <a:pPr marL="84521" indent="-84521" defTabSz="685690">
                <a:spcAft>
                  <a:spcPts val="450"/>
                </a:spcAft>
                <a:buFont typeface="Arial" pitchFamily="34" charset="0"/>
                <a:buChar char="•"/>
                <a:defRPr/>
              </a:pPr>
              <a:r>
                <a:rPr lang="en-US" sz="1200" kern="0" dirty="0">
                  <a:solidFill>
                    <a:prstClr val="white"/>
                  </a:solidFill>
                </a:rPr>
                <a:t>NFS</a:t>
              </a:r>
            </a:p>
          </p:txBody>
        </p:sp>
        <p:sp>
          <p:nvSpPr>
            <p:cNvPr id="21" name="Rounded Rectangle 20"/>
            <p:cNvSpPr/>
            <p:nvPr/>
          </p:nvSpPr>
          <p:spPr bwMode="auto">
            <a:xfrm>
              <a:off x="8593841" y="3510964"/>
              <a:ext cx="1495689" cy="2202868"/>
            </a:xfrm>
            <a:prstGeom prst="roundRect">
              <a:avLst>
                <a:gd name="adj" fmla="val 8164"/>
              </a:avLst>
            </a:prstGeom>
            <a:solidFill>
              <a:schemeClr val="accent1"/>
            </a:solidFill>
            <a:ln>
              <a:noFill/>
            </a:ln>
            <a:effectLst>
              <a:outerShdw blurRad="107950" dist="12700" dir="5400000" algn="ctr">
                <a:srgbClr val="000000"/>
              </a:outerShdw>
            </a:effectLst>
          </p:spPr>
          <p:txBody>
            <a:bodyPr wrap="square" lIns="68580" tIns="34290" rIns="68580" bIns="34290">
              <a:spAutoFit/>
            </a:bodyPr>
            <a:lstStyle/>
            <a:p>
              <a:pPr algn="ctr" defTabSz="685690">
                <a:defRPr/>
              </a:pPr>
              <a:r>
                <a:rPr lang="en-US" sz="1350" b="1" kern="0" dirty="0">
                  <a:solidFill>
                    <a:prstClr val="white"/>
                  </a:solidFill>
                </a:rPr>
                <a:t>SharePoint</a:t>
              </a:r>
              <a:br>
                <a:rPr lang="en-US" sz="1350" b="1" kern="0" dirty="0">
                  <a:solidFill>
                    <a:prstClr val="white"/>
                  </a:solidFill>
                </a:rPr>
              </a:br>
              <a:endParaRPr lang="en-US" sz="600" kern="0" dirty="0">
                <a:solidFill>
                  <a:prstClr val="white"/>
                </a:solidFill>
              </a:endParaRPr>
            </a:p>
            <a:p>
              <a:pPr marL="84521" indent="-84521" defTabSz="685690">
                <a:spcAft>
                  <a:spcPts val="450"/>
                </a:spcAft>
                <a:buFont typeface="Arial" pitchFamily="34" charset="0"/>
                <a:buChar char="•"/>
                <a:defRPr/>
              </a:pPr>
              <a:r>
                <a:rPr lang="en-US" sz="1200" kern="0" dirty="0">
                  <a:solidFill>
                    <a:prstClr val="white"/>
                  </a:solidFill>
                </a:rPr>
                <a:t>Collaboration</a:t>
              </a:r>
            </a:p>
            <a:p>
              <a:pPr marL="84521" indent="-84521" defTabSz="685690">
                <a:spcAft>
                  <a:spcPts val="450"/>
                </a:spcAft>
                <a:buFont typeface="Arial" pitchFamily="34" charset="0"/>
                <a:buChar char="•"/>
                <a:defRPr/>
              </a:pPr>
              <a:r>
                <a:rPr lang="en-US" sz="1200" kern="0" dirty="0">
                  <a:solidFill>
                    <a:prstClr val="white"/>
                  </a:solidFill>
                </a:rPr>
                <a:t>Content &amp; records mgmt</a:t>
              </a:r>
            </a:p>
            <a:p>
              <a:pPr marL="84521" indent="-84521" defTabSz="685690">
                <a:spcAft>
                  <a:spcPts val="450"/>
                </a:spcAft>
                <a:buFont typeface="Arial" pitchFamily="34" charset="0"/>
                <a:buChar char="•"/>
                <a:defRPr/>
              </a:pPr>
              <a:r>
                <a:rPr lang="en-US" sz="1200" kern="0" dirty="0">
                  <a:solidFill>
                    <a:prstClr val="white"/>
                  </a:solidFill>
                </a:rPr>
                <a:t>Business </a:t>
              </a:r>
              <a:r>
                <a:rPr lang="en-US" sz="1200" kern="0" dirty="0" err="1">
                  <a:solidFill>
                    <a:prstClr val="white"/>
                  </a:solidFill>
                </a:rPr>
                <a:t>intell</a:t>
              </a:r>
              <a:r>
                <a:rPr lang="en-US" sz="1200" kern="0" dirty="0">
                  <a:solidFill>
                    <a:prstClr val="white"/>
                  </a:solidFill>
                </a:rPr>
                <a:t>.</a:t>
              </a:r>
            </a:p>
          </p:txBody>
        </p:sp>
        <p:sp>
          <p:nvSpPr>
            <p:cNvPr id="22" name="Rounded Rectangle 21"/>
            <p:cNvSpPr/>
            <p:nvPr/>
          </p:nvSpPr>
          <p:spPr bwMode="auto">
            <a:xfrm>
              <a:off x="10384478" y="4125124"/>
              <a:ext cx="1489808" cy="1949503"/>
            </a:xfrm>
            <a:prstGeom prst="roundRect">
              <a:avLst>
                <a:gd name="adj" fmla="val 8164"/>
              </a:avLst>
            </a:prstGeom>
            <a:solidFill>
              <a:schemeClr val="accent1"/>
            </a:solidFill>
            <a:ln>
              <a:noFill/>
            </a:ln>
            <a:effectLst>
              <a:outerShdw blurRad="107950" dist="12700" dir="5400000" algn="ctr">
                <a:srgbClr val="000000"/>
              </a:outerShdw>
            </a:effectLst>
          </p:spPr>
          <p:txBody>
            <a:bodyPr wrap="square" lIns="68580" tIns="34290" rIns="68580" bIns="34290">
              <a:spAutoFit/>
            </a:bodyPr>
            <a:lstStyle/>
            <a:p>
              <a:pPr algn="ctr" defTabSz="685690">
                <a:defRPr/>
              </a:pPr>
              <a:r>
                <a:rPr lang="en-US" sz="1350" b="1" kern="0" dirty="0">
                  <a:solidFill>
                    <a:prstClr val="white"/>
                  </a:solidFill>
                </a:rPr>
                <a:t>VMs</a:t>
              </a:r>
            </a:p>
            <a:p>
              <a:pPr marL="128567" indent="-128567" defTabSz="685690">
                <a:buFont typeface="Arial" pitchFamily="34" charset="0"/>
                <a:buChar char="•"/>
                <a:defRPr/>
              </a:pPr>
              <a:endParaRPr lang="en-US" sz="600" kern="0" dirty="0">
                <a:solidFill>
                  <a:prstClr val="white"/>
                </a:solidFill>
              </a:endParaRPr>
            </a:p>
            <a:p>
              <a:pPr marL="84521" indent="-84521" defTabSz="685690">
                <a:spcAft>
                  <a:spcPts val="450"/>
                </a:spcAft>
                <a:buFont typeface="Arial" pitchFamily="34" charset="0"/>
                <a:buChar char="•"/>
                <a:defRPr/>
              </a:pPr>
              <a:r>
                <a:rPr lang="en-US" sz="1200" kern="0" dirty="0">
                  <a:solidFill>
                    <a:prstClr val="white"/>
                  </a:solidFill>
                </a:rPr>
                <a:t>VM sprawl</a:t>
              </a:r>
            </a:p>
            <a:p>
              <a:pPr marL="84521" indent="-84521" defTabSz="685690">
                <a:spcAft>
                  <a:spcPts val="450"/>
                </a:spcAft>
                <a:buFont typeface="Arial" pitchFamily="34" charset="0"/>
                <a:buChar char="•"/>
                <a:defRPr/>
              </a:pPr>
              <a:r>
                <a:rPr lang="en-US" sz="1200" kern="0" dirty="0">
                  <a:solidFill>
                    <a:prstClr val="white"/>
                  </a:solidFill>
                </a:rPr>
                <a:t>Regional office storage</a:t>
              </a:r>
            </a:p>
            <a:p>
              <a:pPr marL="84521" indent="-84521" defTabSz="685690">
                <a:spcAft>
                  <a:spcPts val="450"/>
                </a:spcAft>
                <a:buFont typeface="Arial" pitchFamily="34" charset="0"/>
                <a:buChar char="•"/>
                <a:defRPr/>
              </a:pPr>
              <a:r>
                <a:rPr lang="en-US" sz="1200" kern="0" dirty="0">
                  <a:solidFill>
                    <a:prstClr val="white"/>
                  </a:solidFill>
                </a:rPr>
                <a:t>VM archives</a:t>
              </a:r>
            </a:p>
          </p:txBody>
        </p:sp>
        <p:sp>
          <p:nvSpPr>
            <p:cNvPr id="27" name="TextBox 26"/>
            <p:cNvSpPr txBox="1"/>
            <p:nvPr/>
          </p:nvSpPr>
          <p:spPr>
            <a:xfrm>
              <a:off x="9300741" y="818864"/>
              <a:ext cx="2012517" cy="430887"/>
            </a:xfrm>
            <a:prstGeom prst="rect">
              <a:avLst/>
            </a:prstGeom>
            <a:noFill/>
          </p:spPr>
          <p:txBody>
            <a:bodyPr wrap="none" rtlCol="0">
              <a:spAutoFit/>
            </a:bodyPr>
            <a:lstStyle/>
            <a:p>
              <a:pPr defTabSz="685690"/>
              <a:r>
                <a:rPr lang="en-US" sz="1500" b="1" u="sng" dirty="0">
                  <a:solidFill>
                    <a:prstClr val="black"/>
                  </a:solidFill>
                </a:rPr>
                <a:t>Target Use Cases</a:t>
              </a:r>
            </a:p>
          </p:txBody>
        </p:sp>
      </p:grpSp>
      <p:sp>
        <p:nvSpPr>
          <p:cNvPr id="17" name="Slide Number Placeholder 16"/>
          <p:cNvSpPr>
            <a:spLocks noGrp="1"/>
          </p:cNvSpPr>
          <p:nvPr>
            <p:ph type="sldNum" sz="quarter" idx="10"/>
          </p:nvPr>
        </p:nvSpPr>
        <p:spPr/>
        <p:txBody>
          <a:bodyPr/>
          <a:lstStyle/>
          <a:p>
            <a:fld id="{DD53BE6A-7BDB-4323-860B-549AC1612108}" type="slidenum">
              <a:rPr lang="en-US" smtClean="0">
                <a:solidFill>
                  <a:prstClr val="white"/>
                </a:solidFill>
              </a:rPr>
              <a:pPr/>
              <a:t>22</a:t>
            </a:fld>
            <a:endParaRPr lang="en-US" dirty="0">
              <a:solidFill>
                <a:prstClr val="white"/>
              </a:solidFill>
            </a:endParaRPr>
          </a:p>
        </p:txBody>
      </p:sp>
    </p:spTree>
    <p:extLst>
      <p:ext uri="{BB962C8B-B14F-4D97-AF65-F5344CB8AC3E}">
        <p14:creationId xmlns:p14="http://schemas.microsoft.com/office/powerpoint/2010/main" val="100406671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000"/>
                                        <p:tgtEl>
                                          <p:spTgt spid="7"/>
                                        </p:tgtEl>
                                      </p:cBhvr>
                                    </p:animEffect>
                                  </p:childTnLst>
                                </p:cTn>
                              </p:par>
                              <p:par>
                                <p:cTn id="8" presetID="10" presetClass="entr" presetSubtype="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1000"/>
                                        <p:tgtEl>
                                          <p:spTgt spid="8"/>
                                        </p:tgtEl>
                                      </p:cBhvr>
                                    </p:animEffect>
                                  </p:childTnLst>
                                </p:cTn>
                              </p:par>
                              <p:par>
                                <p:cTn id="18" presetID="10" presetClass="entr" presetSubtype="0" fill="hold" nodeType="withEffect">
                                  <p:stCondLst>
                                    <p:cond delay="50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anim calcmode="lin" valueType="num">
                                      <p:cBhvr>
                                        <p:cTn id="29" dur="1000" fill="hold"/>
                                        <p:tgtEl>
                                          <p:spTgt spid="28"/>
                                        </p:tgtEl>
                                        <p:attrNameLst>
                                          <p:attrName>ppt_x</p:attrName>
                                        </p:attrNameLst>
                                      </p:cBhvr>
                                      <p:tavLst>
                                        <p:tav tm="0">
                                          <p:val>
                                            <p:strVal val="#ppt_x"/>
                                          </p:val>
                                        </p:tav>
                                        <p:tav tm="100000">
                                          <p:val>
                                            <p:strVal val="#ppt_x"/>
                                          </p:val>
                                        </p:tav>
                                      </p:tavLst>
                                    </p:anim>
                                    <p:anim calcmode="lin" valueType="num">
                                      <p:cBhvr>
                                        <p:cTn id="3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5" grpId="0"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D53BE6A-7BDB-4323-860B-549AC1612108}" type="slidenum">
              <a:rPr lang="en-US" smtClean="0">
                <a:solidFill>
                  <a:prstClr val="white"/>
                </a:solidFill>
              </a:rPr>
              <a:pPr/>
              <a:t>23</a:t>
            </a:fld>
            <a:endParaRPr lang="en-US" dirty="0">
              <a:solidFill>
                <a:prstClr val="white"/>
              </a:solidFill>
            </a:endParaRPr>
          </a:p>
        </p:txBody>
      </p:sp>
      <p:sp>
        <p:nvSpPr>
          <p:cNvPr id="3" name="Title 2"/>
          <p:cNvSpPr>
            <a:spLocks noGrp="1"/>
          </p:cNvSpPr>
          <p:nvPr>
            <p:ph type="title"/>
          </p:nvPr>
        </p:nvSpPr>
        <p:spPr>
          <a:xfrm>
            <a:off x="228600" y="192633"/>
            <a:ext cx="8229600" cy="585973"/>
          </a:xfrm>
        </p:spPr>
        <p:txBody>
          <a:bodyPr/>
          <a:lstStyle/>
          <a:p>
            <a:r>
              <a:rPr lang="en-US" sz="3600" dirty="0" err="1" smtClean="0"/>
              <a:t>StorSimple</a:t>
            </a:r>
            <a:r>
              <a:rPr lang="en-US" sz="3600" dirty="0" smtClean="0"/>
              <a:t> Architecture: Life of an IO</a:t>
            </a:r>
            <a:endParaRPr lang="en-US" sz="3600" dirty="0"/>
          </a:p>
        </p:txBody>
      </p:sp>
      <p:grpSp>
        <p:nvGrpSpPr>
          <p:cNvPr id="4" name="Group 3"/>
          <p:cNvGrpSpPr/>
          <p:nvPr/>
        </p:nvGrpSpPr>
        <p:grpSpPr>
          <a:xfrm>
            <a:off x="4103647" y="2518273"/>
            <a:ext cx="2293839" cy="859964"/>
            <a:chOff x="5471529" y="2239066"/>
            <a:chExt cx="3058452" cy="1146619"/>
          </a:xfrm>
        </p:grpSpPr>
        <p:pic>
          <p:nvPicPr>
            <p:cNvPr id="5" name="Picture 4" descr="resto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1529" y="2239066"/>
              <a:ext cx="1146619" cy="1146619"/>
            </a:xfrm>
            <a:prstGeom prst="rect">
              <a:avLst/>
            </a:prstGeom>
          </p:spPr>
        </p:pic>
        <p:sp>
          <p:nvSpPr>
            <p:cNvPr id="6" name="TextBox 5"/>
            <p:cNvSpPr txBox="1"/>
            <p:nvPr/>
          </p:nvSpPr>
          <p:spPr>
            <a:xfrm>
              <a:off x="6618148" y="2522786"/>
              <a:ext cx="1911833" cy="707887"/>
            </a:xfrm>
            <a:prstGeom prst="rect">
              <a:avLst/>
            </a:prstGeom>
            <a:noFill/>
          </p:spPr>
          <p:txBody>
            <a:bodyPr wrap="square" rtlCol="0">
              <a:spAutoFit/>
            </a:bodyPr>
            <a:lstStyle/>
            <a:p>
              <a:pPr algn="ctr" defTabSz="685690"/>
              <a:r>
                <a:rPr lang="en-US" sz="1500" b="1" dirty="0">
                  <a:solidFill>
                    <a:srgbClr val="567EB9"/>
                  </a:solidFill>
                </a:rPr>
                <a:t>SSD </a:t>
              </a:r>
              <a:r>
                <a:rPr lang="en-US" sz="1350" dirty="0" err="1">
                  <a:solidFill>
                    <a:srgbClr val="567EB9"/>
                  </a:solidFill>
                </a:rPr>
                <a:t>Deduplicated</a:t>
              </a:r>
              <a:endParaRPr lang="en-US" sz="1500" dirty="0">
                <a:solidFill>
                  <a:srgbClr val="567EB9"/>
                </a:solidFill>
              </a:endParaRPr>
            </a:p>
          </p:txBody>
        </p:sp>
      </p:grpSp>
      <p:pic>
        <p:nvPicPr>
          <p:cNvPr id="7" name="Picture 466" descr="WAN-Cloud"/>
          <p:cNvPicPr>
            <a:picLocks noChangeAspect="1" noChangeArrowheads="1"/>
          </p:cNvPicPr>
          <p:nvPr/>
        </p:nvPicPr>
        <p:blipFill>
          <a:blip r:embed="rId3"/>
          <a:srcRect/>
          <a:stretch>
            <a:fillRect/>
          </a:stretch>
        </p:blipFill>
        <p:spPr bwMode="auto">
          <a:xfrm>
            <a:off x="4132133" y="4271700"/>
            <a:ext cx="998993" cy="412301"/>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8" name="Group 7"/>
          <p:cNvGrpSpPr/>
          <p:nvPr/>
        </p:nvGrpSpPr>
        <p:grpSpPr>
          <a:xfrm>
            <a:off x="4103647" y="3332016"/>
            <a:ext cx="2293839" cy="859964"/>
            <a:chOff x="5471529" y="3324057"/>
            <a:chExt cx="3058452" cy="1146619"/>
          </a:xfrm>
        </p:grpSpPr>
        <p:pic>
          <p:nvPicPr>
            <p:cNvPr id="9" name="Picture 8" descr="resto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1529" y="3324057"/>
              <a:ext cx="1146619" cy="1146619"/>
            </a:xfrm>
            <a:prstGeom prst="rect">
              <a:avLst/>
            </a:prstGeom>
          </p:spPr>
        </p:pic>
        <p:sp>
          <p:nvSpPr>
            <p:cNvPr id="10" name="TextBox 9"/>
            <p:cNvSpPr txBox="1"/>
            <p:nvPr/>
          </p:nvSpPr>
          <p:spPr>
            <a:xfrm>
              <a:off x="6618148" y="3410480"/>
              <a:ext cx="1911833" cy="984886"/>
            </a:xfrm>
            <a:prstGeom prst="rect">
              <a:avLst/>
            </a:prstGeom>
            <a:noFill/>
          </p:spPr>
          <p:txBody>
            <a:bodyPr wrap="square" rtlCol="0">
              <a:spAutoFit/>
            </a:bodyPr>
            <a:lstStyle/>
            <a:p>
              <a:pPr algn="ctr" defTabSz="685690"/>
              <a:r>
                <a:rPr lang="en-US" sz="1500" b="1" dirty="0">
                  <a:solidFill>
                    <a:srgbClr val="567EB9"/>
                  </a:solidFill>
                </a:rPr>
                <a:t>SAS</a:t>
              </a:r>
            </a:p>
            <a:p>
              <a:pPr algn="ctr" defTabSz="685690"/>
              <a:r>
                <a:rPr lang="en-US" sz="1350" dirty="0" err="1">
                  <a:solidFill>
                    <a:srgbClr val="567EB9"/>
                  </a:solidFill>
                </a:rPr>
                <a:t>Deduplicated</a:t>
              </a:r>
              <a:endParaRPr lang="en-US" sz="1350" dirty="0">
                <a:solidFill>
                  <a:srgbClr val="567EB9"/>
                </a:solidFill>
              </a:endParaRPr>
            </a:p>
            <a:p>
              <a:pPr algn="ctr" defTabSz="685690"/>
              <a:r>
                <a:rPr lang="en-US" sz="1350" dirty="0">
                  <a:solidFill>
                    <a:srgbClr val="567EB9"/>
                  </a:solidFill>
                </a:rPr>
                <a:t>Compressed</a:t>
              </a:r>
            </a:p>
          </p:txBody>
        </p:sp>
      </p:grpSp>
      <p:grpSp>
        <p:nvGrpSpPr>
          <p:cNvPr id="11" name="Group 10"/>
          <p:cNvGrpSpPr/>
          <p:nvPr/>
        </p:nvGrpSpPr>
        <p:grpSpPr>
          <a:xfrm>
            <a:off x="4103647" y="4551388"/>
            <a:ext cx="2326832" cy="1015663"/>
            <a:chOff x="5471529" y="4949888"/>
            <a:chExt cx="3102443" cy="1354218"/>
          </a:xfrm>
        </p:grpSpPr>
        <p:pic>
          <p:nvPicPr>
            <p:cNvPr id="12" name="Picture 11" descr="product_enterprise_securit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1529" y="5126708"/>
              <a:ext cx="1146619" cy="1146619"/>
            </a:xfrm>
            <a:prstGeom prst="rect">
              <a:avLst/>
            </a:prstGeom>
          </p:spPr>
        </p:pic>
        <p:sp>
          <p:nvSpPr>
            <p:cNvPr id="13" name="TextBox 12"/>
            <p:cNvSpPr txBox="1"/>
            <p:nvPr/>
          </p:nvSpPr>
          <p:spPr>
            <a:xfrm>
              <a:off x="6662138" y="4949888"/>
              <a:ext cx="1911834" cy="1354218"/>
            </a:xfrm>
            <a:prstGeom prst="rect">
              <a:avLst/>
            </a:prstGeom>
            <a:noFill/>
          </p:spPr>
          <p:txBody>
            <a:bodyPr wrap="square" rtlCol="0">
              <a:spAutoFit/>
            </a:bodyPr>
            <a:lstStyle/>
            <a:p>
              <a:pPr algn="ctr" defTabSz="685690"/>
              <a:r>
                <a:rPr lang="en-US" sz="1500" b="1" dirty="0">
                  <a:solidFill>
                    <a:srgbClr val="567EB9"/>
                  </a:solidFill>
                </a:rPr>
                <a:t>Cloud</a:t>
              </a:r>
            </a:p>
            <a:p>
              <a:pPr algn="ctr" defTabSz="685690"/>
              <a:r>
                <a:rPr lang="en-US" sz="1500" dirty="0" err="1">
                  <a:solidFill>
                    <a:srgbClr val="567EB9"/>
                  </a:solidFill>
                </a:rPr>
                <a:t>Deduplicated</a:t>
              </a:r>
              <a:endParaRPr lang="en-US" sz="1500" dirty="0">
                <a:solidFill>
                  <a:srgbClr val="567EB9"/>
                </a:solidFill>
              </a:endParaRPr>
            </a:p>
            <a:p>
              <a:pPr algn="ctr" defTabSz="685690"/>
              <a:r>
                <a:rPr lang="en-US" sz="1500" dirty="0">
                  <a:solidFill>
                    <a:srgbClr val="567EB9"/>
                  </a:solidFill>
                </a:rPr>
                <a:t>Compressed</a:t>
              </a:r>
            </a:p>
            <a:p>
              <a:pPr algn="ctr" defTabSz="685690"/>
              <a:r>
                <a:rPr lang="en-US" sz="1500" dirty="0">
                  <a:solidFill>
                    <a:srgbClr val="567EB9"/>
                  </a:solidFill>
                </a:rPr>
                <a:t>Encrypted</a:t>
              </a:r>
            </a:p>
          </p:txBody>
        </p:sp>
      </p:grpSp>
      <p:grpSp>
        <p:nvGrpSpPr>
          <p:cNvPr id="14" name="Group 13"/>
          <p:cNvGrpSpPr/>
          <p:nvPr/>
        </p:nvGrpSpPr>
        <p:grpSpPr>
          <a:xfrm>
            <a:off x="4103647" y="1626826"/>
            <a:ext cx="2293839" cy="859964"/>
            <a:chOff x="5471529" y="1128528"/>
            <a:chExt cx="3058452" cy="1146619"/>
          </a:xfrm>
        </p:grpSpPr>
        <p:sp>
          <p:nvSpPr>
            <p:cNvPr id="15" name="TextBox 14"/>
            <p:cNvSpPr txBox="1"/>
            <p:nvPr/>
          </p:nvSpPr>
          <p:spPr>
            <a:xfrm>
              <a:off x="6618148" y="1372169"/>
              <a:ext cx="1911833" cy="707887"/>
            </a:xfrm>
            <a:prstGeom prst="rect">
              <a:avLst/>
            </a:prstGeom>
            <a:noFill/>
          </p:spPr>
          <p:txBody>
            <a:bodyPr wrap="square" rtlCol="0">
              <a:spAutoFit/>
            </a:bodyPr>
            <a:lstStyle/>
            <a:p>
              <a:pPr algn="ctr" defTabSz="685690"/>
              <a:r>
                <a:rPr lang="en-US" sz="1500" b="1" dirty="0">
                  <a:solidFill>
                    <a:srgbClr val="567EB9"/>
                  </a:solidFill>
                </a:rPr>
                <a:t>SSD</a:t>
              </a:r>
            </a:p>
            <a:p>
              <a:pPr algn="ctr" defTabSz="685690"/>
              <a:r>
                <a:rPr lang="en-US" sz="1350" dirty="0">
                  <a:solidFill>
                    <a:srgbClr val="567EB9"/>
                  </a:solidFill>
                </a:rPr>
                <a:t>Linear Tier</a:t>
              </a:r>
            </a:p>
          </p:txBody>
        </p:sp>
        <p:pic>
          <p:nvPicPr>
            <p:cNvPr id="16" name="Picture 15" descr="product_product_stor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1529" y="1128528"/>
              <a:ext cx="1146619" cy="1146619"/>
            </a:xfrm>
            <a:prstGeom prst="rect">
              <a:avLst/>
            </a:prstGeom>
          </p:spPr>
        </p:pic>
      </p:grpSp>
      <p:pic>
        <p:nvPicPr>
          <p:cNvPr id="17" name="Picture 16" descr="solutions_small.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92037" y="4787200"/>
            <a:ext cx="598837" cy="598837"/>
          </a:xfrm>
          <a:prstGeom prst="rect">
            <a:avLst/>
          </a:prstGeom>
        </p:spPr>
      </p:pic>
      <p:grpSp>
        <p:nvGrpSpPr>
          <p:cNvPr id="18" name="Group 17"/>
          <p:cNvGrpSpPr/>
          <p:nvPr/>
        </p:nvGrpSpPr>
        <p:grpSpPr>
          <a:xfrm>
            <a:off x="594194" y="1775248"/>
            <a:ext cx="393801" cy="693883"/>
            <a:chOff x="792259" y="1273771"/>
            <a:chExt cx="525068" cy="925177"/>
          </a:xfrm>
        </p:grpSpPr>
        <p:pic>
          <p:nvPicPr>
            <p:cNvPr id="19" name="Picture 18" descr="cube_red.png"/>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92259" y="1273771"/>
              <a:ext cx="525068" cy="525068"/>
            </a:xfrm>
            <a:prstGeom prst="rect">
              <a:avLst/>
            </a:prstGeom>
          </p:spPr>
        </p:pic>
        <p:sp>
          <p:nvSpPr>
            <p:cNvPr id="20" name="TextBox 19"/>
            <p:cNvSpPr txBox="1"/>
            <p:nvPr/>
          </p:nvSpPr>
          <p:spPr>
            <a:xfrm>
              <a:off x="792259" y="1798839"/>
              <a:ext cx="525068" cy="400109"/>
            </a:xfrm>
            <a:prstGeom prst="rect">
              <a:avLst/>
            </a:prstGeom>
            <a:noFill/>
          </p:spPr>
          <p:txBody>
            <a:bodyPr wrap="square" rtlCol="0">
              <a:spAutoFit/>
            </a:bodyPr>
            <a:lstStyle/>
            <a:p>
              <a:pPr algn="ctr" defTabSz="685690"/>
              <a:r>
                <a:rPr lang="en-US" sz="1350" dirty="0">
                  <a:solidFill>
                    <a:schemeClr val="bg1"/>
                  </a:solidFill>
                </a:rPr>
                <a:t>A</a:t>
              </a:r>
            </a:p>
          </p:txBody>
        </p:sp>
      </p:grpSp>
      <p:grpSp>
        <p:nvGrpSpPr>
          <p:cNvPr id="21" name="Group 20"/>
          <p:cNvGrpSpPr/>
          <p:nvPr/>
        </p:nvGrpSpPr>
        <p:grpSpPr>
          <a:xfrm>
            <a:off x="987995" y="1775248"/>
            <a:ext cx="393801" cy="693883"/>
            <a:chOff x="1317327" y="1273771"/>
            <a:chExt cx="525068" cy="925177"/>
          </a:xfrm>
        </p:grpSpPr>
        <p:pic>
          <p:nvPicPr>
            <p:cNvPr id="22" name="Picture 21" descr="cube_red.png"/>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17327" y="1273771"/>
              <a:ext cx="525068" cy="525068"/>
            </a:xfrm>
            <a:prstGeom prst="rect">
              <a:avLst/>
            </a:prstGeom>
          </p:spPr>
        </p:pic>
        <p:sp>
          <p:nvSpPr>
            <p:cNvPr id="23" name="TextBox 22"/>
            <p:cNvSpPr txBox="1"/>
            <p:nvPr/>
          </p:nvSpPr>
          <p:spPr>
            <a:xfrm>
              <a:off x="1317327" y="1798839"/>
              <a:ext cx="525068" cy="400109"/>
            </a:xfrm>
            <a:prstGeom prst="rect">
              <a:avLst/>
            </a:prstGeom>
            <a:noFill/>
          </p:spPr>
          <p:txBody>
            <a:bodyPr wrap="square" rtlCol="0">
              <a:spAutoFit/>
            </a:bodyPr>
            <a:lstStyle/>
            <a:p>
              <a:pPr algn="ctr" defTabSz="685690"/>
              <a:r>
                <a:rPr lang="en-US" sz="1350" dirty="0">
                  <a:solidFill>
                    <a:schemeClr val="bg1"/>
                  </a:solidFill>
                </a:rPr>
                <a:t>B</a:t>
              </a:r>
            </a:p>
          </p:txBody>
        </p:sp>
      </p:grpSp>
      <p:grpSp>
        <p:nvGrpSpPr>
          <p:cNvPr id="24" name="Group 23"/>
          <p:cNvGrpSpPr/>
          <p:nvPr/>
        </p:nvGrpSpPr>
        <p:grpSpPr>
          <a:xfrm>
            <a:off x="1381796" y="1775248"/>
            <a:ext cx="393801" cy="693883"/>
            <a:chOff x="1842395" y="1273771"/>
            <a:chExt cx="525068" cy="925177"/>
          </a:xfrm>
        </p:grpSpPr>
        <p:pic>
          <p:nvPicPr>
            <p:cNvPr id="25" name="Picture 24" descr="cube_red.png"/>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42395" y="1273771"/>
              <a:ext cx="525068" cy="525068"/>
            </a:xfrm>
            <a:prstGeom prst="rect">
              <a:avLst/>
            </a:prstGeom>
          </p:spPr>
        </p:pic>
        <p:sp>
          <p:nvSpPr>
            <p:cNvPr id="26" name="TextBox 25"/>
            <p:cNvSpPr txBox="1"/>
            <p:nvPr/>
          </p:nvSpPr>
          <p:spPr>
            <a:xfrm>
              <a:off x="1842395" y="1798839"/>
              <a:ext cx="525068" cy="400109"/>
            </a:xfrm>
            <a:prstGeom prst="rect">
              <a:avLst/>
            </a:prstGeom>
            <a:noFill/>
          </p:spPr>
          <p:txBody>
            <a:bodyPr wrap="square" rtlCol="0">
              <a:spAutoFit/>
            </a:bodyPr>
            <a:lstStyle/>
            <a:p>
              <a:pPr algn="ctr" defTabSz="685690"/>
              <a:r>
                <a:rPr lang="en-US" sz="1350" dirty="0">
                  <a:solidFill>
                    <a:schemeClr val="bg1"/>
                  </a:solidFill>
                </a:rPr>
                <a:t>C</a:t>
              </a:r>
            </a:p>
          </p:txBody>
        </p:sp>
      </p:grpSp>
      <p:grpSp>
        <p:nvGrpSpPr>
          <p:cNvPr id="27" name="Group 26"/>
          <p:cNvGrpSpPr/>
          <p:nvPr/>
        </p:nvGrpSpPr>
        <p:grpSpPr>
          <a:xfrm>
            <a:off x="1775597" y="1775248"/>
            <a:ext cx="393801" cy="699682"/>
            <a:chOff x="2367463" y="1273771"/>
            <a:chExt cx="525068" cy="932909"/>
          </a:xfrm>
        </p:grpSpPr>
        <p:pic>
          <p:nvPicPr>
            <p:cNvPr id="28" name="Picture 27" descr="cube_red.png"/>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67463" y="1273771"/>
              <a:ext cx="525068" cy="525068"/>
            </a:xfrm>
            <a:prstGeom prst="rect">
              <a:avLst/>
            </a:prstGeom>
          </p:spPr>
        </p:pic>
        <p:sp>
          <p:nvSpPr>
            <p:cNvPr id="29" name="TextBox 28"/>
            <p:cNvSpPr txBox="1"/>
            <p:nvPr/>
          </p:nvSpPr>
          <p:spPr>
            <a:xfrm>
              <a:off x="2367463" y="1806571"/>
              <a:ext cx="525068" cy="400109"/>
            </a:xfrm>
            <a:prstGeom prst="rect">
              <a:avLst/>
            </a:prstGeom>
            <a:noFill/>
          </p:spPr>
          <p:txBody>
            <a:bodyPr wrap="square" rtlCol="0">
              <a:spAutoFit/>
            </a:bodyPr>
            <a:lstStyle/>
            <a:p>
              <a:pPr algn="ctr" defTabSz="685690"/>
              <a:r>
                <a:rPr lang="en-US" sz="1350" dirty="0">
                  <a:solidFill>
                    <a:schemeClr val="bg1"/>
                  </a:solidFill>
                </a:rPr>
                <a:t>A</a:t>
              </a:r>
            </a:p>
          </p:txBody>
        </p:sp>
      </p:grpSp>
      <p:grpSp>
        <p:nvGrpSpPr>
          <p:cNvPr id="30" name="Group 29"/>
          <p:cNvGrpSpPr/>
          <p:nvPr/>
        </p:nvGrpSpPr>
        <p:grpSpPr>
          <a:xfrm>
            <a:off x="2169398" y="1775248"/>
            <a:ext cx="393801" cy="693883"/>
            <a:chOff x="2892531" y="1273771"/>
            <a:chExt cx="525068" cy="925177"/>
          </a:xfrm>
        </p:grpSpPr>
        <p:pic>
          <p:nvPicPr>
            <p:cNvPr id="31" name="Picture 30" descr="cube_red.png"/>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92531" y="1273771"/>
              <a:ext cx="525068" cy="525068"/>
            </a:xfrm>
            <a:prstGeom prst="rect">
              <a:avLst/>
            </a:prstGeom>
          </p:spPr>
        </p:pic>
        <p:sp>
          <p:nvSpPr>
            <p:cNvPr id="32" name="TextBox 31"/>
            <p:cNvSpPr txBox="1"/>
            <p:nvPr/>
          </p:nvSpPr>
          <p:spPr>
            <a:xfrm>
              <a:off x="2892531" y="1798839"/>
              <a:ext cx="525068" cy="400109"/>
            </a:xfrm>
            <a:prstGeom prst="rect">
              <a:avLst/>
            </a:prstGeom>
            <a:noFill/>
          </p:spPr>
          <p:txBody>
            <a:bodyPr wrap="square" rtlCol="0">
              <a:spAutoFit/>
            </a:bodyPr>
            <a:lstStyle/>
            <a:p>
              <a:pPr algn="ctr" defTabSz="685690"/>
              <a:r>
                <a:rPr lang="en-US" sz="1350" dirty="0">
                  <a:solidFill>
                    <a:schemeClr val="bg1"/>
                  </a:solidFill>
                </a:rPr>
                <a:t>B</a:t>
              </a:r>
            </a:p>
          </p:txBody>
        </p:sp>
      </p:grpSp>
      <p:grpSp>
        <p:nvGrpSpPr>
          <p:cNvPr id="33" name="Group 32"/>
          <p:cNvGrpSpPr/>
          <p:nvPr/>
        </p:nvGrpSpPr>
        <p:grpSpPr>
          <a:xfrm>
            <a:off x="2560598" y="1775252"/>
            <a:ext cx="396406" cy="701067"/>
            <a:chOff x="3414126" y="1273771"/>
            <a:chExt cx="528541" cy="934755"/>
          </a:xfrm>
        </p:grpSpPr>
        <p:pic>
          <p:nvPicPr>
            <p:cNvPr id="34" name="Picture 33" descr="cube_red.png"/>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417599" y="1273771"/>
              <a:ext cx="525068" cy="525068"/>
            </a:xfrm>
            <a:prstGeom prst="rect">
              <a:avLst/>
            </a:prstGeom>
          </p:spPr>
        </p:pic>
        <p:sp>
          <p:nvSpPr>
            <p:cNvPr id="35" name="TextBox 34"/>
            <p:cNvSpPr txBox="1"/>
            <p:nvPr/>
          </p:nvSpPr>
          <p:spPr>
            <a:xfrm>
              <a:off x="3414126" y="1808417"/>
              <a:ext cx="525068" cy="400109"/>
            </a:xfrm>
            <a:prstGeom prst="rect">
              <a:avLst/>
            </a:prstGeom>
            <a:noFill/>
          </p:spPr>
          <p:txBody>
            <a:bodyPr wrap="square" rtlCol="0">
              <a:spAutoFit/>
            </a:bodyPr>
            <a:lstStyle/>
            <a:p>
              <a:pPr algn="ctr" defTabSz="685690"/>
              <a:r>
                <a:rPr lang="en-US" sz="1350" dirty="0">
                  <a:solidFill>
                    <a:schemeClr val="bg1"/>
                  </a:solidFill>
                </a:rPr>
                <a:t>D</a:t>
              </a:r>
            </a:p>
          </p:txBody>
        </p:sp>
      </p:grpSp>
      <p:grpSp>
        <p:nvGrpSpPr>
          <p:cNvPr id="36" name="Group 35"/>
          <p:cNvGrpSpPr/>
          <p:nvPr/>
        </p:nvGrpSpPr>
        <p:grpSpPr>
          <a:xfrm>
            <a:off x="2957000" y="1775252"/>
            <a:ext cx="393801" cy="701067"/>
            <a:chOff x="3942667" y="1273771"/>
            <a:chExt cx="525068" cy="934755"/>
          </a:xfrm>
        </p:grpSpPr>
        <p:pic>
          <p:nvPicPr>
            <p:cNvPr id="37" name="Picture 36" descr="cube_red.png"/>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942667" y="1273771"/>
              <a:ext cx="525068" cy="525068"/>
            </a:xfrm>
            <a:prstGeom prst="rect">
              <a:avLst/>
            </a:prstGeom>
          </p:spPr>
        </p:pic>
        <p:sp>
          <p:nvSpPr>
            <p:cNvPr id="38" name="TextBox 37"/>
            <p:cNvSpPr txBox="1"/>
            <p:nvPr/>
          </p:nvSpPr>
          <p:spPr>
            <a:xfrm>
              <a:off x="3942667" y="1808417"/>
              <a:ext cx="525068" cy="400109"/>
            </a:xfrm>
            <a:prstGeom prst="rect">
              <a:avLst/>
            </a:prstGeom>
            <a:noFill/>
          </p:spPr>
          <p:txBody>
            <a:bodyPr wrap="square" rtlCol="0">
              <a:spAutoFit/>
            </a:bodyPr>
            <a:lstStyle/>
            <a:p>
              <a:pPr algn="ctr" defTabSz="685690"/>
              <a:r>
                <a:rPr lang="en-US" sz="1350" dirty="0">
                  <a:solidFill>
                    <a:schemeClr val="bg1"/>
                  </a:solidFill>
                </a:rPr>
                <a:t>E</a:t>
              </a:r>
            </a:p>
          </p:txBody>
        </p:sp>
      </p:grpSp>
      <p:grpSp>
        <p:nvGrpSpPr>
          <p:cNvPr id="39" name="Group 38"/>
          <p:cNvGrpSpPr/>
          <p:nvPr/>
        </p:nvGrpSpPr>
        <p:grpSpPr>
          <a:xfrm>
            <a:off x="1381796" y="3401055"/>
            <a:ext cx="393801" cy="697898"/>
            <a:chOff x="1842395" y="3602385"/>
            <a:chExt cx="525068" cy="930531"/>
          </a:xfrm>
        </p:grpSpPr>
        <p:pic>
          <p:nvPicPr>
            <p:cNvPr id="40" name="Picture 39" descr="cube_light_blu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42395" y="3602385"/>
              <a:ext cx="525068" cy="525068"/>
            </a:xfrm>
            <a:prstGeom prst="rect">
              <a:avLst/>
            </a:prstGeom>
          </p:spPr>
        </p:pic>
        <p:sp>
          <p:nvSpPr>
            <p:cNvPr id="41" name="TextBox 40"/>
            <p:cNvSpPr txBox="1"/>
            <p:nvPr/>
          </p:nvSpPr>
          <p:spPr>
            <a:xfrm>
              <a:off x="1842395" y="4132807"/>
              <a:ext cx="525068" cy="400109"/>
            </a:xfrm>
            <a:prstGeom prst="rect">
              <a:avLst/>
            </a:prstGeom>
            <a:noFill/>
          </p:spPr>
          <p:txBody>
            <a:bodyPr wrap="square" rtlCol="0">
              <a:spAutoFit/>
            </a:bodyPr>
            <a:lstStyle/>
            <a:p>
              <a:pPr algn="ctr" defTabSz="685690"/>
              <a:r>
                <a:rPr lang="en-US" sz="1350" dirty="0">
                  <a:solidFill>
                    <a:schemeClr val="bg1"/>
                  </a:solidFill>
                </a:rPr>
                <a:t>C</a:t>
              </a:r>
            </a:p>
          </p:txBody>
        </p:sp>
      </p:grpSp>
      <p:grpSp>
        <p:nvGrpSpPr>
          <p:cNvPr id="42" name="Group 41"/>
          <p:cNvGrpSpPr/>
          <p:nvPr/>
        </p:nvGrpSpPr>
        <p:grpSpPr>
          <a:xfrm>
            <a:off x="2560595" y="3401052"/>
            <a:ext cx="393801" cy="705082"/>
            <a:chOff x="3414126" y="3602385"/>
            <a:chExt cx="525068" cy="940109"/>
          </a:xfrm>
        </p:grpSpPr>
        <p:pic>
          <p:nvPicPr>
            <p:cNvPr id="43" name="Picture 42" descr="cube_light_blu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14126" y="3602385"/>
              <a:ext cx="525068" cy="525068"/>
            </a:xfrm>
            <a:prstGeom prst="rect">
              <a:avLst/>
            </a:prstGeom>
          </p:spPr>
        </p:pic>
        <p:sp>
          <p:nvSpPr>
            <p:cNvPr id="44" name="TextBox 43"/>
            <p:cNvSpPr txBox="1"/>
            <p:nvPr/>
          </p:nvSpPr>
          <p:spPr>
            <a:xfrm>
              <a:off x="3414126" y="4142385"/>
              <a:ext cx="525068" cy="400109"/>
            </a:xfrm>
            <a:prstGeom prst="rect">
              <a:avLst/>
            </a:prstGeom>
            <a:noFill/>
          </p:spPr>
          <p:txBody>
            <a:bodyPr wrap="square" rtlCol="0">
              <a:spAutoFit/>
            </a:bodyPr>
            <a:lstStyle/>
            <a:p>
              <a:pPr algn="ctr" defTabSz="685690"/>
              <a:r>
                <a:rPr lang="en-US" sz="1350" dirty="0">
                  <a:solidFill>
                    <a:schemeClr val="bg1"/>
                  </a:solidFill>
                </a:rPr>
                <a:t>D</a:t>
              </a:r>
            </a:p>
          </p:txBody>
        </p:sp>
      </p:grpSp>
      <p:grpSp>
        <p:nvGrpSpPr>
          <p:cNvPr id="45" name="Group 44"/>
          <p:cNvGrpSpPr/>
          <p:nvPr/>
        </p:nvGrpSpPr>
        <p:grpSpPr>
          <a:xfrm>
            <a:off x="2957000" y="3401024"/>
            <a:ext cx="393801" cy="705117"/>
            <a:chOff x="3942667" y="3602338"/>
            <a:chExt cx="525068" cy="940155"/>
          </a:xfrm>
        </p:grpSpPr>
        <p:pic>
          <p:nvPicPr>
            <p:cNvPr id="46" name="Picture 45" descr="cube_light_blu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42667" y="3602338"/>
              <a:ext cx="525068" cy="525068"/>
            </a:xfrm>
            <a:prstGeom prst="rect">
              <a:avLst/>
            </a:prstGeom>
          </p:spPr>
        </p:pic>
        <p:sp>
          <p:nvSpPr>
            <p:cNvPr id="47" name="TextBox 46"/>
            <p:cNvSpPr txBox="1"/>
            <p:nvPr/>
          </p:nvSpPr>
          <p:spPr>
            <a:xfrm>
              <a:off x="3942667" y="4142384"/>
              <a:ext cx="525068" cy="400109"/>
            </a:xfrm>
            <a:prstGeom prst="rect">
              <a:avLst/>
            </a:prstGeom>
            <a:noFill/>
          </p:spPr>
          <p:txBody>
            <a:bodyPr wrap="square" rtlCol="0">
              <a:spAutoFit/>
            </a:bodyPr>
            <a:lstStyle/>
            <a:p>
              <a:pPr algn="ctr" defTabSz="685690"/>
              <a:r>
                <a:rPr lang="en-US" sz="1350" dirty="0">
                  <a:solidFill>
                    <a:schemeClr val="bg1"/>
                  </a:solidFill>
                </a:rPr>
                <a:t>E</a:t>
              </a:r>
            </a:p>
          </p:txBody>
        </p:sp>
      </p:grpSp>
      <p:grpSp>
        <p:nvGrpSpPr>
          <p:cNvPr id="48" name="Group 47"/>
          <p:cNvGrpSpPr/>
          <p:nvPr/>
        </p:nvGrpSpPr>
        <p:grpSpPr>
          <a:xfrm>
            <a:off x="2563199" y="4814747"/>
            <a:ext cx="393801" cy="735669"/>
            <a:chOff x="3417599" y="5326429"/>
            <a:chExt cx="525068" cy="980891"/>
          </a:xfrm>
        </p:grpSpPr>
        <p:pic>
          <p:nvPicPr>
            <p:cNvPr id="49" name="Picture 48" descr="cube_blu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7599" y="5326429"/>
              <a:ext cx="525068" cy="525068"/>
            </a:xfrm>
            <a:prstGeom prst="rect">
              <a:avLst/>
            </a:prstGeom>
          </p:spPr>
        </p:pic>
        <p:sp>
          <p:nvSpPr>
            <p:cNvPr id="50" name="TextBox 49"/>
            <p:cNvSpPr txBox="1"/>
            <p:nvPr/>
          </p:nvSpPr>
          <p:spPr>
            <a:xfrm>
              <a:off x="3417599" y="5907211"/>
              <a:ext cx="525068" cy="400109"/>
            </a:xfrm>
            <a:prstGeom prst="rect">
              <a:avLst/>
            </a:prstGeom>
            <a:noFill/>
          </p:spPr>
          <p:txBody>
            <a:bodyPr wrap="square" rtlCol="0">
              <a:spAutoFit/>
            </a:bodyPr>
            <a:lstStyle/>
            <a:p>
              <a:pPr algn="ctr" defTabSz="685690"/>
              <a:r>
                <a:rPr lang="en-US" sz="1350" dirty="0">
                  <a:solidFill>
                    <a:schemeClr val="bg1"/>
                  </a:solidFill>
                </a:rPr>
                <a:t>D</a:t>
              </a:r>
            </a:p>
          </p:txBody>
        </p:sp>
      </p:grpSp>
      <p:grpSp>
        <p:nvGrpSpPr>
          <p:cNvPr id="51" name="Group 50"/>
          <p:cNvGrpSpPr/>
          <p:nvPr/>
        </p:nvGrpSpPr>
        <p:grpSpPr>
          <a:xfrm>
            <a:off x="2957004" y="4814747"/>
            <a:ext cx="396406" cy="735669"/>
            <a:chOff x="3942667" y="5326429"/>
            <a:chExt cx="528541" cy="980891"/>
          </a:xfrm>
        </p:grpSpPr>
        <p:pic>
          <p:nvPicPr>
            <p:cNvPr id="52" name="Picture 51" descr="cube_blu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2667" y="5326429"/>
              <a:ext cx="525068" cy="525068"/>
            </a:xfrm>
            <a:prstGeom prst="rect">
              <a:avLst/>
            </a:prstGeom>
          </p:spPr>
        </p:pic>
        <p:sp>
          <p:nvSpPr>
            <p:cNvPr id="53" name="TextBox 52"/>
            <p:cNvSpPr txBox="1"/>
            <p:nvPr/>
          </p:nvSpPr>
          <p:spPr>
            <a:xfrm>
              <a:off x="3946140" y="5907211"/>
              <a:ext cx="525068" cy="400109"/>
            </a:xfrm>
            <a:prstGeom prst="rect">
              <a:avLst/>
            </a:prstGeom>
            <a:noFill/>
          </p:spPr>
          <p:txBody>
            <a:bodyPr wrap="square" rtlCol="0">
              <a:spAutoFit/>
            </a:bodyPr>
            <a:lstStyle/>
            <a:p>
              <a:pPr algn="ctr" defTabSz="685690"/>
              <a:r>
                <a:rPr lang="en-US" sz="1350" dirty="0">
                  <a:solidFill>
                    <a:schemeClr val="bg1"/>
                  </a:solidFill>
                </a:rPr>
                <a:t>E</a:t>
              </a:r>
            </a:p>
          </p:txBody>
        </p:sp>
      </p:grpSp>
      <p:cxnSp>
        <p:nvCxnSpPr>
          <p:cNvPr id="54" name="Straight Connector 53"/>
          <p:cNvCxnSpPr/>
          <p:nvPr/>
        </p:nvCxnSpPr>
        <p:spPr bwMode="auto">
          <a:xfrm flipV="1">
            <a:off x="514353" y="2522254"/>
            <a:ext cx="3589297" cy="7184"/>
          </a:xfrm>
          <a:prstGeom prst="line">
            <a:avLst/>
          </a:prstGeom>
          <a:solidFill>
            <a:schemeClr val="accent1"/>
          </a:solidFill>
          <a:ln w="19050" cap="flat" cmpd="sng" algn="ctr">
            <a:solidFill>
              <a:schemeClr val="accent3">
                <a:lumMod val="75000"/>
              </a:schemeClr>
            </a:solidFill>
            <a:prstDash val="solid"/>
            <a:round/>
            <a:headEnd type="none" w="med" len="med"/>
            <a:tailEnd type="none" w="med" len="lg"/>
          </a:ln>
          <a:effectLst/>
        </p:spPr>
      </p:cxnSp>
      <p:cxnSp>
        <p:nvCxnSpPr>
          <p:cNvPr id="55" name="Straight Connector 54"/>
          <p:cNvCxnSpPr/>
          <p:nvPr/>
        </p:nvCxnSpPr>
        <p:spPr bwMode="auto">
          <a:xfrm flipV="1">
            <a:off x="514353" y="3332016"/>
            <a:ext cx="3589297" cy="7184"/>
          </a:xfrm>
          <a:prstGeom prst="line">
            <a:avLst/>
          </a:prstGeom>
          <a:solidFill>
            <a:schemeClr val="accent1"/>
          </a:solidFill>
          <a:ln w="19050" cap="flat" cmpd="sng" algn="ctr">
            <a:solidFill>
              <a:schemeClr val="accent3">
                <a:lumMod val="75000"/>
              </a:schemeClr>
            </a:solidFill>
            <a:prstDash val="solid"/>
            <a:round/>
            <a:headEnd type="none" w="med" len="med"/>
            <a:tailEnd type="none" w="med" len="lg"/>
          </a:ln>
          <a:effectLst/>
        </p:spPr>
      </p:cxnSp>
      <p:cxnSp>
        <p:nvCxnSpPr>
          <p:cNvPr id="56" name="Straight Connector 55"/>
          <p:cNvCxnSpPr/>
          <p:nvPr/>
        </p:nvCxnSpPr>
        <p:spPr bwMode="auto">
          <a:xfrm flipV="1">
            <a:off x="514353" y="4112413"/>
            <a:ext cx="3589297" cy="7184"/>
          </a:xfrm>
          <a:prstGeom prst="line">
            <a:avLst/>
          </a:prstGeom>
          <a:solidFill>
            <a:schemeClr val="accent1"/>
          </a:solidFill>
          <a:ln w="19050" cap="flat" cmpd="sng" algn="ctr">
            <a:solidFill>
              <a:schemeClr val="accent3">
                <a:lumMod val="75000"/>
              </a:schemeClr>
            </a:solidFill>
            <a:prstDash val="solid"/>
            <a:round/>
            <a:headEnd type="none" w="med" len="med"/>
            <a:tailEnd type="none" w="med" len="lg"/>
          </a:ln>
          <a:effectLst/>
        </p:spPr>
      </p:cxnSp>
      <p:cxnSp>
        <p:nvCxnSpPr>
          <p:cNvPr id="57" name="Straight Connector 56"/>
          <p:cNvCxnSpPr/>
          <p:nvPr/>
        </p:nvCxnSpPr>
        <p:spPr bwMode="auto">
          <a:xfrm flipV="1">
            <a:off x="514353" y="4684535"/>
            <a:ext cx="3589297" cy="7184"/>
          </a:xfrm>
          <a:prstGeom prst="line">
            <a:avLst/>
          </a:prstGeom>
          <a:solidFill>
            <a:schemeClr val="accent1"/>
          </a:solidFill>
          <a:ln w="19050" cap="flat" cmpd="sng" algn="ctr">
            <a:solidFill>
              <a:schemeClr val="accent3">
                <a:lumMod val="75000"/>
              </a:schemeClr>
            </a:solidFill>
            <a:prstDash val="solid"/>
            <a:round/>
            <a:headEnd type="none" w="med" len="med"/>
            <a:tailEnd type="none" w="med" len="lg"/>
          </a:ln>
          <a:effectLst/>
        </p:spPr>
      </p:cxnSp>
      <p:grpSp>
        <p:nvGrpSpPr>
          <p:cNvPr id="58" name="Group 57"/>
          <p:cNvGrpSpPr/>
          <p:nvPr/>
        </p:nvGrpSpPr>
        <p:grpSpPr>
          <a:xfrm>
            <a:off x="3014756" y="2611363"/>
            <a:ext cx="393801" cy="701067"/>
            <a:chOff x="3942667" y="1273771"/>
            <a:chExt cx="525068" cy="934755"/>
          </a:xfrm>
        </p:grpSpPr>
        <p:pic>
          <p:nvPicPr>
            <p:cNvPr id="59" name="Picture 58" descr="cube_red.png"/>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942667" y="1273771"/>
              <a:ext cx="525068" cy="525068"/>
            </a:xfrm>
            <a:prstGeom prst="rect">
              <a:avLst/>
            </a:prstGeom>
          </p:spPr>
        </p:pic>
        <p:sp>
          <p:nvSpPr>
            <p:cNvPr id="60" name="TextBox 59"/>
            <p:cNvSpPr txBox="1"/>
            <p:nvPr/>
          </p:nvSpPr>
          <p:spPr>
            <a:xfrm>
              <a:off x="3942667" y="1808417"/>
              <a:ext cx="525068" cy="400109"/>
            </a:xfrm>
            <a:prstGeom prst="rect">
              <a:avLst/>
            </a:prstGeom>
            <a:noFill/>
          </p:spPr>
          <p:txBody>
            <a:bodyPr wrap="square" rtlCol="0">
              <a:spAutoFit/>
            </a:bodyPr>
            <a:lstStyle/>
            <a:p>
              <a:pPr algn="ctr" defTabSz="685690"/>
              <a:r>
                <a:rPr lang="en-US" sz="1350" dirty="0">
                  <a:solidFill>
                    <a:schemeClr val="bg1"/>
                  </a:solidFill>
                </a:rPr>
                <a:t>E</a:t>
              </a:r>
            </a:p>
          </p:txBody>
        </p:sp>
      </p:grpSp>
      <p:sp>
        <p:nvSpPr>
          <p:cNvPr id="61" name="TextBox 60"/>
          <p:cNvSpPr txBox="1"/>
          <p:nvPr/>
        </p:nvSpPr>
        <p:spPr>
          <a:xfrm>
            <a:off x="7083807" y="1857130"/>
            <a:ext cx="2166125" cy="230832"/>
          </a:xfrm>
          <a:prstGeom prst="rect">
            <a:avLst/>
          </a:prstGeom>
          <a:noFill/>
        </p:spPr>
        <p:txBody>
          <a:bodyPr wrap="square" lIns="0" tIns="0" rIns="0" bIns="0" rtlCol="0">
            <a:spAutoFit/>
          </a:bodyPr>
          <a:lstStyle/>
          <a:p>
            <a:pPr defTabSz="685690"/>
            <a:r>
              <a:rPr lang="en-US" sz="1500" dirty="0">
                <a:solidFill>
                  <a:srgbClr val="567EB9"/>
                </a:solidFill>
              </a:rPr>
              <a:t>High Performance</a:t>
            </a:r>
          </a:p>
        </p:txBody>
      </p:sp>
      <p:sp>
        <p:nvSpPr>
          <p:cNvPr id="62" name="TextBox 61"/>
          <p:cNvSpPr txBox="1"/>
          <p:nvPr/>
        </p:nvSpPr>
        <p:spPr>
          <a:xfrm>
            <a:off x="7100535" y="2869558"/>
            <a:ext cx="2166125" cy="230832"/>
          </a:xfrm>
          <a:prstGeom prst="rect">
            <a:avLst/>
          </a:prstGeom>
          <a:noFill/>
        </p:spPr>
        <p:txBody>
          <a:bodyPr wrap="square" lIns="0" tIns="0" rIns="0" bIns="0" rtlCol="0">
            <a:spAutoFit/>
          </a:bodyPr>
          <a:lstStyle/>
          <a:p>
            <a:pPr defTabSz="685690"/>
            <a:r>
              <a:rPr lang="en-US" sz="1500" dirty="0">
                <a:solidFill>
                  <a:srgbClr val="567EB9"/>
                </a:solidFill>
              </a:rPr>
              <a:t>Increase Efficiency</a:t>
            </a:r>
          </a:p>
        </p:txBody>
      </p:sp>
      <p:sp>
        <p:nvSpPr>
          <p:cNvPr id="63" name="TextBox 62"/>
          <p:cNvSpPr txBox="1"/>
          <p:nvPr/>
        </p:nvSpPr>
        <p:spPr>
          <a:xfrm>
            <a:off x="7108897" y="3639204"/>
            <a:ext cx="2166125" cy="230832"/>
          </a:xfrm>
          <a:prstGeom prst="rect">
            <a:avLst/>
          </a:prstGeom>
          <a:noFill/>
        </p:spPr>
        <p:txBody>
          <a:bodyPr wrap="square" lIns="0" tIns="0" rIns="0" bIns="0" rtlCol="0">
            <a:spAutoFit/>
          </a:bodyPr>
          <a:lstStyle/>
          <a:p>
            <a:pPr defTabSz="685690"/>
            <a:r>
              <a:rPr lang="en-US" sz="1500" dirty="0">
                <a:solidFill>
                  <a:srgbClr val="567EB9"/>
                </a:solidFill>
              </a:rPr>
              <a:t>High Capacity</a:t>
            </a:r>
          </a:p>
        </p:txBody>
      </p:sp>
      <p:sp>
        <p:nvSpPr>
          <p:cNvPr id="64" name="Left Arrow 63"/>
          <p:cNvSpPr/>
          <p:nvPr/>
        </p:nvSpPr>
        <p:spPr bwMode="auto">
          <a:xfrm>
            <a:off x="6565274" y="1823676"/>
            <a:ext cx="447210" cy="311919"/>
          </a:xfrm>
          <a:prstGeom prst="leftArrow">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66" tIns="34284" rIns="68566" bIns="34284" numCol="1" rtlCol="0" anchor="ctr" anchorCtr="0" compatLnSpc="1">
            <a:prstTxWarp prst="textNoShape">
              <a:avLst/>
            </a:prstTxWarp>
          </a:bodyPr>
          <a:lstStyle/>
          <a:p>
            <a:pPr algn="ctr" defTabSz="685465" fontAlgn="base">
              <a:spcBef>
                <a:spcPct val="0"/>
              </a:spcBef>
              <a:spcAft>
                <a:spcPct val="0"/>
              </a:spcAft>
            </a:pPr>
            <a:endParaRPr lang="en-US" sz="1650" dirty="0">
              <a:solidFill>
                <a:srgbClr val="567EB9"/>
              </a:solidFill>
            </a:endParaRPr>
          </a:p>
        </p:txBody>
      </p:sp>
      <p:sp>
        <p:nvSpPr>
          <p:cNvPr id="65" name="Left Arrow 64"/>
          <p:cNvSpPr/>
          <p:nvPr/>
        </p:nvSpPr>
        <p:spPr bwMode="auto">
          <a:xfrm>
            <a:off x="6569223" y="2829015"/>
            <a:ext cx="447210" cy="311919"/>
          </a:xfrm>
          <a:prstGeom prst="leftArrow">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66" tIns="34284" rIns="68566" bIns="34284" numCol="1" rtlCol="0" anchor="ctr" anchorCtr="0" compatLnSpc="1">
            <a:prstTxWarp prst="textNoShape">
              <a:avLst/>
            </a:prstTxWarp>
          </a:bodyPr>
          <a:lstStyle/>
          <a:p>
            <a:pPr algn="ctr" defTabSz="685465" fontAlgn="base">
              <a:spcBef>
                <a:spcPct val="0"/>
              </a:spcBef>
              <a:spcAft>
                <a:spcPct val="0"/>
              </a:spcAft>
            </a:pPr>
            <a:endParaRPr lang="en-US" sz="1650" dirty="0">
              <a:solidFill>
                <a:srgbClr val="567EB9"/>
              </a:solidFill>
            </a:endParaRPr>
          </a:p>
        </p:txBody>
      </p:sp>
      <p:sp>
        <p:nvSpPr>
          <p:cNvPr id="66" name="Left Arrow 65"/>
          <p:cNvSpPr/>
          <p:nvPr/>
        </p:nvSpPr>
        <p:spPr bwMode="auto">
          <a:xfrm>
            <a:off x="6583220" y="3606035"/>
            <a:ext cx="447210" cy="311919"/>
          </a:xfrm>
          <a:prstGeom prst="leftArrow">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66" tIns="34284" rIns="68566" bIns="34284" numCol="1" rtlCol="0" anchor="ctr" anchorCtr="0" compatLnSpc="1">
            <a:prstTxWarp prst="textNoShape">
              <a:avLst/>
            </a:prstTxWarp>
          </a:bodyPr>
          <a:lstStyle/>
          <a:p>
            <a:pPr algn="ctr" defTabSz="685465" fontAlgn="base">
              <a:spcBef>
                <a:spcPct val="0"/>
              </a:spcBef>
              <a:spcAft>
                <a:spcPct val="0"/>
              </a:spcAft>
            </a:pPr>
            <a:endParaRPr lang="en-US" sz="1650" dirty="0">
              <a:solidFill>
                <a:srgbClr val="567EB9"/>
              </a:solidFill>
            </a:endParaRPr>
          </a:p>
        </p:txBody>
      </p:sp>
      <p:sp>
        <p:nvSpPr>
          <p:cNvPr id="67" name="TextBox 66"/>
          <p:cNvSpPr txBox="1"/>
          <p:nvPr/>
        </p:nvSpPr>
        <p:spPr>
          <a:xfrm>
            <a:off x="7131202" y="4924359"/>
            <a:ext cx="2166125" cy="230832"/>
          </a:xfrm>
          <a:prstGeom prst="rect">
            <a:avLst/>
          </a:prstGeom>
          <a:noFill/>
        </p:spPr>
        <p:txBody>
          <a:bodyPr wrap="square" lIns="0" tIns="0" rIns="0" bIns="0" rtlCol="0">
            <a:spAutoFit/>
          </a:bodyPr>
          <a:lstStyle/>
          <a:p>
            <a:pPr defTabSz="685690"/>
            <a:r>
              <a:rPr lang="en-US" sz="1500" dirty="0">
                <a:solidFill>
                  <a:srgbClr val="567EB9"/>
                </a:solidFill>
              </a:rPr>
              <a:t>Cost Savings</a:t>
            </a:r>
          </a:p>
        </p:txBody>
      </p:sp>
      <p:sp>
        <p:nvSpPr>
          <p:cNvPr id="68" name="Left Arrow 67"/>
          <p:cNvSpPr/>
          <p:nvPr/>
        </p:nvSpPr>
        <p:spPr bwMode="auto">
          <a:xfrm>
            <a:off x="6605525" y="4891190"/>
            <a:ext cx="447210" cy="311919"/>
          </a:xfrm>
          <a:prstGeom prst="leftArrow">
            <a:avLst/>
          </a:prstGeom>
          <a:solidFill>
            <a:schemeClr val="accent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66" tIns="34284" rIns="68566" bIns="34284" numCol="1" rtlCol="0" anchor="ctr" anchorCtr="0" compatLnSpc="1">
            <a:prstTxWarp prst="textNoShape">
              <a:avLst/>
            </a:prstTxWarp>
          </a:bodyPr>
          <a:lstStyle/>
          <a:p>
            <a:pPr algn="ctr" defTabSz="685465" fontAlgn="base">
              <a:spcBef>
                <a:spcPct val="0"/>
              </a:spcBef>
              <a:spcAft>
                <a:spcPct val="0"/>
              </a:spcAft>
            </a:pPr>
            <a:endParaRPr lang="en-US" sz="1650" dirty="0">
              <a:solidFill>
                <a:srgbClr val="567EB9"/>
              </a:solidFill>
            </a:endParaRPr>
          </a:p>
        </p:txBody>
      </p:sp>
      <p:grpSp>
        <p:nvGrpSpPr>
          <p:cNvPr id="69" name="Group 68"/>
          <p:cNvGrpSpPr/>
          <p:nvPr/>
        </p:nvGrpSpPr>
        <p:grpSpPr>
          <a:xfrm>
            <a:off x="594194" y="4824756"/>
            <a:ext cx="393801" cy="735669"/>
            <a:chOff x="3417599" y="5326429"/>
            <a:chExt cx="525068" cy="980891"/>
          </a:xfrm>
        </p:grpSpPr>
        <p:pic>
          <p:nvPicPr>
            <p:cNvPr id="70" name="Picture 69" descr="cube_blu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7599" y="5326429"/>
              <a:ext cx="525068" cy="525068"/>
            </a:xfrm>
            <a:prstGeom prst="rect">
              <a:avLst/>
            </a:prstGeom>
          </p:spPr>
        </p:pic>
        <p:sp>
          <p:nvSpPr>
            <p:cNvPr id="71" name="TextBox 70"/>
            <p:cNvSpPr txBox="1"/>
            <p:nvPr/>
          </p:nvSpPr>
          <p:spPr>
            <a:xfrm>
              <a:off x="3417599" y="5907211"/>
              <a:ext cx="525068" cy="400109"/>
            </a:xfrm>
            <a:prstGeom prst="rect">
              <a:avLst/>
            </a:prstGeom>
            <a:noFill/>
          </p:spPr>
          <p:txBody>
            <a:bodyPr wrap="square" rtlCol="0">
              <a:spAutoFit/>
            </a:bodyPr>
            <a:lstStyle/>
            <a:p>
              <a:pPr algn="ctr" defTabSz="685690"/>
              <a:r>
                <a:rPr lang="en-US" sz="1350" dirty="0">
                  <a:solidFill>
                    <a:schemeClr val="bg1"/>
                  </a:solidFill>
                </a:rPr>
                <a:t>A</a:t>
              </a:r>
            </a:p>
          </p:txBody>
        </p:sp>
      </p:grpSp>
      <p:grpSp>
        <p:nvGrpSpPr>
          <p:cNvPr id="72" name="Group 71"/>
          <p:cNvGrpSpPr/>
          <p:nvPr/>
        </p:nvGrpSpPr>
        <p:grpSpPr>
          <a:xfrm>
            <a:off x="1018611" y="4828787"/>
            <a:ext cx="393801" cy="735669"/>
            <a:chOff x="3417599" y="5326429"/>
            <a:chExt cx="525068" cy="980891"/>
          </a:xfrm>
        </p:grpSpPr>
        <p:pic>
          <p:nvPicPr>
            <p:cNvPr id="73" name="Picture 72" descr="cube_blu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7599" y="5326429"/>
              <a:ext cx="525068" cy="525068"/>
            </a:xfrm>
            <a:prstGeom prst="rect">
              <a:avLst/>
            </a:prstGeom>
          </p:spPr>
        </p:pic>
        <p:sp>
          <p:nvSpPr>
            <p:cNvPr id="74" name="TextBox 73"/>
            <p:cNvSpPr txBox="1"/>
            <p:nvPr/>
          </p:nvSpPr>
          <p:spPr>
            <a:xfrm>
              <a:off x="3417599" y="5907211"/>
              <a:ext cx="525068" cy="400109"/>
            </a:xfrm>
            <a:prstGeom prst="rect">
              <a:avLst/>
            </a:prstGeom>
            <a:noFill/>
          </p:spPr>
          <p:txBody>
            <a:bodyPr wrap="square" rtlCol="0">
              <a:spAutoFit/>
            </a:bodyPr>
            <a:lstStyle/>
            <a:p>
              <a:pPr algn="ctr" defTabSz="685690"/>
              <a:r>
                <a:rPr lang="en-US" sz="1350" dirty="0">
                  <a:solidFill>
                    <a:schemeClr val="bg1"/>
                  </a:solidFill>
                </a:rPr>
                <a:t>B</a:t>
              </a:r>
            </a:p>
          </p:txBody>
        </p:sp>
      </p:grpSp>
      <p:grpSp>
        <p:nvGrpSpPr>
          <p:cNvPr id="75" name="Group 74"/>
          <p:cNvGrpSpPr/>
          <p:nvPr/>
        </p:nvGrpSpPr>
        <p:grpSpPr>
          <a:xfrm>
            <a:off x="1440339" y="4832961"/>
            <a:ext cx="393801" cy="735669"/>
            <a:chOff x="3417599" y="5326429"/>
            <a:chExt cx="525068" cy="980891"/>
          </a:xfrm>
        </p:grpSpPr>
        <p:pic>
          <p:nvPicPr>
            <p:cNvPr id="76" name="Picture 75" descr="cube_blu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7599" y="5326429"/>
              <a:ext cx="525068" cy="525068"/>
            </a:xfrm>
            <a:prstGeom prst="rect">
              <a:avLst/>
            </a:prstGeom>
          </p:spPr>
        </p:pic>
        <p:sp>
          <p:nvSpPr>
            <p:cNvPr id="77" name="TextBox 76"/>
            <p:cNvSpPr txBox="1"/>
            <p:nvPr/>
          </p:nvSpPr>
          <p:spPr>
            <a:xfrm>
              <a:off x="3417599" y="5907211"/>
              <a:ext cx="525068" cy="400109"/>
            </a:xfrm>
            <a:prstGeom prst="rect">
              <a:avLst/>
            </a:prstGeom>
            <a:noFill/>
          </p:spPr>
          <p:txBody>
            <a:bodyPr wrap="square" rtlCol="0">
              <a:spAutoFit/>
            </a:bodyPr>
            <a:lstStyle/>
            <a:p>
              <a:pPr algn="ctr" defTabSz="685690"/>
              <a:r>
                <a:rPr lang="en-US" sz="1350" dirty="0">
                  <a:solidFill>
                    <a:schemeClr val="bg1"/>
                  </a:solidFill>
                </a:rPr>
                <a:t>C</a:t>
              </a:r>
            </a:p>
          </p:txBody>
        </p:sp>
      </p:grpSp>
      <p:grpSp>
        <p:nvGrpSpPr>
          <p:cNvPr id="78" name="Group 77"/>
          <p:cNvGrpSpPr/>
          <p:nvPr/>
        </p:nvGrpSpPr>
        <p:grpSpPr>
          <a:xfrm>
            <a:off x="2967792" y="4819063"/>
            <a:ext cx="396406" cy="735669"/>
            <a:chOff x="3942667" y="5326429"/>
            <a:chExt cx="528541" cy="980891"/>
          </a:xfrm>
        </p:grpSpPr>
        <p:pic>
          <p:nvPicPr>
            <p:cNvPr id="79" name="Picture 78" descr="cube_blu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2667" y="5326429"/>
              <a:ext cx="525068" cy="525068"/>
            </a:xfrm>
            <a:prstGeom prst="rect">
              <a:avLst/>
            </a:prstGeom>
          </p:spPr>
        </p:pic>
        <p:sp>
          <p:nvSpPr>
            <p:cNvPr id="80" name="TextBox 79"/>
            <p:cNvSpPr txBox="1"/>
            <p:nvPr/>
          </p:nvSpPr>
          <p:spPr>
            <a:xfrm>
              <a:off x="3946140" y="5907211"/>
              <a:ext cx="525068" cy="400109"/>
            </a:xfrm>
            <a:prstGeom prst="rect">
              <a:avLst/>
            </a:prstGeom>
            <a:noFill/>
          </p:spPr>
          <p:txBody>
            <a:bodyPr wrap="square" rtlCol="0">
              <a:spAutoFit/>
            </a:bodyPr>
            <a:lstStyle/>
            <a:p>
              <a:pPr algn="ctr" defTabSz="685690"/>
              <a:r>
                <a:rPr lang="en-US" sz="1350" dirty="0">
                  <a:solidFill>
                    <a:schemeClr val="bg1"/>
                  </a:solidFill>
                </a:rPr>
                <a:t>E</a:t>
              </a:r>
            </a:p>
          </p:txBody>
        </p:sp>
      </p:grpSp>
    </p:spTree>
    <p:extLst>
      <p:ext uri="{BB962C8B-B14F-4D97-AF65-F5344CB8AC3E}">
        <p14:creationId xmlns:p14="http://schemas.microsoft.com/office/powerpoint/2010/main" val="320168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0-#ppt_w/2"/>
                                          </p:val>
                                        </p:tav>
                                        <p:tav tm="100000">
                                          <p:val>
                                            <p:strVal val="#ppt_x"/>
                                          </p:val>
                                        </p:tav>
                                      </p:tavLst>
                                    </p:anim>
                                    <p:anim calcmode="lin" valueType="num">
                                      <p:cBhvr additive="base">
                                        <p:cTn id="8" dur="10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1000" fill="hold"/>
                                        <p:tgtEl>
                                          <p:spTgt spid="21"/>
                                        </p:tgtEl>
                                        <p:attrNameLst>
                                          <p:attrName>ppt_x</p:attrName>
                                        </p:attrNameLst>
                                      </p:cBhvr>
                                      <p:tavLst>
                                        <p:tav tm="0">
                                          <p:val>
                                            <p:strVal val="0-#ppt_w/2"/>
                                          </p:val>
                                        </p:tav>
                                        <p:tav tm="100000">
                                          <p:val>
                                            <p:strVal val="#ppt_x"/>
                                          </p:val>
                                        </p:tav>
                                      </p:tavLst>
                                    </p:anim>
                                    <p:anim calcmode="lin" valueType="num">
                                      <p:cBhvr additive="base">
                                        <p:cTn id="13" dur="1000" fill="hold"/>
                                        <p:tgtEl>
                                          <p:spTgt spid="21"/>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8"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1000" fill="hold"/>
                                        <p:tgtEl>
                                          <p:spTgt spid="24"/>
                                        </p:tgtEl>
                                        <p:attrNameLst>
                                          <p:attrName>ppt_x</p:attrName>
                                        </p:attrNameLst>
                                      </p:cBhvr>
                                      <p:tavLst>
                                        <p:tav tm="0">
                                          <p:val>
                                            <p:strVal val="0-#ppt_w/2"/>
                                          </p:val>
                                        </p:tav>
                                        <p:tav tm="100000">
                                          <p:val>
                                            <p:strVal val="#ppt_x"/>
                                          </p:val>
                                        </p:tav>
                                      </p:tavLst>
                                    </p:anim>
                                    <p:anim calcmode="lin" valueType="num">
                                      <p:cBhvr additive="base">
                                        <p:cTn id="18" dur="1000" fill="hold"/>
                                        <p:tgtEl>
                                          <p:spTgt spid="24"/>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8"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1000" fill="hold"/>
                                        <p:tgtEl>
                                          <p:spTgt spid="27"/>
                                        </p:tgtEl>
                                        <p:attrNameLst>
                                          <p:attrName>ppt_x</p:attrName>
                                        </p:attrNameLst>
                                      </p:cBhvr>
                                      <p:tavLst>
                                        <p:tav tm="0">
                                          <p:val>
                                            <p:strVal val="0-#ppt_w/2"/>
                                          </p:val>
                                        </p:tav>
                                        <p:tav tm="100000">
                                          <p:val>
                                            <p:strVal val="#ppt_x"/>
                                          </p:val>
                                        </p:tav>
                                      </p:tavLst>
                                    </p:anim>
                                    <p:anim calcmode="lin" valueType="num">
                                      <p:cBhvr additive="base">
                                        <p:cTn id="23" dur="10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4000"/>
                            </p:stCondLst>
                            <p:childTnLst>
                              <p:par>
                                <p:cTn id="25" presetID="2" presetClass="entr" presetSubtype="8"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1000" fill="hold"/>
                                        <p:tgtEl>
                                          <p:spTgt spid="30"/>
                                        </p:tgtEl>
                                        <p:attrNameLst>
                                          <p:attrName>ppt_x</p:attrName>
                                        </p:attrNameLst>
                                      </p:cBhvr>
                                      <p:tavLst>
                                        <p:tav tm="0">
                                          <p:val>
                                            <p:strVal val="0-#ppt_w/2"/>
                                          </p:val>
                                        </p:tav>
                                        <p:tav tm="100000">
                                          <p:val>
                                            <p:strVal val="#ppt_x"/>
                                          </p:val>
                                        </p:tav>
                                      </p:tavLst>
                                    </p:anim>
                                    <p:anim calcmode="lin" valueType="num">
                                      <p:cBhvr additive="base">
                                        <p:cTn id="28" dur="1000" fill="hold"/>
                                        <p:tgtEl>
                                          <p:spTgt spid="30"/>
                                        </p:tgtEl>
                                        <p:attrNameLst>
                                          <p:attrName>ppt_y</p:attrName>
                                        </p:attrNameLst>
                                      </p:cBhvr>
                                      <p:tavLst>
                                        <p:tav tm="0">
                                          <p:val>
                                            <p:strVal val="#ppt_y"/>
                                          </p:val>
                                        </p:tav>
                                        <p:tav tm="100000">
                                          <p:val>
                                            <p:strVal val="#ppt_y"/>
                                          </p:val>
                                        </p:tav>
                                      </p:tavLst>
                                    </p:anim>
                                  </p:childTnLst>
                                </p:cTn>
                              </p:par>
                            </p:childTnLst>
                          </p:cTn>
                        </p:par>
                        <p:par>
                          <p:cTn id="29" fill="hold">
                            <p:stCondLst>
                              <p:cond delay="5000"/>
                            </p:stCondLst>
                            <p:childTnLst>
                              <p:par>
                                <p:cTn id="30" presetID="2" presetClass="entr" presetSubtype="8" fill="hold" nodeType="after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1000" fill="hold"/>
                                        <p:tgtEl>
                                          <p:spTgt spid="33"/>
                                        </p:tgtEl>
                                        <p:attrNameLst>
                                          <p:attrName>ppt_x</p:attrName>
                                        </p:attrNameLst>
                                      </p:cBhvr>
                                      <p:tavLst>
                                        <p:tav tm="0">
                                          <p:val>
                                            <p:strVal val="0-#ppt_w/2"/>
                                          </p:val>
                                        </p:tav>
                                        <p:tav tm="100000">
                                          <p:val>
                                            <p:strVal val="#ppt_x"/>
                                          </p:val>
                                        </p:tav>
                                      </p:tavLst>
                                    </p:anim>
                                    <p:anim calcmode="lin" valueType="num">
                                      <p:cBhvr additive="base">
                                        <p:cTn id="33" dur="1000" fill="hold"/>
                                        <p:tgtEl>
                                          <p:spTgt spid="33"/>
                                        </p:tgtEl>
                                        <p:attrNameLst>
                                          <p:attrName>ppt_y</p:attrName>
                                        </p:attrNameLst>
                                      </p:cBhvr>
                                      <p:tavLst>
                                        <p:tav tm="0">
                                          <p:val>
                                            <p:strVal val="#ppt_y"/>
                                          </p:val>
                                        </p:tav>
                                        <p:tav tm="100000">
                                          <p:val>
                                            <p:strVal val="#ppt_y"/>
                                          </p:val>
                                        </p:tav>
                                      </p:tavLst>
                                    </p:anim>
                                  </p:childTnLst>
                                </p:cTn>
                              </p:par>
                            </p:childTnLst>
                          </p:cTn>
                        </p:par>
                        <p:par>
                          <p:cTn id="34" fill="hold">
                            <p:stCondLst>
                              <p:cond delay="6000"/>
                            </p:stCondLst>
                            <p:childTnLst>
                              <p:par>
                                <p:cTn id="35" presetID="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0-#ppt_w/2"/>
                                          </p:val>
                                        </p:tav>
                                        <p:tav tm="100000">
                                          <p:val>
                                            <p:strVal val="#ppt_x"/>
                                          </p:val>
                                        </p:tav>
                                      </p:tavLst>
                                    </p:anim>
                                    <p:anim calcmode="lin" valueType="num">
                                      <p:cBhvr additive="base">
                                        <p:cTn id="38"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2.22222E-6 4.07407E-6 L 0.00069 0.16713 " pathEditMode="relative" rAng="0" ptsTypes="AA">
                                      <p:cBhvr>
                                        <p:cTn id="42" dur="2000" fill="hold"/>
                                        <p:tgtEl>
                                          <p:spTgt spid="18"/>
                                        </p:tgtEl>
                                        <p:attrNameLst>
                                          <p:attrName>ppt_x</p:attrName>
                                          <p:attrName>ppt_y</p:attrName>
                                        </p:attrNameLst>
                                      </p:cBhvr>
                                      <p:rCtr x="35" y="8356"/>
                                    </p:animMotion>
                                  </p:childTnLst>
                                </p:cTn>
                              </p:par>
                            </p:childTnLst>
                          </p:cTn>
                        </p:par>
                        <p:par>
                          <p:cTn id="43" fill="hold">
                            <p:stCondLst>
                              <p:cond delay="2000"/>
                            </p:stCondLst>
                            <p:childTnLst>
                              <p:par>
                                <p:cTn id="44" presetID="42" presetClass="path" presetSubtype="0" accel="50000" decel="50000" fill="hold" nodeType="afterEffect">
                                  <p:stCondLst>
                                    <p:cond delay="0"/>
                                  </p:stCondLst>
                                  <p:childTnLst>
                                    <p:animMotion origin="layout" path="M -3.05556E-6 4.07407E-6 L 0.00139 0.16689 " pathEditMode="relative" rAng="0" ptsTypes="AA">
                                      <p:cBhvr>
                                        <p:cTn id="45" dur="1000" fill="hold"/>
                                        <p:tgtEl>
                                          <p:spTgt spid="21"/>
                                        </p:tgtEl>
                                        <p:attrNameLst>
                                          <p:attrName>ppt_x</p:attrName>
                                          <p:attrName>ppt_y</p:attrName>
                                        </p:attrNameLst>
                                      </p:cBhvr>
                                      <p:rCtr x="69" y="8333"/>
                                    </p:animMotion>
                                  </p:childTnLst>
                                </p:cTn>
                              </p:par>
                            </p:childTnLst>
                          </p:cTn>
                        </p:par>
                        <p:par>
                          <p:cTn id="46" fill="hold">
                            <p:stCondLst>
                              <p:cond delay="3000"/>
                            </p:stCondLst>
                            <p:childTnLst>
                              <p:par>
                                <p:cTn id="47" presetID="42" presetClass="path" presetSubtype="0" accel="50000" decel="50000" fill="hold" nodeType="afterEffect">
                                  <p:stCondLst>
                                    <p:cond delay="0"/>
                                  </p:stCondLst>
                                  <p:childTnLst>
                                    <p:animMotion origin="layout" path="M 1.66667E-6 4.07407E-6 L 0.00139 0.16713 " pathEditMode="relative" rAng="0" ptsTypes="AA">
                                      <p:cBhvr>
                                        <p:cTn id="48" dur="1000" fill="hold"/>
                                        <p:tgtEl>
                                          <p:spTgt spid="24"/>
                                        </p:tgtEl>
                                        <p:attrNameLst>
                                          <p:attrName>ppt_x</p:attrName>
                                          <p:attrName>ppt_y</p:attrName>
                                        </p:attrNameLst>
                                      </p:cBhvr>
                                      <p:rCtr x="69" y="8356"/>
                                    </p:animMotion>
                                  </p:childTnLst>
                                </p:cTn>
                              </p:par>
                            </p:childTnLst>
                          </p:cTn>
                        </p:par>
                        <p:par>
                          <p:cTn id="49" fill="hold">
                            <p:stCondLst>
                              <p:cond delay="4000"/>
                            </p:stCondLst>
                            <p:childTnLst>
                              <p:par>
                                <p:cTn id="50" presetID="1" presetClass="exit" presetSubtype="0" fill="hold" nodeType="afterEffect">
                                  <p:stCondLst>
                                    <p:cond delay="0"/>
                                  </p:stCondLst>
                                  <p:childTnLst>
                                    <p:set>
                                      <p:cBhvr>
                                        <p:cTn id="51" dur="1" fill="hold">
                                          <p:stCondLst>
                                            <p:cond delay="0"/>
                                          </p:stCondLst>
                                        </p:cTn>
                                        <p:tgtEl>
                                          <p:spTgt spid="27"/>
                                        </p:tgtEl>
                                        <p:attrNameLst>
                                          <p:attrName>style.visibility</p:attrName>
                                        </p:attrNameLst>
                                      </p:cBhvr>
                                      <p:to>
                                        <p:strVal val="hidden"/>
                                      </p:to>
                                    </p:set>
                                  </p:childTnLst>
                                </p:cTn>
                              </p:par>
                            </p:childTnLst>
                          </p:cTn>
                        </p:par>
                        <p:par>
                          <p:cTn id="52" fill="hold">
                            <p:stCondLst>
                              <p:cond delay="4000"/>
                            </p:stCondLst>
                            <p:childTnLst>
                              <p:par>
                                <p:cTn id="53" presetID="1" presetClass="exit" presetSubtype="0" fill="hold" nodeType="afterEffect">
                                  <p:stCondLst>
                                    <p:cond delay="0"/>
                                  </p:stCondLst>
                                  <p:childTnLst>
                                    <p:set>
                                      <p:cBhvr>
                                        <p:cTn id="54" dur="1" fill="hold">
                                          <p:stCondLst>
                                            <p:cond delay="0"/>
                                          </p:stCondLst>
                                        </p:cTn>
                                        <p:tgtEl>
                                          <p:spTgt spid="30"/>
                                        </p:tgtEl>
                                        <p:attrNameLst>
                                          <p:attrName>style.visibility</p:attrName>
                                        </p:attrNameLst>
                                      </p:cBhvr>
                                      <p:to>
                                        <p:strVal val="hidden"/>
                                      </p:to>
                                    </p:set>
                                  </p:childTnLst>
                                </p:cTn>
                              </p:par>
                            </p:childTnLst>
                          </p:cTn>
                        </p:par>
                        <p:par>
                          <p:cTn id="55" fill="hold">
                            <p:stCondLst>
                              <p:cond delay="4000"/>
                            </p:stCondLst>
                            <p:childTnLst>
                              <p:par>
                                <p:cTn id="56" presetID="42" presetClass="path" presetSubtype="0" accel="50000" decel="50000" fill="hold" nodeType="afterEffect">
                                  <p:stCondLst>
                                    <p:cond delay="0"/>
                                  </p:stCondLst>
                                  <p:childTnLst>
                                    <p:animMotion origin="layout" path="M 3.05556E-6 -3.7037E-7 L 0.00139 0.16644 " pathEditMode="relative" rAng="0" ptsTypes="AA">
                                      <p:cBhvr>
                                        <p:cTn id="57" dur="1000" fill="hold"/>
                                        <p:tgtEl>
                                          <p:spTgt spid="33"/>
                                        </p:tgtEl>
                                        <p:attrNameLst>
                                          <p:attrName>ppt_x</p:attrName>
                                          <p:attrName>ppt_y</p:attrName>
                                        </p:attrNameLst>
                                      </p:cBhvr>
                                      <p:rCtr x="69" y="8310"/>
                                    </p:animMotion>
                                  </p:childTnLst>
                                </p:cTn>
                              </p:par>
                            </p:childTnLst>
                          </p:cTn>
                        </p:par>
                        <p:par>
                          <p:cTn id="58" fill="hold">
                            <p:stCondLst>
                              <p:cond delay="5000"/>
                            </p:stCondLst>
                            <p:childTnLst>
                              <p:par>
                                <p:cTn id="59" presetID="42" presetClass="path" presetSubtype="0" accel="50000" decel="50000" fill="hold" nodeType="afterEffect">
                                  <p:stCondLst>
                                    <p:cond delay="0"/>
                                  </p:stCondLst>
                                  <p:childTnLst>
                                    <p:animMotion origin="layout" path="M 4.16667E-6 -3.7037E-7 L 4.16667E-6 0.16644 " pathEditMode="relative" rAng="0" ptsTypes="AA">
                                      <p:cBhvr>
                                        <p:cTn id="60" dur="1000" fill="hold"/>
                                        <p:tgtEl>
                                          <p:spTgt spid="36"/>
                                        </p:tgtEl>
                                        <p:attrNameLst>
                                          <p:attrName>ppt_x</p:attrName>
                                          <p:attrName>ppt_y</p:attrName>
                                        </p:attrNameLst>
                                      </p:cBhvr>
                                      <p:rCtr x="0" y="8310"/>
                                    </p:animMotion>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nodeType="clickEffect">
                                  <p:stCondLst>
                                    <p:cond delay="0"/>
                                  </p:stCondLst>
                                  <p:childTnLst>
                                    <p:animMotion origin="layout" path="M 0.00139 0.16713 L 0.00156 0.32222 " pathEditMode="relative" rAng="0" ptsTypes="AA">
                                      <p:cBhvr>
                                        <p:cTn id="64" dur="2000" fill="hold"/>
                                        <p:tgtEl>
                                          <p:spTgt spid="24"/>
                                        </p:tgtEl>
                                        <p:attrNameLst>
                                          <p:attrName>ppt_x</p:attrName>
                                          <p:attrName>ppt_y</p:attrName>
                                        </p:attrNameLst>
                                      </p:cBhvr>
                                      <p:rCtr x="0" y="7755"/>
                                    </p:animMotion>
                                  </p:childTnLst>
                                </p:cTn>
                              </p:par>
                            </p:childTnLst>
                          </p:cTn>
                        </p:par>
                        <p:par>
                          <p:cTn id="65" fill="hold">
                            <p:stCondLst>
                              <p:cond delay="2000"/>
                            </p:stCondLst>
                            <p:childTnLst>
                              <p:par>
                                <p:cTn id="66" presetID="1" presetClass="exit" presetSubtype="0" fill="hold" nodeType="afterEffect">
                                  <p:stCondLst>
                                    <p:cond delay="0"/>
                                  </p:stCondLst>
                                  <p:childTnLst>
                                    <p:set>
                                      <p:cBhvr>
                                        <p:cTn id="67" dur="1" fill="hold">
                                          <p:stCondLst>
                                            <p:cond delay="0"/>
                                          </p:stCondLst>
                                        </p:cTn>
                                        <p:tgtEl>
                                          <p:spTgt spid="24"/>
                                        </p:tgtEl>
                                        <p:attrNameLst>
                                          <p:attrName>style.visibility</p:attrName>
                                        </p:attrNameLst>
                                      </p:cBhvr>
                                      <p:to>
                                        <p:strVal val="hidden"/>
                                      </p:to>
                                    </p:set>
                                  </p:childTnLst>
                                </p:cTn>
                              </p:par>
                            </p:childTnLst>
                          </p:cTn>
                        </p:par>
                        <p:par>
                          <p:cTn id="68" fill="hold">
                            <p:stCondLst>
                              <p:cond delay="2000"/>
                            </p:stCondLst>
                            <p:childTnLst>
                              <p:par>
                                <p:cTn id="69" presetID="9" presetClass="entr" presetSubtype="0" fill="hold" nodeType="after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dissolve">
                                      <p:cBhvr>
                                        <p:cTn id="71" dur="1000"/>
                                        <p:tgtEl>
                                          <p:spTgt spid="39"/>
                                        </p:tgtEl>
                                      </p:cBhvr>
                                    </p:animEffect>
                                  </p:childTnLst>
                                </p:cTn>
                              </p:par>
                            </p:childTnLst>
                          </p:cTn>
                        </p:par>
                        <p:par>
                          <p:cTn id="72" fill="hold">
                            <p:stCondLst>
                              <p:cond delay="3000"/>
                            </p:stCondLst>
                            <p:childTnLst>
                              <p:par>
                                <p:cTn id="73" presetID="42" presetClass="path" presetSubtype="0" accel="50000" decel="50000" fill="hold" nodeType="afterEffect">
                                  <p:stCondLst>
                                    <p:cond delay="0"/>
                                  </p:stCondLst>
                                  <p:childTnLst>
                                    <p:animMotion origin="layout" path="M 0.00139 0.16644 L 0.00052 0.32176 " pathEditMode="relative" rAng="0" ptsTypes="AA">
                                      <p:cBhvr>
                                        <p:cTn id="74" dur="1000" fill="hold"/>
                                        <p:tgtEl>
                                          <p:spTgt spid="33"/>
                                        </p:tgtEl>
                                        <p:attrNameLst>
                                          <p:attrName>ppt_x</p:attrName>
                                          <p:attrName>ppt_y</p:attrName>
                                        </p:attrNameLst>
                                      </p:cBhvr>
                                      <p:rCtr x="-52" y="7755"/>
                                    </p:animMotion>
                                  </p:childTnLst>
                                </p:cTn>
                              </p:par>
                            </p:childTnLst>
                          </p:cTn>
                        </p:par>
                        <p:par>
                          <p:cTn id="75" fill="hold">
                            <p:stCondLst>
                              <p:cond delay="4000"/>
                            </p:stCondLst>
                            <p:childTnLst>
                              <p:par>
                                <p:cTn id="76" presetID="1" presetClass="exit" presetSubtype="0" fill="hold" nodeType="afterEffect">
                                  <p:stCondLst>
                                    <p:cond delay="0"/>
                                  </p:stCondLst>
                                  <p:childTnLst>
                                    <p:set>
                                      <p:cBhvr>
                                        <p:cTn id="77" dur="1" fill="hold">
                                          <p:stCondLst>
                                            <p:cond delay="0"/>
                                          </p:stCondLst>
                                        </p:cTn>
                                        <p:tgtEl>
                                          <p:spTgt spid="33"/>
                                        </p:tgtEl>
                                        <p:attrNameLst>
                                          <p:attrName>style.visibility</p:attrName>
                                        </p:attrNameLst>
                                      </p:cBhvr>
                                      <p:to>
                                        <p:strVal val="hidden"/>
                                      </p:to>
                                    </p:set>
                                  </p:childTnLst>
                                </p:cTn>
                              </p:par>
                            </p:childTnLst>
                          </p:cTn>
                        </p:par>
                        <p:par>
                          <p:cTn id="78" fill="hold">
                            <p:stCondLst>
                              <p:cond delay="4000"/>
                            </p:stCondLst>
                            <p:childTnLst>
                              <p:par>
                                <p:cTn id="79" presetID="9" presetClass="entr" presetSubtype="0" fill="hold" nodeType="after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dissolve">
                                      <p:cBhvr>
                                        <p:cTn id="81" dur="1000"/>
                                        <p:tgtEl>
                                          <p:spTgt spid="42"/>
                                        </p:tgtEl>
                                      </p:cBhvr>
                                    </p:animEffect>
                                  </p:childTnLst>
                                </p:cTn>
                              </p:par>
                            </p:childTnLst>
                          </p:cTn>
                        </p:par>
                        <p:par>
                          <p:cTn id="82" fill="hold">
                            <p:stCondLst>
                              <p:cond delay="5000"/>
                            </p:stCondLst>
                            <p:childTnLst>
                              <p:par>
                                <p:cTn id="83" presetID="42" presetClass="path" presetSubtype="0" accel="50000" decel="50000" fill="hold" nodeType="afterEffect">
                                  <p:stCondLst>
                                    <p:cond delay="0"/>
                                  </p:stCondLst>
                                  <p:childTnLst>
                                    <p:animMotion origin="layout" path="M 4.16667E-6 0.16644 L 4.16667E-6 0.33333 " pathEditMode="relative" rAng="0" ptsTypes="AA">
                                      <p:cBhvr>
                                        <p:cTn id="84" dur="1000" fill="hold"/>
                                        <p:tgtEl>
                                          <p:spTgt spid="36"/>
                                        </p:tgtEl>
                                        <p:attrNameLst>
                                          <p:attrName>ppt_x</p:attrName>
                                          <p:attrName>ppt_y</p:attrName>
                                        </p:attrNameLst>
                                      </p:cBhvr>
                                      <p:rCtr x="0" y="8333"/>
                                    </p:animMotion>
                                  </p:childTnLst>
                                </p:cTn>
                              </p:par>
                            </p:childTnLst>
                          </p:cTn>
                        </p:par>
                        <p:par>
                          <p:cTn id="85" fill="hold">
                            <p:stCondLst>
                              <p:cond delay="6000"/>
                            </p:stCondLst>
                            <p:childTnLst>
                              <p:par>
                                <p:cTn id="86" presetID="1" presetClass="exit" presetSubtype="0" fill="hold" nodeType="afterEffect">
                                  <p:stCondLst>
                                    <p:cond delay="0"/>
                                  </p:stCondLst>
                                  <p:childTnLst>
                                    <p:set>
                                      <p:cBhvr>
                                        <p:cTn id="87" dur="1" fill="hold">
                                          <p:stCondLst>
                                            <p:cond delay="0"/>
                                          </p:stCondLst>
                                        </p:cTn>
                                        <p:tgtEl>
                                          <p:spTgt spid="36"/>
                                        </p:tgtEl>
                                        <p:attrNameLst>
                                          <p:attrName>style.visibility</p:attrName>
                                        </p:attrNameLst>
                                      </p:cBhvr>
                                      <p:to>
                                        <p:strVal val="hidden"/>
                                      </p:to>
                                    </p:set>
                                  </p:childTnLst>
                                </p:cTn>
                              </p:par>
                            </p:childTnLst>
                          </p:cTn>
                        </p:par>
                        <p:par>
                          <p:cTn id="88" fill="hold">
                            <p:stCondLst>
                              <p:cond delay="6000"/>
                            </p:stCondLst>
                            <p:childTnLst>
                              <p:par>
                                <p:cTn id="89" presetID="9" presetClass="entr" presetSubtype="0" fill="hold"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dissolve">
                                      <p:cBhvr>
                                        <p:cTn id="91" dur="1000"/>
                                        <p:tgtEl>
                                          <p:spTgt spid="45"/>
                                        </p:tgtEl>
                                      </p:cBhvr>
                                    </p:animEffect>
                                  </p:childTnLst>
                                </p:cTn>
                              </p:par>
                            </p:childTnLst>
                          </p:cTn>
                        </p:par>
                      </p:childTnLst>
                    </p:cTn>
                  </p:par>
                  <p:par>
                    <p:cTn id="92" fill="hold">
                      <p:stCondLst>
                        <p:cond delay="indefinite"/>
                      </p:stCondLst>
                      <p:childTnLst>
                        <p:par>
                          <p:cTn id="93" fill="hold">
                            <p:stCondLst>
                              <p:cond delay="0"/>
                            </p:stCondLst>
                            <p:childTnLst>
                              <p:par>
                                <p:cTn id="94" presetID="42" presetClass="path" presetSubtype="0" accel="50000" decel="50000" fill="hold" nodeType="clickEffect">
                                  <p:stCondLst>
                                    <p:cond delay="0"/>
                                  </p:stCondLst>
                                  <p:childTnLst>
                                    <p:animMotion origin="layout" path="M 0.00069 0.00533 L 0.00191 0.28125 " pathEditMode="relative" rAng="0" ptsTypes="AA">
                                      <p:cBhvr>
                                        <p:cTn id="95" dur="1000" fill="hold"/>
                                        <p:tgtEl>
                                          <p:spTgt spid="42"/>
                                        </p:tgtEl>
                                        <p:attrNameLst>
                                          <p:attrName>ppt_x</p:attrName>
                                          <p:attrName>ppt_y</p:attrName>
                                        </p:attrNameLst>
                                      </p:cBhvr>
                                      <p:rCtr x="52" y="13796"/>
                                    </p:animMotion>
                                  </p:childTnLst>
                                </p:cTn>
                              </p:par>
                            </p:childTnLst>
                          </p:cTn>
                        </p:par>
                        <p:par>
                          <p:cTn id="96" fill="hold">
                            <p:stCondLst>
                              <p:cond delay="1000"/>
                            </p:stCondLst>
                            <p:childTnLst>
                              <p:par>
                                <p:cTn id="97" presetID="1" presetClass="exit" presetSubtype="0" fill="hold" nodeType="afterEffect">
                                  <p:stCondLst>
                                    <p:cond delay="0"/>
                                  </p:stCondLst>
                                  <p:childTnLst>
                                    <p:set>
                                      <p:cBhvr>
                                        <p:cTn id="98" dur="1" fill="hold">
                                          <p:stCondLst>
                                            <p:cond delay="0"/>
                                          </p:stCondLst>
                                        </p:cTn>
                                        <p:tgtEl>
                                          <p:spTgt spid="42"/>
                                        </p:tgtEl>
                                        <p:attrNameLst>
                                          <p:attrName>style.visibility</p:attrName>
                                        </p:attrNameLst>
                                      </p:cBhvr>
                                      <p:to>
                                        <p:strVal val="hidden"/>
                                      </p:to>
                                    </p:set>
                                  </p:childTnLst>
                                </p:cTn>
                              </p:par>
                            </p:childTnLst>
                          </p:cTn>
                        </p:par>
                        <p:par>
                          <p:cTn id="99" fill="hold">
                            <p:stCondLst>
                              <p:cond delay="1000"/>
                            </p:stCondLst>
                            <p:childTnLst>
                              <p:par>
                                <p:cTn id="100" presetID="9" presetClass="entr" presetSubtype="0" fill="hold" nodeType="after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dissolve">
                                      <p:cBhvr>
                                        <p:cTn id="102" dur="1000"/>
                                        <p:tgtEl>
                                          <p:spTgt spid="48"/>
                                        </p:tgtEl>
                                      </p:cBhvr>
                                    </p:animEffect>
                                  </p:childTnLst>
                                </p:cTn>
                              </p:par>
                            </p:childTnLst>
                          </p:cTn>
                        </p:par>
                        <p:par>
                          <p:cTn id="103" fill="hold">
                            <p:stCondLst>
                              <p:cond delay="2000"/>
                            </p:stCondLst>
                            <p:childTnLst>
                              <p:par>
                                <p:cTn id="104" presetID="42" presetClass="path" presetSubtype="0" accel="50000" decel="50000" fill="hold" nodeType="afterEffect">
                                  <p:stCondLst>
                                    <p:cond delay="0"/>
                                  </p:stCondLst>
                                  <p:childTnLst>
                                    <p:animMotion origin="layout" path="M 4.16667E-6 0.0169 L 0.00017 0.29838 " pathEditMode="relative" rAng="0" ptsTypes="AA">
                                      <p:cBhvr>
                                        <p:cTn id="105" dur="1000" fill="hold"/>
                                        <p:tgtEl>
                                          <p:spTgt spid="45"/>
                                        </p:tgtEl>
                                        <p:attrNameLst>
                                          <p:attrName>ppt_x</p:attrName>
                                          <p:attrName>ppt_y</p:attrName>
                                        </p:attrNameLst>
                                      </p:cBhvr>
                                      <p:rCtr x="0" y="14074"/>
                                    </p:animMotion>
                                  </p:childTnLst>
                                </p:cTn>
                              </p:par>
                            </p:childTnLst>
                          </p:cTn>
                        </p:par>
                        <p:par>
                          <p:cTn id="106" fill="hold">
                            <p:stCondLst>
                              <p:cond delay="3000"/>
                            </p:stCondLst>
                            <p:childTnLst>
                              <p:par>
                                <p:cTn id="107" presetID="1" presetClass="exit" presetSubtype="0" fill="hold" nodeType="afterEffect">
                                  <p:stCondLst>
                                    <p:cond delay="0"/>
                                  </p:stCondLst>
                                  <p:childTnLst>
                                    <p:set>
                                      <p:cBhvr>
                                        <p:cTn id="108" dur="1" fill="hold">
                                          <p:stCondLst>
                                            <p:cond delay="0"/>
                                          </p:stCondLst>
                                        </p:cTn>
                                        <p:tgtEl>
                                          <p:spTgt spid="45"/>
                                        </p:tgtEl>
                                        <p:attrNameLst>
                                          <p:attrName>style.visibility</p:attrName>
                                        </p:attrNameLst>
                                      </p:cBhvr>
                                      <p:to>
                                        <p:strVal val="hidden"/>
                                      </p:to>
                                    </p:set>
                                  </p:childTnLst>
                                </p:cTn>
                              </p:par>
                            </p:childTnLst>
                          </p:cTn>
                        </p:par>
                        <p:par>
                          <p:cTn id="109" fill="hold">
                            <p:stCondLst>
                              <p:cond delay="3000"/>
                            </p:stCondLst>
                            <p:childTnLst>
                              <p:par>
                                <p:cTn id="110" presetID="9" presetClass="entr" presetSubtype="0" fill="hold" nodeType="afterEffect">
                                  <p:stCondLst>
                                    <p:cond delay="0"/>
                                  </p:stCondLst>
                                  <p:childTnLst>
                                    <p:set>
                                      <p:cBhvr>
                                        <p:cTn id="111" dur="1" fill="hold">
                                          <p:stCondLst>
                                            <p:cond delay="0"/>
                                          </p:stCondLst>
                                        </p:cTn>
                                        <p:tgtEl>
                                          <p:spTgt spid="51"/>
                                        </p:tgtEl>
                                        <p:attrNameLst>
                                          <p:attrName>style.visibility</p:attrName>
                                        </p:attrNameLst>
                                      </p:cBhvr>
                                      <p:to>
                                        <p:strVal val="visible"/>
                                      </p:to>
                                    </p:set>
                                    <p:animEffect transition="in" filter="dissolve">
                                      <p:cBhvr>
                                        <p:cTn id="112" dur="1000"/>
                                        <p:tgtEl>
                                          <p:spTgt spid="51"/>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path" presetSubtype="0" accel="50000" decel="50000" fill="hold" nodeType="clickEffect">
                                  <p:stCondLst>
                                    <p:cond delay="0"/>
                                  </p:stCondLst>
                                  <p:childTnLst>
                                    <p:animMotion origin="layout" path="M 5.55556E-7 0.00116 L -0.00139 -0.43032 " pathEditMode="relative" rAng="0" ptsTypes="AA">
                                      <p:cBhvr>
                                        <p:cTn id="116" dur="2000" fill="hold"/>
                                        <p:tgtEl>
                                          <p:spTgt spid="51"/>
                                        </p:tgtEl>
                                        <p:attrNameLst>
                                          <p:attrName>ppt_x</p:attrName>
                                          <p:attrName>ppt_y</p:attrName>
                                        </p:attrNameLst>
                                      </p:cBhvr>
                                      <p:rCtr x="-69" y="-21574"/>
                                    </p:animMotion>
                                  </p:childTnLst>
                                </p:cTn>
                              </p:par>
                            </p:childTnLst>
                          </p:cTn>
                        </p:par>
                        <p:par>
                          <p:cTn id="117" fill="hold">
                            <p:stCondLst>
                              <p:cond delay="2000"/>
                            </p:stCondLst>
                            <p:childTnLst>
                              <p:par>
                                <p:cTn id="118" presetID="1" presetClass="exit" presetSubtype="0" fill="hold" nodeType="afterEffect">
                                  <p:stCondLst>
                                    <p:cond delay="0"/>
                                  </p:stCondLst>
                                  <p:childTnLst>
                                    <p:set>
                                      <p:cBhvr>
                                        <p:cTn id="119" dur="1" fill="hold">
                                          <p:stCondLst>
                                            <p:cond delay="0"/>
                                          </p:stCondLst>
                                        </p:cTn>
                                        <p:tgtEl>
                                          <p:spTgt spid="51"/>
                                        </p:tgtEl>
                                        <p:attrNameLst>
                                          <p:attrName>style.visibility</p:attrName>
                                        </p:attrNameLst>
                                      </p:cBhvr>
                                      <p:to>
                                        <p:strVal val="hidden"/>
                                      </p:to>
                                    </p:set>
                                  </p:childTnLst>
                                </p:cTn>
                              </p:par>
                            </p:childTnLst>
                          </p:cTn>
                        </p:par>
                        <p:par>
                          <p:cTn id="120" fill="hold">
                            <p:stCondLst>
                              <p:cond delay="2000"/>
                            </p:stCondLst>
                            <p:childTnLst>
                              <p:par>
                                <p:cTn id="121" presetID="9" presetClass="entr" presetSubtype="0" fill="hold" nodeType="afterEffect">
                                  <p:stCondLst>
                                    <p:cond delay="0"/>
                                  </p:stCondLst>
                                  <p:childTnLst>
                                    <p:set>
                                      <p:cBhvr>
                                        <p:cTn id="122" dur="1" fill="hold">
                                          <p:stCondLst>
                                            <p:cond delay="0"/>
                                          </p:stCondLst>
                                        </p:cTn>
                                        <p:tgtEl>
                                          <p:spTgt spid="58"/>
                                        </p:tgtEl>
                                        <p:attrNameLst>
                                          <p:attrName>style.visibility</p:attrName>
                                        </p:attrNameLst>
                                      </p:cBhvr>
                                      <p:to>
                                        <p:strVal val="visible"/>
                                      </p:to>
                                    </p:set>
                                    <p:animEffect transition="in" filter="dissolve">
                                      <p:cBhvr>
                                        <p:cTn id="123" dur="1000"/>
                                        <p:tgtEl>
                                          <p:spTgt spid="58"/>
                                        </p:tgtEl>
                                      </p:cBhvr>
                                    </p:animEffec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nodeType="clickEffect">
                                  <p:stCondLst>
                                    <p:cond delay="0"/>
                                  </p:stCondLst>
                                  <p:childTnLst>
                                    <p:set>
                                      <p:cBhvr>
                                        <p:cTn id="127" dur="1" fill="hold">
                                          <p:stCondLst>
                                            <p:cond delay="0"/>
                                          </p:stCondLst>
                                        </p:cTn>
                                        <p:tgtEl>
                                          <p:spTgt spid="69"/>
                                        </p:tgtEl>
                                        <p:attrNameLst>
                                          <p:attrName>style.visibility</p:attrName>
                                        </p:attrNameLst>
                                      </p:cBhvr>
                                      <p:to>
                                        <p:strVal val="visible"/>
                                      </p:to>
                                    </p:set>
                                    <p:animEffect transition="in" filter="dissolve">
                                      <p:cBhvr>
                                        <p:cTn id="128" dur="1000"/>
                                        <p:tgtEl>
                                          <p:spTgt spid="69"/>
                                        </p:tgtEl>
                                      </p:cBhvr>
                                    </p:animEffect>
                                  </p:childTnLst>
                                </p:cTn>
                              </p:par>
                              <p:par>
                                <p:cTn id="129" presetID="9" presetClass="entr" presetSubtype="0" fill="hold" nodeType="withEffect">
                                  <p:stCondLst>
                                    <p:cond delay="0"/>
                                  </p:stCondLst>
                                  <p:childTnLst>
                                    <p:set>
                                      <p:cBhvr>
                                        <p:cTn id="130" dur="1" fill="hold">
                                          <p:stCondLst>
                                            <p:cond delay="0"/>
                                          </p:stCondLst>
                                        </p:cTn>
                                        <p:tgtEl>
                                          <p:spTgt spid="72"/>
                                        </p:tgtEl>
                                        <p:attrNameLst>
                                          <p:attrName>style.visibility</p:attrName>
                                        </p:attrNameLst>
                                      </p:cBhvr>
                                      <p:to>
                                        <p:strVal val="visible"/>
                                      </p:to>
                                    </p:set>
                                    <p:animEffect transition="in" filter="dissolve">
                                      <p:cBhvr>
                                        <p:cTn id="131" dur="1000"/>
                                        <p:tgtEl>
                                          <p:spTgt spid="72"/>
                                        </p:tgtEl>
                                      </p:cBhvr>
                                    </p:animEffect>
                                  </p:childTnLst>
                                </p:cTn>
                              </p:par>
                              <p:par>
                                <p:cTn id="132" presetID="9" presetClass="entr" presetSubtype="0" fill="hold" nodeType="withEffect">
                                  <p:stCondLst>
                                    <p:cond delay="0"/>
                                  </p:stCondLst>
                                  <p:childTnLst>
                                    <p:set>
                                      <p:cBhvr>
                                        <p:cTn id="133" dur="1" fill="hold">
                                          <p:stCondLst>
                                            <p:cond delay="0"/>
                                          </p:stCondLst>
                                        </p:cTn>
                                        <p:tgtEl>
                                          <p:spTgt spid="75"/>
                                        </p:tgtEl>
                                        <p:attrNameLst>
                                          <p:attrName>style.visibility</p:attrName>
                                        </p:attrNameLst>
                                      </p:cBhvr>
                                      <p:to>
                                        <p:strVal val="visible"/>
                                      </p:to>
                                    </p:set>
                                    <p:animEffect transition="in" filter="dissolve">
                                      <p:cBhvr>
                                        <p:cTn id="134" dur="1000"/>
                                        <p:tgtEl>
                                          <p:spTgt spid="75"/>
                                        </p:tgtEl>
                                      </p:cBhvr>
                                    </p:animEffect>
                                  </p:childTnLst>
                                </p:cTn>
                              </p:par>
                              <p:par>
                                <p:cTn id="135" presetID="9" presetClass="entr" presetSubtype="0" fill="hold" nodeType="withEffect">
                                  <p:stCondLst>
                                    <p:cond delay="0"/>
                                  </p:stCondLst>
                                  <p:childTnLst>
                                    <p:set>
                                      <p:cBhvr>
                                        <p:cTn id="136" dur="1" fill="hold">
                                          <p:stCondLst>
                                            <p:cond delay="0"/>
                                          </p:stCondLst>
                                        </p:cTn>
                                        <p:tgtEl>
                                          <p:spTgt spid="78"/>
                                        </p:tgtEl>
                                        <p:attrNameLst>
                                          <p:attrName>style.visibility</p:attrName>
                                        </p:attrNameLst>
                                      </p:cBhvr>
                                      <p:to>
                                        <p:strVal val="visible"/>
                                      </p:to>
                                    </p:set>
                                    <p:animEffect transition="in" filter="dissolve">
                                      <p:cBhvr>
                                        <p:cTn id="137"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err="1" smtClean="0"/>
              <a:t>StorSimple</a:t>
            </a:r>
            <a:r>
              <a:rPr lang="en-US" sz="3600" dirty="0" smtClean="0"/>
              <a:t> Enterprise Class Appliance</a:t>
            </a:r>
            <a:r>
              <a:rPr lang="en-US" sz="2800" dirty="0" smtClean="0"/>
              <a:t/>
            </a:r>
            <a:br>
              <a:rPr lang="en-US" sz="2800" dirty="0" smtClean="0"/>
            </a:br>
            <a:r>
              <a:rPr lang="en-US" sz="800" dirty="0" smtClean="0"/>
              <a:t/>
            </a:r>
            <a:br>
              <a:rPr lang="en-US" sz="800" dirty="0" smtClean="0"/>
            </a:br>
            <a:r>
              <a:rPr lang="en-US" sz="1800" dirty="0" smtClean="0"/>
              <a:t>Highly Available - No Single Point of Failure</a:t>
            </a:r>
            <a:endParaRPr lang="en-US" sz="1800"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56822" y="3828345"/>
            <a:ext cx="3506802" cy="13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548" y="1975903"/>
            <a:ext cx="3489690" cy="1401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ine Callout 2 (Accent Bar) 5"/>
          <p:cNvSpPr/>
          <p:nvPr/>
        </p:nvSpPr>
        <p:spPr bwMode="auto">
          <a:xfrm>
            <a:off x="5366888" y="2305048"/>
            <a:ext cx="3659520" cy="208639"/>
          </a:xfrm>
          <a:prstGeom prst="accentCallout2">
            <a:avLst>
              <a:gd name="adj1" fmla="val 18750"/>
              <a:gd name="adj2" fmla="val -8333"/>
              <a:gd name="adj3" fmla="val 18004"/>
              <a:gd name="adj4" fmla="val -93336"/>
              <a:gd name="adj5" fmla="val 226013"/>
              <a:gd name="adj6" fmla="val -93124"/>
            </a:avLst>
          </a:prstGeom>
          <a:noFill/>
          <a:ln w="28575" cap="flat" cmpd="sng" algn="ctr">
            <a:solidFill>
              <a:srgbClr val="8EB93C"/>
            </a:solidFill>
            <a:prstDash val="solid"/>
            <a:round/>
            <a:headEnd type="none" w="med" len="med"/>
            <a:tailEnd type="oval" w="med" len="med"/>
          </a:ln>
          <a:effectLst/>
        </p:spPr>
        <p:txBody>
          <a:bodyPr lIns="68569" tIns="34285" rIns="68569" bIns="34285" rtlCol="0" anchor="ctr">
            <a:prstTxWarp prst="textNoShape">
              <a:avLst/>
            </a:prstTxWarp>
          </a:bodyPr>
          <a:lstStyle/>
          <a:p>
            <a:pPr marL="0" lvl="1" defTabSz="685690"/>
            <a:r>
              <a:rPr lang="en-US" dirty="0">
                <a:solidFill>
                  <a:schemeClr val="bg1"/>
                </a:solidFill>
              </a:rPr>
              <a:t>1. Full MPIO Support</a:t>
            </a:r>
          </a:p>
        </p:txBody>
      </p:sp>
      <p:sp>
        <p:nvSpPr>
          <p:cNvPr id="7" name="Oval 6"/>
          <p:cNvSpPr/>
          <p:nvPr/>
        </p:nvSpPr>
        <p:spPr bwMode="auto">
          <a:xfrm>
            <a:off x="2662951" y="2717195"/>
            <a:ext cx="79899" cy="86558"/>
          </a:xfrm>
          <a:prstGeom prst="ellipse">
            <a:avLst/>
          </a:prstGeom>
          <a:solidFill>
            <a:srgbClr val="FF0000"/>
          </a:solidFill>
          <a:ln w="9525" cap="flat" cmpd="sng" algn="ctr">
            <a:solidFill>
              <a:srgbClr val="7F7F7F"/>
            </a:solidFill>
            <a:prstDash val="solid"/>
            <a:round/>
            <a:headEnd type="none" w="med" len="med"/>
            <a:tailEnd type="none" w="med" len="med"/>
          </a:ln>
          <a:effectLst/>
        </p:spPr>
        <p:txBody>
          <a:bodyPr lIns="68569" tIns="34285" rIns="68569" bIns="34285" rtlCol="0" anchor="ctr">
            <a:prstTxWarp prst="textNoShape">
              <a:avLst/>
            </a:prstTxWarp>
          </a:bodyPr>
          <a:lstStyle/>
          <a:p>
            <a:pPr algn="ctr" defTabSz="685690"/>
            <a:endParaRPr lang="en-US">
              <a:solidFill>
                <a:schemeClr val="bg1"/>
              </a:solidFill>
            </a:endParaRPr>
          </a:p>
        </p:txBody>
      </p:sp>
      <p:sp>
        <p:nvSpPr>
          <p:cNvPr id="8" name="Line Callout 2 (Accent Bar) 7"/>
          <p:cNvSpPr/>
          <p:nvPr/>
        </p:nvSpPr>
        <p:spPr bwMode="auto">
          <a:xfrm>
            <a:off x="5386865" y="2625018"/>
            <a:ext cx="3659520" cy="208639"/>
          </a:xfrm>
          <a:prstGeom prst="accentCallout2">
            <a:avLst>
              <a:gd name="adj1" fmla="val 18750"/>
              <a:gd name="adj2" fmla="val -8333"/>
              <a:gd name="adj3" fmla="val 15302"/>
              <a:gd name="adj4" fmla="val -84989"/>
              <a:gd name="adj5" fmla="val 128716"/>
              <a:gd name="adj6" fmla="val -85037"/>
            </a:avLst>
          </a:prstGeom>
          <a:noFill/>
          <a:ln w="28575" cap="flat" cmpd="sng" algn="ctr">
            <a:solidFill>
              <a:srgbClr val="8EB93C"/>
            </a:solidFill>
            <a:prstDash val="solid"/>
            <a:round/>
            <a:headEnd type="none" w="med" len="med"/>
            <a:tailEnd type="oval" w="med" len="med"/>
          </a:ln>
          <a:effectLst/>
        </p:spPr>
        <p:txBody>
          <a:bodyPr lIns="68569" tIns="34285" rIns="68569" bIns="34285" rtlCol="0" anchor="ctr">
            <a:prstTxWarp prst="textNoShape">
              <a:avLst/>
            </a:prstTxWarp>
          </a:bodyPr>
          <a:lstStyle/>
          <a:p>
            <a:pPr marL="0" lvl="1" defTabSz="685690"/>
            <a:r>
              <a:rPr lang="en-US" dirty="0">
                <a:solidFill>
                  <a:schemeClr val="bg1"/>
                </a:solidFill>
              </a:rPr>
              <a:t>2. Dual Controllers with Auto-failover</a:t>
            </a:r>
          </a:p>
        </p:txBody>
      </p:sp>
      <p:sp>
        <p:nvSpPr>
          <p:cNvPr id="9" name="Oval 8"/>
          <p:cNvSpPr/>
          <p:nvPr/>
        </p:nvSpPr>
        <p:spPr bwMode="auto">
          <a:xfrm>
            <a:off x="2897101" y="2803753"/>
            <a:ext cx="79899" cy="86558"/>
          </a:xfrm>
          <a:prstGeom prst="ellipse">
            <a:avLst/>
          </a:prstGeom>
          <a:solidFill>
            <a:srgbClr val="FF0000"/>
          </a:solidFill>
          <a:ln w="9525" cap="flat" cmpd="sng" algn="ctr">
            <a:solidFill>
              <a:srgbClr val="7F7F7F"/>
            </a:solidFill>
            <a:prstDash val="solid"/>
            <a:round/>
            <a:headEnd type="none" w="med" len="med"/>
            <a:tailEnd type="none" w="med" len="med"/>
          </a:ln>
          <a:effectLst/>
        </p:spPr>
        <p:txBody>
          <a:bodyPr lIns="68569" tIns="34285" rIns="68569" bIns="34285" rtlCol="0" anchor="ctr">
            <a:prstTxWarp prst="textNoShape">
              <a:avLst/>
            </a:prstTxWarp>
          </a:bodyPr>
          <a:lstStyle/>
          <a:p>
            <a:pPr algn="ctr" defTabSz="685690"/>
            <a:endParaRPr lang="en-US">
              <a:solidFill>
                <a:schemeClr val="bg1"/>
              </a:solidFill>
            </a:endParaRPr>
          </a:p>
        </p:txBody>
      </p:sp>
      <p:sp>
        <p:nvSpPr>
          <p:cNvPr id="10" name="Line Callout 2 (Accent Bar) 9"/>
          <p:cNvSpPr/>
          <p:nvPr/>
        </p:nvSpPr>
        <p:spPr bwMode="auto">
          <a:xfrm>
            <a:off x="5387975" y="2919085"/>
            <a:ext cx="3659520" cy="208639"/>
          </a:xfrm>
          <a:prstGeom prst="accentCallout2">
            <a:avLst>
              <a:gd name="adj1" fmla="val 18750"/>
              <a:gd name="adj2" fmla="val -8333"/>
              <a:gd name="adj3" fmla="val 15302"/>
              <a:gd name="adj4" fmla="val -8551"/>
              <a:gd name="adj5" fmla="val 15203"/>
              <a:gd name="adj6" fmla="val -24773"/>
            </a:avLst>
          </a:prstGeom>
          <a:noFill/>
          <a:ln w="28575" cap="flat" cmpd="sng" algn="ctr">
            <a:solidFill>
              <a:srgbClr val="8EB93C"/>
            </a:solidFill>
            <a:prstDash val="solid"/>
            <a:round/>
            <a:headEnd type="none" w="med" len="med"/>
            <a:tailEnd type="oval" w="med" len="med"/>
          </a:ln>
          <a:effectLst/>
        </p:spPr>
        <p:txBody>
          <a:bodyPr lIns="68569" tIns="34285" rIns="68569" bIns="34285" rtlCol="0" anchor="ctr">
            <a:prstTxWarp prst="textNoShape">
              <a:avLst/>
            </a:prstTxWarp>
          </a:bodyPr>
          <a:lstStyle/>
          <a:p>
            <a:pPr marL="0" lvl="1" defTabSz="685690"/>
            <a:r>
              <a:rPr lang="en-US" dirty="0">
                <a:solidFill>
                  <a:schemeClr val="bg1"/>
                </a:solidFill>
              </a:rPr>
              <a:t>3. Dual Power</a:t>
            </a:r>
          </a:p>
        </p:txBody>
      </p:sp>
      <p:sp>
        <p:nvSpPr>
          <p:cNvPr id="11" name="Oval 10"/>
          <p:cNvSpPr/>
          <p:nvPr/>
        </p:nvSpPr>
        <p:spPr bwMode="auto">
          <a:xfrm>
            <a:off x="4442925" y="2817800"/>
            <a:ext cx="79899" cy="86558"/>
          </a:xfrm>
          <a:prstGeom prst="ellipse">
            <a:avLst/>
          </a:prstGeom>
          <a:solidFill>
            <a:srgbClr val="FF0000"/>
          </a:solidFill>
          <a:ln w="9525" cap="flat" cmpd="sng" algn="ctr">
            <a:solidFill>
              <a:srgbClr val="7F7F7F"/>
            </a:solidFill>
            <a:prstDash val="solid"/>
            <a:round/>
            <a:headEnd type="none" w="med" len="med"/>
            <a:tailEnd type="none" w="med" len="med"/>
          </a:ln>
          <a:effectLst/>
        </p:spPr>
        <p:txBody>
          <a:bodyPr lIns="68569" tIns="34285" rIns="68569" bIns="34285" rtlCol="0" anchor="ctr">
            <a:prstTxWarp prst="textNoShape">
              <a:avLst/>
            </a:prstTxWarp>
          </a:bodyPr>
          <a:lstStyle/>
          <a:p>
            <a:pPr algn="ctr" defTabSz="685690"/>
            <a:endParaRPr lang="en-US">
              <a:solidFill>
                <a:schemeClr val="bg1"/>
              </a:solidFill>
            </a:endParaRPr>
          </a:p>
        </p:txBody>
      </p:sp>
      <p:sp>
        <p:nvSpPr>
          <p:cNvPr id="12" name="Line Callout 2 (Accent Bar) 11"/>
          <p:cNvSpPr/>
          <p:nvPr/>
        </p:nvSpPr>
        <p:spPr bwMode="auto">
          <a:xfrm>
            <a:off x="5393521" y="3201325"/>
            <a:ext cx="3659520" cy="208639"/>
          </a:xfrm>
          <a:prstGeom prst="accentCallout2">
            <a:avLst>
              <a:gd name="adj1" fmla="val 18750"/>
              <a:gd name="adj2" fmla="val -8333"/>
              <a:gd name="adj3" fmla="val 18004"/>
              <a:gd name="adj4" fmla="val -8551"/>
              <a:gd name="adj5" fmla="val 12501"/>
              <a:gd name="adj6" fmla="val -39382"/>
            </a:avLst>
          </a:prstGeom>
          <a:noFill/>
          <a:ln w="28575" cap="flat" cmpd="sng" algn="ctr">
            <a:solidFill>
              <a:srgbClr val="8EB93C"/>
            </a:solidFill>
            <a:prstDash val="solid"/>
            <a:round/>
            <a:headEnd type="none" w="med" len="med"/>
            <a:tailEnd type="oval" w="med" len="med"/>
          </a:ln>
          <a:effectLst/>
        </p:spPr>
        <p:txBody>
          <a:bodyPr lIns="68569" tIns="34285" rIns="68569" bIns="34285" rtlCol="0" anchor="ctr">
            <a:prstTxWarp prst="textNoShape">
              <a:avLst/>
            </a:prstTxWarp>
          </a:bodyPr>
          <a:lstStyle/>
          <a:p>
            <a:pPr marL="0" lvl="1" defTabSz="685690"/>
            <a:r>
              <a:rPr lang="en-US" dirty="0">
                <a:solidFill>
                  <a:schemeClr val="bg1"/>
                </a:solidFill>
              </a:rPr>
              <a:t>4. Dual Cooling</a:t>
            </a:r>
          </a:p>
        </p:txBody>
      </p:sp>
      <p:sp>
        <p:nvSpPr>
          <p:cNvPr id="13" name="Oval 12"/>
          <p:cNvSpPr/>
          <p:nvPr/>
        </p:nvSpPr>
        <p:spPr bwMode="auto">
          <a:xfrm>
            <a:off x="4097789" y="3098563"/>
            <a:ext cx="79899" cy="86558"/>
          </a:xfrm>
          <a:prstGeom prst="ellipse">
            <a:avLst/>
          </a:prstGeom>
          <a:solidFill>
            <a:srgbClr val="FF0000"/>
          </a:solidFill>
          <a:ln w="9525" cap="flat" cmpd="sng" algn="ctr">
            <a:solidFill>
              <a:srgbClr val="7F7F7F"/>
            </a:solidFill>
            <a:prstDash val="solid"/>
            <a:round/>
            <a:headEnd type="none" w="med" len="med"/>
            <a:tailEnd type="none" w="med" len="med"/>
          </a:ln>
          <a:effectLst/>
        </p:spPr>
        <p:txBody>
          <a:bodyPr lIns="68569" tIns="34285" rIns="68569" bIns="34285" rtlCol="0" anchor="ctr">
            <a:prstTxWarp prst="textNoShape">
              <a:avLst/>
            </a:prstTxWarp>
          </a:bodyPr>
          <a:lstStyle/>
          <a:p>
            <a:pPr algn="ctr" defTabSz="685690"/>
            <a:endParaRPr lang="en-US">
              <a:solidFill>
                <a:schemeClr val="bg1"/>
              </a:solidFill>
            </a:endParaRPr>
          </a:p>
        </p:txBody>
      </p:sp>
      <p:sp>
        <p:nvSpPr>
          <p:cNvPr id="14" name="Line Callout 2 (Accent Bar) 13"/>
          <p:cNvSpPr/>
          <p:nvPr/>
        </p:nvSpPr>
        <p:spPr bwMode="auto">
          <a:xfrm>
            <a:off x="5400181" y="3891918"/>
            <a:ext cx="3659520" cy="208639"/>
          </a:xfrm>
          <a:prstGeom prst="accentCallout2">
            <a:avLst>
              <a:gd name="adj1" fmla="val 18750"/>
              <a:gd name="adj2" fmla="val -8333"/>
              <a:gd name="adj3" fmla="val 18004"/>
              <a:gd name="adj4" fmla="val -93336"/>
              <a:gd name="adj5" fmla="val 407094"/>
              <a:gd name="adj6" fmla="val -93124"/>
            </a:avLst>
          </a:prstGeom>
          <a:noFill/>
          <a:ln w="28575" cap="flat" cmpd="sng" algn="ctr">
            <a:solidFill>
              <a:srgbClr val="8EB93C"/>
            </a:solidFill>
            <a:prstDash val="solid"/>
            <a:round/>
            <a:headEnd type="none" w="med" len="med"/>
            <a:tailEnd type="oval" w="med" len="med"/>
          </a:ln>
          <a:effectLst/>
        </p:spPr>
        <p:txBody>
          <a:bodyPr lIns="68569" tIns="34285" rIns="68569" bIns="34285" rtlCol="0" anchor="ctr">
            <a:prstTxWarp prst="textNoShape">
              <a:avLst/>
            </a:prstTxWarp>
          </a:bodyPr>
          <a:lstStyle/>
          <a:p>
            <a:pPr marL="0" lvl="1" defTabSz="685690"/>
            <a:r>
              <a:rPr lang="en-US" dirty="0">
                <a:solidFill>
                  <a:schemeClr val="bg1"/>
                </a:solidFill>
              </a:rPr>
              <a:t>5. RAID drives</a:t>
            </a:r>
          </a:p>
        </p:txBody>
      </p:sp>
      <p:sp>
        <p:nvSpPr>
          <p:cNvPr id="15" name="Line Callout 2 (Accent Bar) 14"/>
          <p:cNvSpPr/>
          <p:nvPr/>
        </p:nvSpPr>
        <p:spPr bwMode="auto">
          <a:xfrm>
            <a:off x="5406838" y="4185988"/>
            <a:ext cx="3659520" cy="208639"/>
          </a:xfrm>
          <a:prstGeom prst="accentCallout2">
            <a:avLst>
              <a:gd name="adj1" fmla="val 18750"/>
              <a:gd name="adj2" fmla="val -8333"/>
              <a:gd name="adj3" fmla="val 18004"/>
              <a:gd name="adj4" fmla="val -36985"/>
              <a:gd name="adj5" fmla="val 342229"/>
              <a:gd name="adj6" fmla="val -37295"/>
            </a:avLst>
          </a:prstGeom>
          <a:noFill/>
          <a:ln w="28575" cap="flat" cmpd="sng" algn="ctr">
            <a:solidFill>
              <a:srgbClr val="8EB93C"/>
            </a:solidFill>
            <a:prstDash val="solid"/>
            <a:round/>
            <a:headEnd type="none" w="med" len="med"/>
            <a:tailEnd type="oval" w="med" len="med"/>
          </a:ln>
          <a:effectLst/>
        </p:spPr>
        <p:txBody>
          <a:bodyPr lIns="68569" tIns="34285" rIns="68569" bIns="34285" rtlCol="0" anchor="ctr">
            <a:prstTxWarp prst="textNoShape">
              <a:avLst/>
            </a:prstTxWarp>
          </a:bodyPr>
          <a:lstStyle/>
          <a:p>
            <a:pPr marL="0" lvl="1" defTabSz="685690"/>
            <a:r>
              <a:rPr lang="en-US" dirty="0">
                <a:solidFill>
                  <a:schemeClr val="bg1"/>
                </a:solidFill>
              </a:rPr>
              <a:t>6. Hot-spare drives</a:t>
            </a:r>
          </a:p>
        </p:txBody>
      </p:sp>
      <p:sp>
        <p:nvSpPr>
          <p:cNvPr id="16" name="Line Callout 2 (Accent Bar) 15"/>
          <p:cNvSpPr/>
          <p:nvPr/>
        </p:nvSpPr>
        <p:spPr bwMode="auto">
          <a:xfrm>
            <a:off x="5413336" y="4526665"/>
            <a:ext cx="3659520" cy="208639"/>
          </a:xfrm>
          <a:prstGeom prst="accentCallout2">
            <a:avLst>
              <a:gd name="adj1" fmla="val 18750"/>
              <a:gd name="adj2" fmla="val -8333"/>
              <a:gd name="adj3" fmla="val 18004"/>
              <a:gd name="adj4" fmla="val -19506"/>
              <a:gd name="adj5" fmla="val 77364"/>
              <a:gd name="adj6" fmla="val -19034"/>
            </a:avLst>
          </a:prstGeom>
          <a:noFill/>
          <a:ln w="28575" cap="flat" cmpd="sng" algn="ctr">
            <a:solidFill>
              <a:srgbClr val="8EB93C"/>
            </a:solidFill>
            <a:prstDash val="solid"/>
            <a:round/>
            <a:headEnd type="none" w="med" len="med"/>
            <a:tailEnd type="oval" w="med" len="med"/>
          </a:ln>
          <a:effectLst/>
        </p:spPr>
        <p:txBody>
          <a:bodyPr lIns="68569" tIns="34285" rIns="68569" bIns="34285" rtlCol="0" anchor="ctr">
            <a:prstTxWarp prst="textNoShape">
              <a:avLst/>
            </a:prstTxWarp>
          </a:bodyPr>
          <a:lstStyle/>
          <a:p>
            <a:pPr marL="0" lvl="1" defTabSz="685690"/>
            <a:r>
              <a:rPr lang="en-US" dirty="0">
                <a:solidFill>
                  <a:schemeClr val="bg1"/>
                </a:solidFill>
              </a:rPr>
              <a:t>7. Non-disruptive software upgrades</a:t>
            </a:r>
          </a:p>
        </p:txBody>
      </p:sp>
      <p:sp>
        <p:nvSpPr>
          <p:cNvPr id="17" name="Line Callout 2 (Accent Bar) 16"/>
          <p:cNvSpPr/>
          <p:nvPr/>
        </p:nvSpPr>
        <p:spPr bwMode="auto">
          <a:xfrm>
            <a:off x="5419993" y="4899524"/>
            <a:ext cx="3659520" cy="208639"/>
          </a:xfrm>
          <a:prstGeom prst="accentCallout2">
            <a:avLst>
              <a:gd name="adj1" fmla="val 18750"/>
              <a:gd name="adj2" fmla="val -8333"/>
              <a:gd name="adj3" fmla="val 18004"/>
              <a:gd name="adj4" fmla="val -21071"/>
              <a:gd name="adj5" fmla="val 80067"/>
              <a:gd name="adj6" fmla="val -20860"/>
            </a:avLst>
          </a:prstGeom>
          <a:noFill/>
          <a:ln w="28575" cap="flat" cmpd="sng" algn="ctr">
            <a:solidFill>
              <a:srgbClr val="8EB93C"/>
            </a:solidFill>
            <a:prstDash val="solid"/>
            <a:round/>
            <a:headEnd type="none" w="med" len="med"/>
            <a:tailEnd type="oval" w="med" len="med"/>
          </a:ln>
          <a:effectLst/>
        </p:spPr>
        <p:txBody>
          <a:bodyPr lIns="68569" tIns="34285" rIns="68569" bIns="34285" rtlCol="0" anchor="ctr">
            <a:prstTxWarp prst="textNoShape">
              <a:avLst/>
            </a:prstTxWarp>
          </a:bodyPr>
          <a:lstStyle/>
          <a:p>
            <a:pPr marL="0" lvl="1" defTabSz="685690"/>
            <a:r>
              <a:rPr lang="en-US" dirty="0">
                <a:solidFill>
                  <a:schemeClr val="bg1"/>
                </a:solidFill>
              </a:rPr>
              <a:t>8. Certified by Microsoft &amp; </a:t>
            </a:r>
            <a:r>
              <a:rPr lang="en-US" dirty="0" err="1">
                <a:solidFill>
                  <a:schemeClr val="bg1"/>
                </a:solidFill>
              </a:rPr>
              <a:t>VMWare</a:t>
            </a:r>
            <a:endParaRPr lang="en-US" dirty="0">
              <a:solidFill>
                <a:schemeClr val="bg1"/>
              </a:solidFill>
            </a:endParaRPr>
          </a:p>
          <a:p>
            <a:pPr marL="0" lvl="1" defTabSz="685690"/>
            <a:endParaRPr lang="en-US" dirty="0">
              <a:solidFill>
                <a:schemeClr val="bg1"/>
              </a:solidFill>
            </a:endParaRPr>
          </a:p>
        </p:txBody>
      </p:sp>
      <p:sp>
        <p:nvSpPr>
          <p:cNvPr id="18" name="Oval 17"/>
          <p:cNvSpPr/>
          <p:nvPr/>
        </p:nvSpPr>
        <p:spPr bwMode="auto">
          <a:xfrm>
            <a:off x="2702900" y="4754959"/>
            <a:ext cx="79899" cy="86558"/>
          </a:xfrm>
          <a:prstGeom prst="ellipse">
            <a:avLst/>
          </a:prstGeom>
          <a:solidFill>
            <a:srgbClr val="FF0000"/>
          </a:solidFill>
          <a:ln w="9525" cap="flat" cmpd="sng" algn="ctr">
            <a:solidFill>
              <a:srgbClr val="7F7F7F"/>
            </a:solidFill>
            <a:prstDash val="solid"/>
            <a:round/>
            <a:headEnd type="none" w="med" len="med"/>
            <a:tailEnd type="none" w="med" len="med"/>
          </a:ln>
          <a:effectLst/>
        </p:spPr>
        <p:txBody>
          <a:bodyPr lIns="68569" tIns="34285" rIns="68569" bIns="34285" rtlCol="0" anchor="ctr">
            <a:prstTxWarp prst="textNoShape">
              <a:avLst/>
            </a:prstTxWarp>
          </a:bodyPr>
          <a:lstStyle/>
          <a:p>
            <a:pPr algn="ctr" defTabSz="685690"/>
            <a:endParaRPr lang="en-US">
              <a:solidFill>
                <a:schemeClr val="bg1"/>
              </a:solidFill>
            </a:endParaRPr>
          </a:p>
        </p:txBody>
      </p:sp>
      <p:sp>
        <p:nvSpPr>
          <p:cNvPr id="19" name="Oval 18"/>
          <p:cNvSpPr/>
          <p:nvPr/>
        </p:nvSpPr>
        <p:spPr bwMode="auto">
          <a:xfrm>
            <a:off x="4119982" y="4904747"/>
            <a:ext cx="79899" cy="86558"/>
          </a:xfrm>
          <a:prstGeom prst="ellipse">
            <a:avLst/>
          </a:prstGeom>
          <a:solidFill>
            <a:srgbClr val="FF0000"/>
          </a:solidFill>
          <a:ln w="9525" cap="flat" cmpd="sng" algn="ctr">
            <a:solidFill>
              <a:srgbClr val="7F7F7F"/>
            </a:solidFill>
            <a:prstDash val="solid"/>
            <a:round/>
            <a:headEnd type="none" w="med" len="med"/>
            <a:tailEnd type="none" w="med" len="med"/>
          </a:ln>
          <a:effectLst/>
        </p:spPr>
        <p:txBody>
          <a:bodyPr lIns="68569" tIns="34285" rIns="68569" bIns="34285" rtlCol="0" anchor="ctr">
            <a:prstTxWarp prst="textNoShape">
              <a:avLst/>
            </a:prstTxWarp>
          </a:bodyPr>
          <a:lstStyle/>
          <a:p>
            <a:pPr algn="ctr" defTabSz="685690"/>
            <a:endParaRPr lang="en-US">
              <a:solidFill>
                <a:schemeClr val="bg1"/>
              </a:solidFill>
            </a:endParaRPr>
          </a:p>
        </p:txBody>
      </p:sp>
      <p:sp>
        <p:nvSpPr>
          <p:cNvPr id="20" name="Oval 19"/>
          <p:cNvSpPr/>
          <p:nvPr/>
        </p:nvSpPr>
        <p:spPr bwMode="auto">
          <a:xfrm>
            <a:off x="4853910" y="5024851"/>
            <a:ext cx="114564" cy="73306"/>
          </a:xfrm>
          <a:prstGeom prst="ellipse">
            <a:avLst/>
          </a:prstGeom>
          <a:solidFill>
            <a:srgbClr val="FF0000"/>
          </a:solidFill>
          <a:ln w="9525" cap="flat" cmpd="sng" algn="ctr">
            <a:solidFill>
              <a:srgbClr val="7F7F7F"/>
            </a:solidFill>
            <a:prstDash val="solid"/>
            <a:round/>
            <a:headEnd type="none" w="med" len="med"/>
            <a:tailEnd type="none" w="med" len="med"/>
          </a:ln>
          <a:effectLst/>
        </p:spPr>
        <p:txBody>
          <a:bodyPr lIns="68569" tIns="34285" rIns="68569" bIns="34285" rtlCol="0" anchor="ctr">
            <a:prstTxWarp prst="textNoShape">
              <a:avLst/>
            </a:prstTxWarp>
          </a:bodyPr>
          <a:lstStyle/>
          <a:p>
            <a:pPr algn="ctr" defTabSz="685690"/>
            <a:endParaRPr lang="en-US" sz="2400">
              <a:solidFill>
                <a:schemeClr val="bg1"/>
              </a:solidFill>
            </a:endParaRPr>
          </a:p>
        </p:txBody>
      </p:sp>
      <p:sp>
        <p:nvSpPr>
          <p:cNvPr id="21" name="Oval 20"/>
          <p:cNvSpPr/>
          <p:nvPr/>
        </p:nvSpPr>
        <p:spPr bwMode="auto">
          <a:xfrm>
            <a:off x="4887186" y="4662002"/>
            <a:ext cx="114564" cy="73306"/>
          </a:xfrm>
          <a:prstGeom prst="ellipse">
            <a:avLst/>
          </a:prstGeom>
          <a:solidFill>
            <a:srgbClr val="FF0000"/>
          </a:solidFill>
          <a:ln w="9525" cap="flat" cmpd="sng" algn="ctr">
            <a:solidFill>
              <a:srgbClr val="8EB93C"/>
            </a:solidFill>
            <a:prstDash val="solid"/>
            <a:round/>
            <a:headEnd type="none" w="med" len="med"/>
            <a:tailEnd type="none" w="med" len="med"/>
          </a:ln>
          <a:effectLst/>
        </p:spPr>
        <p:txBody>
          <a:bodyPr lIns="68569" tIns="34285" rIns="68569" bIns="34285" rtlCol="0" anchor="ctr">
            <a:prstTxWarp prst="textNoShape">
              <a:avLst/>
            </a:prstTxWarp>
          </a:bodyPr>
          <a:lstStyle/>
          <a:p>
            <a:pPr algn="ctr" defTabSz="685690"/>
            <a:endParaRPr lang="en-US" sz="2400">
              <a:solidFill>
                <a:schemeClr val="bg1"/>
              </a:solidFill>
            </a:endParaRPr>
          </a:p>
        </p:txBody>
      </p:sp>
    </p:spTree>
    <p:extLst>
      <p:ext uri="{BB962C8B-B14F-4D97-AF65-F5344CB8AC3E}">
        <p14:creationId xmlns:p14="http://schemas.microsoft.com/office/powerpoint/2010/main" val="12718443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9437" y="2139553"/>
            <a:ext cx="8363937" cy="323755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spcCol="0" rtlCol="0" anchor="ctr" anchorCtr="0" compatLnSpc="1">
            <a:prstTxWarp prst="textNoShape">
              <a:avLst/>
            </a:prstTxWarp>
          </a:bodyPr>
          <a:lstStyle/>
          <a:p>
            <a:pPr algn="ctr" defTabSz="685524" fontAlgn="base">
              <a:spcBef>
                <a:spcPct val="0"/>
              </a:spcBef>
              <a:spcAft>
                <a:spcPct val="0"/>
              </a:spcAft>
            </a:pPr>
            <a:endParaRPr lang="en-US" sz="1650" dirty="0">
              <a:gradFill>
                <a:gsLst>
                  <a:gs pos="0">
                    <a:srgbClr val="FFFFFF"/>
                  </a:gs>
                  <a:gs pos="100000">
                    <a:srgbClr val="FFFFFF"/>
                  </a:gs>
                </a:gsLst>
                <a:lin ang="5400000" scaled="0"/>
              </a:gradFill>
            </a:endParaRPr>
          </a:p>
        </p:txBody>
      </p:sp>
      <p:graphicFrame>
        <p:nvGraphicFramePr>
          <p:cNvPr id="4" name="Object 3" hidden="1"/>
          <p:cNvGraphicFramePr>
            <a:graphicFrameLocks noChangeAspect="1"/>
          </p:cNvGraphicFramePr>
          <p:nvPr>
            <p:custDataLst>
              <p:tags r:id="rId2"/>
            </p:custDataLst>
            <p:extLst/>
          </p:nvPr>
        </p:nvGraphicFramePr>
        <p:xfrm>
          <a:off x="0" y="856580"/>
          <a:ext cx="119094" cy="119094"/>
        </p:xfrm>
        <a:graphic>
          <a:graphicData uri="http://schemas.openxmlformats.org/presentationml/2006/ole">
            <mc:AlternateContent xmlns:mc="http://schemas.openxmlformats.org/markup-compatibility/2006">
              <mc:Choice xmlns:v="urn:schemas-microsoft-com:vml" Requires="v">
                <p:oleObj spid="_x0000_s1032"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856580"/>
                        <a:ext cx="119094" cy="1190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Media Services</a:t>
            </a:r>
            <a:endParaRPr lang="en-US" dirty="0"/>
          </a:p>
        </p:txBody>
      </p:sp>
      <p:sp>
        <p:nvSpPr>
          <p:cNvPr id="12" name="Content Placeholder 2"/>
          <p:cNvSpPr txBox="1">
            <a:spLocks/>
          </p:cNvSpPr>
          <p:nvPr>
            <p:custDataLst>
              <p:tags r:id="rId4"/>
            </p:custDataLst>
          </p:nvPr>
        </p:nvSpPr>
        <p:spPr>
          <a:xfrm>
            <a:off x="374041" y="1744639"/>
            <a:ext cx="8368939" cy="276999"/>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ln>
                  <a:solidFill>
                    <a:srgbClr val="FFFFFF">
                      <a:alpha val="0"/>
                    </a:srgbClr>
                  </a:solidFill>
                </a:ln>
                <a:solidFill>
                  <a:srgbClr val="5F5F5F">
                    <a:alpha val="99000"/>
                  </a:srgbClr>
                </a:solidFill>
                <a:latin typeface="Segoe UI Light" pitchFamily="34" charset="0"/>
              </a:rPr>
              <a:t>Your Choice of Components for Building Custom Media Workflows in the Cloud</a:t>
            </a:r>
            <a:endParaRPr lang="en-US" sz="2101" dirty="0">
              <a:ln>
                <a:solidFill>
                  <a:srgbClr val="FFFFFF">
                    <a:alpha val="0"/>
                  </a:srgbClr>
                </a:solidFill>
              </a:ln>
              <a:solidFill>
                <a:srgbClr val="5F5F5F">
                  <a:alpha val="99000"/>
                </a:srgbClr>
              </a:solidFill>
              <a:latin typeface="Segoe UI Light" pitchFamily="34" charset="0"/>
            </a:endParaRPr>
          </a:p>
        </p:txBody>
      </p:sp>
      <p:grpSp>
        <p:nvGrpSpPr>
          <p:cNvPr id="8" name="Group 7"/>
          <p:cNvGrpSpPr/>
          <p:nvPr/>
        </p:nvGrpSpPr>
        <p:grpSpPr>
          <a:xfrm>
            <a:off x="1220404" y="2320948"/>
            <a:ext cx="6640731" cy="2943555"/>
            <a:chOff x="1626781" y="1951982"/>
            <a:chExt cx="8852002" cy="3923718"/>
          </a:xfrm>
        </p:grpSpPr>
        <p:sp>
          <p:nvSpPr>
            <p:cNvPr id="44" name="Cloud large"/>
            <p:cNvSpPr>
              <a:spLocks/>
            </p:cNvSpPr>
            <p:nvPr/>
          </p:nvSpPr>
          <p:spPr bwMode="black">
            <a:xfrm>
              <a:off x="1626781" y="1951982"/>
              <a:ext cx="8852002" cy="392371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chemeClr val="bg1"/>
            </a:solidFill>
            <a:ln>
              <a:noFill/>
            </a:ln>
            <a:extLst/>
          </p:spPr>
          <p:txBody>
            <a:bodyPr vert="horz" wrap="square" lIns="68598" tIns="34299" rIns="68598" bIns="34299" numCol="1" anchor="t" anchorCtr="0" compatLnSpc="1">
              <a:prstTxWarp prst="textNoShape">
                <a:avLst/>
              </a:prstTxWarp>
            </a:bodyPr>
            <a:lstStyle/>
            <a:p>
              <a:pPr defTabSz="685955"/>
              <a:endParaRPr lang="en-US" sz="1200">
                <a:solidFill>
                  <a:srgbClr val="292929"/>
                </a:solidFill>
              </a:endParaRPr>
            </a:p>
          </p:txBody>
        </p:sp>
        <p:grpSp>
          <p:nvGrpSpPr>
            <p:cNvPr id="45" name="Group 44"/>
            <p:cNvGrpSpPr/>
            <p:nvPr/>
          </p:nvGrpSpPr>
          <p:grpSpPr>
            <a:xfrm>
              <a:off x="2901474" y="3593935"/>
              <a:ext cx="900404" cy="775958"/>
              <a:chOff x="2679853" y="3593935"/>
              <a:chExt cx="900404" cy="775958"/>
            </a:xfrm>
          </p:grpSpPr>
          <p:sp>
            <p:nvSpPr>
              <p:cNvPr id="103" name="Freeform 133"/>
              <p:cNvSpPr>
                <a:spLocks/>
              </p:cNvSpPr>
              <p:nvPr>
                <p:custDataLst>
                  <p:custData r:id="rId8"/>
                </p:custDataLst>
              </p:nvPr>
            </p:nvSpPr>
            <p:spPr bwMode="black">
              <a:xfrm>
                <a:off x="2889162" y="3593935"/>
                <a:ext cx="481785" cy="455017"/>
              </a:xfrm>
              <a:custGeom>
                <a:avLst/>
                <a:gdLst>
                  <a:gd name="T0" fmla="*/ 87 w 291"/>
                  <a:gd name="T1" fmla="*/ 18 h 275"/>
                  <a:gd name="T2" fmla="*/ 96 w 291"/>
                  <a:gd name="T3" fmla="*/ 48 h 275"/>
                  <a:gd name="T4" fmla="*/ 0 w 291"/>
                  <a:gd name="T5" fmla="*/ 140 h 275"/>
                  <a:gd name="T6" fmla="*/ 128 w 291"/>
                  <a:gd name="T7" fmla="*/ 56 h 275"/>
                  <a:gd name="T8" fmla="*/ 201 w 291"/>
                  <a:gd name="T9" fmla="*/ 36 h 275"/>
                  <a:gd name="T10" fmla="*/ 122 w 291"/>
                  <a:gd name="T11" fmla="*/ 198 h 275"/>
                  <a:gd name="T12" fmla="*/ 122 w 291"/>
                  <a:gd name="T13" fmla="*/ 195 h 275"/>
                  <a:gd name="T14" fmla="*/ 122 w 291"/>
                  <a:gd name="T15" fmla="*/ 192 h 275"/>
                  <a:gd name="T16" fmla="*/ 122 w 291"/>
                  <a:gd name="T17" fmla="*/ 189 h 275"/>
                  <a:gd name="T18" fmla="*/ 122 w 291"/>
                  <a:gd name="T19" fmla="*/ 185 h 275"/>
                  <a:gd name="T20" fmla="*/ 122 w 291"/>
                  <a:gd name="T21" fmla="*/ 182 h 275"/>
                  <a:gd name="T22" fmla="*/ 122 w 291"/>
                  <a:gd name="T23" fmla="*/ 179 h 275"/>
                  <a:gd name="T24" fmla="*/ 122 w 291"/>
                  <a:gd name="T25" fmla="*/ 175 h 275"/>
                  <a:gd name="T26" fmla="*/ 122 w 291"/>
                  <a:gd name="T27" fmla="*/ 172 h 275"/>
                  <a:gd name="T28" fmla="*/ 122 w 291"/>
                  <a:gd name="T29" fmla="*/ 169 h 275"/>
                  <a:gd name="T30" fmla="*/ 122 w 291"/>
                  <a:gd name="T31" fmla="*/ 165 h 275"/>
                  <a:gd name="T32" fmla="*/ 122 w 291"/>
                  <a:gd name="T33" fmla="*/ 162 h 275"/>
                  <a:gd name="T34" fmla="*/ 123 w 291"/>
                  <a:gd name="T35" fmla="*/ 157 h 275"/>
                  <a:gd name="T36" fmla="*/ 103 w 291"/>
                  <a:gd name="T37" fmla="*/ 158 h 275"/>
                  <a:gd name="T38" fmla="*/ 103 w 291"/>
                  <a:gd name="T39" fmla="*/ 162 h 275"/>
                  <a:gd name="T40" fmla="*/ 103 w 291"/>
                  <a:gd name="T41" fmla="*/ 166 h 275"/>
                  <a:gd name="T42" fmla="*/ 103 w 291"/>
                  <a:gd name="T43" fmla="*/ 169 h 275"/>
                  <a:gd name="T44" fmla="*/ 103 w 291"/>
                  <a:gd name="T45" fmla="*/ 172 h 275"/>
                  <a:gd name="T46" fmla="*/ 103 w 291"/>
                  <a:gd name="T47" fmla="*/ 176 h 275"/>
                  <a:gd name="T48" fmla="*/ 104 w 291"/>
                  <a:gd name="T49" fmla="*/ 179 h 275"/>
                  <a:gd name="T50" fmla="*/ 104 w 291"/>
                  <a:gd name="T51" fmla="*/ 182 h 275"/>
                  <a:gd name="T52" fmla="*/ 104 w 291"/>
                  <a:gd name="T53" fmla="*/ 185 h 275"/>
                  <a:gd name="T54" fmla="*/ 104 w 291"/>
                  <a:gd name="T55" fmla="*/ 189 h 275"/>
                  <a:gd name="T56" fmla="*/ 104 w 291"/>
                  <a:gd name="T57" fmla="*/ 192 h 275"/>
                  <a:gd name="T58" fmla="*/ 104 w 291"/>
                  <a:gd name="T59" fmla="*/ 195 h 275"/>
                  <a:gd name="T60" fmla="*/ 104 w 291"/>
                  <a:gd name="T61" fmla="*/ 199 h 275"/>
                  <a:gd name="T62" fmla="*/ 104 w 291"/>
                  <a:gd name="T63" fmla="*/ 232 h 275"/>
                  <a:gd name="T64" fmla="*/ 104 w 291"/>
                  <a:gd name="T65" fmla="*/ 235 h 275"/>
                  <a:gd name="T66" fmla="*/ 104 w 291"/>
                  <a:gd name="T67" fmla="*/ 238 h 275"/>
                  <a:gd name="T68" fmla="*/ 104 w 291"/>
                  <a:gd name="T69" fmla="*/ 242 h 275"/>
                  <a:gd name="T70" fmla="*/ 104 w 291"/>
                  <a:gd name="T71" fmla="*/ 245 h 275"/>
                  <a:gd name="T72" fmla="*/ 104 w 291"/>
                  <a:gd name="T73" fmla="*/ 248 h 275"/>
                  <a:gd name="T74" fmla="*/ 104 w 291"/>
                  <a:gd name="T75" fmla="*/ 252 h 275"/>
                  <a:gd name="T76" fmla="*/ 105 w 291"/>
                  <a:gd name="T77" fmla="*/ 255 h 275"/>
                  <a:gd name="T78" fmla="*/ 98 w 291"/>
                  <a:gd name="T79" fmla="*/ 257 h 275"/>
                  <a:gd name="T80" fmla="*/ 61 w 291"/>
                  <a:gd name="T81" fmla="*/ 265 h 275"/>
                  <a:gd name="T82" fmla="*/ 131 w 291"/>
                  <a:gd name="T83" fmla="*/ 266 h 275"/>
                  <a:gd name="T84" fmla="*/ 167 w 291"/>
                  <a:gd name="T85" fmla="*/ 259 h 275"/>
                  <a:gd name="T86" fmla="*/ 123 w 291"/>
                  <a:gd name="T87" fmla="*/ 256 h 275"/>
                  <a:gd name="T88" fmla="*/ 123 w 291"/>
                  <a:gd name="T89" fmla="*/ 253 h 275"/>
                  <a:gd name="T90" fmla="*/ 123 w 291"/>
                  <a:gd name="T91" fmla="*/ 249 h 275"/>
                  <a:gd name="T92" fmla="*/ 123 w 291"/>
                  <a:gd name="T93" fmla="*/ 246 h 275"/>
                  <a:gd name="T94" fmla="*/ 123 w 291"/>
                  <a:gd name="T95" fmla="*/ 243 h 275"/>
                  <a:gd name="T96" fmla="*/ 123 w 291"/>
                  <a:gd name="T97" fmla="*/ 239 h 275"/>
                  <a:gd name="T98" fmla="*/ 123 w 291"/>
                  <a:gd name="T99" fmla="*/ 236 h 275"/>
                  <a:gd name="T100" fmla="*/ 123 w 291"/>
                  <a:gd name="T101" fmla="*/ 23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1" h="275">
                    <a:moveTo>
                      <a:pt x="291" y="170"/>
                    </a:moveTo>
                    <a:cubicBezTo>
                      <a:pt x="291" y="159"/>
                      <a:pt x="291" y="109"/>
                      <a:pt x="290" y="60"/>
                    </a:cubicBezTo>
                    <a:cubicBezTo>
                      <a:pt x="290" y="29"/>
                      <a:pt x="260" y="0"/>
                      <a:pt x="215" y="1"/>
                    </a:cubicBezTo>
                    <a:cubicBezTo>
                      <a:pt x="208" y="1"/>
                      <a:pt x="102" y="2"/>
                      <a:pt x="102" y="2"/>
                    </a:cubicBezTo>
                    <a:cubicBezTo>
                      <a:pt x="89" y="3"/>
                      <a:pt x="87" y="13"/>
                      <a:pt x="87" y="18"/>
                    </a:cubicBezTo>
                    <a:cubicBezTo>
                      <a:pt x="87" y="23"/>
                      <a:pt x="87" y="19"/>
                      <a:pt x="87" y="26"/>
                    </a:cubicBezTo>
                    <a:cubicBezTo>
                      <a:pt x="87" y="32"/>
                      <a:pt x="94" y="37"/>
                      <a:pt x="101" y="38"/>
                    </a:cubicBezTo>
                    <a:cubicBezTo>
                      <a:pt x="101" y="38"/>
                      <a:pt x="101" y="38"/>
                      <a:pt x="101" y="39"/>
                    </a:cubicBezTo>
                    <a:cubicBezTo>
                      <a:pt x="101" y="40"/>
                      <a:pt x="101" y="40"/>
                      <a:pt x="102" y="41"/>
                    </a:cubicBezTo>
                    <a:cubicBezTo>
                      <a:pt x="96" y="48"/>
                      <a:pt x="96" y="48"/>
                      <a:pt x="96" y="48"/>
                    </a:cubicBezTo>
                    <a:cubicBezTo>
                      <a:pt x="96" y="56"/>
                      <a:pt x="96" y="56"/>
                      <a:pt x="96" y="56"/>
                    </a:cubicBezTo>
                    <a:cubicBezTo>
                      <a:pt x="40" y="56"/>
                      <a:pt x="40" y="56"/>
                      <a:pt x="40" y="56"/>
                    </a:cubicBezTo>
                    <a:cubicBezTo>
                      <a:pt x="40" y="92"/>
                      <a:pt x="40" y="92"/>
                      <a:pt x="40" y="92"/>
                    </a:cubicBezTo>
                    <a:cubicBezTo>
                      <a:pt x="0" y="92"/>
                      <a:pt x="0" y="92"/>
                      <a:pt x="0" y="92"/>
                    </a:cubicBezTo>
                    <a:cubicBezTo>
                      <a:pt x="0" y="140"/>
                      <a:pt x="0" y="140"/>
                      <a:pt x="0" y="140"/>
                    </a:cubicBezTo>
                    <a:cubicBezTo>
                      <a:pt x="207" y="140"/>
                      <a:pt x="207" y="140"/>
                      <a:pt x="207" y="140"/>
                    </a:cubicBezTo>
                    <a:cubicBezTo>
                      <a:pt x="207" y="92"/>
                      <a:pt x="207" y="92"/>
                      <a:pt x="207" y="92"/>
                    </a:cubicBezTo>
                    <a:cubicBezTo>
                      <a:pt x="179" y="92"/>
                      <a:pt x="179" y="92"/>
                      <a:pt x="179" y="92"/>
                    </a:cubicBezTo>
                    <a:cubicBezTo>
                      <a:pt x="179" y="56"/>
                      <a:pt x="179" y="56"/>
                      <a:pt x="179" y="56"/>
                    </a:cubicBezTo>
                    <a:cubicBezTo>
                      <a:pt x="128" y="56"/>
                      <a:pt x="128" y="56"/>
                      <a:pt x="128" y="56"/>
                    </a:cubicBezTo>
                    <a:cubicBezTo>
                      <a:pt x="128" y="49"/>
                      <a:pt x="128" y="49"/>
                      <a:pt x="128" y="49"/>
                    </a:cubicBezTo>
                    <a:cubicBezTo>
                      <a:pt x="122" y="41"/>
                      <a:pt x="122" y="41"/>
                      <a:pt x="122" y="41"/>
                    </a:cubicBezTo>
                    <a:cubicBezTo>
                      <a:pt x="122" y="40"/>
                      <a:pt x="123" y="40"/>
                      <a:pt x="123" y="39"/>
                    </a:cubicBezTo>
                    <a:cubicBezTo>
                      <a:pt x="123" y="38"/>
                      <a:pt x="123" y="38"/>
                      <a:pt x="122" y="37"/>
                    </a:cubicBezTo>
                    <a:cubicBezTo>
                      <a:pt x="149" y="37"/>
                      <a:pt x="193" y="36"/>
                      <a:pt x="201" y="36"/>
                    </a:cubicBezTo>
                    <a:cubicBezTo>
                      <a:pt x="246" y="36"/>
                      <a:pt x="250" y="54"/>
                      <a:pt x="250" y="66"/>
                    </a:cubicBezTo>
                    <a:cubicBezTo>
                      <a:pt x="250" y="77"/>
                      <a:pt x="251" y="145"/>
                      <a:pt x="251" y="172"/>
                    </a:cubicBezTo>
                    <a:cubicBezTo>
                      <a:pt x="252" y="198"/>
                      <a:pt x="210" y="198"/>
                      <a:pt x="202" y="198"/>
                    </a:cubicBezTo>
                    <a:cubicBezTo>
                      <a:pt x="197" y="198"/>
                      <a:pt x="147" y="198"/>
                      <a:pt x="123" y="199"/>
                    </a:cubicBezTo>
                    <a:cubicBezTo>
                      <a:pt x="123" y="199"/>
                      <a:pt x="122" y="198"/>
                      <a:pt x="122" y="198"/>
                    </a:cubicBezTo>
                    <a:cubicBezTo>
                      <a:pt x="120" y="198"/>
                      <a:pt x="120" y="198"/>
                      <a:pt x="120" y="198"/>
                    </a:cubicBezTo>
                    <a:cubicBezTo>
                      <a:pt x="120" y="197"/>
                      <a:pt x="120" y="197"/>
                      <a:pt x="120" y="197"/>
                    </a:cubicBezTo>
                    <a:cubicBezTo>
                      <a:pt x="122" y="196"/>
                      <a:pt x="122" y="196"/>
                      <a:pt x="122" y="196"/>
                    </a:cubicBezTo>
                    <a:cubicBezTo>
                      <a:pt x="122" y="196"/>
                      <a:pt x="123" y="196"/>
                      <a:pt x="123" y="196"/>
                    </a:cubicBezTo>
                    <a:cubicBezTo>
                      <a:pt x="123" y="195"/>
                      <a:pt x="122" y="195"/>
                      <a:pt x="122" y="195"/>
                    </a:cubicBezTo>
                    <a:cubicBezTo>
                      <a:pt x="120" y="195"/>
                      <a:pt x="120" y="195"/>
                      <a:pt x="120" y="195"/>
                    </a:cubicBezTo>
                    <a:cubicBezTo>
                      <a:pt x="120" y="193"/>
                      <a:pt x="120" y="193"/>
                      <a:pt x="120" y="193"/>
                    </a:cubicBezTo>
                    <a:cubicBezTo>
                      <a:pt x="122" y="193"/>
                      <a:pt x="122" y="193"/>
                      <a:pt x="122" y="193"/>
                    </a:cubicBezTo>
                    <a:cubicBezTo>
                      <a:pt x="122" y="193"/>
                      <a:pt x="123" y="193"/>
                      <a:pt x="123" y="192"/>
                    </a:cubicBezTo>
                    <a:cubicBezTo>
                      <a:pt x="123" y="192"/>
                      <a:pt x="122" y="192"/>
                      <a:pt x="122" y="192"/>
                    </a:cubicBezTo>
                    <a:cubicBezTo>
                      <a:pt x="120" y="192"/>
                      <a:pt x="120" y="192"/>
                      <a:pt x="120" y="192"/>
                    </a:cubicBezTo>
                    <a:cubicBezTo>
                      <a:pt x="120" y="190"/>
                      <a:pt x="120" y="190"/>
                      <a:pt x="120" y="190"/>
                    </a:cubicBezTo>
                    <a:cubicBezTo>
                      <a:pt x="122" y="190"/>
                      <a:pt x="122" y="190"/>
                      <a:pt x="122" y="190"/>
                    </a:cubicBezTo>
                    <a:cubicBezTo>
                      <a:pt x="122" y="190"/>
                      <a:pt x="123" y="190"/>
                      <a:pt x="123" y="189"/>
                    </a:cubicBezTo>
                    <a:cubicBezTo>
                      <a:pt x="123" y="189"/>
                      <a:pt x="122" y="189"/>
                      <a:pt x="122" y="189"/>
                    </a:cubicBezTo>
                    <a:cubicBezTo>
                      <a:pt x="120" y="189"/>
                      <a:pt x="120" y="189"/>
                      <a:pt x="120" y="189"/>
                    </a:cubicBezTo>
                    <a:cubicBezTo>
                      <a:pt x="120" y="187"/>
                      <a:pt x="120" y="187"/>
                      <a:pt x="120" y="187"/>
                    </a:cubicBezTo>
                    <a:cubicBezTo>
                      <a:pt x="122" y="187"/>
                      <a:pt x="122" y="187"/>
                      <a:pt x="122" y="187"/>
                    </a:cubicBezTo>
                    <a:cubicBezTo>
                      <a:pt x="122" y="187"/>
                      <a:pt x="123" y="186"/>
                      <a:pt x="123" y="186"/>
                    </a:cubicBezTo>
                    <a:cubicBezTo>
                      <a:pt x="123" y="186"/>
                      <a:pt x="122" y="185"/>
                      <a:pt x="122" y="185"/>
                    </a:cubicBezTo>
                    <a:cubicBezTo>
                      <a:pt x="120" y="185"/>
                      <a:pt x="120" y="185"/>
                      <a:pt x="120" y="185"/>
                    </a:cubicBezTo>
                    <a:cubicBezTo>
                      <a:pt x="120" y="183"/>
                      <a:pt x="120" y="183"/>
                      <a:pt x="120" y="183"/>
                    </a:cubicBezTo>
                    <a:cubicBezTo>
                      <a:pt x="122" y="183"/>
                      <a:pt x="122" y="183"/>
                      <a:pt x="122" y="183"/>
                    </a:cubicBezTo>
                    <a:cubicBezTo>
                      <a:pt x="122" y="183"/>
                      <a:pt x="123" y="183"/>
                      <a:pt x="123" y="183"/>
                    </a:cubicBezTo>
                    <a:cubicBezTo>
                      <a:pt x="123" y="182"/>
                      <a:pt x="122" y="182"/>
                      <a:pt x="122" y="182"/>
                    </a:cubicBezTo>
                    <a:cubicBezTo>
                      <a:pt x="120" y="182"/>
                      <a:pt x="120" y="182"/>
                      <a:pt x="120" y="182"/>
                    </a:cubicBezTo>
                    <a:cubicBezTo>
                      <a:pt x="119" y="180"/>
                      <a:pt x="119" y="180"/>
                      <a:pt x="119" y="180"/>
                    </a:cubicBezTo>
                    <a:cubicBezTo>
                      <a:pt x="122" y="180"/>
                      <a:pt x="122" y="180"/>
                      <a:pt x="122" y="180"/>
                    </a:cubicBezTo>
                    <a:cubicBezTo>
                      <a:pt x="122" y="180"/>
                      <a:pt x="123" y="180"/>
                      <a:pt x="123" y="179"/>
                    </a:cubicBezTo>
                    <a:cubicBezTo>
                      <a:pt x="122" y="179"/>
                      <a:pt x="122" y="179"/>
                      <a:pt x="122" y="179"/>
                    </a:cubicBezTo>
                    <a:cubicBezTo>
                      <a:pt x="119" y="179"/>
                      <a:pt x="119" y="179"/>
                      <a:pt x="119" y="179"/>
                    </a:cubicBezTo>
                    <a:cubicBezTo>
                      <a:pt x="119" y="177"/>
                      <a:pt x="119" y="177"/>
                      <a:pt x="119" y="177"/>
                    </a:cubicBezTo>
                    <a:cubicBezTo>
                      <a:pt x="122" y="177"/>
                      <a:pt x="122" y="177"/>
                      <a:pt x="122" y="177"/>
                    </a:cubicBezTo>
                    <a:cubicBezTo>
                      <a:pt x="122" y="177"/>
                      <a:pt x="122" y="176"/>
                      <a:pt x="122" y="176"/>
                    </a:cubicBezTo>
                    <a:cubicBezTo>
                      <a:pt x="122" y="176"/>
                      <a:pt x="122" y="175"/>
                      <a:pt x="122" y="175"/>
                    </a:cubicBezTo>
                    <a:cubicBezTo>
                      <a:pt x="119" y="175"/>
                      <a:pt x="119" y="175"/>
                      <a:pt x="119" y="175"/>
                    </a:cubicBezTo>
                    <a:cubicBezTo>
                      <a:pt x="119" y="173"/>
                      <a:pt x="119" y="173"/>
                      <a:pt x="119" y="173"/>
                    </a:cubicBezTo>
                    <a:cubicBezTo>
                      <a:pt x="122" y="173"/>
                      <a:pt x="122" y="173"/>
                      <a:pt x="122" y="173"/>
                    </a:cubicBezTo>
                    <a:cubicBezTo>
                      <a:pt x="122" y="173"/>
                      <a:pt x="122" y="173"/>
                      <a:pt x="122" y="173"/>
                    </a:cubicBezTo>
                    <a:cubicBezTo>
                      <a:pt x="122" y="172"/>
                      <a:pt x="122" y="172"/>
                      <a:pt x="122" y="172"/>
                    </a:cubicBezTo>
                    <a:cubicBezTo>
                      <a:pt x="119" y="172"/>
                      <a:pt x="119" y="172"/>
                      <a:pt x="119" y="172"/>
                    </a:cubicBezTo>
                    <a:cubicBezTo>
                      <a:pt x="119" y="170"/>
                      <a:pt x="119" y="170"/>
                      <a:pt x="119" y="170"/>
                    </a:cubicBezTo>
                    <a:cubicBezTo>
                      <a:pt x="122" y="170"/>
                      <a:pt x="122" y="170"/>
                      <a:pt x="122" y="170"/>
                    </a:cubicBezTo>
                    <a:cubicBezTo>
                      <a:pt x="122" y="170"/>
                      <a:pt x="122" y="170"/>
                      <a:pt x="122" y="169"/>
                    </a:cubicBezTo>
                    <a:cubicBezTo>
                      <a:pt x="122" y="169"/>
                      <a:pt x="122" y="169"/>
                      <a:pt x="122" y="169"/>
                    </a:cubicBezTo>
                    <a:cubicBezTo>
                      <a:pt x="119" y="169"/>
                      <a:pt x="119" y="169"/>
                      <a:pt x="119" y="169"/>
                    </a:cubicBezTo>
                    <a:cubicBezTo>
                      <a:pt x="119" y="167"/>
                      <a:pt x="119" y="167"/>
                      <a:pt x="119" y="167"/>
                    </a:cubicBezTo>
                    <a:cubicBezTo>
                      <a:pt x="122" y="167"/>
                      <a:pt x="122" y="167"/>
                      <a:pt x="122" y="167"/>
                    </a:cubicBezTo>
                    <a:cubicBezTo>
                      <a:pt x="122" y="167"/>
                      <a:pt x="122" y="166"/>
                      <a:pt x="122" y="166"/>
                    </a:cubicBezTo>
                    <a:cubicBezTo>
                      <a:pt x="122" y="166"/>
                      <a:pt x="122" y="165"/>
                      <a:pt x="122" y="165"/>
                    </a:cubicBezTo>
                    <a:cubicBezTo>
                      <a:pt x="119" y="165"/>
                      <a:pt x="119" y="165"/>
                      <a:pt x="119" y="165"/>
                    </a:cubicBezTo>
                    <a:cubicBezTo>
                      <a:pt x="119" y="163"/>
                      <a:pt x="119" y="163"/>
                      <a:pt x="119" y="163"/>
                    </a:cubicBezTo>
                    <a:cubicBezTo>
                      <a:pt x="122" y="163"/>
                      <a:pt x="122" y="163"/>
                      <a:pt x="122" y="163"/>
                    </a:cubicBezTo>
                    <a:cubicBezTo>
                      <a:pt x="122" y="163"/>
                      <a:pt x="122" y="163"/>
                      <a:pt x="122" y="163"/>
                    </a:cubicBezTo>
                    <a:cubicBezTo>
                      <a:pt x="122" y="162"/>
                      <a:pt x="122" y="162"/>
                      <a:pt x="122" y="162"/>
                    </a:cubicBezTo>
                    <a:cubicBezTo>
                      <a:pt x="119" y="162"/>
                      <a:pt x="119" y="162"/>
                      <a:pt x="119" y="162"/>
                    </a:cubicBezTo>
                    <a:cubicBezTo>
                      <a:pt x="119" y="161"/>
                      <a:pt x="119" y="161"/>
                      <a:pt x="119" y="161"/>
                    </a:cubicBezTo>
                    <a:cubicBezTo>
                      <a:pt x="122" y="161"/>
                      <a:pt x="122" y="161"/>
                      <a:pt x="122" y="161"/>
                    </a:cubicBezTo>
                    <a:cubicBezTo>
                      <a:pt x="123" y="161"/>
                      <a:pt x="124" y="160"/>
                      <a:pt x="124" y="159"/>
                    </a:cubicBezTo>
                    <a:cubicBezTo>
                      <a:pt x="124" y="158"/>
                      <a:pt x="124" y="158"/>
                      <a:pt x="123" y="157"/>
                    </a:cubicBezTo>
                    <a:cubicBezTo>
                      <a:pt x="129" y="150"/>
                      <a:pt x="129" y="150"/>
                      <a:pt x="129" y="150"/>
                    </a:cubicBezTo>
                    <a:cubicBezTo>
                      <a:pt x="129" y="140"/>
                      <a:pt x="129" y="140"/>
                      <a:pt x="129" y="140"/>
                    </a:cubicBezTo>
                    <a:cubicBezTo>
                      <a:pt x="97" y="140"/>
                      <a:pt x="97" y="140"/>
                      <a:pt x="97" y="140"/>
                    </a:cubicBezTo>
                    <a:cubicBezTo>
                      <a:pt x="97" y="149"/>
                      <a:pt x="97" y="149"/>
                      <a:pt x="97" y="149"/>
                    </a:cubicBezTo>
                    <a:cubicBezTo>
                      <a:pt x="103" y="158"/>
                      <a:pt x="103" y="158"/>
                      <a:pt x="103" y="158"/>
                    </a:cubicBezTo>
                    <a:cubicBezTo>
                      <a:pt x="102" y="158"/>
                      <a:pt x="102" y="159"/>
                      <a:pt x="102" y="159"/>
                    </a:cubicBezTo>
                    <a:cubicBezTo>
                      <a:pt x="102" y="161"/>
                      <a:pt x="103" y="161"/>
                      <a:pt x="104" y="161"/>
                    </a:cubicBezTo>
                    <a:cubicBezTo>
                      <a:pt x="105" y="161"/>
                      <a:pt x="105" y="161"/>
                      <a:pt x="105" y="161"/>
                    </a:cubicBezTo>
                    <a:cubicBezTo>
                      <a:pt x="105" y="162"/>
                      <a:pt x="105" y="162"/>
                      <a:pt x="105" y="162"/>
                    </a:cubicBezTo>
                    <a:cubicBezTo>
                      <a:pt x="103" y="162"/>
                      <a:pt x="103" y="162"/>
                      <a:pt x="103" y="162"/>
                    </a:cubicBezTo>
                    <a:cubicBezTo>
                      <a:pt x="103" y="162"/>
                      <a:pt x="103" y="163"/>
                      <a:pt x="103" y="163"/>
                    </a:cubicBezTo>
                    <a:cubicBezTo>
                      <a:pt x="103" y="163"/>
                      <a:pt x="103" y="164"/>
                      <a:pt x="103" y="164"/>
                    </a:cubicBezTo>
                    <a:cubicBezTo>
                      <a:pt x="105" y="164"/>
                      <a:pt x="105" y="164"/>
                      <a:pt x="105" y="164"/>
                    </a:cubicBezTo>
                    <a:cubicBezTo>
                      <a:pt x="105" y="166"/>
                      <a:pt x="105" y="166"/>
                      <a:pt x="105" y="166"/>
                    </a:cubicBezTo>
                    <a:cubicBezTo>
                      <a:pt x="103" y="166"/>
                      <a:pt x="103" y="166"/>
                      <a:pt x="103" y="166"/>
                    </a:cubicBezTo>
                    <a:cubicBezTo>
                      <a:pt x="103" y="166"/>
                      <a:pt x="103" y="166"/>
                      <a:pt x="103" y="166"/>
                    </a:cubicBezTo>
                    <a:cubicBezTo>
                      <a:pt x="103" y="167"/>
                      <a:pt x="103" y="167"/>
                      <a:pt x="103" y="167"/>
                    </a:cubicBezTo>
                    <a:cubicBezTo>
                      <a:pt x="105" y="167"/>
                      <a:pt x="105" y="167"/>
                      <a:pt x="105" y="167"/>
                    </a:cubicBezTo>
                    <a:cubicBezTo>
                      <a:pt x="105" y="169"/>
                      <a:pt x="105" y="169"/>
                      <a:pt x="105" y="169"/>
                    </a:cubicBezTo>
                    <a:cubicBezTo>
                      <a:pt x="103" y="169"/>
                      <a:pt x="103" y="169"/>
                      <a:pt x="103" y="169"/>
                    </a:cubicBezTo>
                    <a:cubicBezTo>
                      <a:pt x="103" y="169"/>
                      <a:pt x="103" y="169"/>
                      <a:pt x="103" y="170"/>
                    </a:cubicBezTo>
                    <a:cubicBezTo>
                      <a:pt x="103" y="170"/>
                      <a:pt x="103" y="170"/>
                      <a:pt x="103" y="170"/>
                    </a:cubicBezTo>
                    <a:cubicBezTo>
                      <a:pt x="105" y="170"/>
                      <a:pt x="105" y="170"/>
                      <a:pt x="105" y="170"/>
                    </a:cubicBezTo>
                    <a:cubicBezTo>
                      <a:pt x="105" y="172"/>
                      <a:pt x="105" y="172"/>
                      <a:pt x="105" y="172"/>
                    </a:cubicBezTo>
                    <a:cubicBezTo>
                      <a:pt x="103" y="172"/>
                      <a:pt x="103" y="172"/>
                      <a:pt x="103" y="172"/>
                    </a:cubicBezTo>
                    <a:cubicBezTo>
                      <a:pt x="103" y="172"/>
                      <a:pt x="103" y="173"/>
                      <a:pt x="103" y="173"/>
                    </a:cubicBezTo>
                    <a:cubicBezTo>
                      <a:pt x="103" y="173"/>
                      <a:pt x="103" y="174"/>
                      <a:pt x="103" y="174"/>
                    </a:cubicBezTo>
                    <a:cubicBezTo>
                      <a:pt x="105" y="174"/>
                      <a:pt x="105" y="174"/>
                      <a:pt x="105" y="174"/>
                    </a:cubicBezTo>
                    <a:cubicBezTo>
                      <a:pt x="105" y="176"/>
                      <a:pt x="105" y="176"/>
                      <a:pt x="105" y="176"/>
                    </a:cubicBezTo>
                    <a:cubicBezTo>
                      <a:pt x="103" y="176"/>
                      <a:pt x="103" y="176"/>
                      <a:pt x="103" y="176"/>
                    </a:cubicBezTo>
                    <a:cubicBezTo>
                      <a:pt x="103" y="176"/>
                      <a:pt x="103" y="176"/>
                      <a:pt x="103" y="176"/>
                    </a:cubicBezTo>
                    <a:cubicBezTo>
                      <a:pt x="103" y="177"/>
                      <a:pt x="103" y="177"/>
                      <a:pt x="104" y="177"/>
                    </a:cubicBezTo>
                    <a:cubicBezTo>
                      <a:pt x="105" y="177"/>
                      <a:pt x="105" y="177"/>
                      <a:pt x="105" y="177"/>
                    </a:cubicBezTo>
                    <a:cubicBezTo>
                      <a:pt x="105" y="179"/>
                      <a:pt x="105" y="179"/>
                      <a:pt x="105" y="179"/>
                    </a:cubicBezTo>
                    <a:cubicBezTo>
                      <a:pt x="104" y="179"/>
                      <a:pt x="104" y="179"/>
                      <a:pt x="104" y="179"/>
                    </a:cubicBezTo>
                    <a:cubicBezTo>
                      <a:pt x="103" y="179"/>
                      <a:pt x="103" y="179"/>
                      <a:pt x="103" y="180"/>
                    </a:cubicBezTo>
                    <a:cubicBezTo>
                      <a:pt x="103" y="180"/>
                      <a:pt x="103" y="180"/>
                      <a:pt x="104" y="180"/>
                    </a:cubicBezTo>
                    <a:cubicBezTo>
                      <a:pt x="105" y="180"/>
                      <a:pt x="105" y="180"/>
                      <a:pt x="105" y="180"/>
                    </a:cubicBezTo>
                    <a:cubicBezTo>
                      <a:pt x="105" y="182"/>
                      <a:pt x="105" y="182"/>
                      <a:pt x="105" y="182"/>
                    </a:cubicBezTo>
                    <a:cubicBezTo>
                      <a:pt x="104" y="182"/>
                      <a:pt x="104" y="182"/>
                      <a:pt x="104" y="182"/>
                    </a:cubicBezTo>
                    <a:cubicBezTo>
                      <a:pt x="103" y="182"/>
                      <a:pt x="103" y="182"/>
                      <a:pt x="103" y="183"/>
                    </a:cubicBezTo>
                    <a:cubicBezTo>
                      <a:pt x="103" y="183"/>
                      <a:pt x="103" y="183"/>
                      <a:pt x="104" y="183"/>
                    </a:cubicBezTo>
                    <a:cubicBezTo>
                      <a:pt x="105" y="183"/>
                      <a:pt x="105" y="183"/>
                      <a:pt x="105" y="183"/>
                    </a:cubicBezTo>
                    <a:cubicBezTo>
                      <a:pt x="105" y="185"/>
                      <a:pt x="105" y="185"/>
                      <a:pt x="105" y="185"/>
                    </a:cubicBezTo>
                    <a:cubicBezTo>
                      <a:pt x="104" y="185"/>
                      <a:pt x="104" y="185"/>
                      <a:pt x="104" y="185"/>
                    </a:cubicBezTo>
                    <a:cubicBezTo>
                      <a:pt x="103" y="185"/>
                      <a:pt x="103" y="186"/>
                      <a:pt x="103" y="186"/>
                    </a:cubicBezTo>
                    <a:cubicBezTo>
                      <a:pt x="103" y="187"/>
                      <a:pt x="103" y="187"/>
                      <a:pt x="104" y="187"/>
                    </a:cubicBezTo>
                    <a:cubicBezTo>
                      <a:pt x="105" y="187"/>
                      <a:pt x="105" y="187"/>
                      <a:pt x="105" y="187"/>
                    </a:cubicBezTo>
                    <a:cubicBezTo>
                      <a:pt x="105" y="189"/>
                      <a:pt x="105" y="189"/>
                      <a:pt x="105" y="189"/>
                    </a:cubicBezTo>
                    <a:cubicBezTo>
                      <a:pt x="104" y="189"/>
                      <a:pt x="104" y="189"/>
                      <a:pt x="104" y="189"/>
                    </a:cubicBezTo>
                    <a:cubicBezTo>
                      <a:pt x="103" y="189"/>
                      <a:pt x="103" y="189"/>
                      <a:pt x="103" y="189"/>
                    </a:cubicBezTo>
                    <a:cubicBezTo>
                      <a:pt x="103" y="190"/>
                      <a:pt x="103" y="190"/>
                      <a:pt x="104" y="190"/>
                    </a:cubicBezTo>
                    <a:cubicBezTo>
                      <a:pt x="105" y="190"/>
                      <a:pt x="105" y="190"/>
                      <a:pt x="105" y="190"/>
                    </a:cubicBezTo>
                    <a:cubicBezTo>
                      <a:pt x="105" y="192"/>
                      <a:pt x="105" y="192"/>
                      <a:pt x="105" y="192"/>
                    </a:cubicBezTo>
                    <a:cubicBezTo>
                      <a:pt x="104" y="192"/>
                      <a:pt x="104" y="192"/>
                      <a:pt x="104" y="192"/>
                    </a:cubicBezTo>
                    <a:cubicBezTo>
                      <a:pt x="103" y="192"/>
                      <a:pt x="103" y="192"/>
                      <a:pt x="103" y="193"/>
                    </a:cubicBezTo>
                    <a:cubicBezTo>
                      <a:pt x="103" y="193"/>
                      <a:pt x="103" y="193"/>
                      <a:pt x="104" y="193"/>
                    </a:cubicBezTo>
                    <a:cubicBezTo>
                      <a:pt x="105" y="193"/>
                      <a:pt x="105" y="193"/>
                      <a:pt x="105" y="193"/>
                    </a:cubicBezTo>
                    <a:cubicBezTo>
                      <a:pt x="105" y="195"/>
                      <a:pt x="105" y="195"/>
                      <a:pt x="105" y="195"/>
                    </a:cubicBezTo>
                    <a:cubicBezTo>
                      <a:pt x="104" y="195"/>
                      <a:pt x="104" y="195"/>
                      <a:pt x="104" y="195"/>
                    </a:cubicBezTo>
                    <a:cubicBezTo>
                      <a:pt x="103" y="195"/>
                      <a:pt x="103" y="196"/>
                      <a:pt x="103" y="196"/>
                    </a:cubicBezTo>
                    <a:cubicBezTo>
                      <a:pt x="103" y="196"/>
                      <a:pt x="103" y="197"/>
                      <a:pt x="104" y="197"/>
                    </a:cubicBezTo>
                    <a:cubicBezTo>
                      <a:pt x="105" y="197"/>
                      <a:pt x="105" y="197"/>
                      <a:pt x="105" y="197"/>
                    </a:cubicBezTo>
                    <a:cubicBezTo>
                      <a:pt x="105" y="199"/>
                      <a:pt x="105" y="199"/>
                      <a:pt x="105" y="199"/>
                    </a:cubicBezTo>
                    <a:cubicBezTo>
                      <a:pt x="104" y="199"/>
                      <a:pt x="104" y="199"/>
                      <a:pt x="104" y="199"/>
                    </a:cubicBezTo>
                    <a:cubicBezTo>
                      <a:pt x="103" y="199"/>
                      <a:pt x="103" y="199"/>
                      <a:pt x="103" y="199"/>
                    </a:cubicBezTo>
                    <a:cubicBezTo>
                      <a:pt x="103" y="199"/>
                      <a:pt x="103" y="200"/>
                      <a:pt x="103" y="200"/>
                    </a:cubicBezTo>
                    <a:cubicBezTo>
                      <a:pt x="98" y="201"/>
                      <a:pt x="94" y="204"/>
                      <a:pt x="94" y="210"/>
                    </a:cubicBezTo>
                    <a:cubicBezTo>
                      <a:pt x="94" y="214"/>
                      <a:pt x="94" y="215"/>
                      <a:pt x="95" y="221"/>
                    </a:cubicBezTo>
                    <a:cubicBezTo>
                      <a:pt x="95" y="226"/>
                      <a:pt x="99" y="231"/>
                      <a:pt x="104" y="232"/>
                    </a:cubicBezTo>
                    <a:cubicBezTo>
                      <a:pt x="104" y="232"/>
                      <a:pt x="104" y="232"/>
                      <a:pt x="104" y="232"/>
                    </a:cubicBezTo>
                    <a:cubicBezTo>
                      <a:pt x="104" y="233"/>
                      <a:pt x="104" y="233"/>
                      <a:pt x="104" y="233"/>
                    </a:cubicBezTo>
                    <a:cubicBezTo>
                      <a:pt x="106" y="233"/>
                      <a:pt x="106" y="233"/>
                      <a:pt x="106" y="233"/>
                    </a:cubicBezTo>
                    <a:cubicBezTo>
                      <a:pt x="106" y="235"/>
                      <a:pt x="106" y="235"/>
                      <a:pt x="106" y="235"/>
                    </a:cubicBezTo>
                    <a:cubicBezTo>
                      <a:pt x="104" y="235"/>
                      <a:pt x="104" y="235"/>
                      <a:pt x="104" y="235"/>
                    </a:cubicBezTo>
                    <a:cubicBezTo>
                      <a:pt x="104" y="235"/>
                      <a:pt x="104" y="235"/>
                      <a:pt x="104" y="236"/>
                    </a:cubicBezTo>
                    <a:cubicBezTo>
                      <a:pt x="104" y="236"/>
                      <a:pt x="104" y="236"/>
                      <a:pt x="104" y="236"/>
                    </a:cubicBezTo>
                    <a:cubicBezTo>
                      <a:pt x="106" y="236"/>
                      <a:pt x="106" y="236"/>
                      <a:pt x="106" y="236"/>
                    </a:cubicBezTo>
                    <a:cubicBezTo>
                      <a:pt x="106" y="238"/>
                      <a:pt x="106" y="238"/>
                      <a:pt x="106" y="238"/>
                    </a:cubicBezTo>
                    <a:cubicBezTo>
                      <a:pt x="104" y="238"/>
                      <a:pt x="104" y="238"/>
                      <a:pt x="104" y="238"/>
                    </a:cubicBezTo>
                    <a:cubicBezTo>
                      <a:pt x="104" y="238"/>
                      <a:pt x="104" y="239"/>
                      <a:pt x="104" y="239"/>
                    </a:cubicBezTo>
                    <a:cubicBezTo>
                      <a:pt x="104" y="239"/>
                      <a:pt x="104" y="240"/>
                      <a:pt x="104" y="240"/>
                    </a:cubicBezTo>
                    <a:cubicBezTo>
                      <a:pt x="106" y="240"/>
                      <a:pt x="106" y="240"/>
                      <a:pt x="106" y="240"/>
                    </a:cubicBezTo>
                    <a:cubicBezTo>
                      <a:pt x="106" y="242"/>
                      <a:pt x="106" y="242"/>
                      <a:pt x="106" y="242"/>
                    </a:cubicBezTo>
                    <a:cubicBezTo>
                      <a:pt x="104" y="242"/>
                      <a:pt x="104" y="242"/>
                      <a:pt x="104" y="242"/>
                    </a:cubicBezTo>
                    <a:cubicBezTo>
                      <a:pt x="104" y="242"/>
                      <a:pt x="104" y="242"/>
                      <a:pt x="104" y="242"/>
                    </a:cubicBezTo>
                    <a:cubicBezTo>
                      <a:pt x="104" y="243"/>
                      <a:pt x="104" y="243"/>
                      <a:pt x="104" y="243"/>
                    </a:cubicBezTo>
                    <a:cubicBezTo>
                      <a:pt x="106" y="243"/>
                      <a:pt x="106" y="243"/>
                      <a:pt x="106" y="243"/>
                    </a:cubicBezTo>
                    <a:cubicBezTo>
                      <a:pt x="106" y="245"/>
                      <a:pt x="106" y="245"/>
                      <a:pt x="106" y="245"/>
                    </a:cubicBezTo>
                    <a:cubicBezTo>
                      <a:pt x="104" y="245"/>
                      <a:pt x="104" y="245"/>
                      <a:pt x="104" y="245"/>
                    </a:cubicBezTo>
                    <a:cubicBezTo>
                      <a:pt x="104" y="245"/>
                      <a:pt x="104" y="245"/>
                      <a:pt x="104" y="246"/>
                    </a:cubicBezTo>
                    <a:cubicBezTo>
                      <a:pt x="104" y="246"/>
                      <a:pt x="104" y="246"/>
                      <a:pt x="104" y="246"/>
                    </a:cubicBezTo>
                    <a:cubicBezTo>
                      <a:pt x="106" y="246"/>
                      <a:pt x="106" y="246"/>
                      <a:pt x="106" y="246"/>
                    </a:cubicBezTo>
                    <a:cubicBezTo>
                      <a:pt x="106" y="248"/>
                      <a:pt x="106" y="248"/>
                      <a:pt x="106" y="248"/>
                    </a:cubicBezTo>
                    <a:cubicBezTo>
                      <a:pt x="104" y="248"/>
                      <a:pt x="104" y="248"/>
                      <a:pt x="104" y="248"/>
                    </a:cubicBezTo>
                    <a:cubicBezTo>
                      <a:pt x="104" y="248"/>
                      <a:pt x="104" y="249"/>
                      <a:pt x="104" y="249"/>
                    </a:cubicBezTo>
                    <a:cubicBezTo>
                      <a:pt x="104" y="249"/>
                      <a:pt x="104" y="250"/>
                      <a:pt x="104" y="250"/>
                    </a:cubicBezTo>
                    <a:cubicBezTo>
                      <a:pt x="106" y="250"/>
                      <a:pt x="106" y="250"/>
                      <a:pt x="106" y="250"/>
                    </a:cubicBezTo>
                    <a:cubicBezTo>
                      <a:pt x="106" y="252"/>
                      <a:pt x="106" y="252"/>
                      <a:pt x="106" y="252"/>
                    </a:cubicBezTo>
                    <a:cubicBezTo>
                      <a:pt x="104" y="252"/>
                      <a:pt x="104" y="252"/>
                      <a:pt x="104" y="252"/>
                    </a:cubicBezTo>
                    <a:cubicBezTo>
                      <a:pt x="104" y="252"/>
                      <a:pt x="104" y="252"/>
                      <a:pt x="104" y="252"/>
                    </a:cubicBezTo>
                    <a:cubicBezTo>
                      <a:pt x="104" y="253"/>
                      <a:pt x="104" y="253"/>
                      <a:pt x="105" y="253"/>
                    </a:cubicBezTo>
                    <a:cubicBezTo>
                      <a:pt x="106" y="253"/>
                      <a:pt x="106" y="253"/>
                      <a:pt x="106" y="253"/>
                    </a:cubicBezTo>
                    <a:cubicBezTo>
                      <a:pt x="106" y="255"/>
                      <a:pt x="106" y="255"/>
                      <a:pt x="106" y="255"/>
                    </a:cubicBezTo>
                    <a:cubicBezTo>
                      <a:pt x="105" y="255"/>
                      <a:pt x="105" y="255"/>
                      <a:pt x="105" y="255"/>
                    </a:cubicBezTo>
                    <a:cubicBezTo>
                      <a:pt x="104" y="255"/>
                      <a:pt x="104" y="255"/>
                      <a:pt x="104" y="256"/>
                    </a:cubicBezTo>
                    <a:cubicBezTo>
                      <a:pt x="104" y="256"/>
                      <a:pt x="104" y="256"/>
                      <a:pt x="105" y="256"/>
                    </a:cubicBezTo>
                    <a:cubicBezTo>
                      <a:pt x="106" y="256"/>
                      <a:pt x="106" y="256"/>
                      <a:pt x="106" y="256"/>
                    </a:cubicBezTo>
                    <a:cubicBezTo>
                      <a:pt x="106" y="257"/>
                      <a:pt x="106" y="257"/>
                      <a:pt x="106" y="257"/>
                    </a:cubicBezTo>
                    <a:cubicBezTo>
                      <a:pt x="98" y="257"/>
                      <a:pt x="98" y="257"/>
                      <a:pt x="98" y="257"/>
                    </a:cubicBezTo>
                    <a:cubicBezTo>
                      <a:pt x="98" y="260"/>
                      <a:pt x="98" y="260"/>
                      <a:pt x="98" y="260"/>
                    </a:cubicBezTo>
                    <a:cubicBezTo>
                      <a:pt x="61" y="260"/>
                      <a:pt x="61" y="260"/>
                      <a:pt x="61" y="260"/>
                    </a:cubicBezTo>
                    <a:cubicBezTo>
                      <a:pt x="58" y="260"/>
                      <a:pt x="56" y="261"/>
                      <a:pt x="56" y="262"/>
                    </a:cubicBezTo>
                    <a:cubicBezTo>
                      <a:pt x="56" y="263"/>
                      <a:pt x="56" y="263"/>
                      <a:pt x="56" y="263"/>
                    </a:cubicBezTo>
                    <a:cubicBezTo>
                      <a:pt x="56" y="264"/>
                      <a:pt x="58" y="265"/>
                      <a:pt x="61" y="265"/>
                    </a:cubicBezTo>
                    <a:cubicBezTo>
                      <a:pt x="98" y="264"/>
                      <a:pt x="98" y="264"/>
                      <a:pt x="98" y="264"/>
                    </a:cubicBezTo>
                    <a:cubicBezTo>
                      <a:pt x="98" y="266"/>
                      <a:pt x="98" y="266"/>
                      <a:pt x="98" y="266"/>
                    </a:cubicBezTo>
                    <a:cubicBezTo>
                      <a:pt x="105" y="275"/>
                      <a:pt x="105" y="275"/>
                      <a:pt x="105" y="275"/>
                    </a:cubicBezTo>
                    <a:cubicBezTo>
                      <a:pt x="124" y="275"/>
                      <a:pt x="124" y="275"/>
                      <a:pt x="124" y="275"/>
                    </a:cubicBezTo>
                    <a:cubicBezTo>
                      <a:pt x="131" y="266"/>
                      <a:pt x="131" y="266"/>
                      <a:pt x="131" y="266"/>
                    </a:cubicBezTo>
                    <a:cubicBezTo>
                      <a:pt x="131" y="264"/>
                      <a:pt x="131" y="264"/>
                      <a:pt x="131" y="264"/>
                    </a:cubicBezTo>
                    <a:cubicBezTo>
                      <a:pt x="167" y="264"/>
                      <a:pt x="167" y="264"/>
                      <a:pt x="167" y="264"/>
                    </a:cubicBezTo>
                    <a:cubicBezTo>
                      <a:pt x="170" y="263"/>
                      <a:pt x="173" y="263"/>
                      <a:pt x="173" y="262"/>
                    </a:cubicBezTo>
                    <a:cubicBezTo>
                      <a:pt x="172" y="260"/>
                      <a:pt x="172" y="260"/>
                      <a:pt x="172" y="260"/>
                    </a:cubicBezTo>
                    <a:cubicBezTo>
                      <a:pt x="172" y="259"/>
                      <a:pt x="170" y="259"/>
                      <a:pt x="167" y="259"/>
                    </a:cubicBezTo>
                    <a:cubicBezTo>
                      <a:pt x="131" y="259"/>
                      <a:pt x="131" y="259"/>
                      <a:pt x="131" y="259"/>
                    </a:cubicBezTo>
                    <a:cubicBezTo>
                      <a:pt x="131" y="257"/>
                      <a:pt x="131" y="257"/>
                      <a:pt x="131" y="257"/>
                    </a:cubicBezTo>
                    <a:cubicBezTo>
                      <a:pt x="121" y="257"/>
                      <a:pt x="121" y="257"/>
                      <a:pt x="121" y="257"/>
                    </a:cubicBezTo>
                    <a:cubicBezTo>
                      <a:pt x="121" y="256"/>
                      <a:pt x="121" y="256"/>
                      <a:pt x="121" y="256"/>
                    </a:cubicBezTo>
                    <a:cubicBezTo>
                      <a:pt x="123" y="256"/>
                      <a:pt x="123" y="256"/>
                      <a:pt x="123" y="256"/>
                    </a:cubicBezTo>
                    <a:cubicBezTo>
                      <a:pt x="123" y="256"/>
                      <a:pt x="124" y="256"/>
                      <a:pt x="124" y="255"/>
                    </a:cubicBezTo>
                    <a:cubicBezTo>
                      <a:pt x="124" y="255"/>
                      <a:pt x="123" y="255"/>
                      <a:pt x="123" y="255"/>
                    </a:cubicBezTo>
                    <a:cubicBezTo>
                      <a:pt x="120" y="255"/>
                      <a:pt x="120" y="255"/>
                      <a:pt x="120" y="255"/>
                    </a:cubicBezTo>
                    <a:cubicBezTo>
                      <a:pt x="120" y="253"/>
                      <a:pt x="120" y="253"/>
                      <a:pt x="120" y="253"/>
                    </a:cubicBezTo>
                    <a:cubicBezTo>
                      <a:pt x="123" y="253"/>
                      <a:pt x="123" y="253"/>
                      <a:pt x="123" y="253"/>
                    </a:cubicBezTo>
                    <a:cubicBezTo>
                      <a:pt x="123" y="253"/>
                      <a:pt x="123" y="252"/>
                      <a:pt x="123" y="252"/>
                    </a:cubicBezTo>
                    <a:cubicBezTo>
                      <a:pt x="123" y="252"/>
                      <a:pt x="123" y="251"/>
                      <a:pt x="123" y="251"/>
                    </a:cubicBezTo>
                    <a:cubicBezTo>
                      <a:pt x="120" y="251"/>
                      <a:pt x="120" y="251"/>
                      <a:pt x="120" y="251"/>
                    </a:cubicBezTo>
                    <a:cubicBezTo>
                      <a:pt x="120" y="249"/>
                      <a:pt x="120" y="249"/>
                      <a:pt x="120" y="249"/>
                    </a:cubicBezTo>
                    <a:cubicBezTo>
                      <a:pt x="123" y="249"/>
                      <a:pt x="123" y="249"/>
                      <a:pt x="123" y="249"/>
                    </a:cubicBezTo>
                    <a:cubicBezTo>
                      <a:pt x="123" y="249"/>
                      <a:pt x="123" y="249"/>
                      <a:pt x="123" y="249"/>
                    </a:cubicBezTo>
                    <a:cubicBezTo>
                      <a:pt x="123" y="248"/>
                      <a:pt x="123" y="248"/>
                      <a:pt x="123" y="248"/>
                    </a:cubicBezTo>
                    <a:cubicBezTo>
                      <a:pt x="120" y="248"/>
                      <a:pt x="120" y="248"/>
                      <a:pt x="120" y="248"/>
                    </a:cubicBezTo>
                    <a:cubicBezTo>
                      <a:pt x="120" y="246"/>
                      <a:pt x="120" y="246"/>
                      <a:pt x="120" y="246"/>
                    </a:cubicBezTo>
                    <a:cubicBezTo>
                      <a:pt x="123" y="246"/>
                      <a:pt x="123" y="246"/>
                      <a:pt x="123" y="246"/>
                    </a:cubicBezTo>
                    <a:cubicBezTo>
                      <a:pt x="123" y="246"/>
                      <a:pt x="123" y="246"/>
                      <a:pt x="123" y="245"/>
                    </a:cubicBezTo>
                    <a:cubicBezTo>
                      <a:pt x="123" y="245"/>
                      <a:pt x="123" y="245"/>
                      <a:pt x="123" y="245"/>
                    </a:cubicBezTo>
                    <a:cubicBezTo>
                      <a:pt x="120" y="245"/>
                      <a:pt x="120" y="245"/>
                      <a:pt x="120" y="245"/>
                    </a:cubicBezTo>
                    <a:cubicBezTo>
                      <a:pt x="120" y="243"/>
                      <a:pt x="120" y="243"/>
                      <a:pt x="120" y="243"/>
                    </a:cubicBezTo>
                    <a:cubicBezTo>
                      <a:pt x="123" y="243"/>
                      <a:pt x="123" y="243"/>
                      <a:pt x="123" y="243"/>
                    </a:cubicBezTo>
                    <a:cubicBezTo>
                      <a:pt x="123" y="243"/>
                      <a:pt x="123" y="242"/>
                      <a:pt x="123" y="242"/>
                    </a:cubicBezTo>
                    <a:cubicBezTo>
                      <a:pt x="123" y="242"/>
                      <a:pt x="123" y="241"/>
                      <a:pt x="123" y="241"/>
                    </a:cubicBezTo>
                    <a:cubicBezTo>
                      <a:pt x="120" y="241"/>
                      <a:pt x="120" y="241"/>
                      <a:pt x="120" y="241"/>
                    </a:cubicBezTo>
                    <a:cubicBezTo>
                      <a:pt x="120" y="240"/>
                      <a:pt x="120" y="240"/>
                      <a:pt x="120" y="240"/>
                    </a:cubicBezTo>
                    <a:cubicBezTo>
                      <a:pt x="123" y="239"/>
                      <a:pt x="123" y="239"/>
                      <a:pt x="123" y="239"/>
                    </a:cubicBezTo>
                    <a:cubicBezTo>
                      <a:pt x="123" y="239"/>
                      <a:pt x="123" y="239"/>
                      <a:pt x="123" y="239"/>
                    </a:cubicBezTo>
                    <a:cubicBezTo>
                      <a:pt x="123" y="238"/>
                      <a:pt x="123" y="238"/>
                      <a:pt x="123" y="238"/>
                    </a:cubicBezTo>
                    <a:cubicBezTo>
                      <a:pt x="120" y="238"/>
                      <a:pt x="120" y="238"/>
                      <a:pt x="120" y="238"/>
                    </a:cubicBezTo>
                    <a:cubicBezTo>
                      <a:pt x="120" y="236"/>
                      <a:pt x="120" y="236"/>
                      <a:pt x="120" y="236"/>
                    </a:cubicBezTo>
                    <a:cubicBezTo>
                      <a:pt x="123" y="236"/>
                      <a:pt x="123" y="236"/>
                      <a:pt x="123" y="236"/>
                    </a:cubicBezTo>
                    <a:cubicBezTo>
                      <a:pt x="123" y="236"/>
                      <a:pt x="123" y="236"/>
                      <a:pt x="123" y="236"/>
                    </a:cubicBezTo>
                    <a:cubicBezTo>
                      <a:pt x="123" y="235"/>
                      <a:pt x="123" y="235"/>
                      <a:pt x="123" y="235"/>
                    </a:cubicBezTo>
                    <a:cubicBezTo>
                      <a:pt x="120" y="235"/>
                      <a:pt x="120" y="235"/>
                      <a:pt x="120" y="235"/>
                    </a:cubicBezTo>
                    <a:cubicBezTo>
                      <a:pt x="120" y="233"/>
                      <a:pt x="120" y="233"/>
                      <a:pt x="120" y="233"/>
                    </a:cubicBezTo>
                    <a:cubicBezTo>
                      <a:pt x="123" y="233"/>
                      <a:pt x="123" y="233"/>
                      <a:pt x="123" y="233"/>
                    </a:cubicBezTo>
                    <a:cubicBezTo>
                      <a:pt x="123" y="233"/>
                      <a:pt x="123" y="233"/>
                      <a:pt x="123" y="232"/>
                    </a:cubicBezTo>
                    <a:cubicBezTo>
                      <a:pt x="123" y="232"/>
                      <a:pt x="123" y="232"/>
                      <a:pt x="123" y="232"/>
                    </a:cubicBezTo>
                    <a:cubicBezTo>
                      <a:pt x="140" y="232"/>
                      <a:pt x="169" y="231"/>
                      <a:pt x="217" y="231"/>
                    </a:cubicBezTo>
                    <a:cubicBezTo>
                      <a:pt x="291" y="230"/>
                      <a:pt x="291" y="182"/>
                      <a:pt x="291" y="170"/>
                    </a:cubicBezTo>
                    <a:close/>
                  </a:path>
                </a:pathLst>
              </a:custGeom>
              <a:solidFill>
                <a:schemeClr val="accent4"/>
              </a:solidFill>
              <a:ln>
                <a:noFill/>
              </a:ln>
            </p:spPr>
            <p:txBody>
              <a:bodyPr vert="horz" wrap="square" lIns="61745" tIns="30873" rIns="61745" bIns="30873" numCol="1" anchor="t" anchorCtr="0" compatLnSpc="1">
                <a:prstTxWarp prst="textNoShape">
                  <a:avLst/>
                </a:prstTxWarp>
              </a:bodyPr>
              <a:lstStyle/>
              <a:p>
                <a:pPr defTabSz="685955"/>
                <a:endParaRPr lang="en-US" sz="1200">
                  <a:solidFill>
                    <a:srgbClr val="292929"/>
                  </a:solidFill>
                </a:endParaRPr>
              </a:p>
            </p:txBody>
          </p:sp>
          <p:sp>
            <p:nvSpPr>
              <p:cNvPr id="104" name="TextBox 103"/>
              <p:cNvSpPr txBox="1"/>
              <p:nvPr/>
            </p:nvSpPr>
            <p:spPr>
              <a:xfrm>
                <a:off x="2679853" y="4176045"/>
                <a:ext cx="900404" cy="193848"/>
              </a:xfrm>
              <a:prstGeom prst="rect">
                <a:avLst/>
              </a:prstGeom>
              <a:noFill/>
            </p:spPr>
            <p:txBody>
              <a:bodyPr wrap="square" lIns="0" tIns="0" rIns="0" bIns="0" rtlCol="0">
                <a:spAutoFit/>
              </a:bodyPr>
              <a:lstStyle/>
              <a:p>
                <a:pPr algn="ctr" defTabSz="685955">
                  <a:lnSpc>
                    <a:spcPct val="90000"/>
                  </a:lnSpc>
                  <a:spcBef>
                    <a:spcPct val="20000"/>
                  </a:spcBef>
                  <a:buSzPct val="80000"/>
                </a:pPr>
                <a:r>
                  <a:rPr lang="en-US" sz="1050" dirty="0">
                    <a:solidFill>
                      <a:srgbClr val="292929">
                        <a:lumMod val="50000"/>
                        <a:lumOff val="50000"/>
                        <a:alpha val="99000"/>
                      </a:srgbClr>
                    </a:solidFill>
                  </a:rPr>
                  <a:t>Encoding</a:t>
                </a:r>
              </a:p>
            </p:txBody>
          </p:sp>
        </p:grpSp>
        <p:grpSp>
          <p:nvGrpSpPr>
            <p:cNvPr id="77" name="Group 76"/>
            <p:cNvGrpSpPr/>
            <p:nvPr/>
          </p:nvGrpSpPr>
          <p:grpSpPr>
            <a:xfrm>
              <a:off x="8292471" y="3585471"/>
              <a:ext cx="895063" cy="784420"/>
              <a:chOff x="8670620" y="3585471"/>
              <a:chExt cx="895063" cy="784420"/>
            </a:xfrm>
          </p:grpSpPr>
          <p:pic>
            <p:nvPicPr>
              <p:cNvPr id="101" name="Picture 2" descr="C:\Users\t-dantay\Documents\Placeholders\paste.png"/>
              <p:cNvPicPr>
                <a:picLocks noChangeAspect="1" noChangeArrowheads="1"/>
              </p:cNvPicPr>
              <p:nvPr>
                <p:custDataLst>
                  <p:custData r:id="rId7"/>
                </p:custDataLst>
              </p:nvPr>
            </p:nvPicPr>
            <p:blipFill>
              <a:blip r:embed="rId1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35059" y="3585471"/>
                <a:ext cx="427512" cy="470932"/>
              </a:xfrm>
              <a:prstGeom prst="rect">
                <a:avLst/>
              </a:prstGeom>
              <a:noFill/>
              <a:extLst>
                <a:ext uri="{909E8E84-426E-40DD-AFC4-6F175D3DCCD1}">
                  <a14:hiddenFill xmlns:a14="http://schemas.microsoft.com/office/drawing/2010/main">
                    <a:solidFill>
                      <a:srgbClr val="FFFFFF"/>
                    </a:solidFill>
                  </a14:hiddenFill>
                </a:ext>
              </a:extLst>
            </p:spPr>
          </p:pic>
          <p:sp>
            <p:nvSpPr>
              <p:cNvPr id="102" name="TextBox 101"/>
              <p:cNvSpPr txBox="1"/>
              <p:nvPr/>
            </p:nvSpPr>
            <p:spPr>
              <a:xfrm>
                <a:off x="8670620" y="4176043"/>
                <a:ext cx="895063" cy="193848"/>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685955"/>
                <a:r>
                  <a:rPr lang="en-US" sz="1050" dirty="0">
                    <a:solidFill>
                      <a:srgbClr val="292929">
                        <a:lumMod val="50000"/>
                        <a:lumOff val="50000"/>
                        <a:alpha val="99000"/>
                      </a:srgbClr>
                    </a:solidFill>
                  </a:rPr>
                  <a:t>Analytics</a:t>
                </a:r>
              </a:p>
            </p:txBody>
          </p:sp>
        </p:grpSp>
        <p:sp>
          <p:nvSpPr>
            <p:cNvPr id="78" name="TextBox 77"/>
            <p:cNvSpPr txBox="1"/>
            <p:nvPr/>
          </p:nvSpPr>
          <p:spPr>
            <a:xfrm>
              <a:off x="3737808" y="2885386"/>
              <a:ext cx="4654553" cy="332312"/>
            </a:xfrm>
            <a:prstGeom prst="rect">
              <a:avLst/>
            </a:prstGeom>
            <a:noFill/>
          </p:spPr>
          <p:txBody>
            <a:bodyPr wrap="square" lIns="0" tIns="0" rIns="0" bIns="0" rtlCol="0">
              <a:spAutoFit/>
            </a:bodyPr>
            <a:lstStyle>
              <a:defPPr>
                <a:defRPr lang="en-US"/>
              </a:defPPr>
              <a:lvl1pPr marL="460375" indent="-460375" algn="ctr">
                <a:lnSpc>
                  <a:spcPct val="90000"/>
                </a:lnSpc>
                <a:spcBef>
                  <a:spcPct val="20000"/>
                </a:spcBef>
                <a:buSzPct val="80000"/>
                <a:defRPr sz="2400" spc="-100">
                  <a:solidFill>
                    <a:schemeClr val="tx1">
                      <a:lumMod val="50000"/>
                      <a:lumOff val="50000"/>
                      <a:alpha val="99000"/>
                    </a:schemeClr>
                  </a:solidFill>
                </a:defRPr>
              </a:lvl1pPr>
            </a:lstStyle>
            <a:p>
              <a:pPr defTabSz="685955"/>
              <a:r>
                <a:rPr lang="en-US" sz="1800" dirty="0">
                  <a:solidFill>
                    <a:srgbClr val="292929">
                      <a:lumMod val="50000"/>
                      <a:lumOff val="50000"/>
                      <a:alpha val="99000"/>
                    </a:srgbClr>
                  </a:solidFill>
                </a:rPr>
                <a:t>Windows Azure Media Services</a:t>
              </a:r>
            </a:p>
          </p:txBody>
        </p:sp>
        <p:grpSp>
          <p:nvGrpSpPr>
            <p:cNvPr id="79" name="Group 78"/>
            <p:cNvGrpSpPr/>
            <p:nvPr/>
          </p:nvGrpSpPr>
          <p:grpSpPr>
            <a:xfrm>
              <a:off x="7110486" y="3541741"/>
              <a:ext cx="1079812" cy="985077"/>
              <a:chOff x="7368681" y="3541741"/>
              <a:chExt cx="1079812" cy="985077"/>
            </a:xfrm>
          </p:grpSpPr>
          <p:grpSp>
            <p:nvGrpSpPr>
              <p:cNvPr id="97" name="Group 96"/>
              <p:cNvGrpSpPr/>
              <p:nvPr/>
            </p:nvGrpSpPr>
            <p:grpSpPr>
              <a:xfrm>
                <a:off x="7705339" y="3541741"/>
                <a:ext cx="406496" cy="510640"/>
                <a:chOff x="7801276" y="3484633"/>
                <a:chExt cx="406496" cy="510640"/>
              </a:xfrm>
            </p:grpSpPr>
            <p:pic>
              <p:nvPicPr>
                <p:cNvPr id="99" name="Picture 2" descr="C:\Users\t-dantay\Documents\First24\calendar1.png"/>
                <p:cNvPicPr>
                  <a:picLocks noChangeAspect="1" noChangeArrowheads="1"/>
                </p:cNvPicPr>
                <p:nvPr>
                  <p:custDataLst>
                    <p:custData r:id="rId5"/>
                  </p:custDataLst>
                </p:nvPr>
              </p:nvPicPr>
              <p:blipFill>
                <a:blip r:embed="rId1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801276" y="3484633"/>
                  <a:ext cx="319190" cy="32417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C:\Users\t-dantay\Documents\Placeholders\WiFi.png"/>
                <p:cNvPicPr>
                  <a:picLocks noChangeAspect="1" noChangeArrowheads="1"/>
                </p:cNvPicPr>
                <p:nvPr>
                  <p:custDataLst>
                    <p:custData r:id="rId6"/>
                  </p:custDataLst>
                </p:nvPr>
              </p:nvPicPr>
              <p:blipFill>
                <a:blip r:embed="rId1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7836902" y="3624403"/>
                  <a:ext cx="370870" cy="370870"/>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TextBox 97"/>
              <p:cNvSpPr txBox="1"/>
              <p:nvPr/>
            </p:nvSpPr>
            <p:spPr>
              <a:xfrm>
                <a:off x="7368681" y="4176044"/>
                <a:ext cx="1079812" cy="350774"/>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685955">
                  <a:lnSpc>
                    <a:spcPts val="900"/>
                  </a:lnSpc>
                </a:pPr>
                <a:r>
                  <a:rPr lang="en-US" sz="1050" dirty="0">
                    <a:solidFill>
                      <a:srgbClr val="292929">
                        <a:lumMod val="50000"/>
                        <a:lumOff val="50000"/>
                        <a:alpha val="99000"/>
                      </a:srgbClr>
                    </a:solidFill>
                  </a:rPr>
                  <a:t>Live</a:t>
                </a:r>
              </a:p>
              <a:p>
                <a:pPr algn="ctr" defTabSz="685955">
                  <a:lnSpc>
                    <a:spcPts val="900"/>
                  </a:lnSpc>
                </a:pPr>
                <a:r>
                  <a:rPr lang="en-US" sz="1050" dirty="0">
                    <a:solidFill>
                      <a:srgbClr val="292929">
                        <a:lumMod val="50000"/>
                        <a:lumOff val="50000"/>
                        <a:alpha val="99000"/>
                      </a:srgbClr>
                    </a:solidFill>
                  </a:rPr>
                  <a:t>Streaming</a:t>
                </a:r>
              </a:p>
            </p:txBody>
          </p:sp>
        </p:grpSp>
        <p:grpSp>
          <p:nvGrpSpPr>
            <p:cNvPr id="80" name="Group 79"/>
            <p:cNvGrpSpPr/>
            <p:nvPr/>
          </p:nvGrpSpPr>
          <p:grpSpPr>
            <a:xfrm>
              <a:off x="3904051" y="3687276"/>
              <a:ext cx="910052" cy="876465"/>
              <a:chOff x="3802384" y="3687276"/>
              <a:chExt cx="910052" cy="876465"/>
            </a:xfrm>
          </p:grpSpPr>
          <p:grpSp>
            <p:nvGrpSpPr>
              <p:cNvPr id="93" name="Group 92"/>
              <p:cNvGrpSpPr/>
              <p:nvPr/>
            </p:nvGrpSpPr>
            <p:grpSpPr>
              <a:xfrm>
                <a:off x="3863671" y="3687276"/>
                <a:ext cx="787478" cy="243068"/>
                <a:chOff x="4046228" y="3661508"/>
                <a:chExt cx="787478" cy="243068"/>
              </a:xfrm>
            </p:grpSpPr>
            <p:sp>
              <p:nvSpPr>
                <p:cNvPr id="95" name="Freeform 131"/>
                <p:cNvSpPr>
                  <a:spLocks/>
                </p:cNvSpPr>
                <p:nvPr/>
              </p:nvSpPr>
              <p:spPr bwMode="black">
                <a:xfrm>
                  <a:off x="4479382" y="3665655"/>
                  <a:ext cx="354324" cy="227305"/>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solidFill>
                  <a:schemeClr val="accent4"/>
                </a:solidFill>
                <a:ln>
                  <a:noFill/>
                </a:ln>
              </p:spPr>
              <p:txBody>
                <a:bodyPr vert="horz" wrap="square" lIns="61745" tIns="30873" rIns="61745" bIns="30873" numCol="1" anchor="t" anchorCtr="0" compatLnSpc="1">
                  <a:prstTxWarp prst="textNoShape">
                    <a:avLst/>
                  </a:prstTxWarp>
                </a:bodyPr>
                <a:lstStyle/>
                <a:p>
                  <a:pPr defTabSz="685955"/>
                  <a:endParaRPr lang="en-US" sz="1200">
                    <a:solidFill>
                      <a:srgbClr val="292929"/>
                    </a:solidFill>
                  </a:endParaRPr>
                </a:p>
              </p:txBody>
            </p:sp>
            <p:sp>
              <p:nvSpPr>
                <p:cNvPr id="96" name="Freeform 132"/>
                <p:cNvSpPr>
                  <a:spLocks/>
                </p:cNvSpPr>
                <p:nvPr/>
              </p:nvSpPr>
              <p:spPr bwMode="black">
                <a:xfrm>
                  <a:off x="4046228" y="3661508"/>
                  <a:ext cx="364282" cy="243068"/>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solidFill>
                  <a:schemeClr val="accent4"/>
                </a:solidFill>
                <a:ln>
                  <a:noFill/>
                </a:ln>
              </p:spPr>
              <p:txBody>
                <a:bodyPr vert="horz" wrap="square" lIns="61745" tIns="30873" rIns="61745" bIns="30873" numCol="1" anchor="t" anchorCtr="0" compatLnSpc="1">
                  <a:prstTxWarp prst="textNoShape">
                    <a:avLst/>
                  </a:prstTxWarp>
                </a:bodyPr>
                <a:lstStyle/>
                <a:p>
                  <a:pPr defTabSz="685955"/>
                  <a:endParaRPr lang="en-US" sz="1200">
                    <a:solidFill>
                      <a:srgbClr val="292929"/>
                    </a:solidFill>
                  </a:endParaRPr>
                </a:p>
              </p:txBody>
            </p:sp>
          </p:grpSp>
          <p:sp>
            <p:nvSpPr>
              <p:cNvPr id="94" name="TextBox 93"/>
              <p:cNvSpPr txBox="1"/>
              <p:nvPr/>
            </p:nvSpPr>
            <p:spPr>
              <a:xfrm>
                <a:off x="3802384" y="4176043"/>
                <a:ext cx="910052" cy="387698"/>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685955"/>
                <a:r>
                  <a:rPr lang="en-US" sz="1050" dirty="0">
                    <a:solidFill>
                      <a:srgbClr val="292929">
                        <a:lumMod val="50000"/>
                        <a:lumOff val="50000"/>
                        <a:alpha val="99000"/>
                      </a:srgbClr>
                    </a:solidFill>
                  </a:rPr>
                  <a:t>Format</a:t>
                </a:r>
                <a:br>
                  <a:rPr lang="en-US" sz="1050" dirty="0">
                    <a:solidFill>
                      <a:srgbClr val="292929">
                        <a:lumMod val="50000"/>
                        <a:lumOff val="50000"/>
                        <a:alpha val="99000"/>
                      </a:srgbClr>
                    </a:solidFill>
                  </a:rPr>
                </a:br>
                <a:r>
                  <a:rPr lang="en-US" sz="1050" dirty="0">
                    <a:solidFill>
                      <a:srgbClr val="292929">
                        <a:lumMod val="50000"/>
                        <a:lumOff val="50000"/>
                        <a:alpha val="99000"/>
                      </a:srgbClr>
                    </a:solidFill>
                  </a:rPr>
                  <a:t>Conversion</a:t>
                </a:r>
              </a:p>
            </p:txBody>
          </p:sp>
        </p:grpSp>
        <p:grpSp>
          <p:nvGrpSpPr>
            <p:cNvPr id="81" name="Group 80"/>
            <p:cNvGrpSpPr/>
            <p:nvPr/>
          </p:nvGrpSpPr>
          <p:grpSpPr>
            <a:xfrm>
              <a:off x="4916276" y="3585471"/>
              <a:ext cx="910052" cy="978271"/>
              <a:chOff x="4934563" y="3585471"/>
              <a:chExt cx="910052" cy="978271"/>
            </a:xfrm>
          </p:grpSpPr>
          <p:sp>
            <p:nvSpPr>
              <p:cNvPr id="91" name="TextBox 90"/>
              <p:cNvSpPr txBox="1"/>
              <p:nvPr/>
            </p:nvSpPr>
            <p:spPr>
              <a:xfrm>
                <a:off x="4934563" y="4176044"/>
                <a:ext cx="910052" cy="387698"/>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685955"/>
                <a:r>
                  <a:rPr lang="en-US" sz="1050" dirty="0">
                    <a:solidFill>
                      <a:srgbClr val="292929">
                        <a:lumMod val="50000"/>
                        <a:lumOff val="50000"/>
                        <a:alpha val="99000"/>
                      </a:srgbClr>
                    </a:solidFill>
                  </a:rPr>
                  <a:t>Content Protection</a:t>
                </a:r>
              </a:p>
            </p:txBody>
          </p:sp>
          <p:sp>
            <p:nvSpPr>
              <p:cNvPr id="92" name="Freeform 92"/>
              <p:cNvSpPr>
                <a:spLocks noEditPoints="1"/>
              </p:cNvSpPr>
              <p:nvPr/>
            </p:nvSpPr>
            <p:spPr bwMode="black">
              <a:xfrm>
                <a:off x="5234293" y="3585471"/>
                <a:ext cx="310592" cy="423179"/>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accent4"/>
              </a:solidFill>
              <a:ln>
                <a:noFill/>
              </a:ln>
              <a:extLst/>
            </p:spPr>
            <p:txBody>
              <a:bodyPr vert="horz" wrap="square" lIns="68598" tIns="34299" rIns="68598" bIns="34299" numCol="1" anchor="t" anchorCtr="0" compatLnSpc="1">
                <a:prstTxWarp prst="textNoShape">
                  <a:avLst/>
                </a:prstTxWarp>
              </a:bodyPr>
              <a:lstStyle/>
              <a:p>
                <a:pPr defTabSz="685955"/>
                <a:endParaRPr lang="en-US" sz="1350">
                  <a:solidFill>
                    <a:srgbClr val="292929"/>
                  </a:solidFill>
                </a:endParaRPr>
              </a:p>
            </p:txBody>
          </p:sp>
        </p:grpSp>
        <p:grpSp>
          <p:nvGrpSpPr>
            <p:cNvPr id="82" name="Group 81"/>
            <p:cNvGrpSpPr/>
            <p:nvPr/>
          </p:nvGrpSpPr>
          <p:grpSpPr>
            <a:xfrm>
              <a:off x="5928501" y="3600784"/>
              <a:ext cx="1079812" cy="926034"/>
              <a:chOff x="6066742" y="3600784"/>
              <a:chExt cx="1079812" cy="926034"/>
            </a:xfrm>
          </p:grpSpPr>
          <p:sp>
            <p:nvSpPr>
              <p:cNvPr id="89" name="TextBox 88"/>
              <p:cNvSpPr txBox="1"/>
              <p:nvPr/>
            </p:nvSpPr>
            <p:spPr>
              <a:xfrm>
                <a:off x="6066742" y="4176044"/>
                <a:ext cx="1079812" cy="350774"/>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685955">
                  <a:lnSpc>
                    <a:spcPts val="900"/>
                  </a:lnSpc>
                </a:pPr>
                <a:r>
                  <a:rPr lang="en-US" sz="1050" dirty="0">
                    <a:solidFill>
                      <a:srgbClr val="292929">
                        <a:lumMod val="50000"/>
                        <a:lumOff val="50000"/>
                        <a:alpha val="99000"/>
                      </a:srgbClr>
                    </a:solidFill>
                  </a:rPr>
                  <a:t>On-Demand</a:t>
                </a:r>
              </a:p>
              <a:p>
                <a:pPr algn="ctr" defTabSz="685955">
                  <a:lnSpc>
                    <a:spcPts val="900"/>
                  </a:lnSpc>
                </a:pPr>
                <a:r>
                  <a:rPr lang="en-US" sz="1050" dirty="0">
                    <a:solidFill>
                      <a:srgbClr val="292929">
                        <a:lumMod val="50000"/>
                        <a:lumOff val="50000"/>
                        <a:alpha val="99000"/>
                      </a:srgbClr>
                    </a:solidFill>
                  </a:rPr>
                  <a:t>Streaming</a:t>
                </a:r>
              </a:p>
            </p:txBody>
          </p:sp>
          <p:sp>
            <p:nvSpPr>
              <p:cNvPr id="90" name="Freeform 101"/>
              <p:cNvSpPr>
                <a:spLocks/>
              </p:cNvSpPr>
              <p:nvPr/>
            </p:nvSpPr>
            <p:spPr bwMode="black">
              <a:xfrm flipH="1">
                <a:off x="6491591" y="3600784"/>
                <a:ext cx="230114" cy="345166"/>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accent4"/>
              </a:solidFill>
              <a:ln>
                <a:noFill/>
              </a:ln>
              <a:extLst/>
            </p:spPr>
            <p:txBody>
              <a:bodyPr vert="horz" wrap="square" lIns="68598" tIns="34299" rIns="68598" bIns="34299" numCol="1" anchor="t" anchorCtr="0" compatLnSpc="1">
                <a:prstTxWarp prst="textNoShape">
                  <a:avLst/>
                </a:prstTxWarp>
              </a:bodyPr>
              <a:lstStyle/>
              <a:p>
                <a:pPr defTabSz="685955"/>
                <a:endParaRPr lang="en-US" sz="1350">
                  <a:solidFill>
                    <a:srgbClr val="292929"/>
                  </a:solidFill>
                </a:endParaRPr>
              </a:p>
            </p:txBody>
          </p:sp>
        </p:grpSp>
        <p:grpSp>
          <p:nvGrpSpPr>
            <p:cNvPr id="83" name="Group 82"/>
            <p:cNvGrpSpPr/>
            <p:nvPr/>
          </p:nvGrpSpPr>
          <p:grpSpPr>
            <a:xfrm>
              <a:off x="9289708" y="3609204"/>
              <a:ext cx="895063" cy="760689"/>
              <a:chOff x="9787812" y="3609204"/>
              <a:chExt cx="895063" cy="760689"/>
            </a:xfrm>
          </p:grpSpPr>
          <p:pic>
            <p:nvPicPr>
              <p:cNvPr id="87" name="Picture 35" descr="Eye 512x512.png"/>
              <p:cNvPicPr>
                <a:picLocks noChangeAspect="1"/>
              </p:cNvPicPr>
              <p:nvPr/>
            </p:nvPicPr>
            <p:blipFill>
              <a:blip r:embed="rId16" cstate="print">
                <a:duotone>
                  <a:prstClr val="black"/>
                  <a:schemeClr val="accent4">
                    <a:tint val="45000"/>
                    <a:satMod val="400000"/>
                  </a:schemeClr>
                </a:duotone>
                <a:extLst>
                  <a:ext uri="{BEBA8EAE-BF5A-486C-A8C5-ECC9F3942E4B}">
                    <a14:imgProps xmlns:a14="http://schemas.microsoft.com/office/drawing/2010/main">
                      <a14:imgLayer r:embed="rId17">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025553" y="3609204"/>
                <a:ext cx="423464" cy="4234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8" name="TextBox 87"/>
              <p:cNvSpPr txBox="1"/>
              <p:nvPr/>
            </p:nvSpPr>
            <p:spPr>
              <a:xfrm>
                <a:off x="9787812" y="4176045"/>
                <a:ext cx="895063" cy="193848"/>
              </a:xfrm>
              <a:prstGeom prst="rect">
                <a:avLst/>
              </a:prstGeom>
              <a:noFill/>
            </p:spPr>
            <p:txBody>
              <a:bodyPr wrap="square" lIns="0" tIns="0" rIns="0" bIns="0" rtlCol="0">
                <a:spAutoFit/>
              </a:bodyPr>
              <a:lstStyle>
                <a:defPPr>
                  <a:defRPr lang="en-US"/>
                </a:defPPr>
                <a:lvl1pPr>
                  <a:lnSpc>
                    <a:spcPct val="90000"/>
                  </a:lnSpc>
                  <a:spcBef>
                    <a:spcPct val="20000"/>
                  </a:spcBef>
                  <a:buSzPct val="80000"/>
                  <a:defRPr sz="1400">
                    <a:solidFill>
                      <a:schemeClr val="tx1">
                        <a:lumMod val="50000"/>
                        <a:lumOff val="50000"/>
                        <a:alpha val="99000"/>
                      </a:schemeClr>
                    </a:solidFill>
                  </a:defRPr>
                </a:lvl1pPr>
              </a:lstStyle>
              <a:p>
                <a:pPr algn="ctr" defTabSz="685955"/>
                <a:r>
                  <a:rPr lang="en-US" sz="1050" dirty="0">
                    <a:solidFill>
                      <a:srgbClr val="292929">
                        <a:lumMod val="50000"/>
                        <a:lumOff val="50000"/>
                        <a:alpha val="99000"/>
                      </a:srgbClr>
                    </a:solidFill>
                  </a:rPr>
                  <a:t>Advertising</a:t>
                </a:r>
              </a:p>
            </p:txBody>
          </p:sp>
        </p:grpSp>
        <p:grpSp>
          <p:nvGrpSpPr>
            <p:cNvPr id="84" name="Group 83"/>
            <p:cNvGrpSpPr/>
            <p:nvPr/>
          </p:nvGrpSpPr>
          <p:grpSpPr>
            <a:xfrm>
              <a:off x="1898897" y="3599037"/>
              <a:ext cx="900404" cy="770855"/>
              <a:chOff x="1557322" y="3599037"/>
              <a:chExt cx="900404" cy="770855"/>
            </a:xfrm>
          </p:grpSpPr>
          <p:pic>
            <p:nvPicPr>
              <p:cNvPr id="85" name="Picture 12" descr="Cloud upload 512x512.png"/>
              <p:cNvPicPr>
                <a:picLocks noChangeAspect="1"/>
              </p:cNvPicPr>
              <p:nvPr/>
            </p:nvPicPr>
            <p:blipFill>
              <a:blip r:embed="rId18"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796724" y="3599037"/>
                <a:ext cx="421601" cy="421601"/>
              </a:xfrm>
              <a:prstGeom prst="rect">
                <a:avLst/>
              </a:prstGeom>
              <a:solidFill>
                <a:schemeClr val="accent4"/>
              </a:solidFill>
              <a:ln>
                <a:noFill/>
              </a:ln>
              <a:effectLst/>
              <a:extLst/>
            </p:spPr>
          </p:pic>
          <p:sp>
            <p:nvSpPr>
              <p:cNvPr id="86" name="TextBox 85"/>
              <p:cNvSpPr txBox="1"/>
              <p:nvPr/>
            </p:nvSpPr>
            <p:spPr>
              <a:xfrm>
                <a:off x="1557322" y="4176044"/>
                <a:ext cx="900404" cy="193848"/>
              </a:xfrm>
              <a:prstGeom prst="rect">
                <a:avLst/>
              </a:prstGeom>
              <a:noFill/>
            </p:spPr>
            <p:txBody>
              <a:bodyPr wrap="square" lIns="0" tIns="0" rIns="0" bIns="0" rtlCol="0">
                <a:spAutoFit/>
              </a:bodyPr>
              <a:lstStyle/>
              <a:p>
                <a:pPr algn="ctr" defTabSz="685955">
                  <a:lnSpc>
                    <a:spcPct val="90000"/>
                  </a:lnSpc>
                  <a:spcBef>
                    <a:spcPct val="20000"/>
                  </a:spcBef>
                  <a:buSzPct val="80000"/>
                </a:pPr>
                <a:r>
                  <a:rPr lang="en-US" sz="1050" dirty="0">
                    <a:solidFill>
                      <a:srgbClr val="292929">
                        <a:lumMod val="50000"/>
                        <a:lumOff val="50000"/>
                        <a:alpha val="99000"/>
                      </a:srgbClr>
                    </a:solidFill>
                  </a:rPr>
                  <a:t>Ingestion</a:t>
                </a:r>
              </a:p>
            </p:txBody>
          </p:sp>
        </p:grpSp>
      </p:grpSp>
    </p:spTree>
    <p:extLst>
      <p:ext uri="{BB962C8B-B14F-4D97-AF65-F5344CB8AC3E}">
        <p14:creationId xmlns:p14="http://schemas.microsoft.com/office/powerpoint/2010/main" val="85477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028075"/>
            <a:ext cx="8363938" cy="561051"/>
          </a:xfrm>
        </p:spPr>
        <p:txBody>
          <a:bodyPr/>
          <a:lstStyle/>
          <a:p>
            <a:r>
              <a:rPr lang="en-US" dirty="0" smtClean="0"/>
              <a:t>Media Services Architecture</a:t>
            </a:r>
            <a:endParaRPr lang="en-US" sz="2701" dirty="0">
              <a:solidFill>
                <a:schemeClr val="accent4">
                  <a:alpha val="99000"/>
                </a:schemeClr>
              </a:solidFill>
            </a:endParaRPr>
          </a:p>
        </p:txBody>
      </p:sp>
      <p:sp>
        <p:nvSpPr>
          <p:cNvPr id="125" name="Rectangle 124"/>
          <p:cNvSpPr/>
          <p:nvPr/>
        </p:nvSpPr>
        <p:spPr>
          <a:xfrm>
            <a:off x="390633" y="2235987"/>
            <a:ext cx="6659527" cy="280704"/>
          </a:xfrm>
          <a:prstGeom prst="rect">
            <a:avLst/>
          </a:prstGeom>
          <a:solidFill>
            <a:srgbClr val="FFFFFF">
              <a:lumMod val="50000"/>
            </a:srgbClr>
          </a:solidFill>
          <a:ln w="25400" cap="flat" cmpd="sng" algn="ctr">
            <a:noFill/>
            <a:prstDash val="solid"/>
          </a:ln>
          <a:effectLst/>
        </p:spPr>
        <p:txBody>
          <a:bodyPr rtlCol="0" anchor="ctr"/>
          <a:lstStyle/>
          <a:p>
            <a:pPr algn="ctr" defTabSz="914484">
              <a:defRPr/>
            </a:pPr>
            <a:r>
              <a:rPr lang="en-US" sz="1500" kern="0" spc="-75" dirty="0">
                <a:ln w="3175">
                  <a:noFill/>
                </a:ln>
                <a:gradFill flip="none" rotWithShape="1">
                  <a:gsLst>
                    <a:gs pos="0">
                      <a:srgbClr val="FFFFFF"/>
                    </a:gs>
                    <a:gs pos="86000">
                      <a:srgbClr val="FFFFFF"/>
                    </a:gs>
                  </a:gsLst>
                  <a:lin ang="5400000" scaled="0"/>
                  <a:tileRect/>
                </a:gradFill>
                <a:cs typeface="Calibri" pitchFamily="34" charset="0"/>
              </a:rPr>
              <a:t>REST APIs</a:t>
            </a:r>
          </a:p>
        </p:txBody>
      </p:sp>
      <p:sp>
        <p:nvSpPr>
          <p:cNvPr id="126" name="Rectangle 125"/>
          <p:cNvSpPr/>
          <p:nvPr/>
        </p:nvSpPr>
        <p:spPr>
          <a:xfrm>
            <a:off x="379178" y="1616820"/>
            <a:ext cx="6663543" cy="536906"/>
          </a:xfrm>
          <a:prstGeom prst="rect">
            <a:avLst/>
          </a:prstGeom>
          <a:solidFill>
            <a:srgbClr val="FFBE0A"/>
          </a:solidFill>
          <a:ln w="25400" cap="flat" cmpd="sng" algn="ctr">
            <a:noFill/>
            <a:prstDash val="solid"/>
          </a:ln>
          <a:effectLst/>
        </p:spPr>
        <p:txBody>
          <a:bodyPr rtlCol="0" anchor="ctr"/>
          <a:lstStyle/>
          <a:p>
            <a:pPr algn="ctr" defTabSz="914484"/>
            <a:r>
              <a:rPr lang="en-US" sz="1500" spc="-75" dirty="0">
                <a:ln w="3175">
                  <a:noFill/>
                </a:ln>
                <a:solidFill>
                  <a:srgbClr val="000000"/>
                </a:solidFill>
                <a:cs typeface="Calibri" pitchFamily="34" charset="0"/>
              </a:rPr>
              <a:t>“Build-On” Media Partners and Customers</a:t>
            </a:r>
          </a:p>
        </p:txBody>
      </p:sp>
      <p:sp>
        <p:nvSpPr>
          <p:cNvPr id="127" name="Rectangle 126"/>
          <p:cNvSpPr/>
          <p:nvPr/>
        </p:nvSpPr>
        <p:spPr>
          <a:xfrm rot="16200000">
            <a:off x="6568878" y="3723366"/>
            <a:ext cx="1603157" cy="496190"/>
          </a:xfrm>
          <a:prstGeom prst="rect">
            <a:avLst/>
          </a:prstGeom>
          <a:solidFill>
            <a:schemeClr val="accent6"/>
          </a:solidFill>
          <a:ln w="25400" cap="flat" cmpd="sng" algn="ctr">
            <a:noFill/>
            <a:prstDash val="solid"/>
            <a:headEnd type="none" w="med" len="med"/>
            <a:tailEnd type="none" w="med" len="med"/>
          </a:ln>
          <a:effectLst/>
        </p:spPr>
        <p:txBody>
          <a:bodyPr vert="horz" wrap="square" lIns="91444" tIns="45722" rIns="91444" bIns="45722" numCol="1" rtlCol="0" anchor="ctr" anchorCtr="0" compatLnSpc="1">
            <a:prstTxWarp prst="textNoShape">
              <a:avLst/>
            </a:prstTxWarp>
          </a:bodyPr>
          <a:lstStyle/>
          <a:p>
            <a:pPr algn="ctr" defTabSz="914484" fontAlgn="base">
              <a:spcBef>
                <a:spcPct val="0"/>
              </a:spcBef>
              <a:spcAft>
                <a:spcPct val="0"/>
              </a:spcAft>
            </a:pPr>
            <a:r>
              <a:rPr lang="en-US" sz="1500" kern="0" spc="-75" dirty="0">
                <a:ln w="3175">
                  <a:noFill/>
                </a:ln>
                <a:solidFill>
                  <a:srgbClr val="FFFFFF"/>
                </a:solidFill>
                <a:cs typeface="Calibri" pitchFamily="34" charset="0"/>
              </a:rPr>
              <a:t>Azure CDN</a:t>
            </a:r>
          </a:p>
        </p:txBody>
      </p:sp>
      <p:sp>
        <p:nvSpPr>
          <p:cNvPr id="128" name="Rectangle 127"/>
          <p:cNvSpPr/>
          <p:nvPr/>
        </p:nvSpPr>
        <p:spPr>
          <a:xfrm>
            <a:off x="390633" y="2628692"/>
            <a:ext cx="6653306" cy="1985051"/>
          </a:xfrm>
          <a:prstGeom prst="rect">
            <a:avLst/>
          </a:prstGeom>
          <a:solidFill>
            <a:srgbClr val="000000">
              <a:lumMod val="75000"/>
              <a:lumOff val="25000"/>
            </a:srgbClr>
          </a:solidFill>
          <a:ln w="25400" cap="flat" cmpd="sng" algn="ctr">
            <a:noFill/>
            <a:prstDash val="solid"/>
          </a:ln>
          <a:effectLst/>
        </p:spPr>
        <p:txBody>
          <a:bodyPr rtlCol="0" anchor="ctr"/>
          <a:lstStyle/>
          <a:p>
            <a:pPr algn="ctr" defTabSz="914484">
              <a:defRPr/>
            </a:pPr>
            <a:endParaRPr lang="en-US" sz="750" kern="0" dirty="0">
              <a:solidFill>
                <a:srgbClr val="000000"/>
              </a:solidFill>
              <a:ea typeface="Segoe UI" pitchFamily="34" charset="0"/>
              <a:cs typeface="Calibri" pitchFamily="34" charset="0"/>
            </a:endParaRPr>
          </a:p>
        </p:txBody>
      </p:sp>
      <p:sp>
        <p:nvSpPr>
          <p:cNvPr id="129" name="TextBox 128"/>
          <p:cNvSpPr txBox="1"/>
          <p:nvPr/>
        </p:nvSpPr>
        <p:spPr>
          <a:xfrm>
            <a:off x="456128" y="2628692"/>
            <a:ext cx="6586592" cy="323165"/>
          </a:xfrm>
          <a:prstGeom prst="rect">
            <a:avLst/>
          </a:prstGeom>
          <a:noFill/>
        </p:spPr>
        <p:txBody>
          <a:bodyPr wrap="square" rtlCol="0">
            <a:spAutoFit/>
          </a:bodyPr>
          <a:lstStyle/>
          <a:p>
            <a:pPr defTabSz="914484"/>
            <a:r>
              <a:rPr lang="en-US" sz="1500" spc="-75" dirty="0">
                <a:ln w="3175">
                  <a:noFill/>
                </a:ln>
                <a:gradFill flip="none" rotWithShape="1">
                  <a:gsLst>
                    <a:gs pos="0">
                      <a:srgbClr val="FFFFFF"/>
                    </a:gs>
                    <a:gs pos="86000">
                      <a:srgbClr val="FFFFFF"/>
                    </a:gs>
                  </a:gsLst>
                  <a:lin ang="5400000" scaled="0"/>
                  <a:tileRect/>
                </a:gradFill>
                <a:cs typeface="Calibri" pitchFamily="34" charset="0"/>
              </a:rPr>
              <a:t>Azure Media Services Components</a:t>
            </a:r>
          </a:p>
        </p:txBody>
      </p:sp>
      <p:sp>
        <p:nvSpPr>
          <p:cNvPr id="131" name="Rectangle 130"/>
          <p:cNvSpPr/>
          <p:nvPr/>
        </p:nvSpPr>
        <p:spPr>
          <a:xfrm>
            <a:off x="7705970" y="4613743"/>
            <a:ext cx="1051560" cy="644534"/>
          </a:xfrm>
          <a:prstGeom prst="rect">
            <a:avLst/>
          </a:prstGeom>
          <a:solidFill>
            <a:srgbClr val="64BE46"/>
          </a:solidFill>
          <a:ln w="38100" cap="flat" cmpd="sng" algn="ctr">
            <a:noFill/>
            <a:prstDash val="solid"/>
          </a:ln>
          <a:effectLst/>
        </p:spPr>
        <p:txBody>
          <a:bodyPr rtlCol="0" anchor="ctr"/>
          <a:lstStyle/>
          <a:p>
            <a:pPr defTabSz="914484">
              <a:lnSpc>
                <a:spcPct val="90000"/>
              </a:lnSpc>
              <a:defRPr/>
            </a:pPr>
            <a:r>
              <a:rPr lang="en-US" sz="825" b="1" kern="0" dirty="0">
                <a:gradFill>
                  <a:gsLst>
                    <a:gs pos="0">
                      <a:srgbClr val="FFFFFF"/>
                    </a:gs>
                    <a:gs pos="100000">
                      <a:srgbClr val="FFFFFF"/>
                    </a:gs>
                  </a:gsLst>
                  <a:lin ang="5400000" scaled="0"/>
                </a:gradFill>
                <a:cs typeface="Calibri" pitchFamily="34" charset="0"/>
              </a:rPr>
              <a:t>Adaptive Streaming</a:t>
            </a:r>
          </a:p>
          <a:p>
            <a:pPr defTabSz="914484">
              <a:lnSpc>
                <a:spcPct val="90000"/>
              </a:lnSpc>
              <a:defRPr/>
            </a:pPr>
            <a:r>
              <a:rPr lang="en-US" sz="825" b="1" kern="0" dirty="0">
                <a:gradFill>
                  <a:gsLst>
                    <a:gs pos="0">
                      <a:srgbClr val="FFFFFF"/>
                    </a:gs>
                    <a:gs pos="100000">
                      <a:srgbClr val="FFFFFF"/>
                    </a:gs>
                  </a:gsLst>
                  <a:lin ang="5400000" scaled="0"/>
                </a:gradFill>
                <a:cs typeface="Calibri" pitchFamily="34" charset="0"/>
              </a:rPr>
              <a:t>Porting Kits</a:t>
            </a:r>
          </a:p>
          <a:p>
            <a:pPr defTabSz="914484">
              <a:lnSpc>
                <a:spcPct val="90000"/>
              </a:lnSpc>
              <a:defRPr/>
            </a:pPr>
            <a:r>
              <a:rPr lang="en-US" sz="825" b="1" kern="0" dirty="0">
                <a:gradFill>
                  <a:gsLst>
                    <a:gs pos="0">
                      <a:srgbClr val="FFFFFF"/>
                    </a:gs>
                    <a:gs pos="100000">
                      <a:srgbClr val="FFFFFF"/>
                    </a:gs>
                  </a:gsLst>
                  <a:lin ang="5400000" scaled="0"/>
                </a:gradFill>
                <a:cs typeface="Calibri" pitchFamily="34" charset="0"/>
              </a:rPr>
              <a:t>(STB, </a:t>
            </a:r>
            <a:r>
              <a:rPr lang="en-US" sz="825" b="1" kern="0" dirty="0" err="1">
                <a:gradFill>
                  <a:gsLst>
                    <a:gs pos="0">
                      <a:srgbClr val="FFFFFF"/>
                    </a:gs>
                    <a:gs pos="100000">
                      <a:srgbClr val="FFFFFF"/>
                    </a:gs>
                  </a:gsLst>
                  <a:lin ang="5400000" scaled="0"/>
                </a:gradFill>
                <a:cs typeface="Calibri" pitchFamily="34" charset="0"/>
              </a:rPr>
              <a:t>iOS</a:t>
            </a:r>
            <a:r>
              <a:rPr lang="en-US" sz="825" b="1" kern="0" dirty="0">
                <a:gradFill>
                  <a:gsLst>
                    <a:gs pos="0">
                      <a:srgbClr val="FFFFFF"/>
                    </a:gs>
                    <a:gs pos="100000">
                      <a:srgbClr val="FFFFFF"/>
                    </a:gs>
                  </a:gsLst>
                  <a:lin ang="5400000" scaled="0"/>
                </a:gradFill>
                <a:cs typeface="Calibri" pitchFamily="34" charset="0"/>
              </a:rPr>
              <a:t> / Android)</a:t>
            </a:r>
          </a:p>
        </p:txBody>
      </p:sp>
      <p:sp>
        <p:nvSpPr>
          <p:cNvPr id="132" name="Rectangle 131"/>
          <p:cNvSpPr/>
          <p:nvPr/>
        </p:nvSpPr>
        <p:spPr>
          <a:xfrm>
            <a:off x="7705970" y="2000957"/>
            <a:ext cx="1051560" cy="480185"/>
          </a:xfrm>
          <a:prstGeom prst="rect">
            <a:avLst/>
          </a:prstGeom>
          <a:solidFill>
            <a:srgbClr val="64BE46"/>
          </a:solidFill>
          <a:ln w="38100" cap="flat" cmpd="sng" algn="ctr">
            <a:noFill/>
            <a:prstDash val="solid"/>
          </a:ln>
          <a:effectLst/>
        </p:spPr>
        <p:txBody>
          <a:bodyPr rtlCol="0" anchor="ctr"/>
          <a:lstStyle/>
          <a:p>
            <a:pPr defTabSz="914484">
              <a:lnSpc>
                <a:spcPct val="90000"/>
              </a:lnSpc>
            </a:pPr>
            <a:r>
              <a:rPr lang="en-US" sz="825" b="1" kern="0" dirty="0">
                <a:gradFill>
                  <a:gsLst>
                    <a:gs pos="0">
                      <a:srgbClr val="FFFFFF"/>
                    </a:gs>
                    <a:gs pos="100000">
                      <a:srgbClr val="FFFFFF"/>
                    </a:gs>
                  </a:gsLst>
                  <a:lin ang="5400000" scaled="0"/>
                </a:gradFill>
                <a:cs typeface="Calibri" pitchFamily="34" charset="0"/>
              </a:rPr>
              <a:t>Silverlight</a:t>
            </a:r>
          </a:p>
        </p:txBody>
      </p:sp>
      <p:sp>
        <p:nvSpPr>
          <p:cNvPr id="133" name="Rectangle 132"/>
          <p:cNvSpPr/>
          <p:nvPr/>
        </p:nvSpPr>
        <p:spPr>
          <a:xfrm>
            <a:off x="7705970" y="2523513"/>
            <a:ext cx="1051560" cy="480185"/>
          </a:xfrm>
          <a:prstGeom prst="rect">
            <a:avLst/>
          </a:prstGeom>
          <a:solidFill>
            <a:srgbClr val="64BE46"/>
          </a:solidFill>
          <a:ln w="38100" cap="flat" cmpd="sng" algn="ctr">
            <a:noFill/>
            <a:prstDash val="solid"/>
          </a:ln>
          <a:effectLst/>
        </p:spPr>
        <p:txBody>
          <a:bodyPr rtlCol="0" anchor="ctr"/>
          <a:lstStyle/>
          <a:p>
            <a:pPr defTabSz="914484">
              <a:lnSpc>
                <a:spcPct val="90000"/>
              </a:lnSpc>
            </a:pPr>
            <a:r>
              <a:rPr lang="en-US" sz="825" b="1" kern="0" dirty="0">
                <a:gradFill>
                  <a:gsLst>
                    <a:gs pos="0">
                      <a:srgbClr val="FFFFFF"/>
                    </a:gs>
                    <a:gs pos="100000">
                      <a:srgbClr val="FFFFFF"/>
                    </a:gs>
                  </a:gsLst>
                  <a:lin ang="5400000" scaled="0"/>
                </a:gradFill>
                <a:cs typeface="Calibri" pitchFamily="34" charset="0"/>
              </a:rPr>
              <a:t>Windows Phone</a:t>
            </a:r>
          </a:p>
        </p:txBody>
      </p:sp>
      <p:sp>
        <p:nvSpPr>
          <p:cNvPr id="134" name="Rectangle 133"/>
          <p:cNvSpPr/>
          <p:nvPr/>
        </p:nvSpPr>
        <p:spPr>
          <a:xfrm>
            <a:off x="1313601" y="3035049"/>
            <a:ext cx="804463" cy="676141"/>
          </a:xfrm>
          <a:prstGeom prst="rect">
            <a:avLst/>
          </a:prstGeom>
          <a:solidFill>
            <a:schemeClr val="accent2"/>
          </a:solidFill>
          <a:ln w="25400" cap="flat" cmpd="sng" algn="ctr">
            <a:noFill/>
            <a:prstDash val="solid"/>
          </a:ln>
          <a:effectLst/>
        </p:spPr>
        <p:txBody>
          <a:bodyPr rtlCol="0" anchor="ctr"/>
          <a:lstStyle/>
          <a:p>
            <a:pPr defTabSz="914484"/>
            <a:endParaRPr lang="en-US" sz="825" u="sng" kern="0" dirty="0">
              <a:solidFill>
                <a:srgbClr val="FFFFFF"/>
              </a:solidFill>
              <a:ea typeface="Segoe UI" pitchFamily="34" charset="0"/>
              <a:cs typeface="Calibri" pitchFamily="34" charset="0"/>
            </a:endParaRPr>
          </a:p>
        </p:txBody>
      </p:sp>
      <p:sp>
        <p:nvSpPr>
          <p:cNvPr id="135" name="Rectangle 134"/>
          <p:cNvSpPr/>
          <p:nvPr/>
        </p:nvSpPr>
        <p:spPr>
          <a:xfrm>
            <a:off x="7705970" y="3568627"/>
            <a:ext cx="1051560" cy="480185"/>
          </a:xfrm>
          <a:prstGeom prst="rect">
            <a:avLst/>
          </a:prstGeom>
          <a:solidFill>
            <a:srgbClr val="64BE46"/>
          </a:solidFill>
          <a:ln w="38100" cap="flat" cmpd="sng" algn="ctr">
            <a:noFill/>
            <a:prstDash val="solid"/>
          </a:ln>
          <a:effectLst/>
        </p:spPr>
        <p:txBody>
          <a:bodyPr rtlCol="0" anchor="ctr"/>
          <a:lstStyle/>
          <a:p>
            <a:pPr defTabSz="914484">
              <a:lnSpc>
                <a:spcPct val="90000"/>
              </a:lnSpc>
            </a:pPr>
            <a:r>
              <a:rPr lang="en-US" sz="825" b="1" kern="0" dirty="0">
                <a:gradFill>
                  <a:gsLst>
                    <a:gs pos="0">
                      <a:srgbClr val="FFFFFF"/>
                    </a:gs>
                    <a:gs pos="100000">
                      <a:srgbClr val="FFFFFF"/>
                    </a:gs>
                  </a:gsLst>
                  <a:lin ang="5400000" scaled="0"/>
                </a:gradFill>
                <a:cs typeface="Calibri" pitchFamily="34" charset="0"/>
              </a:rPr>
              <a:t>HTML5</a:t>
            </a:r>
          </a:p>
        </p:txBody>
      </p:sp>
      <p:sp>
        <p:nvSpPr>
          <p:cNvPr id="136" name="Rectangle 135"/>
          <p:cNvSpPr/>
          <p:nvPr/>
        </p:nvSpPr>
        <p:spPr>
          <a:xfrm>
            <a:off x="7705970" y="4091184"/>
            <a:ext cx="1051560" cy="480185"/>
          </a:xfrm>
          <a:prstGeom prst="rect">
            <a:avLst/>
          </a:prstGeom>
          <a:solidFill>
            <a:srgbClr val="64BE46"/>
          </a:solidFill>
          <a:ln w="38100" cap="flat" cmpd="sng" algn="ctr">
            <a:noFill/>
            <a:prstDash val="solid"/>
          </a:ln>
          <a:effectLst/>
        </p:spPr>
        <p:txBody>
          <a:bodyPr rtlCol="0" anchor="ctr"/>
          <a:lstStyle/>
          <a:p>
            <a:pPr defTabSz="914484">
              <a:lnSpc>
                <a:spcPct val="90000"/>
              </a:lnSpc>
            </a:pPr>
            <a:r>
              <a:rPr lang="en-US" sz="825" b="1" kern="0" dirty="0">
                <a:gradFill>
                  <a:gsLst>
                    <a:gs pos="0">
                      <a:srgbClr val="FFFFFF"/>
                    </a:gs>
                    <a:gs pos="100000">
                      <a:srgbClr val="FFFFFF"/>
                    </a:gs>
                  </a:gsLst>
                  <a:lin ang="5400000" scaled="0"/>
                </a:gradFill>
                <a:cs typeface="Calibri" pitchFamily="34" charset="0"/>
              </a:rPr>
              <a:t>Flash</a:t>
            </a:r>
          </a:p>
        </p:txBody>
      </p:sp>
      <p:sp>
        <p:nvSpPr>
          <p:cNvPr id="137" name="Rectangle 136"/>
          <p:cNvSpPr/>
          <p:nvPr/>
        </p:nvSpPr>
        <p:spPr>
          <a:xfrm rot="16200000">
            <a:off x="6629378" y="2111443"/>
            <a:ext cx="1482153" cy="496190"/>
          </a:xfrm>
          <a:prstGeom prst="rect">
            <a:avLst/>
          </a:prstGeom>
          <a:solidFill>
            <a:srgbClr val="FFBE0A"/>
          </a:solidFill>
          <a:ln w="25400" cap="flat" cmpd="sng" algn="ctr">
            <a:noFill/>
            <a:prstDash val="solid"/>
            <a:headEnd type="none" w="med" len="med"/>
            <a:tailEnd type="none" w="med" len="med"/>
          </a:ln>
          <a:effectLst/>
        </p:spPr>
        <p:txBody>
          <a:bodyPr vert="horz" wrap="square" lIns="91444" tIns="45722" rIns="91444" bIns="45722" numCol="1" rtlCol="0" anchor="ctr" anchorCtr="0" compatLnSpc="1">
            <a:prstTxWarp prst="textNoShape">
              <a:avLst/>
            </a:prstTxWarp>
          </a:bodyPr>
          <a:lstStyle/>
          <a:p>
            <a:pPr algn="ctr" defTabSz="914484" fontAlgn="base">
              <a:spcBef>
                <a:spcPct val="0"/>
              </a:spcBef>
              <a:spcAft>
                <a:spcPct val="0"/>
              </a:spcAft>
              <a:defRPr/>
            </a:pPr>
            <a:r>
              <a:rPr lang="en-US" sz="1500" spc="-75" dirty="0">
                <a:ln w="3175">
                  <a:noFill/>
                </a:ln>
                <a:solidFill>
                  <a:srgbClr val="000000"/>
                </a:solidFill>
                <a:cs typeface="Calibri" pitchFamily="34" charset="0"/>
              </a:rPr>
              <a:t>Partner  CDNs </a:t>
            </a:r>
          </a:p>
        </p:txBody>
      </p:sp>
      <p:sp>
        <p:nvSpPr>
          <p:cNvPr id="138" name="TextBox 137"/>
          <p:cNvSpPr txBox="1"/>
          <p:nvPr/>
        </p:nvSpPr>
        <p:spPr>
          <a:xfrm>
            <a:off x="7122359" y="4840179"/>
            <a:ext cx="496191" cy="196226"/>
          </a:xfrm>
          <a:prstGeom prst="rect">
            <a:avLst/>
          </a:prstGeom>
          <a:solidFill>
            <a:srgbClr val="00B0F0"/>
          </a:solidFill>
        </p:spPr>
        <p:txBody>
          <a:bodyPr wrap="square" lIns="0" tIns="34299" rIns="0" bIns="34299" rtlCol="0" anchor="ctr" anchorCtr="1">
            <a:spAutoFit/>
          </a:bodyPr>
          <a:lstStyle/>
          <a:p>
            <a:pPr algn="ctr">
              <a:defRPr/>
            </a:pPr>
            <a:r>
              <a:rPr lang="en-US" sz="825" kern="0" dirty="0">
                <a:solidFill>
                  <a:srgbClr val="FFFFFF"/>
                </a:solidFill>
                <a:cs typeface="Calibri" pitchFamily="34" charset="0"/>
              </a:rPr>
              <a:t>Origin</a:t>
            </a:r>
          </a:p>
        </p:txBody>
      </p:sp>
      <p:sp>
        <p:nvSpPr>
          <p:cNvPr id="139" name="TextBox 138"/>
          <p:cNvSpPr txBox="1"/>
          <p:nvPr/>
        </p:nvSpPr>
        <p:spPr>
          <a:xfrm>
            <a:off x="7122358" y="5062035"/>
            <a:ext cx="496191" cy="196226"/>
          </a:xfrm>
          <a:prstGeom prst="rect">
            <a:avLst/>
          </a:prstGeom>
          <a:solidFill>
            <a:srgbClr val="00B0F0"/>
          </a:solidFill>
        </p:spPr>
        <p:txBody>
          <a:bodyPr wrap="square" lIns="0" tIns="34299" rIns="0" bIns="34299" rtlCol="0" anchor="ctr" anchorCtr="1">
            <a:spAutoFit/>
          </a:bodyPr>
          <a:lstStyle/>
          <a:p>
            <a:pPr algn="ctr">
              <a:defRPr/>
            </a:pPr>
            <a:r>
              <a:rPr lang="en-US" sz="825" kern="0" dirty="0">
                <a:solidFill>
                  <a:srgbClr val="FFFFFF"/>
                </a:solidFill>
                <a:cs typeface="Calibri" pitchFamily="34" charset="0"/>
              </a:rPr>
              <a:t>Caching</a:t>
            </a:r>
          </a:p>
        </p:txBody>
      </p:sp>
      <p:sp>
        <p:nvSpPr>
          <p:cNvPr id="140" name="Rectangle 139"/>
          <p:cNvSpPr/>
          <p:nvPr/>
        </p:nvSpPr>
        <p:spPr>
          <a:xfrm>
            <a:off x="7705970" y="1622112"/>
            <a:ext cx="1051560" cy="336473"/>
          </a:xfrm>
          <a:prstGeom prst="rect">
            <a:avLst/>
          </a:prstGeom>
          <a:solidFill>
            <a:srgbClr val="64BE46"/>
          </a:solidFill>
          <a:ln w="38100" cap="flat" cmpd="sng" algn="ctr">
            <a:noFill/>
            <a:prstDash val="solid"/>
          </a:ln>
          <a:effectLst/>
        </p:spPr>
        <p:txBody>
          <a:bodyPr rtlCol="0" anchor="ctr"/>
          <a:lstStyle/>
          <a:p>
            <a:pPr defTabSz="914484">
              <a:lnSpc>
                <a:spcPct val="90000"/>
              </a:lnSpc>
            </a:pPr>
            <a:r>
              <a:rPr lang="en-US" sz="825" b="1" kern="0" dirty="0">
                <a:gradFill>
                  <a:gsLst>
                    <a:gs pos="0">
                      <a:srgbClr val="FFFFFF"/>
                    </a:gs>
                    <a:gs pos="100000">
                      <a:srgbClr val="FFFFFF"/>
                    </a:gs>
                  </a:gsLst>
                  <a:lin ang="5400000" scaled="0"/>
                </a:gradFill>
                <a:cs typeface="Calibri" pitchFamily="34" charset="0"/>
              </a:rPr>
              <a:t>Windows 8</a:t>
            </a:r>
          </a:p>
        </p:txBody>
      </p:sp>
      <p:sp>
        <p:nvSpPr>
          <p:cNvPr id="141" name="Rectangle 140"/>
          <p:cNvSpPr/>
          <p:nvPr/>
        </p:nvSpPr>
        <p:spPr bwMode="auto">
          <a:xfrm>
            <a:off x="376478" y="4697451"/>
            <a:ext cx="6648072" cy="571649"/>
          </a:xfrm>
          <a:prstGeom prst="rect">
            <a:avLst/>
          </a:prstGeom>
          <a:solidFill>
            <a:srgbClr val="008FBA"/>
          </a:solidFill>
          <a:ln w="9525" cap="flat" cmpd="sng" algn="ctr">
            <a:noFill/>
            <a:prstDash val="solid"/>
            <a:headEnd type="none" w="med" len="med"/>
            <a:tailEnd type="none" w="med" len="med"/>
          </a:ln>
          <a:effectLst/>
        </p:spPr>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defRPr/>
            </a:pPr>
            <a:r>
              <a:rPr lang="en-US" sz="1350" kern="0" dirty="0">
                <a:gradFill>
                  <a:gsLst>
                    <a:gs pos="0">
                      <a:srgbClr val="FFFFFF"/>
                    </a:gs>
                    <a:gs pos="100000">
                      <a:srgbClr val="FFFFFF"/>
                    </a:gs>
                  </a:gsLst>
                  <a:lin ang="5400000" scaled="0"/>
                </a:gradFill>
              </a:rPr>
              <a:t>Windows Azure Core Platform</a:t>
            </a:r>
          </a:p>
        </p:txBody>
      </p:sp>
      <p:sp>
        <p:nvSpPr>
          <p:cNvPr id="142" name="Rectangle 141"/>
          <p:cNvSpPr/>
          <p:nvPr/>
        </p:nvSpPr>
        <p:spPr>
          <a:xfrm>
            <a:off x="1315928" y="3781827"/>
            <a:ext cx="804463" cy="676141"/>
          </a:xfrm>
          <a:prstGeom prst="rect">
            <a:avLst/>
          </a:prstGeom>
          <a:solidFill>
            <a:schemeClr val="accent2"/>
          </a:solidFill>
          <a:ln w="25400" cap="flat" cmpd="sng" algn="ctr">
            <a:noFill/>
            <a:prstDash val="solid"/>
          </a:ln>
          <a:effectLst/>
        </p:spPr>
        <p:txBody>
          <a:bodyPr rtlCol="0" anchor="ctr"/>
          <a:lstStyle/>
          <a:p>
            <a:pPr defTabSz="914484"/>
            <a:endParaRPr lang="en-US" sz="825" u="sng" kern="0" dirty="0">
              <a:solidFill>
                <a:srgbClr val="FFFFFF"/>
              </a:solidFill>
              <a:ea typeface="Segoe UI" pitchFamily="34" charset="0"/>
              <a:cs typeface="Calibri" pitchFamily="34" charset="0"/>
            </a:endParaRPr>
          </a:p>
        </p:txBody>
      </p:sp>
      <p:sp>
        <p:nvSpPr>
          <p:cNvPr id="143" name="TextBox 142"/>
          <p:cNvSpPr txBox="1"/>
          <p:nvPr/>
        </p:nvSpPr>
        <p:spPr>
          <a:xfrm>
            <a:off x="1355433" y="3066024"/>
            <a:ext cx="681025" cy="253916"/>
          </a:xfrm>
          <a:prstGeom prst="rect">
            <a:avLst/>
          </a:prstGeom>
          <a:noFill/>
        </p:spPr>
        <p:txBody>
          <a:bodyPr wrap="square" lIns="0" tIns="0" rIns="0" bIns="0" rtlCol="0">
            <a:spAutoFit/>
          </a:bodyPr>
          <a:lstStyle/>
          <a:p>
            <a:pPr>
              <a:defRPr/>
            </a:pPr>
            <a:r>
              <a:rPr lang="en-US" sz="825" kern="0" dirty="0">
                <a:gradFill>
                  <a:gsLst>
                    <a:gs pos="0">
                      <a:srgbClr val="FFFFFF"/>
                    </a:gs>
                    <a:gs pos="86000">
                      <a:srgbClr val="FFFFFF"/>
                    </a:gs>
                  </a:gsLst>
                  <a:lin ang="5400000" scaled="0"/>
                </a:gradFill>
              </a:rPr>
              <a:t>Secure </a:t>
            </a:r>
          </a:p>
          <a:p>
            <a:pPr>
              <a:defRPr/>
            </a:pPr>
            <a:r>
              <a:rPr lang="en-US" sz="825" kern="0" dirty="0">
                <a:gradFill>
                  <a:gsLst>
                    <a:gs pos="0">
                      <a:srgbClr val="FFFFFF"/>
                    </a:gs>
                    <a:gs pos="86000">
                      <a:srgbClr val="FFFFFF"/>
                    </a:gs>
                  </a:gsLst>
                  <a:lin ang="5400000" scaled="0"/>
                </a:gradFill>
              </a:rPr>
              <a:t>Media Ingest</a:t>
            </a:r>
          </a:p>
        </p:txBody>
      </p:sp>
      <p:sp>
        <p:nvSpPr>
          <p:cNvPr id="144" name="TextBox 143"/>
          <p:cNvSpPr txBox="1"/>
          <p:nvPr/>
        </p:nvSpPr>
        <p:spPr>
          <a:xfrm>
            <a:off x="1353106" y="3796456"/>
            <a:ext cx="681025" cy="253916"/>
          </a:xfrm>
          <a:prstGeom prst="rect">
            <a:avLst/>
          </a:prstGeom>
          <a:noFill/>
        </p:spPr>
        <p:txBody>
          <a:bodyPr wrap="square" lIns="0" tIns="0" rIns="0" bIns="0" rtlCol="0">
            <a:spAutoFit/>
          </a:bodyPr>
          <a:lstStyle/>
          <a:p>
            <a:pPr>
              <a:defRPr/>
            </a:pPr>
            <a:r>
              <a:rPr lang="en-US" sz="825" kern="0" dirty="0">
                <a:gradFill>
                  <a:gsLst>
                    <a:gs pos="0">
                      <a:srgbClr val="FFFFFF"/>
                    </a:gs>
                    <a:gs pos="86000">
                      <a:srgbClr val="FFFFFF"/>
                    </a:gs>
                  </a:gsLst>
                  <a:lin ang="5400000" scaled="0"/>
                </a:gradFill>
              </a:rPr>
              <a:t>Media Job </a:t>
            </a:r>
          </a:p>
          <a:p>
            <a:pPr>
              <a:defRPr/>
            </a:pPr>
            <a:r>
              <a:rPr lang="en-US" sz="825" kern="0" dirty="0">
                <a:gradFill>
                  <a:gsLst>
                    <a:gs pos="0">
                      <a:srgbClr val="FFFFFF"/>
                    </a:gs>
                    <a:gs pos="86000">
                      <a:srgbClr val="FFFFFF"/>
                    </a:gs>
                  </a:gsLst>
                  <a:lin ang="5400000" scaled="0"/>
                </a:gradFill>
              </a:rPr>
              <a:t>Scheduling</a:t>
            </a:r>
          </a:p>
        </p:txBody>
      </p:sp>
      <p:sp>
        <p:nvSpPr>
          <p:cNvPr id="145" name="Rectangle 144"/>
          <p:cNvSpPr/>
          <p:nvPr/>
        </p:nvSpPr>
        <p:spPr>
          <a:xfrm>
            <a:off x="2193352" y="3035049"/>
            <a:ext cx="804463" cy="676141"/>
          </a:xfrm>
          <a:prstGeom prst="rect">
            <a:avLst/>
          </a:prstGeom>
          <a:solidFill>
            <a:schemeClr val="accent2"/>
          </a:solidFill>
          <a:ln w="25400" cap="flat" cmpd="sng" algn="ctr">
            <a:noFill/>
            <a:prstDash val="solid"/>
          </a:ln>
          <a:effectLst/>
        </p:spPr>
        <p:txBody>
          <a:bodyPr rtlCol="0" anchor="ctr"/>
          <a:lstStyle/>
          <a:p>
            <a:pPr defTabSz="914484"/>
            <a:endParaRPr lang="en-US" sz="825" u="sng" kern="0" dirty="0">
              <a:solidFill>
                <a:srgbClr val="FFFFFF"/>
              </a:solidFill>
              <a:ea typeface="Segoe UI" pitchFamily="34" charset="0"/>
              <a:cs typeface="Calibri" pitchFamily="34" charset="0"/>
            </a:endParaRPr>
          </a:p>
        </p:txBody>
      </p:sp>
      <p:sp>
        <p:nvSpPr>
          <p:cNvPr id="146" name="Rectangle 145"/>
          <p:cNvSpPr/>
          <p:nvPr/>
        </p:nvSpPr>
        <p:spPr>
          <a:xfrm>
            <a:off x="3074023" y="3781827"/>
            <a:ext cx="804463" cy="676141"/>
          </a:xfrm>
          <a:prstGeom prst="rect">
            <a:avLst/>
          </a:prstGeom>
          <a:solidFill>
            <a:schemeClr val="accent6"/>
          </a:solidFill>
          <a:ln w="25400" cap="flat" cmpd="sng" algn="ctr">
            <a:noFill/>
            <a:prstDash val="solid"/>
          </a:ln>
          <a:effectLst/>
        </p:spPr>
        <p:txBody>
          <a:bodyPr rtlCol="0" anchor="ctr"/>
          <a:lstStyle/>
          <a:p>
            <a:pPr defTabSz="914484"/>
            <a:endParaRPr lang="en-US" sz="825" u="sng" kern="0" dirty="0">
              <a:solidFill>
                <a:srgbClr val="FFFFFF"/>
              </a:solidFill>
              <a:ea typeface="Segoe UI" pitchFamily="34" charset="0"/>
              <a:cs typeface="Calibri" pitchFamily="34" charset="0"/>
            </a:endParaRPr>
          </a:p>
        </p:txBody>
      </p:sp>
      <p:sp>
        <p:nvSpPr>
          <p:cNvPr id="147" name="TextBox 146"/>
          <p:cNvSpPr txBox="1"/>
          <p:nvPr/>
        </p:nvSpPr>
        <p:spPr>
          <a:xfrm>
            <a:off x="2216974" y="3071561"/>
            <a:ext cx="681025" cy="126958"/>
          </a:xfrm>
          <a:prstGeom prst="rect">
            <a:avLst/>
          </a:prstGeom>
          <a:noFill/>
        </p:spPr>
        <p:txBody>
          <a:bodyPr wrap="square" lIns="0" tIns="0" rIns="0" bIns="0" rtlCol="0">
            <a:spAutoFit/>
          </a:bodyPr>
          <a:lstStyle/>
          <a:p>
            <a:pPr>
              <a:defRPr/>
            </a:pPr>
            <a:r>
              <a:rPr lang="en-US" sz="825" kern="0" dirty="0">
                <a:gradFill>
                  <a:gsLst>
                    <a:gs pos="0">
                      <a:srgbClr val="FFFFFF"/>
                    </a:gs>
                    <a:gs pos="86000">
                      <a:srgbClr val="FFFFFF"/>
                    </a:gs>
                  </a:gsLst>
                  <a:lin ang="5400000" scaled="0"/>
                </a:gradFill>
              </a:rPr>
              <a:t>Encoding</a:t>
            </a:r>
          </a:p>
        </p:txBody>
      </p:sp>
      <p:sp>
        <p:nvSpPr>
          <p:cNvPr id="148" name="TextBox 147"/>
          <p:cNvSpPr txBox="1"/>
          <p:nvPr/>
        </p:nvSpPr>
        <p:spPr>
          <a:xfrm>
            <a:off x="3094676" y="3816504"/>
            <a:ext cx="681025" cy="253916"/>
          </a:xfrm>
          <a:prstGeom prst="rect">
            <a:avLst/>
          </a:prstGeom>
          <a:noFill/>
        </p:spPr>
        <p:txBody>
          <a:bodyPr wrap="square" lIns="0" tIns="0" rIns="0" bIns="0" rtlCol="0">
            <a:spAutoFit/>
          </a:bodyPr>
          <a:lstStyle/>
          <a:p>
            <a:pPr>
              <a:defRPr/>
            </a:pPr>
            <a:r>
              <a:rPr lang="en-US" sz="825" kern="0" dirty="0">
                <a:gradFill>
                  <a:gsLst>
                    <a:gs pos="0">
                      <a:srgbClr val="FFFFFF"/>
                    </a:gs>
                    <a:gs pos="86000">
                      <a:srgbClr val="FFFFFF"/>
                    </a:gs>
                  </a:gsLst>
                  <a:lin ang="5400000" scaled="0"/>
                </a:gradFill>
              </a:rPr>
              <a:t>Content</a:t>
            </a:r>
            <a:br>
              <a:rPr lang="en-US" sz="825" kern="0" dirty="0">
                <a:gradFill>
                  <a:gsLst>
                    <a:gs pos="0">
                      <a:srgbClr val="FFFFFF"/>
                    </a:gs>
                    <a:gs pos="86000">
                      <a:srgbClr val="FFFFFF"/>
                    </a:gs>
                  </a:gsLst>
                  <a:lin ang="5400000" scaled="0"/>
                </a:gradFill>
              </a:rPr>
            </a:br>
            <a:r>
              <a:rPr lang="en-US" sz="825" kern="0" dirty="0">
                <a:gradFill>
                  <a:gsLst>
                    <a:gs pos="0">
                      <a:srgbClr val="FFFFFF"/>
                    </a:gs>
                    <a:gs pos="86000">
                      <a:srgbClr val="FFFFFF"/>
                    </a:gs>
                  </a:gsLst>
                  <a:lin ang="5400000" scaled="0"/>
                </a:gradFill>
              </a:rPr>
              <a:t>Protection</a:t>
            </a:r>
          </a:p>
        </p:txBody>
      </p:sp>
      <p:sp>
        <p:nvSpPr>
          <p:cNvPr id="149" name="Rectangle 148"/>
          <p:cNvSpPr/>
          <p:nvPr/>
        </p:nvSpPr>
        <p:spPr>
          <a:xfrm>
            <a:off x="2194975" y="3781827"/>
            <a:ext cx="804463" cy="676141"/>
          </a:xfrm>
          <a:prstGeom prst="rect">
            <a:avLst/>
          </a:prstGeom>
          <a:solidFill>
            <a:srgbClr val="FFBE0A"/>
          </a:solidFill>
          <a:ln w="25400" cap="flat" cmpd="sng" algn="ctr">
            <a:noFill/>
            <a:prstDash val="solid"/>
          </a:ln>
          <a:effectLst/>
        </p:spPr>
        <p:txBody>
          <a:bodyPr rtlCol="0" anchor="ctr"/>
          <a:lstStyle/>
          <a:p>
            <a:pPr defTabSz="914484">
              <a:defRPr/>
            </a:pPr>
            <a:endParaRPr lang="en-US" sz="825" u="sng" kern="0" dirty="0">
              <a:solidFill>
                <a:srgbClr val="FFFFFF"/>
              </a:solidFill>
              <a:ea typeface="Segoe UI" pitchFamily="34" charset="0"/>
              <a:cs typeface="Calibri" pitchFamily="34" charset="0"/>
            </a:endParaRPr>
          </a:p>
        </p:txBody>
      </p:sp>
      <p:sp>
        <p:nvSpPr>
          <p:cNvPr id="150" name="Rectangle 149"/>
          <p:cNvSpPr/>
          <p:nvPr/>
        </p:nvSpPr>
        <p:spPr>
          <a:xfrm>
            <a:off x="3073102" y="3035049"/>
            <a:ext cx="804463" cy="676141"/>
          </a:xfrm>
          <a:prstGeom prst="rect">
            <a:avLst/>
          </a:prstGeom>
          <a:solidFill>
            <a:schemeClr val="accent6"/>
          </a:solidFill>
          <a:ln w="25400" cap="flat" cmpd="sng" algn="ctr">
            <a:noFill/>
            <a:prstDash val="solid"/>
          </a:ln>
          <a:effectLst/>
        </p:spPr>
        <p:txBody>
          <a:bodyPr rtlCol="0" anchor="ctr"/>
          <a:lstStyle/>
          <a:p>
            <a:pPr defTabSz="914484"/>
            <a:endParaRPr lang="en-US" sz="825" u="sng" kern="0" dirty="0">
              <a:solidFill>
                <a:srgbClr val="FFFFFF"/>
              </a:solidFill>
              <a:ea typeface="Segoe UI" pitchFamily="34" charset="0"/>
              <a:cs typeface="Calibri" pitchFamily="34" charset="0"/>
            </a:endParaRPr>
          </a:p>
        </p:txBody>
      </p:sp>
      <p:sp>
        <p:nvSpPr>
          <p:cNvPr id="151" name="TextBox 150"/>
          <p:cNvSpPr txBox="1"/>
          <p:nvPr/>
        </p:nvSpPr>
        <p:spPr>
          <a:xfrm>
            <a:off x="3085877" y="3069726"/>
            <a:ext cx="681025" cy="253916"/>
          </a:xfrm>
          <a:prstGeom prst="rect">
            <a:avLst/>
          </a:prstGeom>
          <a:noFill/>
        </p:spPr>
        <p:txBody>
          <a:bodyPr wrap="square" lIns="0" tIns="0" rIns="0" bIns="0" rtlCol="0">
            <a:spAutoFit/>
          </a:bodyPr>
          <a:lstStyle/>
          <a:p>
            <a:pPr>
              <a:defRPr/>
            </a:pPr>
            <a:r>
              <a:rPr lang="en-US" sz="825" kern="0" dirty="0">
                <a:gradFill>
                  <a:gsLst>
                    <a:gs pos="0">
                      <a:srgbClr val="FFFFFF"/>
                    </a:gs>
                    <a:gs pos="86000">
                      <a:srgbClr val="FFFFFF"/>
                    </a:gs>
                  </a:gsLst>
                  <a:lin ang="5400000" scaled="0"/>
                </a:gradFill>
              </a:rPr>
              <a:t>On-Demand</a:t>
            </a:r>
          </a:p>
          <a:p>
            <a:pPr>
              <a:defRPr/>
            </a:pPr>
            <a:r>
              <a:rPr lang="en-US" sz="825" kern="0" dirty="0">
                <a:gradFill>
                  <a:gsLst>
                    <a:gs pos="0">
                      <a:srgbClr val="FFFFFF"/>
                    </a:gs>
                    <a:gs pos="86000">
                      <a:srgbClr val="FFFFFF"/>
                    </a:gs>
                  </a:gsLst>
                  <a:lin ang="5400000" scaled="0"/>
                </a:gradFill>
              </a:rPr>
              <a:t>Origin</a:t>
            </a:r>
          </a:p>
        </p:txBody>
      </p:sp>
      <p:sp>
        <p:nvSpPr>
          <p:cNvPr id="152" name="Rectangle 151"/>
          <p:cNvSpPr/>
          <p:nvPr/>
        </p:nvSpPr>
        <p:spPr>
          <a:xfrm>
            <a:off x="4832603" y="3035049"/>
            <a:ext cx="804463" cy="676141"/>
          </a:xfrm>
          <a:prstGeom prst="rect">
            <a:avLst/>
          </a:prstGeom>
          <a:solidFill>
            <a:schemeClr val="accent4"/>
          </a:solidFill>
          <a:ln w="25400" cap="flat" cmpd="sng" algn="ctr">
            <a:noFill/>
            <a:prstDash val="solid"/>
          </a:ln>
          <a:effectLst/>
        </p:spPr>
        <p:txBody>
          <a:bodyPr rtlCol="0" anchor="ctr"/>
          <a:lstStyle/>
          <a:p>
            <a:pPr defTabSz="914484"/>
            <a:endParaRPr lang="en-US" sz="825" u="sng" kern="0" dirty="0">
              <a:solidFill>
                <a:srgbClr val="FFFFFF"/>
              </a:solidFill>
              <a:ea typeface="Segoe UI" pitchFamily="34" charset="0"/>
              <a:cs typeface="Calibri" pitchFamily="34" charset="0"/>
            </a:endParaRPr>
          </a:p>
        </p:txBody>
      </p:sp>
      <p:sp>
        <p:nvSpPr>
          <p:cNvPr id="153" name="TextBox 152"/>
          <p:cNvSpPr txBox="1"/>
          <p:nvPr/>
        </p:nvSpPr>
        <p:spPr>
          <a:xfrm>
            <a:off x="4856662" y="3080748"/>
            <a:ext cx="681025" cy="126958"/>
          </a:xfrm>
          <a:prstGeom prst="rect">
            <a:avLst/>
          </a:prstGeom>
          <a:noFill/>
        </p:spPr>
        <p:txBody>
          <a:bodyPr wrap="square" lIns="0" tIns="0" rIns="0" bIns="0" rtlCol="0">
            <a:spAutoFit/>
          </a:bodyPr>
          <a:lstStyle/>
          <a:p>
            <a:pPr>
              <a:defRPr/>
            </a:pPr>
            <a:r>
              <a:rPr lang="en-US" sz="825" kern="0" dirty="0">
                <a:gradFill>
                  <a:gsLst>
                    <a:gs pos="0">
                      <a:srgbClr val="FFFFFF"/>
                    </a:gs>
                    <a:gs pos="86000">
                      <a:srgbClr val="FFFFFF"/>
                    </a:gs>
                  </a:gsLst>
                  <a:lin ang="5400000" scaled="0"/>
                </a:gradFill>
              </a:rPr>
              <a:t>Live Origin</a:t>
            </a:r>
          </a:p>
        </p:txBody>
      </p:sp>
      <p:sp>
        <p:nvSpPr>
          <p:cNvPr id="154" name="Rectangle 153"/>
          <p:cNvSpPr/>
          <p:nvPr/>
        </p:nvSpPr>
        <p:spPr>
          <a:xfrm>
            <a:off x="4832117" y="3781827"/>
            <a:ext cx="804463" cy="676141"/>
          </a:xfrm>
          <a:prstGeom prst="rect">
            <a:avLst/>
          </a:prstGeom>
          <a:solidFill>
            <a:schemeClr val="accent4">
              <a:lumMod val="75000"/>
            </a:schemeClr>
          </a:solidFill>
          <a:ln w="25400" cap="flat" cmpd="sng" algn="ctr">
            <a:noFill/>
            <a:prstDash val="solid"/>
          </a:ln>
          <a:effectLst/>
        </p:spPr>
        <p:txBody>
          <a:bodyPr rtlCol="0" anchor="ctr"/>
          <a:lstStyle/>
          <a:p>
            <a:pPr defTabSz="914484"/>
            <a:endParaRPr lang="en-US" sz="825" u="sng" kern="0" dirty="0">
              <a:solidFill>
                <a:srgbClr val="FFFFFF"/>
              </a:solidFill>
              <a:ea typeface="Segoe UI" pitchFamily="34" charset="0"/>
              <a:cs typeface="Calibri" pitchFamily="34" charset="0"/>
            </a:endParaRPr>
          </a:p>
        </p:txBody>
      </p:sp>
      <p:sp>
        <p:nvSpPr>
          <p:cNvPr id="155" name="TextBox 154"/>
          <p:cNvSpPr txBox="1"/>
          <p:nvPr/>
        </p:nvSpPr>
        <p:spPr>
          <a:xfrm>
            <a:off x="4863507" y="3803649"/>
            <a:ext cx="681025" cy="126958"/>
          </a:xfrm>
          <a:prstGeom prst="rect">
            <a:avLst/>
          </a:prstGeom>
          <a:noFill/>
        </p:spPr>
        <p:txBody>
          <a:bodyPr wrap="square" lIns="0" tIns="0" rIns="0" bIns="0" rtlCol="0">
            <a:spAutoFit/>
          </a:bodyPr>
          <a:lstStyle/>
          <a:p>
            <a:pPr>
              <a:defRPr/>
            </a:pPr>
            <a:r>
              <a:rPr lang="en-US" sz="825" kern="0" dirty="0">
                <a:gradFill>
                  <a:gsLst>
                    <a:gs pos="0">
                      <a:srgbClr val="FFFFFF"/>
                    </a:gs>
                    <a:gs pos="86000">
                      <a:srgbClr val="FFFFFF"/>
                    </a:gs>
                  </a:gsLst>
                  <a:lin ang="5400000" scaled="0"/>
                </a:gradFill>
              </a:rPr>
              <a:t>Analytics</a:t>
            </a:r>
          </a:p>
        </p:txBody>
      </p:sp>
      <p:sp>
        <p:nvSpPr>
          <p:cNvPr id="156" name="Rectangle 155"/>
          <p:cNvSpPr/>
          <p:nvPr/>
        </p:nvSpPr>
        <p:spPr>
          <a:xfrm>
            <a:off x="5712355" y="3035049"/>
            <a:ext cx="804463" cy="676141"/>
          </a:xfrm>
          <a:prstGeom prst="rect">
            <a:avLst/>
          </a:prstGeom>
          <a:solidFill>
            <a:schemeClr val="accent4">
              <a:lumMod val="75000"/>
            </a:schemeClr>
          </a:solidFill>
          <a:ln w="25400" cap="flat" cmpd="sng" algn="ctr">
            <a:noFill/>
            <a:prstDash val="solid"/>
          </a:ln>
          <a:effectLst/>
        </p:spPr>
        <p:txBody>
          <a:bodyPr rtlCol="0" anchor="ctr"/>
          <a:lstStyle/>
          <a:p>
            <a:pPr defTabSz="914484"/>
            <a:endParaRPr lang="en-US" sz="825" u="sng" kern="0" dirty="0">
              <a:solidFill>
                <a:srgbClr val="FFFFFF"/>
              </a:solidFill>
              <a:ea typeface="Segoe UI" pitchFamily="34" charset="0"/>
              <a:cs typeface="Calibri" pitchFamily="34" charset="0"/>
            </a:endParaRPr>
          </a:p>
        </p:txBody>
      </p:sp>
      <p:sp>
        <p:nvSpPr>
          <p:cNvPr id="157" name="Rectangle 156"/>
          <p:cNvSpPr/>
          <p:nvPr/>
        </p:nvSpPr>
        <p:spPr>
          <a:xfrm>
            <a:off x="5711163" y="3781827"/>
            <a:ext cx="804463" cy="676141"/>
          </a:xfrm>
          <a:prstGeom prst="rect">
            <a:avLst/>
          </a:prstGeom>
          <a:solidFill>
            <a:schemeClr val="accent4">
              <a:lumMod val="75000"/>
            </a:schemeClr>
          </a:solidFill>
          <a:ln w="25400" cap="flat" cmpd="sng" algn="ctr">
            <a:noFill/>
            <a:prstDash val="solid"/>
          </a:ln>
          <a:effectLst/>
        </p:spPr>
        <p:txBody>
          <a:bodyPr rtlCol="0" anchor="ctr"/>
          <a:lstStyle/>
          <a:p>
            <a:pPr defTabSz="914484"/>
            <a:endParaRPr lang="en-US" sz="825" u="sng" kern="0" dirty="0">
              <a:solidFill>
                <a:srgbClr val="FFFFFF"/>
              </a:solidFill>
              <a:ea typeface="Segoe UI" pitchFamily="34" charset="0"/>
              <a:cs typeface="Calibri" pitchFamily="34" charset="0"/>
            </a:endParaRPr>
          </a:p>
        </p:txBody>
      </p:sp>
      <p:sp>
        <p:nvSpPr>
          <p:cNvPr id="158" name="TextBox 157"/>
          <p:cNvSpPr txBox="1"/>
          <p:nvPr/>
        </p:nvSpPr>
        <p:spPr>
          <a:xfrm>
            <a:off x="5754803" y="3817974"/>
            <a:ext cx="681025" cy="253916"/>
          </a:xfrm>
          <a:prstGeom prst="rect">
            <a:avLst/>
          </a:prstGeom>
          <a:noFill/>
        </p:spPr>
        <p:txBody>
          <a:bodyPr wrap="square" lIns="0" tIns="0" rIns="0" bIns="0" rtlCol="0">
            <a:spAutoFit/>
          </a:bodyPr>
          <a:lstStyle/>
          <a:p>
            <a:pPr>
              <a:defRPr/>
            </a:pPr>
            <a:r>
              <a:rPr lang="en-US" sz="825" kern="0" dirty="0">
                <a:gradFill>
                  <a:gsLst>
                    <a:gs pos="0">
                      <a:srgbClr val="FFFFFF"/>
                    </a:gs>
                    <a:gs pos="86000">
                      <a:srgbClr val="FFFFFF"/>
                    </a:gs>
                  </a:gsLst>
                  <a:lin ang="5400000" scaled="0"/>
                </a:gradFill>
              </a:rPr>
              <a:t>Identity Management</a:t>
            </a:r>
          </a:p>
        </p:txBody>
      </p:sp>
      <p:sp>
        <p:nvSpPr>
          <p:cNvPr id="159" name="TextBox 158"/>
          <p:cNvSpPr txBox="1"/>
          <p:nvPr/>
        </p:nvSpPr>
        <p:spPr>
          <a:xfrm>
            <a:off x="5750668" y="3080748"/>
            <a:ext cx="681025" cy="126958"/>
          </a:xfrm>
          <a:prstGeom prst="rect">
            <a:avLst/>
          </a:prstGeom>
          <a:noFill/>
        </p:spPr>
        <p:txBody>
          <a:bodyPr wrap="square" lIns="0" tIns="0" rIns="0" bIns="0" rtlCol="0">
            <a:spAutoFit/>
          </a:bodyPr>
          <a:lstStyle/>
          <a:p>
            <a:pPr>
              <a:defRPr/>
            </a:pPr>
            <a:r>
              <a:rPr lang="en-US" sz="825" kern="0" dirty="0">
                <a:gradFill>
                  <a:gsLst>
                    <a:gs pos="0">
                      <a:srgbClr val="FFFFFF"/>
                    </a:gs>
                    <a:gs pos="86000">
                      <a:srgbClr val="FFFFFF"/>
                    </a:gs>
                  </a:gsLst>
                  <a:lin ang="5400000" scaled="0"/>
                </a:gradFill>
              </a:rPr>
              <a:t>Ad Insertion</a:t>
            </a:r>
          </a:p>
        </p:txBody>
      </p:sp>
      <p:sp>
        <p:nvSpPr>
          <p:cNvPr id="160" name="Rectangle 159"/>
          <p:cNvSpPr/>
          <p:nvPr/>
        </p:nvSpPr>
        <p:spPr>
          <a:xfrm>
            <a:off x="7705970" y="3046070"/>
            <a:ext cx="1051560" cy="480185"/>
          </a:xfrm>
          <a:prstGeom prst="rect">
            <a:avLst/>
          </a:prstGeom>
          <a:solidFill>
            <a:srgbClr val="64BE46"/>
          </a:solidFill>
          <a:ln w="38100" cap="flat" cmpd="sng" algn="ctr">
            <a:noFill/>
            <a:prstDash val="solid"/>
          </a:ln>
          <a:effectLst/>
        </p:spPr>
        <p:txBody>
          <a:bodyPr rtlCol="0" anchor="ctr"/>
          <a:lstStyle/>
          <a:p>
            <a:pPr defTabSz="914484">
              <a:lnSpc>
                <a:spcPct val="90000"/>
              </a:lnSpc>
            </a:pPr>
            <a:r>
              <a:rPr lang="en-US" sz="825" b="1" kern="0" dirty="0">
                <a:gradFill>
                  <a:gsLst>
                    <a:gs pos="0">
                      <a:srgbClr val="FFFFFF"/>
                    </a:gs>
                    <a:gs pos="100000">
                      <a:srgbClr val="FFFFFF"/>
                    </a:gs>
                  </a:gsLst>
                  <a:lin ang="5400000" scaled="0"/>
                </a:gradFill>
                <a:cs typeface="Calibri" pitchFamily="34" charset="0"/>
              </a:rPr>
              <a:t>Xbox</a:t>
            </a:r>
          </a:p>
        </p:txBody>
      </p:sp>
      <p:sp>
        <p:nvSpPr>
          <p:cNvPr id="161" name="TextBox 160"/>
          <p:cNvSpPr txBox="1"/>
          <p:nvPr/>
        </p:nvSpPr>
        <p:spPr>
          <a:xfrm>
            <a:off x="2216975" y="3806402"/>
            <a:ext cx="681025" cy="380873"/>
          </a:xfrm>
          <a:prstGeom prst="rect">
            <a:avLst/>
          </a:prstGeom>
          <a:noFill/>
        </p:spPr>
        <p:txBody>
          <a:bodyPr wrap="square" lIns="0" tIns="0" rIns="0" bIns="0" rtlCol="0">
            <a:spAutoFit/>
          </a:bodyPr>
          <a:lstStyle/>
          <a:p>
            <a:pPr>
              <a:defRPr/>
            </a:pPr>
            <a:r>
              <a:rPr lang="en-US" sz="825" kern="0" dirty="0">
                <a:solidFill>
                  <a:srgbClr val="000000"/>
                </a:solidFill>
              </a:rPr>
              <a:t>“Build-In”</a:t>
            </a:r>
          </a:p>
          <a:p>
            <a:pPr>
              <a:defRPr/>
            </a:pPr>
            <a:r>
              <a:rPr lang="en-US" sz="825" kern="0" dirty="0">
                <a:solidFill>
                  <a:srgbClr val="000000"/>
                </a:solidFill>
              </a:rPr>
              <a:t>Partner Media Processors</a:t>
            </a:r>
          </a:p>
        </p:txBody>
      </p:sp>
      <p:sp>
        <p:nvSpPr>
          <p:cNvPr id="162" name="Rectangle 161"/>
          <p:cNvSpPr/>
          <p:nvPr/>
        </p:nvSpPr>
        <p:spPr>
          <a:xfrm>
            <a:off x="3952853" y="3035049"/>
            <a:ext cx="804463" cy="676141"/>
          </a:xfrm>
          <a:prstGeom prst="rect">
            <a:avLst/>
          </a:prstGeom>
          <a:solidFill>
            <a:schemeClr val="accent4"/>
          </a:solidFill>
          <a:ln w="25400" cap="flat" cmpd="sng" algn="ctr">
            <a:noFill/>
            <a:prstDash val="solid"/>
          </a:ln>
          <a:effectLst/>
        </p:spPr>
        <p:txBody>
          <a:bodyPr rtlCol="0" anchor="ctr"/>
          <a:lstStyle/>
          <a:p>
            <a:pPr defTabSz="914484"/>
            <a:endParaRPr lang="en-US" sz="825" u="sng" kern="0" dirty="0">
              <a:solidFill>
                <a:srgbClr val="FFFFFF"/>
              </a:solidFill>
              <a:ea typeface="Segoe UI" pitchFamily="34" charset="0"/>
              <a:cs typeface="Calibri" pitchFamily="34" charset="0"/>
            </a:endParaRPr>
          </a:p>
        </p:txBody>
      </p:sp>
      <p:sp>
        <p:nvSpPr>
          <p:cNvPr id="163" name="Rectangle 162"/>
          <p:cNvSpPr/>
          <p:nvPr/>
        </p:nvSpPr>
        <p:spPr>
          <a:xfrm>
            <a:off x="3953070" y="3781827"/>
            <a:ext cx="804463" cy="676141"/>
          </a:xfrm>
          <a:prstGeom prst="rect">
            <a:avLst/>
          </a:prstGeom>
          <a:solidFill>
            <a:schemeClr val="accent4"/>
          </a:solidFill>
          <a:ln w="25400" cap="flat" cmpd="sng" algn="ctr">
            <a:noFill/>
            <a:prstDash val="solid"/>
          </a:ln>
          <a:effectLst/>
        </p:spPr>
        <p:txBody>
          <a:bodyPr rtlCol="0" anchor="ctr"/>
          <a:lstStyle/>
          <a:p>
            <a:pPr defTabSz="914484"/>
            <a:endParaRPr lang="en-US" sz="825" u="sng" kern="0" dirty="0">
              <a:solidFill>
                <a:srgbClr val="FFFFFF"/>
              </a:solidFill>
              <a:ea typeface="Segoe UI" pitchFamily="34" charset="0"/>
              <a:cs typeface="Calibri" pitchFamily="34" charset="0"/>
            </a:endParaRPr>
          </a:p>
        </p:txBody>
      </p:sp>
      <p:sp>
        <p:nvSpPr>
          <p:cNvPr id="164" name="TextBox 163"/>
          <p:cNvSpPr txBox="1"/>
          <p:nvPr/>
        </p:nvSpPr>
        <p:spPr>
          <a:xfrm>
            <a:off x="3982691" y="3074646"/>
            <a:ext cx="681025" cy="126958"/>
          </a:xfrm>
          <a:prstGeom prst="rect">
            <a:avLst/>
          </a:prstGeom>
          <a:noFill/>
        </p:spPr>
        <p:txBody>
          <a:bodyPr wrap="square" lIns="0" tIns="0" rIns="0" bIns="0" rtlCol="0">
            <a:spAutoFit/>
          </a:bodyPr>
          <a:lstStyle/>
          <a:p>
            <a:pPr>
              <a:defRPr/>
            </a:pPr>
            <a:r>
              <a:rPr lang="en-US" sz="825" kern="0" dirty="0">
                <a:gradFill>
                  <a:gsLst>
                    <a:gs pos="0">
                      <a:srgbClr val="FFFFFF"/>
                    </a:gs>
                    <a:gs pos="86000">
                      <a:srgbClr val="FFFFFF"/>
                    </a:gs>
                  </a:gsLst>
                  <a:lin ang="5400000" scaled="0"/>
                </a:gradFill>
              </a:rPr>
              <a:t>Live Ingest</a:t>
            </a:r>
          </a:p>
        </p:txBody>
      </p:sp>
      <p:sp>
        <p:nvSpPr>
          <p:cNvPr id="165" name="TextBox 164"/>
          <p:cNvSpPr txBox="1"/>
          <p:nvPr/>
        </p:nvSpPr>
        <p:spPr>
          <a:xfrm>
            <a:off x="3982691" y="3805760"/>
            <a:ext cx="771270" cy="126958"/>
          </a:xfrm>
          <a:prstGeom prst="rect">
            <a:avLst/>
          </a:prstGeom>
          <a:noFill/>
        </p:spPr>
        <p:txBody>
          <a:bodyPr wrap="square" lIns="0" tIns="0" rIns="0" bIns="0" rtlCol="0">
            <a:spAutoFit/>
          </a:bodyPr>
          <a:lstStyle/>
          <a:p>
            <a:pPr>
              <a:defRPr/>
            </a:pPr>
            <a:r>
              <a:rPr lang="en-US" sz="825" kern="0" dirty="0">
                <a:gradFill>
                  <a:gsLst>
                    <a:gs pos="0">
                      <a:srgbClr val="FFFFFF"/>
                    </a:gs>
                    <a:gs pos="86000">
                      <a:srgbClr val="FFFFFF"/>
                    </a:gs>
                  </a:gsLst>
                  <a:lin ang="5400000" scaled="0"/>
                </a:gradFill>
              </a:rPr>
              <a:t>Live Encoding</a:t>
            </a:r>
          </a:p>
        </p:txBody>
      </p:sp>
      <p:sp>
        <p:nvSpPr>
          <p:cNvPr id="166" name="TextBox 165"/>
          <p:cNvSpPr txBox="1"/>
          <p:nvPr/>
        </p:nvSpPr>
        <p:spPr>
          <a:xfrm>
            <a:off x="7705970" y="1478286"/>
            <a:ext cx="1069424" cy="138499"/>
          </a:xfrm>
          <a:prstGeom prst="rect">
            <a:avLst/>
          </a:prstGeom>
          <a:noFill/>
        </p:spPr>
        <p:txBody>
          <a:bodyPr wrap="square" lIns="0" tIns="0" rIns="0" bIns="0" rtlCol="0">
            <a:spAutoFit/>
          </a:bodyPr>
          <a:lstStyle/>
          <a:p>
            <a:pPr>
              <a:defRPr/>
            </a:pPr>
            <a:r>
              <a:rPr lang="en-US" sz="900" kern="0" dirty="0">
                <a:gradFill>
                  <a:gsLst>
                    <a:gs pos="0">
                      <a:srgbClr val="FFFFFF"/>
                    </a:gs>
                    <a:gs pos="86000">
                      <a:srgbClr val="FFFFFF"/>
                    </a:gs>
                  </a:gsLst>
                  <a:lin ang="5400000" scaled="0"/>
                </a:gradFill>
              </a:rPr>
              <a:t>Client Libraries</a:t>
            </a:r>
            <a:endParaRPr lang="en-US" sz="1200" kern="0" dirty="0">
              <a:gradFill>
                <a:gsLst>
                  <a:gs pos="0">
                    <a:srgbClr val="FFFFFF"/>
                  </a:gs>
                  <a:gs pos="86000">
                    <a:srgbClr val="FFFFFF"/>
                  </a:gs>
                </a:gsLst>
                <a:lin ang="5400000" scaled="0"/>
              </a:gradFill>
            </a:endParaRPr>
          </a:p>
        </p:txBody>
      </p:sp>
      <p:pic>
        <p:nvPicPr>
          <p:cNvPr id="167" name="Picture 32" descr="Equalizer 512x512.png"/>
          <p:cNvPicPr>
            <a:picLocks noChangeAspect="1"/>
          </p:cNvPicPr>
          <p:nvPr/>
        </p:nvPicPr>
        <p:blipFill>
          <a:blip r:embed="rId3"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2224470" y="3440307"/>
            <a:ext cx="232429" cy="2324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8" name="Picture 29" descr="Calendar alt 512x512.png"/>
          <p:cNvPicPr>
            <a:picLocks noChangeAspect="1"/>
          </p:cNvPicPr>
          <p:nvPr/>
        </p:nvPicPr>
        <p:blipFill>
          <a:blip r:embed="rId4"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356089" y="4171513"/>
            <a:ext cx="243970" cy="243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9" name="Picture 12" descr="Cloud upload 512x512.png"/>
          <p:cNvPicPr>
            <a:picLocks noChangeAspect="1"/>
          </p:cNvPicPr>
          <p:nvPr/>
        </p:nvPicPr>
        <p:blipFill>
          <a:blip r:embed="rId5"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336539" y="3413297"/>
            <a:ext cx="316283" cy="316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0" name="Picture 31" descr="Radio 512x512.png"/>
          <p:cNvPicPr>
            <a:picLocks noChangeAspect="1"/>
          </p:cNvPicPr>
          <p:nvPr/>
        </p:nvPicPr>
        <p:blipFill>
          <a:blip r:embed="rId6"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3971273" y="3445416"/>
            <a:ext cx="250564" cy="2505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1" name="Picture 21" descr="Pin location 512x512.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70400" y="3432016"/>
            <a:ext cx="259926" cy="259926"/>
          </a:xfrm>
          <a:prstGeom prst="rect">
            <a:avLst/>
          </a:prstGeom>
          <a:solidFill>
            <a:schemeClr val="accent6"/>
          </a:solidFill>
          <a:ln w="25400" cap="flat" cmpd="sng" algn="ctr">
            <a:noFill/>
            <a:prstDash val="solid"/>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2" name="Picture 33" descr="Rate 512x512.png"/>
          <p:cNvPicPr>
            <a:picLocks noChangeAspect="1"/>
          </p:cNvPicPr>
          <p:nvPr/>
        </p:nvPicPr>
        <p:blipFill>
          <a:blip r:embed="rId8"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4872874" y="3443110"/>
            <a:ext cx="255030" cy="2550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3" name="Picture 17" descr="Shield 512x512.png"/>
          <p:cNvPicPr>
            <a:picLocks noChangeAspect="1"/>
          </p:cNvPicPr>
          <p:nvPr/>
        </p:nvPicPr>
        <p:blipFill>
          <a:blip r:embed="rId9"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3069435" y="4182878"/>
            <a:ext cx="244938" cy="244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4" name="Picture 21" descr="Shuffle 512x512.png"/>
          <p:cNvPicPr>
            <a:picLocks noChangeAspect="1"/>
          </p:cNvPicPr>
          <p:nvPr/>
        </p:nvPicPr>
        <p:blipFill>
          <a:blip r:embed="rId10"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2205319" y="4194551"/>
            <a:ext cx="259118" cy="2591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2" name="Picture 27" descr="Z axis rotation 512x512.png"/>
          <p:cNvPicPr>
            <a:picLocks noChangeAspect="1"/>
          </p:cNvPicPr>
          <p:nvPr/>
        </p:nvPicPr>
        <p:blipFill>
          <a:blip r:embed="rId11"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3965801" y="4172144"/>
            <a:ext cx="259634" cy="259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7" name="Picture 2" descr="Chart 512x512.png"/>
          <p:cNvPicPr>
            <a:picLocks noChangeAspect="1"/>
          </p:cNvPicPr>
          <p:nvPr/>
        </p:nvPicPr>
        <p:blipFill>
          <a:blip r:embed="rId12"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4863502" y="4184105"/>
            <a:ext cx="234289" cy="234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7" name="Picture 35" descr="Eye 512x512.png"/>
          <p:cNvPicPr>
            <a:picLocks noChangeAspect="1"/>
          </p:cNvPicPr>
          <p:nvPr/>
        </p:nvPicPr>
        <p:blipFill>
          <a:blip r:embed="rId13"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5736707" y="3443111"/>
            <a:ext cx="317681" cy="3176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8" name="Freeform 12"/>
          <p:cNvSpPr>
            <a:spLocks noEditPoints="1"/>
          </p:cNvSpPr>
          <p:nvPr/>
        </p:nvSpPr>
        <p:spPr bwMode="black">
          <a:xfrm>
            <a:off x="5767908" y="4171513"/>
            <a:ext cx="367517" cy="221847"/>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pPr defTabSz="685955"/>
            <a:endParaRPr lang="en-US" sz="825">
              <a:solidFill>
                <a:srgbClr val="292929"/>
              </a:solidFill>
            </a:endParaRPr>
          </a:p>
        </p:txBody>
      </p:sp>
    </p:spTree>
    <p:extLst>
      <p:ext uri="{BB962C8B-B14F-4D97-AF65-F5344CB8AC3E}">
        <p14:creationId xmlns:p14="http://schemas.microsoft.com/office/powerpoint/2010/main" val="93892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2012 London Olympics</a:t>
            </a:r>
          </a:p>
        </p:txBody>
      </p:sp>
      <p:sp>
        <p:nvSpPr>
          <p:cNvPr id="2" name="Content Placeholder 1"/>
          <p:cNvSpPr>
            <a:spLocks noGrp="1"/>
          </p:cNvSpPr>
          <p:nvPr>
            <p:ph sz="quarter" idx="10"/>
          </p:nvPr>
        </p:nvSpPr>
        <p:spPr>
          <a:xfrm>
            <a:off x="389437" y="1954623"/>
            <a:ext cx="8368939" cy="3124445"/>
          </a:xfrm>
        </p:spPr>
        <p:txBody>
          <a:bodyPr/>
          <a:lstStyle/>
          <a:p>
            <a:pPr marL="2382" indent="0">
              <a:lnSpc>
                <a:spcPct val="90000"/>
              </a:lnSpc>
              <a:buClr>
                <a:schemeClr val="accent2"/>
              </a:buClr>
              <a:buSzPct val="110000"/>
              <a:buNone/>
            </a:pPr>
            <a:r>
              <a:rPr lang="en-US" sz="1800" dirty="0">
                <a:solidFill>
                  <a:schemeClr val="accent2">
                    <a:lumMod val="75000"/>
                    <a:alpha val="99000"/>
                  </a:schemeClr>
                </a:solidFill>
                <a:latin typeface="Segoe UI Light" pitchFamily="34" charset="0"/>
              </a:rPr>
              <a:t>17 days of broadcast starting July 25th</a:t>
            </a:r>
          </a:p>
          <a:p>
            <a:pPr marL="2382" indent="0">
              <a:lnSpc>
                <a:spcPct val="90000"/>
              </a:lnSpc>
              <a:buClr>
                <a:schemeClr val="accent2"/>
              </a:buClr>
              <a:buSzPct val="110000"/>
              <a:buNone/>
            </a:pPr>
            <a:r>
              <a:rPr lang="en-US" sz="1800" dirty="0">
                <a:solidFill>
                  <a:schemeClr val="accent2">
                    <a:lumMod val="75000"/>
                    <a:alpha val="99000"/>
                  </a:schemeClr>
                </a:solidFill>
                <a:latin typeface="Segoe UI Light" pitchFamily="34" charset="0"/>
              </a:rPr>
              <a:t>First major event broadcast live from the cloud</a:t>
            </a:r>
          </a:p>
          <a:p>
            <a:pPr marL="2382" indent="0">
              <a:lnSpc>
                <a:spcPct val="90000"/>
              </a:lnSpc>
              <a:buClr>
                <a:schemeClr val="accent2"/>
              </a:buClr>
              <a:buSzPct val="110000"/>
              <a:buNone/>
            </a:pPr>
            <a:r>
              <a:rPr lang="en-US" sz="1800" dirty="0">
                <a:solidFill>
                  <a:schemeClr val="accent2">
                    <a:lumMod val="75000"/>
                    <a:alpha val="99000"/>
                  </a:schemeClr>
                </a:solidFill>
                <a:latin typeface="Segoe UI Light" pitchFamily="34" charset="0"/>
              </a:rPr>
              <a:t>Content Management by </a:t>
            </a:r>
            <a:r>
              <a:rPr lang="en-US" sz="1800" dirty="0" err="1">
                <a:solidFill>
                  <a:schemeClr val="accent2">
                    <a:lumMod val="75000"/>
                    <a:alpha val="99000"/>
                  </a:schemeClr>
                </a:solidFill>
                <a:latin typeface="Segoe UI Light" pitchFamily="34" charset="0"/>
              </a:rPr>
              <a:t>deltatre</a:t>
            </a:r>
            <a:r>
              <a:rPr lang="en-US" sz="1800" dirty="0">
                <a:solidFill>
                  <a:schemeClr val="accent2">
                    <a:lumMod val="75000"/>
                    <a:alpha val="99000"/>
                  </a:schemeClr>
                </a:solidFill>
                <a:latin typeface="Segoe UI Light" pitchFamily="34" charset="0"/>
              </a:rPr>
              <a:t> via Windows Azure Media Services</a:t>
            </a:r>
            <a:br>
              <a:rPr lang="en-US" sz="1800" dirty="0">
                <a:solidFill>
                  <a:schemeClr val="accent2">
                    <a:lumMod val="75000"/>
                    <a:alpha val="99000"/>
                  </a:schemeClr>
                </a:solidFill>
                <a:latin typeface="Segoe UI Light" pitchFamily="34" charset="0"/>
              </a:rPr>
            </a:br>
            <a:r>
              <a:rPr lang="en-US" sz="1800" dirty="0">
                <a:solidFill>
                  <a:schemeClr val="accent2">
                    <a:lumMod val="75000"/>
                    <a:alpha val="99000"/>
                  </a:schemeClr>
                </a:solidFill>
                <a:latin typeface="Segoe UI Light" pitchFamily="34" charset="0"/>
              </a:rPr>
              <a:t>and CDN delivery by Akamai</a:t>
            </a:r>
          </a:p>
          <a:p>
            <a:pPr marL="2382" indent="0">
              <a:lnSpc>
                <a:spcPct val="90000"/>
              </a:lnSpc>
              <a:buClr>
                <a:schemeClr val="accent2"/>
              </a:buClr>
              <a:buSzPct val="110000"/>
              <a:buNone/>
            </a:pPr>
            <a:r>
              <a:rPr lang="en-US" sz="1800" dirty="0">
                <a:solidFill>
                  <a:schemeClr val="accent2">
                    <a:lumMod val="75000"/>
                    <a:alpha val="99000"/>
                  </a:schemeClr>
                </a:solidFill>
                <a:latin typeface="Segoe UI Light" pitchFamily="34" charset="0"/>
              </a:rPr>
              <a:t>Major platform support: Web and Mobile</a:t>
            </a:r>
          </a:p>
          <a:p>
            <a:pPr marL="172687" lvl="2" indent="-172687">
              <a:buClr>
                <a:schemeClr val="accent2"/>
              </a:buClr>
              <a:buSzPct val="110000"/>
            </a:pPr>
            <a:r>
              <a:rPr lang="en-US" sz="1350" dirty="0">
                <a:solidFill>
                  <a:schemeClr val="tx2">
                    <a:alpha val="99000"/>
                  </a:schemeClr>
                </a:solidFill>
              </a:rPr>
              <a:t>Silverlight, </a:t>
            </a:r>
            <a:r>
              <a:rPr lang="en-US" sz="1350" dirty="0" err="1">
                <a:solidFill>
                  <a:schemeClr val="tx2">
                    <a:alpha val="99000"/>
                  </a:schemeClr>
                </a:solidFill>
              </a:rPr>
              <a:t>iOS</a:t>
            </a:r>
            <a:r>
              <a:rPr lang="en-US" sz="1350" dirty="0">
                <a:solidFill>
                  <a:schemeClr val="tx2">
                    <a:alpha val="99000"/>
                  </a:schemeClr>
                </a:solidFill>
              </a:rPr>
              <a:t>, Windows Phone 7, Android</a:t>
            </a:r>
          </a:p>
          <a:p>
            <a:pPr marL="172687" lvl="2" indent="-172687">
              <a:buClr>
                <a:schemeClr val="accent2"/>
              </a:buClr>
              <a:buSzPct val="110000"/>
            </a:pPr>
            <a:r>
              <a:rPr lang="en-US" sz="1350" dirty="0">
                <a:solidFill>
                  <a:schemeClr val="tx2">
                    <a:alpha val="99000"/>
                  </a:schemeClr>
                </a:solidFill>
              </a:rPr>
              <a:t>28 channels in Dublin, 5 in Chicago, 2 for South America</a:t>
            </a:r>
          </a:p>
          <a:p>
            <a:pPr marL="172687" lvl="2" indent="-172687">
              <a:buClr>
                <a:schemeClr val="accent2"/>
              </a:buClr>
              <a:buSzPct val="110000"/>
            </a:pPr>
            <a:r>
              <a:rPr lang="en-US" sz="1350" dirty="0">
                <a:solidFill>
                  <a:schemeClr val="tx2">
                    <a:alpha val="99000"/>
                  </a:schemeClr>
                </a:solidFill>
              </a:rPr>
              <a:t>Each channel has backup channel </a:t>
            </a:r>
          </a:p>
          <a:p>
            <a:pPr marL="2382" indent="0">
              <a:lnSpc>
                <a:spcPct val="90000"/>
              </a:lnSpc>
              <a:buClr>
                <a:schemeClr val="accent2"/>
              </a:buClr>
              <a:buSzPct val="110000"/>
              <a:buNone/>
            </a:pPr>
            <a:r>
              <a:rPr lang="en-US" sz="1800" dirty="0">
                <a:solidFill>
                  <a:schemeClr val="accent2">
                    <a:lumMod val="75000"/>
                    <a:alpha val="99000"/>
                  </a:schemeClr>
                </a:solidFill>
                <a:latin typeface="Segoe UI Light" pitchFamily="34" charset="0"/>
              </a:rPr>
              <a:t>Over 2200 hours of broadcast video with DVR and Video-On-Demand support</a:t>
            </a:r>
          </a:p>
          <a:p>
            <a:pPr marL="172687" lvl="2" indent="-172687">
              <a:buClr>
                <a:schemeClr val="accent2"/>
              </a:buClr>
              <a:buSzPct val="110000"/>
            </a:pPr>
            <a:r>
              <a:rPr lang="en-US" sz="1350" dirty="0">
                <a:solidFill>
                  <a:schemeClr val="tx2">
                    <a:alpha val="99000"/>
                  </a:schemeClr>
                </a:solidFill>
              </a:rPr>
              <a:t>500 VMs and 3000 cores </a:t>
            </a:r>
          </a:p>
          <a:p>
            <a:pPr marL="172687" lvl="2" indent="-172687">
              <a:buClr>
                <a:schemeClr val="accent2"/>
              </a:buClr>
              <a:buSzPct val="110000"/>
            </a:pPr>
            <a:r>
              <a:rPr lang="en-US" sz="1350" dirty="0">
                <a:solidFill>
                  <a:schemeClr val="tx2">
                    <a:alpha val="99000"/>
                  </a:schemeClr>
                </a:solidFill>
              </a:rPr>
              <a:t>Highlight reel and real-time voice-over support</a:t>
            </a:r>
          </a:p>
        </p:txBody>
      </p:sp>
      <p:sp>
        <p:nvSpPr>
          <p:cNvPr id="6" name="Text Placeholder 9"/>
          <p:cNvSpPr txBox="1">
            <a:spLocks/>
          </p:cNvSpPr>
          <p:nvPr/>
        </p:nvSpPr>
        <p:spPr>
          <a:xfrm>
            <a:off x="389437" y="1954622"/>
            <a:ext cx="6040747" cy="3419716"/>
          </a:xfrm>
          <a:prstGeom prst="rect">
            <a:avLst/>
          </a:prstGeom>
        </p:spPr>
        <p:txBody>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82" indent="0">
              <a:lnSpc>
                <a:spcPct val="90000"/>
              </a:lnSpc>
              <a:buClr>
                <a:srgbClr val="00AEEF"/>
              </a:buClr>
              <a:buSzPct val="110000"/>
              <a:buFont typeface="Arial" pitchFamily="34" charset="0"/>
              <a:buNone/>
            </a:pPr>
            <a:endParaRPr lang="en-US" sz="1350" dirty="0">
              <a:ln>
                <a:solidFill>
                  <a:srgbClr val="FFFFFF">
                    <a:alpha val="0"/>
                  </a:srgbClr>
                </a:solidFill>
              </a:ln>
              <a:solidFill>
                <a:srgbClr val="5F5F5F">
                  <a:alpha val="99000"/>
                </a:srgbClr>
              </a:solidFill>
            </a:endParaRPr>
          </a:p>
        </p:txBody>
      </p:sp>
    </p:spTree>
    <p:extLst>
      <p:ext uri="{BB962C8B-B14F-4D97-AF65-F5344CB8AC3E}">
        <p14:creationId xmlns:p14="http://schemas.microsoft.com/office/powerpoint/2010/main" val="237489252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736" y="1917364"/>
            <a:ext cx="7569171" cy="567848"/>
          </a:xfrm>
        </p:spPr>
        <p:txBody>
          <a:bodyPr/>
          <a:lstStyle/>
          <a:p>
            <a:r>
              <a:rPr lang="en-US" dirty="0" smtClean="0"/>
              <a:t>SQL Database</a:t>
            </a:r>
            <a:endParaRPr lang="en-US" dirty="0"/>
          </a:p>
        </p:txBody>
      </p:sp>
      <p:sp>
        <p:nvSpPr>
          <p:cNvPr id="3" name="Text Placeholder 2"/>
          <p:cNvSpPr>
            <a:spLocks noGrp="1"/>
          </p:cNvSpPr>
          <p:nvPr>
            <p:ph idx="1"/>
          </p:nvPr>
        </p:nvSpPr>
        <p:spPr>
          <a:xfrm>
            <a:off x="4850757" y="3860806"/>
            <a:ext cx="3478936" cy="1692130"/>
          </a:xfrm>
        </p:spPr>
        <p:txBody>
          <a:bodyPr/>
          <a:lstStyle/>
          <a:p>
            <a:pPr marL="0" indent="0" defTabSz="685463">
              <a:spcAft>
                <a:spcPts val="750"/>
              </a:spcAft>
              <a:buNone/>
            </a:pPr>
            <a:r>
              <a:rPr lang="en-US" sz="1125" dirty="0">
                <a:solidFill>
                  <a:schemeClr val="tx1">
                    <a:alpha val="99000"/>
                  </a:schemeClr>
                </a:solidFill>
                <a:latin typeface="Segoe UI Light" pitchFamily="34" charset="0"/>
                <a:ea typeface="Segoe UI" pitchFamily="34" charset="0"/>
                <a:cs typeface="Segoe UI" pitchFamily="34" charset="0"/>
              </a:rPr>
              <a:t>Cloud relational database based on SQL Server engine</a:t>
            </a:r>
          </a:p>
          <a:p>
            <a:pPr marL="0" indent="0" defTabSz="685463">
              <a:spcAft>
                <a:spcPts val="750"/>
              </a:spcAft>
              <a:buNone/>
            </a:pPr>
            <a:r>
              <a:rPr lang="en-US" sz="1125" dirty="0">
                <a:solidFill>
                  <a:schemeClr val="tx1">
                    <a:alpha val="99000"/>
                  </a:schemeClr>
                </a:solidFill>
                <a:latin typeface="Segoe UI Light" pitchFamily="34" charset="0"/>
                <a:ea typeface="Segoe UI" pitchFamily="34" charset="0"/>
                <a:cs typeface="Segoe UI" pitchFamily="34" charset="0"/>
              </a:rPr>
              <a:t>Use same tools, data access frameworks, </a:t>
            </a:r>
            <a:r>
              <a:rPr lang="en-US" sz="1125" dirty="0">
                <a:solidFill>
                  <a:schemeClr val="tx1">
                    <a:alpha val="99000"/>
                  </a:schemeClr>
                </a:solidFill>
                <a:latin typeface="Segoe UI Light" pitchFamily="34" charset="0"/>
                <a:ea typeface="Segoe UI" pitchFamily="34" charset="0"/>
                <a:cs typeface="Segoe UI" pitchFamily="34" charset="0"/>
              </a:rPr>
              <a:t/>
            </a:r>
            <a:br>
              <a:rPr lang="en-US" sz="1125" dirty="0">
                <a:solidFill>
                  <a:schemeClr val="tx1">
                    <a:alpha val="99000"/>
                  </a:schemeClr>
                </a:solidFill>
                <a:latin typeface="Segoe UI Light" pitchFamily="34" charset="0"/>
                <a:ea typeface="Segoe UI" pitchFamily="34" charset="0"/>
                <a:cs typeface="Segoe UI" pitchFamily="34" charset="0"/>
              </a:rPr>
            </a:br>
            <a:r>
              <a:rPr lang="en-US" sz="1125" dirty="0">
                <a:solidFill>
                  <a:schemeClr val="tx1">
                    <a:alpha val="99000"/>
                  </a:schemeClr>
                </a:solidFill>
                <a:latin typeface="Segoe UI Light" pitchFamily="34" charset="0"/>
                <a:ea typeface="Segoe UI" pitchFamily="34" charset="0"/>
                <a:cs typeface="Segoe UI" pitchFamily="34" charset="0"/>
              </a:rPr>
              <a:t>T-SQL </a:t>
            </a:r>
            <a:r>
              <a:rPr lang="en-US" sz="1125" dirty="0">
                <a:solidFill>
                  <a:schemeClr val="tx1">
                    <a:alpha val="99000"/>
                  </a:schemeClr>
                </a:solidFill>
                <a:latin typeface="Segoe UI Light" pitchFamily="34" charset="0"/>
                <a:ea typeface="Segoe UI" pitchFamily="34" charset="0"/>
                <a:cs typeface="Segoe UI" pitchFamily="34" charset="0"/>
              </a:rPr>
              <a:t>based language</a:t>
            </a:r>
          </a:p>
          <a:p>
            <a:pPr marL="0" indent="0" defTabSz="685463">
              <a:spcAft>
                <a:spcPts val="750"/>
              </a:spcAft>
              <a:buNone/>
            </a:pPr>
            <a:r>
              <a:rPr lang="en-US" sz="1125" dirty="0">
                <a:solidFill>
                  <a:schemeClr val="tx1">
                    <a:alpha val="99000"/>
                  </a:schemeClr>
                </a:solidFill>
                <a:latin typeface="Segoe UI Light" pitchFamily="34" charset="0"/>
                <a:ea typeface="Segoe UI" pitchFamily="34" charset="0"/>
                <a:cs typeface="Segoe UI" pitchFamily="34" charset="0"/>
              </a:rPr>
              <a:t>Global datacenters</a:t>
            </a:r>
          </a:p>
          <a:p>
            <a:pPr marL="0" indent="0" defTabSz="685463">
              <a:spcAft>
                <a:spcPts val="750"/>
              </a:spcAft>
              <a:buNone/>
            </a:pPr>
            <a:r>
              <a:rPr lang="en-US" sz="1125" dirty="0">
                <a:solidFill>
                  <a:schemeClr val="tx1">
                    <a:alpha val="99000"/>
                  </a:schemeClr>
                </a:solidFill>
                <a:latin typeface="Segoe UI Light" pitchFamily="34" charset="0"/>
                <a:ea typeface="Segoe UI" pitchFamily="34" charset="0"/>
                <a:cs typeface="Segoe UI" pitchFamily="34" charset="0"/>
              </a:rPr>
              <a:t>High Availability &amp; Redundancy</a:t>
            </a:r>
          </a:p>
          <a:p>
            <a:pPr marL="213035" lvl="2" indent="0" defTabSz="685463">
              <a:spcAft>
                <a:spcPts val="750"/>
              </a:spcAft>
              <a:buNone/>
            </a:pPr>
            <a:r>
              <a:rPr lang="en-US" sz="875" dirty="0">
                <a:solidFill>
                  <a:schemeClr val="tx1">
                    <a:alpha val="99000"/>
                  </a:schemeClr>
                </a:solidFill>
                <a:latin typeface="Segoe UI Light" pitchFamily="34" charset="0"/>
                <a:ea typeface="Segoe UI" pitchFamily="34" charset="0"/>
                <a:cs typeface="Segoe UI" pitchFamily="34" charset="0"/>
              </a:rPr>
              <a:t>Reads are completed at the primary</a:t>
            </a:r>
          </a:p>
          <a:p>
            <a:pPr marL="213035" lvl="2" indent="0" defTabSz="685463">
              <a:spcAft>
                <a:spcPts val="750"/>
              </a:spcAft>
              <a:buNone/>
            </a:pPr>
            <a:r>
              <a:rPr lang="en-US" sz="875" dirty="0">
                <a:solidFill>
                  <a:schemeClr val="tx1">
                    <a:alpha val="99000"/>
                  </a:schemeClr>
                </a:solidFill>
                <a:latin typeface="Segoe UI Light" pitchFamily="34" charset="0"/>
                <a:ea typeface="Segoe UI" pitchFamily="34" charset="0"/>
                <a:cs typeface="Segoe UI" pitchFamily="34" charset="0"/>
              </a:rPr>
              <a:t>Writes are replicated to a quorum of </a:t>
            </a:r>
            <a:r>
              <a:rPr lang="en-US" sz="875" dirty="0" err="1">
                <a:solidFill>
                  <a:schemeClr val="tx1">
                    <a:alpha val="99000"/>
                  </a:schemeClr>
                </a:solidFill>
                <a:latin typeface="Segoe UI Light" pitchFamily="34" charset="0"/>
                <a:ea typeface="Segoe UI" pitchFamily="34" charset="0"/>
                <a:cs typeface="Segoe UI" pitchFamily="34" charset="0"/>
              </a:rPr>
              <a:t>secondaries</a:t>
            </a:r>
            <a:endParaRPr lang="en-US" sz="875" dirty="0">
              <a:solidFill>
                <a:schemeClr val="tx1">
                  <a:alpha val="99000"/>
                </a:schemeClr>
              </a:solidFill>
              <a:latin typeface="Segoe UI Light" pitchFamily="34" charset="0"/>
              <a:ea typeface="Segoe UI" pitchFamily="34" charset="0"/>
              <a:cs typeface="Segoe UI" pitchFamily="34" charset="0"/>
            </a:endParaRPr>
          </a:p>
        </p:txBody>
      </p:sp>
      <p:sp>
        <p:nvSpPr>
          <p:cNvPr id="15" name="TextBox 14"/>
          <p:cNvSpPr txBox="1"/>
          <p:nvPr/>
        </p:nvSpPr>
        <p:spPr>
          <a:xfrm>
            <a:off x="989601" y="2769070"/>
            <a:ext cx="1282402" cy="484748"/>
          </a:xfrm>
          <a:prstGeom prst="rect">
            <a:avLst/>
          </a:prstGeom>
        </p:spPr>
        <p:txBody>
          <a:bodyPr wrap="none" lIns="0" tIns="0" rIns="0" bIns="0" rtlCol="0">
            <a:spAutoFit/>
          </a:bodyPr>
          <a:lstStyle/>
          <a:p>
            <a:pPr algn="ctr" defTabSz="685463">
              <a:lnSpc>
                <a:spcPct val="90000"/>
              </a:lnSpc>
              <a:spcBef>
                <a:spcPct val="20000"/>
              </a:spcBef>
              <a:spcAft>
                <a:spcPts val="750"/>
              </a:spcAft>
              <a:buSzPct val="80000"/>
            </a:pPr>
            <a:r>
              <a:rPr lang="en-US" sz="1750" dirty="0">
                <a:solidFill>
                  <a:srgbClr val="8CC600">
                    <a:alpha val="99000"/>
                  </a:srgbClr>
                </a:solidFill>
                <a:latin typeface="Segoe UI Light" pitchFamily="34" charset="0"/>
                <a:ea typeface="Segoe UI" pitchFamily="34" charset="0"/>
                <a:cs typeface="Segoe UI" pitchFamily="34" charset="0"/>
              </a:rPr>
              <a:t>Single Logical</a:t>
            </a:r>
            <a:br>
              <a:rPr lang="en-US" sz="1750" dirty="0">
                <a:solidFill>
                  <a:srgbClr val="8CC600">
                    <a:alpha val="99000"/>
                  </a:srgbClr>
                </a:solidFill>
                <a:latin typeface="Segoe UI Light" pitchFamily="34" charset="0"/>
                <a:ea typeface="Segoe UI" pitchFamily="34" charset="0"/>
                <a:cs typeface="Segoe UI" pitchFamily="34" charset="0"/>
              </a:rPr>
            </a:br>
            <a:r>
              <a:rPr lang="en-US" sz="1750" dirty="0">
                <a:solidFill>
                  <a:srgbClr val="8CC600">
                    <a:alpha val="99000"/>
                  </a:srgbClr>
                </a:solidFill>
                <a:latin typeface="Segoe UI Light" pitchFamily="34" charset="0"/>
                <a:ea typeface="Segoe UI" pitchFamily="34" charset="0"/>
                <a:cs typeface="Segoe UI" pitchFamily="34" charset="0"/>
              </a:rPr>
              <a:t>Database</a:t>
            </a:r>
          </a:p>
        </p:txBody>
      </p:sp>
      <p:sp>
        <p:nvSpPr>
          <p:cNvPr id="16" name="TextBox 15"/>
          <p:cNvSpPr txBox="1"/>
          <p:nvPr/>
        </p:nvSpPr>
        <p:spPr>
          <a:xfrm>
            <a:off x="2594520" y="2769070"/>
            <a:ext cx="1546898" cy="484748"/>
          </a:xfrm>
          <a:prstGeom prst="rect">
            <a:avLst/>
          </a:prstGeom>
        </p:spPr>
        <p:txBody>
          <a:bodyPr wrap="none" lIns="0" tIns="0" rIns="0" bIns="0" rtlCol="0">
            <a:spAutoFit/>
          </a:bodyPr>
          <a:lstStyle/>
          <a:p>
            <a:pPr algn="ctr" defTabSz="685463">
              <a:lnSpc>
                <a:spcPct val="90000"/>
              </a:lnSpc>
              <a:spcBef>
                <a:spcPct val="20000"/>
              </a:spcBef>
              <a:spcAft>
                <a:spcPts val="750"/>
              </a:spcAft>
              <a:buSzPct val="80000"/>
            </a:pPr>
            <a:r>
              <a:rPr lang="en-US" sz="1750" dirty="0">
                <a:solidFill>
                  <a:srgbClr val="8CC600">
                    <a:alpha val="99000"/>
                  </a:srgbClr>
                </a:solidFill>
                <a:latin typeface="Segoe UI Light" pitchFamily="34" charset="0"/>
                <a:ea typeface="Segoe UI" pitchFamily="34" charset="0"/>
                <a:cs typeface="Segoe UI" pitchFamily="34" charset="0"/>
              </a:rPr>
              <a:t>Multiple Physical</a:t>
            </a:r>
            <a:br>
              <a:rPr lang="en-US" sz="1750" dirty="0">
                <a:solidFill>
                  <a:srgbClr val="8CC600">
                    <a:alpha val="99000"/>
                  </a:srgbClr>
                </a:solidFill>
                <a:latin typeface="Segoe UI Light" pitchFamily="34" charset="0"/>
                <a:ea typeface="Segoe UI" pitchFamily="34" charset="0"/>
                <a:cs typeface="Segoe UI" pitchFamily="34" charset="0"/>
              </a:rPr>
            </a:br>
            <a:r>
              <a:rPr lang="en-US" sz="1750" dirty="0">
                <a:solidFill>
                  <a:srgbClr val="8CC600">
                    <a:alpha val="99000"/>
                  </a:srgbClr>
                </a:solidFill>
                <a:latin typeface="Segoe UI Light" pitchFamily="34" charset="0"/>
                <a:ea typeface="Segoe UI" pitchFamily="34" charset="0"/>
                <a:cs typeface="Segoe UI" pitchFamily="34" charset="0"/>
              </a:rPr>
              <a:t>Replicas</a:t>
            </a:r>
          </a:p>
        </p:txBody>
      </p:sp>
      <p:sp>
        <p:nvSpPr>
          <p:cNvPr id="18" name="TextBox 17"/>
          <p:cNvSpPr txBox="1"/>
          <p:nvPr/>
        </p:nvSpPr>
        <p:spPr>
          <a:xfrm>
            <a:off x="1505086" y="4881634"/>
            <a:ext cx="611971" cy="269304"/>
          </a:xfrm>
          <a:prstGeom prst="rect">
            <a:avLst/>
          </a:prstGeom>
          <a:noFill/>
        </p:spPr>
        <p:txBody>
          <a:bodyPr wrap="square" lIns="0" tIns="0" rIns="0" bIns="0" rtlCol="0">
            <a:spAutoFit/>
          </a:bodyPr>
          <a:lstStyle>
            <a:defPPr>
              <a:defRPr lang="en-US"/>
            </a:defPPr>
            <a:lvl1pPr algn="ctr">
              <a:defRPr sz="1400">
                <a:gradFill>
                  <a:gsLst>
                    <a:gs pos="0">
                      <a:schemeClr val="tx1"/>
                    </a:gs>
                    <a:gs pos="86000">
                      <a:schemeClr val="tx1"/>
                    </a:gs>
                  </a:gsLst>
                  <a:lin ang="5400000" scaled="0"/>
                </a:gradFill>
              </a:defRPr>
            </a:lvl1pPr>
          </a:lstStyle>
          <a:p>
            <a:pPr defTabSz="879124"/>
            <a:r>
              <a:rPr lang="en-US" sz="875" dirty="0">
                <a:gradFill>
                  <a:gsLst>
                    <a:gs pos="0">
                      <a:srgbClr val="FFFFFF"/>
                    </a:gs>
                    <a:gs pos="86000">
                      <a:srgbClr val="FFFFFF"/>
                    </a:gs>
                  </a:gsLst>
                  <a:lin ang="5400000" scaled="0"/>
                </a:gradFill>
              </a:rPr>
              <a:t>Single Primary</a:t>
            </a:r>
          </a:p>
        </p:txBody>
      </p:sp>
      <p:sp>
        <p:nvSpPr>
          <p:cNvPr id="19" name="TextBox 18"/>
          <p:cNvSpPr txBox="1"/>
          <p:nvPr/>
        </p:nvSpPr>
        <p:spPr>
          <a:xfrm rot="16200000">
            <a:off x="1929706" y="4514120"/>
            <a:ext cx="1677101" cy="211596"/>
          </a:xfrm>
          <a:prstGeom prst="rect">
            <a:avLst/>
          </a:prstGeom>
          <a:noFill/>
        </p:spPr>
        <p:txBody>
          <a:bodyPr wrap="square" lIns="0" tIns="0" rIns="0" bIns="0" rtlCol="0">
            <a:spAutoFit/>
          </a:bodyPr>
          <a:lstStyle/>
          <a:p>
            <a:pPr algn="ctr" defTabSz="879124"/>
            <a:r>
              <a:rPr lang="en-US" sz="1375" dirty="0">
                <a:gradFill>
                  <a:gsLst>
                    <a:gs pos="0">
                      <a:srgbClr val="FFFFFF"/>
                    </a:gs>
                    <a:gs pos="86000">
                      <a:srgbClr val="FFFFFF"/>
                    </a:gs>
                  </a:gsLst>
                  <a:lin ang="5400000" scaled="0"/>
                </a:gradFill>
              </a:rPr>
              <a:t>Multiple </a:t>
            </a:r>
            <a:r>
              <a:rPr lang="en-US" sz="1375" dirty="0" err="1">
                <a:gradFill>
                  <a:gsLst>
                    <a:gs pos="0">
                      <a:srgbClr val="FFFFFF"/>
                    </a:gs>
                    <a:gs pos="86000">
                      <a:srgbClr val="FFFFFF"/>
                    </a:gs>
                  </a:gsLst>
                  <a:lin ang="5400000" scaled="0"/>
                </a:gradFill>
              </a:rPr>
              <a:t>Secondaries</a:t>
            </a:r>
            <a:endParaRPr lang="en-US" sz="1375" dirty="0">
              <a:gradFill>
                <a:gsLst>
                  <a:gs pos="0">
                    <a:srgbClr val="FFFFFF"/>
                  </a:gs>
                  <a:gs pos="86000">
                    <a:srgbClr val="FFFFFF"/>
                  </a:gs>
                </a:gsLst>
                <a:lin ang="5400000" scaled="0"/>
              </a:gradFill>
            </a:endParaRPr>
          </a:p>
        </p:txBody>
      </p:sp>
      <p:grpSp>
        <p:nvGrpSpPr>
          <p:cNvPr id="20" name="Group 19"/>
          <p:cNvGrpSpPr/>
          <p:nvPr/>
        </p:nvGrpSpPr>
        <p:grpSpPr>
          <a:xfrm>
            <a:off x="4850757" y="2153701"/>
            <a:ext cx="3353629" cy="1539429"/>
            <a:chOff x="4498529" y="956774"/>
            <a:chExt cx="3846354" cy="2635222"/>
          </a:xfrm>
        </p:grpSpPr>
        <p:pic>
          <p:nvPicPr>
            <p:cNvPr id="1026" name="Picture 2" descr="D:\Microsoft\DVD 36\DVD_ART36\Artwork_Imagery\Icons - Illustrations\Maps Globes\world map blank.png"/>
            <p:cNvPicPr>
              <a:picLocks noChangeAspect="1" noChangeArrowheads="1"/>
            </p:cNvPicPr>
            <p:nvPr/>
          </p:nvPicPr>
          <p:blipFill rotWithShape="1">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4498529" y="956774"/>
              <a:ext cx="3846354" cy="263522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Microsoft\DVD 36\DVD_ART36\Artwork_Imagery\Shapes\Bullets\Green GEL.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5257980" y="1914527"/>
              <a:ext cx="164349" cy="21907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0" name="Picture 3" descr="D:\Microsoft\DVD 36\DVD_ART36\Artwork_Imagery\Shapes\Bullets\Green GEL.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4946805" y="2011534"/>
              <a:ext cx="164349" cy="21907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1" name="Picture 3" descr="D:\Microsoft\DVD 36\DVD_ART36\Artwork_Imagery\Shapes\Bullets\Green GEL.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236928" y="1676403"/>
              <a:ext cx="164349" cy="21907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2" name="Picture 3" descr="D:\Microsoft\DVD 36\DVD_ART36\Artwork_Imagery\Shapes\Bullets\Green GEL.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408423" y="1752600"/>
              <a:ext cx="164349" cy="21907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3" name="Picture 3" descr="D:\Microsoft\DVD 36\DVD_ART36\Artwork_Imagery\Shapes\Bullets\Green GEL.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7373080" y="2524128"/>
              <a:ext cx="164349" cy="21907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4" name="Picture 3" descr="D:\Microsoft\DVD 36\DVD_ART36\Artwork_Imagery\Shapes\Bullets\Green GEL.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7430245" y="2066928"/>
              <a:ext cx="164349" cy="219075"/>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59" name="Rectangle 58"/>
          <p:cNvSpPr/>
          <p:nvPr/>
        </p:nvSpPr>
        <p:spPr>
          <a:xfrm rot="16200000">
            <a:off x="2627689" y="3496677"/>
            <a:ext cx="754630" cy="261899"/>
          </a:xfrm>
          <a:prstGeom prst="rect">
            <a:avLst/>
          </a:prstGeom>
        </p:spPr>
        <p:txBody>
          <a:bodyPr wrap="none" lIns="87916" tIns="43958" rIns="87916" bIns="43958">
            <a:spAutoFit/>
          </a:bodyPr>
          <a:lstStyle/>
          <a:p>
            <a:pPr algn="ctr" defTabSz="878872"/>
            <a:r>
              <a:rPr lang="en-US" sz="1125" dirty="0">
                <a:solidFill>
                  <a:srgbClr val="FF8A00">
                    <a:alpha val="99000"/>
                  </a:srgbClr>
                </a:solidFill>
              </a:rPr>
              <a:t>Replica 1</a:t>
            </a:r>
          </a:p>
        </p:txBody>
      </p:sp>
      <p:sp>
        <p:nvSpPr>
          <p:cNvPr id="70" name="Rectangle 69"/>
          <p:cNvSpPr/>
          <p:nvPr/>
        </p:nvSpPr>
        <p:spPr>
          <a:xfrm rot="16200000">
            <a:off x="2627689" y="4306615"/>
            <a:ext cx="754630" cy="261899"/>
          </a:xfrm>
          <a:prstGeom prst="rect">
            <a:avLst/>
          </a:prstGeom>
        </p:spPr>
        <p:txBody>
          <a:bodyPr wrap="none" lIns="87916" tIns="43958" rIns="87916" bIns="43958">
            <a:spAutoFit/>
          </a:bodyPr>
          <a:lstStyle/>
          <a:p>
            <a:pPr algn="ctr" defTabSz="878872"/>
            <a:r>
              <a:rPr lang="en-US" sz="1125" dirty="0">
                <a:solidFill>
                  <a:srgbClr val="FF8A00">
                    <a:alpha val="99000"/>
                  </a:srgbClr>
                </a:solidFill>
              </a:rPr>
              <a:t>Replica 2</a:t>
            </a:r>
          </a:p>
        </p:txBody>
      </p:sp>
      <p:sp>
        <p:nvSpPr>
          <p:cNvPr id="71" name="Rectangle 70"/>
          <p:cNvSpPr/>
          <p:nvPr/>
        </p:nvSpPr>
        <p:spPr>
          <a:xfrm rot="16200000">
            <a:off x="2627689" y="5124493"/>
            <a:ext cx="754630" cy="261899"/>
          </a:xfrm>
          <a:prstGeom prst="rect">
            <a:avLst/>
          </a:prstGeom>
        </p:spPr>
        <p:txBody>
          <a:bodyPr wrap="none" lIns="87916" tIns="43958" rIns="87916" bIns="43958">
            <a:spAutoFit/>
          </a:bodyPr>
          <a:lstStyle/>
          <a:p>
            <a:pPr defTabSz="878872"/>
            <a:r>
              <a:rPr lang="en-US" sz="1125" dirty="0">
                <a:solidFill>
                  <a:srgbClr val="FF8A00">
                    <a:alpha val="99000"/>
                  </a:srgbClr>
                </a:solidFill>
              </a:rPr>
              <a:t>Replica 3</a:t>
            </a:r>
          </a:p>
        </p:txBody>
      </p:sp>
      <p:grpSp>
        <p:nvGrpSpPr>
          <p:cNvPr id="5" name="Group 4"/>
          <p:cNvGrpSpPr/>
          <p:nvPr/>
        </p:nvGrpSpPr>
        <p:grpSpPr>
          <a:xfrm>
            <a:off x="817736" y="996321"/>
            <a:ext cx="7569171" cy="902444"/>
            <a:chOff x="1308377" y="222513"/>
            <a:chExt cx="12110674" cy="1443911"/>
          </a:xfrm>
        </p:grpSpPr>
        <p:sp>
          <p:nvSpPr>
            <p:cNvPr id="127" name="Rectangle 126"/>
            <p:cNvSpPr/>
            <p:nvPr/>
          </p:nvSpPr>
          <p:spPr>
            <a:xfrm>
              <a:off x="1308377" y="222513"/>
              <a:ext cx="4018843" cy="1443910"/>
            </a:xfrm>
            <a:prstGeom prst="rect">
              <a:avLst/>
            </a:prstGeom>
            <a:solidFill>
              <a:srgbClr val="00B0F0"/>
            </a:solidFill>
            <a:ln w="9525" cap="flat" cmpd="sng" algn="ctr">
              <a:solidFill>
                <a:schemeClr val="tx1"/>
              </a:solidFill>
              <a:prstDash val="sysDash"/>
            </a:ln>
            <a:effectLst/>
          </p:spPr>
          <p:txBody>
            <a:bodyPr lIns="163221" tIns="57150" rIns="81611" bIns="57150" rtlCol="0" anchor="b" anchorCtr="0"/>
            <a:lstStyle/>
            <a:p>
              <a:pPr algn="r" defTabSz="1087910"/>
              <a:r>
                <a:rPr lang="en-US" sz="1250" dirty="0">
                  <a:solidFill>
                    <a:srgbClr val="FFFFFF">
                      <a:alpha val="99000"/>
                    </a:srgbClr>
                  </a:solidFill>
                  <a:ea typeface="Segoe UI" pitchFamily="34" charset="0"/>
                  <a:cs typeface="Segoe UI" pitchFamily="34" charset="0"/>
                </a:rPr>
                <a:t>compute</a:t>
              </a:r>
            </a:p>
          </p:txBody>
        </p:sp>
        <p:sp>
          <p:nvSpPr>
            <p:cNvPr id="128" name="Rectangle 127"/>
            <p:cNvSpPr/>
            <p:nvPr/>
          </p:nvSpPr>
          <p:spPr>
            <a:xfrm>
              <a:off x="5592899" y="222513"/>
              <a:ext cx="3947590" cy="1443910"/>
            </a:xfrm>
            <a:prstGeom prst="rect">
              <a:avLst/>
            </a:prstGeom>
            <a:solidFill>
              <a:srgbClr val="00B0F0"/>
            </a:solidFill>
            <a:ln w="9525" cap="flat" cmpd="sng" algn="ctr">
              <a:solidFill>
                <a:schemeClr val="tx1"/>
              </a:solidFill>
              <a:prstDash val="sysDash"/>
            </a:ln>
            <a:effectLst/>
          </p:spPr>
          <p:txBody>
            <a:bodyPr lIns="163221" tIns="57150" rIns="81611" bIns="57150" rtlCol="0" anchor="b" anchorCtr="0"/>
            <a:lstStyle/>
            <a:p>
              <a:pPr algn="r" defTabSz="1087910"/>
              <a:r>
                <a:rPr lang="en-US" sz="1250" dirty="0">
                  <a:solidFill>
                    <a:srgbClr val="FFFFFF">
                      <a:alpha val="99000"/>
                    </a:srgbClr>
                  </a:solidFill>
                  <a:ea typeface="Segoe UI" pitchFamily="34" charset="0"/>
                  <a:cs typeface="Segoe UI" pitchFamily="34" charset="0"/>
                </a:rPr>
                <a:t>data management</a:t>
              </a:r>
            </a:p>
          </p:txBody>
        </p:sp>
        <p:sp>
          <p:nvSpPr>
            <p:cNvPr id="139" name="Rectangle 138"/>
            <p:cNvSpPr/>
            <p:nvPr/>
          </p:nvSpPr>
          <p:spPr>
            <a:xfrm>
              <a:off x="9806169" y="222514"/>
              <a:ext cx="3612882" cy="1443910"/>
            </a:xfrm>
            <a:prstGeom prst="rect">
              <a:avLst/>
            </a:prstGeom>
            <a:solidFill>
              <a:srgbClr val="00B0F0"/>
            </a:solidFill>
            <a:ln w="9525" cap="flat" cmpd="sng" algn="ctr">
              <a:solidFill>
                <a:schemeClr val="tx1"/>
              </a:solidFill>
              <a:prstDash val="sysDash"/>
            </a:ln>
            <a:effectLst/>
          </p:spPr>
          <p:txBody>
            <a:bodyPr lIns="163221" tIns="57150" rIns="81611" bIns="57150" rtlCol="0" anchor="b" anchorCtr="0"/>
            <a:lstStyle/>
            <a:p>
              <a:pPr algn="r" defTabSz="1087910"/>
              <a:r>
                <a:rPr lang="en-US" sz="1250" dirty="0">
                  <a:solidFill>
                    <a:srgbClr val="FFFFFF">
                      <a:alpha val="99000"/>
                    </a:srgbClr>
                  </a:solidFill>
                  <a:ea typeface="Segoe UI" pitchFamily="34" charset="0"/>
                  <a:cs typeface="Segoe UI" pitchFamily="34" charset="0"/>
                </a:rPr>
                <a:t>networking</a:t>
              </a:r>
            </a:p>
          </p:txBody>
        </p:sp>
        <p:grpSp>
          <p:nvGrpSpPr>
            <p:cNvPr id="141" name="Group 140"/>
            <p:cNvGrpSpPr/>
            <p:nvPr/>
          </p:nvGrpSpPr>
          <p:grpSpPr>
            <a:xfrm>
              <a:off x="7080435" y="395680"/>
              <a:ext cx="1007566" cy="852953"/>
              <a:chOff x="7080435" y="3383281"/>
              <a:chExt cx="1007566" cy="852953"/>
            </a:xfrm>
          </p:grpSpPr>
          <p:sp>
            <p:nvSpPr>
              <p:cNvPr id="207" name="Rectangle 206"/>
              <p:cNvSpPr/>
              <p:nvPr/>
            </p:nvSpPr>
            <p:spPr>
              <a:xfrm>
                <a:off x="7080435" y="3383281"/>
                <a:ext cx="1007566" cy="852953"/>
              </a:xfrm>
              <a:prstGeom prst="rect">
                <a:avLst/>
              </a:prstGeom>
              <a:solidFill>
                <a:srgbClr val="00A1DA"/>
              </a:solidFill>
              <a:ln w="9525" cap="flat" cmpd="sng" algn="ctr">
                <a:noFill/>
                <a:prstDash val="solid"/>
              </a:ln>
              <a:effectLst/>
            </p:spPr>
            <p:txBody>
              <a:bodyPr lIns="0" tIns="0" rIns="0" bIns="0" rtlCol="0" anchor="b" anchorCtr="0"/>
              <a:lstStyle/>
              <a:p>
                <a:pPr algn="ctr" defTabSz="1087910"/>
                <a:r>
                  <a:rPr lang="en-US" sz="813" dirty="0" err="1">
                    <a:solidFill>
                      <a:srgbClr val="FFFFFF">
                        <a:alpha val="99000"/>
                      </a:srgbClr>
                    </a:solidFill>
                    <a:ea typeface="Segoe UI" pitchFamily="34" charset="0"/>
                    <a:cs typeface="Segoe UI" pitchFamily="34" charset="0"/>
                  </a:rPr>
                  <a:t>noSQL</a:t>
                </a:r>
                <a:r>
                  <a:rPr lang="en-US" sz="813" dirty="0">
                    <a:solidFill>
                      <a:srgbClr val="FFFFFF">
                        <a:alpha val="99000"/>
                      </a:srgbClr>
                    </a:solidFill>
                    <a:ea typeface="Segoe UI" pitchFamily="34" charset="0"/>
                    <a:cs typeface="Segoe UI" pitchFamily="34" charset="0"/>
                  </a:rPr>
                  <a:t> </a:t>
                </a:r>
                <a:br>
                  <a:rPr lang="en-US" sz="813" dirty="0">
                    <a:solidFill>
                      <a:srgbClr val="FFFFFF">
                        <a:alpha val="99000"/>
                      </a:srgbClr>
                    </a:solidFill>
                    <a:ea typeface="Segoe UI" pitchFamily="34" charset="0"/>
                    <a:cs typeface="Segoe UI" pitchFamily="34" charset="0"/>
                  </a:rPr>
                </a:br>
                <a:r>
                  <a:rPr lang="en-US" sz="813" dirty="0">
                    <a:solidFill>
                      <a:srgbClr val="FFFFFF">
                        <a:alpha val="99000"/>
                      </a:srgbClr>
                    </a:solidFill>
                    <a:ea typeface="Segoe UI" pitchFamily="34" charset="0"/>
                    <a:cs typeface="Segoe UI" pitchFamily="34" charset="0"/>
                  </a:rPr>
                  <a:t>database</a:t>
                </a:r>
              </a:p>
            </p:txBody>
          </p:sp>
          <p:sp>
            <p:nvSpPr>
              <p:cNvPr id="208" name="Rectangle 207"/>
              <p:cNvSpPr/>
              <p:nvPr/>
            </p:nvSpPr>
            <p:spPr>
              <a:xfrm>
                <a:off x="7350763" y="3477200"/>
                <a:ext cx="466910" cy="2974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63"/>
                <a:endParaRPr lang="en-US" sz="1250">
                  <a:solidFill>
                    <a:srgbClr val="FFFFFF"/>
                  </a:solidFill>
                </a:endParaRPr>
              </a:p>
            </p:txBody>
          </p:sp>
          <p:sp>
            <p:nvSpPr>
              <p:cNvPr id="209" name="Rectangle 208"/>
              <p:cNvSpPr/>
              <p:nvPr/>
            </p:nvSpPr>
            <p:spPr>
              <a:xfrm>
                <a:off x="7350976" y="3477837"/>
                <a:ext cx="169750" cy="28486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63"/>
                <a:endParaRPr lang="en-US" sz="1250">
                  <a:solidFill>
                    <a:srgbClr val="FFFFFF"/>
                  </a:solidFill>
                </a:endParaRPr>
              </a:p>
            </p:txBody>
          </p:sp>
        </p:grpSp>
        <p:grpSp>
          <p:nvGrpSpPr>
            <p:cNvPr id="142" name="Group 141"/>
            <p:cNvGrpSpPr/>
            <p:nvPr/>
          </p:nvGrpSpPr>
          <p:grpSpPr>
            <a:xfrm>
              <a:off x="8330035" y="391882"/>
              <a:ext cx="1007566" cy="852953"/>
              <a:chOff x="8330035" y="3379483"/>
              <a:chExt cx="1007566" cy="852953"/>
            </a:xfrm>
          </p:grpSpPr>
          <p:sp>
            <p:nvSpPr>
              <p:cNvPr id="205" name="Rectangle 204"/>
              <p:cNvSpPr/>
              <p:nvPr/>
            </p:nvSpPr>
            <p:spPr>
              <a:xfrm>
                <a:off x="8330035" y="3379483"/>
                <a:ext cx="1007566" cy="852953"/>
              </a:xfrm>
              <a:prstGeom prst="rect">
                <a:avLst/>
              </a:prstGeom>
              <a:solidFill>
                <a:srgbClr val="00A1DA"/>
              </a:solidFill>
              <a:ln w="9525" cap="flat" cmpd="sng" algn="ctr">
                <a:noFill/>
                <a:prstDash val="solid"/>
              </a:ln>
              <a:effectLst/>
            </p:spPr>
            <p:txBody>
              <a:bodyPr lIns="0" tIns="0" rIns="0" bIns="0" rtlCol="0" anchor="b" anchorCtr="0"/>
              <a:lstStyle/>
              <a:p>
                <a:pPr algn="ctr" defTabSz="1087910"/>
                <a:r>
                  <a:rPr lang="en-US" sz="813" dirty="0">
                    <a:solidFill>
                      <a:srgbClr val="FFFFFF">
                        <a:alpha val="99000"/>
                      </a:srgbClr>
                    </a:solidFill>
                    <a:ea typeface="Segoe UI" pitchFamily="34" charset="0"/>
                    <a:cs typeface="Segoe UI" pitchFamily="34" charset="0"/>
                  </a:rPr>
                  <a:t>blob</a:t>
                </a:r>
              </a:p>
            </p:txBody>
          </p:sp>
          <p:sp>
            <p:nvSpPr>
              <p:cNvPr id="206" name="Freeform 79"/>
              <p:cNvSpPr>
                <a:spLocks noEditPoints="1"/>
              </p:cNvSpPr>
              <p:nvPr/>
            </p:nvSpPr>
            <p:spPr bwMode="black">
              <a:xfrm>
                <a:off x="8670210" y="3489360"/>
                <a:ext cx="327216" cy="44235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51441" tIns="25721" rIns="51441" bIns="25721" numCol="1" anchor="t" anchorCtr="0" compatLnSpc="1">
                <a:prstTxWarp prst="textNoShape">
                  <a:avLst/>
                </a:prstTxWarp>
              </a:bodyPr>
              <a:lstStyle/>
              <a:p>
                <a:pPr defTabSz="685463"/>
                <a:endParaRPr lang="en-US" sz="1000">
                  <a:solidFill>
                    <a:srgbClr val="FFFFFF"/>
                  </a:solidFill>
                </a:endParaRPr>
              </a:p>
            </p:txBody>
          </p:sp>
        </p:grpSp>
        <p:grpSp>
          <p:nvGrpSpPr>
            <p:cNvPr id="143" name="Group 142"/>
            <p:cNvGrpSpPr/>
            <p:nvPr/>
          </p:nvGrpSpPr>
          <p:grpSpPr>
            <a:xfrm>
              <a:off x="9956688" y="382889"/>
              <a:ext cx="996626" cy="842621"/>
              <a:chOff x="9945802" y="3370490"/>
              <a:chExt cx="996626" cy="842621"/>
            </a:xfrm>
          </p:grpSpPr>
          <p:sp>
            <p:nvSpPr>
              <p:cNvPr id="203" name="Rectangle 202"/>
              <p:cNvSpPr/>
              <p:nvPr/>
            </p:nvSpPr>
            <p:spPr>
              <a:xfrm>
                <a:off x="9945802" y="3370490"/>
                <a:ext cx="996626" cy="842621"/>
              </a:xfrm>
              <a:prstGeom prst="rect">
                <a:avLst/>
              </a:prstGeom>
              <a:solidFill>
                <a:srgbClr val="00A1DA"/>
              </a:solidFill>
              <a:ln w="9525" cap="flat" cmpd="sng" algn="ctr">
                <a:noFill/>
                <a:prstDash val="solid"/>
              </a:ln>
              <a:effectLst/>
            </p:spPr>
            <p:txBody>
              <a:bodyPr lIns="0" tIns="0" rIns="0" bIns="0" rtlCol="0" anchor="b" anchorCtr="0"/>
              <a:lstStyle/>
              <a:p>
                <a:pPr algn="ctr" defTabSz="1087910"/>
                <a:r>
                  <a:rPr lang="en-US" sz="813" dirty="0">
                    <a:solidFill>
                      <a:srgbClr val="FFFFFF">
                        <a:alpha val="99000"/>
                      </a:srgbClr>
                    </a:solidFill>
                    <a:ea typeface="Segoe UI" pitchFamily="34" charset="0"/>
                    <a:cs typeface="Segoe UI" pitchFamily="34" charset="0"/>
                  </a:rPr>
                  <a:t>connect</a:t>
                </a:r>
              </a:p>
            </p:txBody>
          </p:sp>
          <p:sp>
            <p:nvSpPr>
              <p:cNvPr id="204" name="Freeform 58"/>
              <p:cNvSpPr>
                <a:spLocks noEditPoints="1"/>
              </p:cNvSpPr>
              <p:nvPr/>
            </p:nvSpPr>
            <p:spPr bwMode="black">
              <a:xfrm>
                <a:off x="10200212" y="3477837"/>
                <a:ext cx="487806" cy="52283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51441" tIns="25721" rIns="51441" bIns="25721" numCol="1" anchor="t" anchorCtr="0" compatLnSpc="1">
                <a:prstTxWarp prst="textNoShape">
                  <a:avLst/>
                </a:prstTxWarp>
              </a:bodyPr>
              <a:lstStyle/>
              <a:p>
                <a:pPr defTabSz="685463"/>
                <a:endParaRPr lang="en-US" sz="1000">
                  <a:solidFill>
                    <a:srgbClr val="FFFFFF"/>
                  </a:solidFill>
                </a:endParaRPr>
              </a:p>
            </p:txBody>
          </p:sp>
        </p:grpSp>
        <p:grpSp>
          <p:nvGrpSpPr>
            <p:cNvPr id="144" name="Group 143"/>
            <p:cNvGrpSpPr/>
            <p:nvPr/>
          </p:nvGrpSpPr>
          <p:grpSpPr>
            <a:xfrm>
              <a:off x="11114928" y="382889"/>
              <a:ext cx="996626" cy="842621"/>
              <a:chOff x="11104044" y="3370490"/>
              <a:chExt cx="996626" cy="842621"/>
            </a:xfrm>
          </p:grpSpPr>
          <p:sp>
            <p:nvSpPr>
              <p:cNvPr id="201" name="Rectangle 200"/>
              <p:cNvSpPr/>
              <p:nvPr/>
            </p:nvSpPr>
            <p:spPr>
              <a:xfrm>
                <a:off x="11104044" y="3370490"/>
                <a:ext cx="996626" cy="842621"/>
              </a:xfrm>
              <a:prstGeom prst="rect">
                <a:avLst/>
              </a:prstGeom>
              <a:solidFill>
                <a:srgbClr val="00A1DA"/>
              </a:solidFill>
              <a:ln w="9525" cap="flat" cmpd="sng" algn="ctr">
                <a:noFill/>
                <a:prstDash val="solid"/>
              </a:ln>
              <a:effectLst/>
            </p:spPr>
            <p:txBody>
              <a:bodyPr lIns="0" tIns="0" rIns="0" bIns="0" rtlCol="0" anchor="b" anchorCtr="0"/>
              <a:lstStyle/>
              <a:p>
                <a:pPr algn="ctr" defTabSz="1087910"/>
                <a:r>
                  <a:rPr lang="en-US" sz="813" dirty="0">
                    <a:solidFill>
                      <a:srgbClr val="FFFFFF">
                        <a:alpha val="99000"/>
                      </a:srgbClr>
                    </a:solidFill>
                    <a:ea typeface="Segoe UI" pitchFamily="34" charset="0"/>
                    <a:cs typeface="Segoe UI" pitchFamily="34" charset="0"/>
                  </a:rPr>
                  <a:t>virtual network</a:t>
                </a:r>
              </a:p>
            </p:txBody>
          </p:sp>
          <p:sp>
            <p:nvSpPr>
              <p:cNvPr id="202" name="Freeform 78"/>
              <p:cNvSpPr>
                <a:spLocks noEditPoints="1"/>
              </p:cNvSpPr>
              <p:nvPr/>
            </p:nvSpPr>
            <p:spPr bwMode="black">
              <a:xfrm>
                <a:off x="11424821" y="3456007"/>
                <a:ext cx="355072" cy="339809"/>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51441" tIns="25721" rIns="51441" bIns="25721" numCol="1" anchor="t" anchorCtr="0" compatLnSpc="1">
                <a:prstTxWarp prst="textNoShape">
                  <a:avLst/>
                </a:prstTxWarp>
              </a:bodyPr>
              <a:lstStyle/>
              <a:p>
                <a:pPr defTabSz="685463"/>
                <a:endParaRPr lang="en-US" sz="1000">
                  <a:solidFill>
                    <a:srgbClr val="FFFFFF"/>
                  </a:solidFill>
                </a:endParaRPr>
              </a:p>
            </p:txBody>
          </p:sp>
        </p:grpSp>
        <p:grpSp>
          <p:nvGrpSpPr>
            <p:cNvPr id="145" name="Group 144"/>
            <p:cNvGrpSpPr/>
            <p:nvPr/>
          </p:nvGrpSpPr>
          <p:grpSpPr>
            <a:xfrm>
              <a:off x="12273168" y="395680"/>
              <a:ext cx="996626" cy="842621"/>
              <a:chOff x="12262282" y="3383281"/>
              <a:chExt cx="996626" cy="842621"/>
            </a:xfrm>
          </p:grpSpPr>
          <p:sp>
            <p:nvSpPr>
              <p:cNvPr id="199" name="Rectangle 198"/>
              <p:cNvSpPr/>
              <p:nvPr/>
            </p:nvSpPr>
            <p:spPr>
              <a:xfrm>
                <a:off x="12262282" y="3383281"/>
                <a:ext cx="996626" cy="842621"/>
              </a:xfrm>
              <a:prstGeom prst="rect">
                <a:avLst/>
              </a:prstGeom>
              <a:solidFill>
                <a:srgbClr val="00A1DA"/>
              </a:solidFill>
              <a:ln w="9525" cap="flat" cmpd="sng" algn="ctr">
                <a:noFill/>
                <a:prstDash val="solid"/>
              </a:ln>
              <a:effectLst/>
            </p:spPr>
            <p:txBody>
              <a:bodyPr lIns="0" tIns="0" rIns="0" bIns="0" rtlCol="0" anchor="b" anchorCtr="0"/>
              <a:lstStyle/>
              <a:p>
                <a:pPr algn="ctr" defTabSz="1087910"/>
                <a:r>
                  <a:rPr lang="en-US" sz="813" dirty="0">
                    <a:solidFill>
                      <a:srgbClr val="FFFFFF">
                        <a:alpha val="99000"/>
                      </a:srgbClr>
                    </a:solidFill>
                    <a:ea typeface="Segoe UI" pitchFamily="34" charset="0"/>
                    <a:cs typeface="Segoe UI" pitchFamily="34" charset="0"/>
                  </a:rPr>
                  <a:t>traffic manager</a:t>
                </a:r>
              </a:p>
            </p:txBody>
          </p:sp>
          <p:pic>
            <p:nvPicPr>
              <p:cNvPr id="200" name="Picture 50" descr="C:\Users\sakuu\Documents\Ballmer MGX 2011\Tile Icons\Road For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12571164" y="3436530"/>
                <a:ext cx="378861" cy="378762"/>
              </a:xfrm>
              <a:prstGeom prst="rect">
                <a:avLst/>
              </a:prstGeom>
              <a:noFill/>
              <a:extLst>
                <a:ext uri="{909E8E84-426E-40DD-AFC4-6F175D3DCCD1}">
                  <a14:hiddenFill xmlns:a14="http://schemas.microsoft.com/office/drawing/2010/main">
                    <a:solidFill>
                      <a:srgbClr val="FFFFFF"/>
                    </a:solidFill>
                  </a14:hiddenFill>
                </a:ext>
              </a:extLst>
            </p:spPr>
          </p:pic>
        </p:grpSp>
        <p:sp>
          <p:nvSpPr>
            <p:cNvPr id="146" name="Rectangle 145"/>
            <p:cNvSpPr/>
            <p:nvPr/>
          </p:nvSpPr>
          <p:spPr>
            <a:xfrm>
              <a:off x="1584964" y="376022"/>
              <a:ext cx="996626" cy="842620"/>
            </a:xfrm>
            <a:prstGeom prst="rect">
              <a:avLst/>
            </a:prstGeom>
            <a:solidFill>
              <a:srgbClr val="00A1DA"/>
            </a:solidFill>
            <a:ln w="9525" cap="flat" cmpd="sng" algn="ctr">
              <a:noFill/>
              <a:prstDash val="solid"/>
            </a:ln>
            <a:effectLst/>
          </p:spPr>
          <p:txBody>
            <a:bodyPr lIns="0" tIns="0" rIns="0" bIns="0" rtlCol="0" anchor="b" anchorCtr="0"/>
            <a:lstStyle/>
            <a:p>
              <a:pPr algn="ctr" defTabSz="1087910"/>
              <a:r>
                <a:rPr lang="en-US" sz="813" dirty="0">
                  <a:solidFill>
                    <a:srgbClr val="F2F2F2">
                      <a:alpha val="99000"/>
                    </a:srgbClr>
                  </a:solidFill>
                  <a:ea typeface="Segoe UI" pitchFamily="34" charset="0"/>
                  <a:cs typeface="Segoe UI" pitchFamily="34" charset="0"/>
                </a:rPr>
                <a:t>cloud services</a:t>
              </a:r>
            </a:p>
          </p:txBody>
        </p:sp>
        <p:grpSp>
          <p:nvGrpSpPr>
            <p:cNvPr id="147" name="Group 146"/>
            <p:cNvGrpSpPr/>
            <p:nvPr/>
          </p:nvGrpSpPr>
          <p:grpSpPr>
            <a:xfrm>
              <a:off x="1743641" y="433113"/>
              <a:ext cx="679273" cy="410395"/>
              <a:chOff x="214313" y="2174875"/>
              <a:chExt cx="990600" cy="598488"/>
            </a:xfrm>
          </p:grpSpPr>
          <p:sp>
            <p:nvSpPr>
              <p:cNvPr id="197"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defTabSz="685463"/>
                <a:endParaRPr lang="en-US" sz="1250">
                  <a:solidFill>
                    <a:srgbClr val="FFFFFF"/>
                  </a:solidFill>
                </a:endParaRPr>
              </a:p>
            </p:txBody>
          </p:sp>
          <p:sp>
            <p:nvSpPr>
              <p:cNvPr id="198"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defTabSz="685463"/>
                <a:endParaRPr lang="en-US" sz="1250">
                  <a:solidFill>
                    <a:srgbClr val="FFFFFF"/>
                  </a:solidFill>
                </a:endParaRPr>
              </a:p>
            </p:txBody>
          </p:sp>
        </p:grpSp>
        <p:sp>
          <p:nvSpPr>
            <p:cNvPr id="148" name="Rectangle 147"/>
            <p:cNvSpPr/>
            <p:nvPr/>
          </p:nvSpPr>
          <p:spPr>
            <a:xfrm>
              <a:off x="2804089" y="376022"/>
              <a:ext cx="996626" cy="842620"/>
            </a:xfrm>
            <a:prstGeom prst="rect">
              <a:avLst/>
            </a:prstGeom>
            <a:solidFill>
              <a:srgbClr val="00A1DA"/>
            </a:solidFill>
            <a:ln w="9525" cap="flat" cmpd="sng" algn="ctr">
              <a:noFill/>
              <a:prstDash val="solid"/>
            </a:ln>
            <a:effectLst/>
          </p:spPr>
          <p:txBody>
            <a:bodyPr lIns="0" tIns="0" rIns="0" bIns="0" rtlCol="0" anchor="b" anchorCtr="0"/>
            <a:lstStyle/>
            <a:p>
              <a:pPr algn="ctr" defTabSz="1087910"/>
              <a:r>
                <a:rPr lang="en-US" sz="813" dirty="0">
                  <a:solidFill>
                    <a:srgbClr val="FFFFFF">
                      <a:alpha val="99000"/>
                    </a:srgbClr>
                  </a:solidFill>
                  <a:ea typeface="Segoe UI" pitchFamily="34" charset="0"/>
                  <a:cs typeface="Segoe UI" pitchFamily="34" charset="0"/>
                </a:rPr>
                <a:t>VMs</a:t>
              </a:r>
            </a:p>
          </p:txBody>
        </p:sp>
        <p:grpSp>
          <p:nvGrpSpPr>
            <p:cNvPr id="149" name="Group 148"/>
            <p:cNvGrpSpPr/>
            <p:nvPr/>
          </p:nvGrpSpPr>
          <p:grpSpPr bwMode="black">
            <a:xfrm>
              <a:off x="3046581" y="440829"/>
              <a:ext cx="511642" cy="394962"/>
              <a:chOff x="7010400" y="2133600"/>
              <a:chExt cx="1379538" cy="1065213"/>
            </a:xfrm>
          </p:grpSpPr>
          <p:sp>
            <p:nvSpPr>
              <p:cNvPr id="150"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51"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52"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53"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54"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55"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56"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57"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58"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59"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60"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61"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62"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63"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64"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65"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66"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67"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68"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69"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70"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71"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72"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73"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74"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75"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76"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77"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78"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79"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80"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81"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82"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83"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84"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85"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86"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87"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88"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89"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90"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91"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92"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93"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94"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95"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96"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grpSp>
        <p:sp>
          <p:nvSpPr>
            <p:cNvPr id="213" name="Rectangle 212"/>
            <p:cNvSpPr/>
            <p:nvPr/>
          </p:nvSpPr>
          <p:spPr>
            <a:xfrm>
              <a:off x="4023214" y="376022"/>
              <a:ext cx="996626" cy="842620"/>
            </a:xfrm>
            <a:prstGeom prst="rect">
              <a:avLst/>
            </a:prstGeom>
            <a:solidFill>
              <a:srgbClr val="00A1DA"/>
            </a:solidFill>
            <a:ln w="9525" cap="flat" cmpd="sng" algn="ctr">
              <a:noFill/>
              <a:prstDash val="solid"/>
            </a:ln>
            <a:effectLst/>
          </p:spPr>
          <p:txBody>
            <a:bodyPr lIns="0" tIns="0" rIns="0" bIns="0" rtlCol="0" anchor="b" anchorCtr="0"/>
            <a:lstStyle/>
            <a:p>
              <a:pPr algn="ctr" defTabSz="1087910"/>
              <a:r>
                <a:rPr lang="en-US" sz="813" dirty="0">
                  <a:solidFill>
                    <a:srgbClr val="FFFFFF">
                      <a:alpha val="99000"/>
                    </a:srgbClr>
                  </a:solidFill>
                  <a:ea typeface="Segoe UI" pitchFamily="34" charset="0"/>
                  <a:cs typeface="Segoe UI" pitchFamily="34" charset="0"/>
                </a:rPr>
                <a:t>websites</a:t>
              </a:r>
            </a:p>
          </p:txBody>
        </p:sp>
        <p:sp>
          <p:nvSpPr>
            <p:cNvPr id="214" name="Freeform 213"/>
            <p:cNvSpPr>
              <a:spLocks noEditPoints="1"/>
            </p:cNvSpPr>
            <p:nvPr/>
          </p:nvSpPr>
          <p:spPr bwMode="auto">
            <a:xfrm>
              <a:off x="4293332" y="437115"/>
              <a:ext cx="456389" cy="402390"/>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tx1"/>
            </a:solidFill>
            <a:ln>
              <a:noFill/>
            </a:ln>
          </p:spPr>
          <p:txBody>
            <a:bodyPr vert="horz" wrap="square" lIns="57150" tIns="28575" rIns="57150" bIns="28575" numCol="1" anchor="t" anchorCtr="0" compatLnSpc="1">
              <a:prstTxWarp prst="textNoShape">
                <a:avLst/>
              </a:prstTxWarp>
            </a:bodyPr>
            <a:lstStyle/>
            <a:p>
              <a:pPr defTabSz="685463"/>
              <a:endParaRPr lang="en-US" sz="1250" dirty="0">
                <a:solidFill>
                  <a:srgbClr val="FFFFFF"/>
                </a:solidFill>
              </a:endParaRPr>
            </a:p>
          </p:txBody>
        </p:sp>
      </p:grpSp>
      <p:sp>
        <p:nvSpPr>
          <p:cNvPr id="121" name="Rectangle 120"/>
          <p:cNvSpPr/>
          <p:nvPr/>
        </p:nvSpPr>
        <p:spPr>
          <a:xfrm>
            <a:off x="817736" y="996321"/>
            <a:ext cx="2511777" cy="908515"/>
          </a:xfrm>
          <a:prstGeom prst="rect">
            <a:avLst/>
          </a:prstGeom>
          <a:solidFill>
            <a:schemeClr val="bg1">
              <a:alpha val="45000"/>
            </a:schemeClr>
          </a:solidFill>
          <a:ln w="9525" cap="flat" cmpd="sng" algn="ctr">
            <a:solidFill>
              <a:schemeClr val="bg1">
                <a:alpha val="45000"/>
              </a:schemeClr>
            </a:solidFill>
            <a:prstDash val="solid"/>
          </a:ln>
          <a:effectLst/>
        </p:spPr>
        <p:txBody>
          <a:bodyPr lIns="163221" tIns="57150" rIns="81611" bIns="57150" rtlCol="0" anchor="b" anchorCtr="0"/>
          <a:lstStyle/>
          <a:p>
            <a:pPr algn="r" defTabSz="1087910"/>
            <a:endParaRPr lang="en-US" sz="1250" dirty="0">
              <a:solidFill>
                <a:srgbClr val="FFFFFF">
                  <a:alpha val="99000"/>
                </a:srgbClr>
              </a:solidFill>
              <a:ea typeface="Segoe UI" pitchFamily="34" charset="0"/>
              <a:cs typeface="Segoe UI" pitchFamily="34" charset="0"/>
            </a:endParaRPr>
          </a:p>
        </p:txBody>
      </p:sp>
      <p:sp>
        <p:nvSpPr>
          <p:cNvPr id="122" name="Rectangle 121"/>
          <p:cNvSpPr/>
          <p:nvPr/>
        </p:nvSpPr>
        <p:spPr>
          <a:xfrm>
            <a:off x="3495562" y="996321"/>
            <a:ext cx="2467244" cy="908515"/>
          </a:xfrm>
          <a:prstGeom prst="rect">
            <a:avLst/>
          </a:prstGeom>
          <a:solidFill>
            <a:schemeClr val="bg1">
              <a:alpha val="45000"/>
            </a:schemeClr>
          </a:solidFill>
          <a:ln w="9525" cap="flat" cmpd="sng" algn="ctr">
            <a:solidFill>
              <a:schemeClr val="bg1">
                <a:alpha val="45000"/>
              </a:schemeClr>
            </a:solidFill>
            <a:prstDash val="solid"/>
          </a:ln>
          <a:effectLst/>
        </p:spPr>
        <p:txBody>
          <a:bodyPr lIns="163221" tIns="57150" rIns="81611" bIns="57150" rtlCol="0" anchor="b" anchorCtr="0"/>
          <a:lstStyle/>
          <a:p>
            <a:pPr algn="r" defTabSz="1087910"/>
            <a:endParaRPr lang="en-US" sz="1250" dirty="0">
              <a:solidFill>
                <a:srgbClr val="FFFFFF">
                  <a:alpha val="99000"/>
                </a:srgbClr>
              </a:solidFill>
              <a:ea typeface="Segoe UI" pitchFamily="34" charset="0"/>
              <a:cs typeface="Segoe UI" pitchFamily="34" charset="0"/>
            </a:endParaRPr>
          </a:p>
        </p:txBody>
      </p:sp>
      <p:sp>
        <p:nvSpPr>
          <p:cNvPr id="125" name="Rectangle 124"/>
          <p:cNvSpPr/>
          <p:nvPr/>
        </p:nvSpPr>
        <p:spPr>
          <a:xfrm>
            <a:off x="6128855" y="996321"/>
            <a:ext cx="2258052" cy="908515"/>
          </a:xfrm>
          <a:prstGeom prst="rect">
            <a:avLst/>
          </a:prstGeom>
          <a:solidFill>
            <a:schemeClr val="bg1">
              <a:alpha val="45000"/>
            </a:schemeClr>
          </a:solidFill>
          <a:ln w="9525" cap="flat" cmpd="sng" algn="ctr">
            <a:solidFill>
              <a:schemeClr val="bg1">
                <a:alpha val="45000"/>
              </a:schemeClr>
            </a:solidFill>
            <a:prstDash val="solid"/>
          </a:ln>
          <a:effectLst/>
        </p:spPr>
        <p:txBody>
          <a:bodyPr lIns="163221" tIns="57150" rIns="81611" bIns="57150" rtlCol="0" anchor="b" anchorCtr="0"/>
          <a:lstStyle/>
          <a:p>
            <a:pPr algn="r" defTabSz="1087910"/>
            <a:endParaRPr lang="en-US" sz="1250" dirty="0">
              <a:solidFill>
                <a:srgbClr val="FFFFFF">
                  <a:alpha val="99000"/>
                </a:srgbClr>
              </a:solidFill>
              <a:ea typeface="Segoe UI" pitchFamily="34" charset="0"/>
              <a:cs typeface="Segoe UI" pitchFamily="34" charset="0"/>
            </a:endParaRPr>
          </a:p>
        </p:txBody>
      </p:sp>
      <p:cxnSp>
        <p:nvCxnSpPr>
          <p:cNvPr id="21" name="Elbow Connector 20"/>
          <p:cNvCxnSpPr>
            <a:stCxn id="132" idx="12"/>
            <a:endCxn id="134" idx="12"/>
          </p:cNvCxnSpPr>
          <p:nvPr/>
        </p:nvCxnSpPr>
        <p:spPr>
          <a:xfrm>
            <a:off x="3908560" y="3809981"/>
            <a:ext cx="10384" cy="1619875"/>
          </a:xfrm>
          <a:prstGeom prst="bentConnector3">
            <a:avLst>
              <a:gd name="adj1" fmla="val 3913047"/>
            </a:avLst>
          </a:prstGeom>
          <a:ln cap="rnd">
            <a:solidFill>
              <a:schemeClr val="tx1">
                <a:lumMod val="50000"/>
              </a:schemeClr>
            </a:solidFill>
            <a:miter lim="800000"/>
            <a:tailEnd type="arrow" w="med" len="sm"/>
          </a:ln>
        </p:spPr>
        <p:style>
          <a:lnRef idx="3">
            <a:schemeClr val="accent4"/>
          </a:lnRef>
          <a:fillRef idx="0">
            <a:schemeClr val="accent4"/>
          </a:fillRef>
          <a:effectRef idx="2">
            <a:schemeClr val="accent4"/>
          </a:effectRef>
          <a:fontRef idx="minor">
            <a:schemeClr val="tx1"/>
          </a:fontRef>
        </p:style>
      </p:cxnSp>
      <p:cxnSp>
        <p:nvCxnSpPr>
          <p:cNvPr id="13" name="Straight Arrow Connector 12"/>
          <p:cNvCxnSpPr>
            <a:stCxn id="132" idx="7"/>
          </p:cNvCxnSpPr>
          <p:nvPr/>
        </p:nvCxnSpPr>
        <p:spPr>
          <a:xfrm>
            <a:off x="3725426" y="4001435"/>
            <a:ext cx="0" cy="426097"/>
          </a:xfrm>
          <a:prstGeom prst="straightConnector1">
            <a:avLst/>
          </a:prstGeom>
          <a:ln cap="rnd">
            <a:solidFill>
              <a:schemeClr val="tx1">
                <a:lumMod val="50000"/>
              </a:schemeClr>
            </a:solidFill>
            <a:tailEnd type="arrow" w="med" len="sm"/>
          </a:ln>
        </p:spPr>
        <p:style>
          <a:lnRef idx="3">
            <a:schemeClr val="accent4"/>
          </a:lnRef>
          <a:fillRef idx="0">
            <a:schemeClr val="accent4"/>
          </a:fillRef>
          <a:effectRef idx="2">
            <a:schemeClr val="accent4"/>
          </a:effectRef>
          <a:fontRef idx="minor">
            <a:schemeClr val="tx1"/>
          </a:fontRef>
        </p:style>
      </p:cxnSp>
      <p:sp>
        <p:nvSpPr>
          <p:cNvPr id="129" name="tower"/>
          <p:cNvSpPr>
            <a:spLocks noEditPoints="1" noChangeArrowheads="1"/>
          </p:cNvSpPr>
          <p:nvPr/>
        </p:nvSpPr>
        <p:spPr bwMode="auto">
          <a:xfrm>
            <a:off x="3137400" y="3324679"/>
            <a:ext cx="404284" cy="676756"/>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ln>
            <a:solidFill>
              <a:schemeClr val="accent3"/>
            </a:solidFill>
            <a:headEnd/>
            <a:tailEnd/>
          </a:ln>
        </p:spPr>
        <p:style>
          <a:lnRef idx="2">
            <a:schemeClr val="accent6"/>
          </a:lnRef>
          <a:fillRef idx="1">
            <a:schemeClr val="lt1"/>
          </a:fillRef>
          <a:effectRef idx="0">
            <a:schemeClr val="accent6"/>
          </a:effectRef>
          <a:fontRef idx="minor">
            <a:schemeClr val="dk1"/>
          </a:fontRef>
        </p:style>
        <p:txBody>
          <a:bodyPr vert="horz" wrap="square" lIns="47612" tIns="23806" rIns="47612" bIns="23806" numCol="1" anchor="t" anchorCtr="0" compatLnSpc="1">
            <a:prstTxWarp prst="textNoShape">
              <a:avLst/>
            </a:prstTxWarp>
          </a:bodyPr>
          <a:lstStyle/>
          <a:p>
            <a:pPr defTabSz="685698"/>
            <a:endParaRPr lang="en-US" sz="1250">
              <a:solidFill>
                <a:srgbClr val="292929"/>
              </a:solidFill>
            </a:endParaRPr>
          </a:p>
        </p:txBody>
      </p:sp>
      <p:sp>
        <p:nvSpPr>
          <p:cNvPr id="130" name="tower"/>
          <p:cNvSpPr>
            <a:spLocks noEditPoints="1" noChangeArrowheads="1"/>
          </p:cNvSpPr>
          <p:nvPr/>
        </p:nvSpPr>
        <p:spPr bwMode="auto">
          <a:xfrm>
            <a:off x="3137400" y="4134616"/>
            <a:ext cx="404284" cy="676756"/>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ln>
            <a:solidFill>
              <a:schemeClr val="accent3"/>
            </a:solidFill>
            <a:headEnd/>
            <a:tailEnd/>
          </a:ln>
        </p:spPr>
        <p:style>
          <a:lnRef idx="2">
            <a:schemeClr val="accent6"/>
          </a:lnRef>
          <a:fillRef idx="1">
            <a:schemeClr val="lt1"/>
          </a:fillRef>
          <a:effectRef idx="0">
            <a:schemeClr val="accent6"/>
          </a:effectRef>
          <a:fontRef idx="minor">
            <a:schemeClr val="dk1"/>
          </a:fontRef>
        </p:style>
        <p:txBody>
          <a:bodyPr vert="horz" wrap="square" lIns="47612" tIns="23806" rIns="47612" bIns="23806" numCol="1" anchor="t" anchorCtr="0" compatLnSpc="1">
            <a:prstTxWarp prst="textNoShape">
              <a:avLst/>
            </a:prstTxWarp>
          </a:bodyPr>
          <a:lstStyle/>
          <a:p>
            <a:pPr defTabSz="685698"/>
            <a:endParaRPr lang="en-US" sz="1250">
              <a:solidFill>
                <a:srgbClr val="292929"/>
              </a:solidFill>
            </a:endParaRPr>
          </a:p>
        </p:txBody>
      </p:sp>
      <p:sp>
        <p:nvSpPr>
          <p:cNvPr id="131" name="tower"/>
          <p:cNvSpPr>
            <a:spLocks noEditPoints="1" noChangeArrowheads="1"/>
          </p:cNvSpPr>
          <p:nvPr/>
        </p:nvSpPr>
        <p:spPr bwMode="auto">
          <a:xfrm>
            <a:off x="3137400" y="4944554"/>
            <a:ext cx="404284" cy="676756"/>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ln>
            <a:solidFill>
              <a:schemeClr val="accent3"/>
            </a:solidFill>
            <a:headEnd/>
            <a:tailEnd/>
          </a:ln>
        </p:spPr>
        <p:style>
          <a:lnRef idx="2">
            <a:schemeClr val="accent6"/>
          </a:lnRef>
          <a:fillRef idx="1">
            <a:schemeClr val="lt1"/>
          </a:fillRef>
          <a:effectRef idx="0">
            <a:schemeClr val="accent6"/>
          </a:effectRef>
          <a:fontRef idx="minor">
            <a:schemeClr val="dk1"/>
          </a:fontRef>
        </p:style>
        <p:txBody>
          <a:bodyPr vert="horz" wrap="square" lIns="47612" tIns="23806" rIns="47612" bIns="23806" numCol="1" anchor="t" anchorCtr="0" compatLnSpc="1">
            <a:prstTxWarp prst="textNoShape">
              <a:avLst/>
            </a:prstTxWarp>
          </a:bodyPr>
          <a:lstStyle/>
          <a:p>
            <a:pPr defTabSz="685698"/>
            <a:endParaRPr lang="en-US" sz="1250">
              <a:solidFill>
                <a:srgbClr val="292929"/>
              </a:solidFill>
            </a:endParaRPr>
          </a:p>
        </p:txBody>
      </p:sp>
      <p:sp>
        <p:nvSpPr>
          <p:cNvPr id="132" name="Freeform 34"/>
          <p:cNvSpPr>
            <a:spLocks noEditPoints="1"/>
          </p:cNvSpPr>
          <p:nvPr/>
        </p:nvSpPr>
        <p:spPr bwMode="auto">
          <a:xfrm>
            <a:off x="3541684" y="3641420"/>
            <a:ext cx="366876" cy="360016"/>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1439" tIns="25719" rIns="51439" bIns="25719" numCol="1" rtlCol="0" anchor="ctr" anchorCtr="0" compatLnSpc="1">
            <a:prstTxWarp prst="textNoShape">
              <a:avLst/>
            </a:prstTxWarp>
          </a:bodyPr>
          <a:lstStyle/>
          <a:p>
            <a:pPr defTabSz="462963"/>
            <a:endParaRPr lang="en-US" sz="1250" spc="-76">
              <a:solidFill>
                <a:srgbClr val="FFFFFF">
                  <a:lumMod val="50000"/>
                </a:srgbClr>
              </a:solidFill>
              <a:latin typeface="Segoe Light" pitchFamily="34" charset="0"/>
            </a:endParaRPr>
          </a:p>
        </p:txBody>
      </p:sp>
      <p:sp>
        <p:nvSpPr>
          <p:cNvPr id="133" name="Freeform 34"/>
          <p:cNvSpPr>
            <a:spLocks noEditPoints="1"/>
          </p:cNvSpPr>
          <p:nvPr/>
        </p:nvSpPr>
        <p:spPr bwMode="auto">
          <a:xfrm>
            <a:off x="3541684" y="4451357"/>
            <a:ext cx="366876" cy="360016"/>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1439" tIns="25719" rIns="51439" bIns="25719" numCol="1" rtlCol="0" anchor="ctr" anchorCtr="0" compatLnSpc="1">
            <a:prstTxWarp prst="textNoShape">
              <a:avLst/>
            </a:prstTxWarp>
          </a:bodyPr>
          <a:lstStyle/>
          <a:p>
            <a:pPr defTabSz="462963"/>
            <a:endParaRPr lang="en-US" sz="1250" spc="-76">
              <a:solidFill>
                <a:srgbClr val="FFFFFF">
                  <a:lumMod val="50000"/>
                </a:srgbClr>
              </a:solidFill>
              <a:latin typeface="Segoe Light" pitchFamily="34" charset="0"/>
            </a:endParaRPr>
          </a:p>
        </p:txBody>
      </p:sp>
      <p:sp>
        <p:nvSpPr>
          <p:cNvPr id="134" name="Freeform 34"/>
          <p:cNvSpPr>
            <a:spLocks noEditPoints="1"/>
          </p:cNvSpPr>
          <p:nvPr/>
        </p:nvSpPr>
        <p:spPr bwMode="auto">
          <a:xfrm>
            <a:off x="3541684" y="5261295"/>
            <a:ext cx="366876" cy="360016"/>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1439" tIns="25719" rIns="51439" bIns="25719" numCol="1" rtlCol="0" anchor="ctr" anchorCtr="0" compatLnSpc="1">
            <a:prstTxWarp prst="textNoShape">
              <a:avLst/>
            </a:prstTxWarp>
          </a:bodyPr>
          <a:lstStyle/>
          <a:p>
            <a:pPr defTabSz="462963"/>
            <a:endParaRPr lang="en-US" sz="1250" spc="-76">
              <a:solidFill>
                <a:srgbClr val="FFFFFF">
                  <a:lumMod val="50000"/>
                </a:srgbClr>
              </a:solidFill>
              <a:latin typeface="Segoe Light" pitchFamily="34" charset="0"/>
            </a:endParaRPr>
          </a:p>
        </p:txBody>
      </p:sp>
      <p:cxnSp>
        <p:nvCxnSpPr>
          <p:cNvPr id="138" name="Elbow Connector 137"/>
          <p:cNvCxnSpPr>
            <a:endCxn id="59" idx="0"/>
          </p:cNvCxnSpPr>
          <p:nvPr/>
        </p:nvCxnSpPr>
        <p:spPr>
          <a:xfrm flipV="1">
            <a:off x="1800167" y="3627627"/>
            <a:ext cx="1073888" cy="815130"/>
          </a:xfrm>
          <a:prstGeom prst="bentConnector3">
            <a:avLst>
              <a:gd name="adj1" fmla="val 50000"/>
            </a:avLst>
          </a:prstGeom>
          <a:ln cap="rnd">
            <a:solidFill>
              <a:schemeClr val="tx1">
                <a:lumMod val="50000"/>
              </a:schemeClr>
            </a:solidFill>
            <a:miter lim="800000"/>
            <a:tailEnd type="arrow" w="med" len="sm"/>
          </a:ln>
        </p:spPr>
        <p:style>
          <a:lnRef idx="3">
            <a:schemeClr val="accent4"/>
          </a:lnRef>
          <a:fillRef idx="0">
            <a:schemeClr val="accent4"/>
          </a:fillRef>
          <a:effectRef idx="2">
            <a:schemeClr val="accent4"/>
          </a:effectRef>
          <a:fontRef idx="minor">
            <a:schemeClr val="tx1"/>
          </a:fontRef>
        </p:style>
      </p:cxnSp>
      <p:grpSp>
        <p:nvGrpSpPr>
          <p:cNvPr id="26" name="Group 25"/>
          <p:cNvGrpSpPr/>
          <p:nvPr/>
        </p:nvGrpSpPr>
        <p:grpSpPr>
          <a:xfrm>
            <a:off x="1212444" y="4134616"/>
            <a:ext cx="771160" cy="676756"/>
            <a:chOff x="1328972" y="5243786"/>
            <a:chExt cx="1233856" cy="1082810"/>
          </a:xfrm>
        </p:grpSpPr>
        <p:sp>
          <p:nvSpPr>
            <p:cNvPr id="135" name="tower"/>
            <p:cNvSpPr>
              <a:spLocks noEditPoints="1" noChangeArrowheads="1"/>
            </p:cNvSpPr>
            <p:nvPr/>
          </p:nvSpPr>
          <p:spPr bwMode="auto">
            <a:xfrm>
              <a:off x="1328972" y="5243786"/>
              <a:ext cx="646854" cy="1082810"/>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ln>
              <a:solidFill>
                <a:schemeClr val="accent5"/>
              </a:solidFill>
              <a:headEnd/>
              <a:tailEnd/>
            </a:ln>
          </p:spPr>
          <p:style>
            <a:lnRef idx="2">
              <a:schemeClr val="accent6"/>
            </a:lnRef>
            <a:fillRef idx="1">
              <a:schemeClr val="lt1"/>
            </a:fillRef>
            <a:effectRef idx="0">
              <a:schemeClr val="accent6"/>
            </a:effectRef>
            <a:fontRef idx="minor">
              <a:schemeClr val="dk1"/>
            </a:fontRef>
          </p:style>
          <p:txBody>
            <a:bodyPr vert="horz" wrap="square" lIns="47612" tIns="23806" rIns="47612" bIns="23806" numCol="1" anchor="t" anchorCtr="0" compatLnSpc="1">
              <a:prstTxWarp prst="textNoShape">
                <a:avLst/>
              </a:prstTxWarp>
            </a:bodyPr>
            <a:lstStyle/>
            <a:p>
              <a:pPr defTabSz="685698"/>
              <a:endParaRPr lang="en-US" sz="1250">
                <a:solidFill>
                  <a:srgbClr val="292929"/>
                </a:solidFill>
              </a:endParaRPr>
            </a:p>
          </p:txBody>
        </p:sp>
        <p:sp>
          <p:nvSpPr>
            <p:cNvPr id="136" name="Freeform 34"/>
            <p:cNvSpPr>
              <a:spLocks noEditPoints="1"/>
            </p:cNvSpPr>
            <p:nvPr/>
          </p:nvSpPr>
          <p:spPr bwMode="auto">
            <a:xfrm>
              <a:off x="1975826" y="5750571"/>
              <a:ext cx="587002" cy="576025"/>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accent5"/>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1439" tIns="25719" rIns="51439" bIns="25719" numCol="1" rtlCol="0" anchor="ctr" anchorCtr="0" compatLnSpc="1">
              <a:prstTxWarp prst="textNoShape">
                <a:avLst/>
              </a:prstTxWarp>
            </a:bodyPr>
            <a:lstStyle/>
            <a:p>
              <a:pPr defTabSz="462963"/>
              <a:endParaRPr lang="en-US" sz="1250" spc="-76">
                <a:solidFill>
                  <a:srgbClr val="FFFFFF">
                    <a:lumMod val="50000"/>
                  </a:srgbClr>
                </a:solidFill>
                <a:latin typeface="Segoe Light" pitchFamily="34" charset="0"/>
              </a:endParaRPr>
            </a:p>
          </p:txBody>
        </p:sp>
      </p:grpSp>
      <p:sp>
        <p:nvSpPr>
          <p:cNvPr id="137" name="Right Arrow 136"/>
          <p:cNvSpPr/>
          <p:nvPr/>
        </p:nvSpPr>
        <p:spPr bwMode="auto">
          <a:xfrm>
            <a:off x="825075" y="4244394"/>
            <a:ext cx="514484" cy="457200"/>
          </a:xfrm>
          <a:prstGeom prst="rightArrow">
            <a:avLst/>
          </a:prstGeom>
          <a:solidFill>
            <a:schemeClr val="accent5"/>
          </a:solidFill>
          <a:ln>
            <a:noFill/>
            <a:headEnd type="none" w="med" len="med"/>
            <a:tailEnd type="none" w="med" len="med"/>
          </a:ln>
          <a:effectLst/>
          <a:scene3d>
            <a:camera prst="orthographicFront">
              <a:rot lat="0" lon="0" rev="0"/>
            </a:camera>
            <a:lightRig rig="threePt" dir="t">
              <a:rot lat="0" lon="0" rev="20400000"/>
            </a:lightRig>
          </a:scene3d>
          <a:sp3d contourW="6350">
            <a:contourClr>
              <a:schemeClr val="accent2">
                <a:shade val="25000"/>
                <a:satMod val="150000"/>
              </a:schemeClr>
            </a:contourClr>
          </a:sp3d>
        </p:spPr>
        <p:style>
          <a:lnRef idx="0">
            <a:schemeClr val="accent2"/>
          </a:lnRef>
          <a:fillRef idx="3">
            <a:schemeClr val="accent2"/>
          </a:fillRef>
          <a:effectRef idx="3">
            <a:schemeClr val="accent2"/>
          </a:effectRef>
          <a:fontRef idx="minor">
            <a:schemeClr val="lt1"/>
          </a:fontRef>
        </p:style>
        <p:txBody>
          <a:bodyPr vert="horz" wrap="square" lIns="87912" tIns="43956" rIns="87912" bIns="43956" numCol="1" rtlCol="0" anchor="ctr" anchorCtr="0" compatLnSpc="1">
            <a:prstTxWarp prst="textNoShape">
              <a:avLst/>
            </a:prstTxWarp>
          </a:bodyPr>
          <a:lstStyle/>
          <a:p>
            <a:pPr algn="ctr" defTabSz="878872"/>
            <a:endParaRPr lang="en-US" sz="2313" dirty="0">
              <a:solidFill>
                <a:srgbClr val="FFFFFF"/>
              </a:solidFill>
            </a:endParaRPr>
          </a:p>
        </p:txBody>
      </p:sp>
      <p:grpSp>
        <p:nvGrpSpPr>
          <p:cNvPr id="140" name="Group 139"/>
          <p:cNvGrpSpPr/>
          <p:nvPr/>
        </p:nvGrpSpPr>
        <p:grpSpPr>
          <a:xfrm>
            <a:off x="3644271" y="1104531"/>
            <a:ext cx="629729" cy="533096"/>
            <a:chOff x="5830833" y="3383251"/>
            <a:chExt cx="1007566" cy="852953"/>
          </a:xfrm>
        </p:grpSpPr>
        <p:sp>
          <p:nvSpPr>
            <p:cNvPr id="210" name="Rectangle 209"/>
            <p:cNvSpPr/>
            <p:nvPr/>
          </p:nvSpPr>
          <p:spPr>
            <a:xfrm>
              <a:off x="5830833" y="3383251"/>
              <a:ext cx="1007566" cy="852953"/>
            </a:xfrm>
            <a:prstGeom prst="rect">
              <a:avLst/>
            </a:prstGeom>
            <a:solidFill>
              <a:srgbClr val="00A1DA"/>
            </a:solidFill>
            <a:ln w="9525" cap="flat" cmpd="sng" algn="ctr">
              <a:noFill/>
              <a:prstDash val="solid"/>
            </a:ln>
            <a:effectLst/>
          </p:spPr>
          <p:txBody>
            <a:bodyPr lIns="0" tIns="0" rIns="0" bIns="0" rtlCol="0" anchor="b" anchorCtr="0"/>
            <a:lstStyle/>
            <a:p>
              <a:pPr algn="ctr" defTabSz="1087910"/>
              <a:r>
                <a:rPr lang="en-US" sz="813" dirty="0">
                  <a:solidFill>
                    <a:srgbClr val="FFFFFF">
                      <a:alpha val="99000"/>
                    </a:srgbClr>
                  </a:solidFill>
                  <a:ea typeface="Segoe UI" pitchFamily="34" charset="0"/>
                  <a:cs typeface="Segoe UI" pitchFamily="34" charset="0"/>
                </a:rPr>
                <a:t>SQL </a:t>
              </a:r>
              <a:br>
                <a:rPr lang="en-US" sz="813" dirty="0">
                  <a:solidFill>
                    <a:srgbClr val="FFFFFF">
                      <a:alpha val="99000"/>
                    </a:srgbClr>
                  </a:solidFill>
                  <a:ea typeface="Segoe UI" pitchFamily="34" charset="0"/>
                  <a:cs typeface="Segoe UI" pitchFamily="34" charset="0"/>
                </a:rPr>
              </a:br>
              <a:r>
                <a:rPr lang="en-US" sz="813" dirty="0">
                  <a:solidFill>
                    <a:srgbClr val="FFFFFF">
                      <a:alpha val="99000"/>
                    </a:srgbClr>
                  </a:solidFill>
                  <a:ea typeface="Segoe UI" pitchFamily="34" charset="0"/>
                  <a:cs typeface="Segoe UI" pitchFamily="34" charset="0"/>
                </a:rPr>
                <a:t>database</a:t>
              </a:r>
            </a:p>
          </p:txBody>
        </p:sp>
        <p:pic>
          <p:nvPicPr>
            <p:cNvPr id="211" name="Picture 2"/>
            <p:cNvPicPr>
              <a:picLocks noChangeAspect="1" noChangeArrowheads="1"/>
            </p:cNvPicPr>
            <p:nvPr/>
          </p:nvPicPr>
          <p:blipFill>
            <a:blip r:embed="rId6"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6135622" y="3459263"/>
              <a:ext cx="367926" cy="333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13" name="Picture 3" descr="D:\Microsoft\DVD 36\DVD_ART36\Artwork_Imagery\Shapes\Bullets\Green GEL.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5458645" y="2847395"/>
            <a:ext cx="143296" cy="127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14" name="Picture 3" descr="D:\Microsoft\DVD 36\DVD_ART36\Artwork_Imagery\Shapes\Bullets\Green GEL.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5687021" y="2812387"/>
            <a:ext cx="143296" cy="12797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158411"/>
      </p:ext>
    </p:extLst>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2373521" y="2787822"/>
            <a:ext cx="1809766" cy="308966"/>
          </a:xfrm>
          <a:prstGeom prst="rect">
            <a:avLst/>
          </a:prstGeom>
          <a:noFill/>
        </p:spPr>
        <p:txBody>
          <a:bodyPr wrap="square" lIns="65948" tIns="32974" rIns="65948" bIns="32974" rtlCol="0">
            <a:spAutoFit/>
          </a:bodyPr>
          <a:lstStyle/>
          <a:p>
            <a:pPr defTabSz="685463">
              <a:lnSpc>
                <a:spcPct val="90000"/>
              </a:lnSpc>
              <a:spcBef>
                <a:spcPct val="20000"/>
              </a:spcBef>
              <a:spcAft>
                <a:spcPts val="750"/>
              </a:spcAft>
              <a:buSzPct val="80000"/>
              <a:defRPr/>
            </a:pPr>
            <a:r>
              <a:rPr lang="en-US" sz="1750" dirty="0">
                <a:solidFill>
                  <a:srgbClr val="8CC600">
                    <a:alpha val="99000"/>
                  </a:srgbClr>
                </a:solidFill>
                <a:latin typeface="Segoe UI Light" pitchFamily="34" charset="0"/>
                <a:ea typeface="Segoe UI" pitchFamily="34" charset="0"/>
                <a:cs typeface="Segoe UI" pitchFamily="34" charset="0"/>
              </a:rPr>
              <a:t>On-Premises</a:t>
            </a:r>
          </a:p>
        </p:txBody>
      </p:sp>
      <p:sp>
        <p:nvSpPr>
          <p:cNvPr id="39" name="TextBox 38"/>
          <p:cNvSpPr txBox="1"/>
          <p:nvPr/>
        </p:nvSpPr>
        <p:spPr>
          <a:xfrm>
            <a:off x="3914044" y="2787822"/>
            <a:ext cx="1809766" cy="308966"/>
          </a:xfrm>
          <a:prstGeom prst="rect">
            <a:avLst/>
          </a:prstGeom>
          <a:noFill/>
        </p:spPr>
        <p:txBody>
          <a:bodyPr wrap="square" lIns="65948" tIns="32974" rIns="65948" bIns="32974" rtlCol="0">
            <a:spAutoFit/>
          </a:bodyPr>
          <a:lstStyle/>
          <a:p>
            <a:pPr defTabSz="685463">
              <a:lnSpc>
                <a:spcPct val="90000"/>
              </a:lnSpc>
              <a:spcBef>
                <a:spcPct val="20000"/>
              </a:spcBef>
              <a:spcAft>
                <a:spcPts val="750"/>
              </a:spcAft>
              <a:buSzPct val="80000"/>
              <a:defRPr/>
            </a:pPr>
            <a:r>
              <a:rPr lang="en-US" sz="1750" dirty="0">
                <a:solidFill>
                  <a:srgbClr val="8CC600">
                    <a:alpha val="99000"/>
                  </a:srgbClr>
                </a:solidFill>
                <a:latin typeface="Segoe UI Light" pitchFamily="34" charset="0"/>
                <a:ea typeface="Segoe UI" pitchFamily="34" charset="0"/>
                <a:cs typeface="Segoe UI" pitchFamily="34" charset="0"/>
              </a:rPr>
              <a:t>Cloud</a:t>
            </a:r>
          </a:p>
        </p:txBody>
      </p:sp>
      <p:sp>
        <p:nvSpPr>
          <p:cNvPr id="48" name="TextBox 47"/>
          <p:cNvSpPr txBox="1"/>
          <p:nvPr/>
        </p:nvSpPr>
        <p:spPr>
          <a:xfrm>
            <a:off x="4133343" y="5053669"/>
            <a:ext cx="2480501" cy="557304"/>
          </a:xfrm>
          <a:prstGeom prst="rect">
            <a:avLst/>
          </a:prstGeom>
          <a:noFill/>
        </p:spPr>
        <p:txBody>
          <a:bodyPr wrap="square" lIns="65948" tIns="32974" rIns="65948" bIns="32974" rtlCol="0">
            <a:spAutoFit/>
          </a:bodyPr>
          <a:lstStyle/>
          <a:p>
            <a:pPr marL="164863" indent="-164849" defTabSz="685463">
              <a:buFont typeface="Arial" pitchFamily="34" charset="0"/>
              <a:buChar char="•"/>
            </a:pPr>
            <a:r>
              <a:rPr lang="en-US" sz="1063" kern="0" dirty="0">
                <a:solidFill>
                  <a:srgbClr val="FFFFFF">
                    <a:alpha val="99000"/>
                  </a:srgbClr>
                </a:solidFill>
              </a:rPr>
              <a:t>Scale-out via multiple copies of data</a:t>
            </a:r>
          </a:p>
          <a:p>
            <a:pPr marL="164863" indent="-164849" defTabSz="685463">
              <a:buFont typeface="Arial" pitchFamily="34" charset="0"/>
              <a:buChar char="•"/>
            </a:pPr>
            <a:r>
              <a:rPr lang="en-US" sz="1063" kern="0" dirty="0">
                <a:solidFill>
                  <a:srgbClr val="FFFFFF">
                    <a:alpha val="99000"/>
                  </a:srgbClr>
                </a:solidFill>
              </a:rPr>
              <a:t>E.g. Separate reporting &amp; OLTP workloads; multiple Web sites</a:t>
            </a:r>
          </a:p>
        </p:txBody>
      </p:sp>
      <p:sp>
        <p:nvSpPr>
          <p:cNvPr id="51" name="TextBox 50"/>
          <p:cNvSpPr txBox="1"/>
          <p:nvPr/>
        </p:nvSpPr>
        <p:spPr>
          <a:xfrm>
            <a:off x="7201816" y="3330414"/>
            <a:ext cx="1630638" cy="720874"/>
          </a:xfrm>
          <a:prstGeom prst="rect">
            <a:avLst/>
          </a:prstGeom>
          <a:noFill/>
        </p:spPr>
        <p:txBody>
          <a:bodyPr wrap="square" lIns="65948" tIns="32974" rIns="65948" bIns="32974" rtlCol="0">
            <a:spAutoFit/>
          </a:bodyPr>
          <a:lstStyle/>
          <a:p>
            <a:pPr marL="164863" indent="-164849" defTabSz="685463">
              <a:buFont typeface="Arial" pitchFamily="34" charset="0"/>
              <a:buChar char="•"/>
            </a:pPr>
            <a:r>
              <a:rPr lang="en-US" sz="1063" kern="0" dirty="0">
                <a:solidFill>
                  <a:srgbClr val="FFFFFF">
                    <a:alpha val="99000"/>
                  </a:srgbClr>
                </a:solidFill>
              </a:rPr>
              <a:t>Geo-located web applications</a:t>
            </a:r>
          </a:p>
          <a:p>
            <a:pPr marL="164863" indent="-164849" defTabSz="685463">
              <a:buFont typeface="Arial" pitchFamily="34" charset="0"/>
              <a:buChar char="•"/>
            </a:pPr>
            <a:r>
              <a:rPr lang="en-US" sz="1063" kern="0" dirty="0">
                <a:solidFill>
                  <a:srgbClr val="FFFFFF">
                    <a:alpha val="99000"/>
                  </a:srgbClr>
                </a:solidFill>
              </a:rPr>
              <a:t>Use with Windows Azure Traffic Manager</a:t>
            </a:r>
          </a:p>
        </p:txBody>
      </p:sp>
      <p:sp>
        <p:nvSpPr>
          <p:cNvPr id="55" name="TextBox 54"/>
          <p:cNvSpPr txBox="1"/>
          <p:nvPr/>
        </p:nvSpPr>
        <p:spPr>
          <a:xfrm>
            <a:off x="816441" y="3552901"/>
            <a:ext cx="1443401" cy="720874"/>
          </a:xfrm>
          <a:prstGeom prst="rect">
            <a:avLst/>
          </a:prstGeom>
          <a:noFill/>
        </p:spPr>
        <p:txBody>
          <a:bodyPr wrap="square" lIns="65948" tIns="32974" rIns="65948" bIns="32974" rtlCol="0">
            <a:spAutoFit/>
          </a:bodyPr>
          <a:lstStyle/>
          <a:p>
            <a:pPr marL="164863" indent="-164849" defTabSz="685463">
              <a:buFont typeface="Arial" pitchFamily="34" charset="0"/>
              <a:buChar char="•"/>
            </a:pPr>
            <a:r>
              <a:rPr lang="en-US" sz="1063" kern="0" dirty="0">
                <a:solidFill>
                  <a:srgbClr val="FFFFFF">
                    <a:alpha val="99000"/>
                  </a:srgbClr>
                </a:solidFill>
              </a:rPr>
              <a:t>Hybrid applications;  one-way publish or two-way sharing</a:t>
            </a:r>
          </a:p>
        </p:txBody>
      </p:sp>
      <p:sp>
        <p:nvSpPr>
          <p:cNvPr id="46" name="TextBox 45"/>
          <p:cNvSpPr txBox="1"/>
          <p:nvPr/>
        </p:nvSpPr>
        <p:spPr>
          <a:xfrm>
            <a:off x="816441" y="4428194"/>
            <a:ext cx="1443401" cy="1211585"/>
          </a:xfrm>
          <a:prstGeom prst="rect">
            <a:avLst/>
          </a:prstGeom>
          <a:noFill/>
        </p:spPr>
        <p:txBody>
          <a:bodyPr wrap="square" lIns="65948" tIns="32974" rIns="65948" bIns="32974" rtlCol="0">
            <a:spAutoFit/>
          </a:bodyPr>
          <a:lstStyle/>
          <a:p>
            <a:pPr marL="164863" indent="-164849" defTabSz="685463">
              <a:buFont typeface="Arial" pitchFamily="34" charset="0"/>
              <a:buChar char="•"/>
            </a:pPr>
            <a:r>
              <a:rPr lang="en-US" sz="1063" kern="0" dirty="0">
                <a:solidFill>
                  <a:srgbClr val="FFFFFF">
                    <a:alpha val="99000"/>
                  </a:srgbClr>
                </a:solidFill>
              </a:rPr>
              <a:t>Multiple locations (e.g. branch office, retail offices); share data between locations and/or aggregate data in cloud</a:t>
            </a:r>
          </a:p>
        </p:txBody>
      </p:sp>
      <p:grpSp>
        <p:nvGrpSpPr>
          <p:cNvPr id="153" name="Group 152"/>
          <p:cNvGrpSpPr/>
          <p:nvPr/>
        </p:nvGrpSpPr>
        <p:grpSpPr>
          <a:xfrm>
            <a:off x="7002504" y="2094257"/>
            <a:ext cx="1809816" cy="1093432"/>
            <a:chOff x="214313" y="2174875"/>
            <a:chExt cx="990600" cy="598488"/>
          </a:xfrm>
        </p:grpSpPr>
        <p:sp>
          <p:nvSpPr>
            <p:cNvPr id="154"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defTabSz="685463"/>
              <a:endParaRPr lang="en-US" sz="1250">
                <a:solidFill>
                  <a:srgbClr val="FFFFFF"/>
                </a:solidFill>
              </a:endParaRPr>
            </a:p>
          </p:txBody>
        </p:sp>
        <p:sp>
          <p:nvSpPr>
            <p:cNvPr id="155"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defTabSz="685463"/>
              <a:endParaRPr lang="en-US" sz="1250">
                <a:solidFill>
                  <a:srgbClr val="FFFFFF"/>
                </a:solidFill>
              </a:endParaRPr>
            </a:p>
          </p:txBody>
        </p:sp>
      </p:grpSp>
      <p:sp>
        <p:nvSpPr>
          <p:cNvPr id="3" name="Rectangle 2"/>
          <p:cNvSpPr/>
          <p:nvPr/>
        </p:nvSpPr>
        <p:spPr bwMode="auto">
          <a:xfrm>
            <a:off x="2935151" y="4028644"/>
            <a:ext cx="899613" cy="389350"/>
          </a:xfrm>
          <a:prstGeom prst="rect">
            <a:avLst/>
          </a:prstGeom>
          <a:no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0" rIns="0" bIns="0" numCol="1" rtlCol="0" anchor="ctr" anchorCtr="0" compatLnSpc="1">
            <a:prstTxWarp prst="textNoShape">
              <a:avLst/>
            </a:prstTxWarp>
          </a:bodyPr>
          <a:lstStyle/>
          <a:p>
            <a:pPr algn="ctr" defTabSz="659268"/>
            <a:r>
              <a:rPr lang="en-US" sz="875" b="1" dirty="0">
                <a:solidFill>
                  <a:srgbClr val="FFFFFF">
                    <a:alpha val="99000"/>
                  </a:srgbClr>
                </a:solidFill>
              </a:rPr>
              <a:t>SQL Server</a:t>
            </a:r>
          </a:p>
        </p:txBody>
      </p:sp>
      <p:sp>
        <p:nvSpPr>
          <p:cNvPr id="6" name="Rounded Rectangle 5"/>
          <p:cNvSpPr/>
          <p:nvPr/>
        </p:nvSpPr>
        <p:spPr bwMode="auto">
          <a:xfrm>
            <a:off x="2467860" y="3172653"/>
            <a:ext cx="940404" cy="315522"/>
          </a:xfrm>
          <a:prstGeom prst="roundRect">
            <a:avLst>
              <a:gd name="adj" fmla="val 0"/>
            </a:avLst>
          </a:prstGeom>
          <a:solidFill>
            <a:schemeClr val="accent3"/>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65946" tIns="32973" rIns="65946" bIns="32973" numCol="1" rtlCol="0" anchor="ctr" anchorCtr="0" compatLnSpc="1">
            <a:prstTxWarp prst="textNoShape">
              <a:avLst/>
            </a:prstTxWarp>
          </a:bodyPr>
          <a:lstStyle/>
          <a:p>
            <a:pPr algn="ctr" defTabSz="659268" fontAlgn="base">
              <a:spcBef>
                <a:spcPct val="0"/>
              </a:spcBef>
              <a:spcAft>
                <a:spcPct val="0"/>
              </a:spcAft>
            </a:pPr>
            <a:r>
              <a:rPr lang="en-US" sz="1063" b="1" dirty="0">
                <a:gradFill>
                  <a:gsLst>
                    <a:gs pos="0">
                      <a:srgbClr val="FFFFFF"/>
                    </a:gs>
                    <a:gs pos="100000">
                      <a:srgbClr val="FFFFFF"/>
                    </a:gs>
                  </a:gsLst>
                  <a:lin ang="5400000" scaled="0"/>
                </a:gradFill>
              </a:rPr>
              <a:t>Application</a:t>
            </a:r>
          </a:p>
        </p:txBody>
      </p:sp>
      <p:cxnSp>
        <p:nvCxnSpPr>
          <p:cNvPr id="19" name="Straight Arrow Connector 18"/>
          <p:cNvCxnSpPr/>
          <p:nvPr/>
        </p:nvCxnSpPr>
        <p:spPr>
          <a:xfrm flipH="1">
            <a:off x="2935656" y="3488174"/>
            <a:ext cx="2406" cy="575888"/>
          </a:xfrm>
          <a:prstGeom prst="straightConnector1">
            <a:avLst/>
          </a:prstGeom>
          <a:ln w="22225">
            <a:solidFill>
              <a:schemeClr val="accent3"/>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44" name="Group 143"/>
          <p:cNvGrpSpPr/>
          <p:nvPr/>
        </p:nvGrpSpPr>
        <p:grpSpPr>
          <a:xfrm>
            <a:off x="2269692" y="3540920"/>
            <a:ext cx="528917" cy="824052"/>
            <a:chOff x="12426951" y="1573213"/>
            <a:chExt cx="2381250" cy="3709987"/>
          </a:xfrm>
          <a:solidFill>
            <a:schemeClr val="accent3"/>
          </a:solidFill>
        </p:grpSpPr>
        <p:sp>
          <p:nvSpPr>
            <p:cNvPr id="145" name="Freeform 6"/>
            <p:cNvSpPr>
              <a:spLocks noEditPoints="1"/>
            </p:cNvSpPr>
            <p:nvPr/>
          </p:nvSpPr>
          <p:spPr bwMode="auto">
            <a:xfrm>
              <a:off x="12426951" y="3081338"/>
              <a:ext cx="1487488" cy="2201862"/>
            </a:xfrm>
            <a:custGeom>
              <a:avLst/>
              <a:gdLst>
                <a:gd name="T0" fmla="*/ 0 w 729"/>
                <a:gd name="T1" fmla="*/ 1079 h 1079"/>
                <a:gd name="T2" fmla="*/ 729 w 729"/>
                <a:gd name="T3" fmla="*/ 0 h 1079"/>
                <a:gd name="T4" fmla="*/ 316 w 729"/>
                <a:gd name="T5" fmla="*/ 948 h 1079"/>
                <a:gd name="T6" fmla="*/ 189 w 729"/>
                <a:gd name="T7" fmla="*/ 1007 h 1079"/>
                <a:gd name="T8" fmla="*/ 131 w 729"/>
                <a:gd name="T9" fmla="*/ 890 h 1079"/>
                <a:gd name="T10" fmla="*/ 257 w 729"/>
                <a:gd name="T11" fmla="*/ 831 h 1079"/>
                <a:gd name="T12" fmla="*/ 316 w 729"/>
                <a:gd name="T13" fmla="*/ 948 h 1079"/>
                <a:gd name="T14" fmla="*/ 257 w 729"/>
                <a:gd name="T15" fmla="*/ 766 h 1079"/>
                <a:gd name="T16" fmla="*/ 131 w 729"/>
                <a:gd name="T17" fmla="*/ 707 h 1079"/>
                <a:gd name="T18" fmla="*/ 189 w 729"/>
                <a:gd name="T19" fmla="*/ 591 h 1079"/>
                <a:gd name="T20" fmla="*/ 316 w 729"/>
                <a:gd name="T21" fmla="*/ 649 h 1079"/>
                <a:gd name="T22" fmla="*/ 316 w 729"/>
                <a:gd name="T23" fmla="*/ 469 h 1079"/>
                <a:gd name="T24" fmla="*/ 189 w 729"/>
                <a:gd name="T25" fmla="*/ 528 h 1079"/>
                <a:gd name="T26" fmla="*/ 131 w 729"/>
                <a:gd name="T27" fmla="*/ 411 h 1079"/>
                <a:gd name="T28" fmla="*/ 257 w 729"/>
                <a:gd name="T29" fmla="*/ 353 h 1079"/>
                <a:gd name="T30" fmla="*/ 316 w 729"/>
                <a:gd name="T31" fmla="*/ 469 h 1079"/>
                <a:gd name="T32" fmla="*/ 257 w 729"/>
                <a:gd name="T33" fmla="*/ 272 h 1079"/>
                <a:gd name="T34" fmla="*/ 131 w 729"/>
                <a:gd name="T35" fmla="*/ 214 h 1079"/>
                <a:gd name="T36" fmla="*/ 189 w 729"/>
                <a:gd name="T37" fmla="*/ 97 h 1079"/>
                <a:gd name="T38" fmla="*/ 316 w 729"/>
                <a:gd name="T39" fmla="*/ 156 h 1079"/>
                <a:gd name="T40" fmla="*/ 576 w 729"/>
                <a:gd name="T41" fmla="*/ 948 h 1079"/>
                <a:gd name="T42" fmla="*/ 449 w 729"/>
                <a:gd name="T43" fmla="*/ 1007 h 1079"/>
                <a:gd name="T44" fmla="*/ 391 w 729"/>
                <a:gd name="T45" fmla="*/ 890 h 1079"/>
                <a:gd name="T46" fmla="*/ 518 w 729"/>
                <a:gd name="T47" fmla="*/ 831 h 1079"/>
                <a:gd name="T48" fmla="*/ 576 w 729"/>
                <a:gd name="T49" fmla="*/ 948 h 1079"/>
                <a:gd name="T50" fmla="*/ 518 w 729"/>
                <a:gd name="T51" fmla="*/ 766 h 1079"/>
                <a:gd name="T52" fmla="*/ 391 w 729"/>
                <a:gd name="T53" fmla="*/ 707 h 1079"/>
                <a:gd name="T54" fmla="*/ 449 w 729"/>
                <a:gd name="T55" fmla="*/ 591 h 1079"/>
                <a:gd name="T56" fmla="*/ 576 w 729"/>
                <a:gd name="T57" fmla="*/ 649 h 1079"/>
                <a:gd name="T58" fmla="*/ 576 w 729"/>
                <a:gd name="T59" fmla="*/ 469 h 1079"/>
                <a:gd name="T60" fmla="*/ 449 w 729"/>
                <a:gd name="T61" fmla="*/ 528 h 1079"/>
                <a:gd name="T62" fmla="*/ 391 w 729"/>
                <a:gd name="T63" fmla="*/ 411 h 1079"/>
                <a:gd name="T64" fmla="*/ 518 w 729"/>
                <a:gd name="T65" fmla="*/ 353 h 1079"/>
                <a:gd name="T66" fmla="*/ 576 w 729"/>
                <a:gd name="T67" fmla="*/ 469 h 1079"/>
                <a:gd name="T68" fmla="*/ 518 w 729"/>
                <a:gd name="T69" fmla="*/ 272 h 1079"/>
                <a:gd name="T70" fmla="*/ 391 w 729"/>
                <a:gd name="T71" fmla="*/ 214 h 1079"/>
                <a:gd name="T72" fmla="*/ 449 w 729"/>
                <a:gd name="T73" fmla="*/ 97 h 1079"/>
                <a:gd name="T74" fmla="*/ 576 w 729"/>
                <a:gd name="T75" fmla="*/ 156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9" h="1079">
                  <a:moveTo>
                    <a:pt x="0" y="0"/>
                  </a:moveTo>
                  <a:cubicBezTo>
                    <a:pt x="0" y="1079"/>
                    <a:pt x="0" y="1079"/>
                    <a:pt x="0" y="1079"/>
                  </a:cubicBezTo>
                  <a:cubicBezTo>
                    <a:pt x="729" y="1079"/>
                    <a:pt x="729" y="1079"/>
                    <a:pt x="729" y="1079"/>
                  </a:cubicBezTo>
                  <a:cubicBezTo>
                    <a:pt x="729" y="0"/>
                    <a:pt x="729" y="0"/>
                    <a:pt x="729" y="0"/>
                  </a:cubicBezTo>
                  <a:lnTo>
                    <a:pt x="0" y="0"/>
                  </a:lnTo>
                  <a:close/>
                  <a:moveTo>
                    <a:pt x="316" y="948"/>
                  </a:moveTo>
                  <a:cubicBezTo>
                    <a:pt x="316" y="980"/>
                    <a:pt x="290" y="1007"/>
                    <a:pt x="257" y="1007"/>
                  </a:cubicBezTo>
                  <a:cubicBezTo>
                    <a:pt x="189" y="1007"/>
                    <a:pt x="189" y="1007"/>
                    <a:pt x="189" y="1007"/>
                  </a:cubicBezTo>
                  <a:cubicBezTo>
                    <a:pt x="157" y="1007"/>
                    <a:pt x="131" y="980"/>
                    <a:pt x="131" y="948"/>
                  </a:cubicBezTo>
                  <a:cubicBezTo>
                    <a:pt x="131" y="890"/>
                    <a:pt x="131" y="890"/>
                    <a:pt x="131" y="890"/>
                  </a:cubicBezTo>
                  <a:cubicBezTo>
                    <a:pt x="131" y="858"/>
                    <a:pt x="157" y="831"/>
                    <a:pt x="189" y="831"/>
                  </a:cubicBezTo>
                  <a:cubicBezTo>
                    <a:pt x="257" y="831"/>
                    <a:pt x="257" y="831"/>
                    <a:pt x="257" y="831"/>
                  </a:cubicBezTo>
                  <a:cubicBezTo>
                    <a:pt x="290" y="831"/>
                    <a:pt x="316" y="858"/>
                    <a:pt x="316" y="890"/>
                  </a:cubicBezTo>
                  <a:lnTo>
                    <a:pt x="316" y="948"/>
                  </a:lnTo>
                  <a:close/>
                  <a:moveTo>
                    <a:pt x="316" y="707"/>
                  </a:moveTo>
                  <a:cubicBezTo>
                    <a:pt x="316" y="740"/>
                    <a:pt x="290" y="766"/>
                    <a:pt x="257" y="766"/>
                  </a:cubicBezTo>
                  <a:cubicBezTo>
                    <a:pt x="189" y="766"/>
                    <a:pt x="189" y="766"/>
                    <a:pt x="189" y="766"/>
                  </a:cubicBezTo>
                  <a:cubicBezTo>
                    <a:pt x="157" y="766"/>
                    <a:pt x="131" y="740"/>
                    <a:pt x="131" y="707"/>
                  </a:cubicBezTo>
                  <a:cubicBezTo>
                    <a:pt x="131" y="649"/>
                    <a:pt x="131" y="649"/>
                    <a:pt x="131" y="649"/>
                  </a:cubicBezTo>
                  <a:cubicBezTo>
                    <a:pt x="131" y="617"/>
                    <a:pt x="157" y="591"/>
                    <a:pt x="189" y="591"/>
                  </a:cubicBezTo>
                  <a:cubicBezTo>
                    <a:pt x="257" y="591"/>
                    <a:pt x="257" y="591"/>
                    <a:pt x="257" y="591"/>
                  </a:cubicBezTo>
                  <a:cubicBezTo>
                    <a:pt x="290" y="591"/>
                    <a:pt x="316" y="617"/>
                    <a:pt x="316" y="649"/>
                  </a:cubicBezTo>
                  <a:lnTo>
                    <a:pt x="316" y="707"/>
                  </a:lnTo>
                  <a:close/>
                  <a:moveTo>
                    <a:pt x="316" y="469"/>
                  </a:moveTo>
                  <a:cubicBezTo>
                    <a:pt x="316" y="501"/>
                    <a:pt x="290" y="528"/>
                    <a:pt x="257" y="528"/>
                  </a:cubicBezTo>
                  <a:cubicBezTo>
                    <a:pt x="189" y="528"/>
                    <a:pt x="189" y="528"/>
                    <a:pt x="189" y="528"/>
                  </a:cubicBezTo>
                  <a:cubicBezTo>
                    <a:pt x="157" y="528"/>
                    <a:pt x="131" y="501"/>
                    <a:pt x="131" y="469"/>
                  </a:cubicBezTo>
                  <a:cubicBezTo>
                    <a:pt x="131" y="411"/>
                    <a:pt x="131" y="411"/>
                    <a:pt x="131" y="411"/>
                  </a:cubicBezTo>
                  <a:cubicBezTo>
                    <a:pt x="131" y="379"/>
                    <a:pt x="157" y="353"/>
                    <a:pt x="189" y="353"/>
                  </a:cubicBezTo>
                  <a:cubicBezTo>
                    <a:pt x="257" y="353"/>
                    <a:pt x="257" y="353"/>
                    <a:pt x="257" y="353"/>
                  </a:cubicBezTo>
                  <a:cubicBezTo>
                    <a:pt x="290" y="353"/>
                    <a:pt x="316" y="379"/>
                    <a:pt x="316" y="411"/>
                  </a:cubicBezTo>
                  <a:lnTo>
                    <a:pt x="316" y="469"/>
                  </a:lnTo>
                  <a:close/>
                  <a:moveTo>
                    <a:pt x="316" y="214"/>
                  </a:moveTo>
                  <a:cubicBezTo>
                    <a:pt x="316" y="246"/>
                    <a:pt x="290" y="272"/>
                    <a:pt x="257" y="272"/>
                  </a:cubicBezTo>
                  <a:cubicBezTo>
                    <a:pt x="189" y="272"/>
                    <a:pt x="189" y="272"/>
                    <a:pt x="189" y="272"/>
                  </a:cubicBezTo>
                  <a:cubicBezTo>
                    <a:pt x="157" y="272"/>
                    <a:pt x="131" y="246"/>
                    <a:pt x="131" y="214"/>
                  </a:cubicBezTo>
                  <a:cubicBezTo>
                    <a:pt x="131" y="156"/>
                    <a:pt x="131" y="156"/>
                    <a:pt x="131" y="156"/>
                  </a:cubicBezTo>
                  <a:cubicBezTo>
                    <a:pt x="131" y="123"/>
                    <a:pt x="157" y="97"/>
                    <a:pt x="189" y="97"/>
                  </a:cubicBezTo>
                  <a:cubicBezTo>
                    <a:pt x="257" y="97"/>
                    <a:pt x="257" y="97"/>
                    <a:pt x="257" y="97"/>
                  </a:cubicBezTo>
                  <a:cubicBezTo>
                    <a:pt x="290" y="97"/>
                    <a:pt x="316" y="123"/>
                    <a:pt x="316" y="156"/>
                  </a:cubicBezTo>
                  <a:lnTo>
                    <a:pt x="316" y="214"/>
                  </a:lnTo>
                  <a:close/>
                  <a:moveTo>
                    <a:pt x="576" y="948"/>
                  </a:moveTo>
                  <a:cubicBezTo>
                    <a:pt x="576" y="980"/>
                    <a:pt x="550" y="1007"/>
                    <a:pt x="518" y="1007"/>
                  </a:cubicBezTo>
                  <a:cubicBezTo>
                    <a:pt x="449" y="1007"/>
                    <a:pt x="449" y="1007"/>
                    <a:pt x="449" y="1007"/>
                  </a:cubicBezTo>
                  <a:cubicBezTo>
                    <a:pt x="417" y="1007"/>
                    <a:pt x="391" y="980"/>
                    <a:pt x="391" y="948"/>
                  </a:cubicBezTo>
                  <a:cubicBezTo>
                    <a:pt x="391" y="890"/>
                    <a:pt x="391" y="890"/>
                    <a:pt x="391" y="890"/>
                  </a:cubicBezTo>
                  <a:cubicBezTo>
                    <a:pt x="391" y="858"/>
                    <a:pt x="417" y="831"/>
                    <a:pt x="449" y="831"/>
                  </a:cubicBezTo>
                  <a:cubicBezTo>
                    <a:pt x="518" y="831"/>
                    <a:pt x="518" y="831"/>
                    <a:pt x="518" y="831"/>
                  </a:cubicBezTo>
                  <a:cubicBezTo>
                    <a:pt x="550" y="831"/>
                    <a:pt x="576" y="858"/>
                    <a:pt x="576" y="890"/>
                  </a:cubicBezTo>
                  <a:lnTo>
                    <a:pt x="576" y="948"/>
                  </a:lnTo>
                  <a:close/>
                  <a:moveTo>
                    <a:pt x="576" y="707"/>
                  </a:moveTo>
                  <a:cubicBezTo>
                    <a:pt x="576" y="740"/>
                    <a:pt x="550" y="766"/>
                    <a:pt x="518" y="766"/>
                  </a:cubicBezTo>
                  <a:cubicBezTo>
                    <a:pt x="449" y="766"/>
                    <a:pt x="449" y="766"/>
                    <a:pt x="449" y="766"/>
                  </a:cubicBezTo>
                  <a:cubicBezTo>
                    <a:pt x="417" y="766"/>
                    <a:pt x="391" y="740"/>
                    <a:pt x="391" y="707"/>
                  </a:cubicBezTo>
                  <a:cubicBezTo>
                    <a:pt x="391" y="649"/>
                    <a:pt x="391" y="649"/>
                    <a:pt x="391" y="649"/>
                  </a:cubicBezTo>
                  <a:cubicBezTo>
                    <a:pt x="391" y="617"/>
                    <a:pt x="417" y="591"/>
                    <a:pt x="449" y="591"/>
                  </a:cubicBezTo>
                  <a:cubicBezTo>
                    <a:pt x="518" y="591"/>
                    <a:pt x="518" y="591"/>
                    <a:pt x="518" y="591"/>
                  </a:cubicBezTo>
                  <a:cubicBezTo>
                    <a:pt x="550" y="591"/>
                    <a:pt x="576" y="617"/>
                    <a:pt x="576" y="649"/>
                  </a:cubicBezTo>
                  <a:lnTo>
                    <a:pt x="576" y="707"/>
                  </a:lnTo>
                  <a:close/>
                  <a:moveTo>
                    <a:pt x="576" y="469"/>
                  </a:moveTo>
                  <a:cubicBezTo>
                    <a:pt x="576" y="501"/>
                    <a:pt x="550" y="528"/>
                    <a:pt x="518" y="528"/>
                  </a:cubicBezTo>
                  <a:cubicBezTo>
                    <a:pt x="449" y="528"/>
                    <a:pt x="449" y="528"/>
                    <a:pt x="449" y="528"/>
                  </a:cubicBezTo>
                  <a:cubicBezTo>
                    <a:pt x="417" y="528"/>
                    <a:pt x="391" y="501"/>
                    <a:pt x="391" y="469"/>
                  </a:cubicBezTo>
                  <a:cubicBezTo>
                    <a:pt x="391" y="411"/>
                    <a:pt x="391" y="411"/>
                    <a:pt x="391" y="411"/>
                  </a:cubicBezTo>
                  <a:cubicBezTo>
                    <a:pt x="391" y="379"/>
                    <a:pt x="417" y="353"/>
                    <a:pt x="449" y="353"/>
                  </a:cubicBezTo>
                  <a:cubicBezTo>
                    <a:pt x="518" y="353"/>
                    <a:pt x="518" y="353"/>
                    <a:pt x="518" y="353"/>
                  </a:cubicBezTo>
                  <a:cubicBezTo>
                    <a:pt x="550" y="353"/>
                    <a:pt x="576" y="379"/>
                    <a:pt x="576" y="411"/>
                  </a:cubicBezTo>
                  <a:lnTo>
                    <a:pt x="576" y="469"/>
                  </a:lnTo>
                  <a:close/>
                  <a:moveTo>
                    <a:pt x="576" y="214"/>
                  </a:moveTo>
                  <a:cubicBezTo>
                    <a:pt x="576" y="246"/>
                    <a:pt x="550" y="272"/>
                    <a:pt x="518" y="272"/>
                  </a:cubicBezTo>
                  <a:cubicBezTo>
                    <a:pt x="449" y="272"/>
                    <a:pt x="449" y="272"/>
                    <a:pt x="449" y="272"/>
                  </a:cubicBezTo>
                  <a:cubicBezTo>
                    <a:pt x="417" y="272"/>
                    <a:pt x="391" y="246"/>
                    <a:pt x="391" y="214"/>
                  </a:cubicBezTo>
                  <a:cubicBezTo>
                    <a:pt x="391" y="156"/>
                    <a:pt x="391" y="156"/>
                    <a:pt x="391" y="156"/>
                  </a:cubicBezTo>
                  <a:cubicBezTo>
                    <a:pt x="391" y="123"/>
                    <a:pt x="417" y="97"/>
                    <a:pt x="449" y="97"/>
                  </a:cubicBezTo>
                  <a:cubicBezTo>
                    <a:pt x="518" y="97"/>
                    <a:pt x="518" y="97"/>
                    <a:pt x="518" y="97"/>
                  </a:cubicBezTo>
                  <a:cubicBezTo>
                    <a:pt x="550" y="97"/>
                    <a:pt x="576" y="123"/>
                    <a:pt x="576" y="156"/>
                  </a:cubicBezTo>
                  <a:lnTo>
                    <a:pt x="576"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250">
                <a:solidFill>
                  <a:srgbClr val="FFFFFF"/>
                </a:solidFill>
              </a:endParaRPr>
            </a:p>
          </p:txBody>
        </p:sp>
        <p:sp>
          <p:nvSpPr>
            <p:cNvPr id="146" name="Freeform 7"/>
            <p:cNvSpPr>
              <a:spLocks noEditPoints="1"/>
            </p:cNvSpPr>
            <p:nvPr/>
          </p:nvSpPr>
          <p:spPr bwMode="auto">
            <a:xfrm>
              <a:off x="13319126" y="1573213"/>
              <a:ext cx="1489075" cy="3709987"/>
            </a:xfrm>
            <a:custGeom>
              <a:avLst/>
              <a:gdLst>
                <a:gd name="T0" fmla="*/ 0 w 730"/>
                <a:gd name="T1" fmla="*/ 688 h 1818"/>
                <a:gd name="T2" fmla="*/ 343 w 730"/>
                <a:gd name="T3" fmla="*/ 1818 h 1818"/>
                <a:gd name="T4" fmla="*/ 730 w 730"/>
                <a:gd name="T5" fmla="*/ 0 h 1818"/>
                <a:gd name="T6" fmla="*/ 311 w 730"/>
                <a:gd name="T7" fmla="*/ 490 h 1818"/>
                <a:gd name="T8" fmla="*/ 185 w 730"/>
                <a:gd name="T9" fmla="*/ 548 h 1818"/>
                <a:gd name="T10" fmla="*/ 127 w 730"/>
                <a:gd name="T11" fmla="*/ 432 h 1818"/>
                <a:gd name="T12" fmla="*/ 253 w 730"/>
                <a:gd name="T13" fmla="*/ 373 h 1818"/>
                <a:gd name="T14" fmla="*/ 311 w 730"/>
                <a:gd name="T15" fmla="*/ 490 h 1818"/>
                <a:gd name="T16" fmla="*/ 253 w 730"/>
                <a:gd name="T17" fmla="*/ 309 h 1818"/>
                <a:gd name="T18" fmla="*/ 127 w 730"/>
                <a:gd name="T19" fmla="*/ 250 h 1818"/>
                <a:gd name="T20" fmla="*/ 185 w 730"/>
                <a:gd name="T21" fmla="*/ 134 h 1818"/>
                <a:gd name="T22" fmla="*/ 311 w 730"/>
                <a:gd name="T23" fmla="*/ 192 h 1818"/>
                <a:gd name="T24" fmla="*/ 572 w 730"/>
                <a:gd name="T25" fmla="*/ 1449 h 1818"/>
                <a:gd name="T26" fmla="*/ 445 w 730"/>
                <a:gd name="T27" fmla="*/ 1507 h 1818"/>
                <a:gd name="T28" fmla="*/ 387 w 730"/>
                <a:gd name="T29" fmla="*/ 1391 h 1818"/>
                <a:gd name="T30" fmla="*/ 513 w 730"/>
                <a:gd name="T31" fmla="*/ 1332 h 1818"/>
                <a:gd name="T32" fmla="*/ 572 w 730"/>
                <a:gd name="T33" fmla="*/ 1449 h 1818"/>
                <a:gd name="T34" fmla="*/ 513 w 730"/>
                <a:gd name="T35" fmla="*/ 1268 h 1818"/>
                <a:gd name="T36" fmla="*/ 387 w 730"/>
                <a:gd name="T37" fmla="*/ 1209 h 1818"/>
                <a:gd name="T38" fmla="*/ 445 w 730"/>
                <a:gd name="T39" fmla="*/ 1092 h 1818"/>
                <a:gd name="T40" fmla="*/ 572 w 730"/>
                <a:gd name="T41" fmla="*/ 1151 h 1818"/>
                <a:gd name="T42" fmla="*/ 572 w 730"/>
                <a:gd name="T43" fmla="*/ 970 h 1818"/>
                <a:gd name="T44" fmla="*/ 445 w 730"/>
                <a:gd name="T45" fmla="*/ 1028 h 1818"/>
                <a:gd name="T46" fmla="*/ 387 w 730"/>
                <a:gd name="T47" fmla="*/ 911 h 1818"/>
                <a:gd name="T48" fmla="*/ 513 w 730"/>
                <a:gd name="T49" fmla="*/ 853 h 1818"/>
                <a:gd name="T50" fmla="*/ 572 w 730"/>
                <a:gd name="T51" fmla="*/ 970 h 1818"/>
                <a:gd name="T52" fmla="*/ 513 w 730"/>
                <a:gd name="T53" fmla="*/ 788 h 1818"/>
                <a:gd name="T54" fmla="*/ 387 w 730"/>
                <a:gd name="T55" fmla="*/ 730 h 1818"/>
                <a:gd name="T56" fmla="*/ 445 w 730"/>
                <a:gd name="T57" fmla="*/ 613 h 1818"/>
                <a:gd name="T58" fmla="*/ 572 w 730"/>
                <a:gd name="T59" fmla="*/ 671 h 1818"/>
                <a:gd name="T60" fmla="*/ 572 w 730"/>
                <a:gd name="T61" fmla="*/ 490 h 1818"/>
                <a:gd name="T62" fmla="*/ 445 w 730"/>
                <a:gd name="T63" fmla="*/ 548 h 1818"/>
                <a:gd name="T64" fmla="*/ 387 w 730"/>
                <a:gd name="T65" fmla="*/ 432 h 1818"/>
                <a:gd name="T66" fmla="*/ 513 w 730"/>
                <a:gd name="T67" fmla="*/ 373 h 1818"/>
                <a:gd name="T68" fmla="*/ 572 w 730"/>
                <a:gd name="T69" fmla="*/ 490 h 1818"/>
                <a:gd name="T70" fmla="*/ 513 w 730"/>
                <a:gd name="T71" fmla="*/ 309 h 1818"/>
                <a:gd name="T72" fmla="*/ 387 w 730"/>
                <a:gd name="T73" fmla="*/ 250 h 1818"/>
                <a:gd name="T74" fmla="*/ 445 w 730"/>
                <a:gd name="T75" fmla="*/ 134 h 1818"/>
                <a:gd name="T76" fmla="*/ 572 w 730"/>
                <a:gd name="T77" fmla="*/ 192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0" h="1818">
                  <a:moveTo>
                    <a:pt x="0" y="0"/>
                  </a:moveTo>
                  <a:cubicBezTo>
                    <a:pt x="0" y="688"/>
                    <a:pt x="0" y="688"/>
                    <a:pt x="0" y="688"/>
                  </a:cubicBezTo>
                  <a:cubicBezTo>
                    <a:pt x="343" y="688"/>
                    <a:pt x="343" y="688"/>
                    <a:pt x="343" y="688"/>
                  </a:cubicBezTo>
                  <a:cubicBezTo>
                    <a:pt x="343" y="1818"/>
                    <a:pt x="343" y="1818"/>
                    <a:pt x="343" y="1818"/>
                  </a:cubicBezTo>
                  <a:cubicBezTo>
                    <a:pt x="730" y="1818"/>
                    <a:pt x="730" y="1818"/>
                    <a:pt x="730" y="1818"/>
                  </a:cubicBezTo>
                  <a:cubicBezTo>
                    <a:pt x="730" y="0"/>
                    <a:pt x="730" y="0"/>
                    <a:pt x="730" y="0"/>
                  </a:cubicBezTo>
                  <a:lnTo>
                    <a:pt x="0" y="0"/>
                  </a:lnTo>
                  <a:close/>
                  <a:moveTo>
                    <a:pt x="311" y="490"/>
                  </a:moveTo>
                  <a:cubicBezTo>
                    <a:pt x="311" y="522"/>
                    <a:pt x="285" y="548"/>
                    <a:pt x="253" y="548"/>
                  </a:cubicBezTo>
                  <a:cubicBezTo>
                    <a:pt x="185" y="548"/>
                    <a:pt x="185" y="548"/>
                    <a:pt x="185" y="548"/>
                  </a:cubicBezTo>
                  <a:cubicBezTo>
                    <a:pt x="153" y="548"/>
                    <a:pt x="127" y="522"/>
                    <a:pt x="127" y="490"/>
                  </a:cubicBezTo>
                  <a:cubicBezTo>
                    <a:pt x="127" y="432"/>
                    <a:pt x="127" y="432"/>
                    <a:pt x="127" y="432"/>
                  </a:cubicBezTo>
                  <a:cubicBezTo>
                    <a:pt x="127" y="399"/>
                    <a:pt x="153" y="373"/>
                    <a:pt x="185" y="373"/>
                  </a:cubicBezTo>
                  <a:cubicBezTo>
                    <a:pt x="253" y="373"/>
                    <a:pt x="253" y="373"/>
                    <a:pt x="253" y="373"/>
                  </a:cubicBezTo>
                  <a:cubicBezTo>
                    <a:pt x="285" y="373"/>
                    <a:pt x="311" y="399"/>
                    <a:pt x="311" y="432"/>
                  </a:cubicBezTo>
                  <a:lnTo>
                    <a:pt x="311" y="490"/>
                  </a:lnTo>
                  <a:close/>
                  <a:moveTo>
                    <a:pt x="311" y="250"/>
                  </a:moveTo>
                  <a:cubicBezTo>
                    <a:pt x="311" y="283"/>
                    <a:pt x="285" y="309"/>
                    <a:pt x="253" y="309"/>
                  </a:cubicBezTo>
                  <a:cubicBezTo>
                    <a:pt x="185" y="309"/>
                    <a:pt x="185" y="309"/>
                    <a:pt x="185" y="309"/>
                  </a:cubicBezTo>
                  <a:cubicBezTo>
                    <a:pt x="153" y="309"/>
                    <a:pt x="127" y="283"/>
                    <a:pt x="127" y="250"/>
                  </a:cubicBezTo>
                  <a:cubicBezTo>
                    <a:pt x="127" y="192"/>
                    <a:pt x="127" y="192"/>
                    <a:pt x="127" y="192"/>
                  </a:cubicBezTo>
                  <a:cubicBezTo>
                    <a:pt x="127" y="160"/>
                    <a:pt x="153" y="134"/>
                    <a:pt x="185" y="134"/>
                  </a:cubicBezTo>
                  <a:cubicBezTo>
                    <a:pt x="253" y="134"/>
                    <a:pt x="253" y="134"/>
                    <a:pt x="253" y="134"/>
                  </a:cubicBezTo>
                  <a:cubicBezTo>
                    <a:pt x="285" y="134"/>
                    <a:pt x="311" y="160"/>
                    <a:pt x="311" y="192"/>
                  </a:cubicBezTo>
                  <a:lnTo>
                    <a:pt x="311" y="250"/>
                  </a:lnTo>
                  <a:close/>
                  <a:moveTo>
                    <a:pt x="572" y="1449"/>
                  </a:moveTo>
                  <a:cubicBezTo>
                    <a:pt x="572" y="1481"/>
                    <a:pt x="546" y="1507"/>
                    <a:pt x="513" y="1507"/>
                  </a:cubicBezTo>
                  <a:cubicBezTo>
                    <a:pt x="445" y="1507"/>
                    <a:pt x="445" y="1507"/>
                    <a:pt x="445" y="1507"/>
                  </a:cubicBezTo>
                  <a:cubicBezTo>
                    <a:pt x="413" y="1507"/>
                    <a:pt x="387" y="1481"/>
                    <a:pt x="387" y="1449"/>
                  </a:cubicBezTo>
                  <a:cubicBezTo>
                    <a:pt x="387" y="1391"/>
                    <a:pt x="387" y="1391"/>
                    <a:pt x="387" y="1391"/>
                  </a:cubicBezTo>
                  <a:cubicBezTo>
                    <a:pt x="387" y="1358"/>
                    <a:pt x="413" y="1332"/>
                    <a:pt x="445" y="1332"/>
                  </a:cubicBezTo>
                  <a:cubicBezTo>
                    <a:pt x="513" y="1332"/>
                    <a:pt x="513" y="1332"/>
                    <a:pt x="513" y="1332"/>
                  </a:cubicBezTo>
                  <a:cubicBezTo>
                    <a:pt x="546" y="1332"/>
                    <a:pt x="572" y="1358"/>
                    <a:pt x="572" y="1391"/>
                  </a:cubicBezTo>
                  <a:lnTo>
                    <a:pt x="572" y="1449"/>
                  </a:lnTo>
                  <a:close/>
                  <a:moveTo>
                    <a:pt x="572" y="1209"/>
                  </a:moveTo>
                  <a:cubicBezTo>
                    <a:pt x="572" y="1241"/>
                    <a:pt x="546" y="1268"/>
                    <a:pt x="513" y="1268"/>
                  </a:cubicBezTo>
                  <a:cubicBezTo>
                    <a:pt x="445" y="1268"/>
                    <a:pt x="445" y="1268"/>
                    <a:pt x="445" y="1268"/>
                  </a:cubicBezTo>
                  <a:cubicBezTo>
                    <a:pt x="413" y="1268"/>
                    <a:pt x="387" y="1241"/>
                    <a:pt x="387" y="1209"/>
                  </a:cubicBezTo>
                  <a:cubicBezTo>
                    <a:pt x="387" y="1151"/>
                    <a:pt x="387" y="1151"/>
                    <a:pt x="387" y="1151"/>
                  </a:cubicBezTo>
                  <a:cubicBezTo>
                    <a:pt x="387" y="1119"/>
                    <a:pt x="413" y="1092"/>
                    <a:pt x="445" y="1092"/>
                  </a:cubicBezTo>
                  <a:cubicBezTo>
                    <a:pt x="513" y="1092"/>
                    <a:pt x="513" y="1092"/>
                    <a:pt x="513" y="1092"/>
                  </a:cubicBezTo>
                  <a:cubicBezTo>
                    <a:pt x="546" y="1092"/>
                    <a:pt x="572" y="1119"/>
                    <a:pt x="572" y="1151"/>
                  </a:cubicBezTo>
                  <a:lnTo>
                    <a:pt x="572" y="1209"/>
                  </a:lnTo>
                  <a:close/>
                  <a:moveTo>
                    <a:pt x="572" y="970"/>
                  </a:moveTo>
                  <a:cubicBezTo>
                    <a:pt x="572" y="1002"/>
                    <a:pt x="546" y="1028"/>
                    <a:pt x="513" y="1028"/>
                  </a:cubicBezTo>
                  <a:cubicBezTo>
                    <a:pt x="445" y="1028"/>
                    <a:pt x="445" y="1028"/>
                    <a:pt x="445" y="1028"/>
                  </a:cubicBezTo>
                  <a:cubicBezTo>
                    <a:pt x="413" y="1028"/>
                    <a:pt x="387" y="1002"/>
                    <a:pt x="387" y="970"/>
                  </a:cubicBezTo>
                  <a:cubicBezTo>
                    <a:pt x="387" y="911"/>
                    <a:pt x="387" y="911"/>
                    <a:pt x="387" y="911"/>
                  </a:cubicBezTo>
                  <a:cubicBezTo>
                    <a:pt x="387" y="879"/>
                    <a:pt x="413" y="853"/>
                    <a:pt x="445" y="853"/>
                  </a:cubicBezTo>
                  <a:cubicBezTo>
                    <a:pt x="513" y="853"/>
                    <a:pt x="513" y="853"/>
                    <a:pt x="513" y="853"/>
                  </a:cubicBezTo>
                  <a:cubicBezTo>
                    <a:pt x="546" y="853"/>
                    <a:pt x="572" y="879"/>
                    <a:pt x="572" y="911"/>
                  </a:cubicBezTo>
                  <a:lnTo>
                    <a:pt x="572" y="970"/>
                  </a:lnTo>
                  <a:close/>
                  <a:moveTo>
                    <a:pt x="572" y="730"/>
                  </a:moveTo>
                  <a:cubicBezTo>
                    <a:pt x="572" y="762"/>
                    <a:pt x="546" y="788"/>
                    <a:pt x="513" y="788"/>
                  </a:cubicBezTo>
                  <a:cubicBezTo>
                    <a:pt x="445" y="788"/>
                    <a:pt x="445" y="788"/>
                    <a:pt x="445" y="788"/>
                  </a:cubicBezTo>
                  <a:cubicBezTo>
                    <a:pt x="413" y="788"/>
                    <a:pt x="387" y="762"/>
                    <a:pt x="387" y="730"/>
                  </a:cubicBezTo>
                  <a:cubicBezTo>
                    <a:pt x="387" y="671"/>
                    <a:pt x="387" y="671"/>
                    <a:pt x="387" y="671"/>
                  </a:cubicBezTo>
                  <a:cubicBezTo>
                    <a:pt x="387" y="639"/>
                    <a:pt x="413" y="613"/>
                    <a:pt x="445" y="613"/>
                  </a:cubicBezTo>
                  <a:cubicBezTo>
                    <a:pt x="513" y="613"/>
                    <a:pt x="513" y="613"/>
                    <a:pt x="513" y="613"/>
                  </a:cubicBezTo>
                  <a:cubicBezTo>
                    <a:pt x="546" y="613"/>
                    <a:pt x="572" y="639"/>
                    <a:pt x="572" y="671"/>
                  </a:cubicBezTo>
                  <a:lnTo>
                    <a:pt x="572" y="730"/>
                  </a:lnTo>
                  <a:close/>
                  <a:moveTo>
                    <a:pt x="572" y="490"/>
                  </a:moveTo>
                  <a:cubicBezTo>
                    <a:pt x="572" y="522"/>
                    <a:pt x="546" y="548"/>
                    <a:pt x="513" y="548"/>
                  </a:cubicBezTo>
                  <a:cubicBezTo>
                    <a:pt x="445" y="548"/>
                    <a:pt x="445" y="548"/>
                    <a:pt x="445" y="548"/>
                  </a:cubicBezTo>
                  <a:cubicBezTo>
                    <a:pt x="413" y="548"/>
                    <a:pt x="387" y="522"/>
                    <a:pt x="387" y="490"/>
                  </a:cubicBezTo>
                  <a:cubicBezTo>
                    <a:pt x="387" y="432"/>
                    <a:pt x="387" y="432"/>
                    <a:pt x="387" y="432"/>
                  </a:cubicBezTo>
                  <a:cubicBezTo>
                    <a:pt x="387" y="399"/>
                    <a:pt x="413" y="373"/>
                    <a:pt x="445" y="373"/>
                  </a:cubicBezTo>
                  <a:cubicBezTo>
                    <a:pt x="513" y="373"/>
                    <a:pt x="513" y="373"/>
                    <a:pt x="513" y="373"/>
                  </a:cubicBezTo>
                  <a:cubicBezTo>
                    <a:pt x="546" y="373"/>
                    <a:pt x="572" y="399"/>
                    <a:pt x="572" y="432"/>
                  </a:cubicBezTo>
                  <a:lnTo>
                    <a:pt x="572" y="490"/>
                  </a:lnTo>
                  <a:close/>
                  <a:moveTo>
                    <a:pt x="572" y="250"/>
                  </a:moveTo>
                  <a:cubicBezTo>
                    <a:pt x="572" y="283"/>
                    <a:pt x="546" y="309"/>
                    <a:pt x="513" y="309"/>
                  </a:cubicBezTo>
                  <a:cubicBezTo>
                    <a:pt x="445" y="309"/>
                    <a:pt x="445" y="309"/>
                    <a:pt x="445" y="309"/>
                  </a:cubicBezTo>
                  <a:cubicBezTo>
                    <a:pt x="413" y="309"/>
                    <a:pt x="387" y="283"/>
                    <a:pt x="387" y="250"/>
                  </a:cubicBezTo>
                  <a:cubicBezTo>
                    <a:pt x="387" y="192"/>
                    <a:pt x="387" y="192"/>
                    <a:pt x="387" y="192"/>
                  </a:cubicBezTo>
                  <a:cubicBezTo>
                    <a:pt x="387" y="160"/>
                    <a:pt x="413" y="134"/>
                    <a:pt x="445" y="134"/>
                  </a:cubicBezTo>
                  <a:cubicBezTo>
                    <a:pt x="513" y="134"/>
                    <a:pt x="513" y="134"/>
                    <a:pt x="513" y="134"/>
                  </a:cubicBezTo>
                  <a:cubicBezTo>
                    <a:pt x="546" y="134"/>
                    <a:pt x="572" y="160"/>
                    <a:pt x="572" y="192"/>
                  </a:cubicBezTo>
                  <a:lnTo>
                    <a:pt x="572"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250">
                <a:solidFill>
                  <a:srgbClr val="FFFFFF"/>
                </a:solidFill>
              </a:endParaRPr>
            </a:p>
          </p:txBody>
        </p:sp>
      </p:grpSp>
      <p:sp>
        <p:nvSpPr>
          <p:cNvPr id="159" name="Freeform 34"/>
          <p:cNvSpPr>
            <a:spLocks noEditPoints="1"/>
          </p:cNvSpPr>
          <p:nvPr/>
        </p:nvSpPr>
        <p:spPr bwMode="auto">
          <a:xfrm>
            <a:off x="2782082" y="4064063"/>
            <a:ext cx="306644" cy="300910"/>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1439" tIns="25719" rIns="51439" bIns="25719" numCol="1" rtlCol="0" anchor="ctr" anchorCtr="0" compatLnSpc="1">
            <a:prstTxWarp prst="textNoShape">
              <a:avLst/>
            </a:prstTxWarp>
          </a:bodyPr>
          <a:lstStyle/>
          <a:p>
            <a:pPr defTabSz="462963"/>
            <a:endParaRPr lang="en-US" sz="1250" spc="-76">
              <a:solidFill>
                <a:srgbClr val="FFFFFF">
                  <a:lumMod val="50000"/>
                </a:srgbClr>
              </a:solidFill>
              <a:latin typeface="Segoe Light" pitchFamily="34" charset="0"/>
            </a:endParaRPr>
          </a:p>
        </p:txBody>
      </p:sp>
      <p:sp>
        <p:nvSpPr>
          <p:cNvPr id="162" name="Rectangle 161"/>
          <p:cNvSpPr/>
          <p:nvPr/>
        </p:nvSpPr>
        <p:spPr bwMode="auto">
          <a:xfrm>
            <a:off x="2941360" y="5307353"/>
            <a:ext cx="899613" cy="389350"/>
          </a:xfrm>
          <a:prstGeom prst="rect">
            <a:avLst/>
          </a:prstGeom>
          <a:no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0" rIns="0" bIns="0" numCol="1" rtlCol="0" anchor="ctr" anchorCtr="0" compatLnSpc="1">
            <a:prstTxWarp prst="textNoShape">
              <a:avLst/>
            </a:prstTxWarp>
          </a:bodyPr>
          <a:lstStyle/>
          <a:p>
            <a:pPr algn="ctr" defTabSz="659268"/>
            <a:r>
              <a:rPr lang="en-US" sz="875" b="1" dirty="0">
                <a:solidFill>
                  <a:srgbClr val="FFFFFF">
                    <a:alpha val="99000"/>
                  </a:srgbClr>
                </a:solidFill>
              </a:rPr>
              <a:t>SQL Server</a:t>
            </a:r>
          </a:p>
        </p:txBody>
      </p:sp>
      <p:sp>
        <p:nvSpPr>
          <p:cNvPr id="163" name="Rounded Rectangle 162"/>
          <p:cNvSpPr/>
          <p:nvPr/>
        </p:nvSpPr>
        <p:spPr bwMode="auto">
          <a:xfrm>
            <a:off x="2474069" y="4451362"/>
            <a:ext cx="940404" cy="315522"/>
          </a:xfrm>
          <a:prstGeom prst="roundRect">
            <a:avLst>
              <a:gd name="adj" fmla="val 0"/>
            </a:avLst>
          </a:prstGeom>
          <a:solidFill>
            <a:schemeClr val="accent3"/>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65946" tIns="32973" rIns="65946" bIns="32973" numCol="1" rtlCol="0" anchor="ctr" anchorCtr="0" compatLnSpc="1">
            <a:prstTxWarp prst="textNoShape">
              <a:avLst/>
            </a:prstTxWarp>
          </a:bodyPr>
          <a:lstStyle/>
          <a:p>
            <a:pPr algn="ctr" defTabSz="659268" fontAlgn="base">
              <a:spcBef>
                <a:spcPct val="0"/>
              </a:spcBef>
              <a:spcAft>
                <a:spcPct val="0"/>
              </a:spcAft>
            </a:pPr>
            <a:r>
              <a:rPr lang="en-US" sz="1063" b="1" dirty="0">
                <a:gradFill>
                  <a:gsLst>
                    <a:gs pos="0">
                      <a:srgbClr val="FFFFFF"/>
                    </a:gs>
                    <a:gs pos="100000">
                      <a:srgbClr val="FFFFFF"/>
                    </a:gs>
                  </a:gsLst>
                  <a:lin ang="5400000" scaled="0"/>
                </a:gradFill>
              </a:rPr>
              <a:t>Application</a:t>
            </a:r>
          </a:p>
        </p:txBody>
      </p:sp>
      <p:cxnSp>
        <p:nvCxnSpPr>
          <p:cNvPr id="164" name="Straight Arrow Connector 163"/>
          <p:cNvCxnSpPr/>
          <p:nvPr/>
        </p:nvCxnSpPr>
        <p:spPr>
          <a:xfrm flipH="1">
            <a:off x="2941866" y="4766884"/>
            <a:ext cx="2406" cy="575888"/>
          </a:xfrm>
          <a:prstGeom prst="straightConnector1">
            <a:avLst/>
          </a:prstGeom>
          <a:ln w="22225">
            <a:solidFill>
              <a:schemeClr val="accent3"/>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65" name="Group 164"/>
          <p:cNvGrpSpPr/>
          <p:nvPr/>
        </p:nvGrpSpPr>
        <p:grpSpPr>
          <a:xfrm>
            <a:off x="2275901" y="4819629"/>
            <a:ext cx="528917" cy="824053"/>
            <a:chOff x="12426951" y="1573213"/>
            <a:chExt cx="2381250" cy="3709987"/>
          </a:xfrm>
          <a:solidFill>
            <a:schemeClr val="accent3"/>
          </a:solidFill>
        </p:grpSpPr>
        <p:sp>
          <p:nvSpPr>
            <p:cNvPr id="167" name="Freeform 6"/>
            <p:cNvSpPr>
              <a:spLocks noEditPoints="1"/>
            </p:cNvSpPr>
            <p:nvPr/>
          </p:nvSpPr>
          <p:spPr bwMode="auto">
            <a:xfrm>
              <a:off x="12426951" y="3081338"/>
              <a:ext cx="1487488" cy="2201862"/>
            </a:xfrm>
            <a:custGeom>
              <a:avLst/>
              <a:gdLst>
                <a:gd name="T0" fmla="*/ 0 w 729"/>
                <a:gd name="T1" fmla="*/ 1079 h 1079"/>
                <a:gd name="T2" fmla="*/ 729 w 729"/>
                <a:gd name="T3" fmla="*/ 0 h 1079"/>
                <a:gd name="T4" fmla="*/ 316 w 729"/>
                <a:gd name="T5" fmla="*/ 948 h 1079"/>
                <a:gd name="T6" fmla="*/ 189 w 729"/>
                <a:gd name="T7" fmla="*/ 1007 h 1079"/>
                <a:gd name="T8" fmla="*/ 131 w 729"/>
                <a:gd name="T9" fmla="*/ 890 h 1079"/>
                <a:gd name="T10" fmla="*/ 257 w 729"/>
                <a:gd name="T11" fmla="*/ 831 h 1079"/>
                <a:gd name="T12" fmla="*/ 316 w 729"/>
                <a:gd name="T13" fmla="*/ 948 h 1079"/>
                <a:gd name="T14" fmla="*/ 257 w 729"/>
                <a:gd name="T15" fmla="*/ 766 h 1079"/>
                <a:gd name="T16" fmla="*/ 131 w 729"/>
                <a:gd name="T17" fmla="*/ 707 h 1079"/>
                <a:gd name="T18" fmla="*/ 189 w 729"/>
                <a:gd name="T19" fmla="*/ 591 h 1079"/>
                <a:gd name="T20" fmla="*/ 316 w 729"/>
                <a:gd name="T21" fmla="*/ 649 h 1079"/>
                <a:gd name="T22" fmla="*/ 316 w 729"/>
                <a:gd name="T23" fmla="*/ 469 h 1079"/>
                <a:gd name="T24" fmla="*/ 189 w 729"/>
                <a:gd name="T25" fmla="*/ 528 h 1079"/>
                <a:gd name="T26" fmla="*/ 131 w 729"/>
                <a:gd name="T27" fmla="*/ 411 h 1079"/>
                <a:gd name="T28" fmla="*/ 257 w 729"/>
                <a:gd name="T29" fmla="*/ 353 h 1079"/>
                <a:gd name="T30" fmla="*/ 316 w 729"/>
                <a:gd name="T31" fmla="*/ 469 h 1079"/>
                <a:gd name="T32" fmla="*/ 257 w 729"/>
                <a:gd name="T33" fmla="*/ 272 h 1079"/>
                <a:gd name="T34" fmla="*/ 131 w 729"/>
                <a:gd name="T35" fmla="*/ 214 h 1079"/>
                <a:gd name="T36" fmla="*/ 189 w 729"/>
                <a:gd name="T37" fmla="*/ 97 h 1079"/>
                <a:gd name="T38" fmla="*/ 316 w 729"/>
                <a:gd name="T39" fmla="*/ 156 h 1079"/>
                <a:gd name="T40" fmla="*/ 576 w 729"/>
                <a:gd name="T41" fmla="*/ 948 h 1079"/>
                <a:gd name="T42" fmla="*/ 449 w 729"/>
                <a:gd name="T43" fmla="*/ 1007 h 1079"/>
                <a:gd name="T44" fmla="*/ 391 w 729"/>
                <a:gd name="T45" fmla="*/ 890 h 1079"/>
                <a:gd name="T46" fmla="*/ 518 w 729"/>
                <a:gd name="T47" fmla="*/ 831 h 1079"/>
                <a:gd name="T48" fmla="*/ 576 w 729"/>
                <a:gd name="T49" fmla="*/ 948 h 1079"/>
                <a:gd name="T50" fmla="*/ 518 w 729"/>
                <a:gd name="T51" fmla="*/ 766 h 1079"/>
                <a:gd name="T52" fmla="*/ 391 w 729"/>
                <a:gd name="T53" fmla="*/ 707 h 1079"/>
                <a:gd name="T54" fmla="*/ 449 w 729"/>
                <a:gd name="T55" fmla="*/ 591 h 1079"/>
                <a:gd name="T56" fmla="*/ 576 w 729"/>
                <a:gd name="T57" fmla="*/ 649 h 1079"/>
                <a:gd name="T58" fmla="*/ 576 w 729"/>
                <a:gd name="T59" fmla="*/ 469 h 1079"/>
                <a:gd name="T60" fmla="*/ 449 w 729"/>
                <a:gd name="T61" fmla="*/ 528 h 1079"/>
                <a:gd name="T62" fmla="*/ 391 w 729"/>
                <a:gd name="T63" fmla="*/ 411 h 1079"/>
                <a:gd name="T64" fmla="*/ 518 w 729"/>
                <a:gd name="T65" fmla="*/ 353 h 1079"/>
                <a:gd name="T66" fmla="*/ 576 w 729"/>
                <a:gd name="T67" fmla="*/ 469 h 1079"/>
                <a:gd name="T68" fmla="*/ 518 w 729"/>
                <a:gd name="T69" fmla="*/ 272 h 1079"/>
                <a:gd name="T70" fmla="*/ 391 w 729"/>
                <a:gd name="T71" fmla="*/ 214 h 1079"/>
                <a:gd name="T72" fmla="*/ 449 w 729"/>
                <a:gd name="T73" fmla="*/ 97 h 1079"/>
                <a:gd name="T74" fmla="*/ 576 w 729"/>
                <a:gd name="T75" fmla="*/ 156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9" h="1079">
                  <a:moveTo>
                    <a:pt x="0" y="0"/>
                  </a:moveTo>
                  <a:cubicBezTo>
                    <a:pt x="0" y="1079"/>
                    <a:pt x="0" y="1079"/>
                    <a:pt x="0" y="1079"/>
                  </a:cubicBezTo>
                  <a:cubicBezTo>
                    <a:pt x="729" y="1079"/>
                    <a:pt x="729" y="1079"/>
                    <a:pt x="729" y="1079"/>
                  </a:cubicBezTo>
                  <a:cubicBezTo>
                    <a:pt x="729" y="0"/>
                    <a:pt x="729" y="0"/>
                    <a:pt x="729" y="0"/>
                  </a:cubicBezTo>
                  <a:lnTo>
                    <a:pt x="0" y="0"/>
                  </a:lnTo>
                  <a:close/>
                  <a:moveTo>
                    <a:pt x="316" y="948"/>
                  </a:moveTo>
                  <a:cubicBezTo>
                    <a:pt x="316" y="980"/>
                    <a:pt x="290" y="1007"/>
                    <a:pt x="257" y="1007"/>
                  </a:cubicBezTo>
                  <a:cubicBezTo>
                    <a:pt x="189" y="1007"/>
                    <a:pt x="189" y="1007"/>
                    <a:pt x="189" y="1007"/>
                  </a:cubicBezTo>
                  <a:cubicBezTo>
                    <a:pt x="157" y="1007"/>
                    <a:pt x="131" y="980"/>
                    <a:pt x="131" y="948"/>
                  </a:cubicBezTo>
                  <a:cubicBezTo>
                    <a:pt x="131" y="890"/>
                    <a:pt x="131" y="890"/>
                    <a:pt x="131" y="890"/>
                  </a:cubicBezTo>
                  <a:cubicBezTo>
                    <a:pt x="131" y="858"/>
                    <a:pt x="157" y="831"/>
                    <a:pt x="189" y="831"/>
                  </a:cubicBezTo>
                  <a:cubicBezTo>
                    <a:pt x="257" y="831"/>
                    <a:pt x="257" y="831"/>
                    <a:pt x="257" y="831"/>
                  </a:cubicBezTo>
                  <a:cubicBezTo>
                    <a:pt x="290" y="831"/>
                    <a:pt x="316" y="858"/>
                    <a:pt x="316" y="890"/>
                  </a:cubicBezTo>
                  <a:lnTo>
                    <a:pt x="316" y="948"/>
                  </a:lnTo>
                  <a:close/>
                  <a:moveTo>
                    <a:pt x="316" y="707"/>
                  </a:moveTo>
                  <a:cubicBezTo>
                    <a:pt x="316" y="740"/>
                    <a:pt x="290" y="766"/>
                    <a:pt x="257" y="766"/>
                  </a:cubicBezTo>
                  <a:cubicBezTo>
                    <a:pt x="189" y="766"/>
                    <a:pt x="189" y="766"/>
                    <a:pt x="189" y="766"/>
                  </a:cubicBezTo>
                  <a:cubicBezTo>
                    <a:pt x="157" y="766"/>
                    <a:pt x="131" y="740"/>
                    <a:pt x="131" y="707"/>
                  </a:cubicBezTo>
                  <a:cubicBezTo>
                    <a:pt x="131" y="649"/>
                    <a:pt x="131" y="649"/>
                    <a:pt x="131" y="649"/>
                  </a:cubicBezTo>
                  <a:cubicBezTo>
                    <a:pt x="131" y="617"/>
                    <a:pt x="157" y="591"/>
                    <a:pt x="189" y="591"/>
                  </a:cubicBezTo>
                  <a:cubicBezTo>
                    <a:pt x="257" y="591"/>
                    <a:pt x="257" y="591"/>
                    <a:pt x="257" y="591"/>
                  </a:cubicBezTo>
                  <a:cubicBezTo>
                    <a:pt x="290" y="591"/>
                    <a:pt x="316" y="617"/>
                    <a:pt x="316" y="649"/>
                  </a:cubicBezTo>
                  <a:lnTo>
                    <a:pt x="316" y="707"/>
                  </a:lnTo>
                  <a:close/>
                  <a:moveTo>
                    <a:pt x="316" y="469"/>
                  </a:moveTo>
                  <a:cubicBezTo>
                    <a:pt x="316" y="501"/>
                    <a:pt x="290" y="528"/>
                    <a:pt x="257" y="528"/>
                  </a:cubicBezTo>
                  <a:cubicBezTo>
                    <a:pt x="189" y="528"/>
                    <a:pt x="189" y="528"/>
                    <a:pt x="189" y="528"/>
                  </a:cubicBezTo>
                  <a:cubicBezTo>
                    <a:pt x="157" y="528"/>
                    <a:pt x="131" y="501"/>
                    <a:pt x="131" y="469"/>
                  </a:cubicBezTo>
                  <a:cubicBezTo>
                    <a:pt x="131" y="411"/>
                    <a:pt x="131" y="411"/>
                    <a:pt x="131" y="411"/>
                  </a:cubicBezTo>
                  <a:cubicBezTo>
                    <a:pt x="131" y="379"/>
                    <a:pt x="157" y="353"/>
                    <a:pt x="189" y="353"/>
                  </a:cubicBezTo>
                  <a:cubicBezTo>
                    <a:pt x="257" y="353"/>
                    <a:pt x="257" y="353"/>
                    <a:pt x="257" y="353"/>
                  </a:cubicBezTo>
                  <a:cubicBezTo>
                    <a:pt x="290" y="353"/>
                    <a:pt x="316" y="379"/>
                    <a:pt x="316" y="411"/>
                  </a:cubicBezTo>
                  <a:lnTo>
                    <a:pt x="316" y="469"/>
                  </a:lnTo>
                  <a:close/>
                  <a:moveTo>
                    <a:pt x="316" y="214"/>
                  </a:moveTo>
                  <a:cubicBezTo>
                    <a:pt x="316" y="246"/>
                    <a:pt x="290" y="272"/>
                    <a:pt x="257" y="272"/>
                  </a:cubicBezTo>
                  <a:cubicBezTo>
                    <a:pt x="189" y="272"/>
                    <a:pt x="189" y="272"/>
                    <a:pt x="189" y="272"/>
                  </a:cubicBezTo>
                  <a:cubicBezTo>
                    <a:pt x="157" y="272"/>
                    <a:pt x="131" y="246"/>
                    <a:pt x="131" y="214"/>
                  </a:cubicBezTo>
                  <a:cubicBezTo>
                    <a:pt x="131" y="156"/>
                    <a:pt x="131" y="156"/>
                    <a:pt x="131" y="156"/>
                  </a:cubicBezTo>
                  <a:cubicBezTo>
                    <a:pt x="131" y="123"/>
                    <a:pt x="157" y="97"/>
                    <a:pt x="189" y="97"/>
                  </a:cubicBezTo>
                  <a:cubicBezTo>
                    <a:pt x="257" y="97"/>
                    <a:pt x="257" y="97"/>
                    <a:pt x="257" y="97"/>
                  </a:cubicBezTo>
                  <a:cubicBezTo>
                    <a:pt x="290" y="97"/>
                    <a:pt x="316" y="123"/>
                    <a:pt x="316" y="156"/>
                  </a:cubicBezTo>
                  <a:lnTo>
                    <a:pt x="316" y="214"/>
                  </a:lnTo>
                  <a:close/>
                  <a:moveTo>
                    <a:pt x="576" y="948"/>
                  </a:moveTo>
                  <a:cubicBezTo>
                    <a:pt x="576" y="980"/>
                    <a:pt x="550" y="1007"/>
                    <a:pt x="518" y="1007"/>
                  </a:cubicBezTo>
                  <a:cubicBezTo>
                    <a:pt x="449" y="1007"/>
                    <a:pt x="449" y="1007"/>
                    <a:pt x="449" y="1007"/>
                  </a:cubicBezTo>
                  <a:cubicBezTo>
                    <a:pt x="417" y="1007"/>
                    <a:pt x="391" y="980"/>
                    <a:pt x="391" y="948"/>
                  </a:cubicBezTo>
                  <a:cubicBezTo>
                    <a:pt x="391" y="890"/>
                    <a:pt x="391" y="890"/>
                    <a:pt x="391" y="890"/>
                  </a:cubicBezTo>
                  <a:cubicBezTo>
                    <a:pt x="391" y="858"/>
                    <a:pt x="417" y="831"/>
                    <a:pt x="449" y="831"/>
                  </a:cubicBezTo>
                  <a:cubicBezTo>
                    <a:pt x="518" y="831"/>
                    <a:pt x="518" y="831"/>
                    <a:pt x="518" y="831"/>
                  </a:cubicBezTo>
                  <a:cubicBezTo>
                    <a:pt x="550" y="831"/>
                    <a:pt x="576" y="858"/>
                    <a:pt x="576" y="890"/>
                  </a:cubicBezTo>
                  <a:lnTo>
                    <a:pt x="576" y="948"/>
                  </a:lnTo>
                  <a:close/>
                  <a:moveTo>
                    <a:pt x="576" y="707"/>
                  </a:moveTo>
                  <a:cubicBezTo>
                    <a:pt x="576" y="740"/>
                    <a:pt x="550" y="766"/>
                    <a:pt x="518" y="766"/>
                  </a:cubicBezTo>
                  <a:cubicBezTo>
                    <a:pt x="449" y="766"/>
                    <a:pt x="449" y="766"/>
                    <a:pt x="449" y="766"/>
                  </a:cubicBezTo>
                  <a:cubicBezTo>
                    <a:pt x="417" y="766"/>
                    <a:pt x="391" y="740"/>
                    <a:pt x="391" y="707"/>
                  </a:cubicBezTo>
                  <a:cubicBezTo>
                    <a:pt x="391" y="649"/>
                    <a:pt x="391" y="649"/>
                    <a:pt x="391" y="649"/>
                  </a:cubicBezTo>
                  <a:cubicBezTo>
                    <a:pt x="391" y="617"/>
                    <a:pt x="417" y="591"/>
                    <a:pt x="449" y="591"/>
                  </a:cubicBezTo>
                  <a:cubicBezTo>
                    <a:pt x="518" y="591"/>
                    <a:pt x="518" y="591"/>
                    <a:pt x="518" y="591"/>
                  </a:cubicBezTo>
                  <a:cubicBezTo>
                    <a:pt x="550" y="591"/>
                    <a:pt x="576" y="617"/>
                    <a:pt x="576" y="649"/>
                  </a:cubicBezTo>
                  <a:lnTo>
                    <a:pt x="576" y="707"/>
                  </a:lnTo>
                  <a:close/>
                  <a:moveTo>
                    <a:pt x="576" y="469"/>
                  </a:moveTo>
                  <a:cubicBezTo>
                    <a:pt x="576" y="501"/>
                    <a:pt x="550" y="528"/>
                    <a:pt x="518" y="528"/>
                  </a:cubicBezTo>
                  <a:cubicBezTo>
                    <a:pt x="449" y="528"/>
                    <a:pt x="449" y="528"/>
                    <a:pt x="449" y="528"/>
                  </a:cubicBezTo>
                  <a:cubicBezTo>
                    <a:pt x="417" y="528"/>
                    <a:pt x="391" y="501"/>
                    <a:pt x="391" y="469"/>
                  </a:cubicBezTo>
                  <a:cubicBezTo>
                    <a:pt x="391" y="411"/>
                    <a:pt x="391" y="411"/>
                    <a:pt x="391" y="411"/>
                  </a:cubicBezTo>
                  <a:cubicBezTo>
                    <a:pt x="391" y="379"/>
                    <a:pt x="417" y="353"/>
                    <a:pt x="449" y="353"/>
                  </a:cubicBezTo>
                  <a:cubicBezTo>
                    <a:pt x="518" y="353"/>
                    <a:pt x="518" y="353"/>
                    <a:pt x="518" y="353"/>
                  </a:cubicBezTo>
                  <a:cubicBezTo>
                    <a:pt x="550" y="353"/>
                    <a:pt x="576" y="379"/>
                    <a:pt x="576" y="411"/>
                  </a:cubicBezTo>
                  <a:lnTo>
                    <a:pt x="576" y="469"/>
                  </a:lnTo>
                  <a:close/>
                  <a:moveTo>
                    <a:pt x="576" y="214"/>
                  </a:moveTo>
                  <a:cubicBezTo>
                    <a:pt x="576" y="246"/>
                    <a:pt x="550" y="272"/>
                    <a:pt x="518" y="272"/>
                  </a:cubicBezTo>
                  <a:cubicBezTo>
                    <a:pt x="449" y="272"/>
                    <a:pt x="449" y="272"/>
                    <a:pt x="449" y="272"/>
                  </a:cubicBezTo>
                  <a:cubicBezTo>
                    <a:pt x="417" y="272"/>
                    <a:pt x="391" y="246"/>
                    <a:pt x="391" y="214"/>
                  </a:cubicBezTo>
                  <a:cubicBezTo>
                    <a:pt x="391" y="156"/>
                    <a:pt x="391" y="156"/>
                    <a:pt x="391" y="156"/>
                  </a:cubicBezTo>
                  <a:cubicBezTo>
                    <a:pt x="391" y="123"/>
                    <a:pt x="417" y="97"/>
                    <a:pt x="449" y="97"/>
                  </a:cubicBezTo>
                  <a:cubicBezTo>
                    <a:pt x="518" y="97"/>
                    <a:pt x="518" y="97"/>
                    <a:pt x="518" y="97"/>
                  </a:cubicBezTo>
                  <a:cubicBezTo>
                    <a:pt x="550" y="97"/>
                    <a:pt x="576" y="123"/>
                    <a:pt x="576" y="156"/>
                  </a:cubicBezTo>
                  <a:lnTo>
                    <a:pt x="576"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250">
                <a:solidFill>
                  <a:srgbClr val="FFFFFF"/>
                </a:solidFill>
              </a:endParaRPr>
            </a:p>
          </p:txBody>
        </p:sp>
        <p:sp>
          <p:nvSpPr>
            <p:cNvPr id="168" name="Freeform 7"/>
            <p:cNvSpPr>
              <a:spLocks noEditPoints="1"/>
            </p:cNvSpPr>
            <p:nvPr/>
          </p:nvSpPr>
          <p:spPr bwMode="auto">
            <a:xfrm>
              <a:off x="13319126" y="1573213"/>
              <a:ext cx="1489075" cy="3709987"/>
            </a:xfrm>
            <a:custGeom>
              <a:avLst/>
              <a:gdLst>
                <a:gd name="T0" fmla="*/ 0 w 730"/>
                <a:gd name="T1" fmla="*/ 688 h 1818"/>
                <a:gd name="T2" fmla="*/ 343 w 730"/>
                <a:gd name="T3" fmla="*/ 1818 h 1818"/>
                <a:gd name="T4" fmla="*/ 730 w 730"/>
                <a:gd name="T5" fmla="*/ 0 h 1818"/>
                <a:gd name="T6" fmla="*/ 311 w 730"/>
                <a:gd name="T7" fmla="*/ 490 h 1818"/>
                <a:gd name="T8" fmla="*/ 185 w 730"/>
                <a:gd name="T9" fmla="*/ 548 h 1818"/>
                <a:gd name="T10" fmla="*/ 127 w 730"/>
                <a:gd name="T11" fmla="*/ 432 h 1818"/>
                <a:gd name="T12" fmla="*/ 253 w 730"/>
                <a:gd name="T13" fmla="*/ 373 h 1818"/>
                <a:gd name="T14" fmla="*/ 311 w 730"/>
                <a:gd name="T15" fmla="*/ 490 h 1818"/>
                <a:gd name="T16" fmla="*/ 253 w 730"/>
                <a:gd name="T17" fmla="*/ 309 h 1818"/>
                <a:gd name="T18" fmla="*/ 127 w 730"/>
                <a:gd name="T19" fmla="*/ 250 h 1818"/>
                <a:gd name="T20" fmla="*/ 185 w 730"/>
                <a:gd name="T21" fmla="*/ 134 h 1818"/>
                <a:gd name="T22" fmla="*/ 311 w 730"/>
                <a:gd name="T23" fmla="*/ 192 h 1818"/>
                <a:gd name="T24" fmla="*/ 572 w 730"/>
                <a:gd name="T25" fmla="*/ 1449 h 1818"/>
                <a:gd name="T26" fmla="*/ 445 w 730"/>
                <a:gd name="T27" fmla="*/ 1507 h 1818"/>
                <a:gd name="T28" fmla="*/ 387 w 730"/>
                <a:gd name="T29" fmla="*/ 1391 h 1818"/>
                <a:gd name="T30" fmla="*/ 513 w 730"/>
                <a:gd name="T31" fmla="*/ 1332 h 1818"/>
                <a:gd name="T32" fmla="*/ 572 w 730"/>
                <a:gd name="T33" fmla="*/ 1449 h 1818"/>
                <a:gd name="T34" fmla="*/ 513 w 730"/>
                <a:gd name="T35" fmla="*/ 1268 h 1818"/>
                <a:gd name="T36" fmla="*/ 387 w 730"/>
                <a:gd name="T37" fmla="*/ 1209 h 1818"/>
                <a:gd name="T38" fmla="*/ 445 w 730"/>
                <a:gd name="T39" fmla="*/ 1092 h 1818"/>
                <a:gd name="T40" fmla="*/ 572 w 730"/>
                <a:gd name="T41" fmla="*/ 1151 h 1818"/>
                <a:gd name="T42" fmla="*/ 572 w 730"/>
                <a:gd name="T43" fmla="*/ 970 h 1818"/>
                <a:gd name="T44" fmla="*/ 445 w 730"/>
                <a:gd name="T45" fmla="*/ 1028 h 1818"/>
                <a:gd name="T46" fmla="*/ 387 w 730"/>
                <a:gd name="T47" fmla="*/ 911 h 1818"/>
                <a:gd name="T48" fmla="*/ 513 w 730"/>
                <a:gd name="T49" fmla="*/ 853 h 1818"/>
                <a:gd name="T50" fmla="*/ 572 w 730"/>
                <a:gd name="T51" fmla="*/ 970 h 1818"/>
                <a:gd name="T52" fmla="*/ 513 w 730"/>
                <a:gd name="T53" fmla="*/ 788 h 1818"/>
                <a:gd name="T54" fmla="*/ 387 w 730"/>
                <a:gd name="T55" fmla="*/ 730 h 1818"/>
                <a:gd name="T56" fmla="*/ 445 w 730"/>
                <a:gd name="T57" fmla="*/ 613 h 1818"/>
                <a:gd name="T58" fmla="*/ 572 w 730"/>
                <a:gd name="T59" fmla="*/ 671 h 1818"/>
                <a:gd name="T60" fmla="*/ 572 w 730"/>
                <a:gd name="T61" fmla="*/ 490 h 1818"/>
                <a:gd name="T62" fmla="*/ 445 w 730"/>
                <a:gd name="T63" fmla="*/ 548 h 1818"/>
                <a:gd name="T64" fmla="*/ 387 w 730"/>
                <a:gd name="T65" fmla="*/ 432 h 1818"/>
                <a:gd name="T66" fmla="*/ 513 w 730"/>
                <a:gd name="T67" fmla="*/ 373 h 1818"/>
                <a:gd name="T68" fmla="*/ 572 w 730"/>
                <a:gd name="T69" fmla="*/ 490 h 1818"/>
                <a:gd name="T70" fmla="*/ 513 w 730"/>
                <a:gd name="T71" fmla="*/ 309 h 1818"/>
                <a:gd name="T72" fmla="*/ 387 w 730"/>
                <a:gd name="T73" fmla="*/ 250 h 1818"/>
                <a:gd name="T74" fmla="*/ 445 w 730"/>
                <a:gd name="T75" fmla="*/ 134 h 1818"/>
                <a:gd name="T76" fmla="*/ 572 w 730"/>
                <a:gd name="T77" fmla="*/ 192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0" h="1818">
                  <a:moveTo>
                    <a:pt x="0" y="0"/>
                  </a:moveTo>
                  <a:cubicBezTo>
                    <a:pt x="0" y="688"/>
                    <a:pt x="0" y="688"/>
                    <a:pt x="0" y="688"/>
                  </a:cubicBezTo>
                  <a:cubicBezTo>
                    <a:pt x="343" y="688"/>
                    <a:pt x="343" y="688"/>
                    <a:pt x="343" y="688"/>
                  </a:cubicBezTo>
                  <a:cubicBezTo>
                    <a:pt x="343" y="1818"/>
                    <a:pt x="343" y="1818"/>
                    <a:pt x="343" y="1818"/>
                  </a:cubicBezTo>
                  <a:cubicBezTo>
                    <a:pt x="730" y="1818"/>
                    <a:pt x="730" y="1818"/>
                    <a:pt x="730" y="1818"/>
                  </a:cubicBezTo>
                  <a:cubicBezTo>
                    <a:pt x="730" y="0"/>
                    <a:pt x="730" y="0"/>
                    <a:pt x="730" y="0"/>
                  </a:cubicBezTo>
                  <a:lnTo>
                    <a:pt x="0" y="0"/>
                  </a:lnTo>
                  <a:close/>
                  <a:moveTo>
                    <a:pt x="311" y="490"/>
                  </a:moveTo>
                  <a:cubicBezTo>
                    <a:pt x="311" y="522"/>
                    <a:pt x="285" y="548"/>
                    <a:pt x="253" y="548"/>
                  </a:cubicBezTo>
                  <a:cubicBezTo>
                    <a:pt x="185" y="548"/>
                    <a:pt x="185" y="548"/>
                    <a:pt x="185" y="548"/>
                  </a:cubicBezTo>
                  <a:cubicBezTo>
                    <a:pt x="153" y="548"/>
                    <a:pt x="127" y="522"/>
                    <a:pt x="127" y="490"/>
                  </a:cubicBezTo>
                  <a:cubicBezTo>
                    <a:pt x="127" y="432"/>
                    <a:pt x="127" y="432"/>
                    <a:pt x="127" y="432"/>
                  </a:cubicBezTo>
                  <a:cubicBezTo>
                    <a:pt x="127" y="399"/>
                    <a:pt x="153" y="373"/>
                    <a:pt x="185" y="373"/>
                  </a:cubicBezTo>
                  <a:cubicBezTo>
                    <a:pt x="253" y="373"/>
                    <a:pt x="253" y="373"/>
                    <a:pt x="253" y="373"/>
                  </a:cubicBezTo>
                  <a:cubicBezTo>
                    <a:pt x="285" y="373"/>
                    <a:pt x="311" y="399"/>
                    <a:pt x="311" y="432"/>
                  </a:cubicBezTo>
                  <a:lnTo>
                    <a:pt x="311" y="490"/>
                  </a:lnTo>
                  <a:close/>
                  <a:moveTo>
                    <a:pt x="311" y="250"/>
                  </a:moveTo>
                  <a:cubicBezTo>
                    <a:pt x="311" y="283"/>
                    <a:pt x="285" y="309"/>
                    <a:pt x="253" y="309"/>
                  </a:cubicBezTo>
                  <a:cubicBezTo>
                    <a:pt x="185" y="309"/>
                    <a:pt x="185" y="309"/>
                    <a:pt x="185" y="309"/>
                  </a:cubicBezTo>
                  <a:cubicBezTo>
                    <a:pt x="153" y="309"/>
                    <a:pt x="127" y="283"/>
                    <a:pt x="127" y="250"/>
                  </a:cubicBezTo>
                  <a:cubicBezTo>
                    <a:pt x="127" y="192"/>
                    <a:pt x="127" y="192"/>
                    <a:pt x="127" y="192"/>
                  </a:cubicBezTo>
                  <a:cubicBezTo>
                    <a:pt x="127" y="160"/>
                    <a:pt x="153" y="134"/>
                    <a:pt x="185" y="134"/>
                  </a:cubicBezTo>
                  <a:cubicBezTo>
                    <a:pt x="253" y="134"/>
                    <a:pt x="253" y="134"/>
                    <a:pt x="253" y="134"/>
                  </a:cubicBezTo>
                  <a:cubicBezTo>
                    <a:pt x="285" y="134"/>
                    <a:pt x="311" y="160"/>
                    <a:pt x="311" y="192"/>
                  </a:cubicBezTo>
                  <a:lnTo>
                    <a:pt x="311" y="250"/>
                  </a:lnTo>
                  <a:close/>
                  <a:moveTo>
                    <a:pt x="572" y="1449"/>
                  </a:moveTo>
                  <a:cubicBezTo>
                    <a:pt x="572" y="1481"/>
                    <a:pt x="546" y="1507"/>
                    <a:pt x="513" y="1507"/>
                  </a:cubicBezTo>
                  <a:cubicBezTo>
                    <a:pt x="445" y="1507"/>
                    <a:pt x="445" y="1507"/>
                    <a:pt x="445" y="1507"/>
                  </a:cubicBezTo>
                  <a:cubicBezTo>
                    <a:pt x="413" y="1507"/>
                    <a:pt x="387" y="1481"/>
                    <a:pt x="387" y="1449"/>
                  </a:cubicBezTo>
                  <a:cubicBezTo>
                    <a:pt x="387" y="1391"/>
                    <a:pt x="387" y="1391"/>
                    <a:pt x="387" y="1391"/>
                  </a:cubicBezTo>
                  <a:cubicBezTo>
                    <a:pt x="387" y="1358"/>
                    <a:pt x="413" y="1332"/>
                    <a:pt x="445" y="1332"/>
                  </a:cubicBezTo>
                  <a:cubicBezTo>
                    <a:pt x="513" y="1332"/>
                    <a:pt x="513" y="1332"/>
                    <a:pt x="513" y="1332"/>
                  </a:cubicBezTo>
                  <a:cubicBezTo>
                    <a:pt x="546" y="1332"/>
                    <a:pt x="572" y="1358"/>
                    <a:pt x="572" y="1391"/>
                  </a:cubicBezTo>
                  <a:lnTo>
                    <a:pt x="572" y="1449"/>
                  </a:lnTo>
                  <a:close/>
                  <a:moveTo>
                    <a:pt x="572" y="1209"/>
                  </a:moveTo>
                  <a:cubicBezTo>
                    <a:pt x="572" y="1241"/>
                    <a:pt x="546" y="1268"/>
                    <a:pt x="513" y="1268"/>
                  </a:cubicBezTo>
                  <a:cubicBezTo>
                    <a:pt x="445" y="1268"/>
                    <a:pt x="445" y="1268"/>
                    <a:pt x="445" y="1268"/>
                  </a:cubicBezTo>
                  <a:cubicBezTo>
                    <a:pt x="413" y="1268"/>
                    <a:pt x="387" y="1241"/>
                    <a:pt x="387" y="1209"/>
                  </a:cubicBezTo>
                  <a:cubicBezTo>
                    <a:pt x="387" y="1151"/>
                    <a:pt x="387" y="1151"/>
                    <a:pt x="387" y="1151"/>
                  </a:cubicBezTo>
                  <a:cubicBezTo>
                    <a:pt x="387" y="1119"/>
                    <a:pt x="413" y="1092"/>
                    <a:pt x="445" y="1092"/>
                  </a:cubicBezTo>
                  <a:cubicBezTo>
                    <a:pt x="513" y="1092"/>
                    <a:pt x="513" y="1092"/>
                    <a:pt x="513" y="1092"/>
                  </a:cubicBezTo>
                  <a:cubicBezTo>
                    <a:pt x="546" y="1092"/>
                    <a:pt x="572" y="1119"/>
                    <a:pt x="572" y="1151"/>
                  </a:cubicBezTo>
                  <a:lnTo>
                    <a:pt x="572" y="1209"/>
                  </a:lnTo>
                  <a:close/>
                  <a:moveTo>
                    <a:pt x="572" y="970"/>
                  </a:moveTo>
                  <a:cubicBezTo>
                    <a:pt x="572" y="1002"/>
                    <a:pt x="546" y="1028"/>
                    <a:pt x="513" y="1028"/>
                  </a:cubicBezTo>
                  <a:cubicBezTo>
                    <a:pt x="445" y="1028"/>
                    <a:pt x="445" y="1028"/>
                    <a:pt x="445" y="1028"/>
                  </a:cubicBezTo>
                  <a:cubicBezTo>
                    <a:pt x="413" y="1028"/>
                    <a:pt x="387" y="1002"/>
                    <a:pt x="387" y="970"/>
                  </a:cubicBezTo>
                  <a:cubicBezTo>
                    <a:pt x="387" y="911"/>
                    <a:pt x="387" y="911"/>
                    <a:pt x="387" y="911"/>
                  </a:cubicBezTo>
                  <a:cubicBezTo>
                    <a:pt x="387" y="879"/>
                    <a:pt x="413" y="853"/>
                    <a:pt x="445" y="853"/>
                  </a:cubicBezTo>
                  <a:cubicBezTo>
                    <a:pt x="513" y="853"/>
                    <a:pt x="513" y="853"/>
                    <a:pt x="513" y="853"/>
                  </a:cubicBezTo>
                  <a:cubicBezTo>
                    <a:pt x="546" y="853"/>
                    <a:pt x="572" y="879"/>
                    <a:pt x="572" y="911"/>
                  </a:cubicBezTo>
                  <a:lnTo>
                    <a:pt x="572" y="970"/>
                  </a:lnTo>
                  <a:close/>
                  <a:moveTo>
                    <a:pt x="572" y="730"/>
                  </a:moveTo>
                  <a:cubicBezTo>
                    <a:pt x="572" y="762"/>
                    <a:pt x="546" y="788"/>
                    <a:pt x="513" y="788"/>
                  </a:cubicBezTo>
                  <a:cubicBezTo>
                    <a:pt x="445" y="788"/>
                    <a:pt x="445" y="788"/>
                    <a:pt x="445" y="788"/>
                  </a:cubicBezTo>
                  <a:cubicBezTo>
                    <a:pt x="413" y="788"/>
                    <a:pt x="387" y="762"/>
                    <a:pt x="387" y="730"/>
                  </a:cubicBezTo>
                  <a:cubicBezTo>
                    <a:pt x="387" y="671"/>
                    <a:pt x="387" y="671"/>
                    <a:pt x="387" y="671"/>
                  </a:cubicBezTo>
                  <a:cubicBezTo>
                    <a:pt x="387" y="639"/>
                    <a:pt x="413" y="613"/>
                    <a:pt x="445" y="613"/>
                  </a:cubicBezTo>
                  <a:cubicBezTo>
                    <a:pt x="513" y="613"/>
                    <a:pt x="513" y="613"/>
                    <a:pt x="513" y="613"/>
                  </a:cubicBezTo>
                  <a:cubicBezTo>
                    <a:pt x="546" y="613"/>
                    <a:pt x="572" y="639"/>
                    <a:pt x="572" y="671"/>
                  </a:cubicBezTo>
                  <a:lnTo>
                    <a:pt x="572" y="730"/>
                  </a:lnTo>
                  <a:close/>
                  <a:moveTo>
                    <a:pt x="572" y="490"/>
                  </a:moveTo>
                  <a:cubicBezTo>
                    <a:pt x="572" y="522"/>
                    <a:pt x="546" y="548"/>
                    <a:pt x="513" y="548"/>
                  </a:cubicBezTo>
                  <a:cubicBezTo>
                    <a:pt x="445" y="548"/>
                    <a:pt x="445" y="548"/>
                    <a:pt x="445" y="548"/>
                  </a:cubicBezTo>
                  <a:cubicBezTo>
                    <a:pt x="413" y="548"/>
                    <a:pt x="387" y="522"/>
                    <a:pt x="387" y="490"/>
                  </a:cubicBezTo>
                  <a:cubicBezTo>
                    <a:pt x="387" y="432"/>
                    <a:pt x="387" y="432"/>
                    <a:pt x="387" y="432"/>
                  </a:cubicBezTo>
                  <a:cubicBezTo>
                    <a:pt x="387" y="399"/>
                    <a:pt x="413" y="373"/>
                    <a:pt x="445" y="373"/>
                  </a:cubicBezTo>
                  <a:cubicBezTo>
                    <a:pt x="513" y="373"/>
                    <a:pt x="513" y="373"/>
                    <a:pt x="513" y="373"/>
                  </a:cubicBezTo>
                  <a:cubicBezTo>
                    <a:pt x="546" y="373"/>
                    <a:pt x="572" y="399"/>
                    <a:pt x="572" y="432"/>
                  </a:cubicBezTo>
                  <a:lnTo>
                    <a:pt x="572" y="490"/>
                  </a:lnTo>
                  <a:close/>
                  <a:moveTo>
                    <a:pt x="572" y="250"/>
                  </a:moveTo>
                  <a:cubicBezTo>
                    <a:pt x="572" y="283"/>
                    <a:pt x="546" y="309"/>
                    <a:pt x="513" y="309"/>
                  </a:cubicBezTo>
                  <a:cubicBezTo>
                    <a:pt x="445" y="309"/>
                    <a:pt x="445" y="309"/>
                    <a:pt x="445" y="309"/>
                  </a:cubicBezTo>
                  <a:cubicBezTo>
                    <a:pt x="413" y="309"/>
                    <a:pt x="387" y="283"/>
                    <a:pt x="387" y="250"/>
                  </a:cubicBezTo>
                  <a:cubicBezTo>
                    <a:pt x="387" y="192"/>
                    <a:pt x="387" y="192"/>
                    <a:pt x="387" y="192"/>
                  </a:cubicBezTo>
                  <a:cubicBezTo>
                    <a:pt x="387" y="160"/>
                    <a:pt x="413" y="134"/>
                    <a:pt x="445" y="134"/>
                  </a:cubicBezTo>
                  <a:cubicBezTo>
                    <a:pt x="513" y="134"/>
                    <a:pt x="513" y="134"/>
                    <a:pt x="513" y="134"/>
                  </a:cubicBezTo>
                  <a:cubicBezTo>
                    <a:pt x="546" y="134"/>
                    <a:pt x="572" y="160"/>
                    <a:pt x="572" y="192"/>
                  </a:cubicBezTo>
                  <a:lnTo>
                    <a:pt x="572"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250">
                <a:solidFill>
                  <a:srgbClr val="FFFFFF"/>
                </a:solidFill>
              </a:endParaRPr>
            </a:p>
          </p:txBody>
        </p:sp>
      </p:grpSp>
      <p:sp>
        <p:nvSpPr>
          <p:cNvPr id="166" name="Freeform 34"/>
          <p:cNvSpPr>
            <a:spLocks noEditPoints="1"/>
          </p:cNvSpPr>
          <p:nvPr/>
        </p:nvSpPr>
        <p:spPr bwMode="auto">
          <a:xfrm>
            <a:off x="2788291" y="5342771"/>
            <a:ext cx="306644" cy="300910"/>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1439" tIns="25719" rIns="51439" bIns="25719" numCol="1" rtlCol="0" anchor="ctr" anchorCtr="0" compatLnSpc="1">
            <a:prstTxWarp prst="textNoShape">
              <a:avLst/>
            </a:prstTxWarp>
          </a:bodyPr>
          <a:lstStyle/>
          <a:p>
            <a:pPr defTabSz="462963"/>
            <a:endParaRPr lang="en-US" sz="1250" spc="-76">
              <a:solidFill>
                <a:srgbClr val="FFFFFF">
                  <a:lumMod val="50000"/>
                </a:srgbClr>
              </a:solidFill>
              <a:latin typeface="Segoe Light" pitchFamily="34" charset="0"/>
            </a:endParaRPr>
          </a:p>
        </p:txBody>
      </p:sp>
      <p:sp>
        <p:nvSpPr>
          <p:cNvPr id="169" name="Left-Right Arrow 168"/>
          <p:cNvSpPr/>
          <p:nvPr/>
        </p:nvSpPr>
        <p:spPr bwMode="auto">
          <a:xfrm rot="900000">
            <a:off x="3114378" y="3743432"/>
            <a:ext cx="777266" cy="264937"/>
          </a:xfrm>
          <a:prstGeom prst="leftRightArrow">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150" tIns="28575" rIns="28575" bIns="57150" numCol="1" spcCol="0" rtlCol="0" fromWordArt="0" anchor="b" anchorCtr="0" forceAA="0" compatLnSpc="1">
            <a:prstTxWarp prst="textNoShape">
              <a:avLst/>
            </a:prstTxWarp>
            <a:noAutofit/>
          </a:bodyPr>
          <a:lstStyle/>
          <a:p>
            <a:pPr algn="ctr" defTabSz="571312" fontAlgn="base">
              <a:spcBef>
                <a:spcPct val="0"/>
              </a:spcBef>
              <a:spcAft>
                <a:spcPct val="0"/>
              </a:spcAft>
            </a:pPr>
            <a:endParaRPr lang="en-US" sz="1250" spc="-3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p:cNvGrpSpPr/>
          <p:nvPr/>
        </p:nvGrpSpPr>
        <p:grpSpPr>
          <a:xfrm>
            <a:off x="3850200" y="3330414"/>
            <a:ext cx="3051551" cy="1628299"/>
            <a:chOff x="6596368" y="4673165"/>
            <a:chExt cx="4882481" cy="2605279"/>
          </a:xfrm>
        </p:grpSpPr>
        <p:sp>
          <p:nvSpPr>
            <p:cNvPr id="152" name="Freeform 7"/>
            <p:cNvSpPr>
              <a:spLocks/>
            </p:cNvSpPr>
            <p:nvPr/>
          </p:nvSpPr>
          <p:spPr bwMode="auto">
            <a:xfrm>
              <a:off x="6596368" y="4673165"/>
              <a:ext cx="4882481" cy="2605279"/>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defTabSz="685463"/>
              <a:endParaRPr lang="en-US" sz="1250">
                <a:solidFill>
                  <a:srgbClr val="FFFFFF"/>
                </a:solidFill>
              </a:endParaRPr>
            </a:p>
          </p:txBody>
        </p:sp>
        <p:sp>
          <p:nvSpPr>
            <p:cNvPr id="14" name="Rectangle 13"/>
            <p:cNvSpPr/>
            <p:nvPr/>
          </p:nvSpPr>
          <p:spPr bwMode="auto">
            <a:xfrm>
              <a:off x="7864256" y="6528432"/>
              <a:ext cx="813806" cy="745324"/>
            </a:xfrm>
            <a:prstGeom prst="rect">
              <a:avLst/>
            </a:prstGeom>
            <a:no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59268"/>
              <a:r>
                <a:rPr lang="en-US" sz="875" b="1" dirty="0">
                  <a:solidFill>
                    <a:srgbClr val="3F3F3F">
                      <a:alpha val="99000"/>
                    </a:srgbClr>
                  </a:solidFill>
                </a:rPr>
                <a:t>SQL Database</a:t>
              </a:r>
            </a:p>
          </p:txBody>
        </p:sp>
        <p:sp>
          <p:nvSpPr>
            <p:cNvPr id="15" name="Rounded Rectangle 14"/>
            <p:cNvSpPr/>
            <p:nvPr/>
          </p:nvSpPr>
          <p:spPr bwMode="auto">
            <a:xfrm>
              <a:off x="6722632" y="5555308"/>
              <a:ext cx="1710611" cy="603996"/>
            </a:xfrm>
            <a:prstGeom prst="roundRect">
              <a:avLst>
                <a:gd name="adj" fmla="val 0"/>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5946" tIns="32973" rIns="65946" bIns="32973" numCol="1" rtlCol="0" anchor="ctr" anchorCtr="0" compatLnSpc="1">
              <a:prstTxWarp prst="textNoShape">
                <a:avLst/>
              </a:prstTxWarp>
            </a:bodyPr>
            <a:lstStyle/>
            <a:p>
              <a:pPr algn="ctr" defTabSz="659268"/>
              <a:r>
                <a:rPr lang="en-US" sz="1063" b="1" dirty="0">
                  <a:solidFill>
                    <a:srgbClr val="FFFFFF">
                      <a:alpha val="99000"/>
                    </a:srgbClr>
                  </a:solidFill>
                </a:rPr>
                <a:t>Application</a:t>
              </a:r>
            </a:p>
          </p:txBody>
        </p:sp>
        <p:cxnSp>
          <p:nvCxnSpPr>
            <p:cNvPr id="16" name="Straight Arrow Connector 15"/>
            <p:cNvCxnSpPr>
              <a:stCxn id="15" idx="2"/>
            </p:cNvCxnSpPr>
            <p:nvPr/>
          </p:nvCxnSpPr>
          <p:spPr>
            <a:xfrm>
              <a:off x="7577940" y="6159305"/>
              <a:ext cx="6530" cy="468096"/>
            </a:xfrm>
            <a:prstGeom prst="straightConnector1">
              <a:avLst/>
            </a:prstGeom>
            <a:ln w="22225">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0" name="Freeform 34"/>
            <p:cNvSpPr>
              <a:spLocks noEditPoints="1"/>
            </p:cNvSpPr>
            <p:nvPr/>
          </p:nvSpPr>
          <p:spPr bwMode="auto">
            <a:xfrm>
              <a:off x="7332621" y="6645552"/>
              <a:ext cx="490631" cy="481456"/>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accent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1439" tIns="25719" rIns="51439" bIns="25719" numCol="1" rtlCol="0" anchor="ctr" anchorCtr="0" compatLnSpc="1">
              <a:prstTxWarp prst="textNoShape">
                <a:avLst/>
              </a:prstTxWarp>
            </a:bodyPr>
            <a:lstStyle/>
            <a:p>
              <a:pPr defTabSz="462963"/>
              <a:endParaRPr lang="en-US" sz="1250" spc="-76">
                <a:solidFill>
                  <a:srgbClr val="FFFFFF">
                    <a:lumMod val="50000"/>
                  </a:srgbClr>
                </a:solidFill>
                <a:latin typeface="Segoe Light" pitchFamily="34" charset="0"/>
              </a:endParaRPr>
            </a:p>
          </p:txBody>
        </p:sp>
        <p:grpSp>
          <p:nvGrpSpPr>
            <p:cNvPr id="24" name="Group 23"/>
            <p:cNvGrpSpPr/>
            <p:nvPr/>
          </p:nvGrpSpPr>
          <p:grpSpPr>
            <a:xfrm>
              <a:off x="8882591" y="5555308"/>
              <a:ext cx="1927620" cy="1718448"/>
              <a:chOff x="8882591" y="5555308"/>
              <a:chExt cx="1927620" cy="1718448"/>
            </a:xfrm>
          </p:grpSpPr>
          <p:sp>
            <p:nvSpPr>
              <p:cNvPr id="40" name="Rectangle 39"/>
              <p:cNvSpPr/>
              <p:nvPr/>
            </p:nvSpPr>
            <p:spPr bwMode="auto">
              <a:xfrm>
                <a:off x="9996405" y="6528432"/>
                <a:ext cx="813806" cy="745324"/>
              </a:xfrm>
              <a:prstGeom prst="rect">
                <a:avLst/>
              </a:prstGeom>
              <a:no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59268"/>
                <a:r>
                  <a:rPr lang="en-US" sz="875" b="1" dirty="0">
                    <a:solidFill>
                      <a:srgbClr val="3F3F3F">
                        <a:alpha val="99000"/>
                      </a:srgbClr>
                    </a:solidFill>
                  </a:rPr>
                  <a:t>SQL Database</a:t>
                </a:r>
              </a:p>
            </p:txBody>
          </p:sp>
          <p:sp>
            <p:nvSpPr>
              <p:cNvPr id="41" name="Rounded Rectangle 40"/>
              <p:cNvSpPr/>
              <p:nvPr/>
            </p:nvSpPr>
            <p:spPr bwMode="auto">
              <a:xfrm>
                <a:off x="8882591" y="5555308"/>
                <a:ext cx="1710611" cy="603996"/>
              </a:xfrm>
              <a:prstGeom prst="roundRect">
                <a:avLst>
                  <a:gd name="adj" fmla="val 0"/>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5946" tIns="32973" rIns="65946" bIns="32973" numCol="1" rtlCol="0" anchor="ctr" anchorCtr="0" compatLnSpc="1">
                <a:prstTxWarp prst="textNoShape">
                  <a:avLst/>
                </a:prstTxWarp>
              </a:bodyPr>
              <a:lstStyle/>
              <a:p>
                <a:pPr algn="ctr" defTabSz="659268"/>
                <a:r>
                  <a:rPr lang="en-US" sz="1063" b="1" dirty="0">
                    <a:solidFill>
                      <a:srgbClr val="FFFFFF">
                        <a:alpha val="99000"/>
                      </a:srgbClr>
                    </a:solidFill>
                  </a:rPr>
                  <a:t>Application</a:t>
                </a:r>
              </a:p>
            </p:txBody>
          </p:sp>
          <p:cxnSp>
            <p:nvCxnSpPr>
              <p:cNvPr id="42" name="Straight Arrow Connector 41"/>
              <p:cNvCxnSpPr>
                <a:stCxn id="41" idx="2"/>
              </p:cNvCxnSpPr>
              <p:nvPr/>
            </p:nvCxnSpPr>
            <p:spPr>
              <a:xfrm>
                <a:off x="9737896" y="6159305"/>
                <a:ext cx="7789" cy="468096"/>
              </a:xfrm>
              <a:prstGeom prst="straightConnector1">
                <a:avLst/>
              </a:prstGeom>
              <a:ln w="22225">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1" name="Freeform 34"/>
              <p:cNvSpPr>
                <a:spLocks noEditPoints="1"/>
              </p:cNvSpPr>
              <p:nvPr/>
            </p:nvSpPr>
            <p:spPr bwMode="auto">
              <a:xfrm>
                <a:off x="9508017" y="6621167"/>
                <a:ext cx="490631" cy="481456"/>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accent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1439" tIns="25719" rIns="51439" bIns="25719" numCol="1" rtlCol="0" anchor="ctr" anchorCtr="0" compatLnSpc="1">
                <a:prstTxWarp prst="textNoShape">
                  <a:avLst/>
                </a:prstTxWarp>
              </a:bodyPr>
              <a:lstStyle/>
              <a:p>
                <a:pPr defTabSz="462963"/>
                <a:endParaRPr lang="en-US" sz="1250" spc="-76">
                  <a:solidFill>
                    <a:srgbClr val="FFFFFF">
                      <a:lumMod val="50000"/>
                    </a:srgbClr>
                  </a:solidFill>
                  <a:latin typeface="Segoe Light" pitchFamily="34" charset="0"/>
                </a:endParaRPr>
              </a:p>
            </p:txBody>
          </p:sp>
        </p:grpSp>
      </p:grpSp>
      <p:grpSp>
        <p:nvGrpSpPr>
          <p:cNvPr id="173" name="Group 172"/>
          <p:cNvGrpSpPr/>
          <p:nvPr/>
        </p:nvGrpSpPr>
        <p:grpSpPr>
          <a:xfrm>
            <a:off x="7037025" y="2179619"/>
            <a:ext cx="1204763" cy="1074030"/>
            <a:chOff x="8882591" y="5555308"/>
            <a:chExt cx="1927620" cy="1718448"/>
          </a:xfrm>
        </p:grpSpPr>
        <p:sp>
          <p:nvSpPr>
            <p:cNvPr id="174" name="Rectangle 173"/>
            <p:cNvSpPr/>
            <p:nvPr/>
          </p:nvSpPr>
          <p:spPr bwMode="auto">
            <a:xfrm>
              <a:off x="9996405" y="6528432"/>
              <a:ext cx="813806" cy="745324"/>
            </a:xfrm>
            <a:prstGeom prst="rect">
              <a:avLst/>
            </a:prstGeom>
            <a:no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59268"/>
              <a:r>
                <a:rPr lang="en-US" sz="875" b="1" dirty="0">
                  <a:solidFill>
                    <a:srgbClr val="3F3F3F">
                      <a:alpha val="99000"/>
                    </a:srgbClr>
                  </a:solidFill>
                </a:rPr>
                <a:t>SQL Database</a:t>
              </a:r>
            </a:p>
          </p:txBody>
        </p:sp>
        <p:sp>
          <p:nvSpPr>
            <p:cNvPr id="175" name="Rounded Rectangle 174"/>
            <p:cNvSpPr/>
            <p:nvPr/>
          </p:nvSpPr>
          <p:spPr bwMode="auto">
            <a:xfrm>
              <a:off x="8882591" y="5555308"/>
              <a:ext cx="1710611" cy="603996"/>
            </a:xfrm>
            <a:prstGeom prst="roundRect">
              <a:avLst>
                <a:gd name="adj" fmla="val 0"/>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5946" tIns="32973" rIns="65946" bIns="32973" numCol="1" rtlCol="0" anchor="ctr" anchorCtr="0" compatLnSpc="1">
              <a:prstTxWarp prst="textNoShape">
                <a:avLst/>
              </a:prstTxWarp>
            </a:bodyPr>
            <a:lstStyle/>
            <a:p>
              <a:pPr algn="ctr" defTabSz="659268"/>
              <a:r>
                <a:rPr lang="en-US" sz="1063" b="1" dirty="0">
                  <a:solidFill>
                    <a:srgbClr val="FFFFFF">
                      <a:alpha val="99000"/>
                    </a:srgbClr>
                  </a:solidFill>
                </a:rPr>
                <a:t>Application</a:t>
              </a:r>
            </a:p>
          </p:txBody>
        </p:sp>
        <p:cxnSp>
          <p:nvCxnSpPr>
            <p:cNvPr id="176" name="Straight Arrow Connector 175"/>
            <p:cNvCxnSpPr>
              <a:stCxn id="175" idx="2"/>
            </p:cNvCxnSpPr>
            <p:nvPr/>
          </p:nvCxnSpPr>
          <p:spPr>
            <a:xfrm>
              <a:off x="9737896" y="6159305"/>
              <a:ext cx="7789" cy="468096"/>
            </a:xfrm>
            <a:prstGeom prst="straightConnector1">
              <a:avLst/>
            </a:prstGeom>
            <a:ln w="22225">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7" name="Freeform 34"/>
            <p:cNvSpPr>
              <a:spLocks noEditPoints="1"/>
            </p:cNvSpPr>
            <p:nvPr/>
          </p:nvSpPr>
          <p:spPr bwMode="auto">
            <a:xfrm>
              <a:off x="9508017" y="6621167"/>
              <a:ext cx="490631" cy="481456"/>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accent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1439" tIns="25719" rIns="51439" bIns="25719" numCol="1" rtlCol="0" anchor="ctr" anchorCtr="0" compatLnSpc="1">
              <a:prstTxWarp prst="textNoShape">
                <a:avLst/>
              </a:prstTxWarp>
            </a:bodyPr>
            <a:lstStyle/>
            <a:p>
              <a:pPr defTabSz="462963"/>
              <a:endParaRPr lang="en-US" sz="1250" spc="-76">
                <a:solidFill>
                  <a:srgbClr val="FFFFFF">
                    <a:lumMod val="50000"/>
                  </a:srgbClr>
                </a:solidFill>
                <a:latin typeface="Segoe Light" pitchFamily="34" charset="0"/>
              </a:endParaRPr>
            </a:p>
          </p:txBody>
        </p:sp>
      </p:grpSp>
      <p:sp>
        <p:nvSpPr>
          <p:cNvPr id="182" name="Left-Right Arrow 181"/>
          <p:cNvSpPr/>
          <p:nvPr/>
        </p:nvSpPr>
        <p:spPr bwMode="auto">
          <a:xfrm rot="20700000">
            <a:off x="3114378" y="4922360"/>
            <a:ext cx="777266" cy="264937"/>
          </a:xfrm>
          <a:prstGeom prst="leftRightArrow">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150" tIns="28575" rIns="28575" bIns="57150" numCol="1" spcCol="0" rtlCol="0" fromWordArt="0" anchor="b" anchorCtr="0" forceAA="0" compatLnSpc="1">
            <a:prstTxWarp prst="textNoShape">
              <a:avLst/>
            </a:prstTxWarp>
            <a:noAutofit/>
          </a:bodyPr>
          <a:lstStyle/>
          <a:p>
            <a:pPr algn="ctr" defTabSz="571312" fontAlgn="base">
              <a:spcBef>
                <a:spcPct val="0"/>
              </a:spcBef>
              <a:spcAft>
                <a:spcPct val="0"/>
              </a:spcAft>
            </a:pPr>
            <a:endParaRPr lang="en-US" sz="1250" spc="-31"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Left-Right Arrow 182"/>
          <p:cNvSpPr/>
          <p:nvPr/>
        </p:nvSpPr>
        <p:spPr bwMode="auto">
          <a:xfrm>
            <a:off x="4789457" y="4295726"/>
            <a:ext cx="777266" cy="264937"/>
          </a:xfrm>
          <a:prstGeom prst="leftRightArrow">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150" tIns="28575" rIns="28575" bIns="57150" numCol="1" spcCol="0" rtlCol="0" fromWordArt="0" anchor="b" anchorCtr="0" forceAA="0" compatLnSpc="1">
            <a:prstTxWarp prst="textNoShape">
              <a:avLst/>
            </a:prstTxWarp>
            <a:noAutofit/>
          </a:bodyPr>
          <a:lstStyle/>
          <a:p>
            <a:pPr algn="ctr" defTabSz="571312" fontAlgn="base">
              <a:spcBef>
                <a:spcPct val="0"/>
              </a:spcBef>
              <a:spcAft>
                <a:spcPct val="0"/>
              </a:spcAft>
            </a:pPr>
            <a:endParaRPr lang="en-US" sz="1250" spc="-31"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Left-Right Arrow 183"/>
          <p:cNvSpPr/>
          <p:nvPr/>
        </p:nvSpPr>
        <p:spPr bwMode="auto">
          <a:xfrm rot="2700000">
            <a:off x="6497066" y="4946190"/>
            <a:ext cx="549385" cy="264937"/>
          </a:xfrm>
          <a:prstGeom prst="leftRightArrow">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150" tIns="28575" rIns="28575" bIns="57150" numCol="1" spcCol="0" rtlCol="0" fromWordArt="0" anchor="b" anchorCtr="0" forceAA="0" compatLnSpc="1">
            <a:prstTxWarp prst="textNoShape">
              <a:avLst/>
            </a:prstTxWarp>
            <a:noAutofit/>
          </a:bodyPr>
          <a:lstStyle/>
          <a:p>
            <a:pPr algn="ctr" defTabSz="571312" fontAlgn="base">
              <a:spcBef>
                <a:spcPct val="0"/>
              </a:spcBef>
              <a:spcAft>
                <a:spcPct val="0"/>
              </a:spcAft>
            </a:pPr>
            <a:endParaRPr lang="en-US" sz="1250" spc="-3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p:nvGrpSpPr>
        <p:grpSpPr>
          <a:xfrm>
            <a:off x="7002504" y="4550250"/>
            <a:ext cx="1809816" cy="1166161"/>
            <a:chOff x="10523345" y="5908799"/>
            <a:chExt cx="2895706" cy="1865857"/>
          </a:xfrm>
        </p:grpSpPr>
        <p:grpSp>
          <p:nvGrpSpPr>
            <p:cNvPr id="178" name="Group 177"/>
            <p:cNvGrpSpPr/>
            <p:nvPr/>
          </p:nvGrpSpPr>
          <p:grpSpPr>
            <a:xfrm>
              <a:off x="10523345" y="5908799"/>
              <a:ext cx="2895706" cy="1749491"/>
              <a:chOff x="214313" y="2174875"/>
              <a:chExt cx="990600" cy="598488"/>
            </a:xfrm>
          </p:grpSpPr>
          <p:sp>
            <p:nvSpPr>
              <p:cNvPr id="179"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defTabSz="685463"/>
                <a:endParaRPr lang="en-US" sz="1250">
                  <a:solidFill>
                    <a:srgbClr val="FFFFFF"/>
                  </a:solidFill>
                </a:endParaRPr>
              </a:p>
            </p:txBody>
          </p:sp>
          <p:sp>
            <p:nvSpPr>
              <p:cNvPr id="180"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defTabSz="685463"/>
                <a:endParaRPr lang="en-US" sz="1250">
                  <a:solidFill>
                    <a:srgbClr val="FFFFFF"/>
                  </a:solidFill>
                </a:endParaRPr>
              </a:p>
            </p:txBody>
          </p:sp>
        </p:grpSp>
        <p:grpSp>
          <p:nvGrpSpPr>
            <p:cNvPr id="191" name="Group 190"/>
            <p:cNvGrpSpPr/>
            <p:nvPr/>
          </p:nvGrpSpPr>
          <p:grpSpPr>
            <a:xfrm>
              <a:off x="10578580" y="6056208"/>
              <a:ext cx="1927620" cy="1718448"/>
              <a:chOff x="8882591" y="5555308"/>
              <a:chExt cx="1927620" cy="1718448"/>
            </a:xfrm>
          </p:grpSpPr>
          <p:sp>
            <p:nvSpPr>
              <p:cNvPr id="192" name="Rectangle 191"/>
              <p:cNvSpPr/>
              <p:nvPr/>
            </p:nvSpPr>
            <p:spPr bwMode="auto">
              <a:xfrm>
                <a:off x="9996405" y="6528432"/>
                <a:ext cx="813806" cy="745324"/>
              </a:xfrm>
              <a:prstGeom prst="rect">
                <a:avLst/>
              </a:prstGeom>
              <a:no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659268"/>
                <a:r>
                  <a:rPr lang="en-US" sz="875" b="1" dirty="0">
                    <a:solidFill>
                      <a:srgbClr val="3F3F3F">
                        <a:alpha val="99000"/>
                      </a:srgbClr>
                    </a:solidFill>
                  </a:rPr>
                  <a:t>SQL Database</a:t>
                </a:r>
              </a:p>
            </p:txBody>
          </p:sp>
          <p:sp>
            <p:nvSpPr>
              <p:cNvPr id="193" name="Rounded Rectangle 192"/>
              <p:cNvSpPr/>
              <p:nvPr/>
            </p:nvSpPr>
            <p:spPr bwMode="auto">
              <a:xfrm>
                <a:off x="8882591" y="5555308"/>
                <a:ext cx="1710611" cy="603996"/>
              </a:xfrm>
              <a:prstGeom prst="roundRect">
                <a:avLst>
                  <a:gd name="adj" fmla="val 0"/>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5946" tIns="32973" rIns="65946" bIns="32973" numCol="1" rtlCol="0" anchor="ctr" anchorCtr="0" compatLnSpc="1">
                <a:prstTxWarp prst="textNoShape">
                  <a:avLst/>
                </a:prstTxWarp>
              </a:bodyPr>
              <a:lstStyle/>
              <a:p>
                <a:pPr algn="ctr" defTabSz="659268"/>
                <a:r>
                  <a:rPr lang="en-US" sz="1063" b="1" dirty="0">
                    <a:solidFill>
                      <a:srgbClr val="FFFFFF">
                        <a:alpha val="99000"/>
                      </a:srgbClr>
                    </a:solidFill>
                  </a:rPr>
                  <a:t>Application</a:t>
                </a:r>
              </a:p>
            </p:txBody>
          </p:sp>
          <p:cxnSp>
            <p:nvCxnSpPr>
              <p:cNvPr id="194" name="Straight Arrow Connector 193"/>
              <p:cNvCxnSpPr>
                <a:stCxn id="193" idx="2"/>
              </p:cNvCxnSpPr>
              <p:nvPr/>
            </p:nvCxnSpPr>
            <p:spPr>
              <a:xfrm>
                <a:off x="9737896" y="6159305"/>
                <a:ext cx="7789" cy="468096"/>
              </a:xfrm>
              <a:prstGeom prst="straightConnector1">
                <a:avLst/>
              </a:prstGeom>
              <a:ln w="22225">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95" name="Freeform 34"/>
              <p:cNvSpPr>
                <a:spLocks noEditPoints="1"/>
              </p:cNvSpPr>
              <p:nvPr/>
            </p:nvSpPr>
            <p:spPr bwMode="auto">
              <a:xfrm>
                <a:off x="9508017" y="6621167"/>
                <a:ext cx="490631" cy="481456"/>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accent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1439" tIns="25719" rIns="51439" bIns="25719" numCol="1" rtlCol="0" anchor="ctr" anchorCtr="0" compatLnSpc="1">
                <a:prstTxWarp prst="textNoShape">
                  <a:avLst/>
                </a:prstTxWarp>
              </a:bodyPr>
              <a:lstStyle/>
              <a:p>
                <a:pPr defTabSz="462963"/>
                <a:endParaRPr lang="en-US" sz="1250" spc="-76">
                  <a:solidFill>
                    <a:srgbClr val="FFFFFF">
                      <a:lumMod val="50000"/>
                    </a:srgbClr>
                  </a:solidFill>
                  <a:latin typeface="Segoe Light" pitchFamily="34" charset="0"/>
                </a:endParaRPr>
              </a:p>
            </p:txBody>
          </p:sp>
        </p:grpSp>
      </p:grpSp>
      <p:sp>
        <p:nvSpPr>
          <p:cNvPr id="196" name="Left-Right Arrow 195"/>
          <p:cNvSpPr/>
          <p:nvPr/>
        </p:nvSpPr>
        <p:spPr bwMode="auto">
          <a:xfrm rot="18900000">
            <a:off x="6627058" y="3249470"/>
            <a:ext cx="549385" cy="264937"/>
          </a:xfrm>
          <a:prstGeom prst="leftRightArrow">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150" tIns="28575" rIns="28575" bIns="57150" numCol="1" spcCol="0" rtlCol="0" fromWordArt="0" anchor="b" anchorCtr="0" forceAA="0" compatLnSpc="1">
            <a:prstTxWarp prst="textNoShape">
              <a:avLst/>
            </a:prstTxWarp>
            <a:noAutofit/>
          </a:bodyPr>
          <a:lstStyle/>
          <a:p>
            <a:pPr algn="ctr" defTabSz="571312" fontAlgn="base">
              <a:spcBef>
                <a:spcPct val="0"/>
              </a:spcBef>
              <a:spcAft>
                <a:spcPct val="0"/>
              </a:spcAft>
            </a:pPr>
            <a:endParaRPr lang="en-US" sz="1250" spc="-31"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Title 1"/>
          <p:cNvSpPr>
            <a:spLocks noGrp="1"/>
          </p:cNvSpPr>
          <p:nvPr>
            <p:ph type="title"/>
          </p:nvPr>
        </p:nvSpPr>
        <p:spPr>
          <a:xfrm>
            <a:off x="817736" y="1917364"/>
            <a:ext cx="7569171" cy="567848"/>
          </a:xfrm>
        </p:spPr>
        <p:txBody>
          <a:bodyPr/>
          <a:lstStyle/>
          <a:p>
            <a:r>
              <a:rPr lang="en-US" dirty="0" smtClean="0"/>
              <a:t>SQL Data Sync</a:t>
            </a:r>
            <a:endParaRPr lang="en-US" dirty="0"/>
          </a:p>
        </p:txBody>
      </p:sp>
      <p:grpSp>
        <p:nvGrpSpPr>
          <p:cNvPr id="138" name="Group 137"/>
          <p:cNvGrpSpPr/>
          <p:nvPr/>
        </p:nvGrpSpPr>
        <p:grpSpPr>
          <a:xfrm>
            <a:off x="817736" y="996321"/>
            <a:ext cx="7569171" cy="902444"/>
            <a:chOff x="1308377" y="222513"/>
            <a:chExt cx="12110674" cy="1443911"/>
          </a:xfrm>
        </p:grpSpPr>
        <p:sp>
          <p:nvSpPr>
            <p:cNvPr id="139" name="Rectangle 138"/>
            <p:cNvSpPr/>
            <p:nvPr/>
          </p:nvSpPr>
          <p:spPr>
            <a:xfrm>
              <a:off x="1308377" y="222513"/>
              <a:ext cx="4018843" cy="1443910"/>
            </a:xfrm>
            <a:prstGeom prst="rect">
              <a:avLst/>
            </a:prstGeom>
            <a:solidFill>
              <a:srgbClr val="00B0F0"/>
            </a:solidFill>
            <a:ln w="9525" cap="flat" cmpd="sng" algn="ctr">
              <a:solidFill>
                <a:schemeClr val="tx1"/>
              </a:solidFill>
              <a:prstDash val="sysDash"/>
            </a:ln>
            <a:effectLst/>
          </p:spPr>
          <p:txBody>
            <a:bodyPr lIns="163221" tIns="57150" rIns="81611" bIns="57150" rtlCol="0" anchor="b" anchorCtr="0"/>
            <a:lstStyle/>
            <a:p>
              <a:pPr algn="r" defTabSz="1087910"/>
              <a:r>
                <a:rPr lang="en-US" sz="1250" dirty="0">
                  <a:solidFill>
                    <a:srgbClr val="FFFFFF">
                      <a:alpha val="99000"/>
                    </a:srgbClr>
                  </a:solidFill>
                  <a:ea typeface="Segoe UI" pitchFamily="34" charset="0"/>
                  <a:cs typeface="Segoe UI" pitchFamily="34" charset="0"/>
                </a:rPr>
                <a:t>compute</a:t>
              </a:r>
            </a:p>
          </p:txBody>
        </p:sp>
        <p:sp>
          <p:nvSpPr>
            <p:cNvPr id="140" name="Rectangle 139"/>
            <p:cNvSpPr/>
            <p:nvPr/>
          </p:nvSpPr>
          <p:spPr>
            <a:xfrm>
              <a:off x="5592899" y="222513"/>
              <a:ext cx="3947590" cy="1443910"/>
            </a:xfrm>
            <a:prstGeom prst="rect">
              <a:avLst/>
            </a:prstGeom>
            <a:solidFill>
              <a:srgbClr val="00B0F0"/>
            </a:solidFill>
            <a:ln w="9525" cap="flat" cmpd="sng" algn="ctr">
              <a:solidFill>
                <a:schemeClr val="tx1"/>
              </a:solidFill>
              <a:prstDash val="sysDash"/>
            </a:ln>
            <a:effectLst/>
          </p:spPr>
          <p:txBody>
            <a:bodyPr lIns="163221" tIns="57150" rIns="81611" bIns="57150" rtlCol="0" anchor="b" anchorCtr="0"/>
            <a:lstStyle/>
            <a:p>
              <a:pPr algn="r" defTabSz="1087910"/>
              <a:r>
                <a:rPr lang="en-US" sz="1250" dirty="0">
                  <a:solidFill>
                    <a:srgbClr val="FFFFFF">
                      <a:alpha val="99000"/>
                    </a:srgbClr>
                  </a:solidFill>
                  <a:ea typeface="Segoe UI" pitchFamily="34" charset="0"/>
                  <a:cs typeface="Segoe UI" pitchFamily="34" charset="0"/>
                </a:rPr>
                <a:t>data management</a:t>
              </a:r>
            </a:p>
          </p:txBody>
        </p:sp>
        <p:sp>
          <p:nvSpPr>
            <p:cNvPr id="147" name="Rectangle 146"/>
            <p:cNvSpPr/>
            <p:nvPr/>
          </p:nvSpPr>
          <p:spPr>
            <a:xfrm>
              <a:off x="9806169" y="222514"/>
              <a:ext cx="3612882" cy="1443910"/>
            </a:xfrm>
            <a:prstGeom prst="rect">
              <a:avLst/>
            </a:prstGeom>
            <a:solidFill>
              <a:srgbClr val="00B0F0"/>
            </a:solidFill>
            <a:ln w="9525" cap="flat" cmpd="sng" algn="ctr">
              <a:solidFill>
                <a:schemeClr val="tx1"/>
              </a:solidFill>
              <a:prstDash val="sysDash"/>
            </a:ln>
            <a:effectLst/>
          </p:spPr>
          <p:txBody>
            <a:bodyPr lIns="163221" tIns="57150" rIns="81611" bIns="57150" rtlCol="0" anchor="b" anchorCtr="0"/>
            <a:lstStyle/>
            <a:p>
              <a:pPr algn="r" defTabSz="1087910"/>
              <a:r>
                <a:rPr lang="en-US" sz="1250" dirty="0">
                  <a:solidFill>
                    <a:srgbClr val="FFFFFF">
                      <a:alpha val="99000"/>
                    </a:srgbClr>
                  </a:solidFill>
                  <a:ea typeface="Segoe UI" pitchFamily="34" charset="0"/>
                  <a:cs typeface="Segoe UI" pitchFamily="34" charset="0"/>
                </a:rPr>
                <a:t>networking</a:t>
              </a:r>
            </a:p>
          </p:txBody>
        </p:sp>
        <p:grpSp>
          <p:nvGrpSpPr>
            <p:cNvPr id="148" name="Group 147"/>
            <p:cNvGrpSpPr/>
            <p:nvPr/>
          </p:nvGrpSpPr>
          <p:grpSpPr>
            <a:xfrm>
              <a:off x="7080435" y="395680"/>
              <a:ext cx="1007566" cy="852953"/>
              <a:chOff x="7080435" y="3383281"/>
              <a:chExt cx="1007566" cy="852953"/>
            </a:xfrm>
          </p:grpSpPr>
          <p:sp>
            <p:nvSpPr>
              <p:cNvPr id="249" name="Rectangle 248"/>
              <p:cNvSpPr/>
              <p:nvPr/>
            </p:nvSpPr>
            <p:spPr>
              <a:xfrm>
                <a:off x="7080435" y="3383281"/>
                <a:ext cx="1007566" cy="852953"/>
              </a:xfrm>
              <a:prstGeom prst="rect">
                <a:avLst/>
              </a:prstGeom>
              <a:solidFill>
                <a:srgbClr val="00A1DA"/>
              </a:solidFill>
              <a:ln w="9525" cap="flat" cmpd="sng" algn="ctr">
                <a:noFill/>
                <a:prstDash val="solid"/>
              </a:ln>
              <a:effectLst/>
            </p:spPr>
            <p:txBody>
              <a:bodyPr lIns="0" tIns="0" rIns="0" bIns="0" rtlCol="0" anchor="b" anchorCtr="0"/>
              <a:lstStyle/>
              <a:p>
                <a:pPr algn="ctr" defTabSz="1087910"/>
                <a:r>
                  <a:rPr lang="en-US" sz="813" dirty="0" err="1">
                    <a:solidFill>
                      <a:srgbClr val="FFFFFF">
                        <a:alpha val="99000"/>
                      </a:srgbClr>
                    </a:solidFill>
                    <a:ea typeface="Segoe UI" pitchFamily="34" charset="0"/>
                    <a:cs typeface="Segoe UI" pitchFamily="34" charset="0"/>
                  </a:rPr>
                  <a:t>noSQL</a:t>
                </a:r>
                <a:r>
                  <a:rPr lang="en-US" sz="813" dirty="0">
                    <a:solidFill>
                      <a:srgbClr val="FFFFFF">
                        <a:alpha val="99000"/>
                      </a:srgbClr>
                    </a:solidFill>
                    <a:ea typeface="Segoe UI" pitchFamily="34" charset="0"/>
                    <a:cs typeface="Segoe UI" pitchFamily="34" charset="0"/>
                  </a:rPr>
                  <a:t> </a:t>
                </a:r>
                <a:br>
                  <a:rPr lang="en-US" sz="813" dirty="0">
                    <a:solidFill>
                      <a:srgbClr val="FFFFFF">
                        <a:alpha val="99000"/>
                      </a:srgbClr>
                    </a:solidFill>
                    <a:ea typeface="Segoe UI" pitchFamily="34" charset="0"/>
                    <a:cs typeface="Segoe UI" pitchFamily="34" charset="0"/>
                  </a:rPr>
                </a:br>
                <a:r>
                  <a:rPr lang="en-US" sz="813" dirty="0">
                    <a:solidFill>
                      <a:srgbClr val="FFFFFF">
                        <a:alpha val="99000"/>
                      </a:srgbClr>
                    </a:solidFill>
                    <a:ea typeface="Segoe UI" pitchFamily="34" charset="0"/>
                    <a:cs typeface="Segoe UI" pitchFamily="34" charset="0"/>
                  </a:rPr>
                  <a:t>database</a:t>
                </a:r>
              </a:p>
            </p:txBody>
          </p:sp>
          <p:sp>
            <p:nvSpPr>
              <p:cNvPr id="250" name="Rectangle 249"/>
              <p:cNvSpPr/>
              <p:nvPr/>
            </p:nvSpPr>
            <p:spPr>
              <a:xfrm>
                <a:off x="7350763" y="3477200"/>
                <a:ext cx="466910" cy="2974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63"/>
                <a:endParaRPr lang="en-US" sz="1250">
                  <a:solidFill>
                    <a:srgbClr val="FFFFFF"/>
                  </a:solidFill>
                </a:endParaRPr>
              </a:p>
            </p:txBody>
          </p:sp>
          <p:sp>
            <p:nvSpPr>
              <p:cNvPr id="251" name="Rectangle 250"/>
              <p:cNvSpPr/>
              <p:nvPr/>
            </p:nvSpPr>
            <p:spPr>
              <a:xfrm>
                <a:off x="7350976" y="3477837"/>
                <a:ext cx="169750" cy="28486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63"/>
                <a:endParaRPr lang="en-US" sz="1250">
                  <a:solidFill>
                    <a:srgbClr val="FFFFFF"/>
                  </a:solidFill>
                </a:endParaRPr>
              </a:p>
            </p:txBody>
          </p:sp>
        </p:grpSp>
        <p:grpSp>
          <p:nvGrpSpPr>
            <p:cNvPr id="149" name="Group 148"/>
            <p:cNvGrpSpPr/>
            <p:nvPr/>
          </p:nvGrpSpPr>
          <p:grpSpPr>
            <a:xfrm>
              <a:off x="8330035" y="391882"/>
              <a:ext cx="1007566" cy="852953"/>
              <a:chOff x="8330035" y="3379483"/>
              <a:chExt cx="1007566" cy="852953"/>
            </a:xfrm>
          </p:grpSpPr>
          <p:sp>
            <p:nvSpPr>
              <p:cNvPr id="247" name="Rectangle 246"/>
              <p:cNvSpPr/>
              <p:nvPr/>
            </p:nvSpPr>
            <p:spPr>
              <a:xfrm>
                <a:off x="8330035" y="3379483"/>
                <a:ext cx="1007566" cy="852953"/>
              </a:xfrm>
              <a:prstGeom prst="rect">
                <a:avLst/>
              </a:prstGeom>
              <a:solidFill>
                <a:srgbClr val="00A1DA"/>
              </a:solidFill>
              <a:ln w="9525" cap="flat" cmpd="sng" algn="ctr">
                <a:noFill/>
                <a:prstDash val="solid"/>
              </a:ln>
              <a:effectLst/>
            </p:spPr>
            <p:txBody>
              <a:bodyPr lIns="0" tIns="0" rIns="0" bIns="0" rtlCol="0" anchor="b" anchorCtr="0"/>
              <a:lstStyle/>
              <a:p>
                <a:pPr algn="ctr" defTabSz="1087910"/>
                <a:r>
                  <a:rPr lang="en-US" sz="813" dirty="0">
                    <a:solidFill>
                      <a:srgbClr val="FFFFFF">
                        <a:alpha val="99000"/>
                      </a:srgbClr>
                    </a:solidFill>
                    <a:ea typeface="Segoe UI" pitchFamily="34" charset="0"/>
                    <a:cs typeface="Segoe UI" pitchFamily="34" charset="0"/>
                  </a:rPr>
                  <a:t>blob</a:t>
                </a:r>
              </a:p>
            </p:txBody>
          </p:sp>
          <p:sp>
            <p:nvSpPr>
              <p:cNvPr id="248" name="Freeform 79"/>
              <p:cNvSpPr>
                <a:spLocks noEditPoints="1"/>
              </p:cNvSpPr>
              <p:nvPr/>
            </p:nvSpPr>
            <p:spPr bwMode="black">
              <a:xfrm>
                <a:off x="8670210" y="3489360"/>
                <a:ext cx="327216" cy="44235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51441" tIns="25721" rIns="51441" bIns="25721" numCol="1" anchor="t" anchorCtr="0" compatLnSpc="1">
                <a:prstTxWarp prst="textNoShape">
                  <a:avLst/>
                </a:prstTxWarp>
              </a:bodyPr>
              <a:lstStyle/>
              <a:p>
                <a:pPr defTabSz="685463"/>
                <a:endParaRPr lang="en-US" sz="1000">
                  <a:solidFill>
                    <a:srgbClr val="FFFFFF"/>
                  </a:solidFill>
                </a:endParaRPr>
              </a:p>
            </p:txBody>
          </p:sp>
        </p:grpSp>
        <p:grpSp>
          <p:nvGrpSpPr>
            <p:cNvPr id="150" name="Group 149"/>
            <p:cNvGrpSpPr/>
            <p:nvPr/>
          </p:nvGrpSpPr>
          <p:grpSpPr>
            <a:xfrm>
              <a:off x="9956688" y="382889"/>
              <a:ext cx="996626" cy="842621"/>
              <a:chOff x="9945802" y="3370490"/>
              <a:chExt cx="996626" cy="842621"/>
            </a:xfrm>
          </p:grpSpPr>
          <p:sp>
            <p:nvSpPr>
              <p:cNvPr id="245" name="Rectangle 244"/>
              <p:cNvSpPr/>
              <p:nvPr/>
            </p:nvSpPr>
            <p:spPr>
              <a:xfrm>
                <a:off x="9945802" y="3370490"/>
                <a:ext cx="996626" cy="842621"/>
              </a:xfrm>
              <a:prstGeom prst="rect">
                <a:avLst/>
              </a:prstGeom>
              <a:solidFill>
                <a:srgbClr val="00A1DA"/>
              </a:solidFill>
              <a:ln w="9525" cap="flat" cmpd="sng" algn="ctr">
                <a:noFill/>
                <a:prstDash val="solid"/>
              </a:ln>
              <a:effectLst/>
            </p:spPr>
            <p:txBody>
              <a:bodyPr lIns="0" tIns="0" rIns="0" bIns="0" rtlCol="0" anchor="b" anchorCtr="0"/>
              <a:lstStyle/>
              <a:p>
                <a:pPr algn="ctr" defTabSz="1087910"/>
                <a:r>
                  <a:rPr lang="en-US" sz="813" dirty="0">
                    <a:solidFill>
                      <a:srgbClr val="FFFFFF">
                        <a:alpha val="99000"/>
                      </a:srgbClr>
                    </a:solidFill>
                    <a:ea typeface="Segoe UI" pitchFamily="34" charset="0"/>
                    <a:cs typeface="Segoe UI" pitchFamily="34" charset="0"/>
                  </a:rPr>
                  <a:t>connect</a:t>
                </a:r>
              </a:p>
            </p:txBody>
          </p:sp>
          <p:sp>
            <p:nvSpPr>
              <p:cNvPr id="246" name="Freeform 58"/>
              <p:cNvSpPr>
                <a:spLocks noEditPoints="1"/>
              </p:cNvSpPr>
              <p:nvPr/>
            </p:nvSpPr>
            <p:spPr bwMode="black">
              <a:xfrm>
                <a:off x="10200212" y="3477837"/>
                <a:ext cx="487806" cy="52283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51441" tIns="25721" rIns="51441" bIns="25721" numCol="1" anchor="t" anchorCtr="0" compatLnSpc="1">
                <a:prstTxWarp prst="textNoShape">
                  <a:avLst/>
                </a:prstTxWarp>
              </a:bodyPr>
              <a:lstStyle/>
              <a:p>
                <a:pPr defTabSz="685463"/>
                <a:endParaRPr lang="en-US" sz="1000">
                  <a:solidFill>
                    <a:srgbClr val="FFFFFF"/>
                  </a:solidFill>
                </a:endParaRPr>
              </a:p>
            </p:txBody>
          </p:sp>
        </p:grpSp>
        <p:grpSp>
          <p:nvGrpSpPr>
            <p:cNvPr id="151" name="Group 150"/>
            <p:cNvGrpSpPr/>
            <p:nvPr/>
          </p:nvGrpSpPr>
          <p:grpSpPr>
            <a:xfrm>
              <a:off x="11114928" y="382889"/>
              <a:ext cx="996626" cy="842621"/>
              <a:chOff x="11104044" y="3370490"/>
              <a:chExt cx="996626" cy="842621"/>
            </a:xfrm>
          </p:grpSpPr>
          <p:sp>
            <p:nvSpPr>
              <p:cNvPr id="243" name="Rectangle 242"/>
              <p:cNvSpPr/>
              <p:nvPr/>
            </p:nvSpPr>
            <p:spPr>
              <a:xfrm>
                <a:off x="11104044" y="3370490"/>
                <a:ext cx="996626" cy="842621"/>
              </a:xfrm>
              <a:prstGeom prst="rect">
                <a:avLst/>
              </a:prstGeom>
              <a:solidFill>
                <a:srgbClr val="00A1DA"/>
              </a:solidFill>
              <a:ln w="9525" cap="flat" cmpd="sng" algn="ctr">
                <a:noFill/>
                <a:prstDash val="solid"/>
              </a:ln>
              <a:effectLst/>
            </p:spPr>
            <p:txBody>
              <a:bodyPr lIns="0" tIns="0" rIns="0" bIns="0" rtlCol="0" anchor="b" anchorCtr="0"/>
              <a:lstStyle/>
              <a:p>
                <a:pPr algn="ctr" defTabSz="1087910"/>
                <a:r>
                  <a:rPr lang="en-US" sz="813" dirty="0">
                    <a:solidFill>
                      <a:srgbClr val="FFFFFF">
                        <a:alpha val="99000"/>
                      </a:srgbClr>
                    </a:solidFill>
                    <a:ea typeface="Segoe UI" pitchFamily="34" charset="0"/>
                    <a:cs typeface="Segoe UI" pitchFamily="34" charset="0"/>
                  </a:rPr>
                  <a:t>virtual network</a:t>
                </a:r>
              </a:p>
            </p:txBody>
          </p:sp>
          <p:sp>
            <p:nvSpPr>
              <p:cNvPr id="244" name="Freeform 78"/>
              <p:cNvSpPr>
                <a:spLocks noEditPoints="1"/>
              </p:cNvSpPr>
              <p:nvPr/>
            </p:nvSpPr>
            <p:spPr bwMode="black">
              <a:xfrm>
                <a:off x="11424821" y="3456007"/>
                <a:ext cx="355072" cy="339809"/>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51441" tIns="25721" rIns="51441" bIns="25721" numCol="1" anchor="t" anchorCtr="0" compatLnSpc="1">
                <a:prstTxWarp prst="textNoShape">
                  <a:avLst/>
                </a:prstTxWarp>
              </a:bodyPr>
              <a:lstStyle/>
              <a:p>
                <a:pPr defTabSz="685463"/>
                <a:endParaRPr lang="en-US" sz="1000">
                  <a:solidFill>
                    <a:srgbClr val="FFFFFF"/>
                  </a:solidFill>
                </a:endParaRPr>
              </a:p>
            </p:txBody>
          </p:sp>
        </p:grpSp>
        <p:grpSp>
          <p:nvGrpSpPr>
            <p:cNvPr id="156" name="Group 155"/>
            <p:cNvGrpSpPr/>
            <p:nvPr/>
          </p:nvGrpSpPr>
          <p:grpSpPr>
            <a:xfrm>
              <a:off x="12273168" y="395680"/>
              <a:ext cx="996626" cy="842621"/>
              <a:chOff x="12262282" y="3383281"/>
              <a:chExt cx="996626" cy="842621"/>
            </a:xfrm>
          </p:grpSpPr>
          <p:sp>
            <p:nvSpPr>
              <p:cNvPr id="241" name="Rectangle 240"/>
              <p:cNvSpPr/>
              <p:nvPr/>
            </p:nvSpPr>
            <p:spPr>
              <a:xfrm>
                <a:off x="12262282" y="3383281"/>
                <a:ext cx="996626" cy="842621"/>
              </a:xfrm>
              <a:prstGeom prst="rect">
                <a:avLst/>
              </a:prstGeom>
              <a:solidFill>
                <a:srgbClr val="00A1DA"/>
              </a:solidFill>
              <a:ln w="9525" cap="flat" cmpd="sng" algn="ctr">
                <a:noFill/>
                <a:prstDash val="solid"/>
              </a:ln>
              <a:effectLst/>
            </p:spPr>
            <p:txBody>
              <a:bodyPr lIns="0" tIns="0" rIns="0" bIns="0" rtlCol="0" anchor="b" anchorCtr="0"/>
              <a:lstStyle/>
              <a:p>
                <a:pPr algn="ctr" defTabSz="1087910"/>
                <a:r>
                  <a:rPr lang="en-US" sz="813" dirty="0">
                    <a:solidFill>
                      <a:srgbClr val="FFFFFF">
                        <a:alpha val="99000"/>
                      </a:srgbClr>
                    </a:solidFill>
                    <a:ea typeface="Segoe UI" pitchFamily="34" charset="0"/>
                    <a:cs typeface="Segoe UI" pitchFamily="34" charset="0"/>
                  </a:rPr>
                  <a:t>traffic manager</a:t>
                </a:r>
              </a:p>
            </p:txBody>
          </p:sp>
          <p:pic>
            <p:nvPicPr>
              <p:cNvPr id="242" name="Picture 50" descr="C:\Users\sakuu\Documents\Ballmer MGX 2011\Tile Icons\Road For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12571164" y="3436530"/>
                <a:ext cx="378861" cy="378762"/>
              </a:xfrm>
              <a:prstGeom prst="rect">
                <a:avLst/>
              </a:prstGeom>
              <a:noFill/>
              <a:extLst>
                <a:ext uri="{909E8E84-426E-40DD-AFC4-6F175D3DCCD1}">
                  <a14:hiddenFill xmlns:a14="http://schemas.microsoft.com/office/drawing/2010/main">
                    <a:solidFill>
                      <a:srgbClr val="FFFFFF"/>
                    </a:solidFill>
                  </a14:hiddenFill>
                </a:ext>
              </a:extLst>
            </p:spPr>
          </p:pic>
        </p:grpSp>
        <p:sp>
          <p:nvSpPr>
            <p:cNvPr id="157" name="Rectangle 156"/>
            <p:cNvSpPr/>
            <p:nvPr/>
          </p:nvSpPr>
          <p:spPr>
            <a:xfrm>
              <a:off x="1584964" y="376022"/>
              <a:ext cx="996626" cy="842620"/>
            </a:xfrm>
            <a:prstGeom prst="rect">
              <a:avLst/>
            </a:prstGeom>
            <a:solidFill>
              <a:srgbClr val="00A1DA"/>
            </a:solidFill>
            <a:ln w="9525" cap="flat" cmpd="sng" algn="ctr">
              <a:noFill/>
              <a:prstDash val="solid"/>
            </a:ln>
            <a:effectLst/>
          </p:spPr>
          <p:txBody>
            <a:bodyPr lIns="0" tIns="0" rIns="0" bIns="0" rtlCol="0" anchor="b" anchorCtr="0"/>
            <a:lstStyle/>
            <a:p>
              <a:pPr algn="ctr" defTabSz="1087910"/>
              <a:r>
                <a:rPr lang="en-US" sz="813" dirty="0">
                  <a:solidFill>
                    <a:srgbClr val="F2F2F2">
                      <a:alpha val="99000"/>
                    </a:srgbClr>
                  </a:solidFill>
                  <a:ea typeface="Segoe UI" pitchFamily="34" charset="0"/>
                  <a:cs typeface="Segoe UI" pitchFamily="34" charset="0"/>
                </a:rPr>
                <a:t>cloud services</a:t>
              </a:r>
            </a:p>
          </p:txBody>
        </p:sp>
        <p:grpSp>
          <p:nvGrpSpPr>
            <p:cNvPr id="158" name="Group 157"/>
            <p:cNvGrpSpPr/>
            <p:nvPr/>
          </p:nvGrpSpPr>
          <p:grpSpPr>
            <a:xfrm>
              <a:off x="1743641" y="433113"/>
              <a:ext cx="679273" cy="410395"/>
              <a:chOff x="214313" y="2174875"/>
              <a:chExt cx="990600" cy="598488"/>
            </a:xfrm>
          </p:grpSpPr>
          <p:sp>
            <p:nvSpPr>
              <p:cNvPr id="239"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defTabSz="685463"/>
                <a:endParaRPr lang="en-US" sz="1250">
                  <a:solidFill>
                    <a:srgbClr val="FFFFFF"/>
                  </a:solidFill>
                </a:endParaRPr>
              </a:p>
            </p:txBody>
          </p:sp>
          <p:sp>
            <p:nvSpPr>
              <p:cNvPr id="240"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tx1"/>
              </a:solidFill>
              <a:ln>
                <a:noFill/>
              </a:ln>
            </p:spPr>
            <p:txBody>
              <a:bodyPr vert="horz" wrap="square" lIns="57150" tIns="28575" rIns="57150" bIns="28575" numCol="1" anchor="t" anchorCtr="0" compatLnSpc="1">
                <a:prstTxWarp prst="textNoShape">
                  <a:avLst/>
                </a:prstTxWarp>
              </a:bodyPr>
              <a:lstStyle/>
              <a:p>
                <a:pPr defTabSz="685463"/>
                <a:endParaRPr lang="en-US" sz="1250">
                  <a:solidFill>
                    <a:srgbClr val="FFFFFF"/>
                  </a:solidFill>
                </a:endParaRPr>
              </a:p>
            </p:txBody>
          </p:sp>
        </p:grpSp>
        <p:sp>
          <p:nvSpPr>
            <p:cNvPr id="160" name="Rectangle 159"/>
            <p:cNvSpPr/>
            <p:nvPr/>
          </p:nvSpPr>
          <p:spPr>
            <a:xfrm>
              <a:off x="2804089" y="376022"/>
              <a:ext cx="996626" cy="842620"/>
            </a:xfrm>
            <a:prstGeom prst="rect">
              <a:avLst/>
            </a:prstGeom>
            <a:solidFill>
              <a:srgbClr val="00A1DA"/>
            </a:solidFill>
            <a:ln w="9525" cap="flat" cmpd="sng" algn="ctr">
              <a:noFill/>
              <a:prstDash val="solid"/>
            </a:ln>
            <a:effectLst/>
          </p:spPr>
          <p:txBody>
            <a:bodyPr lIns="0" tIns="0" rIns="0" bIns="0" rtlCol="0" anchor="b" anchorCtr="0"/>
            <a:lstStyle/>
            <a:p>
              <a:pPr algn="ctr" defTabSz="1087910"/>
              <a:r>
                <a:rPr lang="en-US" sz="813" dirty="0">
                  <a:solidFill>
                    <a:srgbClr val="FFFFFF">
                      <a:alpha val="99000"/>
                    </a:srgbClr>
                  </a:solidFill>
                  <a:ea typeface="Segoe UI" pitchFamily="34" charset="0"/>
                  <a:cs typeface="Segoe UI" pitchFamily="34" charset="0"/>
                </a:rPr>
                <a:t>VMs</a:t>
              </a:r>
            </a:p>
          </p:txBody>
        </p:sp>
        <p:grpSp>
          <p:nvGrpSpPr>
            <p:cNvPr id="161" name="Group 160"/>
            <p:cNvGrpSpPr/>
            <p:nvPr/>
          </p:nvGrpSpPr>
          <p:grpSpPr bwMode="black">
            <a:xfrm>
              <a:off x="3046581" y="440829"/>
              <a:ext cx="511642" cy="394962"/>
              <a:chOff x="7010400" y="2133600"/>
              <a:chExt cx="1379538" cy="1065213"/>
            </a:xfrm>
          </p:grpSpPr>
          <p:sp>
            <p:nvSpPr>
              <p:cNvPr id="186"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87"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88"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89"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90"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97"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98"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99"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00"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01"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02"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03"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04"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05"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06"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07"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08"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09"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10"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11"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12"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13"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14"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15"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16"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17"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18"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19"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20"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21"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22"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23"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24"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25"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26"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27"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28"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29"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30"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31"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32"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33"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34"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35"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36"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37"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238"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grpSp>
        <p:sp>
          <p:nvSpPr>
            <p:cNvPr id="181" name="Rectangle 180"/>
            <p:cNvSpPr/>
            <p:nvPr/>
          </p:nvSpPr>
          <p:spPr>
            <a:xfrm>
              <a:off x="4023214" y="376022"/>
              <a:ext cx="996626" cy="842620"/>
            </a:xfrm>
            <a:prstGeom prst="rect">
              <a:avLst/>
            </a:prstGeom>
            <a:solidFill>
              <a:srgbClr val="00A1DA"/>
            </a:solidFill>
            <a:ln w="9525" cap="flat" cmpd="sng" algn="ctr">
              <a:noFill/>
              <a:prstDash val="solid"/>
            </a:ln>
            <a:effectLst/>
          </p:spPr>
          <p:txBody>
            <a:bodyPr lIns="0" tIns="0" rIns="0" bIns="0" rtlCol="0" anchor="b" anchorCtr="0"/>
            <a:lstStyle/>
            <a:p>
              <a:pPr algn="ctr" defTabSz="1087910"/>
              <a:r>
                <a:rPr lang="en-US" sz="813" dirty="0">
                  <a:solidFill>
                    <a:srgbClr val="FFFFFF">
                      <a:alpha val="99000"/>
                    </a:srgbClr>
                  </a:solidFill>
                  <a:ea typeface="Segoe UI" pitchFamily="34" charset="0"/>
                  <a:cs typeface="Segoe UI" pitchFamily="34" charset="0"/>
                </a:rPr>
                <a:t>websites</a:t>
              </a:r>
            </a:p>
          </p:txBody>
        </p:sp>
        <p:sp>
          <p:nvSpPr>
            <p:cNvPr id="185" name="Freeform 184"/>
            <p:cNvSpPr>
              <a:spLocks noEditPoints="1"/>
            </p:cNvSpPr>
            <p:nvPr/>
          </p:nvSpPr>
          <p:spPr bwMode="auto">
            <a:xfrm>
              <a:off x="4293332" y="437115"/>
              <a:ext cx="456389" cy="402390"/>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tx1"/>
            </a:solidFill>
            <a:ln>
              <a:noFill/>
            </a:ln>
          </p:spPr>
          <p:txBody>
            <a:bodyPr vert="horz" wrap="square" lIns="57150" tIns="28575" rIns="57150" bIns="28575" numCol="1" anchor="t" anchorCtr="0" compatLnSpc="1">
              <a:prstTxWarp prst="textNoShape">
                <a:avLst/>
              </a:prstTxWarp>
            </a:bodyPr>
            <a:lstStyle/>
            <a:p>
              <a:pPr defTabSz="685463"/>
              <a:endParaRPr lang="en-US" sz="1250" dirty="0">
                <a:solidFill>
                  <a:srgbClr val="FFFFFF"/>
                </a:solidFill>
              </a:endParaRPr>
            </a:p>
          </p:txBody>
        </p:sp>
      </p:grpSp>
      <p:sp>
        <p:nvSpPr>
          <p:cNvPr id="252" name="Rectangle 251"/>
          <p:cNvSpPr/>
          <p:nvPr/>
        </p:nvSpPr>
        <p:spPr>
          <a:xfrm>
            <a:off x="817736" y="996321"/>
            <a:ext cx="2511777" cy="908515"/>
          </a:xfrm>
          <a:prstGeom prst="rect">
            <a:avLst/>
          </a:prstGeom>
          <a:solidFill>
            <a:schemeClr val="bg1">
              <a:alpha val="45000"/>
            </a:schemeClr>
          </a:solidFill>
          <a:ln w="9525" cap="flat" cmpd="sng" algn="ctr">
            <a:solidFill>
              <a:schemeClr val="bg1">
                <a:alpha val="45000"/>
              </a:schemeClr>
            </a:solidFill>
            <a:prstDash val="solid"/>
          </a:ln>
          <a:effectLst/>
        </p:spPr>
        <p:txBody>
          <a:bodyPr lIns="163221" tIns="57150" rIns="81611" bIns="57150" rtlCol="0" anchor="b" anchorCtr="0"/>
          <a:lstStyle/>
          <a:p>
            <a:pPr algn="r" defTabSz="1087910"/>
            <a:endParaRPr lang="en-US" sz="1250" dirty="0">
              <a:solidFill>
                <a:srgbClr val="FFFFFF">
                  <a:alpha val="99000"/>
                </a:srgbClr>
              </a:solidFill>
              <a:ea typeface="Segoe UI" pitchFamily="34" charset="0"/>
              <a:cs typeface="Segoe UI" pitchFamily="34" charset="0"/>
            </a:endParaRPr>
          </a:p>
        </p:txBody>
      </p:sp>
      <p:sp>
        <p:nvSpPr>
          <p:cNvPr id="253" name="Rectangle 252"/>
          <p:cNvSpPr/>
          <p:nvPr/>
        </p:nvSpPr>
        <p:spPr>
          <a:xfrm>
            <a:off x="3495562" y="996321"/>
            <a:ext cx="2467244" cy="908515"/>
          </a:xfrm>
          <a:prstGeom prst="rect">
            <a:avLst/>
          </a:prstGeom>
          <a:solidFill>
            <a:schemeClr val="bg1">
              <a:alpha val="45000"/>
            </a:schemeClr>
          </a:solidFill>
          <a:ln w="9525" cap="flat" cmpd="sng" algn="ctr">
            <a:solidFill>
              <a:schemeClr val="bg1">
                <a:alpha val="45000"/>
              </a:schemeClr>
            </a:solidFill>
            <a:prstDash val="solid"/>
          </a:ln>
          <a:effectLst/>
        </p:spPr>
        <p:txBody>
          <a:bodyPr lIns="163221" tIns="57150" rIns="81611" bIns="57150" rtlCol="0" anchor="b" anchorCtr="0"/>
          <a:lstStyle/>
          <a:p>
            <a:pPr algn="r" defTabSz="1087910"/>
            <a:endParaRPr lang="en-US" sz="1250" dirty="0">
              <a:solidFill>
                <a:srgbClr val="FFFFFF">
                  <a:alpha val="99000"/>
                </a:srgbClr>
              </a:solidFill>
              <a:ea typeface="Segoe UI" pitchFamily="34" charset="0"/>
              <a:cs typeface="Segoe UI" pitchFamily="34" charset="0"/>
            </a:endParaRPr>
          </a:p>
        </p:txBody>
      </p:sp>
      <p:sp>
        <p:nvSpPr>
          <p:cNvPr id="254" name="Rectangle 253"/>
          <p:cNvSpPr/>
          <p:nvPr/>
        </p:nvSpPr>
        <p:spPr>
          <a:xfrm>
            <a:off x="6128855" y="996321"/>
            <a:ext cx="2258052" cy="908515"/>
          </a:xfrm>
          <a:prstGeom prst="rect">
            <a:avLst/>
          </a:prstGeom>
          <a:solidFill>
            <a:schemeClr val="bg1">
              <a:alpha val="45000"/>
            </a:schemeClr>
          </a:solidFill>
          <a:ln w="9525" cap="flat" cmpd="sng" algn="ctr">
            <a:solidFill>
              <a:schemeClr val="bg1">
                <a:alpha val="45000"/>
              </a:schemeClr>
            </a:solidFill>
            <a:prstDash val="solid"/>
          </a:ln>
          <a:effectLst/>
        </p:spPr>
        <p:txBody>
          <a:bodyPr lIns="163221" tIns="57150" rIns="81611" bIns="57150" rtlCol="0" anchor="b" anchorCtr="0"/>
          <a:lstStyle/>
          <a:p>
            <a:pPr algn="r" defTabSz="1087910"/>
            <a:endParaRPr lang="en-US" sz="1250" dirty="0">
              <a:solidFill>
                <a:srgbClr val="FFFFFF">
                  <a:alpha val="99000"/>
                </a:srgbClr>
              </a:solidFill>
              <a:ea typeface="Segoe UI" pitchFamily="34" charset="0"/>
              <a:cs typeface="Segoe UI" pitchFamily="34" charset="0"/>
            </a:endParaRPr>
          </a:p>
        </p:txBody>
      </p:sp>
      <p:grpSp>
        <p:nvGrpSpPr>
          <p:cNvPr id="255" name="Group 254"/>
          <p:cNvGrpSpPr/>
          <p:nvPr/>
        </p:nvGrpSpPr>
        <p:grpSpPr>
          <a:xfrm>
            <a:off x="3644271" y="1104531"/>
            <a:ext cx="629729" cy="533096"/>
            <a:chOff x="5830833" y="3383251"/>
            <a:chExt cx="1007566" cy="852953"/>
          </a:xfrm>
        </p:grpSpPr>
        <p:sp>
          <p:nvSpPr>
            <p:cNvPr id="256" name="Rectangle 255"/>
            <p:cNvSpPr/>
            <p:nvPr/>
          </p:nvSpPr>
          <p:spPr>
            <a:xfrm>
              <a:off x="5830833" y="3383251"/>
              <a:ext cx="1007566" cy="852953"/>
            </a:xfrm>
            <a:prstGeom prst="rect">
              <a:avLst/>
            </a:prstGeom>
            <a:solidFill>
              <a:srgbClr val="00A1DA"/>
            </a:solidFill>
            <a:ln w="9525" cap="flat" cmpd="sng" algn="ctr">
              <a:noFill/>
              <a:prstDash val="solid"/>
            </a:ln>
            <a:effectLst/>
          </p:spPr>
          <p:txBody>
            <a:bodyPr lIns="0" tIns="0" rIns="0" bIns="0" rtlCol="0" anchor="b" anchorCtr="0"/>
            <a:lstStyle/>
            <a:p>
              <a:pPr algn="ctr" defTabSz="1087910"/>
              <a:r>
                <a:rPr lang="en-US" sz="813" dirty="0">
                  <a:solidFill>
                    <a:srgbClr val="FFFFFF">
                      <a:alpha val="99000"/>
                    </a:srgbClr>
                  </a:solidFill>
                  <a:ea typeface="Segoe UI" pitchFamily="34" charset="0"/>
                  <a:cs typeface="Segoe UI" pitchFamily="34" charset="0"/>
                </a:rPr>
                <a:t>SQL </a:t>
              </a:r>
              <a:br>
                <a:rPr lang="en-US" sz="813" dirty="0">
                  <a:solidFill>
                    <a:srgbClr val="FFFFFF">
                      <a:alpha val="99000"/>
                    </a:srgbClr>
                  </a:solidFill>
                  <a:ea typeface="Segoe UI" pitchFamily="34" charset="0"/>
                  <a:cs typeface="Segoe UI" pitchFamily="34" charset="0"/>
                </a:rPr>
              </a:br>
              <a:r>
                <a:rPr lang="en-US" sz="813" dirty="0">
                  <a:solidFill>
                    <a:srgbClr val="FFFFFF">
                      <a:alpha val="99000"/>
                    </a:srgbClr>
                  </a:solidFill>
                  <a:ea typeface="Segoe UI" pitchFamily="34" charset="0"/>
                  <a:cs typeface="Segoe UI" pitchFamily="34" charset="0"/>
                </a:rPr>
                <a:t>database</a:t>
              </a:r>
            </a:p>
          </p:txBody>
        </p:sp>
        <p:pic>
          <p:nvPicPr>
            <p:cNvPr id="257" name="Picture 2"/>
            <p:cNvPicPr>
              <a:picLocks noChangeAspect="1" noChangeArrowheads="1"/>
            </p:cNvPicPr>
            <p:nvPr/>
          </p:nvPicPr>
          <p:blipFill>
            <a:blip r:embed="rId4"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6135622" y="3459263"/>
              <a:ext cx="367926" cy="333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72293868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500"/>
                                        <p:tgtEl>
                                          <p:spTgt spid="4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p:bldP spid="48" grpId="0"/>
      <p:bldP spid="51" grpId="0"/>
      <p:bldP spid="55" grpId="0"/>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Transformation – Cloud</a:t>
            </a:r>
            <a:endParaRPr lang="en-US" dirty="0"/>
          </a:p>
        </p:txBody>
      </p:sp>
      <p:grpSp>
        <p:nvGrpSpPr>
          <p:cNvPr id="7" name="Group 6"/>
          <p:cNvGrpSpPr/>
          <p:nvPr/>
        </p:nvGrpSpPr>
        <p:grpSpPr>
          <a:xfrm>
            <a:off x="6742254" y="2394143"/>
            <a:ext cx="2004144" cy="2003622"/>
            <a:chOff x="8987331" y="1422949"/>
            <a:chExt cx="2671496" cy="2671496"/>
          </a:xfrm>
        </p:grpSpPr>
        <p:sp>
          <p:nvSpPr>
            <p:cNvPr id="15" name="Rectangle 14"/>
            <p:cNvSpPr/>
            <p:nvPr/>
          </p:nvSpPr>
          <p:spPr bwMode="auto">
            <a:xfrm>
              <a:off x="8987331" y="1422949"/>
              <a:ext cx="2671496" cy="2671496"/>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7148" tIns="28574" rIns="57148" bIns="28574" numCol="1" rtlCol="0" anchor="b" anchorCtr="0" compatLnSpc="1">
              <a:prstTxWarp prst="textNoShape">
                <a:avLst/>
              </a:prstTxWarp>
            </a:bodyPr>
            <a:lstStyle/>
            <a:p>
              <a:pPr defTabSz="685378" fontAlgn="base">
                <a:spcBef>
                  <a:spcPct val="0"/>
                </a:spcBef>
                <a:spcAft>
                  <a:spcPct val="0"/>
                </a:spcAft>
              </a:pPr>
              <a:r>
                <a:rPr lang="en-US" sz="1813" dirty="0">
                  <a:gradFill>
                    <a:gsLst>
                      <a:gs pos="0">
                        <a:srgbClr val="FFFFFF"/>
                      </a:gs>
                      <a:gs pos="100000">
                        <a:srgbClr val="FFFFFF"/>
                      </a:gs>
                    </a:gsLst>
                    <a:lin ang="5400000" scaled="0"/>
                  </a:gradFill>
                </a:rPr>
                <a:t>Usage Based</a:t>
              </a:r>
            </a:p>
          </p:txBody>
        </p:sp>
        <p:pic>
          <p:nvPicPr>
            <p:cNvPr id="47" name="Picture 4" descr="\\MAGNUM\Projects\Microsoft\Cloud Power FY12\Design\Icons\PNGs\Scalable_Elastic_4.png"/>
            <p:cNvPicPr>
              <a:picLocks noChangeAspect="1" noChangeArrowheads="1"/>
            </p:cNvPicPr>
            <p:nvPr/>
          </p:nvPicPr>
          <p:blipFill>
            <a:blip r:embed="rId3" cstate="print">
              <a:biLevel thresh="50000"/>
            </a:blip>
            <a:stretch>
              <a:fillRect/>
            </a:stretch>
          </p:blipFill>
          <p:spPr bwMode="auto">
            <a:xfrm>
              <a:off x="9503874" y="1891814"/>
              <a:ext cx="1638410" cy="1493123"/>
            </a:xfrm>
            <a:prstGeom prst="rect">
              <a:avLst/>
            </a:prstGeom>
            <a:noFill/>
          </p:spPr>
        </p:pic>
      </p:grpSp>
      <p:grpSp>
        <p:nvGrpSpPr>
          <p:cNvPr id="6" name="Group 5"/>
          <p:cNvGrpSpPr/>
          <p:nvPr/>
        </p:nvGrpSpPr>
        <p:grpSpPr>
          <a:xfrm>
            <a:off x="4625782" y="2394143"/>
            <a:ext cx="2004144" cy="2003622"/>
            <a:chOff x="6166103" y="1422949"/>
            <a:chExt cx="2671496" cy="2671496"/>
          </a:xfrm>
        </p:grpSpPr>
        <p:sp>
          <p:nvSpPr>
            <p:cNvPr id="14" name="Rectangle 13"/>
            <p:cNvSpPr/>
            <p:nvPr/>
          </p:nvSpPr>
          <p:spPr bwMode="auto">
            <a:xfrm>
              <a:off x="6166103" y="1422949"/>
              <a:ext cx="2671496" cy="2671496"/>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7148" tIns="28574" rIns="57148" bIns="28574" numCol="1" rtlCol="0" anchor="b" anchorCtr="0" compatLnSpc="1">
              <a:prstTxWarp prst="textNoShape">
                <a:avLst/>
              </a:prstTxWarp>
            </a:bodyPr>
            <a:lstStyle/>
            <a:p>
              <a:pPr defTabSz="685378" fontAlgn="base">
                <a:spcBef>
                  <a:spcPct val="0"/>
                </a:spcBef>
                <a:spcAft>
                  <a:spcPct val="0"/>
                </a:spcAft>
              </a:pPr>
              <a:r>
                <a:rPr lang="en-US" sz="1813" dirty="0">
                  <a:gradFill>
                    <a:gsLst>
                      <a:gs pos="0">
                        <a:srgbClr val="FFFFFF"/>
                      </a:gs>
                      <a:gs pos="100000">
                        <a:srgbClr val="FFFFFF"/>
                      </a:gs>
                    </a:gsLst>
                    <a:lin ang="5400000" scaled="0"/>
                  </a:gradFill>
                </a:rPr>
                <a:t>Elastic</a:t>
              </a:r>
            </a:p>
          </p:txBody>
        </p:sp>
        <p:sp>
          <p:nvSpPr>
            <p:cNvPr id="48" name="Left-Right Arrow 47"/>
            <p:cNvSpPr/>
            <p:nvPr/>
          </p:nvSpPr>
          <p:spPr>
            <a:xfrm>
              <a:off x="6848477" y="2441862"/>
              <a:ext cx="1306748" cy="39302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75"/>
              <a:endParaRPr lang="en-US" sz="1375" dirty="0">
                <a:solidFill>
                  <a:srgbClr val="FFFFFF"/>
                </a:solidFill>
              </a:endParaRPr>
            </a:p>
          </p:txBody>
        </p:sp>
      </p:grpSp>
      <p:grpSp>
        <p:nvGrpSpPr>
          <p:cNvPr id="5" name="Group 4"/>
          <p:cNvGrpSpPr/>
          <p:nvPr/>
        </p:nvGrpSpPr>
        <p:grpSpPr>
          <a:xfrm>
            <a:off x="2509311" y="2389530"/>
            <a:ext cx="2004144" cy="2003622"/>
            <a:chOff x="3344876" y="1416799"/>
            <a:chExt cx="2671496" cy="2671496"/>
          </a:xfrm>
        </p:grpSpPr>
        <p:sp>
          <p:nvSpPr>
            <p:cNvPr id="13" name="Rectangle 12"/>
            <p:cNvSpPr/>
            <p:nvPr/>
          </p:nvSpPr>
          <p:spPr bwMode="auto">
            <a:xfrm>
              <a:off x="3344876" y="1416799"/>
              <a:ext cx="2671496" cy="2671496"/>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7148" tIns="28574" rIns="57148" bIns="28574" numCol="1" rtlCol="0" anchor="b" anchorCtr="0" compatLnSpc="1">
              <a:prstTxWarp prst="textNoShape">
                <a:avLst/>
              </a:prstTxWarp>
            </a:bodyPr>
            <a:lstStyle/>
            <a:p>
              <a:pPr defTabSz="685378" fontAlgn="base">
                <a:spcBef>
                  <a:spcPct val="0"/>
                </a:spcBef>
                <a:spcAft>
                  <a:spcPct val="0"/>
                </a:spcAft>
              </a:pPr>
              <a:r>
                <a:rPr lang="en-US" sz="1813" dirty="0">
                  <a:gradFill>
                    <a:gsLst>
                      <a:gs pos="0">
                        <a:srgbClr val="FFFFFF"/>
                      </a:gs>
                      <a:gs pos="100000">
                        <a:srgbClr val="FFFFFF"/>
                      </a:gs>
                    </a:gsLst>
                    <a:lin ang="5400000" scaled="0"/>
                  </a:gradFill>
                </a:rPr>
                <a:t>Self-Service</a:t>
              </a:r>
            </a:p>
          </p:txBody>
        </p:sp>
        <p:pic>
          <p:nvPicPr>
            <p:cNvPr id="49" name="Picture 5" descr="\\MAGNUM\Projects\Microsoft\Cloud Power FY12\Design\Icons\PNGs\Self_Service.png"/>
            <p:cNvPicPr>
              <a:picLocks noChangeAspect="1" noChangeArrowheads="1"/>
            </p:cNvPicPr>
            <p:nvPr/>
          </p:nvPicPr>
          <p:blipFill>
            <a:blip r:embed="rId4" cstate="print">
              <a:biLevel thresh="50000"/>
            </a:blip>
            <a:srcRect/>
            <a:stretch>
              <a:fillRect/>
            </a:stretch>
          </p:blipFill>
          <p:spPr bwMode="auto">
            <a:xfrm>
              <a:off x="3833712" y="1866563"/>
              <a:ext cx="1693824" cy="1543625"/>
            </a:xfrm>
            <a:prstGeom prst="rect">
              <a:avLst/>
            </a:prstGeom>
            <a:noFill/>
          </p:spPr>
        </p:pic>
      </p:grpSp>
      <p:grpSp>
        <p:nvGrpSpPr>
          <p:cNvPr id="3" name="Group 2"/>
          <p:cNvGrpSpPr/>
          <p:nvPr/>
        </p:nvGrpSpPr>
        <p:grpSpPr>
          <a:xfrm>
            <a:off x="392839" y="2389530"/>
            <a:ext cx="2004144" cy="2003622"/>
            <a:chOff x="523649" y="1416799"/>
            <a:chExt cx="2671496" cy="2671496"/>
          </a:xfrm>
        </p:grpSpPr>
        <p:sp>
          <p:nvSpPr>
            <p:cNvPr id="12" name="Rectangle 11"/>
            <p:cNvSpPr/>
            <p:nvPr/>
          </p:nvSpPr>
          <p:spPr bwMode="auto">
            <a:xfrm>
              <a:off x="523649" y="1416799"/>
              <a:ext cx="2671496" cy="2671496"/>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7148" tIns="28574" rIns="57148" bIns="28574" numCol="1" rtlCol="0" anchor="b" anchorCtr="0" compatLnSpc="1">
              <a:prstTxWarp prst="textNoShape">
                <a:avLst/>
              </a:prstTxWarp>
            </a:bodyPr>
            <a:lstStyle/>
            <a:p>
              <a:pPr defTabSz="685378" fontAlgn="base">
                <a:spcBef>
                  <a:spcPct val="0"/>
                </a:spcBef>
                <a:spcAft>
                  <a:spcPct val="0"/>
                </a:spcAft>
              </a:pPr>
              <a:r>
                <a:rPr lang="en-US" sz="1813" dirty="0">
                  <a:gradFill>
                    <a:gsLst>
                      <a:gs pos="0">
                        <a:srgbClr val="FFFFFF"/>
                      </a:gs>
                      <a:gs pos="100000">
                        <a:srgbClr val="FFFFFF"/>
                      </a:gs>
                    </a:gsLst>
                    <a:lin ang="5400000" scaled="0"/>
                  </a:gradFill>
                </a:rPr>
                <a:t>Pooled Resources</a:t>
              </a:r>
            </a:p>
          </p:txBody>
        </p:sp>
        <p:pic>
          <p:nvPicPr>
            <p:cNvPr id="51" name="Picture 7" descr="\\MAGNUM\Projects\Microsoft\Cloud Power FY12\Design\Icons\PNGs\Metering.png"/>
            <p:cNvPicPr>
              <a:picLocks noChangeAspect="1" noChangeArrowheads="1"/>
            </p:cNvPicPr>
            <p:nvPr/>
          </p:nvPicPr>
          <p:blipFill>
            <a:blip r:embed="rId5" cstate="print">
              <a:biLevel thresh="50000"/>
            </a:blip>
            <a:stretch>
              <a:fillRect/>
            </a:stretch>
          </p:blipFill>
          <p:spPr bwMode="auto">
            <a:xfrm>
              <a:off x="952460" y="1811860"/>
              <a:ext cx="1813875" cy="1653031"/>
            </a:xfrm>
            <a:prstGeom prst="rect">
              <a:avLst/>
            </a:prstGeom>
            <a:noFill/>
          </p:spPr>
        </p:pic>
      </p:grpSp>
      <p:sp>
        <p:nvSpPr>
          <p:cNvPr id="16" name="TextBox 15"/>
          <p:cNvSpPr txBox="1"/>
          <p:nvPr/>
        </p:nvSpPr>
        <p:spPr>
          <a:xfrm>
            <a:off x="2203551" y="4921440"/>
            <a:ext cx="4706417" cy="413639"/>
          </a:xfrm>
          <a:prstGeom prst="rect">
            <a:avLst/>
          </a:prstGeom>
          <a:noFill/>
        </p:spPr>
        <p:txBody>
          <a:bodyPr wrap="none" lIns="0" tIns="0" rIns="0" bIns="0" rtlCol="0">
            <a:spAutoFit/>
          </a:bodyPr>
          <a:lstStyle/>
          <a:p>
            <a:pPr marL="0" lvl="1" defTabSz="685575"/>
            <a:r>
              <a:rPr lang="en-US" sz="2688" spc="-75" dirty="0">
                <a:solidFill>
                  <a:srgbClr val="FFFFFF">
                    <a:alpha val="99000"/>
                  </a:srgbClr>
                </a:solidFill>
                <a:latin typeface="Segoe UI Light" pitchFamily="34" charset="0"/>
              </a:rPr>
              <a:t>Economics    ▪    Agility    ▪     Focus</a:t>
            </a:r>
          </a:p>
        </p:txBody>
      </p:sp>
    </p:spTree>
    <p:extLst>
      <p:ext uri="{BB962C8B-B14F-4D97-AF65-F5344CB8AC3E}">
        <p14:creationId xmlns:p14="http://schemas.microsoft.com/office/powerpoint/2010/main" val="1033451143"/>
      </p:ext>
    </p:extLst>
  </p:cSld>
  <p:clrMapOvr>
    <a:masterClrMapping/>
  </p:clrMapOvr>
  <mc:AlternateContent xmlns:mc="http://schemas.openxmlformats.org/markup-compatibility/2006" xmlns:p14="http://schemas.microsoft.com/office/powerpoint/2010/main">
    <mc:Choice Requires="p14">
      <p:transition p14:dur="4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3588" y="2209800"/>
            <a:ext cx="8380412" cy="553998"/>
          </a:xfrm>
        </p:spPr>
        <p:txBody>
          <a:bodyPr/>
          <a:lstStyle/>
          <a:p>
            <a:r>
              <a:rPr lang="en-US" sz="4000" dirty="0" smtClean="0"/>
              <a:t>Serve Demo</a:t>
            </a:r>
            <a:endParaRPr lang="en-US" sz="4000" dirty="0"/>
          </a:p>
        </p:txBody>
      </p:sp>
    </p:spTree>
    <p:extLst>
      <p:ext uri="{BB962C8B-B14F-4D97-AF65-F5344CB8AC3E}">
        <p14:creationId xmlns:p14="http://schemas.microsoft.com/office/powerpoint/2010/main" val="161270734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140677" y="2680895"/>
            <a:ext cx="8830355" cy="3671669"/>
          </a:xfrm>
          <a:prstGeom prst="rect">
            <a:avLst/>
          </a:prstGeom>
          <a:gradFill flip="none" rotWithShape="1">
            <a:gsLst>
              <a:gs pos="0">
                <a:schemeClr val="bg1"/>
              </a:gs>
              <a:gs pos="100000">
                <a:schemeClr val="tx2">
                  <a:lumMod val="20000"/>
                  <a:lumOff val="80000"/>
                </a:schemeClr>
              </a:gs>
            </a:gsLst>
            <a:lin ang="16200000" scaled="1"/>
            <a:tileRect/>
          </a:gradFill>
          <a:ln>
            <a:noFill/>
            <a:headEnd type="none" w="med" len="med"/>
            <a:tailEnd type="none" w="med" len="med"/>
          </a:ln>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292929"/>
                  </a:gs>
                  <a:gs pos="88000">
                    <a:srgbClr val="292929"/>
                  </a:gs>
                </a:gsLst>
                <a:lin ang="5400000" scaled="0"/>
              </a:gradFill>
            </a:endParaRPr>
          </a:p>
        </p:txBody>
      </p:sp>
      <p:sp>
        <p:nvSpPr>
          <p:cNvPr id="14" name="Rectangle 13"/>
          <p:cNvSpPr/>
          <p:nvPr/>
        </p:nvSpPr>
        <p:spPr bwMode="auto">
          <a:xfrm>
            <a:off x="294248" y="2723099"/>
            <a:ext cx="2730306" cy="3432518"/>
          </a:xfrm>
          <a:prstGeom prst="rect">
            <a:avLst/>
          </a:prstGeom>
          <a:solidFill>
            <a:schemeClr val="bg1">
              <a:alpha val="50000"/>
            </a:schemeClr>
          </a:solidFill>
          <a:ln>
            <a:solidFill>
              <a:schemeClr val="accent3">
                <a:lumMod val="60000"/>
                <a:lumOff val="40000"/>
              </a:schemeClr>
            </a:solidFill>
            <a:headEnd type="none" w="med" len="med"/>
            <a:tailEnd type="none" w="med" len="med"/>
          </a:ln>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292929"/>
                  </a:gs>
                  <a:gs pos="88000">
                    <a:srgbClr val="292929"/>
                  </a:gs>
                </a:gsLst>
                <a:lin ang="5400000" scaled="0"/>
              </a:gradFill>
            </a:endParaRPr>
          </a:p>
        </p:txBody>
      </p:sp>
      <p:sp>
        <p:nvSpPr>
          <p:cNvPr id="24" name="Rectangle 23"/>
          <p:cNvSpPr/>
          <p:nvPr/>
        </p:nvSpPr>
        <p:spPr bwMode="auto">
          <a:xfrm>
            <a:off x="337624" y="4186140"/>
            <a:ext cx="2644726" cy="633047"/>
          </a:xfrm>
          <a:prstGeom prst="rect">
            <a:avLst/>
          </a:prstGeom>
          <a:solidFill>
            <a:schemeClr val="bg1">
              <a:alpha val="50000"/>
            </a:schemeClr>
          </a:solidFill>
          <a:ln>
            <a:solidFill>
              <a:schemeClr val="tx2"/>
            </a:solidFill>
            <a:prstDash val="sysDot"/>
            <a:headEnd type="none" w="med" len="med"/>
            <a:tailEnd type="none" w="med" len="med"/>
          </a:ln>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292929"/>
                  </a:gs>
                  <a:gs pos="88000">
                    <a:srgbClr val="292929"/>
                  </a:gs>
                </a:gsLst>
                <a:lin ang="5400000" scaled="0"/>
              </a:gradFill>
            </a:endParaRPr>
          </a:p>
        </p:txBody>
      </p:sp>
      <p:sp>
        <p:nvSpPr>
          <p:cNvPr id="17" name="Rectangle 16"/>
          <p:cNvSpPr/>
          <p:nvPr/>
        </p:nvSpPr>
        <p:spPr bwMode="auto">
          <a:xfrm>
            <a:off x="3206847" y="2723099"/>
            <a:ext cx="2730306" cy="3432518"/>
          </a:xfrm>
          <a:prstGeom prst="rect">
            <a:avLst/>
          </a:prstGeom>
          <a:solidFill>
            <a:schemeClr val="bg1">
              <a:alpha val="50000"/>
            </a:schemeClr>
          </a:solidFill>
          <a:ln>
            <a:solidFill>
              <a:schemeClr val="accent3">
                <a:lumMod val="60000"/>
                <a:lumOff val="40000"/>
              </a:schemeClr>
            </a:solidFill>
            <a:headEnd type="none" w="med" len="med"/>
            <a:tailEnd type="none" w="med" len="med"/>
          </a:ln>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292929"/>
                  </a:gs>
                  <a:gs pos="88000">
                    <a:srgbClr val="292929"/>
                  </a:gs>
                </a:gsLst>
                <a:lin ang="5400000" scaled="0"/>
              </a:gradFill>
            </a:endParaRPr>
          </a:p>
        </p:txBody>
      </p:sp>
      <p:sp>
        <p:nvSpPr>
          <p:cNvPr id="18" name="Rectangle 17"/>
          <p:cNvSpPr/>
          <p:nvPr/>
        </p:nvSpPr>
        <p:spPr bwMode="auto">
          <a:xfrm>
            <a:off x="6062589" y="2723099"/>
            <a:ext cx="2730306" cy="3432518"/>
          </a:xfrm>
          <a:prstGeom prst="rect">
            <a:avLst/>
          </a:prstGeom>
          <a:solidFill>
            <a:schemeClr val="bg1">
              <a:alpha val="50000"/>
            </a:schemeClr>
          </a:solidFill>
          <a:ln>
            <a:solidFill>
              <a:schemeClr val="accent3">
                <a:lumMod val="60000"/>
                <a:lumOff val="40000"/>
              </a:schemeClr>
            </a:solidFill>
            <a:headEnd type="none" w="med" len="med"/>
            <a:tailEnd type="none" w="med" len="med"/>
          </a:ln>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292929"/>
                  </a:gs>
                  <a:gs pos="88000">
                    <a:srgbClr val="292929"/>
                  </a:gs>
                </a:gsLst>
                <a:lin ang="5400000" scaled="0"/>
              </a:gradFill>
            </a:endParaRPr>
          </a:p>
        </p:txBody>
      </p:sp>
      <p:sp>
        <p:nvSpPr>
          <p:cNvPr id="9" name="Rectangle 8"/>
          <p:cNvSpPr/>
          <p:nvPr/>
        </p:nvSpPr>
        <p:spPr bwMode="auto">
          <a:xfrm rot="5400000">
            <a:off x="4271215" y="-1643246"/>
            <a:ext cx="601565" cy="9144001"/>
          </a:xfrm>
          <a:prstGeom prst="rect">
            <a:avLst/>
          </a:prstGeom>
          <a:gradFill flip="none" rotWithShape="1">
            <a:gsLst>
              <a:gs pos="0">
                <a:schemeClr val="tx2">
                  <a:lumMod val="40000"/>
                  <a:lumOff val="60000"/>
                </a:schemeClr>
              </a:gs>
              <a:gs pos="100000">
                <a:schemeClr val="tx2">
                  <a:lumMod val="60000"/>
                  <a:lumOff val="40000"/>
                </a:schemeClr>
              </a:gs>
            </a:gsLst>
            <a:lin ang="2700000" scaled="1"/>
            <a:tileRect/>
          </a:gradFill>
          <a:ln>
            <a:noFill/>
            <a:headEnd type="none" w="med" len="med"/>
            <a:tailEnd type="none" w="med" len="med"/>
          </a:ln>
          <a:effectLst>
            <a:outerShdw blurRad="114300" dist="38100" dir="5400000" algn="t" rotWithShape="0">
              <a:prstClr val="black">
                <a:alpha val="15000"/>
              </a:prstClr>
            </a:out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292929"/>
                  </a:gs>
                  <a:gs pos="88000">
                    <a:srgbClr val="292929"/>
                  </a:gs>
                </a:gsLst>
                <a:lin ang="5400000" scaled="0"/>
              </a:gradFill>
            </a:endParaRPr>
          </a:p>
        </p:txBody>
      </p:sp>
      <p:sp>
        <p:nvSpPr>
          <p:cNvPr id="10" name="Rectangle 9"/>
          <p:cNvSpPr/>
          <p:nvPr/>
        </p:nvSpPr>
        <p:spPr bwMode="auto">
          <a:xfrm>
            <a:off x="0" y="196952"/>
            <a:ext cx="9144000" cy="2431587"/>
          </a:xfrm>
          <a:prstGeom prst="rect">
            <a:avLst/>
          </a:prstGeom>
          <a:solidFill>
            <a:schemeClr val="bg1"/>
          </a:solidFill>
          <a:ln>
            <a:noFill/>
            <a:headEnd type="none" w="med" len="med"/>
            <a:tailEnd type="none" w="med" len="med"/>
          </a:ln>
          <a:effectLst>
            <a:outerShdw blurRad="114300" dist="38100" dir="5400000" algn="t" rotWithShape="0">
              <a:prstClr val="black">
                <a:alpha val="15000"/>
              </a:prstClr>
            </a:out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292929"/>
                  </a:gs>
                  <a:gs pos="88000">
                    <a:srgbClr val="292929"/>
                  </a:gs>
                </a:gsLst>
                <a:lin ang="5400000" scaled="0"/>
              </a:gradFill>
            </a:endParaRPr>
          </a:p>
        </p:txBody>
      </p:sp>
      <p:sp>
        <p:nvSpPr>
          <p:cNvPr id="2" name="Title 1"/>
          <p:cNvSpPr>
            <a:spLocks noGrp="1"/>
          </p:cNvSpPr>
          <p:nvPr>
            <p:ph type="title"/>
          </p:nvPr>
        </p:nvSpPr>
        <p:spPr>
          <a:xfrm>
            <a:off x="382588" y="228601"/>
            <a:ext cx="8380412" cy="443198"/>
          </a:xfrm>
        </p:spPr>
        <p:txBody>
          <a:bodyPr/>
          <a:lstStyle/>
          <a:p>
            <a:r>
              <a:rPr lang="en-US" dirty="0" smtClean="0"/>
              <a:t>Account Setup Methodology</a:t>
            </a:r>
            <a:endParaRPr lang="en-US" dirty="0"/>
          </a:p>
        </p:txBody>
      </p:sp>
      <p:sp>
        <p:nvSpPr>
          <p:cNvPr id="11" name="Rectangle 10"/>
          <p:cNvSpPr/>
          <p:nvPr/>
        </p:nvSpPr>
        <p:spPr>
          <a:xfrm>
            <a:off x="312290" y="828047"/>
            <a:ext cx="4034628" cy="1384995"/>
          </a:xfrm>
          <a:prstGeom prst="rect">
            <a:avLst/>
          </a:prstGeom>
        </p:spPr>
        <p:txBody>
          <a:bodyPr wrap="square">
            <a:spAutoFit/>
          </a:bodyPr>
          <a:lstStyle/>
          <a:p>
            <a:pPr>
              <a:spcAft>
                <a:spcPts val="600"/>
              </a:spcAft>
            </a:pPr>
            <a:r>
              <a:rPr lang="en-US" sz="1200" dirty="0">
                <a:solidFill>
                  <a:srgbClr val="3B3B3B">
                    <a:alpha val="99000"/>
                  </a:srgbClr>
                </a:solidFill>
              </a:rPr>
              <a:t>Choosing the right account set up methodology for your organization is an important first step in setting up your </a:t>
            </a:r>
            <a:r>
              <a:rPr lang="en-US" sz="1200" dirty="0" smtClean="0">
                <a:solidFill>
                  <a:srgbClr val="3B3B3B">
                    <a:alpha val="99000"/>
                  </a:srgbClr>
                </a:solidFill>
              </a:rPr>
              <a:t>Accounts. How </a:t>
            </a:r>
            <a:r>
              <a:rPr lang="en-US" sz="1200" dirty="0">
                <a:solidFill>
                  <a:srgbClr val="3B3B3B">
                    <a:alpha val="99000"/>
                  </a:srgbClr>
                </a:solidFill>
              </a:rPr>
              <a:t>you set up your </a:t>
            </a:r>
            <a:r>
              <a:rPr lang="en-US" sz="1200" dirty="0" smtClean="0">
                <a:solidFill>
                  <a:srgbClr val="3B3B3B">
                    <a:alpha val="99000"/>
                  </a:srgbClr>
                </a:solidFill>
              </a:rPr>
              <a:t>Accounts </a:t>
            </a:r>
            <a:r>
              <a:rPr lang="en-US" sz="1200" dirty="0">
                <a:solidFill>
                  <a:srgbClr val="3B3B3B">
                    <a:alpha val="99000"/>
                  </a:srgbClr>
                </a:solidFill>
              </a:rPr>
              <a:t>and </a:t>
            </a:r>
            <a:r>
              <a:rPr lang="en-US" sz="1200" dirty="0" smtClean="0">
                <a:solidFill>
                  <a:srgbClr val="3B3B3B">
                    <a:alpha val="99000"/>
                  </a:srgbClr>
                </a:solidFill>
              </a:rPr>
              <a:t>Subscriptions </a:t>
            </a:r>
            <a:r>
              <a:rPr lang="en-US" sz="1200" dirty="0">
                <a:solidFill>
                  <a:srgbClr val="3B3B3B">
                    <a:alpha val="99000"/>
                  </a:srgbClr>
                </a:solidFill>
              </a:rPr>
              <a:t>will impact how they are administered and how they are reflected on your </a:t>
            </a:r>
            <a:r>
              <a:rPr lang="en-US" sz="1200" dirty="0" smtClean="0">
                <a:solidFill>
                  <a:srgbClr val="3B3B3B">
                    <a:alpha val="99000"/>
                  </a:srgbClr>
                </a:solidFill>
              </a:rPr>
              <a:t>enterprise level </a:t>
            </a:r>
            <a:r>
              <a:rPr lang="en-US" sz="1200" dirty="0">
                <a:solidFill>
                  <a:srgbClr val="3B3B3B">
                    <a:alpha val="99000"/>
                  </a:srgbClr>
                </a:solidFill>
              </a:rPr>
              <a:t>reports</a:t>
            </a:r>
            <a:r>
              <a:rPr lang="en-US" sz="1200" dirty="0" smtClean="0">
                <a:solidFill>
                  <a:srgbClr val="3B3B3B">
                    <a:alpha val="99000"/>
                  </a:srgbClr>
                </a:solidFill>
              </a:rPr>
              <a:t>. Examples of typical </a:t>
            </a:r>
            <a:r>
              <a:rPr lang="en-US" sz="1200" dirty="0">
                <a:solidFill>
                  <a:srgbClr val="3B3B3B">
                    <a:alpha val="99000"/>
                  </a:srgbClr>
                </a:solidFill>
              </a:rPr>
              <a:t>set up methodologies include structuring by:</a:t>
            </a:r>
          </a:p>
        </p:txBody>
      </p:sp>
      <p:sp>
        <p:nvSpPr>
          <p:cNvPr id="6" name="Rectangle 5"/>
          <p:cNvSpPr/>
          <p:nvPr/>
        </p:nvSpPr>
        <p:spPr>
          <a:xfrm>
            <a:off x="4572000" y="828047"/>
            <a:ext cx="4572000" cy="1800493"/>
          </a:xfrm>
          <a:prstGeom prst="rect">
            <a:avLst/>
          </a:prstGeom>
        </p:spPr>
        <p:txBody>
          <a:bodyPr>
            <a:spAutoFit/>
          </a:bodyPr>
          <a:lstStyle/>
          <a:p>
            <a:pPr>
              <a:spcAft>
                <a:spcPts val="600"/>
              </a:spcAft>
            </a:pPr>
            <a:r>
              <a:rPr lang="en-US" sz="1200" kern="0" dirty="0">
                <a:solidFill>
                  <a:srgbClr val="1288B2">
                    <a:alpha val="99000"/>
                  </a:srgbClr>
                </a:solidFill>
                <a:latin typeface="Segoe UI Semibold" pitchFamily="34" charset="0"/>
              </a:rPr>
              <a:t>Functional </a:t>
            </a:r>
            <a:r>
              <a:rPr lang="en-US" sz="1200" kern="0" dirty="0" smtClean="0">
                <a:solidFill>
                  <a:srgbClr val="1288B2">
                    <a:alpha val="99000"/>
                  </a:srgbClr>
                </a:solidFill>
                <a:latin typeface="Segoe UI Semibold" pitchFamily="34" charset="0"/>
              </a:rPr>
              <a:t>Teams</a:t>
            </a:r>
            <a:br>
              <a:rPr lang="en-US" sz="1200" kern="0" dirty="0" smtClean="0">
                <a:solidFill>
                  <a:srgbClr val="1288B2">
                    <a:alpha val="99000"/>
                  </a:srgbClr>
                </a:solidFill>
                <a:latin typeface="Segoe UI Semibold" pitchFamily="34" charset="0"/>
              </a:rPr>
            </a:br>
            <a:r>
              <a:rPr lang="en-US" sz="1200" dirty="0" smtClean="0">
                <a:solidFill>
                  <a:srgbClr val="3B3B3B">
                    <a:alpha val="99000"/>
                  </a:srgbClr>
                </a:solidFill>
              </a:rPr>
              <a:t>Research, Education, </a:t>
            </a:r>
            <a:r>
              <a:rPr lang="en-US" sz="1200" dirty="0">
                <a:solidFill>
                  <a:srgbClr val="3B3B3B">
                    <a:alpha val="99000"/>
                  </a:srgbClr>
                </a:solidFill>
              </a:rPr>
              <a:t>etc.</a:t>
            </a:r>
          </a:p>
          <a:p>
            <a:pPr>
              <a:spcAft>
                <a:spcPts val="600"/>
              </a:spcAft>
            </a:pPr>
            <a:r>
              <a:rPr lang="en-US" sz="1200" kern="0" dirty="0">
                <a:solidFill>
                  <a:srgbClr val="1288B2">
                    <a:alpha val="99000"/>
                  </a:srgbClr>
                </a:solidFill>
                <a:latin typeface="Segoe UI Semibold" pitchFamily="34" charset="0"/>
              </a:rPr>
              <a:t>Geographic Locations</a:t>
            </a:r>
            <a:r>
              <a:rPr lang="en-US" b="1" dirty="0" smtClean="0">
                <a:solidFill>
                  <a:srgbClr val="292929"/>
                </a:solidFill>
                <a:latin typeface="Arial" pitchFamily="34" charset="0"/>
                <a:cs typeface="Arial" pitchFamily="34" charset="0"/>
              </a:rPr>
              <a:t/>
            </a:r>
            <a:br>
              <a:rPr lang="en-US" b="1" dirty="0" smtClean="0">
                <a:solidFill>
                  <a:srgbClr val="292929"/>
                </a:solidFill>
                <a:latin typeface="Arial" pitchFamily="34" charset="0"/>
                <a:cs typeface="Arial" pitchFamily="34" charset="0"/>
              </a:rPr>
            </a:br>
            <a:r>
              <a:rPr lang="en-US" sz="1200" dirty="0" smtClean="0">
                <a:solidFill>
                  <a:srgbClr val="3B3B3B">
                    <a:alpha val="99000"/>
                  </a:srgbClr>
                </a:solidFill>
              </a:rPr>
              <a:t>Universities, K12, etc.</a:t>
            </a:r>
          </a:p>
          <a:p>
            <a:pPr>
              <a:spcAft>
                <a:spcPts val="600"/>
              </a:spcAft>
            </a:pPr>
            <a:r>
              <a:rPr lang="en-US" sz="1200" kern="0" dirty="0" smtClean="0">
                <a:solidFill>
                  <a:srgbClr val="1288B2">
                    <a:alpha val="99000"/>
                  </a:srgbClr>
                </a:solidFill>
                <a:latin typeface="Segoe UI Semibold" pitchFamily="34" charset="0"/>
              </a:rPr>
              <a:t>Educational Divisions</a:t>
            </a:r>
            <a:br>
              <a:rPr lang="en-US" sz="1200" kern="0" dirty="0" smtClean="0">
                <a:solidFill>
                  <a:srgbClr val="1288B2">
                    <a:alpha val="99000"/>
                  </a:srgbClr>
                </a:solidFill>
                <a:latin typeface="Segoe UI Semibold" pitchFamily="34" charset="0"/>
              </a:rPr>
            </a:br>
            <a:r>
              <a:rPr lang="en-US" sz="1200" dirty="0" smtClean="0">
                <a:solidFill>
                  <a:srgbClr val="3B3B3B">
                    <a:alpha val="99000"/>
                  </a:srgbClr>
                </a:solidFill>
              </a:rPr>
              <a:t>Universities, Colleges, K12, etc.</a:t>
            </a:r>
          </a:p>
          <a:p>
            <a:r>
              <a:rPr lang="en-US" sz="1200" kern="0" dirty="0" smtClean="0">
                <a:solidFill>
                  <a:srgbClr val="1288B2">
                    <a:alpha val="99000"/>
                  </a:srgbClr>
                </a:solidFill>
                <a:latin typeface="Segoe UI Semibold" pitchFamily="34" charset="0"/>
              </a:rPr>
              <a:t>Applications</a:t>
            </a:r>
            <a:r>
              <a:rPr lang="en-US" sz="1200" kern="0" dirty="0">
                <a:solidFill>
                  <a:srgbClr val="1288B2">
                    <a:alpha val="99000"/>
                  </a:srgbClr>
                </a:solidFill>
                <a:latin typeface="Segoe UI Semibold" pitchFamily="34" charset="0"/>
              </a:rPr>
              <a:t/>
            </a:r>
            <a:br>
              <a:rPr lang="en-US" sz="1200" kern="0" dirty="0">
                <a:solidFill>
                  <a:srgbClr val="1288B2">
                    <a:alpha val="99000"/>
                  </a:srgbClr>
                </a:solidFill>
                <a:latin typeface="Segoe UI Semibold" pitchFamily="34" charset="0"/>
              </a:rPr>
            </a:br>
            <a:r>
              <a:rPr lang="en-US" sz="1200" dirty="0" smtClean="0">
                <a:solidFill>
                  <a:srgbClr val="3B3B3B">
                    <a:alpha val="99000"/>
                  </a:srgbClr>
                </a:solidFill>
              </a:rPr>
              <a:t>Application 1, Application 2, etc.</a:t>
            </a:r>
            <a:endParaRPr lang="en-US" sz="1200" dirty="0">
              <a:solidFill>
                <a:srgbClr val="3B3B3B">
                  <a:alpha val="99000"/>
                </a:srgbClr>
              </a:solidFill>
            </a:endParaRPr>
          </a:p>
        </p:txBody>
      </p:sp>
      <p:sp>
        <p:nvSpPr>
          <p:cNvPr id="19" name="Rounded Rectangle 4"/>
          <p:cNvSpPr/>
          <p:nvPr/>
        </p:nvSpPr>
        <p:spPr>
          <a:xfrm>
            <a:off x="1633581" y="3313944"/>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r>
              <a:rPr lang="en-US" sz="1000" dirty="0" smtClean="0">
                <a:solidFill>
                  <a:srgbClr val="1288B2">
                    <a:alpha val="99000"/>
                  </a:srgbClr>
                </a:solidFill>
              </a:rPr>
              <a:t>LAR</a:t>
            </a:r>
            <a:endParaRPr lang="en-US" sz="1000" dirty="0">
              <a:solidFill>
                <a:srgbClr val="1288B2">
                  <a:alpha val="99000"/>
                </a:srgbClr>
              </a:solidFill>
            </a:endParaRPr>
          </a:p>
        </p:txBody>
      </p:sp>
      <p:sp>
        <p:nvSpPr>
          <p:cNvPr id="20" name="Right Brace 19"/>
          <p:cNvSpPr/>
          <p:nvPr/>
        </p:nvSpPr>
        <p:spPr>
          <a:xfrm rot="16200000">
            <a:off x="1800665" y="3356146"/>
            <a:ext cx="422032" cy="1069143"/>
          </a:xfrm>
          <a:prstGeom prst="rightBrace">
            <a:avLst>
              <a:gd name="adj1" fmla="val 0"/>
              <a:gd name="adj2" fmla="val 50000"/>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92929"/>
              </a:solidFill>
            </a:endParaRPr>
          </a:p>
        </p:txBody>
      </p:sp>
      <p:sp>
        <p:nvSpPr>
          <p:cNvPr id="21" name="Rounded Rectangle 4"/>
          <p:cNvSpPr/>
          <p:nvPr/>
        </p:nvSpPr>
        <p:spPr>
          <a:xfrm>
            <a:off x="2167596" y="4268202"/>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r>
              <a:rPr lang="en-US" sz="1000" dirty="0" smtClean="0">
                <a:solidFill>
                  <a:srgbClr val="1288B2">
                    <a:alpha val="99000"/>
                  </a:srgbClr>
                </a:solidFill>
              </a:rPr>
              <a:t>Education</a:t>
            </a:r>
            <a:endParaRPr lang="en-US" sz="1000" dirty="0">
              <a:solidFill>
                <a:srgbClr val="1288B2">
                  <a:alpha val="99000"/>
                </a:srgbClr>
              </a:solidFill>
            </a:endParaRPr>
          </a:p>
        </p:txBody>
      </p:sp>
      <p:sp>
        <p:nvSpPr>
          <p:cNvPr id="23" name="Rounded Rectangle 4"/>
          <p:cNvSpPr/>
          <p:nvPr/>
        </p:nvSpPr>
        <p:spPr>
          <a:xfrm>
            <a:off x="893853" y="4268202"/>
            <a:ext cx="990656" cy="31651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r>
              <a:rPr lang="en-US" sz="1000" dirty="0" smtClean="0">
                <a:solidFill>
                  <a:srgbClr val="1288B2">
                    <a:alpha val="99000"/>
                  </a:srgbClr>
                </a:solidFill>
              </a:rPr>
              <a:t>Research</a:t>
            </a:r>
            <a:endParaRPr lang="en-US" sz="1000" dirty="0">
              <a:solidFill>
                <a:srgbClr val="1288B2">
                  <a:alpha val="99000"/>
                </a:srgbClr>
              </a:solidFill>
            </a:endParaRPr>
          </a:p>
        </p:txBody>
      </p:sp>
      <p:sp>
        <p:nvSpPr>
          <p:cNvPr id="7" name="TextBox 6"/>
          <p:cNvSpPr txBox="1"/>
          <p:nvPr/>
        </p:nvSpPr>
        <p:spPr>
          <a:xfrm>
            <a:off x="422401" y="4594104"/>
            <a:ext cx="573875" cy="184666"/>
          </a:xfrm>
          <a:prstGeom prst="rect">
            <a:avLst/>
          </a:prstGeom>
          <a:noFill/>
        </p:spPr>
        <p:txBody>
          <a:bodyPr wrap="none" lIns="0" tIns="0" rIns="0" bIns="0" rtlCol="0">
            <a:spAutoFit/>
          </a:bodyPr>
          <a:lstStyle/>
          <a:p>
            <a:r>
              <a:rPr lang="en-US" sz="1200" kern="0" dirty="0">
                <a:solidFill>
                  <a:srgbClr val="1288B2">
                    <a:alpha val="99000"/>
                  </a:srgbClr>
                </a:solidFill>
                <a:latin typeface="Segoe UI Semibold" pitchFamily="34" charset="0"/>
              </a:rPr>
              <a:t>Account</a:t>
            </a:r>
          </a:p>
        </p:txBody>
      </p:sp>
      <p:sp>
        <p:nvSpPr>
          <p:cNvPr id="26" name="Rectangle 25"/>
          <p:cNvSpPr/>
          <p:nvPr/>
        </p:nvSpPr>
        <p:spPr bwMode="auto">
          <a:xfrm>
            <a:off x="337624" y="5367826"/>
            <a:ext cx="2644726" cy="717453"/>
          </a:xfrm>
          <a:prstGeom prst="rect">
            <a:avLst/>
          </a:prstGeom>
          <a:solidFill>
            <a:schemeClr val="bg1">
              <a:alpha val="50000"/>
            </a:schemeClr>
          </a:solidFill>
          <a:ln>
            <a:solidFill>
              <a:schemeClr val="tx2"/>
            </a:solidFill>
            <a:prstDash val="sysDot"/>
            <a:headEnd type="none" w="med" len="med"/>
            <a:tailEnd type="none" w="med" len="med"/>
          </a:ln>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292929"/>
                  </a:gs>
                  <a:gs pos="88000">
                    <a:srgbClr val="292929"/>
                  </a:gs>
                </a:gsLst>
                <a:lin ang="5400000" scaled="0"/>
              </a:gradFill>
            </a:endParaRPr>
          </a:p>
        </p:txBody>
      </p:sp>
      <p:sp>
        <p:nvSpPr>
          <p:cNvPr id="27" name="TextBox 26"/>
          <p:cNvSpPr txBox="1"/>
          <p:nvPr/>
        </p:nvSpPr>
        <p:spPr>
          <a:xfrm>
            <a:off x="422401" y="5832060"/>
            <a:ext cx="872034" cy="184666"/>
          </a:xfrm>
          <a:prstGeom prst="rect">
            <a:avLst/>
          </a:prstGeom>
          <a:noFill/>
        </p:spPr>
        <p:txBody>
          <a:bodyPr wrap="none" lIns="0" tIns="0" rIns="0" bIns="0" rtlCol="0">
            <a:spAutoFit/>
          </a:bodyPr>
          <a:lstStyle/>
          <a:p>
            <a:r>
              <a:rPr lang="en-US" sz="1200" kern="0" dirty="0" smtClean="0">
                <a:solidFill>
                  <a:srgbClr val="1288B2">
                    <a:alpha val="99000"/>
                  </a:srgbClr>
                </a:solidFill>
                <a:latin typeface="Segoe UI Semibold" pitchFamily="34" charset="0"/>
              </a:rPr>
              <a:t>Subscription</a:t>
            </a:r>
            <a:endParaRPr lang="en-US" sz="1200" kern="0" dirty="0">
              <a:solidFill>
                <a:srgbClr val="1288B2">
                  <a:alpha val="99000"/>
                </a:srgbClr>
              </a:solidFill>
              <a:latin typeface="Segoe UI Semibold" pitchFamily="34" charset="0"/>
            </a:endParaRPr>
          </a:p>
        </p:txBody>
      </p:sp>
      <p:sp>
        <p:nvSpPr>
          <p:cNvPr id="32" name="Right Brace 31"/>
          <p:cNvSpPr/>
          <p:nvPr/>
        </p:nvSpPr>
        <p:spPr>
          <a:xfrm rot="16200000">
            <a:off x="970674" y="4495626"/>
            <a:ext cx="604912" cy="970675"/>
          </a:xfrm>
          <a:prstGeom prst="rightBrace">
            <a:avLst>
              <a:gd name="adj1" fmla="val 0"/>
              <a:gd name="adj2" fmla="val 50000"/>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92929"/>
              </a:solidFill>
            </a:endParaRPr>
          </a:p>
        </p:txBody>
      </p:sp>
      <p:sp>
        <p:nvSpPr>
          <p:cNvPr id="34" name="Rounded Rectangle 4"/>
          <p:cNvSpPr/>
          <p:nvPr/>
        </p:nvSpPr>
        <p:spPr>
          <a:xfrm>
            <a:off x="395065" y="5449887"/>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8" rIns="0" bIns="45718" numCol="1" spcCol="0" rtlCol="0" fromWordArt="0" anchor="ctr" anchorCtr="0" forceAA="0" compatLnSpc="1">
            <a:prstTxWarp prst="textNoShape">
              <a:avLst/>
            </a:prstTxWarp>
            <a:noAutofit/>
          </a:bodyPr>
          <a:lstStyle/>
          <a:p>
            <a:pPr algn="ctr"/>
            <a:r>
              <a:rPr lang="en-US" sz="1000" dirty="0" smtClean="0">
                <a:solidFill>
                  <a:srgbClr val="1288B2">
                    <a:alpha val="99000"/>
                  </a:srgbClr>
                </a:solidFill>
              </a:rPr>
              <a:t>Stanford</a:t>
            </a:r>
            <a:endParaRPr lang="en-US" sz="1000" dirty="0">
              <a:solidFill>
                <a:srgbClr val="1288B2">
                  <a:alpha val="99000"/>
                </a:srgbClr>
              </a:solidFill>
            </a:endParaRPr>
          </a:p>
        </p:txBody>
      </p:sp>
      <p:sp>
        <p:nvSpPr>
          <p:cNvPr id="36" name="Rounded Rectangle 4"/>
          <p:cNvSpPr/>
          <p:nvPr/>
        </p:nvSpPr>
        <p:spPr>
          <a:xfrm>
            <a:off x="1253194" y="5449887"/>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8" rIns="0" bIns="45718" numCol="1" spcCol="0" rtlCol="0" fromWordArt="0" anchor="ctr" anchorCtr="0" forceAA="0" compatLnSpc="1">
            <a:prstTxWarp prst="textNoShape">
              <a:avLst/>
            </a:prstTxWarp>
            <a:noAutofit/>
          </a:bodyPr>
          <a:lstStyle/>
          <a:p>
            <a:pPr algn="ctr"/>
            <a:r>
              <a:rPr lang="en-US" sz="1000" dirty="0" smtClean="0">
                <a:solidFill>
                  <a:srgbClr val="1288B2">
                    <a:alpha val="99000"/>
                  </a:srgbClr>
                </a:solidFill>
              </a:rPr>
              <a:t>Michigan</a:t>
            </a:r>
            <a:endParaRPr lang="en-US" sz="1000" dirty="0">
              <a:solidFill>
                <a:srgbClr val="1288B2">
                  <a:alpha val="99000"/>
                </a:srgbClr>
              </a:solidFill>
            </a:endParaRPr>
          </a:p>
        </p:txBody>
      </p:sp>
      <p:sp>
        <p:nvSpPr>
          <p:cNvPr id="37" name="Rounded Rectangle 4"/>
          <p:cNvSpPr/>
          <p:nvPr/>
        </p:nvSpPr>
        <p:spPr>
          <a:xfrm>
            <a:off x="2139458" y="5449887"/>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8" rIns="0" bIns="45718" numCol="1" spcCol="0" rtlCol="0" fromWordArt="0" anchor="ctr" anchorCtr="0" forceAA="0" compatLnSpc="1">
            <a:prstTxWarp prst="textNoShape">
              <a:avLst/>
            </a:prstTxWarp>
            <a:noAutofit/>
          </a:bodyPr>
          <a:lstStyle/>
          <a:p>
            <a:pPr algn="ctr"/>
            <a:r>
              <a:rPr lang="en-US" sz="1000" dirty="0" smtClean="0">
                <a:solidFill>
                  <a:srgbClr val="1288B2">
                    <a:alpha val="99000"/>
                  </a:srgbClr>
                </a:solidFill>
              </a:rPr>
              <a:t>Kentucky DOE</a:t>
            </a:r>
            <a:endParaRPr lang="en-US" sz="1000" dirty="0">
              <a:solidFill>
                <a:srgbClr val="1288B2">
                  <a:alpha val="99000"/>
                </a:srgbClr>
              </a:solidFill>
            </a:endParaRPr>
          </a:p>
        </p:txBody>
      </p:sp>
      <p:cxnSp>
        <p:nvCxnSpPr>
          <p:cNvPr id="12" name="Straight Connector 11"/>
          <p:cNvCxnSpPr/>
          <p:nvPr/>
        </p:nvCxnSpPr>
        <p:spPr>
          <a:xfrm>
            <a:off x="2560320" y="4678507"/>
            <a:ext cx="0" cy="633046"/>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053466" y="2821575"/>
            <a:ext cx="1211870" cy="307777"/>
          </a:xfrm>
          <a:prstGeom prst="rect">
            <a:avLst/>
          </a:prstGeom>
          <a:noFill/>
        </p:spPr>
        <p:txBody>
          <a:bodyPr wrap="none" lIns="0" tIns="0" rIns="0" bIns="0" rtlCol="0">
            <a:spAutoFit/>
          </a:bodyPr>
          <a:lstStyle/>
          <a:p>
            <a:pPr algn="ctr"/>
            <a:r>
              <a:rPr lang="en-US" sz="2000" dirty="0">
                <a:solidFill>
                  <a:srgbClr val="FFFFFF">
                    <a:alpha val="99000"/>
                  </a:srgbClr>
                </a:solidFill>
                <a:latin typeface="Segoe UI Semibold" pitchFamily="34" charset="0"/>
              </a:rPr>
              <a:t>Functional</a:t>
            </a:r>
          </a:p>
        </p:txBody>
      </p:sp>
      <p:sp>
        <p:nvSpPr>
          <p:cNvPr id="44" name="TextBox 43"/>
          <p:cNvSpPr txBox="1"/>
          <p:nvPr/>
        </p:nvSpPr>
        <p:spPr>
          <a:xfrm>
            <a:off x="3393794" y="2821575"/>
            <a:ext cx="2356415" cy="307777"/>
          </a:xfrm>
          <a:prstGeom prst="rect">
            <a:avLst/>
          </a:prstGeom>
          <a:noFill/>
        </p:spPr>
        <p:txBody>
          <a:bodyPr wrap="none" lIns="0" tIns="0" rIns="0" bIns="0" rtlCol="0">
            <a:spAutoFit/>
          </a:bodyPr>
          <a:lstStyle/>
          <a:p>
            <a:pPr algn="ctr"/>
            <a:r>
              <a:rPr lang="en-US" sz="2000" dirty="0" smtClean="0">
                <a:solidFill>
                  <a:srgbClr val="FFFFFF">
                    <a:alpha val="99000"/>
                  </a:srgbClr>
                </a:solidFill>
                <a:latin typeface="Segoe UI Semibold" pitchFamily="34" charset="0"/>
              </a:rPr>
              <a:t>Educational Division</a:t>
            </a:r>
            <a:endParaRPr lang="en-US" sz="2000" dirty="0">
              <a:solidFill>
                <a:srgbClr val="FFFFFF">
                  <a:alpha val="99000"/>
                </a:srgbClr>
              </a:solidFill>
              <a:latin typeface="Segoe UI Semibold" pitchFamily="34" charset="0"/>
            </a:endParaRPr>
          </a:p>
        </p:txBody>
      </p:sp>
      <p:sp>
        <p:nvSpPr>
          <p:cNvPr id="45" name="TextBox 44"/>
          <p:cNvSpPr txBox="1"/>
          <p:nvPr/>
        </p:nvSpPr>
        <p:spPr>
          <a:xfrm>
            <a:off x="6756084" y="2821575"/>
            <a:ext cx="1343316" cy="307777"/>
          </a:xfrm>
          <a:prstGeom prst="rect">
            <a:avLst/>
          </a:prstGeom>
          <a:noFill/>
        </p:spPr>
        <p:txBody>
          <a:bodyPr wrap="none" lIns="0" tIns="0" rIns="0" bIns="0" rtlCol="0">
            <a:spAutoFit/>
          </a:bodyPr>
          <a:lstStyle/>
          <a:p>
            <a:pPr algn="ctr"/>
            <a:r>
              <a:rPr lang="en-US" sz="2000" dirty="0" smtClean="0">
                <a:solidFill>
                  <a:srgbClr val="FFFFFF">
                    <a:alpha val="99000"/>
                  </a:srgbClr>
                </a:solidFill>
                <a:latin typeface="Segoe UI Semibold" pitchFamily="34" charset="0"/>
              </a:rPr>
              <a:t>Geographic</a:t>
            </a:r>
            <a:endParaRPr lang="en-US" sz="2000" dirty="0">
              <a:solidFill>
                <a:srgbClr val="FFFFFF">
                  <a:alpha val="99000"/>
                </a:srgbClr>
              </a:solidFill>
              <a:latin typeface="Segoe UI Semibold" pitchFamily="34" charset="0"/>
            </a:endParaRPr>
          </a:p>
        </p:txBody>
      </p:sp>
      <p:sp>
        <p:nvSpPr>
          <p:cNvPr id="52" name="Rectangle 51"/>
          <p:cNvSpPr/>
          <p:nvPr/>
        </p:nvSpPr>
        <p:spPr bwMode="auto">
          <a:xfrm>
            <a:off x="3249636" y="4186140"/>
            <a:ext cx="2644726" cy="633047"/>
          </a:xfrm>
          <a:prstGeom prst="rect">
            <a:avLst/>
          </a:prstGeom>
          <a:solidFill>
            <a:schemeClr val="bg1">
              <a:alpha val="50000"/>
            </a:schemeClr>
          </a:solidFill>
          <a:ln>
            <a:solidFill>
              <a:schemeClr val="tx2"/>
            </a:solidFill>
            <a:prstDash val="sysDot"/>
            <a:headEnd type="none" w="med" len="med"/>
            <a:tailEnd type="none" w="med" len="med"/>
          </a:ln>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292929"/>
                  </a:gs>
                  <a:gs pos="88000">
                    <a:srgbClr val="292929"/>
                  </a:gs>
                </a:gsLst>
                <a:lin ang="5400000" scaled="0"/>
              </a:gradFill>
            </a:endParaRPr>
          </a:p>
        </p:txBody>
      </p:sp>
      <p:sp>
        <p:nvSpPr>
          <p:cNvPr id="53" name="Rounded Rectangle 4"/>
          <p:cNvSpPr/>
          <p:nvPr/>
        </p:nvSpPr>
        <p:spPr>
          <a:xfrm>
            <a:off x="4545593" y="3313944"/>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r>
              <a:rPr lang="en-US" sz="1000" dirty="0" smtClean="0">
                <a:solidFill>
                  <a:srgbClr val="1288B2">
                    <a:alpha val="99000"/>
                  </a:srgbClr>
                </a:solidFill>
              </a:rPr>
              <a:t>LAR</a:t>
            </a:r>
            <a:endParaRPr lang="en-US" sz="1000" dirty="0">
              <a:solidFill>
                <a:srgbClr val="1288B2">
                  <a:alpha val="99000"/>
                </a:srgbClr>
              </a:solidFill>
            </a:endParaRPr>
          </a:p>
        </p:txBody>
      </p:sp>
      <p:sp>
        <p:nvSpPr>
          <p:cNvPr id="54" name="Right Brace 53"/>
          <p:cNvSpPr/>
          <p:nvPr/>
        </p:nvSpPr>
        <p:spPr>
          <a:xfrm rot="16200000">
            <a:off x="4712677" y="3356146"/>
            <a:ext cx="422032" cy="1069143"/>
          </a:xfrm>
          <a:prstGeom prst="rightBrace">
            <a:avLst>
              <a:gd name="adj1" fmla="val 0"/>
              <a:gd name="adj2" fmla="val 50000"/>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92929"/>
              </a:solidFill>
            </a:endParaRPr>
          </a:p>
        </p:txBody>
      </p:sp>
      <p:sp>
        <p:nvSpPr>
          <p:cNvPr id="55" name="Rounded Rectangle 4"/>
          <p:cNvSpPr/>
          <p:nvPr/>
        </p:nvSpPr>
        <p:spPr>
          <a:xfrm>
            <a:off x="5079608" y="4268202"/>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r>
              <a:rPr lang="en-US" sz="1000" dirty="0" smtClean="0">
                <a:solidFill>
                  <a:srgbClr val="1288B2">
                    <a:alpha val="99000"/>
                  </a:srgbClr>
                </a:solidFill>
              </a:rPr>
              <a:t>Stanford Medical</a:t>
            </a:r>
            <a:endParaRPr lang="en-US" sz="1000" dirty="0">
              <a:solidFill>
                <a:srgbClr val="1288B2">
                  <a:alpha val="99000"/>
                </a:srgbClr>
              </a:solidFill>
            </a:endParaRPr>
          </a:p>
        </p:txBody>
      </p:sp>
      <p:sp>
        <p:nvSpPr>
          <p:cNvPr id="56" name="Rounded Rectangle 4"/>
          <p:cNvSpPr/>
          <p:nvPr/>
        </p:nvSpPr>
        <p:spPr>
          <a:xfrm>
            <a:off x="4024529" y="4268202"/>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8" rIns="0" bIns="45718" numCol="1" spcCol="0" rtlCol="0" fromWordArt="0" anchor="ctr" anchorCtr="0" forceAA="0" compatLnSpc="1">
            <a:prstTxWarp prst="textNoShape">
              <a:avLst/>
            </a:prstTxWarp>
            <a:noAutofit/>
          </a:bodyPr>
          <a:lstStyle/>
          <a:p>
            <a:pPr algn="ctr"/>
            <a:r>
              <a:rPr lang="en-US" sz="1000" dirty="0">
                <a:solidFill>
                  <a:srgbClr val="1288B2">
                    <a:alpha val="99000"/>
                  </a:srgbClr>
                </a:solidFill>
              </a:rPr>
              <a:t>U </a:t>
            </a:r>
            <a:r>
              <a:rPr lang="en-US" sz="1000" dirty="0" smtClean="0">
                <a:solidFill>
                  <a:srgbClr val="1288B2">
                    <a:alpha val="99000"/>
                  </a:srgbClr>
                </a:solidFill>
              </a:rPr>
              <a:t>Michigan</a:t>
            </a:r>
            <a:endParaRPr lang="en-US" sz="1000" dirty="0">
              <a:solidFill>
                <a:srgbClr val="1288B2">
                  <a:alpha val="99000"/>
                </a:srgbClr>
              </a:solidFill>
            </a:endParaRPr>
          </a:p>
        </p:txBody>
      </p:sp>
      <p:sp>
        <p:nvSpPr>
          <p:cNvPr id="57" name="TextBox 56"/>
          <p:cNvSpPr txBox="1"/>
          <p:nvPr/>
        </p:nvSpPr>
        <p:spPr>
          <a:xfrm>
            <a:off x="3334413" y="4594104"/>
            <a:ext cx="573875" cy="184666"/>
          </a:xfrm>
          <a:prstGeom prst="rect">
            <a:avLst/>
          </a:prstGeom>
          <a:noFill/>
        </p:spPr>
        <p:txBody>
          <a:bodyPr wrap="none" lIns="0" tIns="0" rIns="0" bIns="0" rtlCol="0">
            <a:spAutoFit/>
          </a:bodyPr>
          <a:lstStyle/>
          <a:p>
            <a:r>
              <a:rPr lang="en-US" sz="1200" kern="0" dirty="0">
                <a:solidFill>
                  <a:srgbClr val="1288B2">
                    <a:alpha val="99000"/>
                  </a:srgbClr>
                </a:solidFill>
                <a:latin typeface="Segoe UI Semibold" pitchFamily="34" charset="0"/>
              </a:rPr>
              <a:t>Account</a:t>
            </a:r>
          </a:p>
        </p:txBody>
      </p:sp>
      <p:sp>
        <p:nvSpPr>
          <p:cNvPr id="58" name="Rectangle 57"/>
          <p:cNvSpPr/>
          <p:nvPr/>
        </p:nvSpPr>
        <p:spPr bwMode="auto">
          <a:xfrm>
            <a:off x="3249636" y="5367826"/>
            <a:ext cx="2644726" cy="717453"/>
          </a:xfrm>
          <a:prstGeom prst="rect">
            <a:avLst/>
          </a:prstGeom>
          <a:solidFill>
            <a:schemeClr val="bg1">
              <a:alpha val="50000"/>
            </a:schemeClr>
          </a:solidFill>
          <a:ln>
            <a:solidFill>
              <a:schemeClr val="tx2"/>
            </a:solidFill>
            <a:prstDash val="sysDot"/>
            <a:headEnd type="none" w="med" len="med"/>
            <a:tailEnd type="none" w="med" len="med"/>
          </a:ln>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292929"/>
                  </a:gs>
                  <a:gs pos="88000">
                    <a:srgbClr val="292929"/>
                  </a:gs>
                </a:gsLst>
                <a:lin ang="5400000" scaled="0"/>
              </a:gradFill>
            </a:endParaRPr>
          </a:p>
        </p:txBody>
      </p:sp>
      <p:sp>
        <p:nvSpPr>
          <p:cNvPr id="59" name="TextBox 58"/>
          <p:cNvSpPr txBox="1"/>
          <p:nvPr/>
        </p:nvSpPr>
        <p:spPr>
          <a:xfrm>
            <a:off x="3334413" y="5832060"/>
            <a:ext cx="872034" cy="184666"/>
          </a:xfrm>
          <a:prstGeom prst="rect">
            <a:avLst/>
          </a:prstGeom>
          <a:noFill/>
        </p:spPr>
        <p:txBody>
          <a:bodyPr wrap="none" lIns="0" tIns="0" rIns="0" bIns="0" rtlCol="0">
            <a:spAutoFit/>
          </a:bodyPr>
          <a:lstStyle/>
          <a:p>
            <a:r>
              <a:rPr lang="en-US" sz="1200" kern="0" dirty="0" smtClean="0">
                <a:solidFill>
                  <a:srgbClr val="1288B2">
                    <a:alpha val="99000"/>
                  </a:srgbClr>
                </a:solidFill>
                <a:latin typeface="Segoe UI Semibold" pitchFamily="34" charset="0"/>
              </a:rPr>
              <a:t>Subscription</a:t>
            </a:r>
            <a:endParaRPr lang="en-US" sz="1200" kern="0" dirty="0">
              <a:solidFill>
                <a:srgbClr val="1288B2">
                  <a:alpha val="99000"/>
                </a:srgbClr>
              </a:solidFill>
              <a:latin typeface="Segoe UI Semibold" pitchFamily="34" charset="0"/>
            </a:endParaRPr>
          </a:p>
        </p:txBody>
      </p:sp>
      <p:sp>
        <p:nvSpPr>
          <p:cNvPr id="60" name="Right Brace 59"/>
          <p:cNvSpPr/>
          <p:nvPr/>
        </p:nvSpPr>
        <p:spPr>
          <a:xfrm rot="16200000">
            <a:off x="3882686" y="4495626"/>
            <a:ext cx="604912" cy="970675"/>
          </a:xfrm>
          <a:prstGeom prst="rightBrace">
            <a:avLst>
              <a:gd name="adj1" fmla="val 0"/>
              <a:gd name="adj2" fmla="val 50000"/>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92929"/>
              </a:solidFill>
            </a:endParaRPr>
          </a:p>
        </p:txBody>
      </p:sp>
      <p:sp>
        <p:nvSpPr>
          <p:cNvPr id="61" name="Rounded Rectangle 4"/>
          <p:cNvSpPr/>
          <p:nvPr/>
        </p:nvSpPr>
        <p:spPr>
          <a:xfrm>
            <a:off x="3307077" y="5449887"/>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8" rIns="0" bIns="45718" numCol="1" spcCol="0" rtlCol="0" fromWordArt="0" anchor="ctr" anchorCtr="0" forceAA="0" compatLnSpc="1">
            <a:prstTxWarp prst="textNoShape">
              <a:avLst/>
            </a:prstTxWarp>
            <a:noAutofit/>
          </a:bodyPr>
          <a:lstStyle/>
          <a:p>
            <a:pPr algn="ctr"/>
            <a:r>
              <a:rPr lang="en-US" sz="1000" dirty="0">
                <a:solidFill>
                  <a:srgbClr val="1288B2">
                    <a:alpha val="99000"/>
                  </a:srgbClr>
                </a:solidFill>
              </a:rPr>
              <a:t>Med </a:t>
            </a:r>
            <a:r>
              <a:rPr lang="en-US" sz="1000" dirty="0" smtClean="0">
                <a:solidFill>
                  <a:srgbClr val="1288B2">
                    <a:alpha val="99000"/>
                  </a:srgbClr>
                </a:solidFill>
              </a:rPr>
              <a:t>School</a:t>
            </a:r>
            <a:endParaRPr lang="en-US" sz="1000" dirty="0">
              <a:solidFill>
                <a:srgbClr val="1288B2">
                  <a:alpha val="99000"/>
                </a:srgbClr>
              </a:solidFill>
            </a:endParaRPr>
          </a:p>
        </p:txBody>
      </p:sp>
      <p:sp>
        <p:nvSpPr>
          <p:cNvPr id="62" name="Rounded Rectangle 4"/>
          <p:cNvSpPr/>
          <p:nvPr/>
        </p:nvSpPr>
        <p:spPr>
          <a:xfrm>
            <a:off x="4165206" y="5449887"/>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8" rIns="0" bIns="45718" numCol="1" spcCol="0" rtlCol="0" fromWordArt="0" anchor="ctr" anchorCtr="0" forceAA="0" compatLnSpc="1">
            <a:prstTxWarp prst="textNoShape">
              <a:avLst/>
            </a:prstTxWarp>
            <a:noAutofit/>
          </a:bodyPr>
          <a:lstStyle/>
          <a:p>
            <a:pPr algn="ctr"/>
            <a:r>
              <a:rPr lang="en-US" sz="1000" dirty="0" smtClean="0">
                <a:solidFill>
                  <a:srgbClr val="1288B2">
                    <a:alpha val="99000"/>
                  </a:srgbClr>
                </a:solidFill>
              </a:rPr>
              <a:t>Engineering2</a:t>
            </a:r>
            <a:endParaRPr lang="en-US" sz="1000" dirty="0">
              <a:solidFill>
                <a:srgbClr val="1288B2">
                  <a:alpha val="99000"/>
                </a:srgbClr>
              </a:solidFill>
            </a:endParaRPr>
          </a:p>
        </p:txBody>
      </p:sp>
      <p:sp>
        <p:nvSpPr>
          <p:cNvPr id="63" name="Rounded Rectangle 4"/>
          <p:cNvSpPr/>
          <p:nvPr/>
        </p:nvSpPr>
        <p:spPr>
          <a:xfrm>
            <a:off x="5051470" y="5449887"/>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8" rIns="0" bIns="45718" numCol="1" spcCol="0" rtlCol="0" fromWordArt="0" anchor="ctr" anchorCtr="0" forceAA="0" compatLnSpc="1">
            <a:prstTxWarp prst="textNoShape">
              <a:avLst/>
            </a:prstTxWarp>
            <a:noAutofit/>
          </a:bodyPr>
          <a:lstStyle/>
          <a:p>
            <a:pPr algn="ctr"/>
            <a:r>
              <a:rPr lang="en-US" sz="1000" dirty="0" smtClean="0">
                <a:solidFill>
                  <a:srgbClr val="1288B2">
                    <a:alpha val="99000"/>
                  </a:srgbClr>
                </a:solidFill>
              </a:rPr>
              <a:t>Hospital</a:t>
            </a:r>
            <a:endParaRPr lang="en-US" sz="1000" dirty="0">
              <a:solidFill>
                <a:srgbClr val="1288B2">
                  <a:alpha val="99000"/>
                </a:srgbClr>
              </a:solidFill>
            </a:endParaRPr>
          </a:p>
        </p:txBody>
      </p:sp>
      <p:cxnSp>
        <p:nvCxnSpPr>
          <p:cNvPr id="64" name="Straight Connector 63"/>
          <p:cNvCxnSpPr/>
          <p:nvPr/>
        </p:nvCxnSpPr>
        <p:spPr>
          <a:xfrm>
            <a:off x="5472332" y="4678507"/>
            <a:ext cx="0" cy="633046"/>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bwMode="auto">
          <a:xfrm>
            <a:off x="6105378" y="4186140"/>
            <a:ext cx="2644726" cy="633047"/>
          </a:xfrm>
          <a:prstGeom prst="rect">
            <a:avLst/>
          </a:prstGeom>
          <a:solidFill>
            <a:schemeClr val="bg1">
              <a:alpha val="50000"/>
            </a:schemeClr>
          </a:solidFill>
          <a:ln>
            <a:solidFill>
              <a:schemeClr val="tx2"/>
            </a:solidFill>
            <a:prstDash val="sysDot"/>
            <a:headEnd type="none" w="med" len="med"/>
            <a:tailEnd type="none" w="med" len="med"/>
          </a:ln>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292929"/>
                  </a:gs>
                  <a:gs pos="88000">
                    <a:srgbClr val="292929"/>
                  </a:gs>
                </a:gsLst>
                <a:lin ang="5400000" scaled="0"/>
              </a:gradFill>
            </a:endParaRPr>
          </a:p>
        </p:txBody>
      </p:sp>
      <p:sp>
        <p:nvSpPr>
          <p:cNvPr id="66" name="Rounded Rectangle 4"/>
          <p:cNvSpPr/>
          <p:nvPr/>
        </p:nvSpPr>
        <p:spPr>
          <a:xfrm>
            <a:off x="7401335" y="3313944"/>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r>
              <a:rPr lang="en-US" sz="1000" dirty="0" smtClean="0">
                <a:solidFill>
                  <a:srgbClr val="1288B2">
                    <a:alpha val="99000"/>
                  </a:srgbClr>
                </a:solidFill>
              </a:rPr>
              <a:t>LAR</a:t>
            </a:r>
            <a:endParaRPr lang="en-US" sz="1000" dirty="0">
              <a:solidFill>
                <a:srgbClr val="1288B2">
                  <a:alpha val="99000"/>
                </a:srgbClr>
              </a:solidFill>
            </a:endParaRPr>
          </a:p>
        </p:txBody>
      </p:sp>
      <p:sp>
        <p:nvSpPr>
          <p:cNvPr id="67" name="Right Brace 66"/>
          <p:cNvSpPr/>
          <p:nvPr/>
        </p:nvSpPr>
        <p:spPr>
          <a:xfrm rot="16200000">
            <a:off x="7568419" y="3356146"/>
            <a:ext cx="422032" cy="1069143"/>
          </a:xfrm>
          <a:prstGeom prst="rightBrace">
            <a:avLst>
              <a:gd name="adj1" fmla="val 0"/>
              <a:gd name="adj2" fmla="val 50000"/>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92929"/>
              </a:solidFill>
            </a:endParaRPr>
          </a:p>
        </p:txBody>
      </p:sp>
      <p:sp>
        <p:nvSpPr>
          <p:cNvPr id="68" name="Rounded Rectangle 4"/>
          <p:cNvSpPr/>
          <p:nvPr/>
        </p:nvSpPr>
        <p:spPr>
          <a:xfrm>
            <a:off x="7821638" y="4268202"/>
            <a:ext cx="885704"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r>
              <a:rPr lang="en-US" sz="1000" dirty="0" smtClean="0">
                <a:solidFill>
                  <a:srgbClr val="1288B2">
                    <a:alpha val="99000"/>
                  </a:srgbClr>
                </a:solidFill>
              </a:rPr>
              <a:t>Kentucky DOE</a:t>
            </a:r>
            <a:endParaRPr lang="en-US" sz="1000" dirty="0">
              <a:solidFill>
                <a:srgbClr val="1288B2">
                  <a:alpha val="99000"/>
                </a:srgbClr>
              </a:solidFill>
            </a:endParaRPr>
          </a:p>
        </p:txBody>
      </p:sp>
      <p:sp>
        <p:nvSpPr>
          <p:cNvPr id="69" name="Rounded Rectangle 4"/>
          <p:cNvSpPr/>
          <p:nvPr/>
        </p:nvSpPr>
        <p:spPr>
          <a:xfrm>
            <a:off x="6880271" y="4268202"/>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8" rIns="0" bIns="45718" numCol="1" spcCol="0" rtlCol="0" fromWordArt="0" anchor="ctr" anchorCtr="0" forceAA="0" compatLnSpc="1">
            <a:prstTxWarp prst="textNoShape">
              <a:avLst/>
            </a:prstTxWarp>
            <a:noAutofit/>
          </a:bodyPr>
          <a:lstStyle/>
          <a:p>
            <a:pPr algn="ctr">
              <a:lnSpc>
                <a:spcPct val="90000"/>
              </a:lnSpc>
            </a:pPr>
            <a:r>
              <a:rPr lang="en-US" sz="1000" dirty="0" smtClean="0">
                <a:solidFill>
                  <a:srgbClr val="1288B2">
                    <a:alpha val="99000"/>
                  </a:srgbClr>
                </a:solidFill>
              </a:rPr>
              <a:t>CENIC</a:t>
            </a:r>
            <a:endParaRPr lang="en-US" sz="1000" dirty="0">
              <a:solidFill>
                <a:srgbClr val="1288B2">
                  <a:alpha val="99000"/>
                </a:srgbClr>
              </a:solidFill>
            </a:endParaRPr>
          </a:p>
        </p:txBody>
      </p:sp>
      <p:sp>
        <p:nvSpPr>
          <p:cNvPr id="70" name="TextBox 69"/>
          <p:cNvSpPr txBox="1"/>
          <p:nvPr/>
        </p:nvSpPr>
        <p:spPr>
          <a:xfrm>
            <a:off x="6190155" y="4594104"/>
            <a:ext cx="573875" cy="184666"/>
          </a:xfrm>
          <a:prstGeom prst="rect">
            <a:avLst/>
          </a:prstGeom>
          <a:noFill/>
        </p:spPr>
        <p:txBody>
          <a:bodyPr wrap="none" lIns="0" tIns="0" rIns="0" bIns="0" rtlCol="0">
            <a:spAutoFit/>
          </a:bodyPr>
          <a:lstStyle/>
          <a:p>
            <a:r>
              <a:rPr lang="en-US" sz="1200" kern="0" dirty="0">
                <a:solidFill>
                  <a:srgbClr val="1288B2">
                    <a:alpha val="99000"/>
                  </a:srgbClr>
                </a:solidFill>
                <a:latin typeface="Segoe UI Semibold" pitchFamily="34" charset="0"/>
              </a:rPr>
              <a:t>Account</a:t>
            </a:r>
          </a:p>
        </p:txBody>
      </p:sp>
      <p:sp>
        <p:nvSpPr>
          <p:cNvPr id="71" name="Rectangle 70"/>
          <p:cNvSpPr/>
          <p:nvPr/>
        </p:nvSpPr>
        <p:spPr bwMode="auto">
          <a:xfrm>
            <a:off x="6105378" y="5367826"/>
            <a:ext cx="2644726" cy="717453"/>
          </a:xfrm>
          <a:prstGeom prst="rect">
            <a:avLst/>
          </a:prstGeom>
          <a:solidFill>
            <a:schemeClr val="bg1">
              <a:alpha val="50000"/>
            </a:schemeClr>
          </a:solidFill>
          <a:ln>
            <a:solidFill>
              <a:schemeClr val="tx2"/>
            </a:solidFill>
            <a:prstDash val="sysDot"/>
            <a:headEnd type="none" w="med" len="med"/>
            <a:tailEnd type="none" w="med" len="med"/>
          </a:ln>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292929"/>
                  </a:gs>
                  <a:gs pos="88000">
                    <a:srgbClr val="292929"/>
                  </a:gs>
                </a:gsLst>
                <a:lin ang="5400000" scaled="0"/>
              </a:gradFill>
            </a:endParaRPr>
          </a:p>
        </p:txBody>
      </p:sp>
      <p:sp>
        <p:nvSpPr>
          <p:cNvPr id="72" name="TextBox 71"/>
          <p:cNvSpPr txBox="1"/>
          <p:nvPr/>
        </p:nvSpPr>
        <p:spPr>
          <a:xfrm>
            <a:off x="6190155" y="5832060"/>
            <a:ext cx="872034" cy="184666"/>
          </a:xfrm>
          <a:prstGeom prst="rect">
            <a:avLst/>
          </a:prstGeom>
          <a:noFill/>
        </p:spPr>
        <p:txBody>
          <a:bodyPr wrap="none" lIns="0" tIns="0" rIns="0" bIns="0" rtlCol="0">
            <a:spAutoFit/>
          </a:bodyPr>
          <a:lstStyle/>
          <a:p>
            <a:r>
              <a:rPr lang="en-US" sz="1200" kern="0" dirty="0" smtClean="0">
                <a:solidFill>
                  <a:srgbClr val="1288B2">
                    <a:alpha val="99000"/>
                  </a:srgbClr>
                </a:solidFill>
                <a:latin typeface="Segoe UI Semibold" pitchFamily="34" charset="0"/>
              </a:rPr>
              <a:t>Subscription</a:t>
            </a:r>
            <a:endParaRPr lang="en-US" sz="1200" kern="0" dirty="0">
              <a:solidFill>
                <a:srgbClr val="1288B2">
                  <a:alpha val="99000"/>
                </a:srgbClr>
              </a:solidFill>
              <a:latin typeface="Segoe UI Semibold" pitchFamily="34" charset="0"/>
            </a:endParaRPr>
          </a:p>
        </p:txBody>
      </p:sp>
      <p:sp>
        <p:nvSpPr>
          <p:cNvPr id="73" name="Right Brace 72"/>
          <p:cNvSpPr/>
          <p:nvPr/>
        </p:nvSpPr>
        <p:spPr>
          <a:xfrm rot="16200000">
            <a:off x="6738428" y="4495626"/>
            <a:ext cx="604912" cy="970675"/>
          </a:xfrm>
          <a:prstGeom prst="rightBrace">
            <a:avLst>
              <a:gd name="adj1" fmla="val 0"/>
              <a:gd name="adj2" fmla="val 50000"/>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92929"/>
              </a:solidFill>
            </a:endParaRPr>
          </a:p>
        </p:txBody>
      </p:sp>
      <p:sp>
        <p:nvSpPr>
          <p:cNvPr id="74" name="Rounded Rectangle 4"/>
          <p:cNvSpPr/>
          <p:nvPr/>
        </p:nvSpPr>
        <p:spPr>
          <a:xfrm>
            <a:off x="6162819" y="5449887"/>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8" rIns="0" bIns="45718" numCol="1" spcCol="0" rtlCol="0" fromWordArt="0" anchor="ctr" anchorCtr="0" forceAA="0" compatLnSpc="1">
            <a:prstTxWarp prst="textNoShape">
              <a:avLst/>
            </a:prstTxWarp>
            <a:noAutofit/>
          </a:bodyPr>
          <a:lstStyle/>
          <a:p>
            <a:pPr algn="ctr"/>
            <a:r>
              <a:rPr lang="en-US" sz="1000" dirty="0" smtClean="0">
                <a:solidFill>
                  <a:srgbClr val="1288B2">
                    <a:alpha val="99000"/>
                  </a:srgbClr>
                </a:solidFill>
              </a:rPr>
              <a:t>UCLA</a:t>
            </a:r>
            <a:endParaRPr lang="en-US" sz="1000" dirty="0">
              <a:solidFill>
                <a:srgbClr val="1288B2">
                  <a:alpha val="99000"/>
                </a:srgbClr>
              </a:solidFill>
            </a:endParaRPr>
          </a:p>
        </p:txBody>
      </p:sp>
      <p:sp>
        <p:nvSpPr>
          <p:cNvPr id="75" name="Rounded Rectangle 4"/>
          <p:cNvSpPr/>
          <p:nvPr/>
        </p:nvSpPr>
        <p:spPr>
          <a:xfrm>
            <a:off x="7020948" y="5449887"/>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8" rIns="0" bIns="45718" numCol="1" spcCol="0" rtlCol="0" fromWordArt="0" anchor="ctr" anchorCtr="0" forceAA="0" compatLnSpc="1">
            <a:prstTxWarp prst="textNoShape">
              <a:avLst/>
            </a:prstTxWarp>
            <a:noAutofit/>
          </a:bodyPr>
          <a:lstStyle/>
          <a:p>
            <a:pPr algn="ctr"/>
            <a:r>
              <a:rPr lang="en-US" sz="1000" dirty="0" smtClean="0">
                <a:solidFill>
                  <a:srgbClr val="1288B2">
                    <a:alpha val="99000"/>
                  </a:srgbClr>
                </a:solidFill>
              </a:rPr>
              <a:t>K12</a:t>
            </a:r>
            <a:endParaRPr lang="en-US" sz="1000" dirty="0">
              <a:solidFill>
                <a:srgbClr val="1288B2">
                  <a:alpha val="99000"/>
                </a:srgbClr>
              </a:solidFill>
            </a:endParaRPr>
          </a:p>
        </p:txBody>
      </p:sp>
      <p:sp>
        <p:nvSpPr>
          <p:cNvPr id="76" name="Rounded Rectangle 4"/>
          <p:cNvSpPr/>
          <p:nvPr/>
        </p:nvSpPr>
        <p:spPr>
          <a:xfrm>
            <a:off x="7907212" y="5449887"/>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8" rIns="0" bIns="45718" numCol="1" spcCol="0" rtlCol="0" fromWordArt="0" anchor="ctr" anchorCtr="0" forceAA="0" compatLnSpc="1">
            <a:prstTxWarp prst="textNoShape">
              <a:avLst/>
            </a:prstTxWarp>
            <a:noAutofit/>
          </a:bodyPr>
          <a:lstStyle/>
          <a:p>
            <a:pPr algn="ctr"/>
            <a:r>
              <a:rPr lang="en-US" sz="1000" dirty="0" smtClean="0">
                <a:solidFill>
                  <a:srgbClr val="1288B2">
                    <a:alpha val="99000"/>
                  </a:srgbClr>
                </a:solidFill>
              </a:rPr>
              <a:t>Ballard County</a:t>
            </a:r>
            <a:endParaRPr lang="en-US" sz="1000" dirty="0">
              <a:solidFill>
                <a:srgbClr val="1288B2">
                  <a:alpha val="99000"/>
                </a:srgbClr>
              </a:solidFill>
            </a:endParaRPr>
          </a:p>
        </p:txBody>
      </p:sp>
      <p:cxnSp>
        <p:nvCxnSpPr>
          <p:cNvPr id="77" name="Straight Connector 76"/>
          <p:cNvCxnSpPr/>
          <p:nvPr/>
        </p:nvCxnSpPr>
        <p:spPr>
          <a:xfrm>
            <a:off x="8328074" y="4678507"/>
            <a:ext cx="0" cy="633046"/>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615782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588" y="228601"/>
            <a:ext cx="8380412" cy="443198"/>
          </a:xfrm>
        </p:spPr>
        <p:txBody>
          <a:bodyPr/>
          <a:lstStyle/>
          <a:p>
            <a:r>
              <a:rPr lang="en-US" dirty="0"/>
              <a:t>Windows Azure Education Administration Portal</a:t>
            </a:r>
          </a:p>
        </p:txBody>
      </p:sp>
      <p:pic>
        <p:nvPicPr>
          <p:cNvPr id="3" name="Picture 2"/>
          <p:cNvPicPr>
            <a:picLocks noChangeAspect="1"/>
          </p:cNvPicPr>
          <p:nvPr/>
        </p:nvPicPr>
        <p:blipFill>
          <a:blip r:embed="rId2"/>
          <a:stretch>
            <a:fillRect/>
          </a:stretch>
        </p:blipFill>
        <p:spPr>
          <a:xfrm>
            <a:off x="382588" y="1219200"/>
            <a:ext cx="8380412" cy="4720680"/>
          </a:xfrm>
          <a:prstGeom prst="rect">
            <a:avLst/>
          </a:prstGeom>
        </p:spPr>
      </p:pic>
    </p:spTree>
    <p:extLst>
      <p:ext uri="{BB962C8B-B14F-4D97-AF65-F5344CB8AC3E}">
        <p14:creationId xmlns:p14="http://schemas.microsoft.com/office/powerpoint/2010/main" val="185516333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47" y="1028710"/>
            <a:ext cx="8363938" cy="692497"/>
          </a:xfrm>
        </p:spPr>
        <p:txBody>
          <a:bodyPr/>
          <a:lstStyle/>
          <a:p>
            <a:r>
              <a:rPr lang="en-US" sz="2500" dirty="0"/>
              <a:t>Service Management API for Managing and Monitoring Applications in Windows Azure</a:t>
            </a:r>
          </a:p>
        </p:txBody>
      </p:sp>
      <p:grpSp>
        <p:nvGrpSpPr>
          <p:cNvPr id="3" name="Group 2"/>
          <p:cNvGrpSpPr/>
          <p:nvPr/>
        </p:nvGrpSpPr>
        <p:grpSpPr>
          <a:xfrm>
            <a:off x="274651" y="1984672"/>
            <a:ext cx="8603874" cy="3821767"/>
            <a:chOff x="365725" y="1551211"/>
            <a:chExt cx="13766199" cy="6114827"/>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25" y="1551211"/>
              <a:ext cx="8213037" cy="4226158"/>
            </a:xfrm>
            <a:prstGeom prst="rect">
              <a:avLst/>
            </a:prstGeom>
          </p:spPr>
        </p:pic>
        <p:sp>
          <p:nvSpPr>
            <p:cNvPr id="8" name="Rectangle 7"/>
            <p:cNvSpPr/>
            <p:nvPr/>
          </p:nvSpPr>
          <p:spPr bwMode="auto">
            <a:xfrm>
              <a:off x="8847437" y="1551212"/>
              <a:ext cx="5284487" cy="1014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150" tIns="28575" rIns="28575" bIns="57150" numCol="1" spcCol="0" rtlCol="0" fromWordArt="0" anchor="b" anchorCtr="0" forceAA="0" compatLnSpc="1">
              <a:prstTxWarp prst="textNoShape">
                <a:avLst/>
              </a:prstTxWarp>
              <a:noAutofit/>
            </a:bodyPr>
            <a:lstStyle/>
            <a:p>
              <a:pPr defTabSz="571312" fontAlgn="base">
                <a:spcBef>
                  <a:spcPct val="0"/>
                </a:spcBef>
                <a:spcAft>
                  <a:spcPct val="0"/>
                </a:spcAft>
              </a:pPr>
              <a:r>
                <a:rPr lang="en-US" sz="1250" dirty="0">
                  <a:gradFill>
                    <a:gsLst>
                      <a:gs pos="0">
                        <a:srgbClr val="FFFFFF"/>
                      </a:gs>
                      <a:gs pos="100000">
                        <a:srgbClr val="FFFFFF"/>
                      </a:gs>
                    </a:gsLst>
                    <a:lin ang="5400000" scaled="0"/>
                  </a:gradFill>
                  <a:ea typeface="Segoe UI" pitchFamily="34" charset="0"/>
                  <a:cs typeface="Segoe UI" pitchFamily="34" charset="0"/>
                </a:rPr>
                <a:t>Provides programmatic access to </a:t>
              </a:r>
              <a:br>
                <a:rPr lang="en-US" sz="1250" dirty="0">
                  <a:gradFill>
                    <a:gsLst>
                      <a:gs pos="0">
                        <a:srgbClr val="FFFFFF"/>
                      </a:gs>
                      <a:gs pos="100000">
                        <a:srgbClr val="FFFFFF"/>
                      </a:gs>
                    </a:gsLst>
                    <a:lin ang="5400000" scaled="0"/>
                  </a:gradFill>
                  <a:ea typeface="Segoe UI" pitchFamily="34" charset="0"/>
                  <a:cs typeface="Segoe UI" pitchFamily="34" charset="0"/>
                </a:rPr>
              </a:br>
              <a:r>
                <a:rPr lang="en-US" sz="1250" dirty="0">
                  <a:gradFill>
                    <a:gsLst>
                      <a:gs pos="0">
                        <a:srgbClr val="FFFFFF"/>
                      </a:gs>
                      <a:gs pos="100000">
                        <a:srgbClr val="FFFFFF"/>
                      </a:gs>
                    </a:gsLst>
                    <a:lin ang="5400000" scaled="0"/>
                  </a:gradFill>
                  <a:ea typeface="Segoe UI" pitchFamily="34" charset="0"/>
                  <a:cs typeface="Segoe UI" pitchFamily="34" charset="0"/>
                </a:rPr>
                <a:t>platform functionality </a:t>
              </a:r>
            </a:p>
          </p:txBody>
        </p:sp>
        <p:sp>
          <p:nvSpPr>
            <p:cNvPr id="13" name="Rectangle 12"/>
            <p:cNvSpPr/>
            <p:nvPr/>
          </p:nvSpPr>
          <p:spPr bwMode="auto">
            <a:xfrm>
              <a:off x="8847437" y="2826173"/>
              <a:ext cx="5284487" cy="10149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150" tIns="28575" rIns="28575" bIns="57150" numCol="1" spcCol="0" rtlCol="0" fromWordArt="0" anchor="b" anchorCtr="0" forceAA="0" compatLnSpc="1">
              <a:prstTxWarp prst="textNoShape">
                <a:avLst/>
              </a:prstTxWarp>
              <a:noAutofit/>
            </a:bodyPr>
            <a:lstStyle/>
            <a:p>
              <a:pPr defTabSz="571312" fontAlgn="base">
                <a:spcBef>
                  <a:spcPct val="0"/>
                </a:spcBef>
                <a:spcAft>
                  <a:spcPct val="0"/>
                </a:spcAft>
              </a:pPr>
              <a:r>
                <a:rPr lang="en-US" sz="1250" dirty="0">
                  <a:gradFill>
                    <a:gsLst>
                      <a:gs pos="0">
                        <a:srgbClr val="FFFFFF"/>
                      </a:gs>
                      <a:gs pos="100000">
                        <a:srgbClr val="FFFFFF"/>
                      </a:gs>
                    </a:gsLst>
                    <a:lin ang="5400000" scaled="0"/>
                  </a:gradFill>
                  <a:ea typeface="Segoe UI" pitchFamily="34" charset="0"/>
                  <a:cs typeface="Segoe UI" pitchFamily="34" charset="0"/>
                </a:rPr>
                <a:t>Used to deploy, manage, </a:t>
              </a:r>
              <a:br>
                <a:rPr lang="en-US" sz="1250" dirty="0">
                  <a:gradFill>
                    <a:gsLst>
                      <a:gs pos="0">
                        <a:srgbClr val="FFFFFF"/>
                      </a:gs>
                      <a:gs pos="100000">
                        <a:srgbClr val="FFFFFF"/>
                      </a:gs>
                    </a:gsLst>
                    <a:lin ang="5400000" scaled="0"/>
                  </a:gradFill>
                  <a:ea typeface="Segoe UI" pitchFamily="34" charset="0"/>
                  <a:cs typeface="Segoe UI" pitchFamily="34" charset="0"/>
                </a:rPr>
              </a:br>
              <a:r>
                <a:rPr lang="en-US" sz="1250" dirty="0">
                  <a:gradFill>
                    <a:gsLst>
                      <a:gs pos="0">
                        <a:srgbClr val="FFFFFF"/>
                      </a:gs>
                      <a:gs pos="100000">
                        <a:srgbClr val="FFFFFF"/>
                      </a:gs>
                    </a:gsLst>
                    <a:lin ang="5400000" scaled="0"/>
                  </a:gradFill>
                  <a:ea typeface="Segoe UI" pitchFamily="34" charset="0"/>
                  <a:cs typeface="Segoe UI" pitchFamily="34" charset="0"/>
                </a:rPr>
                <a:t>and monitor applications</a:t>
              </a:r>
            </a:p>
          </p:txBody>
        </p:sp>
        <p:sp>
          <p:nvSpPr>
            <p:cNvPr id="14" name="Rectangle 13"/>
            <p:cNvSpPr/>
            <p:nvPr/>
          </p:nvSpPr>
          <p:spPr bwMode="auto">
            <a:xfrm>
              <a:off x="8847437" y="4101134"/>
              <a:ext cx="5284487" cy="10149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150" tIns="28575" rIns="28575" bIns="57150" numCol="1" spcCol="0" rtlCol="0" fromWordArt="0" anchor="b" anchorCtr="0" forceAA="0" compatLnSpc="1">
              <a:prstTxWarp prst="textNoShape">
                <a:avLst/>
              </a:prstTxWarp>
              <a:noAutofit/>
            </a:bodyPr>
            <a:lstStyle/>
            <a:p>
              <a:pPr defTabSz="571312" fontAlgn="base">
                <a:spcBef>
                  <a:spcPct val="0"/>
                </a:spcBef>
                <a:spcAft>
                  <a:spcPct val="0"/>
                </a:spcAft>
              </a:pPr>
              <a:r>
                <a:rPr lang="en-US" sz="1250" dirty="0">
                  <a:gradFill>
                    <a:gsLst>
                      <a:gs pos="0">
                        <a:srgbClr val="FFFFFF"/>
                      </a:gs>
                      <a:gs pos="100000">
                        <a:srgbClr val="FFFFFF"/>
                      </a:gs>
                    </a:gsLst>
                    <a:lin ang="5400000" scaled="0"/>
                  </a:gradFill>
                  <a:ea typeface="Segoe UI" pitchFamily="34" charset="0"/>
                  <a:cs typeface="Segoe UI" pitchFamily="34" charset="0"/>
                </a:rPr>
                <a:t>Powerful REST API, performed over SSL </a:t>
              </a:r>
              <a:br>
                <a:rPr lang="en-US" sz="1250" dirty="0">
                  <a:gradFill>
                    <a:gsLst>
                      <a:gs pos="0">
                        <a:srgbClr val="FFFFFF"/>
                      </a:gs>
                      <a:gs pos="100000">
                        <a:srgbClr val="FFFFFF"/>
                      </a:gs>
                    </a:gsLst>
                    <a:lin ang="5400000" scaled="0"/>
                  </a:gradFill>
                  <a:ea typeface="Segoe UI" pitchFamily="34" charset="0"/>
                  <a:cs typeface="Segoe UI" pitchFamily="34" charset="0"/>
                </a:rPr>
              </a:br>
              <a:r>
                <a:rPr lang="en-US" sz="1250" dirty="0">
                  <a:gradFill>
                    <a:gsLst>
                      <a:gs pos="0">
                        <a:srgbClr val="FFFFFF"/>
                      </a:gs>
                      <a:gs pos="100000">
                        <a:srgbClr val="FFFFFF"/>
                      </a:gs>
                    </a:gsLst>
                    <a:lin ang="5400000" scaled="0"/>
                  </a:gradFill>
                  <a:ea typeface="Segoe UI" pitchFamily="34" charset="0"/>
                  <a:cs typeface="Segoe UI" pitchFamily="34" charset="0"/>
                </a:rPr>
                <a:t>and mutually authenticated using </a:t>
              </a:r>
              <a:br>
                <a:rPr lang="en-US" sz="1250" dirty="0">
                  <a:gradFill>
                    <a:gsLst>
                      <a:gs pos="0">
                        <a:srgbClr val="FFFFFF"/>
                      </a:gs>
                      <a:gs pos="100000">
                        <a:srgbClr val="FFFFFF"/>
                      </a:gs>
                    </a:gsLst>
                    <a:lin ang="5400000" scaled="0"/>
                  </a:gradFill>
                  <a:ea typeface="Segoe UI" pitchFamily="34" charset="0"/>
                  <a:cs typeface="Segoe UI" pitchFamily="34" charset="0"/>
                </a:rPr>
              </a:br>
              <a:r>
                <a:rPr lang="en-US" sz="1250" dirty="0" err="1">
                  <a:gradFill>
                    <a:gsLst>
                      <a:gs pos="0">
                        <a:srgbClr val="FFFFFF"/>
                      </a:gs>
                      <a:gs pos="100000">
                        <a:srgbClr val="FFFFFF"/>
                      </a:gs>
                    </a:gsLst>
                    <a:lin ang="5400000" scaled="0"/>
                  </a:gradFill>
                  <a:ea typeface="Segoe UI" pitchFamily="34" charset="0"/>
                  <a:cs typeface="Segoe UI" pitchFamily="34" charset="0"/>
                </a:rPr>
                <a:t>X.509</a:t>
              </a:r>
              <a:r>
                <a:rPr lang="en-US" sz="1250" dirty="0">
                  <a:gradFill>
                    <a:gsLst>
                      <a:gs pos="0">
                        <a:srgbClr val="FFFFFF"/>
                      </a:gs>
                      <a:gs pos="100000">
                        <a:srgbClr val="FFFFFF"/>
                      </a:gs>
                    </a:gsLst>
                    <a:lin ang="5400000" scaled="0"/>
                  </a:gradFill>
                  <a:ea typeface="Segoe UI" pitchFamily="34" charset="0"/>
                  <a:cs typeface="Segoe UI" pitchFamily="34" charset="0"/>
                </a:rPr>
                <a:t> certificates</a:t>
              </a:r>
            </a:p>
          </p:txBody>
        </p:sp>
        <p:sp>
          <p:nvSpPr>
            <p:cNvPr id="15" name="Rectangle 14"/>
            <p:cNvSpPr/>
            <p:nvPr/>
          </p:nvSpPr>
          <p:spPr bwMode="auto">
            <a:xfrm>
              <a:off x="8847437" y="5376095"/>
              <a:ext cx="5284487" cy="10149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150" tIns="28575" rIns="28575" bIns="57150" numCol="1" spcCol="0" rtlCol="0" fromWordArt="0" anchor="b" anchorCtr="0" forceAA="0" compatLnSpc="1">
              <a:prstTxWarp prst="textNoShape">
                <a:avLst/>
              </a:prstTxWarp>
              <a:noAutofit/>
            </a:bodyPr>
            <a:lstStyle/>
            <a:p>
              <a:pPr defTabSz="571312" fontAlgn="base">
                <a:spcBef>
                  <a:spcPct val="0"/>
                </a:spcBef>
                <a:spcAft>
                  <a:spcPct val="0"/>
                </a:spcAft>
              </a:pPr>
              <a:r>
                <a:rPr lang="en-US" sz="1250" dirty="0">
                  <a:gradFill>
                    <a:gsLst>
                      <a:gs pos="0">
                        <a:srgbClr val="FFFFFF"/>
                      </a:gs>
                      <a:gs pos="100000">
                        <a:srgbClr val="FFFFFF"/>
                      </a:gs>
                    </a:gsLst>
                    <a:lin ang="5400000" scaled="0"/>
                  </a:gradFill>
                  <a:ea typeface="Segoe UI" pitchFamily="34" charset="0"/>
                  <a:cs typeface="Segoe UI" pitchFamily="34" charset="0"/>
                </a:rPr>
                <a:t>May be accessed from within application running in Windows Azure, or directly over </a:t>
              </a:r>
              <a:br>
                <a:rPr lang="en-US" sz="1250" dirty="0">
                  <a:gradFill>
                    <a:gsLst>
                      <a:gs pos="0">
                        <a:srgbClr val="FFFFFF"/>
                      </a:gs>
                      <a:gs pos="100000">
                        <a:srgbClr val="FFFFFF"/>
                      </a:gs>
                    </a:gsLst>
                    <a:lin ang="5400000" scaled="0"/>
                  </a:gradFill>
                  <a:ea typeface="Segoe UI" pitchFamily="34" charset="0"/>
                  <a:cs typeface="Segoe UI" pitchFamily="34" charset="0"/>
                </a:rPr>
              </a:br>
              <a:r>
                <a:rPr lang="en-US" sz="1250" dirty="0">
                  <a:gradFill>
                    <a:gsLst>
                      <a:gs pos="0">
                        <a:srgbClr val="FFFFFF"/>
                      </a:gs>
                      <a:gs pos="100000">
                        <a:srgbClr val="FFFFFF"/>
                      </a:gs>
                    </a:gsLst>
                    <a:lin ang="5400000" scaled="0"/>
                  </a:gradFill>
                  <a:ea typeface="Segoe UI" pitchFamily="34" charset="0"/>
                  <a:cs typeface="Segoe UI" pitchFamily="34" charset="0"/>
                </a:rPr>
                <a:t>the Internet from any application</a:t>
              </a:r>
            </a:p>
          </p:txBody>
        </p:sp>
        <p:sp>
          <p:nvSpPr>
            <p:cNvPr id="16" name="Rectangle 15"/>
            <p:cNvSpPr/>
            <p:nvPr/>
          </p:nvSpPr>
          <p:spPr bwMode="auto">
            <a:xfrm>
              <a:off x="8847438" y="6651054"/>
              <a:ext cx="5284486" cy="1014984"/>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150" tIns="28575" rIns="28575" bIns="57150" numCol="1" spcCol="0" rtlCol="0" fromWordArt="0" anchor="b" anchorCtr="0" forceAA="0" compatLnSpc="1">
              <a:prstTxWarp prst="textNoShape">
                <a:avLst/>
              </a:prstTxWarp>
              <a:noAutofit/>
            </a:bodyPr>
            <a:lstStyle/>
            <a:p>
              <a:pPr defTabSz="571312" fontAlgn="base">
                <a:spcBef>
                  <a:spcPct val="0"/>
                </a:spcBef>
                <a:spcAft>
                  <a:spcPct val="0"/>
                </a:spcAft>
              </a:pPr>
              <a:r>
                <a:rPr lang="en-US" sz="1250" dirty="0">
                  <a:gradFill>
                    <a:gsLst>
                      <a:gs pos="0">
                        <a:srgbClr val="FFFFFF"/>
                      </a:gs>
                      <a:gs pos="100000">
                        <a:srgbClr val="FFFFFF"/>
                      </a:gs>
                    </a:gsLst>
                    <a:lin ang="5400000" scaled="0"/>
                  </a:gradFill>
                  <a:ea typeface="Segoe UI" pitchFamily="34" charset="0"/>
                  <a:cs typeface="Segoe UI" pitchFamily="34" charset="0"/>
                </a:rPr>
                <a:t>PowerShell commands using the same APIs can be used to script management functions</a:t>
              </a:r>
            </a:p>
          </p:txBody>
        </p:sp>
      </p:grpSp>
    </p:spTree>
    <p:extLst>
      <p:ext uri="{BB962C8B-B14F-4D97-AF65-F5344CB8AC3E}">
        <p14:creationId xmlns:p14="http://schemas.microsoft.com/office/powerpoint/2010/main" val="81227938"/>
      </p:ext>
    </p:extLst>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9" y="1028702"/>
            <a:ext cx="8363938" cy="467436"/>
          </a:xfrm>
        </p:spPr>
        <p:txBody>
          <a:bodyPr/>
          <a:lstStyle/>
          <a:p>
            <a:r>
              <a:rPr lang="en-US" sz="3375" dirty="0"/>
              <a:t>Windows Azure Cross-Premises Connectivity</a:t>
            </a:r>
          </a:p>
        </p:txBody>
      </p:sp>
      <p:sp>
        <p:nvSpPr>
          <p:cNvPr id="96" name="Footer Placeholder 2"/>
          <p:cNvSpPr txBox="1">
            <a:spLocks/>
          </p:cNvSpPr>
          <p:nvPr/>
        </p:nvSpPr>
        <p:spPr>
          <a:xfrm>
            <a:off x="3117836" y="5715637"/>
            <a:ext cx="2915409" cy="227963"/>
          </a:xfrm>
          <a:prstGeom prst="rect">
            <a:avLst/>
          </a:prstGeom>
        </p:spPr>
        <p:txBody>
          <a:bodyPr lIns="68591" tIns="34296" rIns="68591" bIns="34296"/>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sz="1063" dirty="0">
              <a:solidFill>
                <a:srgbClr val="F2F2F2">
                  <a:alpha val="99000"/>
                </a:srgbClr>
              </a:solidFill>
            </a:endParaRPr>
          </a:p>
        </p:txBody>
      </p:sp>
      <p:sp>
        <p:nvSpPr>
          <p:cNvPr id="111" name="Rectangle 110" hidden="1"/>
          <p:cNvSpPr/>
          <p:nvPr/>
        </p:nvSpPr>
        <p:spPr bwMode="auto">
          <a:xfrm>
            <a:off x="2954993" y="4136023"/>
            <a:ext cx="2520601" cy="11826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7148" tIns="28574" rIns="57148" bIns="28574" numCol="1" rtlCol="0" anchor="ctr" anchorCtr="0" compatLnSpc="1">
            <a:prstTxWarp prst="textNoShape">
              <a:avLst/>
            </a:prstTxWarp>
          </a:bodyPr>
          <a:lstStyle/>
          <a:p>
            <a:pPr algn="ctr" defTabSz="571312" fontAlgn="base">
              <a:spcBef>
                <a:spcPct val="0"/>
              </a:spcBef>
              <a:spcAft>
                <a:spcPct val="0"/>
              </a:spcAft>
            </a:pPr>
            <a:endParaRPr lang="en-US" sz="1375" dirty="0">
              <a:gradFill>
                <a:gsLst>
                  <a:gs pos="0">
                    <a:srgbClr val="FFFFFF"/>
                  </a:gs>
                  <a:gs pos="100000">
                    <a:srgbClr val="FFFFFF"/>
                  </a:gs>
                </a:gsLst>
                <a:lin ang="5400000" scaled="0"/>
              </a:gradFill>
            </a:endParaRPr>
          </a:p>
        </p:txBody>
      </p:sp>
      <p:sp>
        <p:nvSpPr>
          <p:cNvPr id="112" name="Rectangle 111"/>
          <p:cNvSpPr/>
          <p:nvPr/>
        </p:nvSpPr>
        <p:spPr bwMode="auto">
          <a:xfrm>
            <a:off x="1824498" y="1931763"/>
            <a:ext cx="1487118" cy="382905"/>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7148" tIns="28574" rIns="57148" bIns="28574" numCol="1" rtlCol="0" anchor="ctr" anchorCtr="0" compatLnSpc="1">
            <a:prstTxWarp prst="textNoShape">
              <a:avLst/>
            </a:prstTxWarp>
          </a:bodyPr>
          <a:lstStyle/>
          <a:p>
            <a:pPr algn="ctr" defTabSz="571312" fontAlgn="base">
              <a:spcBef>
                <a:spcPct val="0"/>
              </a:spcBef>
              <a:spcAft>
                <a:spcPct val="0"/>
              </a:spcAft>
            </a:pPr>
            <a:r>
              <a:rPr lang="en-US" sz="1250" dirty="0">
                <a:gradFill>
                  <a:gsLst>
                    <a:gs pos="0">
                      <a:srgbClr val="FFFFFF"/>
                    </a:gs>
                    <a:gs pos="100000">
                      <a:srgbClr val="FFFFFF"/>
                    </a:gs>
                  </a:gsLst>
                  <a:lin ang="5400000" scaled="0"/>
                </a:gradFill>
              </a:rPr>
              <a:t>CLOUD</a:t>
            </a:r>
          </a:p>
        </p:txBody>
      </p:sp>
      <p:sp>
        <p:nvSpPr>
          <p:cNvPr id="113" name="Rectangle 112"/>
          <p:cNvSpPr/>
          <p:nvPr/>
        </p:nvSpPr>
        <p:spPr bwMode="auto">
          <a:xfrm>
            <a:off x="5830797" y="1930758"/>
            <a:ext cx="1485900" cy="382905"/>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7148" tIns="28574" rIns="57148" bIns="28574" numCol="1" rtlCol="0" anchor="ctr" anchorCtr="0" compatLnSpc="1">
            <a:prstTxWarp prst="textNoShape">
              <a:avLst/>
            </a:prstTxWarp>
          </a:bodyPr>
          <a:lstStyle/>
          <a:p>
            <a:pPr algn="ctr" defTabSz="571312" fontAlgn="base">
              <a:spcBef>
                <a:spcPct val="0"/>
              </a:spcBef>
              <a:spcAft>
                <a:spcPct val="0"/>
              </a:spcAft>
            </a:pPr>
            <a:r>
              <a:rPr lang="en-US" sz="1250" dirty="0">
                <a:solidFill>
                  <a:srgbClr val="FFFFFF">
                    <a:alpha val="99000"/>
                  </a:srgbClr>
                </a:solidFill>
              </a:rPr>
              <a:t>ENTERPRISE</a:t>
            </a:r>
            <a:endParaRPr lang="en-US" sz="1250" dirty="0">
              <a:gradFill>
                <a:gsLst>
                  <a:gs pos="0">
                    <a:srgbClr val="FFFFFF"/>
                  </a:gs>
                  <a:gs pos="100000">
                    <a:srgbClr val="FFFFFF"/>
                  </a:gs>
                </a:gsLst>
                <a:lin ang="5400000" scaled="0"/>
              </a:gradFill>
            </a:endParaRPr>
          </a:p>
        </p:txBody>
      </p:sp>
      <p:grpSp>
        <p:nvGrpSpPr>
          <p:cNvPr id="5" name="Group 4"/>
          <p:cNvGrpSpPr/>
          <p:nvPr/>
        </p:nvGrpSpPr>
        <p:grpSpPr>
          <a:xfrm>
            <a:off x="1823079" y="3368332"/>
            <a:ext cx="5510433" cy="594361"/>
            <a:chOff x="2916925" y="4017731"/>
            <a:chExt cx="8816693" cy="950977"/>
          </a:xfrm>
        </p:grpSpPr>
        <p:sp>
          <p:nvSpPr>
            <p:cNvPr id="142" name="Freeform 141"/>
            <p:cNvSpPr/>
            <p:nvPr/>
          </p:nvSpPr>
          <p:spPr>
            <a:xfrm rot="5400000">
              <a:off x="3631131" y="3303526"/>
              <a:ext cx="95097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12700" cap="flat" cmpd="thickThin" algn="ctr">
              <a:noFill/>
              <a:prstDash val="solid"/>
            </a:ln>
            <a:effectLst/>
          </p:spPr>
          <p:txBody>
            <a:bodyPr lIns="1904133" tIns="23801" rIns="47601" bIns="23801" rtlCol="0" anchor="ctr"/>
            <a:lstStyle/>
            <a:p>
              <a:pPr marL="239670" indent="-239670" defTabSz="476018">
                <a:lnSpc>
                  <a:spcPct val="90000"/>
                </a:lnSpc>
                <a:spcBef>
                  <a:spcPct val="20000"/>
                </a:spcBef>
                <a:buSzPct val="90000"/>
                <a:buBlip>
                  <a:blip r:embed="rId3"/>
                </a:buBlip>
              </a:pPr>
              <a:endParaRPr lang="en-US" sz="1250" dirty="0">
                <a:gradFill>
                  <a:gsLst>
                    <a:gs pos="0">
                      <a:prstClr val="white"/>
                    </a:gs>
                    <a:gs pos="86000">
                      <a:prstClr val="white"/>
                    </a:gs>
                  </a:gsLst>
                  <a:lin ang="5400000" scaled="0"/>
                </a:gradFill>
              </a:endParaRPr>
            </a:p>
          </p:txBody>
        </p:sp>
        <p:sp>
          <p:nvSpPr>
            <p:cNvPr id="143" name="Freeform 142"/>
            <p:cNvSpPr/>
            <p:nvPr/>
          </p:nvSpPr>
          <p:spPr>
            <a:xfrm rot="5400000">
              <a:off x="10068436" y="3303525"/>
              <a:ext cx="95097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noFill/>
              <a:prstDash val="solid"/>
            </a:ln>
            <a:effectLst/>
          </p:spPr>
          <p:txBody>
            <a:bodyPr lIns="1904133" tIns="23801" rIns="47601" bIns="23801" rtlCol="0" anchor="ctr"/>
            <a:lstStyle/>
            <a:p>
              <a:pPr marL="239670" indent="-239670" defTabSz="476018">
                <a:lnSpc>
                  <a:spcPct val="90000"/>
                </a:lnSpc>
                <a:spcBef>
                  <a:spcPct val="20000"/>
                </a:spcBef>
                <a:buSzPct val="90000"/>
                <a:buBlip>
                  <a:blip r:embed="rId3"/>
                </a:buBlip>
              </a:pPr>
              <a:endParaRPr lang="en-US" sz="1250" dirty="0">
                <a:gradFill>
                  <a:gsLst>
                    <a:gs pos="0">
                      <a:prstClr val="white"/>
                    </a:gs>
                    <a:gs pos="86000">
                      <a:prstClr val="white"/>
                    </a:gs>
                  </a:gsLst>
                  <a:lin ang="5400000" scaled="0"/>
                </a:gradFill>
              </a:endParaRPr>
            </a:p>
          </p:txBody>
        </p:sp>
        <p:sp>
          <p:nvSpPr>
            <p:cNvPr id="106" name="Rectangle 105"/>
            <p:cNvSpPr/>
            <p:nvPr/>
          </p:nvSpPr>
          <p:spPr>
            <a:xfrm>
              <a:off x="5689768" y="4136211"/>
              <a:ext cx="3372363" cy="763264"/>
            </a:xfrm>
            <a:prstGeom prst="rect">
              <a:avLst/>
            </a:prstGeom>
          </p:spPr>
          <p:txBody>
            <a:bodyPr wrap="square" lIns="76183" tIns="38093" rIns="76183" bIns="38093">
              <a:spAutoFit/>
            </a:bodyPr>
            <a:lstStyle/>
            <a:p>
              <a:pPr algn="ctr" defTabSz="476098" fontAlgn="base">
                <a:lnSpc>
                  <a:spcPct val="80000"/>
                </a:lnSpc>
              </a:pPr>
              <a:r>
                <a:rPr lang="en-US" sz="1250" dirty="0">
                  <a:solidFill>
                    <a:srgbClr val="F2F2F2">
                      <a:alpha val="99000"/>
                    </a:srgbClr>
                  </a:solidFill>
                </a:rPr>
                <a:t>Application-Layer </a:t>
              </a:r>
            </a:p>
            <a:p>
              <a:pPr algn="ctr" defTabSz="476098" fontAlgn="base">
                <a:lnSpc>
                  <a:spcPct val="80000"/>
                </a:lnSpc>
              </a:pPr>
              <a:r>
                <a:rPr lang="en-US" sz="1250" dirty="0">
                  <a:solidFill>
                    <a:srgbClr val="F2F2F2">
                      <a:alpha val="99000"/>
                    </a:srgbClr>
                  </a:solidFill>
                </a:rPr>
                <a:t>Connectivity &amp; Messaging </a:t>
              </a:r>
            </a:p>
            <a:p>
              <a:pPr algn="ctr" defTabSz="476098" fontAlgn="base">
                <a:lnSpc>
                  <a:spcPct val="80000"/>
                </a:lnSpc>
              </a:pPr>
              <a:r>
                <a:rPr lang="en-US" sz="750" dirty="0">
                  <a:solidFill>
                    <a:srgbClr val="F2F2F2">
                      <a:alpha val="99000"/>
                    </a:srgbClr>
                  </a:solidFill>
                </a:rPr>
                <a:t>Service Bus</a:t>
              </a:r>
            </a:p>
          </p:txBody>
        </p:sp>
        <p:cxnSp>
          <p:nvCxnSpPr>
            <p:cNvPr id="107" name="Straight Connector 106"/>
            <p:cNvCxnSpPr/>
            <p:nvPr/>
          </p:nvCxnSpPr>
          <p:spPr>
            <a:xfrm>
              <a:off x="8169447" y="4493219"/>
              <a:ext cx="1418672" cy="0"/>
            </a:xfrm>
            <a:prstGeom prst="line">
              <a:avLst/>
            </a:prstGeom>
            <a:ln w="38100">
              <a:gradFill>
                <a:gsLst>
                  <a:gs pos="0">
                    <a:schemeClr val="accent2">
                      <a:lumMod val="40000"/>
                      <a:lumOff val="60000"/>
                    </a:schemeClr>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5093170" y="4493219"/>
              <a:ext cx="1483384" cy="0"/>
            </a:xfrm>
            <a:prstGeom prst="line">
              <a:avLst/>
            </a:prstGeom>
            <a:ln w="38100">
              <a:gradFill>
                <a:gsLst>
                  <a:gs pos="0">
                    <a:schemeClr val="accent5">
                      <a:lumMod val="40000"/>
                      <a:lumOff val="60000"/>
                    </a:schemeClr>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nvGrpSpPr>
            <p:cNvPr id="115" name="Group 114"/>
            <p:cNvGrpSpPr/>
            <p:nvPr/>
          </p:nvGrpSpPr>
          <p:grpSpPr bwMode="black">
            <a:xfrm>
              <a:off x="3665820" y="4199843"/>
              <a:ext cx="721231" cy="586753"/>
              <a:chOff x="5184775" y="225425"/>
              <a:chExt cx="1500188" cy="1220788"/>
            </a:xfrm>
            <a:solidFill>
              <a:srgbClr val="FFFFFF"/>
            </a:solidFill>
          </p:grpSpPr>
          <p:sp>
            <p:nvSpPr>
              <p:cNvPr id="11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1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1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grpSp>
        <p:grpSp>
          <p:nvGrpSpPr>
            <p:cNvPr id="119" name="Group 118"/>
            <p:cNvGrpSpPr/>
            <p:nvPr/>
          </p:nvGrpSpPr>
          <p:grpSpPr bwMode="black">
            <a:xfrm>
              <a:off x="10136281" y="4199843"/>
              <a:ext cx="721231" cy="586753"/>
              <a:chOff x="5184775" y="225425"/>
              <a:chExt cx="1500188" cy="1220788"/>
            </a:xfrm>
            <a:solidFill>
              <a:srgbClr val="FFFFFF"/>
            </a:solidFill>
          </p:grpSpPr>
          <p:sp>
            <p:nvSpPr>
              <p:cNvPr id="120"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21"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sp>
            <p:nvSpPr>
              <p:cNvPr id="122"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50" tIns="28575" rIns="57150" bIns="28575" numCol="1" anchor="t" anchorCtr="0" compatLnSpc="1">
                <a:prstTxWarp prst="textNoShape">
                  <a:avLst/>
                </a:prstTxWarp>
              </a:bodyPr>
              <a:lstStyle/>
              <a:p>
                <a:pPr defTabSz="685463"/>
                <a:endParaRPr lang="en-US" sz="1000">
                  <a:solidFill>
                    <a:srgbClr val="FFFFFF"/>
                  </a:solidFill>
                </a:endParaRPr>
              </a:p>
            </p:txBody>
          </p:sp>
        </p:grpSp>
      </p:grpSp>
      <p:grpSp>
        <p:nvGrpSpPr>
          <p:cNvPr id="6" name="Group 5"/>
          <p:cNvGrpSpPr/>
          <p:nvPr/>
        </p:nvGrpSpPr>
        <p:grpSpPr>
          <a:xfrm>
            <a:off x="1823079" y="2547436"/>
            <a:ext cx="5510433" cy="594360"/>
            <a:chOff x="2916926" y="2704298"/>
            <a:chExt cx="8816692" cy="950976"/>
          </a:xfrm>
        </p:grpSpPr>
        <p:sp>
          <p:nvSpPr>
            <p:cNvPr id="97" name="Freeform 96"/>
            <p:cNvSpPr/>
            <p:nvPr/>
          </p:nvSpPr>
          <p:spPr>
            <a:xfrm rot="5400000">
              <a:off x="10068436" y="1990092"/>
              <a:ext cx="95097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noFill/>
              <a:prstDash val="solid"/>
            </a:ln>
            <a:effectLst/>
          </p:spPr>
          <p:txBody>
            <a:bodyPr lIns="1904133" tIns="23801" rIns="47601" bIns="23801" rtlCol="0" anchor="ctr"/>
            <a:lstStyle/>
            <a:p>
              <a:pPr marL="239670" indent="-239670" defTabSz="476018">
                <a:lnSpc>
                  <a:spcPct val="90000"/>
                </a:lnSpc>
                <a:spcBef>
                  <a:spcPct val="20000"/>
                </a:spcBef>
                <a:buSzPct val="90000"/>
                <a:buBlip>
                  <a:blip r:embed="rId3"/>
                </a:buBlip>
              </a:pPr>
              <a:endParaRPr lang="en-US" sz="1250" dirty="0">
                <a:gradFill>
                  <a:gsLst>
                    <a:gs pos="0">
                      <a:prstClr val="white"/>
                    </a:gs>
                    <a:gs pos="86000">
                      <a:prstClr val="white"/>
                    </a:gs>
                  </a:gsLst>
                  <a:lin ang="5400000" scaled="0"/>
                </a:gradFill>
              </a:endParaRPr>
            </a:p>
          </p:txBody>
        </p:sp>
        <p:sp>
          <p:nvSpPr>
            <p:cNvPr id="98" name="Freeform 97"/>
            <p:cNvSpPr/>
            <p:nvPr/>
          </p:nvSpPr>
          <p:spPr>
            <a:xfrm rot="5400000">
              <a:off x="3631158" y="1990092"/>
              <a:ext cx="950923"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12700" cap="flat" cmpd="thickThin" algn="ctr">
              <a:noFill/>
              <a:prstDash val="solid"/>
            </a:ln>
            <a:effectLst/>
          </p:spPr>
          <p:txBody>
            <a:bodyPr lIns="1904133" tIns="23801" rIns="47601" bIns="23801" rtlCol="0" anchor="ctr"/>
            <a:lstStyle/>
            <a:p>
              <a:pPr marL="239670" indent="-239670" defTabSz="476018">
                <a:lnSpc>
                  <a:spcPct val="90000"/>
                </a:lnSpc>
                <a:spcBef>
                  <a:spcPct val="20000"/>
                </a:spcBef>
                <a:buSzPct val="90000"/>
                <a:buBlip>
                  <a:blip r:embed="rId3"/>
                </a:buBlip>
              </a:pPr>
              <a:endParaRPr lang="en-US" sz="1250" dirty="0">
                <a:gradFill>
                  <a:gsLst>
                    <a:gs pos="0">
                      <a:prstClr val="white"/>
                    </a:gs>
                    <a:gs pos="86000">
                      <a:prstClr val="white"/>
                    </a:gs>
                  </a:gsLst>
                  <a:lin ang="5400000" scaled="0"/>
                </a:gradFill>
              </a:endParaRPr>
            </a:p>
          </p:txBody>
        </p:sp>
        <p:sp>
          <p:nvSpPr>
            <p:cNvPr id="102" name="Rectangle 101"/>
            <p:cNvSpPr/>
            <p:nvPr/>
          </p:nvSpPr>
          <p:spPr>
            <a:xfrm>
              <a:off x="5689769" y="2921266"/>
              <a:ext cx="3372363" cy="517042"/>
            </a:xfrm>
            <a:prstGeom prst="rect">
              <a:avLst/>
            </a:prstGeom>
          </p:spPr>
          <p:txBody>
            <a:bodyPr wrap="square" lIns="76183" tIns="38093" rIns="76183" bIns="38093">
              <a:spAutoFit/>
            </a:bodyPr>
            <a:lstStyle/>
            <a:p>
              <a:pPr algn="ctr" defTabSz="476098" fontAlgn="base">
                <a:lnSpc>
                  <a:spcPct val="80000"/>
                </a:lnSpc>
              </a:pPr>
              <a:r>
                <a:rPr lang="en-US" sz="1250" dirty="0">
                  <a:solidFill>
                    <a:srgbClr val="F2F2F2">
                      <a:alpha val="99000"/>
                    </a:srgbClr>
                  </a:solidFill>
                </a:rPr>
                <a:t>Data Synchronization</a:t>
              </a:r>
            </a:p>
            <a:p>
              <a:pPr algn="ctr" defTabSz="476098" fontAlgn="base">
                <a:lnSpc>
                  <a:spcPct val="80000"/>
                </a:lnSpc>
              </a:pPr>
              <a:r>
                <a:rPr lang="en-US" sz="750" dirty="0">
                  <a:solidFill>
                    <a:srgbClr val="F2F2F2">
                      <a:alpha val="99000"/>
                    </a:srgbClr>
                  </a:solidFill>
                </a:rPr>
                <a:t>SQL Azure Data Sync</a:t>
              </a:r>
            </a:p>
          </p:txBody>
        </p:sp>
        <p:cxnSp>
          <p:nvCxnSpPr>
            <p:cNvPr id="103" name="Straight Connector 102"/>
            <p:cNvCxnSpPr/>
            <p:nvPr/>
          </p:nvCxnSpPr>
          <p:spPr>
            <a:xfrm>
              <a:off x="8169447" y="3179786"/>
              <a:ext cx="1418672" cy="0"/>
            </a:xfrm>
            <a:prstGeom prst="line">
              <a:avLst/>
            </a:prstGeom>
            <a:ln w="38100">
              <a:gradFill>
                <a:gsLst>
                  <a:gs pos="0">
                    <a:schemeClr val="accent2">
                      <a:lumMod val="40000"/>
                      <a:lumOff val="60000"/>
                    </a:schemeClr>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5093170" y="3179786"/>
              <a:ext cx="1483384" cy="0"/>
            </a:xfrm>
            <a:prstGeom prst="line">
              <a:avLst/>
            </a:prstGeom>
            <a:ln w="38100">
              <a:gradFill>
                <a:gsLst>
                  <a:gs pos="0">
                    <a:schemeClr val="accent5">
                      <a:lumMod val="40000"/>
                      <a:lumOff val="60000"/>
                    </a:schemeClr>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0155906" y="2902417"/>
              <a:ext cx="745986" cy="554738"/>
              <a:chOff x="10155906" y="2935554"/>
              <a:chExt cx="745986" cy="554738"/>
            </a:xfrm>
          </p:grpSpPr>
          <p:pic>
            <p:nvPicPr>
              <p:cNvPr id="123" name="Picture 2"/>
              <p:cNvPicPr>
                <a:picLocks noChangeAspect="1" noChangeArrowheads="1"/>
              </p:cNvPicPr>
              <p:nvPr/>
            </p:nvPicPr>
            <p:blipFill>
              <a:blip r:embed="rId4"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10155906" y="2935554"/>
                <a:ext cx="444334" cy="403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 name="Picture 2"/>
              <p:cNvPicPr>
                <a:picLocks noChangeAspect="1" noChangeArrowheads="1"/>
              </p:cNvPicPr>
              <p:nvPr/>
            </p:nvPicPr>
            <p:blipFill>
              <a:blip r:embed="rId4"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10457558" y="3086848"/>
                <a:ext cx="444334" cy="403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Group 10"/>
            <p:cNvGrpSpPr/>
            <p:nvPr/>
          </p:nvGrpSpPr>
          <p:grpSpPr>
            <a:xfrm>
              <a:off x="3687523" y="2902417"/>
              <a:ext cx="745986" cy="554738"/>
              <a:chOff x="3687523" y="2946854"/>
              <a:chExt cx="745986" cy="554738"/>
            </a:xfrm>
          </p:grpSpPr>
          <p:pic>
            <p:nvPicPr>
              <p:cNvPr id="125" name="Picture 2"/>
              <p:cNvPicPr>
                <a:picLocks noChangeAspect="1" noChangeArrowheads="1"/>
              </p:cNvPicPr>
              <p:nvPr/>
            </p:nvPicPr>
            <p:blipFill>
              <a:blip r:embed="rId4"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3687523" y="2946854"/>
                <a:ext cx="444334" cy="403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 name="Picture 2"/>
              <p:cNvPicPr>
                <a:picLocks noChangeAspect="1" noChangeArrowheads="1"/>
              </p:cNvPicPr>
              <p:nvPr/>
            </p:nvPicPr>
            <p:blipFill>
              <a:blip r:embed="rId4"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3989175" y="3098148"/>
                <a:ext cx="444334" cy="403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4" name="Group 3"/>
          <p:cNvGrpSpPr/>
          <p:nvPr/>
        </p:nvGrpSpPr>
        <p:grpSpPr>
          <a:xfrm>
            <a:off x="1823079" y="4176590"/>
            <a:ext cx="5510433" cy="612950"/>
            <a:chOff x="2916925" y="5310944"/>
            <a:chExt cx="8816693" cy="980720"/>
          </a:xfrm>
        </p:grpSpPr>
        <p:sp>
          <p:nvSpPr>
            <p:cNvPr id="99" name="Freeform 98"/>
            <p:cNvSpPr/>
            <p:nvPr/>
          </p:nvSpPr>
          <p:spPr>
            <a:xfrm rot="5400000">
              <a:off x="10068436" y="4611610"/>
              <a:ext cx="95097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lumMod val="75000"/>
              </a:schemeClr>
            </a:solidFill>
            <a:ln w="12700" cap="flat" cmpd="thickThin" algn="ctr">
              <a:noFill/>
              <a:prstDash val="solid"/>
            </a:ln>
            <a:effectLst/>
          </p:spPr>
          <p:txBody>
            <a:bodyPr lIns="1904133" tIns="23801" rIns="47601" bIns="23801" rtlCol="0" anchor="ctr"/>
            <a:lstStyle/>
            <a:p>
              <a:pPr marL="239670" indent="-239670" defTabSz="476018">
                <a:lnSpc>
                  <a:spcPct val="90000"/>
                </a:lnSpc>
                <a:spcBef>
                  <a:spcPct val="20000"/>
                </a:spcBef>
                <a:buSzPct val="90000"/>
                <a:buBlip>
                  <a:blip r:embed="rId3"/>
                </a:buBlip>
              </a:pPr>
              <a:endParaRPr lang="en-US" sz="1250" dirty="0">
                <a:gradFill>
                  <a:gsLst>
                    <a:gs pos="0">
                      <a:prstClr val="white"/>
                    </a:gs>
                    <a:gs pos="86000">
                      <a:prstClr val="white"/>
                    </a:gs>
                  </a:gsLst>
                  <a:lin ang="5400000" scaled="0"/>
                </a:gradFill>
              </a:endParaRPr>
            </a:p>
          </p:txBody>
        </p:sp>
        <p:sp>
          <p:nvSpPr>
            <p:cNvPr id="100" name="Freeform 99"/>
            <p:cNvSpPr/>
            <p:nvPr/>
          </p:nvSpPr>
          <p:spPr>
            <a:xfrm rot="5400000">
              <a:off x="3631131" y="4611610"/>
              <a:ext cx="95097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lumMod val="75000"/>
              </a:schemeClr>
            </a:solidFill>
            <a:ln w="12700" cap="flat" cmpd="thickThin" algn="ctr">
              <a:noFill/>
              <a:prstDash val="solid"/>
            </a:ln>
            <a:effectLst/>
          </p:spPr>
          <p:txBody>
            <a:bodyPr lIns="1904133" tIns="23801" rIns="47601" bIns="23801" rtlCol="0" anchor="ctr"/>
            <a:lstStyle/>
            <a:p>
              <a:pPr marL="239670" indent="-239670" defTabSz="476018">
                <a:lnSpc>
                  <a:spcPct val="90000"/>
                </a:lnSpc>
                <a:spcBef>
                  <a:spcPct val="20000"/>
                </a:spcBef>
                <a:buSzPct val="90000"/>
                <a:buBlip>
                  <a:blip r:embed="rId3"/>
                </a:buBlip>
              </a:pPr>
              <a:endParaRPr lang="en-US" sz="1250" dirty="0">
                <a:gradFill>
                  <a:gsLst>
                    <a:gs pos="0">
                      <a:prstClr val="white"/>
                    </a:gs>
                    <a:gs pos="86000">
                      <a:prstClr val="white"/>
                    </a:gs>
                  </a:gsLst>
                  <a:lin ang="5400000" scaled="0"/>
                </a:gradFill>
              </a:endParaRPr>
            </a:p>
          </p:txBody>
        </p:sp>
        <p:pic>
          <p:nvPicPr>
            <p:cNvPr id="131" name="Picture 6" descr="\\magnum\Projects\Microsoft\Cloud Power FY12\Design\Icons\PNGs\Server_2.png"/>
            <p:cNvPicPr>
              <a:picLocks noChangeAspect="1" noChangeArrowheads="1"/>
            </p:cNvPicPr>
            <p:nvPr/>
          </p:nvPicPr>
          <p:blipFill>
            <a:blip r:embed="rId5" cstate="print">
              <a:lum bright="100000"/>
            </a:blip>
            <a:srcRect/>
            <a:stretch>
              <a:fillRect/>
            </a:stretch>
          </p:blipFill>
          <p:spPr bwMode="auto">
            <a:xfrm>
              <a:off x="3496267" y="5369813"/>
              <a:ext cx="560869" cy="560868"/>
            </a:xfrm>
            <a:prstGeom prst="rect">
              <a:avLst/>
            </a:prstGeom>
            <a:noFill/>
          </p:spPr>
        </p:pic>
        <p:sp>
          <p:nvSpPr>
            <p:cNvPr id="132" name="Isosceles Triangle 131"/>
            <p:cNvSpPr/>
            <p:nvPr/>
          </p:nvSpPr>
          <p:spPr bwMode="auto">
            <a:xfrm rot="5668901">
              <a:off x="3940697" y="5499429"/>
              <a:ext cx="302773" cy="442107"/>
            </a:xfrm>
            <a:prstGeom prst="triangle">
              <a:avLst>
                <a:gd name="adj" fmla="val 100000"/>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57148" tIns="28574" rIns="57148" bIns="28574" numCol="1" rtlCol="0" anchor="ctr" anchorCtr="0" compatLnSpc="1">
              <a:prstTxWarp prst="textNoShape">
                <a:avLst/>
              </a:prstTxWarp>
            </a:bodyPr>
            <a:lstStyle/>
            <a:p>
              <a:pPr algn="ctr" defTabSz="571312">
                <a:defRPr/>
              </a:pPr>
              <a:endParaRPr lang="en-US" sz="1125" kern="0">
                <a:gradFill>
                  <a:gsLst>
                    <a:gs pos="0">
                      <a:srgbClr val="FFFFFF"/>
                    </a:gs>
                    <a:gs pos="100000">
                      <a:srgbClr val="FFFFFF"/>
                    </a:gs>
                  </a:gsLst>
                  <a:lin ang="5400000" scaled="0"/>
                </a:gradFill>
              </a:endParaRPr>
            </a:p>
          </p:txBody>
        </p:sp>
        <p:pic>
          <p:nvPicPr>
            <p:cNvPr id="133" name="Picture 132"/>
            <p:cNvPicPr>
              <a:picLocks noChangeAspect="1"/>
            </p:cNvPicPr>
            <p:nvPr/>
          </p:nvPicPr>
          <p:blipFill>
            <a:blip r:embed="rId6" cstate="print">
              <a:lum bright="100000" contrast="100000"/>
            </a:blip>
            <a:stretch>
              <a:fillRect/>
            </a:stretch>
          </p:blipFill>
          <p:spPr>
            <a:xfrm>
              <a:off x="3809488" y="5846817"/>
              <a:ext cx="620880" cy="302812"/>
            </a:xfrm>
            <a:prstGeom prst="rect">
              <a:avLst/>
            </a:prstGeom>
            <a:noFill/>
            <a:ln>
              <a:noFill/>
            </a:ln>
            <a:effectLst/>
          </p:spPr>
        </p:pic>
        <p:pic>
          <p:nvPicPr>
            <p:cNvPr id="135" name="Picture 6" descr="\\magnum\Projects\Microsoft\Cloud Power FY12\Design\Icons\PNGs\Server_2.png"/>
            <p:cNvPicPr>
              <a:picLocks noChangeAspect="1" noChangeArrowheads="1"/>
            </p:cNvPicPr>
            <p:nvPr/>
          </p:nvPicPr>
          <p:blipFill>
            <a:blip r:embed="rId5" cstate="print">
              <a:lum bright="100000"/>
            </a:blip>
            <a:srcRect/>
            <a:stretch>
              <a:fillRect/>
            </a:stretch>
          </p:blipFill>
          <p:spPr bwMode="auto">
            <a:xfrm>
              <a:off x="10053562" y="5310944"/>
              <a:ext cx="980722" cy="980720"/>
            </a:xfrm>
            <a:prstGeom prst="rect">
              <a:avLst/>
            </a:prstGeom>
            <a:noFill/>
          </p:spPr>
        </p:pic>
        <p:sp>
          <p:nvSpPr>
            <p:cNvPr id="136" name="Rectangle 135"/>
            <p:cNvSpPr/>
            <p:nvPr/>
          </p:nvSpPr>
          <p:spPr>
            <a:xfrm>
              <a:off x="5689768" y="5419674"/>
              <a:ext cx="3372363" cy="763264"/>
            </a:xfrm>
            <a:prstGeom prst="rect">
              <a:avLst/>
            </a:prstGeom>
          </p:spPr>
          <p:txBody>
            <a:bodyPr wrap="square" lIns="76183" tIns="38093" rIns="76183" bIns="38093">
              <a:spAutoFit/>
            </a:bodyPr>
            <a:lstStyle/>
            <a:p>
              <a:pPr algn="ctr" defTabSz="476098" fontAlgn="base">
                <a:lnSpc>
                  <a:spcPct val="80000"/>
                </a:lnSpc>
              </a:pPr>
              <a:r>
                <a:rPr lang="en-US" sz="1250" dirty="0">
                  <a:solidFill>
                    <a:srgbClr val="F2F2F2">
                      <a:alpha val="99000"/>
                    </a:srgbClr>
                  </a:solidFill>
                </a:rPr>
                <a:t>Secure Machine-to-Machine Connectivity</a:t>
              </a:r>
              <a:r>
                <a:rPr lang="en-US" sz="750" dirty="0">
                  <a:solidFill>
                    <a:srgbClr val="F2F2F2">
                      <a:alpha val="99000"/>
                    </a:srgbClr>
                  </a:solidFill>
                </a:rPr>
                <a:t/>
              </a:r>
              <a:br>
                <a:rPr lang="en-US" sz="750" dirty="0">
                  <a:solidFill>
                    <a:srgbClr val="F2F2F2">
                      <a:alpha val="99000"/>
                    </a:srgbClr>
                  </a:solidFill>
                </a:rPr>
              </a:br>
              <a:r>
                <a:rPr lang="en-US" sz="750" dirty="0">
                  <a:solidFill>
                    <a:srgbClr val="F2F2F2">
                      <a:alpha val="99000"/>
                    </a:srgbClr>
                  </a:solidFill>
                </a:rPr>
                <a:t>Windows Azure Connect</a:t>
              </a:r>
              <a:endParaRPr lang="en-US" sz="1250" dirty="0">
                <a:solidFill>
                  <a:srgbClr val="F2F2F2">
                    <a:alpha val="99000"/>
                  </a:srgbClr>
                </a:solidFill>
              </a:endParaRPr>
            </a:p>
          </p:txBody>
        </p:sp>
        <p:cxnSp>
          <p:nvCxnSpPr>
            <p:cNvPr id="137" name="Straight Connector 136"/>
            <p:cNvCxnSpPr/>
            <p:nvPr/>
          </p:nvCxnSpPr>
          <p:spPr>
            <a:xfrm>
              <a:off x="8169447" y="5801304"/>
              <a:ext cx="1418672" cy="0"/>
            </a:xfrm>
            <a:prstGeom prst="line">
              <a:avLst/>
            </a:prstGeom>
            <a:ln w="38100">
              <a:gradFill>
                <a:gsLst>
                  <a:gs pos="0">
                    <a:schemeClr val="accent2">
                      <a:lumMod val="40000"/>
                      <a:lumOff val="60000"/>
                    </a:schemeClr>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5093170" y="5801304"/>
              <a:ext cx="1483384" cy="0"/>
            </a:xfrm>
            <a:prstGeom prst="line">
              <a:avLst/>
            </a:prstGeom>
            <a:ln w="38100">
              <a:gradFill>
                <a:gsLst>
                  <a:gs pos="0">
                    <a:schemeClr val="accent5">
                      <a:lumMod val="40000"/>
                      <a:lumOff val="60000"/>
                    </a:schemeClr>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1823079" y="4998404"/>
            <a:ext cx="5510433" cy="667734"/>
            <a:chOff x="2916925" y="6625847"/>
            <a:chExt cx="8816693" cy="1068374"/>
          </a:xfrm>
        </p:grpSpPr>
        <p:sp>
          <p:nvSpPr>
            <p:cNvPr id="144" name="Freeform 143"/>
            <p:cNvSpPr/>
            <p:nvPr/>
          </p:nvSpPr>
          <p:spPr>
            <a:xfrm rot="5400000">
              <a:off x="10068436" y="5970340"/>
              <a:ext cx="95097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lumMod val="75000"/>
              </a:schemeClr>
            </a:solidFill>
            <a:ln w="12700" cap="flat" cmpd="thickThin" algn="ctr">
              <a:noFill/>
              <a:prstDash val="solid"/>
            </a:ln>
            <a:effectLst/>
          </p:spPr>
          <p:txBody>
            <a:bodyPr lIns="1904133" tIns="23801" rIns="47601" bIns="23801" rtlCol="0" anchor="ctr"/>
            <a:lstStyle/>
            <a:p>
              <a:pPr marL="239670" indent="-239670" defTabSz="476018">
                <a:lnSpc>
                  <a:spcPct val="90000"/>
                </a:lnSpc>
                <a:spcBef>
                  <a:spcPct val="20000"/>
                </a:spcBef>
                <a:buSzPct val="90000"/>
                <a:buBlip>
                  <a:blip r:embed="rId3"/>
                </a:buBlip>
              </a:pPr>
              <a:endParaRPr lang="en-US" sz="1250" dirty="0">
                <a:gradFill>
                  <a:gsLst>
                    <a:gs pos="0">
                      <a:prstClr val="white"/>
                    </a:gs>
                    <a:gs pos="86000">
                      <a:prstClr val="white"/>
                    </a:gs>
                  </a:gsLst>
                  <a:lin ang="5400000" scaled="0"/>
                </a:gradFill>
              </a:endParaRPr>
            </a:p>
          </p:txBody>
        </p:sp>
        <p:sp>
          <p:nvSpPr>
            <p:cNvPr id="145" name="Freeform 144"/>
            <p:cNvSpPr/>
            <p:nvPr/>
          </p:nvSpPr>
          <p:spPr>
            <a:xfrm rot="5400000">
              <a:off x="3631131" y="5970340"/>
              <a:ext cx="95097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lumMod val="75000"/>
              </a:schemeClr>
            </a:solidFill>
            <a:ln w="12700" cap="flat" cmpd="thickThin" algn="ctr">
              <a:noFill/>
              <a:prstDash val="solid"/>
            </a:ln>
            <a:effectLst/>
          </p:spPr>
          <p:txBody>
            <a:bodyPr lIns="1904133" tIns="23801" rIns="47601" bIns="23801" rtlCol="0" anchor="ctr"/>
            <a:lstStyle/>
            <a:p>
              <a:pPr marL="239670" indent="-239670" defTabSz="476018">
                <a:lnSpc>
                  <a:spcPct val="90000"/>
                </a:lnSpc>
                <a:spcBef>
                  <a:spcPct val="20000"/>
                </a:spcBef>
                <a:buSzPct val="90000"/>
                <a:buBlip>
                  <a:blip r:embed="rId3"/>
                </a:buBlip>
              </a:pPr>
              <a:endParaRPr lang="en-US" sz="1250" dirty="0">
                <a:gradFill>
                  <a:gsLst>
                    <a:gs pos="0">
                      <a:prstClr val="white"/>
                    </a:gs>
                    <a:gs pos="86000">
                      <a:prstClr val="white"/>
                    </a:gs>
                  </a:gsLst>
                  <a:lin ang="5400000" scaled="0"/>
                </a:gradFill>
              </a:endParaRPr>
            </a:p>
          </p:txBody>
        </p:sp>
        <p:grpSp>
          <p:nvGrpSpPr>
            <p:cNvPr id="127" name="Group 126"/>
            <p:cNvGrpSpPr/>
            <p:nvPr/>
          </p:nvGrpSpPr>
          <p:grpSpPr>
            <a:xfrm>
              <a:off x="3665820" y="6704453"/>
              <a:ext cx="815716" cy="804086"/>
              <a:chOff x="5293615" y="2178868"/>
              <a:chExt cx="1522938" cy="1834511"/>
            </a:xfrm>
          </p:grpSpPr>
          <p:pic>
            <p:nvPicPr>
              <p:cNvPr id="128" name="Picture 2"/>
              <p:cNvPicPr>
                <a:picLocks noChangeAspect="1" noChangeArrowheads="1"/>
              </p:cNvPicPr>
              <p:nvPr/>
            </p:nvPicPr>
            <p:blipFill>
              <a:blip r:embed="rId7"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129" name="Isosceles Triangle 128"/>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57148" tIns="28574" rIns="57148" bIns="28574" numCol="1" rtlCol="0" anchor="ctr" anchorCtr="0" compatLnSpc="1">
                <a:prstTxWarp prst="textNoShape">
                  <a:avLst/>
                </a:prstTxWarp>
              </a:bodyPr>
              <a:lstStyle/>
              <a:p>
                <a:pPr algn="ctr" defTabSz="571312">
                  <a:defRPr/>
                </a:pPr>
                <a:endParaRPr lang="en-US" sz="1125" kern="0">
                  <a:gradFill>
                    <a:gsLst>
                      <a:gs pos="0">
                        <a:srgbClr val="FFFFFF"/>
                      </a:gs>
                      <a:gs pos="100000">
                        <a:srgbClr val="FFFFFF"/>
                      </a:gs>
                    </a:gsLst>
                    <a:lin ang="5400000" scaled="0"/>
                  </a:gradFill>
                </a:endParaRPr>
              </a:p>
            </p:txBody>
          </p:sp>
          <p:pic>
            <p:nvPicPr>
              <p:cNvPr id="130" name="Picture 129"/>
              <p:cNvPicPr>
                <a:picLocks noChangeAspect="1"/>
              </p:cNvPicPr>
              <p:nvPr/>
            </p:nvPicPr>
            <p:blipFill>
              <a:blip r:embed="rId6" cstate="print">
                <a:lum bright="100000" contrast="100000"/>
              </a:blip>
              <a:stretch>
                <a:fillRect/>
              </a:stretch>
            </p:blipFill>
            <p:spPr>
              <a:xfrm>
                <a:off x="5657373" y="3322518"/>
                <a:ext cx="1159180" cy="690861"/>
              </a:xfrm>
              <a:prstGeom prst="rect">
                <a:avLst/>
              </a:prstGeom>
              <a:noFill/>
              <a:ln>
                <a:noFill/>
              </a:ln>
              <a:effectLst/>
            </p:spPr>
          </p:pic>
        </p:grpSp>
        <p:pic>
          <p:nvPicPr>
            <p:cNvPr id="134" name="Picture 2"/>
            <p:cNvPicPr>
              <a:picLocks noChangeAspect="1" noChangeArrowheads="1"/>
            </p:cNvPicPr>
            <p:nvPr/>
          </p:nvPicPr>
          <p:blipFill>
            <a:blip r:embed="rId7" cstate="print">
              <a:lum bright="100000" contrast="100000"/>
            </a:blip>
            <a:srcRect/>
            <a:stretch>
              <a:fillRect/>
            </a:stretch>
          </p:blipFill>
          <p:spPr bwMode="auto">
            <a:xfrm>
              <a:off x="10021663" y="6625847"/>
              <a:ext cx="1166007" cy="1068374"/>
            </a:xfrm>
            <a:prstGeom prst="rect">
              <a:avLst/>
            </a:prstGeom>
            <a:noFill/>
            <a:ln w="9525">
              <a:noFill/>
              <a:miter lim="800000"/>
              <a:headEnd/>
              <a:tailEnd/>
            </a:ln>
            <a:effectLst/>
          </p:spPr>
        </p:pic>
        <p:cxnSp>
          <p:nvCxnSpPr>
            <p:cNvPr id="139" name="Straight Connector 138"/>
            <p:cNvCxnSpPr/>
            <p:nvPr/>
          </p:nvCxnSpPr>
          <p:spPr>
            <a:xfrm flipH="1">
              <a:off x="5109933" y="7160034"/>
              <a:ext cx="1483384" cy="0"/>
            </a:xfrm>
            <a:prstGeom prst="line">
              <a:avLst/>
            </a:prstGeom>
            <a:ln w="38100">
              <a:gradFill>
                <a:gsLst>
                  <a:gs pos="0">
                    <a:schemeClr val="accent5">
                      <a:lumMod val="40000"/>
                      <a:lumOff val="60000"/>
                    </a:schemeClr>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5689768" y="6778404"/>
              <a:ext cx="3372363" cy="763264"/>
            </a:xfrm>
            <a:prstGeom prst="rect">
              <a:avLst/>
            </a:prstGeom>
          </p:spPr>
          <p:txBody>
            <a:bodyPr wrap="square" lIns="76183" tIns="38093" rIns="76183" bIns="38093">
              <a:spAutoFit/>
            </a:bodyPr>
            <a:lstStyle/>
            <a:p>
              <a:pPr algn="ctr" defTabSz="476098" fontAlgn="base">
                <a:lnSpc>
                  <a:spcPct val="80000"/>
                </a:lnSpc>
              </a:pPr>
              <a:r>
                <a:rPr lang="en-US" sz="1250" dirty="0">
                  <a:solidFill>
                    <a:srgbClr val="F2F2F2">
                      <a:alpha val="99000"/>
                    </a:srgbClr>
                  </a:solidFill>
                </a:rPr>
                <a:t>Secure Site-to-Site </a:t>
              </a:r>
            </a:p>
            <a:p>
              <a:pPr algn="ctr" defTabSz="476098" fontAlgn="base">
                <a:lnSpc>
                  <a:spcPct val="80000"/>
                </a:lnSpc>
              </a:pPr>
              <a:r>
                <a:rPr lang="en-US" sz="1250" dirty="0">
                  <a:solidFill>
                    <a:srgbClr val="F2F2F2">
                      <a:alpha val="99000"/>
                    </a:srgbClr>
                  </a:solidFill>
                </a:rPr>
                <a:t>Network Connectivity</a:t>
              </a:r>
            </a:p>
            <a:p>
              <a:pPr algn="ctr" defTabSz="476098" fontAlgn="base">
                <a:lnSpc>
                  <a:spcPct val="80000"/>
                </a:lnSpc>
              </a:pPr>
              <a:r>
                <a:rPr lang="en-US" sz="750" dirty="0">
                  <a:solidFill>
                    <a:srgbClr val="F2F2F2">
                      <a:alpha val="99000"/>
                    </a:srgbClr>
                  </a:solidFill>
                </a:rPr>
                <a:t>Virtual Network</a:t>
              </a:r>
            </a:p>
          </p:txBody>
        </p:sp>
        <p:cxnSp>
          <p:nvCxnSpPr>
            <p:cNvPr id="141" name="Straight Connector 140"/>
            <p:cNvCxnSpPr/>
            <p:nvPr/>
          </p:nvCxnSpPr>
          <p:spPr>
            <a:xfrm>
              <a:off x="8186210" y="7160034"/>
              <a:ext cx="1418672" cy="0"/>
            </a:xfrm>
            <a:prstGeom prst="line">
              <a:avLst/>
            </a:prstGeom>
            <a:ln w="38100">
              <a:gradFill>
                <a:gsLst>
                  <a:gs pos="0">
                    <a:schemeClr val="accent2">
                      <a:lumMod val="40000"/>
                      <a:lumOff val="60000"/>
                    </a:schemeClr>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5227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outVertic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40" y="1028704"/>
            <a:ext cx="8363938" cy="519373"/>
          </a:xfrm>
        </p:spPr>
        <p:txBody>
          <a:bodyPr/>
          <a:lstStyle/>
          <a:p>
            <a:r>
              <a:rPr lang="en-US" sz="3750" dirty="0"/>
              <a:t>Windows Azure Compliance Capabilities</a:t>
            </a:r>
          </a:p>
        </p:txBody>
      </p:sp>
      <p:graphicFrame>
        <p:nvGraphicFramePr>
          <p:cNvPr id="3" name="Content Placeholder 6"/>
          <p:cNvGraphicFramePr>
            <a:graphicFrameLocks/>
          </p:cNvGraphicFramePr>
          <p:nvPr>
            <p:extLst/>
          </p:nvPr>
        </p:nvGraphicFramePr>
        <p:xfrm>
          <a:off x="445154" y="1752551"/>
          <a:ext cx="6069948" cy="3320879"/>
        </p:xfrm>
        <a:graphic>
          <a:graphicData uri="http://schemas.openxmlformats.org/drawingml/2006/table">
            <a:tbl>
              <a:tblPr firstRow="1" bandRow="1">
                <a:tableStyleId>{5C22544A-7EE6-4342-B048-85BDC9FD1C3A}</a:tableStyleId>
              </a:tblPr>
              <a:tblGrid>
                <a:gridCol w="1442611"/>
                <a:gridCol w="3057183"/>
                <a:gridCol w="1570154"/>
              </a:tblGrid>
              <a:tr h="358620">
                <a:tc>
                  <a:txBody>
                    <a:bodyPr/>
                    <a:lstStyle/>
                    <a:p>
                      <a:r>
                        <a:rPr lang="en-US" sz="1500" dirty="0" smtClean="0">
                          <a:solidFill>
                            <a:schemeClr val="lt1">
                              <a:alpha val="99000"/>
                            </a:schemeClr>
                          </a:solidFill>
                          <a:latin typeface="Segoe UI Light" pitchFamily="34" charset="0"/>
                        </a:rPr>
                        <a:t>Program</a:t>
                      </a:r>
                      <a:endParaRPr lang="en-US" sz="1500" dirty="0">
                        <a:solidFill>
                          <a:schemeClr val="lt1">
                            <a:alpha val="99000"/>
                          </a:schemeClr>
                        </a:solidFill>
                        <a:latin typeface="Segoe UI Light" pitchFamily="34" charset="0"/>
                      </a:endParaRPr>
                    </a:p>
                  </a:txBody>
                  <a:tcPr marL="68598" marR="68598"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1500" smtClean="0">
                          <a:solidFill>
                            <a:schemeClr val="lt1">
                              <a:alpha val="99000"/>
                            </a:schemeClr>
                          </a:solidFill>
                          <a:latin typeface="Segoe UI Light" pitchFamily="34" charset="0"/>
                        </a:rPr>
                        <a:t>Description</a:t>
                      </a:r>
                      <a:endParaRPr lang="en-US" sz="1500" dirty="0">
                        <a:solidFill>
                          <a:schemeClr val="lt1">
                            <a:alpha val="99000"/>
                          </a:schemeClr>
                        </a:solidFill>
                        <a:latin typeface="Segoe UI Light" pitchFamily="34" charset="0"/>
                      </a:endParaRPr>
                    </a:p>
                  </a:txBody>
                  <a:tcPr marL="68598" marR="68598"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1500" dirty="0" smtClean="0">
                          <a:solidFill>
                            <a:schemeClr val="lt1">
                              <a:alpha val="99000"/>
                            </a:schemeClr>
                          </a:solidFill>
                          <a:latin typeface="Segoe UI Light" pitchFamily="34" charset="0"/>
                        </a:rPr>
                        <a:t>Status</a:t>
                      </a:r>
                      <a:endParaRPr lang="en-US" sz="1500" dirty="0">
                        <a:solidFill>
                          <a:schemeClr val="lt1">
                            <a:alpha val="99000"/>
                          </a:schemeClr>
                        </a:solidFill>
                        <a:latin typeface="Segoe UI Light" pitchFamily="34" charset="0"/>
                      </a:endParaRPr>
                    </a:p>
                  </a:txBody>
                  <a:tcPr marL="68598" marR="68598"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r>
              <a:tr h="373380">
                <a:tc>
                  <a:txBody>
                    <a:bodyPr/>
                    <a:lstStyle/>
                    <a:p>
                      <a:r>
                        <a:rPr kumimoji="0" lang="en-US" sz="1000" b="0" i="0" u="none" strike="noStrike" kern="1200" cap="none" spc="0" normalizeH="0" baseline="0" dirty="0" smtClean="0">
                          <a:ln>
                            <a:noFill/>
                          </a:ln>
                          <a:solidFill>
                            <a:schemeClr val="bg2">
                              <a:alpha val="99000"/>
                            </a:schemeClr>
                          </a:solidFill>
                          <a:effectLst/>
                          <a:uLnTx/>
                          <a:uFillTx/>
                          <a:latin typeface="+mn-lt"/>
                          <a:ea typeface="+mn-ea"/>
                          <a:cs typeface="+mn-cs"/>
                        </a:rPr>
                        <a:t>EU-US Safe Harbor Framework</a:t>
                      </a:r>
                      <a:endParaRPr kumimoji="0" lang="en-US" sz="1000" b="0" i="0" u="none" strike="noStrike" kern="1200" cap="none" spc="0" normalizeH="0" baseline="0" dirty="0">
                        <a:ln>
                          <a:noFill/>
                        </a:ln>
                        <a:solidFill>
                          <a:schemeClr val="bg2">
                            <a:alpha val="99000"/>
                          </a:schemeClr>
                        </a:solidFill>
                        <a:effectLst/>
                        <a:uLnTx/>
                        <a:uFillTx/>
                        <a:latin typeface="+mn-lt"/>
                        <a:ea typeface="+mn-ea"/>
                        <a:cs typeface="+mn-cs"/>
                      </a:endParaRPr>
                    </a:p>
                  </a:txBody>
                  <a:tcPr marL="68598" marR="68598"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r>
                        <a:rPr kumimoji="0" lang="en-US" sz="1000" b="0" i="0" u="none" strike="noStrike" kern="1200" cap="none" spc="0" normalizeH="0" baseline="0" dirty="0" smtClean="0">
                          <a:ln>
                            <a:noFill/>
                          </a:ln>
                          <a:solidFill>
                            <a:schemeClr val="bg2">
                              <a:alpha val="99000"/>
                            </a:schemeClr>
                          </a:solidFill>
                          <a:effectLst/>
                          <a:uLnTx/>
                          <a:uFillTx/>
                          <a:latin typeface="+mn-lt"/>
                          <a:ea typeface="+mn-ea"/>
                          <a:cs typeface="+mn-cs"/>
                        </a:rPr>
                        <a:t>Legal transfer of data to Microsoft from within EU</a:t>
                      </a:r>
                      <a:endParaRPr kumimoji="0" lang="en-US" sz="1000" b="0" i="0" u="none" strike="noStrike" kern="1200" cap="none" spc="0" normalizeH="0" baseline="0" dirty="0">
                        <a:ln>
                          <a:noFill/>
                        </a:ln>
                        <a:solidFill>
                          <a:schemeClr val="bg2">
                            <a:alpha val="99000"/>
                          </a:schemeClr>
                        </a:solidFill>
                        <a:effectLst/>
                        <a:uLnTx/>
                        <a:uFillTx/>
                        <a:latin typeface="+mn-lt"/>
                        <a:ea typeface="+mn-ea"/>
                        <a:cs typeface="+mn-cs"/>
                      </a:endParaRPr>
                    </a:p>
                  </a:txBody>
                  <a:tcPr marL="68598" marR="68598"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r>
                        <a:rPr kumimoji="0" lang="en-US" sz="1000" b="0" i="0" u="none" strike="noStrike" kern="1200" cap="none" spc="0" normalizeH="0" baseline="0" dirty="0" smtClean="0">
                          <a:ln>
                            <a:noFill/>
                          </a:ln>
                          <a:solidFill>
                            <a:schemeClr val="bg2">
                              <a:alpha val="99000"/>
                            </a:schemeClr>
                          </a:solidFill>
                          <a:effectLst/>
                          <a:uLnTx/>
                          <a:uFillTx/>
                          <a:latin typeface="+mn-lt"/>
                          <a:ea typeface="+mn-ea"/>
                          <a:cs typeface="+mn-cs"/>
                        </a:rPr>
                        <a:t>Complete</a:t>
                      </a:r>
                      <a:endParaRPr kumimoji="0" lang="en-US" sz="1000" b="0" i="0" u="none" strike="noStrike" kern="1200" cap="none" spc="0" normalizeH="0" baseline="0" dirty="0">
                        <a:ln>
                          <a:noFill/>
                        </a:ln>
                        <a:solidFill>
                          <a:schemeClr val="bg2">
                            <a:alpha val="99000"/>
                          </a:schemeClr>
                        </a:solidFill>
                        <a:effectLst/>
                        <a:uLnTx/>
                        <a:uFillTx/>
                        <a:latin typeface="+mn-lt"/>
                        <a:ea typeface="+mn-ea"/>
                        <a:cs typeface="+mn-cs"/>
                      </a:endParaRPr>
                    </a:p>
                  </a:txBody>
                  <a:tcPr marL="68598" marR="68598"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95000"/>
                      </a:schemeClr>
                    </a:solidFill>
                  </a:tcPr>
                </a:tc>
              </a:tr>
              <a:tr h="434340">
                <a:tc>
                  <a:txBody>
                    <a:bodyPr/>
                    <a:lstStyle/>
                    <a:p>
                      <a:r>
                        <a:rPr kumimoji="0" lang="en-US" sz="1000" b="0" i="0" u="none" strike="noStrike" kern="1200" cap="none" spc="0" normalizeH="0" baseline="0" dirty="0" smtClean="0">
                          <a:ln>
                            <a:noFill/>
                          </a:ln>
                          <a:solidFill>
                            <a:schemeClr val="bg2">
                              <a:alpha val="99000"/>
                            </a:schemeClr>
                          </a:solidFill>
                          <a:effectLst/>
                          <a:uLnTx/>
                          <a:uFillTx/>
                          <a:latin typeface="+mn-lt"/>
                          <a:ea typeface="+mn-ea"/>
                          <a:cs typeface="+mn-cs"/>
                        </a:rPr>
                        <a:t>ISO27001</a:t>
                      </a:r>
                      <a:endParaRPr kumimoji="0" lang="en-US" sz="1000" b="0" i="0" u="none" strike="noStrike" kern="1200" cap="none" spc="0" normalizeH="0" baseline="0" dirty="0">
                        <a:ln>
                          <a:noFill/>
                        </a:ln>
                        <a:solidFill>
                          <a:schemeClr val="bg2">
                            <a:alpha val="99000"/>
                          </a:schemeClr>
                        </a:solidFill>
                        <a:effectLst/>
                        <a:uLnTx/>
                        <a:uFillTx/>
                        <a:latin typeface="+mn-lt"/>
                        <a:ea typeface="+mn-ea"/>
                        <a:cs typeface="+mn-cs"/>
                      </a:endParaRPr>
                    </a:p>
                  </a:txBody>
                  <a:tcPr marL="68598" marR="68598"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tc>
                  <a:txBody>
                    <a:bodyPr/>
                    <a:lstStyle/>
                    <a:p>
                      <a:r>
                        <a:rPr kumimoji="0" lang="en-US" sz="1000" b="0" i="0" u="none" strike="noStrike" kern="1200" cap="none" spc="0" normalizeH="0" baseline="0" dirty="0" smtClean="0">
                          <a:ln>
                            <a:noFill/>
                          </a:ln>
                          <a:solidFill>
                            <a:schemeClr val="bg2">
                              <a:alpha val="99000"/>
                            </a:schemeClr>
                          </a:solidFill>
                          <a:effectLst/>
                          <a:uLnTx/>
                          <a:uFillTx/>
                          <a:latin typeface="+mn-lt"/>
                          <a:ea typeface="+mn-ea"/>
                          <a:cs typeface="+mn-cs"/>
                        </a:rPr>
                        <a:t>Broad international information security standard</a:t>
                      </a:r>
                      <a:endParaRPr kumimoji="0" lang="en-US" sz="1000" b="0" i="0" u="none" strike="noStrike" kern="1200" cap="none" spc="0" normalizeH="0" baseline="0" dirty="0">
                        <a:ln>
                          <a:noFill/>
                        </a:ln>
                        <a:solidFill>
                          <a:schemeClr val="bg2">
                            <a:alpha val="99000"/>
                          </a:schemeClr>
                        </a:solidFill>
                        <a:effectLst/>
                        <a:uLnTx/>
                        <a:uFillTx/>
                        <a:latin typeface="+mn-lt"/>
                        <a:ea typeface="+mn-ea"/>
                        <a:cs typeface="+mn-cs"/>
                      </a:endParaRPr>
                    </a:p>
                  </a:txBody>
                  <a:tcPr marL="68598" marR="68598"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tc>
                  <a:txBody>
                    <a:bodyPr/>
                    <a:lstStyle/>
                    <a:p>
                      <a:r>
                        <a:rPr kumimoji="0" lang="en-US" sz="1000" b="0" i="0" u="none" strike="noStrike" kern="1200" cap="none" spc="0" normalizeH="0" baseline="0" dirty="0" smtClean="0">
                          <a:ln>
                            <a:noFill/>
                          </a:ln>
                          <a:solidFill>
                            <a:schemeClr val="bg2">
                              <a:alpha val="99000"/>
                            </a:schemeClr>
                          </a:solidFill>
                          <a:effectLst/>
                          <a:uLnTx/>
                          <a:uFillTx/>
                          <a:latin typeface="+mn-lt"/>
                          <a:ea typeface="+mn-ea"/>
                          <a:cs typeface="+mn-cs"/>
                        </a:rPr>
                        <a:t>Complete</a:t>
                      </a:r>
                    </a:p>
                    <a:p>
                      <a:r>
                        <a:rPr kumimoji="0" lang="en-US" sz="1000" b="0" i="0" u="none" strike="noStrike" kern="1200" cap="none" spc="0" normalizeH="0" baseline="0" dirty="0" smtClean="0">
                          <a:ln>
                            <a:noFill/>
                          </a:ln>
                          <a:solidFill>
                            <a:schemeClr val="bg2">
                              <a:alpha val="99000"/>
                            </a:schemeClr>
                          </a:solidFill>
                          <a:effectLst/>
                          <a:uLnTx/>
                          <a:uFillTx/>
                          <a:latin typeface="+mn-lt"/>
                          <a:ea typeface="+mn-ea"/>
                          <a:cs typeface="+mn-cs"/>
                        </a:rPr>
                        <a:t>(for core services)</a:t>
                      </a:r>
                      <a:endParaRPr kumimoji="0" lang="en-US" sz="1000" b="0" i="0" u="none" strike="noStrike" kern="1200" cap="none" spc="0" normalizeH="0" baseline="0" dirty="0">
                        <a:ln>
                          <a:noFill/>
                        </a:ln>
                        <a:solidFill>
                          <a:schemeClr val="bg2">
                            <a:alpha val="99000"/>
                          </a:schemeClr>
                        </a:solidFill>
                        <a:effectLst/>
                        <a:uLnTx/>
                        <a:uFillTx/>
                        <a:latin typeface="+mn-lt"/>
                        <a:ea typeface="+mn-ea"/>
                        <a:cs typeface="+mn-cs"/>
                      </a:endParaRPr>
                    </a:p>
                  </a:txBody>
                  <a:tcPr marL="68598" marR="68598"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tr>
              <a:tr h="358620">
                <a:tc>
                  <a:txBody>
                    <a:bodyPr/>
                    <a:lstStyle/>
                    <a:p>
                      <a:r>
                        <a:rPr kumimoji="0" lang="en-US" sz="1000" b="0" i="0" u="none" strike="noStrike" kern="1200" cap="none" spc="0" normalizeH="0" baseline="0" dirty="0" smtClean="0">
                          <a:ln>
                            <a:noFill/>
                          </a:ln>
                          <a:solidFill>
                            <a:schemeClr val="bg2">
                              <a:alpha val="99000"/>
                            </a:schemeClr>
                          </a:solidFill>
                          <a:effectLst/>
                          <a:uLnTx/>
                          <a:uFillTx/>
                          <a:latin typeface="+mn-lt"/>
                          <a:ea typeface="+mn-ea"/>
                          <a:cs typeface="+mn-cs"/>
                        </a:rPr>
                        <a:t>SAS 70</a:t>
                      </a:r>
                      <a:endParaRPr kumimoji="0" lang="en-US" sz="1000" b="0" i="0" u="none" strike="noStrike" kern="1200" cap="none" spc="0" normalizeH="0" baseline="0" dirty="0">
                        <a:ln>
                          <a:noFill/>
                        </a:ln>
                        <a:solidFill>
                          <a:schemeClr val="bg2">
                            <a:alpha val="99000"/>
                          </a:schemeClr>
                        </a:solidFill>
                        <a:effectLst/>
                        <a:uLnTx/>
                        <a:uFillTx/>
                        <a:latin typeface="+mn-lt"/>
                        <a:ea typeface="+mn-ea"/>
                        <a:cs typeface="+mn-cs"/>
                      </a:endParaRPr>
                    </a:p>
                  </a:txBody>
                  <a:tcPr marL="68598" marR="68598"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r>
                        <a:rPr kumimoji="0" lang="en-US" sz="1000" b="0" i="0" u="none" strike="noStrike" kern="1200" cap="none" spc="0" normalizeH="0" baseline="0" dirty="0" smtClean="0">
                          <a:ln>
                            <a:noFill/>
                          </a:ln>
                          <a:solidFill>
                            <a:schemeClr val="bg2">
                              <a:alpha val="99000"/>
                            </a:schemeClr>
                          </a:solidFill>
                          <a:effectLst/>
                          <a:uLnTx/>
                          <a:uFillTx/>
                          <a:latin typeface="+mn-lt"/>
                          <a:ea typeface="+mn-ea"/>
                          <a:cs typeface="+mn-cs"/>
                        </a:rPr>
                        <a:t>US accounting audit standard</a:t>
                      </a:r>
                      <a:endParaRPr kumimoji="0" lang="en-US" sz="1000" b="0" i="0" u="none" strike="noStrike" kern="1200" cap="none" spc="0" normalizeH="0" baseline="0" dirty="0">
                        <a:ln>
                          <a:noFill/>
                        </a:ln>
                        <a:solidFill>
                          <a:schemeClr val="bg2">
                            <a:alpha val="99000"/>
                          </a:schemeClr>
                        </a:solidFill>
                        <a:effectLst/>
                        <a:uLnTx/>
                        <a:uFillTx/>
                        <a:latin typeface="+mn-lt"/>
                        <a:ea typeface="+mn-ea"/>
                        <a:cs typeface="+mn-cs"/>
                      </a:endParaRPr>
                    </a:p>
                  </a:txBody>
                  <a:tcPr marL="68598" marR="68598"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r>
                        <a:rPr kumimoji="0" lang="en-US" sz="1000" b="0" i="0" u="none" strike="noStrike" kern="1200" cap="none" spc="0" normalizeH="0" baseline="0" dirty="0" smtClean="0">
                          <a:ln>
                            <a:noFill/>
                          </a:ln>
                          <a:solidFill>
                            <a:schemeClr val="bg2">
                              <a:alpha val="99000"/>
                            </a:schemeClr>
                          </a:solidFill>
                          <a:effectLst/>
                          <a:uLnTx/>
                          <a:uFillTx/>
                          <a:latin typeface="+mn-lt"/>
                          <a:ea typeface="+mn-ea"/>
                          <a:cs typeface="+mn-cs"/>
                        </a:rPr>
                        <a:t>Replaced by SSAE 16</a:t>
                      </a:r>
                      <a:endParaRPr kumimoji="0" lang="en-US" sz="1000" b="0" i="0" u="none" strike="noStrike" kern="1200" cap="none" spc="0" normalizeH="0" baseline="0" dirty="0">
                        <a:ln>
                          <a:noFill/>
                        </a:ln>
                        <a:solidFill>
                          <a:schemeClr val="bg2">
                            <a:alpha val="99000"/>
                          </a:schemeClr>
                        </a:solidFill>
                        <a:effectLst/>
                        <a:uLnTx/>
                        <a:uFillTx/>
                        <a:latin typeface="+mn-lt"/>
                        <a:ea typeface="+mn-ea"/>
                        <a:cs typeface="+mn-cs"/>
                      </a:endParaRPr>
                    </a:p>
                  </a:txBody>
                  <a:tcPr marL="68598" marR="68598"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r>
              <a:tr h="434340">
                <a:tc>
                  <a:txBody>
                    <a:bodyPr/>
                    <a:lstStyle/>
                    <a:p>
                      <a:r>
                        <a:rPr kumimoji="0" lang="en-US" sz="1000" b="0" i="0" u="none" strike="noStrike" kern="1200" cap="none" spc="0" normalizeH="0" baseline="0" dirty="0" smtClean="0">
                          <a:ln>
                            <a:noFill/>
                          </a:ln>
                          <a:solidFill>
                            <a:schemeClr val="bg2">
                              <a:alpha val="99000"/>
                            </a:schemeClr>
                          </a:solidFill>
                          <a:effectLst/>
                          <a:uLnTx/>
                          <a:uFillTx/>
                          <a:latin typeface="+mn-lt"/>
                          <a:ea typeface="+mn-ea"/>
                          <a:cs typeface="+mn-cs"/>
                        </a:rPr>
                        <a:t>SSAE 16 (SOC 1 Type 2)</a:t>
                      </a:r>
                      <a:endParaRPr kumimoji="0" lang="en-US" sz="1000" b="0" i="0" u="none" strike="noStrike" kern="1200" cap="none" spc="0" normalizeH="0" baseline="0" dirty="0">
                        <a:ln>
                          <a:noFill/>
                        </a:ln>
                        <a:solidFill>
                          <a:schemeClr val="bg2">
                            <a:alpha val="99000"/>
                          </a:schemeClr>
                        </a:solidFill>
                        <a:effectLst/>
                        <a:uLnTx/>
                        <a:uFillTx/>
                        <a:latin typeface="+mn-lt"/>
                        <a:ea typeface="+mn-ea"/>
                        <a:cs typeface="+mn-cs"/>
                      </a:endParaRPr>
                    </a:p>
                  </a:txBody>
                  <a:tcPr marL="68598" marR="68598"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tc>
                  <a:txBody>
                    <a:bodyPr/>
                    <a:lstStyle/>
                    <a:p>
                      <a:r>
                        <a:rPr kumimoji="0" lang="en-US" sz="1000" b="0" i="0" u="none" strike="noStrike" kern="1200" cap="none" spc="0" normalizeH="0" baseline="0" dirty="0" smtClean="0">
                          <a:ln>
                            <a:noFill/>
                          </a:ln>
                          <a:solidFill>
                            <a:schemeClr val="bg2">
                              <a:alpha val="99000"/>
                            </a:schemeClr>
                          </a:solidFill>
                          <a:effectLst/>
                          <a:uLnTx/>
                          <a:uFillTx/>
                          <a:latin typeface="+mn-lt"/>
                          <a:ea typeface="+mn-ea"/>
                          <a:cs typeface="+mn-cs"/>
                        </a:rPr>
                        <a:t>Replacement for SAS 70 Type 2</a:t>
                      </a:r>
                      <a:endParaRPr kumimoji="0" lang="en-US" sz="1000" b="0" i="0" u="none" strike="noStrike" kern="1200" cap="none" spc="0" normalizeH="0" baseline="0" dirty="0">
                        <a:ln>
                          <a:noFill/>
                        </a:ln>
                        <a:solidFill>
                          <a:schemeClr val="bg2">
                            <a:alpha val="99000"/>
                          </a:schemeClr>
                        </a:solidFill>
                        <a:effectLst/>
                        <a:uLnTx/>
                        <a:uFillTx/>
                        <a:latin typeface="+mn-lt"/>
                        <a:ea typeface="+mn-ea"/>
                        <a:cs typeface="+mn-cs"/>
                      </a:endParaRPr>
                    </a:p>
                  </a:txBody>
                  <a:tcPr marL="68598" marR="68598"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tc>
                  <a:txBody>
                    <a:bodyPr/>
                    <a:lstStyle/>
                    <a:p>
                      <a:r>
                        <a:rPr kumimoji="0" lang="en-US" sz="1000" b="0" i="0" u="none" strike="noStrike" kern="1200" cap="none" spc="0" normalizeH="0" baseline="0" dirty="0" smtClean="0">
                          <a:ln>
                            <a:noFill/>
                          </a:ln>
                          <a:solidFill>
                            <a:schemeClr val="bg2">
                              <a:alpha val="99000"/>
                            </a:schemeClr>
                          </a:solidFill>
                          <a:effectLst/>
                          <a:uLnTx/>
                          <a:uFillTx/>
                          <a:latin typeface="+mn-lt"/>
                          <a:ea typeface="+mn-ea"/>
                          <a:cs typeface="+mn-cs"/>
                        </a:rPr>
                        <a:t>ETA mid CY2012</a:t>
                      </a:r>
                    </a:p>
                    <a:p>
                      <a:r>
                        <a:rPr kumimoji="0" lang="en-US" sz="1000" b="0" i="0" u="none" strike="noStrike" kern="1200" cap="none" spc="0" normalizeH="0" baseline="0" dirty="0" smtClean="0">
                          <a:ln>
                            <a:noFill/>
                          </a:ln>
                          <a:solidFill>
                            <a:schemeClr val="bg2">
                              <a:alpha val="99000"/>
                            </a:schemeClr>
                          </a:solidFill>
                          <a:effectLst/>
                          <a:uLnTx/>
                          <a:uFillTx/>
                          <a:latin typeface="+mn-lt"/>
                          <a:ea typeface="+mn-ea"/>
                          <a:cs typeface="+mn-cs"/>
                        </a:rPr>
                        <a:t>(for core services)</a:t>
                      </a:r>
                      <a:endParaRPr kumimoji="0" lang="en-US" sz="1000" b="0" i="0" u="none" strike="noStrike" kern="1200" cap="none" spc="0" normalizeH="0" baseline="0" dirty="0">
                        <a:ln>
                          <a:noFill/>
                        </a:ln>
                        <a:solidFill>
                          <a:schemeClr val="bg2">
                            <a:alpha val="99000"/>
                          </a:schemeClr>
                        </a:solidFill>
                        <a:effectLst/>
                        <a:uLnTx/>
                        <a:uFillTx/>
                        <a:latin typeface="+mn-lt"/>
                        <a:ea typeface="+mn-ea"/>
                        <a:cs typeface="+mn-cs"/>
                      </a:endParaRPr>
                    </a:p>
                  </a:txBody>
                  <a:tcPr marL="68598" marR="68598"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tr>
              <a:tr h="492899">
                <a:tc>
                  <a:txBody>
                    <a:bodyPr/>
                    <a:lstStyle/>
                    <a:p>
                      <a:r>
                        <a:rPr kumimoji="0" lang="en-US" sz="1000" b="0" i="0" u="none" strike="noStrike" kern="1200" cap="none" spc="0" normalizeH="0" baseline="0" dirty="0" smtClean="0">
                          <a:ln>
                            <a:noFill/>
                          </a:ln>
                          <a:solidFill>
                            <a:schemeClr val="bg2">
                              <a:alpha val="99000"/>
                            </a:schemeClr>
                          </a:solidFill>
                          <a:effectLst/>
                          <a:uLnTx/>
                          <a:uFillTx/>
                          <a:latin typeface="+mn-lt"/>
                          <a:ea typeface="+mn-ea"/>
                          <a:cs typeface="+mn-cs"/>
                        </a:rPr>
                        <a:t>FISMA / </a:t>
                      </a:r>
                      <a:r>
                        <a:rPr kumimoji="0" lang="en-US" sz="1000" b="0" i="0" u="none" strike="noStrike" kern="1200" cap="none" spc="0" normalizeH="0" baseline="0" dirty="0" err="1" smtClean="0">
                          <a:ln>
                            <a:noFill/>
                          </a:ln>
                          <a:solidFill>
                            <a:schemeClr val="bg2">
                              <a:alpha val="99000"/>
                            </a:schemeClr>
                          </a:solidFill>
                          <a:effectLst/>
                          <a:uLnTx/>
                          <a:uFillTx/>
                          <a:latin typeface="+mn-lt"/>
                          <a:ea typeface="+mn-ea"/>
                          <a:cs typeface="+mn-cs"/>
                        </a:rPr>
                        <a:t>FedRAMP</a:t>
                      </a:r>
                      <a:endParaRPr kumimoji="0" lang="en-US" sz="1000" b="0" i="0" u="none" strike="noStrike" kern="1200" cap="none" spc="0" normalizeH="0" baseline="0" dirty="0">
                        <a:ln>
                          <a:noFill/>
                        </a:ln>
                        <a:solidFill>
                          <a:schemeClr val="bg2">
                            <a:alpha val="99000"/>
                          </a:schemeClr>
                        </a:solidFill>
                        <a:effectLst/>
                        <a:uLnTx/>
                        <a:uFillTx/>
                        <a:latin typeface="+mn-lt"/>
                        <a:ea typeface="+mn-ea"/>
                        <a:cs typeface="+mn-cs"/>
                      </a:endParaRPr>
                    </a:p>
                  </a:txBody>
                  <a:tcPr marL="68598" marR="68598"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r>
                        <a:rPr kumimoji="0" lang="en-US" sz="1000" b="0" i="0" u="none" strike="noStrike" kern="1200" cap="none" spc="0" normalizeH="0" baseline="0" dirty="0" smtClean="0">
                          <a:ln>
                            <a:noFill/>
                          </a:ln>
                          <a:solidFill>
                            <a:schemeClr val="bg2">
                              <a:alpha val="99000"/>
                            </a:schemeClr>
                          </a:solidFill>
                          <a:effectLst/>
                          <a:uLnTx/>
                          <a:uFillTx/>
                          <a:latin typeface="+mn-lt"/>
                          <a:ea typeface="+mn-ea"/>
                          <a:cs typeface="+mn-cs"/>
                        </a:rPr>
                        <a:t>Required by law for US Federal agencies and looked on favorably by other government agencies</a:t>
                      </a:r>
                      <a:endParaRPr kumimoji="0" lang="en-US" sz="1000" b="0" i="0" u="none" strike="noStrike" kern="1200" cap="none" spc="0" normalizeH="0" baseline="0" dirty="0">
                        <a:ln>
                          <a:noFill/>
                        </a:ln>
                        <a:solidFill>
                          <a:schemeClr val="bg2">
                            <a:alpha val="99000"/>
                          </a:schemeClr>
                        </a:solidFill>
                        <a:effectLst/>
                        <a:uLnTx/>
                        <a:uFillTx/>
                        <a:latin typeface="+mn-lt"/>
                        <a:ea typeface="+mn-ea"/>
                        <a:cs typeface="+mn-cs"/>
                      </a:endParaRPr>
                    </a:p>
                  </a:txBody>
                  <a:tcPr marL="68598" marR="68598"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r>
                        <a:rPr kumimoji="0" lang="en-US" sz="1000" b="0" i="0" u="none" strike="noStrike" kern="1200" cap="none" spc="0" normalizeH="0" baseline="0" dirty="0" smtClean="0">
                          <a:ln>
                            <a:noFill/>
                          </a:ln>
                          <a:solidFill>
                            <a:schemeClr val="bg2">
                              <a:alpha val="99000"/>
                            </a:schemeClr>
                          </a:solidFill>
                          <a:effectLst/>
                          <a:uLnTx/>
                          <a:uFillTx/>
                          <a:latin typeface="+mn-lt"/>
                          <a:ea typeface="+mn-ea"/>
                          <a:cs typeface="+mn-cs"/>
                        </a:rPr>
                        <a:t>In progress</a:t>
                      </a:r>
                      <a:endParaRPr kumimoji="0" lang="en-US" sz="1000" b="0" i="0" u="none" strike="noStrike" kern="1200" cap="none" spc="0" normalizeH="0" baseline="0" dirty="0">
                        <a:ln>
                          <a:noFill/>
                        </a:ln>
                        <a:solidFill>
                          <a:schemeClr val="bg2">
                            <a:alpha val="99000"/>
                          </a:schemeClr>
                        </a:solidFill>
                        <a:effectLst/>
                        <a:uLnTx/>
                        <a:uFillTx/>
                        <a:latin typeface="+mn-lt"/>
                        <a:ea typeface="+mn-ea"/>
                        <a:cs typeface="+mn-cs"/>
                      </a:endParaRPr>
                    </a:p>
                  </a:txBody>
                  <a:tcPr marL="68598" marR="68598"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r>
              <a:tr h="434340">
                <a:tc>
                  <a:txBody>
                    <a:bodyPr/>
                    <a:lstStyle/>
                    <a:p>
                      <a:r>
                        <a:rPr kumimoji="0" lang="en-US" sz="1000" b="0" i="0" u="none" strike="noStrike" kern="1200" cap="none" spc="0" normalizeH="0" baseline="0" dirty="0" smtClean="0">
                          <a:ln>
                            <a:noFill/>
                          </a:ln>
                          <a:solidFill>
                            <a:schemeClr val="bg2">
                              <a:alpha val="99000"/>
                            </a:schemeClr>
                          </a:solidFill>
                          <a:effectLst/>
                          <a:uLnTx/>
                          <a:uFillTx/>
                          <a:latin typeface="+mn-lt"/>
                          <a:ea typeface="+mn-ea"/>
                          <a:cs typeface="+mn-cs"/>
                        </a:rPr>
                        <a:t>EU Model Clauses</a:t>
                      </a:r>
                      <a:endParaRPr kumimoji="0" lang="en-US" sz="1000" b="0" i="0" u="none" strike="noStrike" kern="1200" cap="none" spc="0" normalizeH="0" baseline="0" dirty="0">
                        <a:ln>
                          <a:noFill/>
                        </a:ln>
                        <a:solidFill>
                          <a:schemeClr val="bg2">
                            <a:alpha val="99000"/>
                          </a:schemeClr>
                        </a:solidFill>
                        <a:effectLst/>
                        <a:uLnTx/>
                        <a:uFillTx/>
                        <a:latin typeface="+mn-lt"/>
                        <a:ea typeface="+mn-ea"/>
                        <a:cs typeface="+mn-cs"/>
                      </a:endParaRPr>
                    </a:p>
                  </a:txBody>
                  <a:tcPr marL="68598" marR="68598"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tc>
                  <a:txBody>
                    <a:bodyPr/>
                    <a:lstStyle/>
                    <a:p>
                      <a:r>
                        <a:rPr kumimoji="0" lang="en-US" sz="1000" b="0" i="0" u="none" strike="noStrike" kern="1200" cap="none" spc="0" normalizeH="0" baseline="0" dirty="0" smtClean="0">
                          <a:ln>
                            <a:noFill/>
                          </a:ln>
                          <a:solidFill>
                            <a:schemeClr val="bg2">
                              <a:alpha val="99000"/>
                            </a:schemeClr>
                          </a:solidFill>
                          <a:effectLst/>
                          <a:uLnTx/>
                          <a:uFillTx/>
                          <a:latin typeface="+mn-lt"/>
                          <a:ea typeface="+mn-ea"/>
                          <a:cs typeface="+mn-cs"/>
                        </a:rPr>
                        <a:t>Robust commitment for handling EU personal data and transfer to US</a:t>
                      </a:r>
                      <a:endParaRPr kumimoji="0" lang="en-US" sz="1000" b="0" i="0" u="none" strike="noStrike" kern="1200" cap="none" spc="0" normalizeH="0" baseline="0" dirty="0">
                        <a:ln>
                          <a:noFill/>
                        </a:ln>
                        <a:solidFill>
                          <a:schemeClr val="bg2">
                            <a:alpha val="99000"/>
                          </a:schemeClr>
                        </a:solidFill>
                        <a:effectLst/>
                        <a:uLnTx/>
                        <a:uFillTx/>
                        <a:latin typeface="+mn-lt"/>
                        <a:ea typeface="+mn-ea"/>
                        <a:cs typeface="+mn-cs"/>
                      </a:endParaRPr>
                    </a:p>
                  </a:txBody>
                  <a:tcPr marL="68598" marR="68598"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tc>
                  <a:txBody>
                    <a:bodyPr/>
                    <a:lstStyle/>
                    <a:p>
                      <a:r>
                        <a:rPr kumimoji="0" lang="en-US" sz="1000" b="0" i="0" u="none" strike="noStrike" kern="1200" cap="none" spc="0" normalizeH="0" baseline="0" dirty="0" smtClean="0">
                          <a:ln>
                            <a:noFill/>
                          </a:ln>
                          <a:solidFill>
                            <a:schemeClr val="bg2">
                              <a:alpha val="99000"/>
                            </a:schemeClr>
                          </a:solidFill>
                          <a:effectLst/>
                          <a:uLnTx/>
                          <a:uFillTx/>
                          <a:latin typeface="+mn-lt"/>
                          <a:ea typeface="+mn-ea"/>
                          <a:cs typeface="+mn-cs"/>
                        </a:rPr>
                        <a:t>Complete</a:t>
                      </a:r>
                    </a:p>
                    <a:p>
                      <a:r>
                        <a:rPr kumimoji="0" lang="en-US" sz="1000" b="0" i="0" u="none" strike="noStrike" kern="1200" cap="none" spc="0" normalizeH="0" baseline="0" dirty="0" smtClean="0">
                          <a:ln>
                            <a:noFill/>
                          </a:ln>
                          <a:solidFill>
                            <a:schemeClr val="bg2">
                              <a:alpha val="99000"/>
                            </a:schemeClr>
                          </a:solidFill>
                          <a:effectLst/>
                          <a:uLnTx/>
                          <a:uFillTx/>
                          <a:latin typeface="+mn-lt"/>
                          <a:ea typeface="+mn-ea"/>
                          <a:cs typeface="+mn-cs"/>
                        </a:rPr>
                        <a:t>(for core services)</a:t>
                      </a:r>
                      <a:endParaRPr kumimoji="0" lang="en-US" sz="1000" b="0" i="0" u="none" strike="noStrike" kern="1200" cap="none" spc="0" normalizeH="0" baseline="0" dirty="0">
                        <a:ln>
                          <a:noFill/>
                        </a:ln>
                        <a:solidFill>
                          <a:schemeClr val="bg2">
                            <a:alpha val="99000"/>
                          </a:schemeClr>
                        </a:solidFill>
                        <a:effectLst/>
                        <a:uLnTx/>
                        <a:uFillTx/>
                        <a:latin typeface="+mn-lt"/>
                        <a:ea typeface="+mn-ea"/>
                        <a:cs typeface="+mn-cs"/>
                      </a:endParaRPr>
                    </a:p>
                  </a:txBody>
                  <a:tcPr marL="68598" marR="68598"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tr>
              <a:tr h="434340">
                <a:tc>
                  <a:txBody>
                    <a:bodyPr/>
                    <a:lstStyle/>
                    <a:p>
                      <a:r>
                        <a:rPr kumimoji="0" lang="en-US" sz="1000" b="0" i="0" u="none" strike="noStrike" kern="1200" cap="none" spc="0" normalizeH="0" baseline="0" dirty="0" smtClean="0">
                          <a:ln>
                            <a:noFill/>
                          </a:ln>
                          <a:solidFill>
                            <a:schemeClr val="bg2">
                              <a:alpha val="99000"/>
                            </a:schemeClr>
                          </a:solidFill>
                          <a:effectLst/>
                          <a:uLnTx/>
                          <a:uFillTx/>
                          <a:latin typeface="+mn-lt"/>
                          <a:ea typeface="+mn-ea"/>
                          <a:cs typeface="+mn-cs"/>
                        </a:rPr>
                        <a:t>HIPAA BAA</a:t>
                      </a:r>
                      <a:endParaRPr kumimoji="0" lang="en-US" sz="1000" b="0" i="0" u="none" strike="noStrike" kern="1200" cap="none" spc="0" normalizeH="0" baseline="0" dirty="0">
                        <a:ln>
                          <a:noFill/>
                        </a:ln>
                        <a:solidFill>
                          <a:schemeClr val="bg2">
                            <a:alpha val="99000"/>
                          </a:schemeClr>
                        </a:solidFill>
                        <a:effectLst/>
                        <a:uLnTx/>
                        <a:uFillTx/>
                        <a:latin typeface="+mn-lt"/>
                        <a:ea typeface="+mn-ea"/>
                        <a:cs typeface="+mn-cs"/>
                      </a:endParaRPr>
                    </a:p>
                  </a:txBody>
                  <a:tcPr marL="68598" marR="68598"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r>
                        <a:rPr kumimoji="0" lang="en-US" sz="1000" b="0" i="0" u="none" strike="noStrike" kern="1200" cap="none" spc="0" normalizeH="0" baseline="0" dirty="0" smtClean="0">
                          <a:ln>
                            <a:noFill/>
                          </a:ln>
                          <a:solidFill>
                            <a:schemeClr val="bg2">
                              <a:alpha val="99000"/>
                            </a:schemeClr>
                          </a:solidFill>
                          <a:effectLst/>
                          <a:uLnTx/>
                          <a:uFillTx/>
                          <a:latin typeface="+mn-lt"/>
                          <a:ea typeface="+mn-ea"/>
                          <a:cs typeface="+mn-cs"/>
                        </a:rPr>
                        <a:t>Protected health information in the US</a:t>
                      </a:r>
                      <a:endParaRPr kumimoji="0" lang="en-US" sz="1000" b="0" i="0" u="none" strike="noStrike" kern="1200" cap="none" spc="0" normalizeH="0" baseline="0" dirty="0">
                        <a:ln>
                          <a:noFill/>
                        </a:ln>
                        <a:solidFill>
                          <a:schemeClr val="bg2">
                            <a:alpha val="99000"/>
                          </a:schemeClr>
                        </a:solidFill>
                        <a:effectLst/>
                        <a:uLnTx/>
                        <a:uFillTx/>
                        <a:latin typeface="+mn-lt"/>
                        <a:ea typeface="+mn-ea"/>
                        <a:cs typeface="+mn-cs"/>
                      </a:endParaRPr>
                    </a:p>
                  </a:txBody>
                  <a:tcPr marL="68598" marR="68598"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r>
                        <a:rPr kumimoji="0" lang="en-US" sz="1000" b="0" i="0" u="none" strike="noStrike" kern="1200" cap="none" spc="0" normalizeH="0" baseline="0" dirty="0" smtClean="0">
                          <a:ln>
                            <a:noFill/>
                          </a:ln>
                          <a:solidFill>
                            <a:schemeClr val="bg2">
                              <a:alpha val="99000"/>
                            </a:schemeClr>
                          </a:solidFill>
                          <a:effectLst/>
                          <a:uLnTx/>
                          <a:uFillTx/>
                          <a:latin typeface="+mn-lt"/>
                          <a:ea typeface="+mn-ea"/>
                          <a:cs typeface="+mn-cs"/>
                        </a:rPr>
                        <a:t>ETA </a:t>
                      </a:r>
                      <a:r>
                        <a:rPr kumimoji="0" lang="en-US" sz="1000" b="0" i="0" u="none" strike="noStrike" kern="1200" cap="none" spc="0" normalizeH="0" baseline="0" dirty="0" err="1" smtClean="0">
                          <a:ln>
                            <a:noFill/>
                          </a:ln>
                          <a:solidFill>
                            <a:schemeClr val="bg2">
                              <a:alpha val="99000"/>
                            </a:schemeClr>
                          </a:solidFill>
                          <a:effectLst/>
                          <a:uLnTx/>
                          <a:uFillTx/>
                          <a:latin typeface="+mn-lt"/>
                          <a:ea typeface="+mn-ea"/>
                          <a:cs typeface="+mn-cs"/>
                        </a:rPr>
                        <a:t>Q2</a:t>
                      </a:r>
                      <a:r>
                        <a:rPr kumimoji="0" lang="en-US" sz="1000" b="0" i="0" u="none" strike="noStrike" kern="1200" cap="none" spc="0" normalizeH="0" baseline="0" dirty="0" smtClean="0">
                          <a:ln>
                            <a:noFill/>
                          </a:ln>
                          <a:solidFill>
                            <a:schemeClr val="bg2">
                              <a:alpha val="99000"/>
                            </a:schemeClr>
                          </a:solidFill>
                          <a:effectLst/>
                          <a:uLnTx/>
                          <a:uFillTx/>
                          <a:latin typeface="+mn-lt"/>
                          <a:ea typeface="+mn-ea"/>
                          <a:cs typeface="+mn-cs"/>
                        </a:rPr>
                        <a:t> CY2012</a:t>
                      </a:r>
                    </a:p>
                    <a:p>
                      <a:r>
                        <a:rPr kumimoji="0" lang="en-US" sz="1000" b="0" i="0" u="none" strike="noStrike" kern="1200" cap="none" spc="0" normalizeH="0" baseline="0" dirty="0" smtClean="0">
                          <a:ln>
                            <a:noFill/>
                          </a:ln>
                          <a:solidFill>
                            <a:schemeClr val="bg2">
                              <a:alpha val="99000"/>
                            </a:schemeClr>
                          </a:solidFill>
                          <a:effectLst/>
                          <a:uLnTx/>
                          <a:uFillTx/>
                          <a:latin typeface="+mn-lt"/>
                          <a:ea typeface="+mn-ea"/>
                          <a:cs typeface="+mn-cs"/>
                        </a:rPr>
                        <a:t>(for core services)</a:t>
                      </a:r>
                      <a:endParaRPr kumimoji="0" lang="en-US" sz="1000" b="0" i="0" u="none" strike="noStrike" kern="1200" cap="none" spc="0" normalizeH="0" baseline="0" dirty="0">
                        <a:ln>
                          <a:noFill/>
                        </a:ln>
                        <a:solidFill>
                          <a:schemeClr val="bg2">
                            <a:alpha val="99000"/>
                          </a:schemeClr>
                        </a:solidFill>
                        <a:effectLst/>
                        <a:uLnTx/>
                        <a:uFillTx/>
                        <a:latin typeface="+mn-lt"/>
                        <a:ea typeface="+mn-ea"/>
                        <a:cs typeface="+mn-cs"/>
                      </a:endParaRPr>
                    </a:p>
                  </a:txBody>
                  <a:tcPr marL="68598" marR="68598"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r>
            </a:tbl>
          </a:graphicData>
        </a:graphic>
      </p:graphicFrame>
      <p:sp>
        <p:nvSpPr>
          <p:cNvPr id="7" name="TextBox 6"/>
          <p:cNvSpPr txBox="1"/>
          <p:nvPr/>
        </p:nvSpPr>
        <p:spPr>
          <a:xfrm>
            <a:off x="445154" y="5088034"/>
            <a:ext cx="5754414" cy="153888"/>
          </a:xfrm>
          <a:prstGeom prst="rect">
            <a:avLst/>
          </a:prstGeom>
          <a:noFill/>
        </p:spPr>
        <p:txBody>
          <a:bodyPr wrap="square" lIns="0" tIns="0" rIns="0" bIns="0" rtlCol="0">
            <a:spAutoFit/>
          </a:bodyPr>
          <a:lstStyle/>
          <a:p>
            <a:pPr defTabSz="685385"/>
            <a:r>
              <a:rPr lang="en-US" sz="1000" dirty="0">
                <a:gradFill>
                  <a:gsLst>
                    <a:gs pos="0">
                      <a:srgbClr val="FFFFFF"/>
                    </a:gs>
                    <a:gs pos="86000">
                      <a:srgbClr val="FFFFFF"/>
                    </a:gs>
                  </a:gsLst>
                  <a:lin ang="5400000" scaled="0"/>
                </a:gradFill>
              </a:rPr>
              <a:t>Core Services: Compute, Storage, Virtual Network, Virtual Machine</a:t>
            </a:r>
          </a:p>
        </p:txBody>
      </p:sp>
      <p:sp>
        <p:nvSpPr>
          <p:cNvPr id="9" name="Freeform 8"/>
          <p:cNvSpPr/>
          <p:nvPr/>
        </p:nvSpPr>
        <p:spPr>
          <a:xfrm>
            <a:off x="6800567" y="2002957"/>
            <a:ext cx="1709866" cy="2676739"/>
          </a:xfrm>
          <a:custGeom>
            <a:avLst/>
            <a:gdLst>
              <a:gd name="connsiteX0" fmla="*/ 0 w 1929372"/>
              <a:gd name="connsiteY0" fmla="*/ 812292 h 1624584"/>
              <a:gd name="connsiteX1" fmla="*/ 964686 w 1929372"/>
              <a:gd name="connsiteY1" fmla="*/ 0 h 1624584"/>
              <a:gd name="connsiteX2" fmla="*/ 1929372 w 1929372"/>
              <a:gd name="connsiteY2" fmla="*/ 812292 h 1624584"/>
              <a:gd name="connsiteX3" fmla="*/ 964686 w 1929372"/>
              <a:gd name="connsiteY3" fmla="*/ 1624584 h 1624584"/>
              <a:gd name="connsiteX4" fmla="*/ 0 w 1929372"/>
              <a:gd name="connsiteY4" fmla="*/ 812292 h 1624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372" h="1624584">
                <a:moveTo>
                  <a:pt x="0" y="812292"/>
                </a:moveTo>
                <a:cubicBezTo>
                  <a:pt x="0" y="363676"/>
                  <a:pt x="431905" y="0"/>
                  <a:pt x="964686" y="0"/>
                </a:cubicBezTo>
                <a:cubicBezTo>
                  <a:pt x="1497467" y="0"/>
                  <a:pt x="1929372" y="363676"/>
                  <a:pt x="1929372" y="812292"/>
                </a:cubicBezTo>
                <a:cubicBezTo>
                  <a:pt x="1929372" y="1260908"/>
                  <a:pt x="1497467" y="1624584"/>
                  <a:pt x="964686" y="1624584"/>
                </a:cubicBezTo>
                <a:cubicBezTo>
                  <a:pt x="431905" y="1624584"/>
                  <a:pt x="0" y="1260908"/>
                  <a:pt x="0" y="812292"/>
                </a:cubicBezTo>
                <a:close/>
              </a:path>
            </a:pathLst>
          </a:custGeom>
          <a:solidFill>
            <a:schemeClr val="accent1">
              <a:alpha val="50000"/>
            </a:schemeClr>
          </a:solidFill>
          <a:ln>
            <a:noFill/>
          </a:ln>
        </p:spPr>
        <p:style>
          <a:lnRef idx="2">
            <a:schemeClr val="lt1">
              <a:hueOff val="0"/>
              <a:satOff val="0"/>
              <a:lumOff val="0"/>
              <a:alphaOff val="0"/>
            </a:schemeClr>
          </a:lnRef>
          <a:fillRef idx="1">
            <a:schemeClr val="accent5">
              <a:alpha val="50000"/>
              <a:hueOff val="-12397374"/>
              <a:satOff val="18550"/>
              <a:lumOff val="-20783"/>
              <a:alphaOff val="0"/>
            </a:schemeClr>
          </a:fillRef>
          <a:effectRef idx="0">
            <a:schemeClr val="accent5">
              <a:alpha val="50000"/>
              <a:hueOff val="-12397374"/>
              <a:satOff val="18550"/>
              <a:lumOff val="-20783"/>
              <a:alphaOff val="0"/>
            </a:schemeClr>
          </a:effectRef>
          <a:fontRef idx="minor">
            <a:schemeClr val="tx1"/>
          </a:fontRef>
        </p:style>
        <p:txBody>
          <a:bodyPr spcFirstLastPara="0" vert="horz" wrap="square" lIns="92748" tIns="117144" rIns="400005" bIns="0" numCol="1" spcCol="1270" anchor="ctr" anchorCtr="0">
            <a:noAutofit/>
          </a:bodyPr>
          <a:lstStyle/>
          <a:p>
            <a:pPr defTabSz="800143">
              <a:lnSpc>
                <a:spcPct val="90000"/>
              </a:lnSpc>
              <a:spcBef>
                <a:spcPct val="0"/>
              </a:spcBef>
            </a:pPr>
            <a:r>
              <a:rPr lang="en-US" sz="2688" dirty="0">
                <a:solidFill>
                  <a:srgbClr val="FFFFFF"/>
                </a:solidFill>
              </a:rPr>
              <a:t>  FISMA</a:t>
            </a:r>
          </a:p>
        </p:txBody>
      </p:sp>
      <p:sp>
        <p:nvSpPr>
          <p:cNvPr id="10" name="Freeform 9"/>
          <p:cNvSpPr/>
          <p:nvPr/>
        </p:nvSpPr>
        <p:spPr>
          <a:xfrm>
            <a:off x="7507114" y="2693806"/>
            <a:ext cx="1151404" cy="1828965"/>
          </a:xfrm>
          <a:custGeom>
            <a:avLst/>
            <a:gdLst>
              <a:gd name="connsiteX0" fmla="*/ 0 w 2615044"/>
              <a:gd name="connsiteY0" fmla="*/ 1147111 h 2294221"/>
              <a:gd name="connsiteX1" fmla="*/ 1307522 w 2615044"/>
              <a:gd name="connsiteY1" fmla="*/ 0 h 2294221"/>
              <a:gd name="connsiteX2" fmla="*/ 2615044 w 2615044"/>
              <a:gd name="connsiteY2" fmla="*/ 1147111 h 2294221"/>
              <a:gd name="connsiteX3" fmla="*/ 1307522 w 2615044"/>
              <a:gd name="connsiteY3" fmla="*/ 2294222 h 2294221"/>
              <a:gd name="connsiteX4" fmla="*/ 0 w 2615044"/>
              <a:gd name="connsiteY4" fmla="*/ 1147111 h 229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5044" h="2294221">
                <a:moveTo>
                  <a:pt x="0" y="1147111"/>
                </a:moveTo>
                <a:cubicBezTo>
                  <a:pt x="0" y="513579"/>
                  <a:pt x="585398" y="0"/>
                  <a:pt x="1307522" y="0"/>
                </a:cubicBezTo>
                <a:cubicBezTo>
                  <a:pt x="2029646" y="0"/>
                  <a:pt x="2615044" y="513579"/>
                  <a:pt x="2615044" y="1147111"/>
                </a:cubicBezTo>
                <a:cubicBezTo>
                  <a:pt x="2615044" y="1780643"/>
                  <a:pt x="2029646" y="2294222"/>
                  <a:pt x="1307522" y="2294222"/>
                </a:cubicBezTo>
                <a:cubicBezTo>
                  <a:pt x="585398" y="2294222"/>
                  <a:pt x="0" y="1780643"/>
                  <a:pt x="0" y="1147111"/>
                </a:cubicBezTo>
                <a:close/>
              </a:path>
            </a:pathLst>
          </a:custGeom>
          <a:solidFill>
            <a:schemeClr val="accent5">
              <a:hueOff val="0"/>
              <a:satOff val="0"/>
              <a:lumOff val="0"/>
              <a:alpha val="70000"/>
            </a:schemeClr>
          </a:solidFill>
          <a:ln>
            <a:noFill/>
          </a:ln>
        </p:spPr>
        <p:style>
          <a:lnRef idx="2">
            <a:schemeClr val="lt1">
              <a:hueOff val="0"/>
              <a:satOff val="0"/>
              <a:lumOff val="0"/>
              <a:alphaOff val="0"/>
            </a:schemeClr>
          </a:lnRef>
          <a:fillRef idx="1">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txBody>
          <a:bodyPr spcFirstLastPara="0" vert="horz" wrap="square" lIns="188563" tIns="193001" rIns="188563" bIns="785792" numCol="1" spcCol="1270" anchor="ctr" anchorCtr="0">
            <a:noAutofit/>
          </a:bodyPr>
          <a:lstStyle/>
          <a:p>
            <a:pPr algn="ctr" defTabSz="1333571">
              <a:lnSpc>
                <a:spcPct val="90000"/>
              </a:lnSpc>
              <a:spcBef>
                <a:spcPct val="0"/>
              </a:spcBef>
              <a:spcAft>
                <a:spcPct val="35000"/>
              </a:spcAft>
            </a:pPr>
            <a:r>
              <a:rPr lang="en-US" sz="3000" dirty="0">
                <a:solidFill>
                  <a:srgbClr val="FFFFFF"/>
                </a:solidFill>
              </a:rPr>
              <a:t>ISO</a:t>
            </a:r>
          </a:p>
        </p:txBody>
      </p:sp>
      <p:sp>
        <p:nvSpPr>
          <p:cNvPr id="11" name="Freeform 10"/>
          <p:cNvSpPr/>
          <p:nvPr/>
        </p:nvSpPr>
        <p:spPr>
          <a:xfrm>
            <a:off x="7786645" y="4248199"/>
            <a:ext cx="388352" cy="583752"/>
          </a:xfrm>
          <a:custGeom>
            <a:avLst/>
            <a:gdLst>
              <a:gd name="connsiteX0" fmla="*/ 0 w 672659"/>
              <a:gd name="connsiteY0" fmla="*/ 366124 h 732248"/>
              <a:gd name="connsiteX1" fmla="*/ 336330 w 672659"/>
              <a:gd name="connsiteY1" fmla="*/ 0 h 732248"/>
              <a:gd name="connsiteX2" fmla="*/ 672660 w 672659"/>
              <a:gd name="connsiteY2" fmla="*/ 366124 h 732248"/>
              <a:gd name="connsiteX3" fmla="*/ 336330 w 672659"/>
              <a:gd name="connsiteY3" fmla="*/ 732248 h 732248"/>
              <a:gd name="connsiteX4" fmla="*/ 0 w 672659"/>
              <a:gd name="connsiteY4" fmla="*/ 366124 h 732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659" h="732248">
                <a:moveTo>
                  <a:pt x="0" y="366124"/>
                </a:moveTo>
                <a:cubicBezTo>
                  <a:pt x="0" y="163919"/>
                  <a:pt x="150580" y="0"/>
                  <a:pt x="336330" y="0"/>
                </a:cubicBezTo>
                <a:cubicBezTo>
                  <a:pt x="522080" y="0"/>
                  <a:pt x="672660" y="163919"/>
                  <a:pt x="672660" y="366124"/>
                </a:cubicBezTo>
                <a:cubicBezTo>
                  <a:pt x="672660" y="568329"/>
                  <a:pt x="522080" y="732248"/>
                  <a:pt x="336330" y="732248"/>
                </a:cubicBezTo>
                <a:cubicBezTo>
                  <a:pt x="150580" y="732248"/>
                  <a:pt x="0" y="568329"/>
                  <a:pt x="0" y="366124"/>
                </a:cubicBezTo>
                <a:close/>
              </a:path>
            </a:pathLst>
          </a:custGeom>
          <a:solidFill>
            <a:schemeClr val="accent3">
              <a:alpha val="50000"/>
            </a:schemeClr>
          </a:solidFill>
          <a:ln>
            <a:noFill/>
          </a:ln>
        </p:spPr>
        <p:style>
          <a:lnRef idx="2">
            <a:schemeClr val="lt1">
              <a:hueOff val="0"/>
              <a:satOff val="0"/>
              <a:lumOff val="0"/>
              <a:alphaOff val="0"/>
            </a:schemeClr>
          </a:lnRef>
          <a:fillRef idx="1">
            <a:schemeClr val="accent5">
              <a:alpha val="50000"/>
              <a:hueOff val="-4132458"/>
              <a:satOff val="6183"/>
              <a:lumOff val="-6928"/>
              <a:alphaOff val="0"/>
            </a:schemeClr>
          </a:fillRef>
          <a:effectRef idx="0">
            <a:schemeClr val="accent5">
              <a:alpha val="50000"/>
              <a:hueOff val="-4132458"/>
              <a:satOff val="6183"/>
              <a:lumOff val="-6928"/>
              <a:alphaOff val="0"/>
            </a:schemeClr>
          </a:effectRef>
          <a:fontRef idx="minor">
            <a:schemeClr val="tx1"/>
          </a:fontRef>
        </p:style>
        <p:txBody>
          <a:bodyPr spcFirstLastPara="0" vert="horz" wrap="square" lIns="0" tIns="52801" rIns="32336" bIns="52801" numCol="1" spcCol="1270" anchor="ctr" anchorCtr="0">
            <a:noAutofit/>
          </a:bodyPr>
          <a:lstStyle/>
          <a:p>
            <a:pPr algn="ctr" defTabSz="350063">
              <a:lnSpc>
                <a:spcPct val="90000"/>
              </a:lnSpc>
              <a:spcBef>
                <a:spcPct val="0"/>
              </a:spcBef>
              <a:spcAft>
                <a:spcPct val="35000"/>
              </a:spcAft>
            </a:pPr>
            <a:r>
              <a:rPr lang="en-US" sz="1000" dirty="0">
                <a:solidFill>
                  <a:srgbClr val="FFFFFF"/>
                </a:solidFill>
              </a:rPr>
              <a:t>HIPAA</a:t>
            </a:r>
          </a:p>
        </p:txBody>
      </p:sp>
      <p:sp>
        <p:nvSpPr>
          <p:cNvPr id="12" name="Freeform 11"/>
          <p:cNvSpPr/>
          <p:nvPr/>
        </p:nvSpPr>
        <p:spPr>
          <a:xfrm rot="469508">
            <a:off x="8020512" y="3269236"/>
            <a:ext cx="598323" cy="1410796"/>
          </a:xfrm>
          <a:custGeom>
            <a:avLst/>
            <a:gdLst>
              <a:gd name="connsiteX0" fmla="*/ 0 w 1196392"/>
              <a:gd name="connsiteY0" fmla="*/ 439060 h 878120"/>
              <a:gd name="connsiteX1" fmla="*/ 598196 w 1196392"/>
              <a:gd name="connsiteY1" fmla="*/ 0 h 878120"/>
              <a:gd name="connsiteX2" fmla="*/ 1196392 w 1196392"/>
              <a:gd name="connsiteY2" fmla="*/ 439060 h 878120"/>
              <a:gd name="connsiteX3" fmla="*/ 598196 w 1196392"/>
              <a:gd name="connsiteY3" fmla="*/ 878120 h 878120"/>
              <a:gd name="connsiteX4" fmla="*/ 0 w 1196392"/>
              <a:gd name="connsiteY4" fmla="*/ 439060 h 878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6392" h="878120">
                <a:moveTo>
                  <a:pt x="0" y="439060"/>
                </a:moveTo>
                <a:cubicBezTo>
                  <a:pt x="0" y="196574"/>
                  <a:pt x="267821" y="0"/>
                  <a:pt x="598196" y="0"/>
                </a:cubicBezTo>
                <a:cubicBezTo>
                  <a:pt x="928571" y="0"/>
                  <a:pt x="1196392" y="196574"/>
                  <a:pt x="1196392" y="439060"/>
                </a:cubicBezTo>
                <a:cubicBezTo>
                  <a:pt x="1196392" y="681546"/>
                  <a:pt x="928571" y="878120"/>
                  <a:pt x="598196" y="878120"/>
                </a:cubicBezTo>
                <a:cubicBezTo>
                  <a:pt x="267821" y="878120"/>
                  <a:pt x="0" y="681546"/>
                  <a:pt x="0" y="439060"/>
                </a:cubicBezTo>
                <a:close/>
              </a:path>
            </a:pathLst>
          </a:custGeom>
          <a:solidFill>
            <a:schemeClr val="accent2">
              <a:alpha val="50000"/>
            </a:schemeClr>
          </a:solidFill>
          <a:ln>
            <a:noFill/>
          </a:ln>
        </p:spPr>
        <p:style>
          <a:lnRef idx="2">
            <a:schemeClr val="lt1">
              <a:hueOff val="0"/>
              <a:satOff val="0"/>
              <a:lumOff val="0"/>
              <a:alphaOff val="0"/>
            </a:schemeClr>
          </a:lnRef>
          <a:fillRef idx="1">
            <a:schemeClr val="accent5">
              <a:alpha val="50000"/>
              <a:hueOff val="-8264916"/>
              <a:satOff val="12367"/>
              <a:lumOff val="-13855"/>
              <a:alphaOff val="0"/>
            </a:schemeClr>
          </a:fillRef>
          <a:effectRef idx="0">
            <a:schemeClr val="accent5">
              <a:alpha val="50000"/>
              <a:hueOff val="-8264916"/>
              <a:satOff val="12367"/>
              <a:lumOff val="-13855"/>
              <a:alphaOff val="0"/>
            </a:schemeClr>
          </a:effectRef>
          <a:fontRef idx="minor">
            <a:schemeClr val="tx1"/>
          </a:fontRef>
        </p:style>
        <p:txBody>
          <a:bodyPr spcFirstLastPara="0" vert="horz" wrap="square" lIns="86268" tIns="200002" rIns="86269" bIns="73873" numCol="1" spcCol="1270" anchor="t" anchorCtr="0">
            <a:noAutofit/>
          </a:bodyPr>
          <a:lstStyle/>
          <a:p>
            <a:pPr algn="ctr" defTabSz="666786">
              <a:lnSpc>
                <a:spcPct val="90000"/>
              </a:lnSpc>
              <a:spcBef>
                <a:spcPct val="0"/>
              </a:spcBef>
              <a:spcAft>
                <a:spcPct val="35000"/>
              </a:spcAft>
            </a:pPr>
            <a:r>
              <a:rPr lang="en-US" sz="1500" dirty="0">
                <a:solidFill>
                  <a:srgbClr val="FFFFFF"/>
                </a:solidFill>
              </a:rPr>
              <a:t>SSAE</a:t>
            </a:r>
          </a:p>
        </p:txBody>
      </p:sp>
    </p:spTree>
    <p:extLst>
      <p:ext uri="{BB962C8B-B14F-4D97-AF65-F5344CB8AC3E}">
        <p14:creationId xmlns:p14="http://schemas.microsoft.com/office/powerpoint/2010/main" val="2037079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Cloud Computing Patterns</a:t>
            </a:r>
            <a:endParaRPr lang="en-US" dirty="0"/>
          </a:p>
        </p:txBody>
      </p:sp>
      <p:grpSp>
        <p:nvGrpSpPr>
          <p:cNvPr id="23" name="Group 22"/>
          <p:cNvGrpSpPr/>
          <p:nvPr/>
        </p:nvGrpSpPr>
        <p:grpSpPr>
          <a:xfrm>
            <a:off x="317164" y="1680406"/>
            <a:ext cx="5718904" cy="848886"/>
            <a:chOff x="507461" y="884257"/>
            <a:chExt cx="9150247" cy="1358217"/>
          </a:xfrm>
        </p:grpSpPr>
        <p:cxnSp>
          <p:nvCxnSpPr>
            <p:cNvPr id="4" name="Straight Arrow Connector 3"/>
            <p:cNvCxnSpPr/>
            <p:nvPr/>
          </p:nvCxnSpPr>
          <p:spPr bwMode="auto">
            <a:xfrm rot="16200000" flipV="1">
              <a:off x="362488" y="1542925"/>
              <a:ext cx="1074328" cy="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899651" y="2067230"/>
              <a:ext cx="3784575" cy="1122"/>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4750416" y="1949197"/>
              <a:ext cx="1371353" cy="1615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914148" eaLnBrk="0" fontAlgn="base" hangingPunct="0">
                <a:spcBef>
                  <a:spcPct val="20000"/>
                </a:spcBef>
                <a:spcAft>
                  <a:spcPct val="0"/>
                </a:spcAft>
                <a:buClr>
                  <a:srgbClr val="000000"/>
                </a:buClr>
              </a:pPr>
              <a:r>
                <a:rPr lang="en-US" sz="1063" i="1" dirty="0">
                  <a:solidFill>
                    <a:srgbClr val="FFFFFF">
                      <a:alpha val="99000"/>
                    </a:srgbClr>
                  </a:solidFill>
                </a:rPr>
                <a:t>t</a:t>
              </a:r>
            </a:p>
          </p:txBody>
        </p:sp>
        <p:sp>
          <p:nvSpPr>
            <p:cNvPr id="7" name="Rectangle 6"/>
            <p:cNvSpPr/>
            <p:nvPr/>
          </p:nvSpPr>
          <p:spPr>
            <a:xfrm rot="16200000">
              <a:off x="19418" y="1497953"/>
              <a:ext cx="1232564" cy="256477"/>
            </a:xfrm>
            <a:prstGeom prst="rect">
              <a:avLst/>
            </a:prstGeom>
            <a:ln>
              <a:noFill/>
            </a:ln>
          </p:spPr>
          <p:txBody>
            <a:bodyPr wrap="square" lIns="57148" tIns="28574" rIns="57148" bIns="28574">
              <a:spAutoFit/>
            </a:bodyPr>
            <a:lstStyle/>
            <a:p>
              <a:pPr marL="228538" indent="-228538" algn="ctr" defTabSz="914148" eaLnBrk="0" fontAlgn="base" hangingPunct="0">
                <a:lnSpc>
                  <a:spcPts val="799"/>
                </a:lnSpc>
                <a:spcBef>
                  <a:spcPct val="20000"/>
                </a:spcBef>
                <a:spcAft>
                  <a:spcPct val="0"/>
                </a:spcAft>
                <a:buClr>
                  <a:srgbClr val="000000"/>
                </a:buClr>
              </a:pPr>
              <a:r>
                <a:rPr lang="en-US" sz="875" dirty="0">
                  <a:solidFill>
                    <a:srgbClr val="FFFFFF">
                      <a:alpha val="99000"/>
                    </a:srgbClr>
                  </a:solidFill>
                </a:rPr>
                <a:t>Compute </a:t>
              </a:r>
            </a:p>
          </p:txBody>
        </p:sp>
        <p:cxnSp>
          <p:nvCxnSpPr>
            <p:cNvPr id="9" name="Straight Arrow Connector 8"/>
            <p:cNvCxnSpPr/>
            <p:nvPr/>
          </p:nvCxnSpPr>
          <p:spPr bwMode="auto">
            <a:xfrm flipV="1">
              <a:off x="899651" y="1666832"/>
              <a:ext cx="1222772" cy="78440"/>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3329884" y="1641655"/>
              <a:ext cx="1281109" cy="10361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2" name="Straight Connector 11"/>
            <p:cNvCxnSpPr/>
            <p:nvPr/>
          </p:nvCxnSpPr>
          <p:spPr bwMode="auto">
            <a:xfrm rot="5400000" flipH="1" flipV="1">
              <a:off x="2819827" y="1556149"/>
              <a:ext cx="1023652" cy="1878"/>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2073596" y="1232935"/>
              <a:ext cx="1340774" cy="707883"/>
            </a:xfrm>
            <a:prstGeom prst="rect">
              <a:avLst/>
            </a:prstGeom>
            <a:ln>
              <a:noFill/>
            </a:ln>
          </p:spPr>
          <p:txBody>
            <a:bodyPr wrap="square" lIns="57148" tIns="28574" rIns="57148" bIns="28574">
              <a:spAutoFit/>
            </a:bodyPr>
            <a:lstStyle/>
            <a:p>
              <a:pPr marL="228538" indent="-228538" algn="ctr" defTabSz="914148" eaLnBrk="0" fontAlgn="base" hangingPunct="0">
                <a:lnSpc>
                  <a:spcPts val="799"/>
                </a:lnSpc>
                <a:spcBef>
                  <a:spcPct val="20000"/>
                </a:spcBef>
                <a:spcAft>
                  <a:spcPct val="0"/>
                </a:spcAft>
                <a:buClr>
                  <a:srgbClr val="000000"/>
                </a:buClr>
              </a:pPr>
              <a:endParaRPr lang="en-US" sz="813" dirty="0">
                <a:solidFill>
                  <a:srgbClr val="FFFFFF">
                    <a:alpha val="99000"/>
                  </a:srgbClr>
                </a:solidFill>
              </a:endParaRPr>
            </a:p>
            <a:p>
              <a:pPr marL="228538" indent="-228538" algn="ctr" defTabSz="914148" eaLnBrk="0" fontAlgn="base" hangingPunct="0">
                <a:lnSpc>
                  <a:spcPts val="799"/>
                </a:lnSpc>
                <a:spcAft>
                  <a:spcPts val="600"/>
                </a:spcAft>
                <a:buClr>
                  <a:srgbClr val="000000"/>
                </a:buClr>
              </a:pPr>
              <a:r>
                <a:rPr lang="en-US" sz="813" dirty="0">
                  <a:solidFill>
                    <a:srgbClr val="FFFFFF">
                      <a:alpha val="99000"/>
                    </a:srgbClr>
                  </a:solidFill>
                </a:rPr>
                <a:t>Inactivity</a:t>
              </a:r>
            </a:p>
            <a:p>
              <a:pPr marL="228538" indent="-228538" algn="ctr" defTabSz="914148" eaLnBrk="0" fontAlgn="base" hangingPunct="0">
                <a:lnSpc>
                  <a:spcPts val="799"/>
                </a:lnSpc>
                <a:spcAft>
                  <a:spcPts val="600"/>
                </a:spcAft>
                <a:buClr>
                  <a:srgbClr val="000000"/>
                </a:buClr>
              </a:pPr>
              <a:r>
                <a:rPr lang="en-US" sz="813" dirty="0">
                  <a:solidFill>
                    <a:srgbClr val="FFFFFF">
                      <a:alpha val="99000"/>
                    </a:srgbClr>
                  </a:solidFill>
                </a:rPr>
                <a:t>Period </a:t>
              </a:r>
            </a:p>
          </p:txBody>
        </p:sp>
        <p:cxnSp>
          <p:nvCxnSpPr>
            <p:cNvPr id="14" name="Straight Connector 13"/>
            <p:cNvCxnSpPr/>
            <p:nvPr/>
          </p:nvCxnSpPr>
          <p:spPr bwMode="auto">
            <a:xfrm rot="5400000" flipH="1" flipV="1">
              <a:off x="1636244" y="1556149"/>
              <a:ext cx="1023652" cy="1878"/>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nvGrpSpPr>
            <p:cNvPr id="57" name="Group 56"/>
            <p:cNvGrpSpPr/>
            <p:nvPr/>
          </p:nvGrpSpPr>
          <p:grpSpPr>
            <a:xfrm>
              <a:off x="5128636" y="884257"/>
              <a:ext cx="4529072" cy="1142779"/>
              <a:chOff x="342904" y="1278609"/>
              <a:chExt cx="3773244" cy="952315"/>
            </a:xfrm>
          </p:grpSpPr>
          <p:sp>
            <p:nvSpPr>
              <p:cNvPr id="15" name="TextBox 14"/>
              <p:cNvSpPr txBox="1"/>
              <p:nvPr/>
            </p:nvSpPr>
            <p:spPr>
              <a:xfrm>
                <a:off x="342904" y="1278609"/>
                <a:ext cx="3773244" cy="353940"/>
              </a:xfrm>
              <a:prstGeom prst="rect">
                <a:avLst/>
              </a:prstGeom>
              <a:noFill/>
              <a:ln>
                <a:noFill/>
              </a:ln>
            </p:spPr>
            <p:txBody>
              <a:bodyPr wrap="square" lIns="0" tIns="28574" rIns="0" bIns="28574" rtlCol="0">
                <a:spAutoFit/>
              </a:bodyPr>
              <a:lstStyle/>
              <a:p>
                <a:pPr defTabSz="914186">
                  <a:lnSpc>
                    <a:spcPct val="90000"/>
                  </a:lnSpc>
                  <a:spcBef>
                    <a:spcPct val="20000"/>
                  </a:spcBef>
                </a:pPr>
                <a:r>
                  <a:rPr lang="en-US" sz="1500" dirty="0">
                    <a:solidFill>
                      <a:srgbClr val="00AEEF">
                        <a:alpha val="99000"/>
                      </a:srgbClr>
                    </a:solidFill>
                    <a:ea typeface="Segoe UI" pitchFamily="34" charset="0"/>
                    <a:cs typeface="Segoe UI" pitchFamily="34" charset="0"/>
                  </a:rPr>
                  <a:t>On and Off – </a:t>
                </a:r>
                <a:r>
                  <a:rPr lang="en-US" sz="1500" dirty="0">
                    <a:solidFill>
                      <a:srgbClr val="00B050">
                        <a:alpha val="99000"/>
                      </a:srgbClr>
                    </a:solidFill>
                    <a:ea typeface="Segoe UI" pitchFamily="34" charset="0"/>
                    <a:cs typeface="Segoe UI" pitchFamily="34" charset="0"/>
                  </a:rPr>
                  <a:t>Start/End Semester</a:t>
                </a:r>
              </a:p>
            </p:txBody>
          </p:sp>
          <p:sp>
            <p:nvSpPr>
              <p:cNvPr id="16" name="Rectangle 15"/>
              <p:cNvSpPr/>
              <p:nvPr/>
            </p:nvSpPr>
            <p:spPr>
              <a:xfrm>
                <a:off x="342905" y="1692315"/>
                <a:ext cx="3613706" cy="538609"/>
              </a:xfrm>
              <a:prstGeom prst="rect">
                <a:avLst/>
              </a:prstGeom>
              <a:ln>
                <a:noFill/>
              </a:ln>
            </p:spPr>
            <p:txBody>
              <a:bodyPr wrap="square" lIns="0" tIns="0" rIns="0" bIns="0">
                <a:spAutoFit/>
              </a:bodyPr>
              <a:lstStyle/>
              <a:p>
                <a:pPr marL="0" lvl="1" defTabSz="914073" fontAlgn="base">
                  <a:spcAft>
                    <a:spcPct val="0"/>
                  </a:spcAft>
                </a:pPr>
                <a:r>
                  <a:rPr lang="en-US" sz="875" dirty="0">
                    <a:solidFill>
                      <a:srgbClr val="FFFFFF">
                        <a:alpha val="99000"/>
                      </a:srgbClr>
                    </a:solidFill>
                    <a:ea typeface="Kozuka Gothic Pro R" pitchFamily="34" charset="-128"/>
                  </a:rPr>
                  <a:t>On &amp; off workloads (e.g. batch job)</a:t>
                </a:r>
              </a:p>
              <a:p>
                <a:pPr marL="0" lvl="1" defTabSz="914073" fontAlgn="base">
                  <a:spcAft>
                    <a:spcPct val="0"/>
                  </a:spcAft>
                </a:pPr>
                <a:r>
                  <a:rPr lang="en-US" sz="875" dirty="0">
                    <a:solidFill>
                      <a:srgbClr val="FFFFFF">
                        <a:alpha val="99000"/>
                      </a:srgbClr>
                    </a:solidFill>
                    <a:ea typeface="Kozuka Gothic Pro R" pitchFamily="34" charset="-128"/>
                  </a:rPr>
                  <a:t>Over provisioned capacity is wasted </a:t>
                </a:r>
              </a:p>
              <a:p>
                <a:pPr marL="0" lvl="1" defTabSz="914073" fontAlgn="base">
                  <a:spcAft>
                    <a:spcPct val="0"/>
                  </a:spcAft>
                </a:pPr>
                <a:r>
                  <a:rPr lang="en-US" sz="875" dirty="0">
                    <a:solidFill>
                      <a:srgbClr val="FFFFFF">
                        <a:alpha val="99000"/>
                      </a:srgbClr>
                    </a:solidFill>
                    <a:ea typeface="Kozuka Gothic Pro R" pitchFamily="34" charset="-128"/>
                  </a:rPr>
                  <a:t>Time to market can be cumbersome </a:t>
                </a:r>
              </a:p>
            </p:txBody>
          </p:sp>
        </p:grpSp>
      </p:grpSp>
      <p:grpSp>
        <p:nvGrpSpPr>
          <p:cNvPr id="42" name="Group 41"/>
          <p:cNvGrpSpPr/>
          <p:nvPr/>
        </p:nvGrpSpPr>
        <p:grpSpPr>
          <a:xfrm>
            <a:off x="-162182" y="3676888"/>
            <a:ext cx="9692331" cy="1008517"/>
            <a:chOff x="-4420901" y="4078627"/>
            <a:chExt cx="15507730" cy="1613626"/>
          </a:xfrm>
        </p:grpSpPr>
        <p:grpSp>
          <p:nvGrpSpPr>
            <p:cNvPr id="32" name="Group 31"/>
            <p:cNvGrpSpPr/>
            <p:nvPr/>
          </p:nvGrpSpPr>
          <p:grpSpPr>
            <a:xfrm>
              <a:off x="518776" y="4340067"/>
              <a:ext cx="10568052" cy="1352186"/>
              <a:chOff x="518776" y="4340067"/>
              <a:chExt cx="10568052" cy="1352186"/>
            </a:xfrm>
          </p:grpSpPr>
          <p:sp>
            <p:nvSpPr>
              <p:cNvPr id="53" name="Text Placeholder 6"/>
              <p:cNvSpPr txBox="1">
                <a:spLocks/>
              </p:cNvSpPr>
              <p:nvPr/>
            </p:nvSpPr>
            <p:spPr bwMode="auto">
              <a:xfrm>
                <a:off x="4750416" y="5449824"/>
                <a:ext cx="1371353" cy="1615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914148" eaLnBrk="0" fontAlgn="base" hangingPunct="0">
                  <a:spcBef>
                    <a:spcPct val="20000"/>
                  </a:spcBef>
                  <a:spcAft>
                    <a:spcPct val="0"/>
                  </a:spcAft>
                  <a:buClr>
                    <a:srgbClr val="000000"/>
                  </a:buClr>
                </a:pPr>
                <a:r>
                  <a:rPr lang="en-US" sz="1063" i="1" dirty="0">
                    <a:solidFill>
                      <a:srgbClr val="FFFFFF">
                        <a:alpha val="99000"/>
                      </a:srgbClr>
                    </a:solidFill>
                  </a:rPr>
                  <a:t>t</a:t>
                </a:r>
              </a:p>
            </p:txBody>
          </p:sp>
          <p:grpSp>
            <p:nvGrpSpPr>
              <p:cNvPr id="11" name="Group 10"/>
              <p:cNvGrpSpPr/>
              <p:nvPr/>
            </p:nvGrpSpPr>
            <p:grpSpPr>
              <a:xfrm>
                <a:off x="518776" y="4340067"/>
                <a:ext cx="10568052" cy="1352186"/>
                <a:chOff x="518776" y="4340067"/>
                <a:chExt cx="10568052" cy="1352186"/>
              </a:xfrm>
            </p:grpSpPr>
            <p:grpSp>
              <p:nvGrpSpPr>
                <p:cNvPr id="59" name="Group 58"/>
                <p:cNvGrpSpPr/>
                <p:nvPr/>
              </p:nvGrpSpPr>
              <p:grpSpPr>
                <a:xfrm>
                  <a:off x="5128639" y="4340067"/>
                  <a:ext cx="5958189" cy="1209585"/>
                  <a:chOff x="342904" y="3922776"/>
                  <a:chExt cx="4963865" cy="1007987"/>
                </a:xfrm>
              </p:grpSpPr>
              <p:sp>
                <p:nvSpPr>
                  <p:cNvPr id="22" name="TextBox 21"/>
                  <p:cNvSpPr txBox="1"/>
                  <p:nvPr/>
                </p:nvSpPr>
                <p:spPr>
                  <a:xfrm>
                    <a:off x="342904" y="3922776"/>
                    <a:ext cx="4963865" cy="353940"/>
                  </a:xfrm>
                  <a:prstGeom prst="rect">
                    <a:avLst/>
                  </a:prstGeom>
                  <a:noFill/>
                  <a:ln>
                    <a:noFill/>
                  </a:ln>
                </p:spPr>
                <p:txBody>
                  <a:bodyPr wrap="square" lIns="0" tIns="28574" rIns="0" bIns="28574" rtlCol="0">
                    <a:spAutoFit/>
                  </a:bodyPr>
                  <a:lstStyle/>
                  <a:p>
                    <a:pPr defTabSz="914186">
                      <a:lnSpc>
                        <a:spcPct val="90000"/>
                      </a:lnSpc>
                      <a:spcBef>
                        <a:spcPct val="20000"/>
                      </a:spcBef>
                    </a:pPr>
                    <a:r>
                      <a:rPr lang="en-US" sz="1500" dirty="0">
                        <a:solidFill>
                          <a:srgbClr val="00AEEF">
                            <a:alpha val="99000"/>
                          </a:srgbClr>
                        </a:solidFill>
                        <a:ea typeface="Segoe UI" pitchFamily="34" charset="0"/>
                        <a:cs typeface="Segoe UI" pitchFamily="34" charset="0"/>
                      </a:rPr>
                      <a:t>Unpredictable Bursting – </a:t>
                    </a:r>
                    <a:r>
                      <a:rPr lang="en-US" sz="1500" dirty="0">
                        <a:solidFill>
                          <a:srgbClr val="00B050">
                            <a:alpha val="99000"/>
                          </a:srgbClr>
                        </a:solidFill>
                        <a:ea typeface="Segoe UI" pitchFamily="34" charset="0"/>
                        <a:cs typeface="Segoe UI" pitchFamily="34" charset="0"/>
                      </a:rPr>
                      <a:t>Web demand</a:t>
                    </a:r>
                  </a:p>
                </p:txBody>
              </p:sp>
              <p:sp>
                <p:nvSpPr>
                  <p:cNvPr id="24" name="Rectangle 23"/>
                  <p:cNvSpPr/>
                  <p:nvPr/>
                </p:nvSpPr>
                <p:spPr>
                  <a:xfrm>
                    <a:off x="342905" y="4392154"/>
                    <a:ext cx="3045807" cy="538609"/>
                  </a:xfrm>
                  <a:prstGeom prst="rect">
                    <a:avLst/>
                  </a:prstGeom>
                  <a:ln>
                    <a:noFill/>
                  </a:ln>
                </p:spPr>
                <p:txBody>
                  <a:bodyPr wrap="square" lIns="0" tIns="0" rIns="0" bIns="0">
                    <a:spAutoFit/>
                  </a:bodyPr>
                  <a:lstStyle/>
                  <a:p>
                    <a:pPr marL="0" lvl="1" defTabSz="914073" fontAlgn="base">
                      <a:spcAft>
                        <a:spcPct val="0"/>
                      </a:spcAft>
                    </a:pPr>
                    <a:r>
                      <a:rPr lang="en-US" sz="875" dirty="0">
                        <a:solidFill>
                          <a:srgbClr val="FFFFFF">
                            <a:alpha val="99000"/>
                          </a:srgbClr>
                        </a:solidFill>
                        <a:ea typeface="Kozuka Gothic Pro R" pitchFamily="34" charset="-128"/>
                      </a:rPr>
                      <a:t>Unexpected/unplanned peak in demand  </a:t>
                    </a:r>
                  </a:p>
                  <a:p>
                    <a:pPr marL="0" lvl="1" defTabSz="914073" fontAlgn="base">
                      <a:spcAft>
                        <a:spcPct val="0"/>
                      </a:spcAft>
                    </a:pPr>
                    <a:r>
                      <a:rPr lang="en-US" sz="875" dirty="0">
                        <a:solidFill>
                          <a:srgbClr val="FFFFFF">
                            <a:alpha val="99000"/>
                          </a:srgbClr>
                        </a:solidFill>
                        <a:ea typeface="Kozuka Gothic Pro R" pitchFamily="34" charset="-128"/>
                      </a:rPr>
                      <a:t>Sudden spike impacts performance </a:t>
                    </a:r>
                  </a:p>
                  <a:p>
                    <a:pPr marL="0" lvl="1" defTabSz="914073" fontAlgn="base">
                      <a:spcAft>
                        <a:spcPct val="0"/>
                      </a:spcAft>
                    </a:pPr>
                    <a:r>
                      <a:rPr lang="en-US" sz="875" dirty="0">
                        <a:solidFill>
                          <a:srgbClr val="FFFFFF">
                            <a:alpha val="99000"/>
                          </a:srgbClr>
                        </a:solidFill>
                        <a:ea typeface="Kozuka Gothic Pro R" pitchFamily="34" charset="-128"/>
                      </a:rPr>
                      <a:t>Can’t over provision for extreme cases </a:t>
                    </a:r>
                  </a:p>
                </p:txBody>
              </p:sp>
            </p:grpSp>
            <p:grpSp>
              <p:nvGrpSpPr>
                <p:cNvPr id="43" name="Group 42"/>
                <p:cNvGrpSpPr/>
                <p:nvPr/>
              </p:nvGrpSpPr>
              <p:grpSpPr>
                <a:xfrm>
                  <a:off x="518776" y="4468823"/>
                  <a:ext cx="4176762" cy="1223430"/>
                  <a:chOff x="791247" y="4550306"/>
                  <a:chExt cx="3479728" cy="1019525"/>
                </a:xfrm>
              </p:grpSpPr>
              <p:cxnSp>
                <p:nvCxnSpPr>
                  <p:cNvPr id="18" name="Straight Arrow Connector 17"/>
                  <p:cNvCxnSpPr/>
                  <p:nvPr/>
                </p:nvCxnSpPr>
                <p:spPr bwMode="auto">
                  <a:xfrm flipH="1" flipV="1">
                    <a:off x="1117985" y="4556078"/>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1117984" y="5442732"/>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388322" y="4953231"/>
                    <a:ext cx="1019525" cy="213675"/>
                  </a:xfrm>
                  <a:prstGeom prst="rect">
                    <a:avLst/>
                  </a:prstGeom>
                  <a:ln>
                    <a:noFill/>
                  </a:ln>
                </p:spPr>
                <p:txBody>
                  <a:bodyPr wrap="square" lIns="57148" tIns="28574" rIns="57148" bIns="28574">
                    <a:spAutoFit/>
                  </a:bodyPr>
                  <a:lstStyle/>
                  <a:p>
                    <a:pPr marL="228538" indent="-228538" algn="ctr" defTabSz="914148" eaLnBrk="0" fontAlgn="base" hangingPunct="0">
                      <a:lnSpc>
                        <a:spcPts val="799"/>
                      </a:lnSpc>
                      <a:spcBef>
                        <a:spcPct val="20000"/>
                      </a:spcBef>
                      <a:spcAft>
                        <a:spcPct val="0"/>
                      </a:spcAft>
                      <a:buClr>
                        <a:srgbClr val="000000"/>
                      </a:buClr>
                    </a:pPr>
                    <a:r>
                      <a:rPr lang="en-US" sz="875" dirty="0">
                        <a:solidFill>
                          <a:srgbClr val="FFFFFF">
                            <a:alpha val="99000"/>
                          </a:srgbClr>
                        </a:solidFill>
                      </a:rPr>
                      <a:t>Compute </a:t>
                    </a:r>
                  </a:p>
                </p:txBody>
              </p:sp>
              <p:grpSp>
                <p:nvGrpSpPr>
                  <p:cNvPr id="25" name="Group 24"/>
                  <p:cNvGrpSpPr/>
                  <p:nvPr/>
                </p:nvGrpSpPr>
                <p:grpSpPr>
                  <a:xfrm>
                    <a:off x="1112038" y="4660000"/>
                    <a:ext cx="3152246" cy="492377"/>
                    <a:chOff x="5520892" y="5257417"/>
                    <a:chExt cx="3307216" cy="721360"/>
                  </a:xfrm>
                </p:grpSpPr>
                <p:cxnSp>
                  <p:nvCxnSpPr>
                    <p:cNvPr id="26" name="Straight Arrow Connector 25"/>
                    <p:cNvCxnSpPr/>
                    <p:nvPr/>
                  </p:nvCxnSpPr>
                  <p:spPr bwMode="auto">
                    <a:xfrm>
                      <a:off x="7600265" y="5975286"/>
                      <a:ext cx="1227843" cy="2508"/>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7" name="Straight Connector 26"/>
                    <p:cNvCxnSpPr>
                      <a:endCxn id="28" idx="0"/>
                    </p:cNvCxnSpPr>
                    <p:nvPr/>
                  </p:nvCxnSpPr>
                  <p:spPr bwMode="auto">
                    <a:xfrm>
                      <a:off x="5520892" y="5967876"/>
                      <a:ext cx="1168667"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8" name="Freeform 27"/>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defTabSz="914186"/>
                      <a:endParaRPr lang="en-US" sz="1813" dirty="0">
                        <a:solidFill>
                          <a:srgbClr val="292929"/>
                        </a:solidFill>
                      </a:endParaRPr>
                    </a:p>
                  </p:txBody>
                </p:sp>
              </p:grpSp>
            </p:grpSp>
          </p:grpSp>
        </p:grpSp>
        <p:cxnSp>
          <p:nvCxnSpPr>
            <p:cNvPr id="63" name="Straight Connector 62"/>
            <p:cNvCxnSpPr/>
            <p:nvPr/>
          </p:nvCxnSpPr>
          <p:spPr>
            <a:xfrm>
              <a:off x="-4420901" y="4078627"/>
              <a:ext cx="1550773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355257" y="4762737"/>
            <a:ext cx="9615104" cy="986100"/>
            <a:chOff x="-6425742" y="5815987"/>
            <a:chExt cx="15384166" cy="1577760"/>
          </a:xfrm>
        </p:grpSpPr>
        <p:grpSp>
          <p:nvGrpSpPr>
            <p:cNvPr id="34" name="Group 33"/>
            <p:cNvGrpSpPr/>
            <p:nvPr/>
          </p:nvGrpSpPr>
          <p:grpSpPr>
            <a:xfrm>
              <a:off x="536693" y="5975365"/>
              <a:ext cx="8421731" cy="1418382"/>
              <a:chOff x="536693" y="5975365"/>
              <a:chExt cx="8421731" cy="1418382"/>
            </a:xfrm>
          </p:grpSpPr>
          <p:sp>
            <p:nvSpPr>
              <p:cNvPr id="54" name="Text Placeholder 6"/>
              <p:cNvSpPr txBox="1">
                <a:spLocks/>
              </p:cNvSpPr>
              <p:nvPr/>
            </p:nvSpPr>
            <p:spPr bwMode="auto">
              <a:xfrm>
                <a:off x="4750416" y="7178736"/>
                <a:ext cx="1371353" cy="2150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914148" eaLnBrk="0" fontAlgn="base" hangingPunct="0">
                  <a:spcBef>
                    <a:spcPct val="20000"/>
                  </a:spcBef>
                  <a:spcAft>
                    <a:spcPct val="0"/>
                  </a:spcAft>
                  <a:buClr>
                    <a:srgbClr val="000000"/>
                  </a:buClr>
                </a:pPr>
                <a:r>
                  <a:rPr lang="en-US" sz="1063" i="1" dirty="0">
                    <a:solidFill>
                      <a:srgbClr val="FFFFFF">
                        <a:alpha val="99000"/>
                      </a:srgbClr>
                    </a:solidFill>
                  </a:rPr>
                  <a:t>t</a:t>
                </a:r>
              </a:p>
            </p:txBody>
          </p:sp>
          <p:grpSp>
            <p:nvGrpSpPr>
              <p:cNvPr id="21" name="Group 20"/>
              <p:cNvGrpSpPr/>
              <p:nvPr/>
            </p:nvGrpSpPr>
            <p:grpSpPr>
              <a:xfrm>
                <a:off x="536693" y="5975365"/>
                <a:ext cx="8421731" cy="1340859"/>
                <a:chOff x="536693" y="5975365"/>
                <a:chExt cx="8421731" cy="1340859"/>
              </a:xfrm>
            </p:grpSpPr>
            <p:grpSp>
              <p:nvGrpSpPr>
                <p:cNvPr id="60" name="Group 59"/>
                <p:cNvGrpSpPr/>
                <p:nvPr/>
              </p:nvGrpSpPr>
              <p:grpSpPr>
                <a:xfrm>
                  <a:off x="4347256" y="6052372"/>
                  <a:ext cx="4611168" cy="1218378"/>
                  <a:chOff x="-308078" y="5146382"/>
                  <a:chExt cx="3841639" cy="1015315"/>
                </a:xfrm>
              </p:grpSpPr>
              <p:sp>
                <p:nvSpPr>
                  <p:cNvPr id="44" name="TextBox 43"/>
                  <p:cNvSpPr txBox="1"/>
                  <p:nvPr/>
                </p:nvSpPr>
                <p:spPr>
                  <a:xfrm>
                    <a:off x="-308078" y="5146382"/>
                    <a:ext cx="3841639" cy="353940"/>
                  </a:xfrm>
                  <a:prstGeom prst="rect">
                    <a:avLst/>
                  </a:prstGeom>
                  <a:noFill/>
                  <a:ln>
                    <a:noFill/>
                  </a:ln>
                </p:spPr>
                <p:txBody>
                  <a:bodyPr wrap="square" lIns="0" tIns="28574" rIns="0" bIns="28574" rtlCol="0">
                    <a:spAutoFit/>
                  </a:bodyPr>
                  <a:lstStyle/>
                  <a:p>
                    <a:pPr defTabSz="914186">
                      <a:lnSpc>
                        <a:spcPct val="90000"/>
                      </a:lnSpc>
                      <a:spcBef>
                        <a:spcPct val="20000"/>
                      </a:spcBef>
                    </a:pPr>
                    <a:r>
                      <a:rPr lang="en-US" sz="1500" dirty="0">
                        <a:solidFill>
                          <a:srgbClr val="00AEEF">
                            <a:alpha val="99000"/>
                          </a:srgbClr>
                        </a:solidFill>
                        <a:ea typeface="Segoe UI" pitchFamily="34" charset="0"/>
                        <a:cs typeface="Segoe UI" pitchFamily="34" charset="0"/>
                      </a:rPr>
                      <a:t>Predictable Burst – </a:t>
                    </a:r>
                    <a:r>
                      <a:rPr lang="en-US" sz="1500" dirty="0">
                        <a:solidFill>
                          <a:srgbClr val="00B050">
                            <a:alpha val="99000"/>
                          </a:srgbClr>
                        </a:solidFill>
                        <a:ea typeface="Segoe UI" pitchFamily="34" charset="0"/>
                        <a:cs typeface="Segoe UI" pitchFamily="34" charset="0"/>
                      </a:rPr>
                      <a:t>Registration</a:t>
                    </a:r>
                    <a:endParaRPr lang="en-US" sz="1500" dirty="0">
                      <a:solidFill>
                        <a:srgbClr val="00AEEF">
                          <a:alpha val="99000"/>
                        </a:srgbClr>
                      </a:solidFill>
                      <a:ea typeface="Segoe UI" pitchFamily="34" charset="0"/>
                      <a:cs typeface="Segoe UI" pitchFamily="34" charset="0"/>
                    </a:endParaRPr>
                  </a:p>
                </p:txBody>
              </p:sp>
              <p:sp>
                <p:nvSpPr>
                  <p:cNvPr id="45" name="Rectangle 44"/>
                  <p:cNvSpPr/>
                  <p:nvPr/>
                </p:nvSpPr>
                <p:spPr>
                  <a:xfrm>
                    <a:off x="342904" y="5623088"/>
                    <a:ext cx="3190657" cy="538609"/>
                  </a:xfrm>
                  <a:prstGeom prst="rect">
                    <a:avLst/>
                  </a:prstGeom>
                  <a:ln>
                    <a:noFill/>
                  </a:ln>
                </p:spPr>
                <p:txBody>
                  <a:bodyPr wrap="square" lIns="0" tIns="0" rIns="0" bIns="0">
                    <a:spAutoFit/>
                  </a:bodyPr>
                  <a:lstStyle/>
                  <a:p>
                    <a:pPr marL="0" lvl="1" defTabSz="914073" fontAlgn="base">
                      <a:spcAft>
                        <a:spcPct val="0"/>
                      </a:spcAft>
                    </a:pPr>
                    <a:r>
                      <a:rPr lang="en-US" sz="875" dirty="0">
                        <a:solidFill>
                          <a:srgbClr val="FFFFFF">
                            <a:alpha val="99000"/>
                          </a:srgbClr>
                        </a:solidFill>
                        <a:ea typeface="Kozuka Gothic Pro R" pitchFamily="34" charset="-128"/>
                      </a:rPr>
                      <a:t>Services with micro seasonality trends   </a:t>
                    </a:r>
                  </a:p>
                  <a:p>
                    <a:pPr marL="0" lvl="1" defTabSz="914073" fontAlgn="base">
                      <a:spcAft>
                        <a:spcPct val="0"/>
                      </a:spcAft>
                    </a:pPr>
                    <a:r>
                      <a:rPr lang="en-US" sz="875" dirty="0">
                        <a:solidFill>
                          <a:srgbClr val="FFFFFF">
                            <a:alpha val="99000"/>
                          </a:srgbClr>
                        </a:solidFill>
                        <a:ea typeface="Kozuka Gothic Pro R" pitchFamily="34" charset="-128"/>
                      </a:rPr>
                      <a:t>Peaks due to periodic increased demand</a:t>
                    </a:r>
                  </a:p>
                  <a:p>
                    <a:pPr marL="0" lvl="1" defTabSz="914073" fontAlgn="base">
                      <a:spcAft>
                        <a:spcPct val="0"/>
                      </a:spcAft>
                    </a:pPr>
                    <a:r>
                      <a:rPr lang="en-US" sz="875" dirty="0">
                        <a:solidFill>
                          <a:srgbClr val="FFFFFF">
                            <a:alpha val="99000"/>
                          </a:srgbClr>
                        </a:solidFill>
                        <a:ea typeface="Kozuka Gothic Pro R" pitchFamily="34" charset="-128"/>
                      </a:rPr>
                      <a:t>IT complexity and wasted capacity</a:t>
                    </a:r>
                  </a:p>
                </p:txBody>
              </p:sp>
            </p:grpSp>
            <p:grpSp>
              <p:nvGrpSpPr>
                <p:cNvPr id="50" name="Group 49"/>
                <p:cNvGrpSpPr/>
                <p:nvPr/>
              </p:nvGrpSpPr>
              <p:grpSpPr>
                <a:xfrm>
                  <a:off x="536693" y="5975365"/>
                  <a:ext cx="4158470" cy="1340859"/>
                  <a:chOff x="673196" y="5615471"/>
                  <a:chExt cx="3464489" cy="1117382"/>
                </a:xfrm>
              </p:grpSpPr>
              <p:cxnSp>
                <p:nvCxnSpPr>
                  <p:cNvPr id="39" name="Straight Arrow Connector 38"/>
                  <p:cNvCxnSpPr/>
                  <p:nvPr/>
                </p:nvCxnSpPr>
                <p:spPr bwMode="auto">
                  <a:xfrm flipV="1">
                    <a:off x="999934" y="5835406"/>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984695" y="6720306"/>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267764" y="6020903"/>
                    <a:ext cx="1024540" cy="213675"/>
                  </a:xfrm>
                  <a:prstGeom prst="rect">
                    <a:avLst/>
                  </a:prstGeom>
                  <a:ln>
                    <a:noFill/>
                  </a:ln>
                </p:spPr>
                <p:txBody>
                  <a:bodyPr wrap="square" lIns="57148" tIns="28574" rIns="57148" bIns="28574">
                    <a:spAutoFit/>
                  </a:bodyPr>
                  <a:lstStyle/>
                  <a:p>
                    <a:pPr marL="228538" indent="-228538" algn="ctr" defTabSz="914148" eaLnBrk="0" fontAlgn="base" hangingPunct="0">
                      <a:lnSpc>
                        <a:spcPts val="799"/>
                      </a:lnSpc>
                      <a:spcBef>
                        <a:spcPct val="20000"/>
                      </a:spcBef>
                      <a:spcAft>
                        <a:spcPct val="0"/>
                      </a:spcAft>
                      <a:buClr>
                        <a:srgbClr val="000000"/>
                      </a:buClr>
                    </a:pPr>
                    <a:r>
                      <a:rPr lang="en-US" sz="875" dirty="0">
                        <a:solidFill>
                          <a:srgbClr val="FFFFFF">
                            <a:alpha val="99000"/>
                          </a:srgbClr>
                        </a:solidFill>
                      </a:rPr>
                      <a:t>Compute </a:t>
                    </a:r>
                  </a:p>
                </p:txBody>
              </p:sp>
              <p:sp>
                <p:nvSpPr>
                  <p:cNvPr id="48" name="Freeform 47"/>
                  <p:cNvSpPr/>
                  <p:nvPr/>
                </p:nvSpPr>
                <p:spPr>
                  <a:xfrm>
                    <a:off x="997841" y="5891755"/>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defTabSz="914186"/>
                    <a:endParaRPr lang="en-US" sz="1813" dirty="0">
                      <a:solidFill>
                        <a:srgbClr val="292929"/>
                      </a:solidFill>
                    </a:endParaRPr>
                  </a:p>
                </p:txBody>
              </p:sp>
              <p:cxnSp>
                <p:nvCxnSpPr>
                  <p:cNvPr id="49" name="Straight Connector 48"/>
                  <p:cNvCxnSpPr/>
                  <p:nvPr/>
                </p:nvCxnSpPr>
                <p:spPr bwMode="auto">
                  <a:xfrm>
                    <a:off x="1023975" y="6266416"/>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grpSp>
        <p:cxnSp>
          <p:nvCxnSpPr>
            <p:cNvPr id="64" name="Straight Connector 63"/>
            <p:cNvCxnSpPr/>
            <p:nvPr/>
          </p:nvCxnSpPr>
          <p:spPr>
            <a:xfrm>
              <a:off x="-6425742" y="5815987"/>
              <a:ext cx="1538416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355256" y="2605481"/>
            <a:ext cx="9700054" cy="1025094"/>
            <a:chOff x="-2945986" y="2364377"/>
            <a:chExt cx="15520087" cy="1640150"/>
          </a:xfrm>
        </p:grpSpPr>
        <p:sp>
          <p:nvSpPr>
            <p:cNvPr id="52" name="Text Placeholder 6"/>
            <p:cNvSpPr txBox="1">
              <a:spLocks/>
            </p:cNvSpPr>
            <p:nvPr/>
          </p:nvSpPr>
          <p:spPr bwMode="auto">
            <a:xfrm>
              <a:off x="4750416" y="3749040"/>
              <a:ext cx="1371353" cy="1615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914148" eaLnBrk="0" fontAlgn="base" hangingPunct="0">
                <a:spcBef>
                  <a:spcPct val="20000"/>
                </a:spcBef>
                <a:spcAft>
                  <a:spcPct val="0"/>
                </a:spcAft>
                <a:buClr>
                  <a:srgbClr val="000000"/>
                </a:buClr>
              </a:pPr>
              <a:r>
                <a:rPr lang="en-US" sz="1063" i="1" dirty="0">
                  <a:solidFill>
                    <a:srgbClr val="FFFFFF">
                      <a:alpha val="99000"/>
                    </a:srgbClr>
                  </a:solidFill>
                </a:rPr>
                <a:t>t</a:t>
              </a:r>
            </a:p>
          </p:txBody>
        </p:sp>
        <p:grpSp>
          <p:nvGrpSpPr>
            <p:cNvPr id="8" name="Group 7"/>
            <p:cNvGrpSpPr/>
            <p:nvPr/>
          </p:nvGrpSpPr>
          <p:grpSpPr>
            <a:xfrm>
              <a:off x="507466" y="2635459"/>
              <a:ext cx="9515867" cy="1369068"/>
              <a:chOff x="507466" y="2635459"/>
              <a:chExt cx="9515867" cy="1369068"/>
            </a:xfrm>
          </p:grpSpPr>
          <p:grpSp>
            <p:nvGrpSpPr>
              <p:cNvPr id="58" name="Group 57"/>
              <p:cNvGrpSpPr/>
              <p:nvPr/>
            </p:nvGrpSpPr>
            <p:grpSpPr>
              <a:xfrm>
                <a:off x="5128637" y="2635459"/>
                <a:ext cx="4894696" cy="1152616"/>
                <a:chOff x="342905" y="2530549"/>
                <a:chExt cx="4077851" cy="960513"/>
              </a:xfrm>
            </p:grpSpPr>
            <p:sp>
              <p:nvSpPr>
                <p:cNvPr id="35" name="TextBox 34"/>
                <p:cNvSpPr txBox="1"/>
                <p:nvPr/>
              </p:nvSpPr>
              <p:spPr>
                <a:xfrm>
                  <a:off x="342905" y="2530549"/>
                  <a:ext cx="4077851" cy="353940"/>
                </a:xfrm>
                <a:prstGeom prst="rect">
                  <a:avLst/>
                </a:prstGeom>
                <a:noFill/>
                <a:ln>
                  <a:noFill/>
                </a:ln>
              </p:spPr>
              <p:txBody>
                <a:bodyPr wrap="square" lIns="0" tIns="28574" rIns="0" bIns="28574" rtlCol="0">
                  <a:spAutoFit/>
                </a:bodyPr>
                <a:lstStyle/>
                <a:p>
                  <a:pPr defTabSz="914186">
                    <a:lnSpc>
                      <a:spcPct val="90000"/>
                    </a:lnSpc>
                    <a:spcBef>
                      <a:spcPct val="20000"/>
                    </a:spcBef>
                  </a:pPr>
                  <a:r>
                    <a:rPr lang="en-US" sz="1500" dirty="0">
                      <a:solidFill>
                        <a:srgbClr val="00AEEF">
                          <a:alpha val="99000"/>
                        </a:srgbClr>
                      </a:solidFill>
                      <a:ea typeface="Segoe UI" pitchFamily="34" charset="0"/>
                      <a:cs typeface="Segoe UI" pitchFamily="34" charset="0"/>
                    </a:rPr>
                    <a:t>Growing Fast – </a:t>
                  </a:r>
                  <a:r>
                    <a:rPr lang="en-US" sz="1500" dirty="0">
                      <a:solidFill>
                        <a:srgbClr val="00B050">
                          <a:alpha val="99000"/>
                        </a:srgbClr>
                      </a:solidFill>
                      <a:ea typeface="Segoe UI" pitchFamily="34" charset="0"/>
                      <a:cs typeface="Segoe UI" pitchFamily="34" charset="0"/>
                    </a:rPr>
                    <a:t>Research Project</a:t>
                  </a:r>
                  <a:endParaRPr lang="en-US" sz="1500" dirty="0">
                    <a:solidFill>
                      <a:srgbClr val="00AEEF">
                        <a:alpha val="99000"/>
                      </a:srgbClr>
                    </a:solidFill>
                    <a:ea typeface="Segoe UI" pitchFamily="34" charset="0"/>
                    <a:cs typeface="Segoe UI" pitchFamily="34" charset="0"/>
                  </a:endParaRPr>
                </a:p>
              </p:txBody>
            </p:sp>
            <p:sp>
              <p:nvSpPr>
                <p:cNvPr id="36" name="Rectangle 35"/>
                <p:cNvSpPr/>
                <p:nvPr/>
              </p:nvSpPr>
              <p:spPr>
                <a:xfrm>
                  <a:off x="342905" y="2952453"/>
                  <a:ext cx="3119051" cy="538609"/>
                </a:xfrm>
                <a:prstGeom prst="rect">
                  <a:avLst/>
                </a:prstGeom>
                <a:ln>
                  <a:noFill/>
                </a:ln>
              </p:spPr>
              <p:txBody>
                <a:bodyPr wrap="square" lIns="0" tIns="0" rIns="0" bIns="0">
                  <a:spAutoFit/>
                </a:bodyPr>
                <a:lstStyle/>
                <a:p>
                  <a:pPr marL="0" lvl="1" defTabSz="914073" fontAlgn="base">
                    <a:spcAft>
                      <a:spcPct val="0"/>
                    </a:spcAft>
                  </a:pPr>
                  <a:r>
                    <a:rPr lang="en-US" sz="875" dirty="0">
                      <a:solidFill>
                        <a:srgbClr val="FFFFFF">
                          <a:alpha val="99000"/>
                        </a:srgbClr>
                      </a:solidFill>
                      <a:ea typeface="Kozuka Gothic Pro R" pitchFamily="34" charset="-128"/>
                    </a:rPr>
                    <a:t>Successful services needs to grow/scale   </a:t>
                  </a:r>
                </a:p>
                <a:p>
                  <a:pPr marL="0" lvl="1" defTabSz="914073" fontAlgn="base">
                    <a:spcAft>
                      <a:spcPct val="0"/>
                    </a:spcAft>
                  </a:pPr>
                  <a:r>
                    <a:rPr lang="en-US" sz="875" dirty="0">
                      <a:solidFill>
                        <a:srgbClr val="FFFFFF">
                          <a:alpha val="99000"/>
                        </a:srgbClr>
                      </a:solidFill>
                      <a:ea typeface="Kozuka Gothic Pro R" pitchFamily="34" charset="-128"/>
                    </a:rPr>
                    <a:t>Keeping up w/ growth is big IT challenge </a:t>
                  </a:r>
                </a:p>
                <a:p>
                  <a:pPr marL="0" lvl="1" defTabSz="914073" fontAlgn="base">
                    <a:spcAft>
                      <a:spcPct val="0"/>
                    </a:spcAft>
                  </a:pPr>
                  <a:r>
                    <a:rPr lang="en-US" sz="875" dirty="0">
                      <a:solidFill>
                        <a:srgbClr val="FFFFFF">
                          <a:alpha val="99000"/>
                        </a:srgbClr>
                      </a:solidFill>
                      <a:ea typeface="Kozuka Gothic Pro R" pitchFamily="34" charset="-128"/>
                    </a:rPr>
                    <a:t>Cannot provision hardware fast enough</a:t>
                  </a:r>
                </a:p>
              </p:txBody>
            </p:sp>
          </p:grpSp>
          <p:grpSp>
            <p:nvGrpSpPr>
              <p:cNvPr id="38" name="Group 37"/>
              <p:cNvGrpSpPr/>
              <p:nvPr/>
            </p:nvGrpSpPr>
            <p:grpSpPr>
              <a:xfrm>
                <a:off x="507466" y="2729083"/>
                <a:ext cx="4180935" cy="1275444"/>
                <a:chOff x="801149" y="3079921"/>
                <a:chExt cx="3483205" cy="1062870"/>
              </a:xfrm>
            </p:grpSpPr>
            <p:cxnSp>
              <p:nvCxnSpPr>
                <p:cNvPr id="30" name="Straight Arrow Connector 29"/>
                <p:cNvCxnSpPr/>
                <p:nvPr/>
              </p:nvCxnSpPr>
              <p:spPr bwMode="auto">
                <a:xfrm flipH="1" flipV="1">
                  <a:off x="1127885" y="3079921"/>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1131363" y="3996754"/>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3" name="Rectangle 32"/>
                <p:cNvSpPr/>
                <p:nvPr/>
              </p:nvSpPr>
              <p:spPr>
                <a:xfrm rot="16200000">
                  <a:off x="400512" y="3528479"/>
                  <a:ext cx="1014949" cy="213675"/>
                </a:xfrm>
                <a:prstGeom prst="rect">
                  <a:avLst/>
                </a:prstGeom>
                <a:ln>
                  <a:noFill/>
                </a:ln>
              </p:spPr>
              <p:txBody>
                <a:bodyPr wrap="square" lIns="57148" tIns="28574" rIns="57148" bIns="28574">
                  <a:spAutoFit/>
                </a:bodyPr>
                <a:lstStyle/>
                <a:p>
                  <a:pPr marL="228538" indent="-228538" algn="ctr" defTabSz="914148" eaLnBrk="0" fontAlgn="base" hangingPunct="0">
                    <a:lnSpc>
                      <a:spcPts val="799"/>
                    </a:lnSpc>
                    <a:spcBef>
                      <a:spcPct val="20000"/>
                    </a:spcBef>
                    <a:spcAft>
                      <a:spcPct val="0"/>
                    </a:spcAft>
                    <a:buClr>
                      <a:srgbClr val="000000"/>
                    </a:buClr>
                  </a:pPr>
                  <a:r>
                    <a:rPr lang="en-US" sz="875" dirty="0">
                      <a:solidFill>
                        <a:srgbClr val="FFFFFF">
                          <a:alpha val="99000"/>
                        </a:srgbClr>
                      </a:solidFill>
                    </a:rPr>
                    <a:t>Compute </a:t>
                  </a:r>
                </a:p>
              </p:txBody>
            </p:sp>
            <p:sp>
              <p:nvSpPr>
                <p:cNvPr id="37" name="Freeform 36"/>
                <p:cNvSpPr/>
                <p:nvPr/>
              </p:nvSpPr>
              <p:spPr>
                <a:xfrm>
                  <a:off x="1122045" y="3133426"/>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57148" tIns="28574" rIns="57148" bIns="28574" rtlCol="0" anchor="ctr"/>
                <a:lstStyle/>
                <a:p>
                  <a:pPr algn="ctr" defTabSz="914186"/>
                  <a:endParaRPr lang="en-US" sz="1813" dirty="0">
                    <a:solidFill>
                      <a:srgbClr val="292929"/>
                    </a:solidFill>
                  </a:endParaRPr>
                </a:p>
              </p:txBody>
            </p:sp>
          </p:grpSp>
        </p:grpSp>
        <p:cxnSp>
          <p:nvCxnSpPr>
            <p:cNvPr id="51" name="Straight Connector 50"/>
            <p:cNvCxnSpPr/>
            <p:nvPr/>
          </p:nvCxnSpPr>
          <p:spPr>
            <a:xfrm>
              <a:off x="-2945986" y="2364377"/>
              <a:ext cx="1552008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77005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left)">
                                      <p:cBhvr>
                                        <p:cTn id="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457200" y="1209584"/>
            <a:ext cx="8364538" cy="2935288"/>
          </a:xfrm>
        </p:spPr>
        <p:txBody>
          <a:bodyPr>
            <a:normAutofit/>
          </a:bodyPr>
          <a:lstStyle/>
          <a:p>
            <a:pPr marL="0" indent="0">
              <a:buNone/>
            </a:pPr>
            <a:r>
              <a:rPr lang="en-US" sz="2400" dirty="0" smtClean="0">
                <a:solidFill>
                  <a:schemeClr val="tx1">
                    <a:lumMod val="50000"/>
                    <a:lumOff val="50000"/>
                  </a:schemeClr>
                </a:solidFill>
                <a:latin typeface="Segoe UI Light" panose="020B0502040204020203" pitchFamily="34" charset="0"/>
                <a:cs typeface="Segoe UI Light" panose="020B0502040204020203" pitchFamily="34" charset="0"/>
              </a:rPr>
              <a:t>While limiting the amount of VMs you have running is a good way to save costs you need at least two instances for SLA, availability and load balancing</a:t>
            </a:r>
          </a:p>
          <a:p>
            <a:pPr marL="0" indent="0">
              <a:buNone/>
            </a:pPr>
            <a:endParaRPr lang="en-US" sz="800" dirty="0">
              <a:solidFill>
                <a:schemeClr val="tx1">
                  <a:lumMod val="50000"/>
                  <a:lumOff val="50000"/>
                </a:schemeClr>
              </a:solidFill>
              <a:latin typeface="Segoe UI Light" panose="020B0502040204020203" pitchFamily="34" charset="0"/>
              <a:cs typeface="Segoe UI Light" panose="020B0502040204020203" pitchFamily="34" charset="0"/>
            </a:endParaRPr>
          </a:p>
          <a:p>
            <a:pPr marL="0" indent="0">
              <a:buNone/>
            </a:pPr>
            <a:r>
              <a:rPr lang="en-US" sz="2400" dirty="0" smtClean="0">
                <a:solidFill>
                  <a:schemeClr val="tx1">
                    <a:lumMod val="50000"/>
                    <a:lumOff val="50000"/>
                  </a:schemeClr>
                </a:solidFill>
                <a:latin typeface="Segoe UI Light" panose="020B0502040204020203" pitchFamily="34" charset="0"/>
                <a:cs typeface="Segoe UI Light" panose="020B0502040204020203" pitchFamily="34" charset="0"/>
              </a:rPr>
              <a:t>Use dynamic scaling to handle burst</a:t>
            </a:r>
          </a:p>
          <a:p>
            <a:pPr marL="0" indent="0">
              <a:buNone/>
            </a:pPr>
            <a:endParaRPr lang="en-US" sz="800" dirty="0">
              <a:solidFill>
                <a:schemeClr val="tx1">
                  <a:lumMod val="50000"/>
                  <a:lumOff val="50000"/>
                </a:schemeClr>
              </a:solidFill>
              <a:latin typeface="Segoe UI Light" panose="020B0502040204020203" pitchFamily="34" charset="0"/>
              <a:cs typeface="Segoe UI Light" panose="020B0502040204020203" pitchFamily="34" charset="0"/>
            </a:endParaRPr>
          </a:p>
          <a:p>
            <a:pPr marL="0" indent="0">
              <a:buNone/>
            </a:pPr>
            <a:r>
              <a:rPr lang="en-US" sz="2400" dirty="0" smtClean="0">
                <a:solidFill>
                  <a:schemeClr val="tx1">
                    <a:lumMod val="50000"/>
                    <a:lumOff val="50000"/>
                  </a:schemeClr>
                </a:solidFill>
                <a:latin typeface="Segoe UI Light" panose="020B0502040204020203" pitchFamily="34" charset="0"/>
                <a:cs typeface="Segoe UI Light" panose="020B0502040204020203" pitchFamily="34" charset="0"/>
              </a:rPr>
              <a:t>Consider spinning down some portion of capacity during off hours (night, weekend, holiday)</a:t>
            </a:r>
            <a:endParaRPr lang="en-US" sz="2400" dirty="0">
              <a:solidFill>
                <a:schemeClr val="tx1">
                  <a:lumMod val="50000"/>
                  <a:lumOff val="50000"/>
                </a:schemeClr>
              </a:solidFill>
              <a:latin typeface="Segoe UI Light" panose="020B0502040204020203" pitchFamily="34" charset="0"/>
              <a:cs typeface="Segoe UI Light" panose="020B0502040204020203" pitchFamily="34" charset="0"/>
            </a:endParaRPr>
          </a:p>
        </p:txBody>
      </p:sp>
      <p:sp>
        <p:nvSpPr>
          <p:cNvPr id="8" name="Title 1"/>
          <p:cNvSpPr txBox="1">
            <a:spLocks/>
          </p:cNvSpPr>
          <p:nvPr/>
        </p:nvSpPr>
        <p:spPr>
          <a:xfrm>
            <a:off x="365761" y="274361"/>
            <a:ext cx="8229600" cy="64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dirty="0" smtClean="0">
                <a:solidFill>
                  <a:schemeClr val="bg1">
                    <a:lumMod val="50000"/>
                  </a:schemeClr>
                </a:solidFill>
                <a:latin typeface="Segoe UI Light" panose="020B0502040204020203" pitchFamily="34" charset="0"/>
                <a:cs typeface="Segoe UI Light" panose="020B0502040204020203" pitchFamily="34" charset="0"/>
              </a:rPr>
              <a:t>Instance Counts</a:t>
            </a:r>
            <a:endParaRPr lang="en-US" sz="4800" dirty="0">
              <a:solidFill>
                <a:schemeClr val="bg1">
                  <a:lumMod val="50000"/>
                </a:schemeClr>
              </a:solidFill>
              <a:latin typeface="Segoe UI Light" panose="020B0502040204020203" pitchFamily="34" charset="0"/>
              <a:cs typeface="Segoe UI Light" panose="020B0502040204020203" pitchFamily="34" charset="0"/>
            </a:endParaRPr>
          </a:p>
        </p:txBody>
      </p:sp>
      <p:sp>
        <p:nvSpPr>
          <p:cNvPr id="5" name="Freeform 207"/>
          <p:cNvSpPr>
            <a:spLocks noEditPoints="1"/>
          </p:cNvSpPr>
          <p:nvPr/>
        </p:nvSpPr>
        <p:spPr bwMode="black">
          <a:xfrm>
            <a:off x="2208986" y="4613910"/>
            <a:ext cx="822960" cy="548640"/>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noFill/>
          <a:ln w="19050">
            <a:solidFill>
              <a:srgbClr val="0094C8"/>
            </a:solidFill>
            <a:prstDash val="sysDash"/>
            <a:round/>
            <a:headEnd/>
            <a:tailEnd/>
          </a:ln>
          <a:extLst/>
        </p:spPr>
        <p:txBody>
          <a:bodyPr vert="horz" wrap="square" lIns="64005" tIns="32003" rIns="64005" bIns="32003" numCol="1" anchor="t" anchorCtr="0" compatLnSpc="1">
            <a:prstTxWarp prst="textNoShape">
              <a:avLst/>
            </a:prstTxWarp>
          </a:bodyPr>
          <a:lstStyle/>
          <a:p>
            <a:pPr defTabSz="767680"/>
            <a:endParaRPr lang="en-US" sz="1100">
              <a:solidFill>
                <a:srgbClr val="FFFFFF"/>
              </a:solidFill>
              <a:latin typeface="Segoe UI Light" panose="020B0502040204020203" pitchFamily="34" charset="0"/>
              <a:cs typeface="Segoe UI Light" panose="020B0502040204020203" pitchFamily="34" charset="0"/>
            </a:endParaRPr>
          </a:p>
        </p:txBody>
      </p:sp>
      <p:sp>
        <p:nvSpPr>
          <p:cNvPr id="7" name="Freeform 207"/>
          <p:cNvSpPr>
            <a:spLocks noEditPoints="1"/>
          </p:cNvSpPr>
          <p:nvPr/>
        </p:nvSpPr>
        <p:spPr bwMode="black">
          <a:xfrm>
            <a:off x="3213198" y="4613910"/>
            <a:ext cx="822960" cy="548640"/>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noFill/>
          <a:ln w="19050">
            <a:solidFill>
              <a:srgbClr val="0094C8"/>
            </a:solidFill>
            <a:prstDash val="sysDash"/>
            <a:round/>
            <a:headEnd/>
            <a:tailEnd/>
          </a:ln>
          <a:extLst/>
        </p:spPr>
        <p:txBody>
          <a:bodyPr vert="horz" wrap="square" lIns="64005" tIns="32003" rIns="64005" bIns="32003" numCol="1" anchor="t" anchorCtr="0" compatLnSpc="1">
            <a:prstTxWarp prst="textNoShape">
              <a:avLst/>
            </a:prstTxWarp>
          </a:bodyPr>
          <a:lstStyle/>
          <a:p>
            <a:pPr defTabSz="767680"/>
            <a:endParaRPr lang="en-US" sz="1100">
              <a:solidFill>
                <a:srgbClr val="FFFFFF"/>
              </a:solidFill>
              <a:latin typeface="Segoe UI Light" panose="020B0502040204020203" pitchFamily="34" charset="0"/>
              <a:cs typeface="Segoe UI Light" panose="020B0502040204020203" pitchFamily="34" charset="0"/>
            </a:endParaRPr>
          </a:p>
        </p:txBody>
      </p:sp>
      <p:sp>
        <p:nvSpPr>
          <p:cNvPr id="9" name="Freeform 207"/>
          <p:cNvSpPr>
            <a:spLocks noEditPoints="1"/>
          </p:cNvSpPr>
          <p:nvPr/>
        </p:nvSpPr>
        <p:spPr bwMode="black">
          <a:xfrm>
            <a:off x="2208986" y="5492217"/>
            <a:ext cx="822960" cy="548640"/>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noFill/>
          <a:ln w="19050">
            <a:solidFill>
              <a:srgbClr val="0094C8"/>
            </a:solidFill>
            <a:prstDash val="sysDash"/>
            <a:round/>
            <a:headEnd/>
            <a:tailEnd/>
          </a:ln>
          <a:extLst/>
        </p:spPr>
        <p:txBody>
          <a:bodyPr vert="horz" wrap="square" lIns="64005" tIns="32003" rIns="64005" bIns="32003" numCol="1" anchor="t" anchorCtr="0" compatLnSpc="1">
            <a:prstTxWarp prst="textNoShape">
              <a:avLst/>
            </a:prstTxWarp>
          </a:bodyPr>
          <a:lstStyle/>
          <a:p>
            <a:pPr defTabSz="767680"/>
            <a:endParaRPr lang="en-US" sz="1100">
              <a:solidFill>
                <a:srgbClr val="FFFFFF"/>
              </a:solidFill>
              <a:latin typeface="Segoe UI Light" panose="020B0502040204020203" pitchFamily="34" charset="0"/>
              <a:cs typeface="Segoe UI Light" panose="020B0502040204020203" pitchFamily="34" charset="0"/>
            </a:endParaRPr>
          </a:p>
        </p:txBody>
      </p:sp>
      <p:sp>
        <p:nvSpPr>
          <p:cNvPr id="10" name="Freeform 207"/>
          <p:cNvSpPr>
            <a:spLocks noEditPoints="1"/>
          </p:cNvSpPr>
          <p:nvPr/>
        </p:nvSpPr>
        <p:spPr bwMode="black">
          <a:xfrm>
            <a:off x="3213198" y="5492217"/>
            <a:ext cx="822960" cy="548640"/>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noFill/>
          <a:ln w="19050">
            <a:solidFill>
              <a:srgbClr val="0094C8"/>
            </a:solidFill>
            <a:prstDash val="sysDash"/>
            <a:round/>
            <a:headEnd/>
            <a:tailEnd/>
          </a:ln>
          <a:extLst/>
        </p:spPr>
        <p:txBody>
          <a:bodyPr vert="horz" wrap="square" lIns="64005" tIns="32003" rIns="64005" bIns="32003" numCol="1" anchor="t" anchorCtr="0" compatLnSpc="1">
            <a:prstTxWarp prst="textNoShape">
              <a:avLst/>
            </a:prstTxWarp>
          </a:bodyPr>
          <a:lstStyle/>
          <a:p>
            <a:pPr defTabSz="767680"/>
            <a:endParaRPr lang="en-US" sz="1100">
              <a:solidFill>
                <a:srgbClr val="FFFFFF"/>
              </a:solidFill>
              <a:latin typeface="Segoe UI Light" panose="020B0502040204020203" pitchFamily="34" charset="0"/>
              <a:cs typeface="Segoe UI Light" panose="020B0502040204020203" pitchFamily="34" charset="0"/>
            </a:endParaRPr>
          </a:p>
        </p:txBody>
      </p:sp>
      <p:sp>
        <p:nvSpPr>
          <p:cNvPr id="4" name="Sun 3"/>
          <p:cNvSpPr/>
          <p:nvPr/>
        </p:nvSpPr>
        <p:spPr>
          <a:xfrm>
            <a:off x="1432560" y="4955109"/>
            <a:ext cx="685800" cy="685800"/>
          </a:xfrm>
          <a:prstGeom prst="su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oon 10"/>
          <p:cNvSpPr/>
          <p:nvPr/>
        </p:nvSpPr>
        <p:spPr>
          <a:xfrm>
            <a:off x="4861560" y="5069409"/>
            <a:ext cx="342900" cy="457200"/>
          </a:xfrm>
          <a:prstGeom prst="mo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07"/>
          <p:cNvSpPr>
            <a:spLocks noEditPoints="1"/>
          </p:cNvSpPr>
          <p:nvPr/>
        </p:nvSpPr>
        <p:spPr bwMode="black">
          <a:xfrm>
            <a:off x="5638800" y="5448504"/>
            <a:ext cx="822960" cy="548640"/>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noFill/>
          <a:ln w="19050">
            <a:solidFill>
              <a:srgbClr val="0094C8"/>
            </a:solidFill>
            <a:prstDash val="sysDash"/>
            <a:round/>
            <a:headEnd/>
            <a:tailEnd/>
          </a:ln>
          <a:extLst/>
        </p:spPr>
        <p:txBody>
          <a:bodyPr vert="horz" wrap="square" lIns="64005" tIns="32003" rIns="64005" bIns="32003" numCol="1" anchor="t" anchorCtr="0" compatLnSpc="1">
            <a:prstTxWarp prst="textNoShape">
              <a:avLst/>
            </a:prstTxWarp>
          </a:bodyPr>
          <a:lstStyle/>
          <a:p>
            <a:pPr defTabSz="767680"/>
            <a:endParaRPr lang="en-US" sz="1100">
              <a:solidFill>
                <a:srgbClr val="FFFFFF"/>
              </a:solidFill>
              <a:latin typeface="Segoe UI Light" panose="020B0502040204020203" pitchFamily="34" charset="0"/>
              <a:cs typeface="Segoe UI Light" panose="020B0502040204020203" pitchFamily="34" charset="0"/>
            </a:endParaRPr>
          </a:p>
        </p:txBody>
      </p:sp>
      <p:sp>
        <p:nvSpPr>
          <p:cNvPr id="13" name="Freeform 207"/>
          <p:cNvSpPr>
            <a:spLocks noEditPoints="1"/>
          </p:cNvSpPr>
          <p:nvPr/>
        </p:nvSpPr>
        <p:spPr bwMode="black">
          <a:xfrm>
            <a:off x="5638800" y="4642893"/>
            <a:ext cx="822960" cy="548640"/>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noFill/>
          <a:ln w="19050">
            <a:solidFill>
              <a:srgbClr val="0094C8"/>
            </a:solidFill>
            <a:prstDash val="sysDash"/>
            <a:round/>
            <a:headEnd/>
            <a:tailEnd/>
          </a:ln>
          <a:extLst/>
        </p:spPr>
        <p:txBody>
          <a:bodyPr vert="horz" wrap="square" lIns="64005" tIns="32003" rIns="64005" bIns="32003" numCol="1" anchor="t" anchorCtr="0" compatLnSpc="1">
            <a:prstTxWarp prst="textNoShape">
              <a:avLst/>
            </a:prstTxWarp>
          </a:bodyPr>
          <a:lstStyle/>
          <a:p>
            <a:pPr defTabSz="767680"/>
            <a:endParaRPr lang="en-US" sz="1100">
              <a:solidFill>
                <a:srgbClr val="FFFFFF"/>
              </a:solidFill>
              <a:latin typeface="Segoe UI Light" panose="020B0502040204020203" pitchFamily="34" charset="0"/>
              <a:cs typeface="Segoe UI Light" panose="020B0502040204020203" pitchFamily="34" charset="0"/>
            </a:endParaRPr>
          </a:p>
        </p:txBody>
      </p:sp>
      <p:cxnSp>
        <p:nvCxnSpPr>
          <p:cNvPr id="15" name="Straight Connector 14"/>
          <p:cNvCxnSpPr/>
          <p:nvPr/>
        </p:nvCxnSpPr>
        <p:spPr>
          <a:xfrm>
            <a:off x="4480560" y="4343400"/>
            <a:ext cx="0" cy="1981200"/>
          </a:xfrm>
          <a:prstGeom prst="line">
            <a:avLst/>
          </a:prstGeom>
        </p:spPr>
        <p:style>
          <a:lnRef idx="1">
            <a:schemeClr val="accent4"/>
          </a:lnRef>
          <a:fillRef idx="0">
            <a:schemeClr val="accent4"/>
          </a:fillRef>
          <a:effectRef idx="0">
            <a:schemeClr val="accent4"/>
          </a:effectRef>
          <a:fontRef idx="minor">
            <a:schemeClr val="tx1"/>
          </a:fontRef>
        </p:style>
      </p:cxn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822" y="6248400"/>
            <a:ext cx="1905778" cy="457200"/>
          </a:xfrm>
          <a:prstGeom prst="rect">
            <a:avLst/>
          </a:prstGeom>
        </p:spPr>
      </p:pic>
    </p:spTree>
    <p:extLst>
      <p:ext uri="{BB962C8B-B14F-4D97-AF65-F5344CB8AC3E}">
        <p14:creationId xmlns:p14="http://schemas.microsoft.com/office/powerpoint/2010/main" val="1761580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274320"/>
            <a:ext cx="8229600" cy="640080"/>
          </a:xfrm>
        </p:spPr>
        <p:txBody>
          <a:bodyPr>
            <a:noAutofit/>
          </a:bodyPr>
          <a:lstStyle/>
          <a:p>
            <a:pPr algn="l"/>
            <a:r>
              <a:rPr lang="en-US" sz="4800" dirty="0" smtClean="0">
                <a:solidFill>
                  <a:schemeClr val="bg1">
                    <a:lumMod val="50000"/>
                  </a:schemeClr>
                </a:solidFill>
                <a:latin typeface="Segoe UI Light" panose="020B0502040204020203" pitchFamily="34" charset="0"/>
                <a:cs typeface="Segoe UI Light" panose="020B0502040204020203" pitchFamily="34" charset="0"/>
              </a:rPr>
              <a:t>Leverage Parallel </a:t>
            </a:r>
            <a:r>
              <a:rPr lang="en-US" sz="4800" dirty="0">
                <a:solidFill>
                  <a:schemeClr val="bg1">
                    <a:lumMod val="50000"/>
                  </a:schemeClr>
                </a:solidFill>
                <a:latin typeface="Segoe UI Light" panose="020B0502040204020203" pitchFamily="34" charset="0"/>
                <a:cs typeface="Segoe UI Light" panose="020B0502040204020203" pitchFamily="34" charset="0"/>
              </a:rPr>
              <a:t>Operations</a:t>
            </a:r>
          </a:p>
        </p:txBody>
      </p:sp>
      <p:sp>
        <p:nvSpPr>
          <p:cNvPr id="3" name="Text Placeholder 2"/>
          <p:cNvSpPr>
            <a:spLocks noGrp="1"/>
          </p:cNvSpPr>
          <p:nvPr>
            <p:ph type="body" sz="quarter" idx="4294967295"/>
          </p:nvPr>
        </p:nvSpPr>
        <p:spPr>
          <a:xfrm>
            <a:off x="542131" y="1246277"/>
            <a:ext cx="8364537" cy="1490032"/>
          </a:xfrm>
        </p:spPr>
        <p:txBody>
          <a:bodyPr>
            <a:normAutofit/>
          </a:bodyPr>
          <a:lstStyle/>
          <a:p>
            <a:pPr marL="57150" indent="0">
              <a:buNone/>
            </a:pPr>
            <a:r>
              <a:rPr lang="en-US" sz="2800" dirty="0" smtClean="0">
                <a:solidFill>
                  <a:schemeClr val="tx1">
                    <a:lumMod val="50000"/>
                    <a:lumOff val="50000"/>
                  </a:schemeClr>
                </a:solidFill>
                <a:latin typeface="Segoe UI Light" panose="020B0502040204020203" pitchFamily="34" charset="0"/>
                <a:cs typeface="Segoe UI Light" panose="020B0502040204020203" pitchFamily="34" charset="0"/>
              </a:rPr>
              <a:t>If </a:t>
            </a:r>
            <a:r>
              <a:rPr lang="en-US" sz="2800" dirty="0">
                <a:solidFill>
                  <a:schemeClr val="tx1">
                    <a:lumMod val="50000"/>
                    <a:lumOff val="50000"/>
                  </a:schemeClr>
                </a:solidFill>
                <a:latin typeface="Segoe UI Light" panose="020B0502040204020203" pitchFamily="34" charset="0"/>
                <a:cs typeface="Segoe UI Light" panose="020B0502040204020203" pitchFamily="34" charset="0"/>
              </a:rPr>
              <a:t>you’re re-selling a service hosted in Azure, you could charge premium for faster turnaround while your processing costs are the </a:t>
            </a:r>
            <a:r>
              <a:rPr lang="en-US" sz="2800" dirty="0" smtClean="0">
                <a:solidFill>
                  <a:schemeClr val="tx1">
                    <a:lumMod val="50000"/>
                    <a:lumOff val="50000"/>
                  </a:schemeClr>
                </a:solidFill>
                <a:latin typeface="Segoe UI Light" panose="020B0502040204020203" pitchFamily="34" charset="0"/>
                <a:cs typeface="Segoe UI Light" panose="020B0502040204020203" pitchFamily="34" charset="0"/>
              </a:rPr>
              <a:t>same</a:t>
            </a:r>
            <a:endParaRPr lang="en-US" sz="2800" dirty="0">
              <a:solidFill>
                <a:schemeClr val="tx1">
                  <a:lumMod val="50000"/>
                  <a:lumOff val="50000"/>
                </a:schemeClr>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1876192" y="3276247"/>
            <a:ext cx="606256" cy="369332"/>
          </a:xfrm>
          <a:prstGeom prst="rect">
            <a:avLst/>
          </a:prstGeom>
          <a:noFill/>
        </p:spPr>
        <p:txBody>
          <a:bodyPr wrap="none" rtlCol="0">
            <a:spAutoFit/>
          </a:bodyPr>
          <a:lstStyle/>
          <a:p>
            <a:r>
              <a:rPr lang="en-US" dirty="0" smtClean="0">
                <a:latin typeface="Segoe UI Light" panose="020B0502040204020203" pitchFamily="34" charset="0"/>
                <a:cs typeface="Segoe UI Light" panose="020B0502040204020203" pitchFamily="34" charset="0"/>
              </a:rPr>
              <a:t>9am</a:t>
            </a:r>
            <a:endParaRPr lang="en-US" dirty="0">
              <a:latin typeface="Segoe UI Light" panose="020B0502040204020203" pitchFamily="34" charset="0"/>
              <a:cs typeface="Segoe UI Light" panose="020B0502040204020203" pitchFamily="34" charset="0"/>
            </a:endParaRPr>
          </a:p>
        </p:txBody>
      </p:sp>
      <p:sp>
        <p:nvSpPr>
          <p:cNvPr id="9" name="TextBox 8"/>
          <p:cNvSpPr txBox="1"/>
          <p:nvPr/>
        </p:nvSpPr>
        <p:spPr>
          <a:xfrm>
            <a:off x="2736807" y="3276247"/>
            <a:ext cx="688009" cy="369332"/>
          </a:xfrm>
          <a:prstGeom prst="rect">
            <a:avLst/>
          </a:prstGeom>
          <a:noFill/>
        </p:spPr>
        <p:txBody>
          <a:bodyPr wrap="none" rtlCol="0">
            <a:spAutoFit/>
          </a:bodyPr>
          <a:lstStyle/>
          <a:p>
            <a:r>
              <a:rPr lang="en-US" dirty="0" smtClean="0">
                <a:latin typeface="Segoe UI Light" panose="020B0502040204020203" pitchFamily="34" charset="0"/>
                <a:cs typeface="Segoe UI Light" panose="020B0502040204020203" pitchFamily="34" charset="0"/>
              </a:rPr>
              <a:t>10am</a:t>
            </a:r>
            <a:endParaRPr lang="en-US" dirty="0">
              <a:latin typeface="Segoe UI Light" panose="020B0502040204020203" pitchFamily="34" charset="0"/>
              <a:cs typeface="Segoe UI Light" panose="020B0502040204020203" pitchFamily="34" charset="0"/>
            </a:endParaRPr>
          </a:p>
        </p:txBody>
      </p:sp>
      <p:sp>
        <p:nvSpPr>
          <p:cNvPr id="10" name="TextBox 9"/>
          <p:cNvSpPr txBox="1"/>
          <p:nvPr/>
        </p:nvSpPr>
        <p:spPr>
          <a:xfrm>
            <a:off x="3766854" y="3276247"/>
            <a:ext cx="651140" cy="369332"/>
          </a:xfrm>
          <a:prstGeom prst="rect">
            <a:avLst/>
          </a:prstGeom>
          <a:noFill/>
        </p:spPr>
        <p:txBody>
          <a:bodyPr wrap="none" rtlCol="0">
            <a:spAutoFit/>
          </a:bodyPr>
          <a:lstStyle/>
          <a:p>
            <a:r>
              <a:rPr lang="en-US" dirty="0" smtClean="0">
                <a:latin typeface="Segoe UI Light" panose="020B0502040204020203" pitchFamily="34" charset="0"/>
                <a:cs typeface="Segoe UI Light" panose="020B0502040204020203" pitchFamily="34" charset="0"/>
              </a:rPr>
              <a:t>11am</a:t>
            </a:r>
            <a:endParaRPr lang="en-US" dirty="0">
              <a:latin typeface="Segoe UI Light" panose="020B0502040204020203" pitchFamily="34" charset="0"/>
              <a:cs typeface="Segoe UI Light" panose="020B0502040204020203" pitchFamily="34" charset="0"/>
            </a:endParaRPr>
          </a:p>
        </p:txBody>
      </p:sp>
      <p:sp>
        <p:nvSpPr>
          <p:cNvPr id="11" name="TextBox 10"/>
          <p:cNvSpPr txBox="1"/>
          <p:nvPr/>
        </p:nvSpPr>
        <p:spPr>
          <a:xfrm>
            <a:off x="4791876" y="3292564"/>
            <a:ext cx="688009" cy="369332"/>
          </a:xfrm>
          <a:prstGeom prst="rect">
            <a:avLst/>
          </a:prstGeom>
          <a:noFill/>
        </p:spPr>
        <p:txBody>
          <a:bodyPr wrap="none" rtlCol="0">
            <a:spAutoFit/>
          </a:bodyPr>
          <a:lstStyle/>
          <a:p>
            <a:r>
              <a:rPr lang="en-US" dirty="0" smtClean="0">
                <a:latin typeface="Segoe UI Light" panose="020B0502040204020203" pitchFamily="34" charset="0"/>
                <a:cs typeface="Segoe UI Light" panose="020B0502040204020203" pitchFamily="34" charset="0"/>
              </a:rPr>
              <a:t>12am</a:t>
            </a:r>
            <a:endParaRPr lang="en-US" dirty="0">
              <a:latin typeface="Segoe UI Light" panose="020B0502040204020203" pitchFamily="34" charset="0"/>
              <a:cs typeface="Segoe UI Light" panose="020B0502040204020203" pitchFamily="34" charset="0"/>
            </a:endParaRPr>
          </a:p>
        </p:txBody>
      </p:sp>
      <p:sp>
        <p:nvSpPr>
          <p:cNvPr id="12" name="Freeform 113"/>
          <p:cNvSpPr>
            <a:spLocks noEditPoints="1"/>
          </p:cNvSpPr>
          <p:nvPr/>
        </p:nvSpPr>
        <p:spPr bwMode="black">
          <a:xfrm>
            <a:off x="795922" y="3071464"/>
            <a:ext cx="763974" cy="71888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47B602"/>
          </a:solidFill>
          <a:ln>
            <a:solidFill>
              <a:srgbClr val="47B602"/>
            </a:solidFill>
          </a:ln>
          <a:extLst/>
        </p:spPr>
        <p:txBody>
          <a:bodyPr vert="horz" wrap="square" lIns="91440" tIns="45720" rIns="91440" bIns="45720" numCol="1" anchor="t" anchorCtr="0" compatLnSpc="1">
            <a:prstTxWarp prst="textNoShape">
              <a:avLst/>
            </a:prstTxWarp>
          </a:bodyPr>
          <a:lstStyle/>
          <a:p>
            <a:endParaRPr lang="en-US"/>
          </a:p>
        </p:txBody>
      </p:sp>
      <p:grpSp>
        <p:nvGrpSpPr>
          <p:cNvPr id="27" name="Group 26"/>
          <p:cNvGrpSpPr/>
          <p:nvPr/>
        </p:nvGrpSpPr>
        <p:grpSpPr>
          <a:xfrm>
            <a:off x="1767840" y="3733800"/>
            <a:ext cx="822960" cy="548640"/>
            <a:chOff x="1539240" y="3733800"/>
            <a:chExt cx="822960" cy="548640"/>
          </a:xfrm>
        </p:grpSpPr>
        <p:sp>
          <p:nvSpPr>
            <p:cNvPr id="6" name="Freeform 207"/>
            <p:cNvSpPr>
              <a:spLocks noEditPoints="1"/>
            </p:cNvSpPr>
            <p:nvPr/>
          </p:nvSpPr>
          <p:spPr bwMode="black">
            <a:xfrm>
              <a:off x="1539240" y="3733800"/>
              <a:ext cx="822960" cy="548640"/>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noFill/>
            <a:ln w="19050">
              <a:solidFill>
                <a:srgbClr val="0094C8"/>
              </a:solidFill>
              <a:prstDash val="sysDash"/>
              <a:round/>
              <a:headEnd/>
              <a:tailEnd/>
            </a:ln>
            <a:extLst/>
          </p:spPr>
          <p:txBody>
            <a:bodyPr vert="horz" wrap="square" lIns="64005" tIns="32003" rIns="64005" bIns="32003" numCol="1" anchor="t" anchorCtr="0" compatLnSpc="1">
              <a:prstTxWarp prst="textNoShape">
                <a:avLst/>
              </a:prstTxWarp>
            </a:bodyPr>
            <a:lstStyle/>
            <a:p>
              <a:pPr defTabSz="767680"/>
              <a:endParaRPr lang="en-US" sz="1100">
                <a:solidFill>
                  <a:srgbClr val="FFFFFF"/>
                </a:solidFill>
                <a:latin typeface="Segoe UI Light" panose="020B0502040204020203" pitchFamily="34" charset="0"/>
                <a:cs typeface="Segoe UI Light" panose="020B0502040204020203" pitchFamily="34" charset="0"/>
              </a:endParaRPr>
            </a:p>
          </p:txBody>
        </p:sp>
        <p:pic>
          <p:nvPicPr>
            <p:cNvPr id="13" name="Picture 2" descr="C:\Users\stephle.NORTHAMERICA\AppData\Local\Microsoft\Windows\Temporary Internet Files\Content.IE5\CJ16YF70\MC900433834[1].png"/>
            <p:cNvPicPr>
              <a:picLocks noChangeAspect="1" noChangeArrowheads="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rot="20651053">
              <a:off x="1835158" y="3782127"/>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2736807" y="3733800"/>
            <a:ext cx="822960" cy="548640"/>
            <a:chOff x="2736807" y="3733800"/>
            <a:chExt cx="822960" cy="548640"/>
          </a:xfrm>
        </p:grpSpPr>
        <p:sp>
          <p:nvSpPr>
            <p:cNvPr id="7" name="Freeform 207"/>
            <p:cNvSpPr>
              <a:spLocks noEditPoints="1"/>
            </p:cNvSpPr>
            <p:nvPr/>
          </p:nvSpPr>
          <p:spPr bwMode="black">
            <a:xfrm>
              <a:off x="2736807" y="3733800"/>
              <a:ext cx="822960" cy="548640"/>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noFill/>
            <a:ln w="19050">
              <a:solidFill>
                <a:srgbClr val="0094C8"/>
              </a:solidFill>
              <a:prstDash val="sysDash"/>
              <a:round/>
              <a:headEnd/>
              <a:tailEnd/>
            </a:ln>
            <a:extLst/>
          </p:spPr>
          <p:txBody>
            <a:bodyPr vert="horz" wrap="square" lIns="64005" tIns="32003" rIns="64005" bIns="32003" numCol="1" anchor="t" anchorCtr="0" compatLnSpc="1">
              <a:prstTxWarp prst="textNoShape">
                <a:avLst/>
              </a:prstTxWarp>
            </a:bodyPr>
            <a:lstStyle/>
            <a:p>
              <a:pPr defTabSz="767680"/>
              <a:endParaRPr lang="en-US" sz="1100">
                <a:solidFill>
                  <a:srgbClr val="FFFFFF"/>
                </a:solidFill>
                <a:latin typeface="Segoe UI Light" panose="020B0502040204020203" pitchFamily="34" charset="0"/>
                <a:cs typeface="Segoe UI Light" panose="020B0502040204020203" pitchFamily="34" charset="0"/>
              </a:endParaRPr>
            </a:p>
          </p:txBody>
        </p:sp>
        <p:pic>
          <p:nvPicPr>
            <p:cNvPr id="14" name="Picture 2" descr="C:\Users\stephle.NORTHAMERICA\AppData\Local\Microsoft\Windows\Temporary Internet Files\Content.IE5\CJ16YF70\MC900433834[1].png"/>
            <p:cNvPicPr>
              <a:picLocks noChangeAspect="1" noChangeArrowheads="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rot="20651053">
              <a:off x="3045313" y="3811040"/>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3657600" y="3733800"/>
            <a:ext cx="822960" cy="548640"/>
            <a:chOff x="3811371" y="3893613"/>
            <a:chExt cx="822960" cy="548640"/>
          </a:xfrm>
        </p:grpSpPr>
        <p:sp>
          <p:nvSpPr>
            <p:cNvPr id="4" name="Freeform 207"/>
            <p:cNvSpPr>
              <a:spLocks noEditPoints="1"/>
            </p:cNvSpPr>
            <p:nvPr/>
          </p:nvSpPr>
          <p:spPr bwMode="black">
            <a:xfrm>
              <a:off x="3811371" y="3893613"/>
              <a:ext cx="822960" cy="548640"/>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noFill/>
            <a:ln w="19050">
              <a:solidFill>
                <a:srgbClr val="0094C8"/>
              </a:solidFill>
              <a:prstDash val="sysDash"/>
              <a:round/>
              <a:headEnd/>
              <a:tailEnd/>
            </a:ln>
            <a:extLst/>
          </p:spPr>
          <p:txBody>
            <a:bodyPr vert="horz" wrap="square" lIns="64005" tIns="32003" rIns="64005" bIns="32003" numCol="1" anchor="t" anchorCtr="0" compatLnSpc="1">
              <a:prstTxWarp prst="textNoShape">
                <a:avLst/>
              </a:prstTxWarp>
            </a:bodyPr>
            <a:lstStyle/>
            <a:p>
              <a:pPr defTabSz="767680"/>
              <a:endParaRPr lang="en-US" sz="1100">
                <a:solidFill>
                  <a:srgbClr val="FFFFFF"/>
                </a:solidFill>
                <a:latin typeface="Segoe UI Light" panose="020B0502040204020203" pitchFamily="34" charset="0"/>
                <a:cs typeface="Segoe UI Light" panose="020B0502040204020203" pitchFamily="34" charset="0"/>
              </a:endParaRPr>
            </a:p>
          </p:txBody>
        </p:sp>
        <p:pic>
          <p:nvPicPr>
            <p:cNvPr id="15" name="Picture 2" descr="C:\Users\stephle.NORTHAMERICA\AppData\Local\Microsoft\Windows\Temporary Internet Files\Content.IE5\CJ16YF70\MC900433834[1].png"/>
            <p:cNvPicPr>
              <a:picLocks noChangeAspect="1" noChangeArrowheads="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rot="20651053">
              <a:off x="4109035" y="3966517"/>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4724400" y="3733800"/>
            <a:ext cx="822960" cy="548640"/>
            <a:chOff x="5000098" y="3893613"/>
            <a:chExt cx="822960" cy="548640"/>
          </a:xfrm>
        </p:grpSpPr>
        <p:sp>
          <p:nvSpPr>
            <p:cNvPr id="5" name="Freeform 207"/>
            <p:cNvSpPr>
              <a:spLocks noEditPoints="1"/>
            </p:cNvSpPr>
            <p:nvPr/>
          </p:nvSpPr>
          <p:spPr bwMode="black">
            <a:xfrm>
              <a:off x="5000098" y="3893613"/>
              <a:ext cx="822960" cy="548640"/>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noFill/>
            <a:ln w="19050">
              <a:solidFill>
                <a:srgbClr val="0094C8"/>
              </a:solidFill>
              <a:prstDash val="sysDash"/>
              <a:round/>
              <a:headEnd/>
              <a:tailEnd/>
            </a:ln>
            <a:extLst/>
          </p:spPr>
          <p:txBody>
            <a:bodyPr vert="horz" wrap="square" lIns="64005" tIns="32003" rIns="64005" bIns="32003" numCol="1" anchor="t" anchorCtr="0" compatLnSpc="1">
              <a:prstTxWarp prst="textNoShape">
                <a:avLst/>
              </a:prstTxWarp>
            </a:bodyPr>
            <a:lstStyle/>
            <a:p>
              <a:pPr defTabSz="767680"/>
              <a:endParaRPr lang="en-US" sz="1100">
                <a:solidFill>
                  <a:srgbClr val="FFFFFF"/>
                </a:solidFill>
                <a:latin typeface="Segoe UI Light" panose="020B0502040204020203" pitchFamily="34" charset="0"/>
                <a:cs typeface="Segoe UI Light" panose="020B0502040204020203" pitchFamily="34" charset="0"/>
              </a:endParaRPr>
            </a:p>
          </p:txBody>
        </p:sp>
        <p:pic>
          <p:nvPicPr>
            <p:cNvPr id="16" name="Picture 2" descr="C:\Users\stephle.NORTHAMERICA\AppData\Local\Microsoft\Windows\Temporary Internet Files\Content.IE5\CJ16YF70\MC900433834[1].png"/>
            <p:cNvPicPr>
              <a:picLocks noChangeAspect="1" noChangeArrowheads="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rot="20651053">
              <a:off x="5274417" y="3960336"/>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1371600" y="4917492"/>
            <a:ext cx="1656391" cy="1102308"/>
            <a:chOff x="1295399" y="4747053"/>
            <a:chExt cx="1656391" cy="1102308"/>
          </a:xfrm>
        </p:grpSpPr>
        <p:sp>
          <p:nvSpPr>
            <p:cNvPr id="17" name="Freeform 207"/>
            <p:cNvSpPr>
              <a:spLocks noEditPoints="1"/>
            </p:cNvSpPr>
            <p:nvPr/>
          </p:nvSpPr>
          <p:spPr bwMode="black">
            <a:xfrm>
              <a:off x="1295399" y="4747053"/>
              <a:ext cx="1656391" cy="1102308"/>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noFill/>
            <a:ln w="19050">
              <a:solidFill>
                <a:srgbClr val="0094C8"/>
              </a:solidFill>
              <a:prstDash val="sysDash"/>
              <a:round/>
              <a:headEnd/>
              <a:tailEnd/>
            </a:ln>
            <a:extLst/>
          </p:spPr>
          <p:txBody>
            <a:bodyPr vert="horz" wrap="square" lIns="64005" tIns="32003" rIns="64005" bIns="32003" numCol="1" anchor="t" anchorCtr="0" compatLnSpc="1">
              <a:prstTxWarp prst="textNoShape">
                <a:avLst/>
              </a:prstTxWarp>
            </a:bodyPr>
            <a:lstStyle/>
            <a:p>
              <a:pPr defTabSz="767680"/>
              <a:endParaRPr lang="en-US" sz="1100">
                <a:solidFill>
                  <a:srgbClr val="FFFFFF"/>
                </a:solidFill>
                <a:latin typeface="Segoe UI Light" panose="020B0502040204020203" pitchFamily="34" charset="0"/>
                <a:cs typeface="Segoe UI Light" panose="020B0502040204020203" pitchFamily="34" charset="0"/>
              </a:endParaRPr>
            </a:p>
          </p:txBody>
        </p:sp>
        <p:grpSp>
          <p:nvGrpSpPr>
            <p:cNvPr id="30" name="Group 29"/>
            <p:cNvGrpSpPr/>
            <p:nvPr/>
          </p:nvGrpSpPr>
          <p:grpSpPr>
            <a:xfrm>
              <a:off x="1901579" y="4908540"/>
              <a:ext cx="613021" cy="501660"/>
              <a:chOff x="1706548" y="4789876"/>
              <a:chExt cx="613021" cy="501660"/>
            </a:xfrm>
          </p:grpSpPr>
          <p:pic>
            <p:nvPicPr>
              <p:cNvPr id="18" name="Picture 2" descr="C:\Users\stephle.NORTHAMERICA\AppData\Local\Microsoft\Windows\Temporary Internet Files\Content.IE5\CJ16YF70\MC900433834[1].pn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0651053">
                <a:off x="1894641" y="4789876"/>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stephle.NORTHAMERICA\AppData\Local\Microsoft\Windows\Temporary Internet Files\Content.IE5\CJ16YF70\MC900433834[1].pn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0651053">
                <a:off x="2045249" y="4909058"/>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stephle.NORTHAMERICA\AppData\Local\Microsoft\Windows\Temporary Internet Files\Content.IE5\CJ16YF70\MC900433834[1].pn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0651053">
                <a:off x="1706548" y="4910377"/>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stephle.NORTHAMERICA\AppData\Local\Microsoft\Windows\Temporary Internet Files\Content.IE5\CJ16YF70\MC900433834[1].pn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0651053">
                <a:off x="1875899" y="5017216"/>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25" name="Table 24"/>
          <p:cNvGraphicFramePr>
            <a:graphicFrameLocks noGrp="1"/>
          </p:cNvGraphicFramePr>
          <p:nvPr>
            <p:extLst>
              <p:ext uri="{D42A27DB-BD31-4B8C-83A1-F6EECF244321}">
                <p14:modId xmlns:p14="http://schemas.microsoft.com/office/powerpoint/2010/main" val="1044389340"/>
              </p:ext>
            </p:extLst>
          </p:nvPr>
        </p:nvGraphicFramePr>
        <p:xfrm>
          <a:off x="6117200" y="3276247"/>
          <a:ext cx="2590800" cy="2456672"/>
        </p:xfrm>
        <a:graphic>
          <a:graphicData uri="http://schemas.openxmlformats.org/drawingml/2006/table">
            <a:tbl>
              <a:tblPr firstRow="1" bandRow="1">
                <a:tableStyleId>{2D5ABB26-0587-4C30-8999-92F81FD0307C}</a:tableStyleId>
              </a:tblPr>
              <a:tblGrid>
                <a:gridCol w="1295400"/>
                <a:gridCol w="1295400"/>
              </a:tblGrid>
              <a:tr h="713566">
                <a:tc>
                  <a:txBody>
                    <a:bodyPr/>
                    <a:lstStyle/>
                    <a:p>
                      <a:pPr algn="ctr"/>
                      <a:r>
                        <a:rPr lang="en-US" baseline="0" dirty="0" smtClean="0">
                          <a:latin typeface="Segoe UI Light" panose="020B0502040204020203" pitchFamily="34" charset="0"/>
                          <a:cs typeface="Segoe UI Light" panose="020B0502040204020203" pitchFamily="34" charset="0"/>
                        </a:rPr>
                        <a:t>Job Time</a:t>
                      </a:r>
                      <a:endParaRPr lang="en-US" dirty="0">
                        <a:latin typeface="Segoe UI Light" panose="020B0502040204020203" pitchFamily="34" charset="0"/>
                        <a:cs typeface="Segoe UI Light" panose="020B0502040204020203" pitchFamily="34" charset="0"/>
                      </a:endParaRPr>
                    </a:p>
                  </a:txBody>
                  <a:tcPr/>
                </a:tc>
                <a:tc>
                  <a:txBody>
                    <a:bodyPr/>
                    <a:lstStyle/>
                    <a:p>
                      <a:r>
                        <a:rPr lang="en-US" dirty="0" smtClean="0">
                          <a:latin typeface="Segoe UI Light" panose="020B0502040204020203" pitchFamily="34" charset="0"/>
                          <a:cs typeface="Segoe UI Light" panose="020B0502040204020203" pitchFamily="34" charset="0"/>
                        </a:rPr>
                        <a:t>Your</a:t>
                      </a:r>
                      <a:r>
                        <a:rPr lang="en-US" baseline="0" dirty="0" smtClean="0">
                          <a:latin typeface="Segoe UI Light" panose="020B0502040204020203" pitchFamily="34" charset="0"/>
                          <a:cs typeface="Segoe UI Light" panose="020B0502040204020203" pitchFamily="34" charset="0"/>
                        </a:rPr>
                        <a:t> Cost</a:t>
                      </a:r>
                      <a:endParaRPr lang="en-US" dirty="0">
                        <a:latin typeface="Segoe UI Light" panose="020B0502040204020203" pitchFamily="34" charset="0"/>
                        <a:cs typeface="Segoe UI Light" panose="020B0502040204020203" pitchFamily="34" charset="0"/>
                      </a:endParaRPr>
                    </a:p>
                  </a:txBody>
                  <a:tcPr/>
                </a:tc>
              </a:tr>
              <a:tr h="810787">
                <a:tc>
                  <a:txBody>
                    <a:bodyPr/>
                    <a:lstStyle/>
                    <a:p>
                      <a:pPr algn="ctr"/>
                      <a:r>
                        <a:rPr lang="en-US" dirty="0" smtClean="0">
                          <a:latin typeface="Segoe UI Light" panose="020B0502040204020203" pitchFamily="34" charset="0"/>
                          <a:cs typeface="Segoe UI Light" panose="020B0502040204020203" pitchFamily="34" charset="0"/>
                        </a:rPr>
                        <a:t>4 hours</a:t>
                      </a:r>
                      <a:endParaRPr lang="en-US" dirty="0">
                        <a:latin typeface="Segoe UI Light" panose="020B0502040204020203" pitchFamily="34" charset="0"/>
                        <a:cs typeface="Segoe UI Light" panose="020B0502040204020203" pitchFamily="34" charset="0"/>
                      </a:endParaRPr>
                    </a:p>
                  </a:txBody>
                  <a:tcPr/>
                </a:tc>
                <a:tc>
                  <a:txBody>
                    <a:bodyPr/>
                    <a:lstStyle/>
                    <a:p>
                      <a:pPr algn="ctr"/>
                      <a:r>
                        <a:rPr lang="en-US" dirty="0" smtClean="0">
                          <a:latin typeface="Segoe UI Light" panose="020B0502040204020203" pitchFamily="34" charset="0"/>
                          <a:cs typeface="Segoe UI Light" panose="020B0502040204020203" pitchFamily="34" charset="0"/>
                        </a:rPr>
                        <a:t>.48</a:t>
                      </a:r>
                      <a:endParaRPr lang="en-US" dirty="0">
                        <a:latin typeface="Segoe UI Light" panose="020B0502040204020203" pitchFamily="34" charset="0"/>
                        <a:cs typeface="Segoe UI Light" panose="020B0502040204020203" pitchFamily="34" charset="0"/>
                      </a:endParaRPr>
                    </a:p>
                  </a:txBody>
                  <a:tcPr/>
                </a:tc>
              </a:tr>
              <a:tr h="932319">
                <a:tc>
                  <a:txBody>
                    <a:bodyPr/>
                    <a:lstStyle/>
                    <a:p>
                      <a:pPr algn="ctr"/>
                      <a:r>
                        <a:rPr lang="en-US" dirty="0" smtClean="0">
                          <a:latin typeface="Segoe UI Light" panose="020B0502040204020203" pitchFamily="34" charset="0"/>
                          <a:cs typeface="Segoe UI Light" panose="020B0502040204020203" pitchFamily="34" charset="0"/>
                        </a:rPr>
                        <a:t>1 hour</a:t>
                      </a:r>
                      <a:endParaRPr lang="en-US" dirty="0">
                        <a:latin typeface="Segoe UI Light" panose="020B0502040204020203" pitchFamily="34" charset="0"/>
                        <a:cs typeface="Segoe UI Light" panose="020B0502040204020203" pitchFamily="34" charset="0"/>
                      </a:endParaRPr>
                    </a:p>
                  </a:txBody>
                  <a:tcPr anchor="ctr"/>
                </a:tc>
                <a:tc>
                  <a:txBody>
                    <a:bodyPr/>
                    <a:lstStyle/>
                    <a:p>
                      <a:pPr algn="ctr"/>
                      <a:r>
                        <a:rPr lang="en-US" dirty="0" smtClean="0">
                          <a:latin typeface="Segoe UI Light" panose="020B0502040204020203" pitchFamily="34" charset="0"/>
                          <a:cs typeface="Segoe UI Light" panose="020B0502040204020203" pitchFamily="34" charset="0"/>
                        </a:rPr>
                        <a:t>.48</a:t>
                      </a:r>
                      <a:endParaRPr lang="en-US" dirty="0">
                        <a:latin typeface="Segoe UI Light" panose="020B0502040204020203" pitchFamily="34" charset="0"/>
                        <a:cs typeface="Segoe UI Light" panose="020B0502040204020203" pitchFamily="34" charset="0"/>
                      </a:endParaRPr>
                    </a:p>
                  </a:txBody>
                  <a:tcPr anchor="ctr"/>
                </a:tc>
              </a:tr>
            </a:tbl>
          </a:graphicData>
        </a:graphic>
      </p:graphicFrame>
      <p:sp>
        <p:nvSpPr>
          <p:cNvPr id="32" name="TextBox 31"/>
          <p:cNvSpPr txBox="1"/>
          <p:nvPr/>
        </p:nvSpPr>
        <p:spPr>
          <a:xfrm>
            <a:off x="1886711" y="4588054"/>
            <a:ext cx="606256" cy="369332"/>
          </a:xfrm>
          <a:prstGeom prst="rect">
            <a:avLst/>
          </a:prstGeom>
          <a:noFill/>
        </p:spPr>
        <p:txBody>
          <a:bodyPr wrap="none" rtlCol="0">
            <a:spAutoFit/>
          </a:bodyPr>
          <a:lstStyle/>
          <a:p>
            <a:r>
              <a:rPr lang="en-US" dirty="0" smtClean="0">
                <a:latin typeface="Segoe UI Light" panose="020B0502040204020203" pitchFamily="34" charset="0"/>
                <a:cs typeface="Segoe UI Light" panose="020B0502040204020203" pitchFamily="34" charset="0"/>
              </a:rPr>
              <a:t>9am</a:t>
            </a:r>
            <a:endParaRPr lang="en-US" dirty="0">
              <a:latin typeface="Segoe UI Light" panose="020B0502040204020203" pitchFamily="34" charset="0"/>
              <a:cs typeface="Segoe UI Light" panose="020B0502040204020203" pitchFamily="34" charset="0"/>
            </a:endParaRPr>
          </a:p>
        </p:txBody>
      </p:sp>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822" y="6248400"/>
            <a:ext cx="1905778" cy="457200"/>
          </a:xfrm>
          <a:prstGeom prst="rect">
            <a:avLst/>
          </a:prstGeom>
        </p:spPr>
      </p:pic>
    </p:spTree>
    <p:extLst>
      <p:ext uri="{BB962C8B-B14F-4D97-AF65-F5344CB8AC3E}">
        <p14:creationId xmlns:p14="http://schemas.microsoft.com/office/powerpoint/2010/main" val="3004250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8" y="142875"/>
            <a:ext cx="9001125" cy="657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822" y="6248400"/>
            <a:ext cx="1905778" cy="457200"/>
          </a:xfrm>
          <a:prstGeom prst="rect">
            <a:avLst/>
          </a:prstGeom>
        </p:spPr>
      </p:pic>
    </p:spTree>
    <p:extLst>
      <p:ext uri="{BB962C8B-B14F-4D97-AF65-F5344CB8AC3E}">
        <p14:creationId xmlns:p14="http://schemas.microsoft.com/office/powerpoint/2010/main" val="3435853856"/>
      </p:ext>
    </p:extLst>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bwMode="auto">
          <a:xfrm>
            <a:off x="5499998" y="4814618"/>
            <a:ext cx="1766454" cy="591443"/>
          </a:xfrm>
          <a:prstGeom prst="rect">
            <a:avLst/>
          </a:prstGeom>
          <a:solidFill>
            <a:srgbClr val="9B07B9"/>
          </a:solidFill>
          <a:ln w="9525" cap="flat" cmpd="sng" algn="ctr">
            <a:noFill/>
            <a:prstDash val="solid"/>
            <a:headEnd type="none" w="med" len="med"/>
            <a:tailEnd type="none" w="med" len="med"/>
          </a:ln>
          <a:effectLst/>
        </p:spPr>
        <p:txBody>
          <a:bodyPr vert="horz" wrap="square" lIns="114234" tIns="114234" rIns="57118" bIns="28556" numCol="1" rtlCol="0" anchor="ctr" anchorCtr="1" compatLnSpc="1">
            <a:prstTxWarp prst="textNoShape">
              <a:avLst/>
            </a:prstTxWarp>
          </a:bodyPr>
          <a:lstStyle/>
          <a:p>
            <a:pPr defTabSz="685575">
              <a:lnSpc>
                <a:spcPct val="90000"/>
              </a:lnSpc>
              <a:buSzPct val="90000"/>
            </a:pPr>
            <a:r>
              <a:rPr lang="en-US" sz="1813" dirty="0" err="1">
                <a:gradFill>
                  <a:gsLst>
                    <a:gs pos="85000">
                      <a:srgbClr val="FFFFFF"/>
                    </a:gs>
                    <a:gs pos="0">
                      <a:srgbClr val="FFFFFF"/>
                    </a:gs>
                  </a:gsLst>
                  <a:lin ang="5400000" scaled="0"/>
                </a:gradFill>
              </a:rPr>
              <a:t>PaaS</a:t>
            </a:r>
            <a:endParaRPr lang="en-US" sz="1813" dirty="0">
              <a:gradFill>
                <a:gsLst>
                  <a:gs pos="85000">
                    <a:srgbClr val="FFFFFF"/>
                  </a:gs>
                  <a:gs pos="0">
                    <a:srgbClr val="FFFFFF"/>
                  </a:gs>
                </a:gsLst>
                <a:lin ang="5400000" scaled="0"/>
              </a:gradFill>
            </a:endParaRPr>
          </a:p>
        </p:txBody>
      </p:sp>
      <p:sp>
        <p:nvSpPr>
          <p:cNvPr id="85" name="Rectangle 84"/>
          <p:cNvSpPr/>
          <p:nvPr/>
        </p:nvSpPr>
        <p:spPr bwMode="auto">
          <a:xfrm>
            <a:off x="7316941" y="4814618"/>
            <a:ext cx="1766454" cy="591443"/>
          </a:xfrm>
          <a:prstGeom prst="rect">
            <a:avLst/>
          </a:prstGeom>
          <a:solidFill>
            <a:srgbClr val="8CC600"/>
          </a:solidFill>
          <a:ln w="9525" cap="flat" cmpd="sng" algn="ctr">
            <a:noFill/>
            <a:prstDash val="solid"/>
            <a:headEnd type="none" w="med" len="med"/>
            <a:tailEnd type="none" w="med" len="med"/>
          </a:ln>
          <a:effectLst/>
        </p:spPr>
        <p:txBody>
          <a:bodyPr vert="horz" wrap="square" lIns="114234" tIns="114234" rIns="57118" bIns="28556" numCol="1" rtlCol="0" anchor="ctr" anchorCtr="1" compatLnSpc="1">
            <a:prstTxWarp prst="textNoShape">
              <a:avLst/>
            </a:prstTxWarp>
          </a:bodyPr>
          <a:lstStyle/>
          <a:p>
            <a:pPr defTabSz="685575">
              <a:lnSpc>
                <a:spcPct val="90000"/>
              </a:lnSpc>
              <a:buSzPct val="90000"/>
            </a:pPr>
            <a:r>
              <a:rPr lang="en-US" sz="1813" dirty="0" err="1">
                <a:gradFill>
                  <a:gsLst>
                    <a:gs pos="85000">
                      <a:srgbClr val="FFFFFF"/>
                    </a:gs>
                    <a:gs pos="0">
                      <a:srgbClr val="FFFFFF"/>
                    </a:gs>
                  </a:gsLst>
                  <a:lin ang="5400000" scaled="0"/>
                </a:gradFill>
              </a:rPr>
              <a:t>SaaS</a:t>
            </a:r>
            <a:endParaRPr lang="en-US" sz="1813" dirty="0">
              <a:gradFill>
                <a:gsLst>
                  <a:gs pos="85000">
                    <a:srgbClr val="FFFFFF"/>
                  </a:gs>
                  <a:gs pos="0">
                    <a:srgbClr val="FFFFFF"/>
                  </a:gs>
                </a:gsLst>
                <a:lin ang="5400000" scaled="0"/>
              </a:gradFill>
            </a:endParaRPr>
          </a:p>
        </p:txBody>
      </p:sp>
      <p:sp>
        <p:nvSpPr>
          <p:cNvPr id="78" name="Rectangle 77"/>
          <p:cNvSpPr/>
          <p:nvPr/>
        </p:nvSpPr>
        <p:spPr bwMode="auto">
          <a:xfrm>
            <a:off x="5498264" y="2584836"/>
            <a:ext cx="1766454" cy="2175271"/>
          </a:xfrm>
          <a:prstGeom prst="rect">
            <a:avLst/>
          </a:prstGeom>
          <a:solidFill>
            <a:srgbClr val="9B07B9"/>
          </a:solidFill>
          <a:ln w="9525" cap="flat" cmpd="sng" algn="ctr">
            <a:noFill/>
            <a:prstDash val="solid"/>
            <a:headEnd type="none" w="med" len="med"/>
            <a:tailEnd type="none" w="med" len="med"/>
          </a:ln>
          <a:effectLst/>
        </p:spPr>
        <p:txBody>
          <a:bodyPr vert="horz" wrap="square" lIns="114234" tIns="114234" rIns="57118" bIns="28556" numCol="1" rtlCol="0" anchor="t" anchorCtr="0" compatLnSpc="1">
            <a:prstTxWarp prst="textNoShape">
              <a:avLst/>
            </a:prstTxWarp>
          </a:bodyPr>
          <a:lstStyle/>
          <a:p>
            <a:pPr defTabSz="685575">
              <a:lnSpc>
                <a:spcPct val="90000"/>
              </a:lnSpc>
              <a:buSzPct val="90000"/>
            </a:pPr>
            <a:endParaRPr lang="en-US" sz="1813" dirty="0">
              <a:gradFill>
                <a:gsLst>
                  <a:gs pos="85000">
                    <a:srgbClr val="FFFFFF"/>
                  </a:gs>
                  <a:gs pos="0">
                    <a:srgbClr val="FFFFFF"/>
                  </a:gs>
                </a:gsLst>
                <a:lin ang="5400000" scaled="0"/>
              </a:gradFill>
            </a:endParaRPr>
          </a:p>
        </p:txBody>
      </p:sp>
      <p:sp>
        <p:nvSpPr>
          <p:cNvPr id="79" name="Rectangle 78"/>
          <p:cNvSpPr/>
          <p:nvPr/>
        </p:nvSpPr>
        <p:spPr bwMode="auto">
          <a:xfrm>
            <a:off x="7315206" y="2584836"/>
            <a:ext cx="1766454" cy="2175271"/>
          </a:xfrm>
          <a:prstGeom prst="rect">
            <a:avLst/>
          </a:prstGeom>
          <a:solidFill>
            <a:srgbClr val="8CC600"/>
          </a:solidFill>
          <a:ln w="9525" cap="flat" cmpd="sng" algn="ctr">
            <a:noFill/>
            <a:prstDash val="solid"/>
            <a:headEnd type="none" w="med" len="med"/>
            <a:tailEnd type="none" w="med" len="med"/>
          </a:ln>
          <a:effectLst/>
        </p:spPr>
        <p:txBody>
          <a:bodyPr vert="horz" wrap="square" lIns="114234" tIns="114234" rIns="57118" bIns="28556" numCol="1" rtlCol="0" anchor="t" anchorCtr="0" compatLnSpc="1">
            <a:prstTxWarp prst="textNoShape">
              <a:avLst/>
            </a:prstTxWarp>
          </a:bodyPr>
          <a:lstStyle/>
          <a:p>
            <a:pPr defTabSz="685575">
              <a:lnSpc>
                <a:spcPct val="90000"/>
              </a:lnSpc>
              <a:buSzPct val="90000"/>
            </a:pPr>
            <a:endParaRPr lang="en-US" sz="1813" dirty="0">
              <a:gradFill>
                <a:gsLst>
                  <a:gs pos="85000">
                    <a:srgbClr val="FFFFFF"/>
                  </a:gs>
                  <a:gs pos="0">
                    <a:srgbClr val="FFFFFF"/>
                  </a:gs>
                </a:gsLst>
                <a:lin ang="5400000" scaled="0"/>
              </a:gradFill>
            </a:endParaRPr>
          </a:p>
        </p:txBody>
      </p:sp>
      <p:sp>
        <p:nvSpPr>
          <p:cNvPr id="2" name="Title 1"/>
          <p:cNvSpPr>
            <a:spLocks noGrp="1"/>
          </p:cNvSpPr>
          <p:nvPr>
            <p:ph type="title"/>
          </p:nvPr>
        </p:nvSpPr>
        <p:spPr/>
        <p:txBody>
          <a:bodyPr/>
          <a:lstStyle/>
          <a:p>
            <a:r>
              <a:rPr lang="en-US" dirty="0" smtClean="0"/>
              <a:t>IT Continuum</a:t>
            </a:r>
            <a:endParaRPr lang="en-US" dirty="0">
              <a:solidFill>
                <a:schemeClr val="tx1"/>
              </a:solidFill>
            </a:endParaRPr>
          </a:p>
        </p:txBody>
      </p:sp>
      <p:sp>
        <p:nvSpPr>
          <p:cNvPr id="25" name="Rectangle 24"/>
          <p:cNvSpPr/>
          <p:nvPr/>
        </p:nvSpPr>
        <p:spPr>
          <a:xfrm>
            <a:off x="2" y="2049282"/>
            <a:ext cx="9144000" cy="428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7" rIns="68553" bIns="34277" anchor="ctr"/>
          <a:lstStyle/>
          <a:p>
            <a:pPr algn="ctr" defTabSz="685575"/>
            <a:r>
              <a:rPr lang="en-US" sz="2125" dirty="0">
                <a:solidFill>
                  <a:srgbClr val="FFFFFF">
                    <a:alpha val="99000"/>
                  </a:srgbClr>
                </a:solidFill>
                <a:latin typeface="Segoe UI Light"/>
                <a:cs typeface="Arial" charset="0"/>
              </a:rPr>
              <a:t>Evolution toward highly-virtual and beyond to cloud</a:t>
            </a:r>
          </a:p>
        </p:txBody>
      </p:sp>
      <p:grpSp>
        <p:nvGrpSpPr>
          <p:cNvPr id="17" name="Group 16"/>
          <p:cNvGrpSpPr/>
          <p:nvPr/>
        </p:nvGrpSpPr>
        <p:grpSpPr>
          <a:xfrm>
            <a:off x="47434" y="2584832"/>
            <a:ext cx="1768189" cy="2821224"/>
            <a:chOff x="75894" y="2764132"/>
            <a:chExt cx="2829102" cy="4513958"/>
          </a:xfrm>
        </p:grpSpPr>
        <p:sp>
          <p:nvSpPr>
            <p:cNvPr id="81" name="Rectangle 80"/>
            <p:cNvSpPr/>
            <p:nvPr/>
          </p:nvSpPr>
          <p:spPr bwMode="auto">
            <a:xfrm>
              <a:off x="78669" y="6331781"/>
              <a:ext cx="2826327" cy="946309"/>
            </a:xfrm>
            <a:prstGeom prst="rect">
              <a:avLst/>
            </a:prstGeom>
            <a:solidFill>
              <a:srgbClr val="0070C0"/>
            </a:solidFill>
            <a:ln w="9525" cap="flat" cmpd="sng" algn="ctr">
              <a:noFill/>
              <a:prstDash val="solid"/>
              <a:headEnd type="none" w="med" len="med"/>
              <a:tailEnd type="none" w="med" len="med"/>
            </a:ln>
            <a:effectLst/>
          </p:spPr>
          <p:txBody>
            <a:bodyPr vert="horz" wrap="square" lIns="114300" tIns="114300" rIns="57150" bIns="28574" numCol="1" rtlCol="0" anchor="ctr" anchorCtr="0" compatLnSpc="1">
              <a:prstTxWarp prst="textNoShape">
                <a:avLst/>
              </a:prstTxWarp>
            </a:bodyPr>
            <a:lstStyle/>
            <a:p>
              <a:pPr algn="ctr" defTabSz="685575">
                <a:lnSpc>
                  <a:spcPct val="90000"/>
                </a:lnSpc>
                <a:buSzPct val="90000"/>
              </a:pPr>
              <a:r>
                <a:rPr lang="en-US" sz="1813" dirty="0">
                  <a:gradFill>
                    <a:gsLst>
                      <a:gs pos="85000">
                        <a:srgbClr val="FFFFFF"/>
                      </a:gs>
                      <a:gs pos="0">
                        <a:srgbClr val="FFFFFF"/>
                      </a:gs>
                    </a:gsLst>
                    <a:lin ang="5400000" scaled="0"/>
                  </a:gradFill>
                </a:rPr>
                <a:t>Physical</a:t>
              </a:r>
            </a:p>
          </p:txBody>
        </p:sp>
        <p:sp>
          <p:nvSpPr>
            <p:cNvPr id="4" name="Rectangle 3"/>
            <p:cNvSpPr/>
            <p:nvPr/>
          </p:nvSpPr>
          <p:spPr bwMode="auto">
            <a:xfrm>
              <a:off x="75894" y="2764132"/>
              <a:ext cx="2826327" cy="3480433"/>
            </a:xfrm>
            <a:prstGeom prst="rect">
              <a:avLst/>
            </a:prstGeom>
            <a:solidFill>
              <a:schemeClr val="accent5"/>
            </a:solidFill>
            <a:ln w="9525" cap="flat" cmpd="sng" algn="ctr">
              <a:noFill/>
              <a:prstDash val="solid"/>
              <a:headEnd type="none" w="med" len="med"/>
              <a:tailEnd type="none" w="med" len="med"/>
            </a:ln>
            <a:effectLst/>
          </p:spPr>
          <p:txBody>
            <a:bodyPr vert="horz" wrap="square" lIns="114300" tIns="114300" rIns="57150" bIns="28574" numCol="1" rtlCol="0" anchor="t" anchorCtr="0" compatLnSpc="1">
              <a:prstTxWarp prst="textNoShape">
                <a:avLst/>
              </a:prstTxWarp>
            </a:bodyPr>
            <a:lstStyle/>
            <a:p>
              <a:pPr defTabSz="685575">
                <a:lnSpc>
                  <a:spcPct val="90000"/>
                </a:lnSpc>
                <a:buSzPct val="90000"/>
              </a:pPr>
              <a:endParaRPr lang="en-US" sz="1813" dirty="0">
                <a:gradFill>
                  <a:gsLst>
                    <a:gs pos="85000">
                      <a:srgbClr val="FFFFFF"/>
                    </a:gs>
                    <a:gs pos="0">
                      <a:srgbClr val="FFFFFF"/>
                    </a:gs>
                  </a:gsLst>
                  <a:lin ang="5400000" scaled="0"/>
                </a:gradFill>
              </a:endParaRPr>
            </a:p>
          </p:txBody>
        </p:sp>
        <p:pic>
          <p:nvPicPr>
            <p:cNvPr id="43"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493954" y="3506736"/>
              <a:ext cx="2019217" cy="2019214"/>
            </a:xfrm>
            <a:prstGeom prst="rect">
              <a:avLst/>
            </a:prstGeom>
            <a:noFill/>
          </p:spPr>
        </p:pic>
      </p:grpSp>
      <p:grpSp>
        <p:nvGrpSpPr>
          <p:cNvPr id="13" name="Group 12"/>
          <p:cNvGrpSpPr/>
          <p:nvPr/>
        </p:nvGrpSpPr>
        <p:grpSpPr>
          <a:xfrm>
            <a:off x="5757002" y="2564332"/>
            <a:ext cx="1321193" cy="2082921"/>
            <a:chOff x="8104633" y="2874661"/>
            <a:chExt cx="2113909" cy="3332674"/>
          </a:xfrm>
        </p:grpSpPr>
        <p:sp>
          <p:nvSpPr>
            <p:cNvPr id="59" name="Isosceles Triangle 58"/>
            <p:cNvSpPr/>
            <p:nvPr/>
          </p:nvSpPr>
          <p:spPr bwMode="auto">
            <a:xfrm rot="10800000">
              <a:off x="8355713" y="4165941"/>
              <a:ext cx="1061647" cy="1329862"/>
            </a:xfrm>
            <a:prstGeom prst="triangle">
              <a:avLst>
                <a:gd name="adj" fmla="val 0"/>
              </a:avLst>
            </a:prstGeom>
            <a:solidFill>
              <a:schemeClr val="accent6">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57148" tIns="28574" rIns="57148" bIns="28574" numCol="1" rtlCol="0" anchor="ctr" anchorCtr="0" compatLnSpc="1">
              <a:prstTxWarp prst="textNoShape">
                <a:avLst/>
              </a:prstTxWarp>
            </a:bodyPr>
            <a:lstStyle/>
            <a:p>
              <a:pPr algn="ctr" defTabSz="570988"/>
              <a:endParaRPr lang="en-US" sz="1125" dirty="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4" cstate="print">
              <a:lum bright="100000" contrast="100000"/>
            </a:blip>
            <a:stretch>
              <a:fillRect/>
            </a:stretch>
          </p:blipFill>
          <p:spPr>
            <a:xfrm>
              <a:off x="8104633" y="4947463"/>
              <a:ext cx="2113909" cy="1259872"/>
            </a:xfrm>
            <a:prstGeom prst="rect">
              <a:avLst/>
            </a:prstGeom>
            <a:noFill/>
            <a:ln>
              <a:noFill/>
            </a:ln>
            <a:effectLst/>
          </p:spPr>
        </p:pic>
        <p:pic>
          <p:nvPicPr>
            <p:cNvPr id="56" name="Picture 55"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8104633" y="2874661"/>
              <a:ext cx="1563808" cy="1563400"/>
            </a:xfrm>
            <a:prstGeom prst="rect">
              <a:avLst/>
            </a:prstGeom>
            <a:noFill/>
          </p:spPr>
        </p:pic>
      </p:grpSp>
      <p:grpSp>
        <p:nvGrpSpPr>
          <p:cNvPr id="12" name="Group 11"/>
          <p:cNvGrpSpPr/>
          <p:nvPr/>
        </p:nvGrpSpPr>
        <p:grpSpPr>
          <a:xfrm>
            <a:off x="7549552" y="2685309"/>
            <a:ext cx="1321193" cy="1961948"/>
            <a:chOff x="10948236" y="3048621"/>
            <a:chExt cx="2113909" cy="3139117"/>
          </a:xfrm>
        </p:grpSpPr>
        <p:pic>
          <p:nvPicPr>
            <p:cNvPr id="48"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0" name="Isosceles Triangle 69"/>
            <p:cNvSpPr/>
            <p:nvPr/>
          </p:nvSpPr>
          <p:spPr bwMode="auto">
            <a:xfrm rot="10800000">
              <a:off x="11199316" y="4146344"/>
              <a:ext cx="1061647" cy="1329862"/>
            </a:xfrm>
            <a:prstGeom prst="triangle">
              <a:avLst>
                <a:gd name="adj" fmla="val 0"/>
              </a:avLst>
            </a:prstGeom>
            <a:solidFill>
              <a:schemeClr val="accent2">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57148" tIns="28574" rIns="57148" bIns="28574" numCol="1" rtlCol="0" anchor="ctr" anchorCtr="0" compatLnSpc="1">
              <a:prstTxWarp prst="textNoShape">
                <a:avLst/>
              </a:prstTxWarp>
            </a:bodyPr>
            <a:lstStyle/>
            <a:p>
              <a:pPr algn="ctr" defTabSz="570988"/>
              <a:endParaRPr lang="en-US" sz="1125" dirty="0">
                <a:gradFill>
                  <a:gsLst>
                    <a:gs pos="0">
                      <a:srgbClr val="FFFFFF"/>
                    </a:gs>
                    <a:gs pos="100000">
                      <a:srgbClr val="FFFFFF"/>
                    </a:gs>
                  </a:gsLst>
                  <a:lin ang="5400000" scaled="0"/>
                </a:gradFill>
              </a:endParaRPr>
            </a:p>
          </p:txBody>
        </p:sp>
        <p:pic>
          <p:nvPicPr>
            <p:cNvPr id="71" name="Picture 70"/>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16" name="Group 15"/>
          <p:cNvGrpSpPr/>
          <p:nvPr/>
        </p:nvGrpSpPr>
        <p:grpSpPr>
          <a:xfrm>
            <a:off x="1864377" y="2584832"/>
            <a:ext cx="1768189" cy="2821224"/>
            <a:chOff x="2983001" y="2764132"/>
            <a:chExt cx="2829102" cy="4513958"/>
          </a:xfrm>
        </p:grpSpPr>
        <p:sp>
          <p:nvSpPr>
            <p:cNvPr id="82" name="Rectangle 81"/>
            <p:cNvSpPr/>
            <p:nvPr/>
          </p:nvSpPr>
          <p:spPr bwMode="auto">
            <a:xfrm>
              <a:off x="2985776" y="6331781"/>
              <a:ext cx="2826327" cy="946309"/>
            </a:xfrm>
            <a:prstGeom prst="rect">
              <a:avLst/>
            </a:prstGeom>
            <a:solidFill>
              <a:srgbClr val="FF6600"/>
            </a:solidFill>
            <a:ln w="9525" cap="flat" cmpd="sng" algn="ctr">
              <a:noFill/>
              <a:prstDash val="solid"/>
              <a:headEnd type="none" w="med" len="med"/>
              <a:tailEnd type="none" w="med" len="med"/>
            </a:ln>
            <a:effectLst/>
          </p:spPr>
          <p:txBody>
            <a:bodyPr vert="horz" wrap="square" lIns="114300" tIns="114300" rIns="57150" bIns="28574" numCol="1" rtlCol="0" anchor="ctr" anchorCtr="1" compatLnSpc="1">
              <a:prstTxWarp prst="textNoShape">
                <a:avLst/>
              </a:prstTxWarp>
            </a:bodyPr>
            <a:lstStyle/>
            <a:p>
              <a:pPr defTabSz="685575">
                <a:lnSpc>
                  <a:spcPct val="90000"/>
                </a:lnSpc>
                <a:buSzPct val="90000"/>
              </a:pPr>
              <a:r>
                <a:rPr lang="en-US" sz="1813" dirty="0">
                  <a:gradFill>
                    <a:gsLst>
                      <a:gs pos="85000">
                        <a:srgbClr val="FFFFFF"/>
                      </a:gs>
                      <a:gs pos="0">
                        <a:srgbClr val="FFFFFF"/>
                      </a:gs>
                    </a:gsLst>
                    <a:lin ang="5400000" scaled="0"/>
                  </a:gradFill>
                </a:rPr>
                <a:t>Virtual / Private</a:t>
              </a:r>
            </a:p>
          </p:txBody>
        </p:sp>
        <p:sp>
          <p:nvSpPr>
            <p:cNvPr id="76" name="Rectangle 75"/>
            <p:cNvSpPr/>
            <p:nvPr/>
          </p:nvSpPr>
          <p:spPr bwMode="auto">
            <a:xfrm>
              <a:off x="2983001" y="2764132"/>
              <a:ext cx="2826327" cy="3480433"/>
            </a:xfrm>
            <a:prstGeom prst="rect">
              <a:avLst/>
            </a:prstGeom>
            <a:solidFill>
              <a:srgbClr val="FF6600"/>
            </a:solidFill>
            <a:ln w="9525" cap="flat" cmpd="sng" algn="ctr">
              <a:noFill/>
              <a:prstDash val="solid"/>
              <a:headEnd type="none" w="med" len="med"/>
              <a:tailEnd type="none" w="med" len="med"/>
            </a:ln>
            <a:effectLst/>
          </p:spPr>
          <p:txBody>
            <a:bodyPr vert="horz" wrap="square" lIns="114300" tIns="114300" rIns="57150" bIns="28574" numCol="1" rtlCol="0" anchor="t" anchorCtr="0" compatLnSpc="1">
              <a:prstTxWarp prst="textNoShape">
                <a:avLst/>
              </a:prstTxWarp>
            </a:bodyPr>
            <a:lstStyle/>
            <a:p>
              <a:pPr defTabSz="685575">
                <a:lnSpc>
                  <a:spcPct val="90000"/>
                </a:lnSpc>
                <a:buSzPct val="90000"/>
              </a:pPr>
              <a:endParaRPr lang="en-US" sz="1813" dirty="0">
                <a:gradFill>
                  <a:gsLst>
                    <a:gs pos="85000">
                      <a:srgbClr val="FFFFFF"/>
                    </a:gs>
                    <a:gs pos="0">
                      <a:srgbClr val="FFFFFF"/>
                    </a:gs>
                  </a:gsLst>
                  <a:lin ang="5400000" scaled="0"/>
                </a:gradFill>
              </a:endParaRPr>
            </a:p>
          </p:txBody>
        </p:sp>
        <p:pic>
          <p:nvPicPr>
            <p:cNvPr id="49"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grpSp>
        <p:nvGrpSpPr>
          <p:cNvPr id="15" name="Group 14"/>
          <p:cNvGrpSpPr/>
          <p:nvPr/>
        </p:nvGrpSpPr>
        <p:grpSpPr>
          <a:xfrm>
            <a:off x="3652691" y="2556340"/>
            <a:ext cx="1796816" cy="2849716"/>
            <a:chOff x="5844305" y="2718544"/>
            <a:chExt cx="2874905" cy="4559546"/>
          </a:xfrm>
        </p:grpSpPr>
        <p:sp>
          <p:nvSpPr>
            <p:cNvPr id="83" name="Rectangle 82"/>
            <p:cNvSpPr/>
            <p:nvPr/>
          </p:nvSpPr>
          <p:spPr bwMode="auto">
            <a:xfrm>
              <a:off x="5892883" y="6331781"/>
              <a:ext cx="2826327" cy="946309"/>
            </a:xfrm>
            <a:prstGeom prst="rect">
              <a:avLst/>
            </a:prstGeom>
            <a:solidFill>
              <a:schemeClr val="accent1"/>
            </a:solidFill>
            <a:ln w="9525" cap="flat" cmpd="sng" algn="ctr">
              <a:noFill/>
              <a:prstDash val="solid"/>
              <a:headEnd type="none" w="med" len="med"/>
              <a:tailEnd type="none" w="med" len="med"/>
            </a:ln>
            <a:effectLst/>
          </p:spPr>
          <p:txBody>
            <a:bodyPr vert="horz" wrap="square" lIns="114300" tIns="114300" rIns="57150" bIns="28574" numCol="1" rtlCol="0" anchor="ctr" anchorCtr="1" compatLnSpc="1">
              <a:prstTxWarp prst="textNoShape">
                <a:avLst/>
              </a:prstTxWarp>
            </a:bodyPr>
            <a:lstStyle/>
            <a:p>
              <a:pPr defTabSz="685575">
                <a:lnSpc>
                  <a:spcPct val="90000"/>
                </a:lnSpc>
                <a:buSzPct val="90000"/>
              </a:pPr>
              <a:r>
                <a:rPr lang="en-US" sz="1813" dirty="0" err="1">
                  <a:gradFill>
                    <a:gsLst>
                      <a:gs pos="85000">
                        <a:srgbClr val="FFFFFF"/>
                      </a:gs>
                      <a:gs pos="0">
                        <a:srgbClr val="FFFFFF"/>
                      </a:gs>
                    </a:gsLst>
                    <a:lin ang="5400000" scaled="0"/>
                  </a:gradFill>
                </a:rPr>
                <a:t>IaaS</a:t>
              </a:r>
              <a:endParaRPr lang="en-US" sz="1813" dirty="0">
                <a:gradFill>
                  <a:gsLst>
                    <a:gs pos="85000">
                      <a:srgbClr val="FFFFFF"/>
                    </a:gs>
                    <a:gs pos="0">
                      <a:srgbClr val="FFFFFF"/>
                    </a:gs>
                  </a:gsLst>
                  <a:lin ang="5400000" scaled="0"/>
                </a:gradFill>
              </a:endParaRPr>
            </a:p>
          </p:txBody>
        </p:sp>
        <p:sp>
          <p:nvSpPr>
            <p:cNvPr id="77" name="Rectangle 76"/>
            <p:cNvSpPr/>
            <p:nvPr/>
          </p:nvSpPr>
          <p:spPr bwMode="auto">
            <a:xfrm>
              <a:off x="5890108" y="2764132"/>
              <a:ext cx="2826327" cy="3480433"/>
            </a:xfrm>
            <a:prstGeom prst="rect">
              <a:avLst/>
            </a:prstGeom>
            <a:solidFill>
              <a:schemeClr val="accent1"/>
            </a:solidFill>
            <a:ln w="9525" cap="flat" cmpd="sng" algn="ctr">
              <a:noFill/>
              <a:prstDash val="solid"/>
              <a:headEnd type="none" w="med" len="med"/>
              <a:tailEnd type="none" w="med" len="med"/>
            </a:ln>
            <a:effectLst/>
          </p:spPr>
          <p:txBody>
            <a:bodyPr vert="horz" wrap="square" lIns="114300" tIns="114300" rIns="57150" bIns="28574" numCol="1" rtlCol="0" anchor="t" anchorCtr="0" compatLnSpc="1">
              <a:prstTxWarp prst="textNoShape">
                <a:avLst/>
              </a:prstTxWarp>
            </a:bodyPr>
            <a:lstStyle/>
            <a:p>
              <a:pPr defTabSz="685575">
                <a:lnSpc>
                  <a:spcPct val="90000"/>
                </a:lnSpc>
                <a:buSzPct val="90000"/>
              </a:pPr>
              <a:endParaRPr lang="en-US" sz="1813" dirty="0">
                <a:gradFill>
                  <a:gsLst>
                    <a:gs pos="85000">
                      <a:srgbClr val="FFFFFF"/>
                    </a:gs>
                    <a:gs pos="0">
                      <a:srgbClr val="FFFFFF"/>
                    </a:gs>
                  </a:gsLst>
                  <a:lin ang="5400000" scaled="0"/>
                </a:gradFill>
              </a:endParaRPr>
            </a:p>
          </p:txBody>
        </p:sp>
        <p:grpSp>
          <p:nvGrpSpPr>
            <p:cNvPr id="14" name="Group 13"/>
            <p:cNvGrpSpPr/>
            <p:nvPr/>
          </p:nvGrpSpPr>
          <p:grpSpPr>
            <a:xfrm>
              <a:off x="5844305" y="2718544"/>
              <a:ext cx="2777268" cy="3345461"/>
              <a:chOff x="5062551" y="2861874"/>
              <a:chExt cx="2777268" cy="3345461"/>
            </a:xfrm>
          </p:grpSpPr>
          <p:pic>
            <p:nvPicPr>
              <p:cNvPr id="52"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6" name="Isosceles Triangle 5"/>
              <p:cNvSpPr/>
              <p:nvPr/>
            </p:nvSpPr>
            <p:spPr bwMode="auto">
              <a:xfrm rot="9180217">
                <a:off x="6169786" y="4246310"/>
                <a:ext cx="1061647" cy="1329862"/>
              </a:xfrm>
              <a:prstGeom prst="triangle">
                <a:avLst>
                  <a:gd name="adj" fmla="val 64317"/>
                </a:avLst>
              </a:prstGeom>
              <a:solidFill>
                <a:schemeClr val="accent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57148" tIns="28574" rIns="57148" bIns="28574" numCol="1" rtlCol="0" anchor="ctr" anchorCtr="0" compatLnSpc="1">
                <a:prstTxWarp prst="textNoShape">
                  <a:avLst/>
                </a:prstTxWarp>
              </a:bodyPr>
              <a:lstStyle/>
              <a:p>
                <a:pPr algn="ctr" defTabSz="570988"/>
                <a:endParaRPr lang="en-US" sz="1125" dirty="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grpSp>
    </p:spTree>
    <p:extLst>
      <p:ext uri="{BB962C8B-B14F-4D97-AF65-F5344CB8AC3E}">
        <p14:creationId xmlns:p14="http://schemas.microsoft.com/office/powerpoint/2010/main" val="2710198180"/>
      </p:ext>
    </p:extLst>
  </p:cSld>
  <p:clrMapOvr>
    <a:masterClrMapping/>
  </p:clrMapOvr>
  <mc:AlternateContent xmlns:mc="http://schemas.openxmlformats.org/markup-compatibility/2006" xmlns:p14="http://schemas.microsoft.com/office/powerpoint/2010/main">
    <mc:Choice Requires="p14">
      <p:transition p14:dur="450">
        <p:wipe dir="r"/>
      </p:transition>
    </mc:Choice>
    <mc:Fallback xmlns="">
      <p:transition>
        <p:wipe dir="r"/>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28700"/>
            <a:ext cx="8229600" cy="1142621"/>
          </a:xfrm>
        </p:spPr>
        <p:txBody>
          <a:bodyPr/>
          <a:lstStyle/>
          <a:p>
            <a:r>
              <a:rPr lang="en-US" dirty="0" smtClean="0"/>
              <a:t>Customers Have Different </a:t>
            </a:r>
            <a:br>
              <a:rPr lang="en-US" dirty="0" smtClean="0"/>
            </a:br>
            <a:r>
              <a:rPr lang="en-US" dirty="0" smtClean="0"/>
              <a:t>Needs for Support </a:t>
            </a:r>
            <a:endParaRPr lang="en-US" dirty="0"/>
          </a:p>
        </p:txBody>
      </p:sp>
      <p:grpSp>
        <p:nvGrpSpPr>
          <p:cNvPr id="3" name="Group 2"/>
          <p:cNvGrpSpPr/>
          <p:nvPr/>
        </p:nvGrpSpPr>
        <p:grpSpPr>
          <a:xfrm>
            <a:off x="314524" y="2322006"/>
            <a:ext cx="2085975" cy="3326518"/>
            <a:chOff x="503238" y="2343609"/>
            <a:chExt cx="3337560" cy="5322429"/>
          </a:xfrm>
        </p:grpSpPr>
        <p:sp>
          <p:nvSpPr>
            <p:cNvPr id="31" name="TextBox 30"/>
            <p:cNvSpPr txBox="1"/>
            <p:nvPr/>
          </p:nvSpPr>
          <p:spPr>
            <a:xfrm>
              <a:off x="520382" y="6207161"/>
              <a:ext cx="3320416" cy="1458877"/>
            </a:xfrm>
            <a:prstGeom prst="rect">
              <a:avLst/>
            </a:prstGeom>
            <a:solidFill>
              <a:schemeClr val="accent5">
                <a:lumMod val="50000"/>
              </a:schemeClr>
            </a:solidFill>
          </p:spPr>
          <p:txBody>
            <a:bodyPr wrap="square" lIns="81634" tIns="40818" rIns="81634" bIns="40818" rtlCol="0" anchor="b">
              <a:noAutofit/>
            </a:bodyPr>
            <a:lstStyle/>
            <a:p>
              <a:pPr defTabSz="816347"/>
              <a:r>
                <a:rPr lang="en-US" sz="1438" dirty="0">
                  <a:solidFill>
                    <a:srgbClr val="FFFFFF">
                      <a:alpha val="99000"/>
                    </a:srgbClr>
                  </a:solidFill>
                </a:rPr>
                <a:t>Entry-level reactive </a:t>
              </a:r>
            </a:p>
          </p:txBody>
        </p:sp>
        <p:sp>
          <p:nvSpPr>
            <p:cNvPr id="13" name="TextBox 12"/>
            <p:cNvSpPr txBox="1"/>
            <p:nvPr/>
          </p:nvSpPr>
          <p:spPr>
            <a:xfrm>
              <a:off x="503238" y="2343609"/>
              <a:ext cx="3337560" cy="839984"/>
            </a:xfrm>
            <a:prstGeom prst="rect">
              <a:avLst/>
            </a:prstGeom>
            <a:solidFill>
              <a:schemeClr val="accent5">
                <a:lumMod val="20000"/>
                <a:lumOff val="80000"/>
              </a:schemeClr>
            </a:solidFill>
          </p:spPr>
          <p:txBody>
            <a:bodyPr wrap="square" lIns="81634" tIns="40818" rIns="81634" bIns="40818" rtlCol="0">
              <a:spAutoFit/>
            </a:bodyPr>
            <a:lstStyle/>
            <a:p>
              <a:pPr defTabSz="816347"/>
              <a:r>
                <a:rPr lang="en-US" sz="1400" dirty="0">
                  <a:solidFill>
                    <a:prstClr val="black">
                      <a:alpha val="99000"/>
                    </a:prstClr>
                  </a:solidFill>
                </a:rPr>
                <a:t>I am learning </a:t>
              </a:r>
              <a:r>
                <a:rPr lang="en-US" sz="1438" dirty="0">
                  <a:solidFill>
                    <a:prstClr val="black">
                      <a:alpha val="99000"/>
                    </a:prstClr>
                  </a:solidFill>
                </a:rPr>
                <a:t>Azure and developing my 1</a:t>
              </a:r>
              <a:r>
                <a:rPr lang="en-US" sz="1438" baseline="30000" dirty="0">
                  <a:solidFill>
                    <a:prstClr val="black">
                      <a:alpha val="99000"/>
                    </a:prstClr>
                  </a:solidFill>
                </a:rPr>
                <a:t>st</a:t>
              </a:r>
              <a:r>
                <a:rPr lang="en-US" sz="1438" dirty="0">
                  <a:solidFill>
                    <a:prstClr val="black">
                      <a:alpha val="99000"/>
                    </a:prstClr>
                  </a:solidFill>
                </a:rPr>
                <a:t> app</a:t>
              </a:r>
            </a:p>
          </p:txBody>
        </p:sp>
        <p:sp>
          <p:nvSpPr>
            <p:cNvPr id="14" name="TextBox 13"/>
            <p:cNvSpPr txBox="1"/>
            <p:nvPr/>
          </p:nvSpPr>
          <p:spPr>
            <a:xfrm>
              <a:off x="503238" y="3280796"/>
              <a:ext cx="3337560" cy="2829547"/>
            </a:xfrm>
            <a:prstGeom prst="rect">
              <a:avLst/>
            </a:prstGeom>
            <a:solidFill>
              <a:schemeClr val="accent5"/>
            </a:solidFill>
          </p:spPr>
          <p:txBody>
            <a:bodyPr wrap="square" lIns="81634" tIns="40818" rIns="81634" bIns="40818" rtlCol="0">
              <a:noAutofit/>
            </a:bodyPr>
            <a:lstStyle/>
            <a:p>
              <a:pPr defTabSz="816347"/>
              <a:r>
                <a:rPr lang="en-US" sz="1313" dirty="0">
                  <a:solidFill>
                    <a:srgbClr val="FFFFFF">
                      <a:alpha val="99000"/>
                    </a:srgbClr>
                  </a:solidFill>
                </a:rPr>
                <a:t>I am mostly self-sufficient and occasionally need to contact support if I can’t figure out why things don’t work </a:t>
              </a:r>
            </a:p>
          </p:txBody>
        </p:sp>
        <p:sp>
          <p:nvSpPr>
            <p:cNvPr id="27" name="Down Arrow 26"/>
            <p:cNvSpPr/>
            <p:nvPr/>
          </p:nvSpPr>
          <p:spPr>
            <a:xfrm>
              <a:off x="1623378" y="5755341"/>
              <a:ext cx="1097280" cy="1237298"/>
            </a:xfrm>
            <a:prstGeom prst="downArrow">
              <a:avLst>
                <a:gd name="adj1" fmla="val 59876"/>
                <a:gd name="adj2" fmla="val 50000"/>
              </a:avLst>
            </a:prstGeom>
            <a:solidFill>
              <a:schemeClr val="accent5">
                <a:lumMod val="75000"/>
              </a:schemeClr>
            </a:solidFill>
            <a:ln>
              <a:noFill/>
            </a:ln>
            <a:effectLst/>
          </p:spPr>
          <p:style>
            <a:lnRef idx="1">
              <a:schemeClr val="accent2"/>
            </a:lnRef>
            <a:fillRef idx="2">
              <a:schemeClr val="accent2"/>
            </a:fillRef>
            <a:effectRef idx="1">
              <a:schemeClr val="accent2"/>
            </a:effectRef>
            <a:fontRef idx="minor">
              <a:schemeClr val="dk1"/>
            </a:fontRef>
          </p:style>
          <p:txBody>
            <a:bodyPr lIns="81634" tIns="40818" rIns="81634" bIns="40818" rtlCol="0" anchor="ctr"/>
            <a:lstStyle/>
            <a:p>
              <a:pPr algn="ctr" defTabSz="816347"/>
              <a:endParaRPr lang="en-US" sz="1625">
                <a:solidFill>
                  <a:prstClr val="black"/>
                </a:solidFill>
              </a:endParaRPr>
            </a:p>
          </p:txBody>
        </p:sp>
      </p:grpSp>
      <p:grpSp>
        <p:nvGrpSpPr>
          <p:cNvPr id="5" name="Group 4"/>
          <p:cNvGrpSpPr/>
          <p:nvPr/>
        </p:nvGrpSpPr>
        <p:grpSpPr>
          <a:xfrm>
            <a:off x="2486025" y="2322006"/>
            <a:ext cx="2085975" cy="3326519"/>
            <a:chOff x="3933614" y="2343609"/>
            <a:chExt cx="3337560" cy="5322430"/>
          </a:xfrm>
        </p:grpSpPr>
        <p:sp>
          <p:nvSpPr>
            <p:cNvPr id="32" name="TextBox 31"/>
            <p:cNvSpPr txBox="1"/>
            <p:nvPr/>
          </p:nvSpPr>
          <p:spPr>
            <a:xfrm>
              <a:off x="3933614" y="6207162"/>
              <a:ext cx="3318082" cy="1458877"/>
            </a:xfrm>
            <a:prstGeom prst="rect">
              <a:avLst/>
            </a:prstGeom>
            <a:solidFill>
              <a:schemeClr val="accent2">
                <a:lumMod val="50000"/>
              </a:schemeClr>
            </a:solidFill>
          </p:spPr>
          <p:txBody>
            <a:bodyPr wrap="square" lIns="81634" tIns="40818" rIns="81634" bIns="40818" rtlCol="0" anchor="b">
              <a:noAutofit/>
            </a:bodyPr>
            <a:lstStyle/>
            <a:p>
              <a:pPr defTabSz="816347"/>
              <a:r>
                <a:rPr lang="en-US" sz="1438" dirty="0">
                  <a:solidFill>
                    <a:srgbClr val="FFFFFF">
                      <a:alpha val="99000"/>
                    </a:srgbClr>
                  </a:solidFill>
                </a:rPr>
                <a:t>Foundational reactive </a:t>
              </a:r>
            </a:p>
          </p:txBody>
        </p:sp>
        <p:sp>
          <p:nvSpPr>
            <p:cNvPr id="15" name="TextBox 14"/>
            <p:cNvSpPr txBox="1"/>
            <p:nvPr/>
          </p:nvSpPr>
          <p:spPr>
            <a:xfrm>
              <a:off x="3933614" y="2343609"/>
              <a:ext cx="3337560" cy="839984"/>
            </a:xfrm>
            <a:prstGeom prst="rect">
              <a:avLst/>
            </a:prstGeom>
            <a:solidFill>
              <a:schemeClr val="accent2">
                <a:lumMod val="20000"/>
                <a:lumOff val="80000"/>
              </a:schemeClr>
            </a:solidFill>
          </p:spPr>
          <p:txBody>
            <a:bodyPr wrap="square" lIns="81634" tIns="40818" rIns="81634" bIns="40818" rtlCol="0">
              <a:spAutoFit/>
            </a:bodyPr>
            <a:lstStyle/>
            <a:p>
              <a:pPr defTabSz="816347"/>
              <a:r>
                <a:rPr lang="en-US" sz="1438" dirty="0">
                  <a:solidFill>
                    <a:prstClr val="black">
                      <a:alpha val="99000"/>
                    </a:prstClr>
                  </a:solidFill>
                </a:rPr>
                <a:t>I </a:t>
              </a:r>
              <a:r>
                <a:rPr lang="en-US" sz="1400" dirty="0">
                  <a:solidFill>
                    <a:prstClr val="black">
                      <a:alpha val="99000"/>
                    </a:prstClr>
                  </a:solidFill>
                </a:rPr>
                <a:t>have a production </a:t>
              </a:r>
              <a:br>
                <a:rPr lang="en-US" sz="1400" dirty="0">
                  <a:solidFill>
                    <a:prstClr val="black">
                      <a:alpha val="99000"/>
                    </a:prstClr>
                  </a:solidFill>
                </a:rPr>
              </a:br>
              <a:r>
                <a:rPr lang="en-US" sz="1400" dirty="0">
                  <a:solidFill>
                    <a:prstClr val="black">
                      <a:alpha val="99000"/>
                    </a:prstClr>
                  </a:solidFill>
                </a:rPr>
                <a:t>app on Azure</a:t>
              </a:r>
            </a:p>
          </p:txBody>
        </p:sp>
        <p:sp>
          <p:nvSpPr>
            <p:cNvPr id="16" name="TextBox 15"/>
            <p:cNvSpPr txBox="1"/>
            <p:nvPr/>
          </p:nvSpPr>
          <p:spPr>
            <a:xfrm>
              <a:off x="3933614" y="3280796"/>
              <a:ext cx="3337560" cy="2829547"/>
            </a:xfrm>
            <a:prstGeom prst="rect">
              <a:avLst/>
            </a:prstGeom>
            <a:solidFill>
              <a:schemeClr val="accent2"/>
            </a:solidFill>
          </p:spPr>
          <p:txBody>
            <a:bodyPr wrap="square" lIns="81634" tIns="40818" rIns="81634" bIns="40818" rtlCol="0">
              <a:noAutofit/>
            </a:bodyPr>
            <a:lstStyle/>
            <a:p>
              <a:pPr defTabSz="816347"/>
              <a:r>
                <a:rPr lang="en-US" sz="1313" dirty="0">
                  <a:solidFill>
                    <a:srgbClr val="FFFFFF">
                      <a:alpha val="99000"/>
                    </a:srgbClr>
                  </a:solidFill>
                </a:rPr>
                <a:t>I need to have skilled engineers help me troubleshoot when my application is down </a:t>
              </a:r>
            </a:p>
          </p:txBody>
        </p:sp>
        <p:sp>
          <p:nvSpPr>
            <p:cNvPr id="28" name="Down Arrow 27"/>
            <p:cNvSpPr/>
            <p:nvPr/>
          </p:nvSpPr>
          <p:spPr>
            <a:xfrm>
              <a:off x="5053754" y="5755341"/>
              <a:ext cx="1097280" cy="1237298"/>
            </a:xfrm>
            <a:prstGeom prst="downArrow">
              <a:avLst>
                <a:gd name="adj1" fmla="val 59876"/>
                <a:gd name="adj2" fmla="val 50000"/>
              </a:avLst>
            </a:prstGeom>
            <a:solidFill>
              <a:schemeClr val="accent2">
                <a:lumMod val="75000"/>
              </a:schemeClr>
            </a:solidFill>
            <a:ln>
              <a:noFill/>
            </a:ln>
            <a:effectLst/>
          </p:spPr>
          <p:style>
            <a:lnRef idx="1">
              <a:schemeClr val="accent2"/>
            </a:lnRef>
            <a:fillRef idx="2">
              <a:schemeClr val="accent2"/>
            </a:fillRef>
            <a:effectRef idx="1">
              <a:schemeClr val="accent2"/>
            </a:effectRef>
            <a:fontRef idx="minor">
              <a:schemeClr val="dk1"/>
            </a:fontRef>
          </p:style>
          <p:txBody>
            <a:bodyPr lIns="81634" tIns="40818" rIns="81634" bIns="40818" rtlCol="0" anchor="ctr"/>
            <a:lstStyle/>
            <a:p>
              <a:pPr algn="ctr" defTabSz="816347"/>
              <a:endParaRPr lang="en-US" sz="1625">
                <a:solidFill>
                  <a:prstClr val="black"/>
                </a:solidFill>
              </a:endParaRPr>
            </a:p>
          </p:txBody>
        </p:sp>
      </p:grpSp>
      <p:grpSp>
        <p:nvGrpSpPr>
          <p:cNvPr id="6" name="Group 5"/>
          <p:cNvGrpSpPr/>
          <p:nvPr/>
        </p:nvGrpSpPr>
        <p:grpSpPr>
          <a:xfrm>
            <a:off x="4602491" y="2322006"/>
            <a:ext cx="2255506" cy="3326519"/>
            <a:chOff x="7363990" y="2343609"/>
            <a:chExt cx="3608811" cy="5322430"/>
          </a:xfrm>
        </p:grpSpPr>
        <p:sp>
          <p:nvSpPr>
            <p:cNvPr id="33" name="TextBox 32"/>
            <p:cNvSpPr txBox="1"/>
            <p:nvPr/>
          </p:nvSpPr>
          <p:spPr>
            <a:xfrm>
              <a:off x="7363990" y="6207162"/>
              <a:ext cx="3337560" cy="1458877"/>
            </a:xfrm>
            <a:prstGeom prst="rect">
              <a:avLst/>
            </a:prstGeom>
            <a:solidFill>
              <a:schemeClr val="accent1">
                <a:lumMod val="50000"/>
              </a:schemeClr>
            </a:solidFill>
          </p:spPr>
          <p:txBody>
            <a:bodyPr wrap="square" lIns="81634" tIns="40818" rIns="81634" bIns="40818" rtlCol="0" anchor="b">
              <a:noAutofit/>
            </a:bodyPr>
            <a:lstStyle/>
            <a:p>
              <a:pPr defTabSz="816347"/>
              <a:r>
                <a:rPr lang="en-US" sz="1438" dirty="0">
                  <a:solidFill>
                    <a:srgbClr val="FFFFFF">
                      <a:alpha val="99000"/>
                    </a:srgbClr>
                  </a:solidFill>
                </a:rPr>
                <a:t>Premium reactive </a:t>
              </a:r>
            </a:p>
          </p:txBody>
        </p:sp>
        <p:sp>
          <p:nvSpPr>
            <p:cNvPr id="17" name="TextBox 16"/>
            <p:cNvSpPr txBox="1"/>
            <p:nvPr/>
          </p:nvSpPr>
          <p:spPr>
            <a:xfrm>
              <a:off x="7363992" y="2343609"/>
              <a:ext cx="3608809" cy="821312"/>
            </a:xfrm>
            <a:prstGeom prst="rect">
              <a:avLst/>
            </a:prstGeom>
            <a:solidFill>
              <a:schemeClr val="accent1">
                <a:lumMod val="20000"/>
                <a:lumOff val="80000"/>
              </a:schemeClr>
            </a:solidFill>
          </p:spPr>
          <p:txBody>
            <a:bodyPr wrap="square" lIns="81634" tIns="40818" rIns="81634" bIns="40818" rtlCol="0">
              <a:spAutoFit/>
            </a:bodyPr>
            <a:lstStyle/>
            <a:p>
              <a:pPr defTabSz="816347"/>
              <a:r>
                <a:rPr lang="en-US" sz="1400" dirty="0" smtClean="0">
                  <a:solidFill>
                    <a:prstClr val="black">
                      <a:alpha val="99000"/>
                    </a:prstClr>
                  </a:solidFill>
                </a:rPr>
                <a:t>Growing </a:t>
              </a:r>
              <a:r>
                <a:rPr lang="en-US" sz="1400" dirty="0">
                  <a:solidFill>
                    <a:prstClr val="black">
                      <a:alpha val="99000"/>
                    </a:prstClr>
                  </a:solidFill>
                </a:rPr>
                <a:t>user base using my app on Azure</a:t>
              </a:r>
            </a:p>
          </p:txBody>
        </p:sp>
        <p:sp>
          <p:nvSpPr>
            <p:cNvPr id="18" name="TextBox 17"/>
            <p:cNvSpPr txBox="1"/>
            <p:nvPr/>
          </p:nvSpPr>
          <p:spPr>
            <a:xfrm>
              <a:off x="7363990" y="3280796"/>
              <a:ext cx="3337560" cy="2829547"/>
            </a:xfrm>
            <a:prstGeom prst="rect">
              <a:avLst/>
            </a:prstGeom>
            <a:solidFill>
              <a:schemeClr val="accent1"/>
            </a:solidFill>
          </p:spPr>
          <p:txBody>
            <a:bodyPr wrap="square" lIns="81634" tIns="40818" rIns="81634" bIns="40818" rtlCol="0">
              <a:noAutofit/>
            </a:bodyPr>
            <a:lstStyle/>
            <a:p>
              <a:pPr defTabSz="816347"/>
              <a:r>
                <a:rPr lang="en-US" sz="1313" dirty="0">
                  <a:solidFill>
                    <a:srgbClr val="FFFFFF">
                      <a:alpha val="99000"/>
                    </a:srgbClr>
                  </a:solidFill>
                </a:rPr>
                <a:t>My customers are less productive when our apps are down. I need to have priority access to support right away</a:t>
              </a:r>
            </a:p>
          </p:txBody>
        </p:sp>
        <p:sp>
          <p:nvSpPr>
            <p:cNvPr id="29" name="Down Arrow 28"/>
            <p:cNvSpPr/>
            <p:nvPr/>
          </p:nvSpPr>
          <p:spPr>
            <a:xfrm>
              <a:off x="8484130" y="5755341"/>
              <a:ext cx="1097280" cy="1237298"/>
            </a:xfrm>
            <a:prstGeom prst="downArrow">
              <a:avLst>
                <a:gd name="adj1" fmla="val 59876"/>
                <a:gd name="adj2" fmla="val 50000"/>
              </a:avLst>
            </a:prstGeom>
            <a:solidFill>
              <a:schemeClr val="accent1">
                <a:lumMod val="75000"/>
              </a:schemeClr>
            </a:solidFill>
            <a:ln>
              <a:noFill/>
            </a:ln>
            <a:effectLst/>
          </p:spPr>
          <p:style>
            <a:lnRef idx="1">
              <a:schemeClr val="accent2"/>
            </a:lnRef>
            <a:fillRef idx="2">
              <a:schemeClr val="accent2"/>
            </a:fillRef>
            <a:effectRef idx="1">
              <a:schemeClr val="accent2"/>
            </a:effectRef>
            <a:fontRef idx="minor">
              <a:schemeClr val="dk1"/>
            </a:fontRef>
          </p:style>
          <p:txBody>
            <a:bodyPr lIns="81634" tIns="40818" rIns="81634" bIns="40818" rtlCol="0" anchor="ctr"/>
            <a:lstStyle/>
            <a:p>
              <a:pPr algn="ctr" defTabSz="816347"/>
              <a:endParaRPr lang="en-US" sz="1625">
                <a:solidFill>
                  <a:prstClr val="black"/>
                </a:solidFill>
              </a:endParaRPr>
            </a:p>
          </p:txBody>
        </p:sp>
      </p:grpSp>
      <p:grpSp>
        <p:nvGrpSpPr>
          <p:cNvPr id="10" name="Group 9"/>
          <p:cNvGrpSpPr/>
          <p:nvPr/>
        </p:nvGrpSpPr>
        <p:grpSpPr>
          <a:xfrm>
            <a:off x="6746478" y="2322006"/>
            <a:ext cx="2085976" cy="3326518"/>
            <a:chOff x="10794364" y="2343609"/>
            <a:chExt cx="3337561" cy="5322429"/>
          </a:xfrm>
        </p:grpSpPr>
        <p:sp>
          <p:nvSpPr>
            <p:cNvPr id="34" name="TextBox 33"/>
            <p:cNvSpPr txBox="1"/>
            <p:nvPr/>
          </p:nvSpPr>
          <p:spPr>
            <a:xfrm>
              <a:off x="10794364" y="6207163"/>
              <a:ext cx="3337561" cy="1458875"/>
            </a:xfrm>
            <a:prstGeom prst="rect">
              <a:avLst/>
            </a:prstGeom>
            <a:solidFill>
              <a:schemeClr val="accent3">
                <a:lumMod val="50000"/>
              </a:schemeClr>
            </a:solidFill>
          </p:spPr>
          <p:txBody>
            <a:bodyPr wrap="square" lIns="81634" tIns="40818" rIns="81634" bIns="40818" rtlCol="0" anchor="b">
              <a:noAutofit/>
            </a:bodyPr>
            <a:lstStyle/>
            <a:p>
              <a:pPr defTabSz="816347"/>
              <a:r>
                <a:rPr lang="en-US" sz="1438" dirty="0">
                  <a:solidFill>
                    <a:srgbClr val="FFFFFF">
                      <a:alpha val="99000"/>
                    </a:srgbClr>
                  </a:solidFill>
                </a:rPr>
                <a:t>Premium reactive/proactive  </a:t>
              </a:r>
            </a:p>
          </p:txBody>
        </p:sp>
        <p:sp>
          <p:nvSpPr>
            <p:cNvPr id="19" name="TextBox 18"/>
            <p:cNvSpPr txBox="1"/>
            <p:nvPr/>
          </p:nvSpPr>
          <p:spPr>
            <a:xfrm>
              <a:off x="10794366" y="2343609"/>
              <a:ext cx="3337559" cy="839984"/>
            </a:xfrm>
            <a:prstGeom prst="rect">
              <a:avLst/>
            </a:prstGeom>
            <a:solidFill>
              <a:schemeClr val="accent3">
                <a:lumMod val="20000"/>
                <a:lumOff val="80000"/>
              </a:schemeClr>
            </a:solidFill>
          </p:spPr>
          <p:txBody>
            <a:bodyPr wrap="square" lIns="81634" tIns="40818" rIns="81634" bIns="40818" rtlCol="0">
              <a:spAutoFit/>
            </a:bodyPr>
            <a:lstStyle/>
            <a:p>
              <a:pPr defTabSz="816347"/>
              <a:r>
                <a:rPr lang="en-US" sz="1438" dirty="0">
                  <a:solidFill>
                    <a:prstClr val="black">
                      <a:alpha val="99000"/>
                    </a:prstClr>
                  </a:solidFill>
                </a:rPr>
                <a:t>I have a business critical app on Azure</a:t>
              </a:r>
            </a:p>
          </p:txBody>
        </p:sp>
        <p:sp>
          <p:nvSpPr>
            <p:cNvPr id="20" name="TextBox 19"/>
            <p:cNvSpPr txBox="1"/>
            <p:nvPr/>
          </p:nvSpPr>
          <p:spPr>
            <a:xfrm>
              <a:off x="10794365" y="3280796"/>
              <a:ext cx="3337560" cy="2829548"/>
            </a:xfrm>
            <a:prstGeom prst="rect">
              <a:avLst/>
            </a:prstGeom>
            <a:solidFill>
              <a:schemeClr val="accent3"/>
            </a:solidFill>
          </p:spPr>
          <p:txBody>
            <a:bodyPr wrap="square" lIns="81634" tIns="40818" rIns="81634" bIns="40818" rtlCol="0">
              <a:noAutofit/>
            </a:bodyPr>
            <a:lstStyle/>
            <a:p>
              <a:pPr defTabSz="816347"/>
              <a:r>
                <a:rPr lang="en-US" sz="1313" dirty="0">
                  <a:solidFill>
                    <a:srgbClr val="FFFFFF">
                      <a:alpha val="99000"/>
                    </a:srgbClr>
                  </a:solidFill>
                </a:rPr>
                <a:t>I need a trusted advisor to mentor my developers, help me optimize my deployment, and ensure all  my issues are managed with priority until resolved</a:t>
              </a:r>
            </a:p>
          </p:txBody>
        </p:sp>
        <p:sp>
          <p:nvSpPr>
            <p:cNvPr id="30" name="Down Arrow 29"/>
            <p:cNvSpPr/>
            <p:nvPr/>
          </p:nvSpPr>
          <p:spPr>
            <a:xfrm>
              <a:off x="11914505" y="5755341"/>
              <a:ext cx="1097280" cy="1237298"/>
            </a:xfrm>
            <a:prstGeom prst="downArrow">
              <a:avLst>
                <a:gd name="adj1" fmla="val 59876"/>
                <a:gd name="adj2" fmla="val 50000"/>
              </a:avLst>
            </a:prstGeom>
            <a:solidFill>
              <a:schemeClr val="accent3">
                <a:lumMod val="75000"/>
              </a:schemeClr>
            </a:solidFill>
            <a:ln>
              <a:noFill/>
            </a:ln>
            <a:effectLst/>
          </p:spPr>
          <p:style>
            <a:lnRef idx="1">
              <a:schemeClr val="accent2"/>
            </a:lnRef>
            <a:fillRef idx="2">
              <a:schemeClr val="accent2"/>
            </a:fillRef>
            <a:effectRef idx="1">
              <a:schemeClr val="accent2"/>
            </a:effectRef>
            <a:fontRef idx="minor">
              <a:schemeClr val="dk1"/>
            </a:fontRef>
          </p:style>
          <p:txBody>
            <a:bodyPr lIns="81634" tIns="40818" rIns="81634" bIns="40818" rtlCol="0" anchor="ctr"/>
            <a:lstStyle/>
            <a:p>
              <a:pPr algn="ctr" defTabSz="816347"/>
              <a:endParaRPr lang="en-US" sz="1625">
                <a:solidFill>
                  <a:prstClr val="black"/>
                </a:solidFill>
              </a:endParaRPr>
            </a:p>
          </p:txBody>
        </p:sp>
      </p:grpSp>
    </p:spTree>
    <p:extLst>
      <p:ext uri="{BB962C8B-B14F-4D97-AF65-F5344CB8AC3E}">
        <p14:creationId xmlns:p14="http://schemas.microsoft.com/office/powerpoint/2010/main" val="70661377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Tiered Support Offerings</a:t>
            </a:r>
            <a:endParaRPr lang="en-US" dirty="0"/>
          </a:p>
        </p:txBody>
      </p:sp>
      <p:sp>
        <p:nvSpPr>
          <p:cNvPr id="4" name="Rectangle 3"/>
          <p:cNvSpPr/>
          <p:nvPr/>
        </p:nvSpPr>
        <p:spPr>
          <a:xfrm>
            <a:off x="2192594" y="2322261"/>
            <a:ext cx="1592826" cy="30480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347"/>
            <a:endParaRPr lang="en-US" sz="1625">
              <a:solidFill>
                <a:prstClr val="white"/>
              </a:solidFill>
            </a:endParaRPr>
          </a:p>
        </p:txBody>
      </p:sp>
      <p:sp>
        <p:nvSpPr>
          <p:cNvPr id="5" name="Rectangle 4"/>
          <p:cNvSpPr/>
          <p:nvPr/>
        </p:nvSpPr>
        <p:spPr>
          <a:xfrm>
            <a:off x="3851787" y="2322261"/>
            <a:ext cx="1592826" cy="30480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347"/>
            <a:endParaRPr lang="en-US" sz="1625">
              <a:solidFill>
                <a:prstClr val="white"/>
              </a:solidFill>
            </a:endParaRPr>
          </a:p>
        </p:txBody>
      </p:sp>
      <p:sp>
        <p:nvSpPr>
          <p:cNvPr id="6" name="Rectangle 5"/>
          <p:cNvSpPr/>
          <p:nvPr/>
        </p:nvSpPr>
        <p:spPr>
          <a:xfrm>
            <a:off x="5510981" y="2322261"/>
            <a:ext cx="1592826" cy="304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347"/>
            <a:endParaRPr lang="en-US" sz="1625">
              <a:solidFill>
                <a:prstClr val="white"/>
              </a:solidFill>
            </a:endParaRPr>
          </a:p>
        </p:txBody>
      </p:sp>
      <p:sp>
        <p:nvSpPr>
          <p:cNvPr id="7" name="Rectangle 6"/>
          <p:cNvSpPr/>
          <p:nvPr/>
        </p:nvSpPr>
        <p:spPr>
          <a:xfrm>
            <a:off x="7170175" y="2322261"/>
            <a:ext cx="1592826" cy="3048001"/>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347"/>
            <a:endParaRPr lang="en-US" sz="1625">
              <a:solidFill>
                <a:prstClr val="white"/>
              </a:solidFill>
            </a:endParaRPr>
          </a:p>
        </p:txBody>
      </p:sp>
      <p:sp>
        <p:nvSpPr>
          <p:cNvPr id="8" name="Rectangle 7"/>
          <p:cNvSpPr/>
          <p:nvPr/>
        </p:nvSpPr>
        <p:spPr>
          <a:xfrm>
            <a:off x="533400" y="2328613"/>
            <a:ext cx="1592826" cy="304247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347"/>
            <a:endParaRPr lang="en-US" sz="1625">
              <a:solidFill>
                <a:prstClr val="white"/>
              </a:solidFill>
            </a:endParaRPr>
          </a:p>
        </p:txBody>
      </p:sp>
      <p:sp>
        <p:nvSpPr>
          <p:cNvPr id="11" name="Rectangle 10"/>
          <p:cNvSpPr/>
          <p:nvPr/>
        </p:nvSpPr>
        <p:spPr>
          <a:xfrm>
            <a:off x="533400" y="5436672"/>
            <a:ext cx="8229600" cy="378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1634" tIns="40818" rIns="81634" bIns="40818" rtlCol="0" anchor="ctr"/>
          <a:lstStyle/>
          <a:p>
            <a:pPr algn="ctr" defTabSz="816347"/>
            <a:r>
              <a:rPr lang="en-US" sz="1250" dirty="0">
                <a:solidFill>
                  <a:prstClr val="black">
                    <a:alpha val="99000"/>
                  </a:prstClr>
                </a:solidFill>
              </a:rPr>
              <a:t>Community Forum | Service Dashboard and Outage Report | Billing and Account Support </a:t>
            </a:r>
          </a:p>
        </p:txBody>
      </p:sp>
      <p:grpSp>
        <p:nvGrpSpPr>
          <p:cNvPr id="13" name="Group 12"/>
          <p:cNvGrpSpPr/>
          <p:nvPr/>
        </p:nvGrpSpPr>
        <p:grpSpPr>
          <a:xfrm>
            <a:off x="2235199" y="2366712"/>
            <a:ext cx="6485198" cy="2959104"/>
            <a:chOff x="2235198" y="1151467"/>
            <a:chExt cx="6485198" cy="4622805"/>
          </a:xfrm>
        </p:grpSpPr>
        <p:sp>
          <p:nvSpPr>
            <p:cNvPr id="12" name="Rectangle 11"/>
            <p:cNvSpPr/>
            <p:nvPr/>
          </p:nvSpPr>
          <p:spPr>
            <a:xfrm>
              <a:off x="2235198" y="5063068"/>
              <a:ext cx="1499420" cy="7112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347"/>
              <a:r>
                <a:rPr lang="en-US" sz="875" dirty="0">
                  <a:solidFill>
                    <a:srgbClr val="FFFFFF">
                      <a:alpha val="99000"/>
                    </a:srgbClr>
                  </a:solidFill>
                </a:rPr>
                <a:t>Unlimited Break/</a:t>
              </a:r>
              <a:br>
                <a:rPr lang="en-US" sz="875" dirty="0">
                  <a:solidFill>
                    <a:srgbClr val="FFFFFF">
                      <a:alpha val="99000"/>
                    </a:srgbClr>
                  </a:solidFill>
                </a:rPr>
              </a:br>
              <a:r>
                <a:rPr lang="en-US" sz="875" dirty="0">
                  <a:solidFill>
                    <a:srgbClr val="FFFFFF">
                      <a:alpha val="99000"/>
                    </a:srgbClr>
                  </a:solidFill>
                </a:rPr>
                <a:t>Fix Support via Web</a:t>
              </a:r>
            </a:p>
          </p:txBody>
        </p:sp>
        <p:sp>
          <p:nvSpPr>
            <p:cNvPr id="14" name="Rectangle 13"/>
            <p:cNvSpPr/>
            <p:nvPr/>
          </p:nvSpPr>
          <p:spPr>
            <a:xfrm>
              <a:off x="3898490" y="5063068"/>
              <a:ext cx="1499420" cy="7112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347"/>
              <a:r>
                <a:rPr lang="en-US" sz="875" dirty="0">
                  <a:solidFill>
                    <a:srgbClr val="FFFFFF">
                      <a:alpha val="99000"/>
                    </a:srgbClr>
                  </a:solidFill>
                </a:rPr>
                <a:t>Unlimited Break/</a:t>
              </a:r>
              <a:br>
                <a:rPr lang="en-US" sz="875" dirty="0">
                  <a:solidFill>
                    <a:srgbClr val="FFFFFF">
                      <a:alpha val="99000"/>
                    </a:srgbClr>
                  </a:solidFill>
                </a:rPr>
              </a:br>
              <a:r>
                <a:rPr lang="en-US" sz="875" dirty="0">
                  <a:solidFill>
                    <a:srgbClr val="FFFFFF">
                      <a:alpha val="99000"/>
                    </a:srgbClr>
                  </a:solidFill>
                </a:rPr>
                <a:t>Fix Support via Web</a:t>
              </a:r>
            </a:p>
          </p:txBody>
        </p:sp>
        <p:sp>
          <p:nvSpPr>
            <p:cNvPr id="15" name="Rectangle 14"/>
            <p:cNvSpPr/>
            <p:nvPr/>
          </p:nvSpPr>
          <p:spPr>
            <a:xfrm>
              <a:off x="5557684" y="5063068"/>
              <a:ext cx="1499420" cy="7112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347"/>
              <a:r>
                <a:rPr lang="en-US" sz="875" dirty="0">
                  <a:solidFill>
                    <a:srgbClr val="FFFFFF">
                      <a:alpha val="99000"/>
                    </a:srgbClr>
                  </a:solidFill>
                </a:rPr>
                <a:t>Unlimited Break/</a:t>
              </a:r>
              <a:br>
                <a:rPr lang="en-US" sz="875" dirty="0">
                  <a:solidFill>
                    <a:srgbClr val="FFFFFF">
                      <a:alpha val="99000"/>
                    </a:srgbClr>
                  </a:solidFill>
                </a:rPr>
              </a:br>
              <a:r>
                <a:rPr lang="en-US" sz="875" dirty="0">
                  <a:solidFill>
                    <a:srgbClr val="FFFFFF">
                      <a:alpha val="99000"/>
                    </a:srgbClr>
                  </a:solidFill>
                </a:rPr>
                <a:t>Fix Support via Web</a:t>
              </a:r>
            </a:p>
          </p:txBody>
        </p:sp>
        <p:sp>
          <p:nvSpPr>
            <p:cNvPr id="16" name="Rectangle 15"/>
            <p:cNvSpPr/>
            <p:nvPr/>
          </p:nvSpPr>
          <p:spPr>
            <a:xfrm>
              <a:off x="7220976" y="5063068"/>
              <a:ext cx="1499420" cy="711204"/>
            </a:xfrm>
            <a:prstGeom prst="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347"/>
              <a:r>
                <a:rPr lang="en-US" sz="875" dirty="0">
                  <a:solidFill>
                    <a:srgbClr val="FFFFFF">
                      <a:alpha val="99000"/>
                    </a:srgbClr>
                  </a:solidFill>
                </a:rPr>
                <a:t>Unlimited Break/</a:t>
              </a:r>
              <a:br>
                <a:rPr lang="en-US" sz="875" dirty="0">
                  <a:solidFill>
                    <a:srgbClr val="FFFFFF">
                      <a:alpha val="99000"/>
                    </a:srgbClr>
                  </a:solidFill>
                </a:rPr>
              </a:br>
              <a:r>
                <a:rPr lang="en-US" sz="875" dirty="0">
                  <a:solidFill>
                    <a:srgbClr val="FFFFFF">
                      <a:alpha val="99000"/>
                    </a:srgbClr>
                  </a:solidFill>
                </a:rPr>
                <a:t>Fix Support via Web</a:t>
              </a:r>
            </a:p>
          </p:txBody>
        </p:sp>
        <p:sp>
          <p:nvSpPr>
            <p:cNvPr id="21" name="Rectangle 20"/>
            <p:cNvSpPr/>
            <p:nvPr/>
          </p:nvSpPr>
          <p:spPr>
            <a:xfrm>
              <a:off x="2235198" y="4267200"/>
              <a:ext cx="1499420" cy="7112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347"/>
              <a:r>
                <a:rPr lang="en-US" sz="875" b="1" dirty="0">
                  <a:solidFill>
                    <a:srgbClr val="FFFFFF">
                      <a:alpha val="99000"/>
                    </a:srgbClr>
                  </a:solidFill>
                </a:rPr>
                <a:t>Response Time</a:t>
              </a:r>
              <a:r>
                <a:rPr lang="en-US" sz="875" dirty="0">
                  <a:solidFill>
                    <a:srgbClr val="FFFFFF">
                      <a:alpha val="99000"/>
                    </a:srgbClr>
                  </a:solidFill>
                </a:rPr>
                <a:t/>
              </a:r>
              <a:br>
                <a:rPr lang="en-US" sz="875" dirty="0">
                  <a:solidFill>
                    <a:srgbClr val="FFFFFF">
                      <a:alpha val="99000"/>
                    </a:srgbClr>
                  </a:solidFill>
                </a:rPr>
              </a:br>
              <a:r>
                <a:rPr lang="en-US" sz="875" dirty="0" err="1">
                  <a:solidFill>
                    <a:srgbClr val="FFFFFF">
                      <a:alpha val="99000"/>
                    </a:srgbClr>
                  </a:solidFill>
                </a:rPr>
                <a:t>Sev</a:t>
              </a:r>
              <a:r>
                <a:rPr lang="en-US" sz="875" dirty="0">
                  <a:solidFill>
                    <a:srgbClr val="FFFFFF">
                      <a:alpha val="99000"/>
                    </a:srgbClr>
                  </a:solidFill>
                </a:rPr>
                <a:t> B: 4 </a:t>
              </a:r>
              <a:r>
                <a:rPr lang="en-US" sz="875" dirty="0" err="1">
                  <a:solidFill>
                    <a:srgbClr val="FFFFFF">
                      <a:alpha val="99000"/>
                    </a:srgbClr>
                  </a:solidFill>
                </a:rPr>
                <a:t>Hrs</a:t>
              </a:r>
              <a:endParaRPr lang="en-US" sz="875" dirty="0">
                <a:solidFill>
                  <a:srgbClr val="FFFFFF">
                    <a:alpha val="99000"/>
                  </a:srgbClr>
                </a:solidFill>
              </a:endParaRPr>
            </a:p>
            <a:p>
              <a:pPr algn="ctr" defTabSz="816347"/>
              <a:r>
                <a:rPr lang="en-US" sz="875" dirty="0" err="1">
                  <a:solidFill>
                    <a:srgbClr val="FFFFFF">
                      <a:alpha val="99000"/>
                    </a:srgbClr>
                  </a:solidFill>
                </a:rPr>
                <a:t>Sev</a:t>
              </a:r>
              <a:r>
                <a:rPr lang="en-US" sz="875" dirty="0">
                  <a:solidFill>
                    <a:srgbClr val="FFFFFF">
                      <a:alpha val="99000"/>
                    </a:srgbClr>
                  </a:solidFill>
                </a:rPr>
                <a:t> C: 8 </a:t>
              </a:r>
              <a:r>
                <a:rPr lang="en-US" sz="875" dirty="0" err="1">
                  <a:solidFill>
                    <a:srgbClr val="FFFFFF">
                      <a:alpha val="99000"/>
                    </a:srgbClr>
                  </a:solidFill>
                </a:rPr>
                <a:t>hrs</a:t>
              </a:r>
              <a:endParaRPr lang="en-US" sz="875" dirty="0">
                <a:solidFill>
                  <a:srgbClr val="FFFFFF">
                    <a:alpha val="99000"/>
                  </a:srgbClr>
                </a:solidFill>
              </a:endParaRPr>
            </a:p>
          </p:txBody>
        </p:sp>
        <p:sp>
          <p:nvSpPr>
            <p:cNvPr id="22" name="Rectangle 21"/>
            <p:cNvSpPr/>
            <p:nvPr/>
          </p:nvSpPr>
          <p:spPr>
            <a:xfrm>
              <a:off x="3898490" y="4267200"/>
              <a:ext cx="1499420" cy="7112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347"/>
              <a:r>
                <a:rPr lang="en-US" sz="875" b="1" dirty="0">
                  <a:solidFill>
                    <a:srgbClr val="FFFFFF">
                      <a:alpha val="99000"/>
                    </a:srgbClr>
                  </a:solidFill>
                </a:rPr>
                <a:t>Response Time</a:t>
              </a:r>
              <a:r>
                <a:rPr lang="en-US" sz="875" dirty="0">
                  <a:solidFill>
                    <a:srgbClr val="FFFFFF">
                      <a:alpha val="99000"/>
                    </a:srgbClr>
                  </a:solidFill>
                </a:rPr>
                <a:t/>
              </a:r>
              <a:br>
                <a:rPr lang="en-US" sz="875" dirty="0">
                  <a:solidFill>
                    <a:srgbClr val="FFFFFF">
                      <a:alpha val="99000"/>
                    </a:srgbClr>
                  </a:solidFill>
                </a:rPr>
              </a:br>
              <a:r>
                <a:rPr lang="en-US" sz="875" dirty="0" err="1">
                  <a:solidFill>
                    <a:srgbClr val="FFFFFF">
                      <a:alpha val="99000"/>
                    </a:srgbClr>
                  </a:solidFill>
                </a:rPr>
                <a:t>Sev</a:t>
              </a:r>
              <a:r>
                <a:rPr lang="en-US" sz="875" dirty="0">
                  <a:solidFill>
                    <a:srgbClr val="FFFFFF">
                      <a:alpha val="99000"/>
                    </a:srgbClr>
                  </a:solidFill>
                </a:rPr>
                <a:t> A: 2 </a:t>
              </a:r>
              <a:r>
                <a:rPr lang="en-US" sz="875" dirty="0" err="1">
                  <a:solidFill>
                    <a:srgbClr val="FFFFFF">
                      <a:alpha val="99000"/>
                    </a:srgbClr>
                  </a:solidFill>
                </a:rPr>
                <a:t>hrs</a:t>
              </a:r>
              <a:r>
                <a:rPr lang="en-US" sz="875" dirty="0">
                  <a:solidFill>
                    <a:srgbClr val="FFFFFF">
                      <a:alpha val="99000"/>
                    </a:srgbClr>
                  </a:solidFill>
                </a:rPr>
                <a:t>, </a:t>
              </a:r>
              <a:r>
                <a:rPr lang="en-US" sz="875" dirty="0" err="1">
                  <a:solidFill>
                    <a:srgbClr val="FFFFFF">
                      <a:alpha val="99000"/>
                    </a:srgbClr>
                  </a:solidFill>
                </a:rPr>
                <a:t>Sev</a:t>
              </a:r>
              <a:r>
                <a:rPr lang="en-US" sz="875" dirty="0">
                  <a:solidFill>
                    <a:srgbClr val="FFFFFF">
                      <a:alpha val="99000"/>
                    </a:srgbClr>
                  </a:solidFill>
                </a:rPr>
                <a:t> B: 4 </a:t>
              </a:r>
              <a:r>
                <a:rPr lang="en-US" sz="875" dirty="0" err="1">
                  <a:solidFill>
                    <a:srgbClr val="FFFFFF">
                      <a:alpha val="99000"/>
                    </a:srgbClr>
                  </a:solidFill>
                </a:rPr>
                <a:t>Hrs</a:t>
              </a:r>
              <a:endParaRPr lang="en-US" sz="875" dirty="0">
                <a:solidFill>
                  <a:srgbClr val="FFFFFF">
                    <a:alpha val="99000"/>
                  </a:srgbClr>
                </a:solidFill>
              </a:endParaRPr>
            </a:p>
            <a:p>
              <a:pPr algn="ctr" defTabSz="816347"/>
              <a:r>
                <a:rPr lang="en-US" sz="875" dirty="0" err="1">
                  <a:solidFill>
                    <a:srgbClr val="FFFFFF">
                      <a:alpha val="99000"/>
                    </a:srgbClr>
                  </a:solidFill>
                </a:rPr>
                <a:t>Sev</a:t>
              </a:r>
              <a:r>
                <a:rPr lang="en-US" sz="875" dirty="0">
                  <a:solidFill>
                    <a:srgbClr val="FFFFFF">
                      <a:alpha val="99000"/>
                    </a:srgbClr>
                  </a:solidFill>
                </a:rPr>
                <a:t> C: 8 </a:t>
              </a:r>
              <a:r>
                <a:rPr lang="en-US" sz="875" dirty="0" err="1">
                  <a:solidFill>
                    <a:srgbClr val="FFFFFF">
                      <a:alpha val="99000"/>
                    </a:srgbClr>
                  </a:solidFill>
                </a:rPr>
                <a:t>hrs</a:t>
              </a:r>
              <a:endParaRPr lang="en-US" sz="875" dirty="0">
                <a:solidFill>
                  <a:srgbClr val="FFFFFF">
                    <a:alpha val="99000"/>
                  </a:srgbClr>
                </a:solidFill>
              </a:endParaRPr>
            </a:p>
          </p:txBody>
        </p:sp>
        <p:sp>
          <p:nvSpPr>
            <p:cNvPr id="23" name="Rectangle 22"/>
            <p:cNvSpPr/>
            <p:nvPr/>
          </p:nvSpPr>
          <p:spPr>
            <a:xfrm>
              <a:off x="5557684" y="4267200"/>
              <a:ext cx="1499420" cy="7112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347"/>
              <a:r>
                <a:rPr lang="en-US" sz="875" b="1" dirty="0">
                  <a:solidFill>
                    <a:srgbClr val="FFFFFF">
                      <a:alpha val="99000"/>
                    </a:srgbClr>
                  </a:solidFill>
                </a:rPr>
                <a:t>Response Time</a:t>
              </a:r>
              <a:br>
                <a:rPr lang="en-US" sz="875" b="1" dirty="0">
                  <a:solidFill>
                    <a:srgbClr val="FFFFFF">
                      <a:alpha val="99000"/>
                    </a:srgbClr>
                  </a:solidFill>
                </a:rPr>
              </a:br>
              <a:r>
                <a:rPr lang="en-US" sz="875" dirty="0" err="1">
                  <a:solidFill>
                    <a:srgbClr val="FFFFFF">
                      <a:alpha val="99000"/>
                    </a:srgbClr>
                  </a:solidFill>
                </a:rPr>
                <a:t>Sev</a:t>
              </a:r>
              <a:r>
                <a:rPr lang="en-US" sz="875" dirty="0">
                  <a:solidFill>
                    <a:srgbClr val="FFFFFF">
                      <a:alpha val="99000"/>
                    </a:srgbClr>
                  </a:solidFill>
                </a:rPr>
                <a:t> A: 1 </a:t>
              </a:r>
              <a:r>
                <a:rPr lang="en-US" sz="875" dirty="0" err="1">
                  <a:solidFill>
                    <a:srgbClr val="FFFFFF">
                      <a:alpha val="99000"/>
                    </a:srgbClr>
                  </a:solidFill>
                </a:rPr>
                <a:t>hrs</a:t>
              </a:r>
              <a:r>
                <a:rPr lang="en-US" sz="875" dirty="0">
                  <a:solidFill>
                    <a:srgbClr val="FFFFFF">
                      <a:alpha val="99000"/>
                    </a:srgbClr>
                  </a:solidFill>
                </a:rPr>
                <a:t>, </a:t>
              </a:r>
              <a:r>
                <a:rPr lang="en-US" sz="875" dirty="0" err="1">
                  <a:solidFill>
                    <a:srgbClr val="FFFFFF">
                      <a:alpha val="99000"/>
                    </a:srgbClr>
                  </a:solidFill>
                </a:rPr>
                <a:t>Sev</a:t>
              </a:r>
              <a:r>
                <a:rPr lang="en-US" sz="875" dirty="0">
                  <a:solidFill>
                    <a:srgbClr val="FFFFFF">
                      <a:alpha val="99000"/>
                    </a:srgbClr>
                  </a:solidFill>
                </a:rPr>
                <a:t> B: 2 </a:t>
              </a:r>
              <a:r>
                <a:rPr lang="en-US" sz="875" dirty="0" err="1">
                  <a:solidFill>
                    <a:srgbClr val="FFFFFF">
                      <a:alpha val="99000"/>
                    </a:srgbClr>
                  </a:solidFill>
                </a:rPr>
                <a:t>Hrs</a:t>
              </a:r>
              <a:endParaRPr lang="en-US" sz="875" dirty="0">
                <a:solidFill>
                  <a:srgbClr val="FFFFFF">
                    <a:alpha val="99000"/>
                  </a:srgbClr>
                </a:solidFill>
              </a:endParaRPr>
            </a:p>
            <a:p>
              <a:pPr algn="ctr" defTabSz="816347"/>
              <a:r>
                <a:rPr lang="en-US" sz="875" dirty="0" err="1">
                  <a:solidFill>
                    <a:srgbClr val="FFFFFF">
                      <a:alpha val="99000"/>
                    </a:srgbClr>
                  </a:solidFill>
                </a:rPr>
                <a:t>Sev</a:t>
              </a:r>
              <a:r>
                <a:rPr lang="en-US" sz="875" dirty="0">
                  <a:solidFill>
                    <a:srgbClr val="FFFFFF">
                      <a:alpha val="99000"/>
                    </a:srgbClr>
                  </a:solidFill>
                </a:rPr>
                <a:t> C: 4 </a:t>
              </a:r>
              <a:r>
                <a:rPr lang="en-US" sz="875" dirty="0" err="1">
                  <a:solidFill>
                    <a:srgbClr val="FFFFFF">
                      <a:alpha val="99000"/>
                    </a:srgbClr>
                  </a:solidFill>
                </a:rPr>
                <a:t>hrs</a:t>
              </a:r>
              <a:endParaRPr lang="en-US" sz="875" dirty="0">
                <a:solidFill>
                  <a:srgbClr val="FFFFFF">
                    <a:alpha val="99000"/>
                  </a:srgbClr>
                </a:solidFill>
              </a:endParaRPr>
            </a:p>
          </p:txBody>
        </p:sp>
        <p:sp>
          <p:nvSpPr>
            <p:cNvPr id="24" name="Rectangle 23"/>
            <p:cNvSpPr/>
            <p:nvPr/>
          </p:nvSpPr>
          <p:spPr>
            <a:xfrm>
              <a:off x="7220976" y="4267200"/>
              <a:ext cx="1499420" cy="711204"/>
            </a:xfrm>
            <a:prstGeom prst="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347"/>
              <a:r>
                <a:rPr lang="en-US" sz="875" b="1" dirty="0">
                  <a:solidFill>
                    <a:srgbClr val="FFFFFF">
                      <a:alpha val="99000"/>
                    </a:srgbClr>
                  </a:solidFill>
                </a:rPr>
                <a:t>Response Time</a:t>
              </a:r>
              <a:r>
                <a:rPr lang="en-US" sz="875" dirty="0">
                  <a:solidFill>
                    <a:srgbClr val="FFFFFF">
                      <a:alpha val="99000"/>
                    </a:srgbClr>
                  </a:solidFill>
                </a:rPr>
                <a:t/>
              </a:r>
              <a:br>
                <a:rPr lang="en-US" sz="875" dirty="0">
                  <a:solidFill>
                    <a:srgbClr val="FFFFFF">
                      <a:alpha val="99000"/>
                    </a:srgbClr>
                  </a:solidFill>
                </a:rPr>
              </a:br>
              <a:r>
                <a:rPr lang="en-US" sz="875" dirty="0" err="1">
                  <a:solidFill>
                    <a:srgbClr val="FFFFFF">
                      <a:alpha val="99000"/>
                    </a:srgbClr>
                  </a:solidFill>
                </a:rPr>
                <a:t>Sev</a:t>
              </a:r>
              <a:r>
                <a:rPr lang="en-US" sz="875" dirty="0">
                  <a:solidFill>
                    <a:srgbClr val="FFFFFF">
                      <a:alpha val="99000"/>
                    </a:srgbClr>
                  </a:solidFill>
                </a:rPr>
                <a:t> A: 1 </a:t>
              </a:r>
              <a:r>
                <a:rPr lang="en-US" sz="875" dirty="0" err="1">
                  <a:solidFill>
                    <a:srgbClr val="FFFFFF">
                      <a:alpha val="99000"/>
                    </a:srgbClr>
                  </a:solidFill>
                </a:rPr>
                <a:t>hrs</a:t>
              </a:r>
              <a:r>
                <a:rPr lang="en-US" sz="875" dirty="0">
                  <a:solidFill>
                    <a:srgbClr val="FFFFFF">
                      <a:alpha val="99000"/>
                    </a:srgbClr>
                  </a:solidFill>
                </a:rPr>
                <a:t>, </a:t>
              </a:r>
              <a:r>
                <a:rPr lang="en-US" sz="875" dirty="0" err="1">
                  <a:solidFill>
                    <a:srgbClr val="FFFFFF">
                      <a:alpha val="99000"/>
                    </a:srgbClr>
                  </a:solidFill>
                </a:rPr>
                <a:t>Sev</a:t>
              </a:r>
              <a:r>
                <a:rPr lang="en-US" sz="875" dirty="0">
                  <a:solidFill>
                    <a:srgbClr val="FFFFFF">
                      <a:alpha val="99000"/>
                    </a:srgbClr>
                  </a:solidFill>
                </a:rPr>
                <a:t> B: 2 </a:t>
              </a:r>
              <a:r>
                <a:rPr lang="en-US" sz="875" dirty="0" err="1">
                  <a:solidFill>
                    <a:srgbClr val="FFFFFF">
                      <a:alpha val="99000"/>
                    </a:srgbClr>
                  </a:solidFill>
                </a:rPr>
                <a:t>Hrs</a:t>
              </a:r>
              <a:endParaRPr lang="en-US" sz="875" dirty="0">
                <a:solidFill>
                  <a:srgbClr val="FFFFFF">
                    <a:alpha val="99000"/>
                  </a:srgbClr>
                </a:solidFill>
              </a:endParaRPr>
            </a:p>
            <a:p>
              <a:pPr algn="ctr" defTabSz="816347"/>
              <a:r>
                <a:rPr lang="en-US" sz="875" dirty="0" err="1">
                  <a:solidFill>
                    <a:srgbClr val="FFFFFF">
                      <a:alpha val="99000"/>
                    </a:srgbClr>
                  </a:solidFill>
                </a:rPr>
                <a:t>Sev</a:t>
              </a:r>
              <a:r>
                <a:rPr lang="en-US" sz="875" dirty="0">
                  <a:solidFill>
                    <a:srgbClr val="FFFFFF">
                      <a:alpha val="99000"/>
                    </a:srgbClr>
                  </a:solidFill>
                </a:rPr>
                <a:t> C: 4 </a:t>
              </a:r>
              <a:r>
                <a:rPr lang="en-US" sz="875" dirty="0" err="1">
                  <a:solidFill>
                    <a:srgbClr val="FFFFFF">
                      <a:alpha val="99000"/>
                    </a:srgbClr>
                  </a:solidFill>
                </a:rPr>
                <a:t>hrs</a:t>
              </a:r>
              <a:endParaRPr lang="en-US" sz="875" dirty="0">
                <a:solidFill>
                  <a:srgbClr val="FFFFFF">
                    <a:alpha val="99000"/>
                  </a:srgbClr>
                </a:solidFill>
              </a:endParaRPr>
            </a:p>
          </p:txBody>
        </p:sp>
        <p:sp>
          <p:nvSpPr>
            <p:cNvPr id="25" name="Rectangle 24"/>
            <p:cNvSpPr/>
            <p:nvPr/>
          </p:nvSpPr>
          <p:spPr>
            <a:xfrm>
              <a:off x="3898490" y="3479802"/>
              <a:ext cx="1499420" cy="7112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347"/>
              <a:r>
                <a:rPr lang="en-US" sz="875" dirty="0">
                  <a:solidFill>
                    <a:srgbClr val="FFFFFF">
                      <a:alpha val="99000"/>
                    </a:srgbClr>
                  </a:solidFill>
                </a:rPr>
                <a:t>3 Phone Incidents </a:t>
              </a:r>
              <a:br>
                <a:rPr lang="en-US" sz="875" dirty="0">
                  <a:solidFill>
                    <a:srgbClr val="FFFFFF">
                      <a:alpha val="99000"/>
                    </a:srgbClr>
                  </a:solidFill>
                </a:rPr>
              </a:br>
              <a:r>
                <a:rPr lang="en-US" sz="875" dirty="0">
                  <a:solidFill>
                    <a:srgbClr val="FFFFFF">
                      <a:alpha val="99000"/>
                    </a:srgbClr>
                  </a:solidFill>
                </a:rPr>
                <a:t>per month</a:t>
              </a:r>
            </a:p>
          </p:txBody>
        </p:sp>
        <p:sp>
          <p:nvSpPr>
            <p:cNvPr id="26" name="Rectangle 25"/>
            <p:cNvSpPr/>
            <p:nvPr/>
          </p:nvSpPr>
          <p:spPr>
            <a:xfrm>
              <a:off x="5557684" y="3479802"/>
              <a:ext cx="1499420" cy="7112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347"/>
              <a:r>
                <a:rPr lang="en-US" sz="875" dirty="0">
                  <a:solidFill>
                    <a:srgbClr val="FFFFFF">
                      <a:alpha val="99000"/>
                    </a:srgbClr>
                  </a:solidFill>
                </a:rPr>
                <a:t>Unlimited </a:t>
              </a:r>
              <a:br>
                <a:rPr lang="en-US" sz="875" dirty="0">
                  <a:solidFill>
                    <a:srgbClr val="FFFFFF">
                      <a:alpha val="99000"/>
                    </a:srgbClr>
                  </a:solidFill>
                </a:rPr>
              </a:br>
              <a:r>
                <a:rPr lang="en-US" sz="875" dirty="0">
                  <a:solidFill>
                    <a:srgbClr val="FFFFFF">
                      <a:alpha val="99000"/>
                    </a:srgbClr>
                  </a:solidFill>
                </a:rPr>
                <a:t>Phone Incidents</a:t>
              </a:r>
            </a:p>
          </p:txBody>
        </p:sp>
        <p:sp>
          <p:nvSpPr>
            <p:cNvPr id="27" name="Rectangle 26"/>
            <p:cNvSpPr/>
            <p:nvPr/>
          </p:nvSpPr>
          <p:spPr>
            <a:xfrm>
              <a:off x="7220976" y="3479802"/>
              <a:ext cx="1499420" cy="711204"/>
            </a:xfrm>
            <a:prstGeom prst="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347"/>
              <a:r>
                <a:rPr lang="en-US" sz="875" dirty="0">
                  <a:solidFill>
                    <a:srgbClr val="FFFFFF">
                      <a:alpha val="99000"/>
                    </a:srgbClr>
                  </a:solidFill>
                </a:rPr>
                <a:t>Unlimited </a:t>
              </a:r>
              <a:br>
                <a:rPr lang="en-US" sz="875" dirty="0">
                  <a:solidFill>
                    <a:srgbClr val="FFFFFF">
                      <a:alpha val="99000"/>
                    </a:srgbClr>
                  </a:solidFill>
                </a:rPr>
              </a:br>
              <a:r>
                <a:rPr lang="en-US" sz="875" dirty="0">
                  <a:solidFill>
                    <a:srgbClr val="FFFFFF">
                      <a:alpha val="99000"/>
                    </a:srgbClr>
                  </a:solidFill>
                </a:rPr>
                <a:t>Phone Incidents</a:t>
              </a:r>
            </a:p>
          </p:txBody>
        </p:sp>
        <p:sp>
          <p:nvSpPr>
            <p:cNvPr id="28" name="Rectangle 27"/>
            <p:cNvSpPr/>
            <p:nvPr/>
          </p:nvSpPr>
          <p:spPr>
            <a:xfrm>
              <a:off x="5557684" y="2700868"/>
              <a:ext cx="1499420" cy="7112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347"/>
              <a:r>
                <a:rPr lang="en-US" sz="875" dirty="0">
                  <a:solidFill>
                    <a:srgbClr val="FFFFFF">
                      <a:alpha val="99000"/>
                    </a:srgbClr>
                  </a:solidFill>
                </a:rPr>
                <a:t>Unique Phone </a:t>
              </a:r>
              <a:br>
                <a:rPr lang="en-US" sz="875" dirty="0">
                  <a:solidFill>
                    <a:srgbClr val="FFFFFF">
                      <a:alpha val="99000"/>
                    </a:srgbClr>
                  </a:solidFill>
                </a:rPr>
              </a:br>
              <a:r>
                <a:rPr lang="en-US" sz="875" dirty="0">
                  <a:solidFill>
                    <a:srgbClr val="FFFFFF">
                      <a:alpha val="99000"/>
                    </a:srgbClr>
                  </a:solidFill>
                </a:rPr>
                <a:t>Line Elevated Priority</a:t>
              </a:r>
            </a:p>
          </p:txBody>
        </p:sp>
        <p:sp>
          <p:nvSpPr>
            <p:cNvPr id="29" name="Rectangle 28"/>
            <p:cNvSpPr/>
            <p:nvPr/>
          </p:nvSpPr>
          <p:spPr>
            <a:xfrm>
              <a:off x="7220976" y="2700868"/>
              <a:ext cx="1499420" cy="711204"/>
            </a:xfrm>
            <a:prstGeom prst="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347"/>
              <a:r>
                <a:rPr lang="en-US" sz="875" dirty="0">
                  <a:solidFill>
                    <a:srgbClr val="FFFFFF">
                      <a:alpha val="99000"/>
                    </a:srgbClr>
                  </a:solidFill>
                </a:rPr>
                <a:t>Unique Phone Line </a:t>
              </a:r>
              <a:br>
                <a:rPr lang="en-US" sz="875" dirty="0">
                  <a:solidFill>
                    <a:srgbClr val="FFFFFF">
                      <a:alpha val="99000"/>
                    </a:srgbClr>
                  </a:solidFill>
                </a:rPr>
              </a:br>
              <a:r>
                <a:rPr lang="en-US" sz="875" dirty="0">
                  <a:solidFill>
                    <a:srgbClr val="FFFFFF">
                      <a:alpha val="99000"/>
                    </a:srgbClr>
                  </a:solidFill>
                </a:rPr>
                <a:t>Elevated Priority </a:t>
              </a:r>
            </a:p>
            <a:p>
              <a:pPr algn="ctr" defTabSz="816347"/>
              <a:r>
                <a:rPr lang="en-US" sz="875" dirty="0">
                  <a:solidFill>
                    <a:srgbClr val="FFFFFF">
                      <a:alpha val="99000"/>
                    </a:srgbClr>
                  </a:solidFill>
                </a:rPr>
                <a:t>MS Exec Escalations</a:t>
              </a:r>
            </a:p>
          </p:txBody>
        </p:sp>
        <p:sp>
          <p:nvSpPr>
            <p:cNvPr id="30" name="Rectangle 29"/>
            <p:cNvSpPr/>
            <p:nvPr/>
          </p:nvSpPr>
          <p:spPr>
            <a:xfrm>
              <a:off x="5557684" y="1921934"/>
              <a:ext cx="1499420" cy="7112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347"/>
              <a:r>
                <a:rPr lang="en-US" sz="875" dirty="0">
                  <a:solidFill>
                    <a:srgbClr val="FFFFFF">
                      <a:alpha val="99000"/>
                    </a:srgbClr>
                  </a:solidFill>
                </a:rPr>
                <a:t>App Dev </a:t>
              </a:r>
              <a:r>
                <a:rPr lang="en-US" sz="875" dirty="0" err="1">
                  <a:solidFill>
                    <a:srgbClr val="FFFFFF">
                      <a:alpha val="99000"/>
                    </a:srgbClr>
                  </a:solidFill>
                </a:rPr>
                <a:t>Mgr</a:t>
              </a:r>
              <a:r>
                <a:rPr lang="en-US" sz="875" dirty="0">
                  <a:solidFill>
                    <a:srgbClr val="FFFFFF">
                      <a:alpha val="99000"/>
                    </a:srgbClr>
                  </a:solidFill>
                </a:rPr>
                <a:t> </a:t>
              </a:r>
              <a:br>
                <a:rPr lang="en-US" sz="875" dirty="0">
                  <a:solidFill>
                    <a:srgbClr val="FFFFFF">
                      <a:alpha val="99000"/>
                    </a:srgbClr>
                  </a:solidFill>
                </a:rPr>
              </a:br>
              <a:r>
                <a:rPr lang="en-US" sz="875" dirty="0">
                  <a:solidFill>
                    <a:srgbClr val="FFFFFF">
                      <a:alpha val="99000"/>
                    </a:srgbClr>
                  </a:solidFill>
                </a:rPr>
                <a:t>(Pooled)</a:t>
              </a:r>
            </a:p>
            <a:p>
              <a:pPr algn="ctr" defTabSz="816347"/>
              <a:r>
                <a:rPr lang="en-US" sz="875" dirty="0">
                  <a:solidFill>
                    <a:srgbClr val="FFFFFF">
                      <a:alpha val="99000"/>
                    </a:srgbClr>
                  </a:solidFill>
                </a:rPr>
                <a:t>Azure Specific</a:t>
              </a:r>
            </a:p>
          </p:txBody>
        </p:sp>
        <p:sp>
          <p:nvSpPr>
            <p:cNvPr id="31" name="Rectangle 30"/>
            <p:cNvSpPr/>
            <p:nvPr/>
          </p:nvSpPr>
          <p:spPr>
            <a:xfrm>
              <a:off x="7220976" y="1921934"/>
              <a:ext cx="1499420" cy="711204"/>
            </a:xfrm>
            <a:prstGeom prst="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347"/>
              <a:r>
                <a:rPr lang="en-US" sz="875" dirty="0">
                  <a:solidFill>
                    <a:srgbClr val="FFFFFF">
                      <a:alpha val="99000"/>
                    </a:srgbClr>
                  </a:solidFill>
                </a:rPr>
                <a:t>App Dev </a:t>
              </a:r>
              <a:r>
                <a:rPr lang="en-US" sz="875" dirty="0" err="1">
                  <a:solidFill>
                    <a:srgbClr val="FFFFFF">
                      <a:alpha val="99000"/>
                    </a:srgbClr>
                  </a:solidFill>
                </a:rPr>
                <a:t>Mgr</a:t>
              </a:r>
              <a:r>
                <a:rPr lang="en-US" sz="875" dirty="0">
                  <a:solidFill>
                    <a:srgbClr val="FFFFFF">
                      <a:alpha val="99000"/>
                    </a:srgbClr>
                  </a:solidFill>
                </a:rPr>
                <a:t> </a:t>
              </a:r>
              <a:br>
                <a:rPr lang="en-US" sz="875" dirty="0">
                  <a:solidFill>
                    <a:srgbClr val="FFFFFF">
                      <a:alpha val="99000"/>
                    </a:srgbClr>
                  </a:solidFill>
                </a:rPr>
              </a:br>
              <a:r>
                <a:rPr lang="en-US" sz="875" dirty="0">
                  <a:solidFill>
                    <a:srgbClr val="FFFFFF">
                      <a:alpha val="99000"/>
                    </a:srgbClr>
                  </a:solidFill>
                </a:rPr>
                <a:t>(Designated)</a:t>
              </a:r>
            </a:p>
            <a:p>
              <a:pPr algn="ctr" defTabSz="816347"/>
              <a:r>
                <a:rPr lang="en-US" sz="875" dirty="0">
                  <a:solidFill>
                    <a:srgbClr val="FFFFFF">
                      <a:alpha val="99000"/>
                    </a:srgbClr>
                  </a:solidFill>
                </a:rPr>
                <a:t>All Microsoft Products </a:t>
              </a:r>
            </a:p>
          </p:txBody>
        </p:sp>
        <p:sp>
          <p:nvSpPr>
            <p:cNvPr id="32" name="Rectangle 31"/>
            <p:cNvSpPr/>
            <p:nvPr/>
          </p:nvSpPr>
          <p:spPr>
            <a:xfrm>
              <a:off x="7220976" y="1151467"/>
              <a:ext cx="1499420" cy="711204"/>
            </a:xfrm>
            <a:prstGeom prst="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347"/>
              <a:r>
                <a:rPr lang="en-US" sz="875" dirty="0">
                  <a:solidFill>
                    <a:srgbClr val="FFFFFF">
                      <a:alpha val="99000"/>
                    </a:srgbClr>
                  </a:solidFill>
                </a:rPr>
                <a:t>Developer Mentoring </a:t>
              </a:r>
              <a:br>
                <a:rPr lang="en-US" sz="875" dirty="0">
                  <a:solidFill>
                    <a:srgbClr val="FFFFFF">
                      <a:alpha val="99000"/>
                    </a:srgbClr>
                  </a:solidFill>
                </a:rPr>
              </a:br>
              <a:r>
                <a:rPr lang="en-US" sz="875" dirty="0">
                  <a:solidFill>
                    <a:srgbClr val="FFFFFF">
                      <a:alpha val="99000"/>
                    </a:srgbClr>
                  </a:solidFill>
                </a:rPr>
                <a:t>&amp; Proactive Services </a:t>
              </a:r>
            </a:p>
          </p:txBody>
        </p:sp>
      </p:grpSp>
      <p:sp>
        <p:nvSpPr>
          <p:cNvPr id="33" name="Rectangle 32"/>
          <p:cNvSpPr/>
          <p:nvPr/>
        </p:nvSpPr>
        <p:spPr>
          <a:xfrm>
            <a:off x="2192594" y="1928563"/>
            <a:ext cx="1592826"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1634" tIns="0" rIns="81634" bIns="0" rtlCol="0" anchor="t"/>
          <a:lstStyle/>
          <a:p>
            <a:pPr algn="ctr" defTabSz="816347"/>
            <a:r>
              <a:rPr lang="en-US" sz="875" b="1" dirty="0">
                <a:solidFill>
                  <a:prstClr val="white">
                    <a:alpha val="99000"/>
                  </a:prstClr>
                </a:solidFill>
              </a:rPr>
              <a:t>Web</a:t>
            </a:r>
            <a:br>
              <a:rPr lang="en-US" sz="875" b="1" dirty="0">
                <a:solidFill>
                  <a:prstClr val="white">
                    <a:alpha val="99000"/>
                  </a:prstClr>
                </a:solidFill>
              </a:rPr>
            </a:br>
            <a:r>
              <a:rPr lang="en-US" sz="875" dirty="0">
                <a:solidFill>
                  <a:prstClr val="white">
                    <a:alpha val="99000"/>
                  </a:prstClr>
                </a:solidFill>
              </a:rPr>
              <a:t>$39/Month</a:t>
            </a:r>
            <a:br>
              <a:rPr lang="en-US" sz="875" dirty="0">
                <a:solidFill>
                  <a:prstClr val="white">
                    <a:alpha val="99000"/>
                  </a:prstClr>
                </a:solidFill>
              </a:rPr>
            </a:br>
            <a:r>
              <a:rPr lang="en-US" sz="875" dirty="0">
                <a:solidFill>
                  <a:prstClr val="white">
                    <a:alpha val="99000"/>
                  </a:prstClr>
                </a:solidFill>
              </a:rPr>
              <a:t>6-month contract</a:t>
            </a:r>
          </a:p>
        </p:txBody>
      </p:sp>
      <p:sp>
        <p:nvSpPr>
          <p:cNvPr id="35" name="Rectangle 34"/>
          <p:cNvSpPr/>
          <p:nvPr/>
        </p:nvSpPr>
        <p:spPr>
          <a:xfrm>
            <a:off x="3856021" y="1928563"/>
            <a:ext cx="1592826" cy="400050"/>
          </a:xfrm>
          <a:prstGeom prst="rect">
            <a:avLst/>
          </a:prstGeom>
          <a:solidFill>
            <a:schemeClr val="accent1"/>
          </a:solidFill>
        </p:spPr>
        <p:txBody>
          <a:bodyPr wrap="square" lIns="81634" tIns="0" rIns="81634" bIns="0" rtlCol="0">
            <a:noAutofit/>
          </a:bodyPr>
          <a:lstStyle/>
          <a:p>
            <a:pPr algn="ctr" defTabSz="816347"/>
            <a:r>
              <a:rPr lang="en-US" sz="875" b="1" dirty="0">
                <a:solidFill>
                  <a:srgbClr val="FFFFFF">
                    <a:alpha val="99000"/>
                  </a:srgbClr>
                </a:solidFill>
              </a:rPr>
              <a:t>Basic</a:t>
            </a:r>
            <a:r>
              <a:rPr lang="en-US" sz="875" dirty="0">
                <a:solidFill>
                  <a:srgbClr val="FFFFFF">
                    <a:alpha val="99000"/>
                  </a:srgbClr>
                </a:solidFill>
              </a:rPr>
              <a:t/>
            </a:r>
            <a:br>
              <a:rPr lang="en-US" sz="875" dirty="0">
                <a:solidFill>
                  <a:srgbClr val="FFFFFF">
                    <a:alpha val="99000"/>
                  </a:srgbClr>
                </a:solidFill>
              </a:rPr>
            </a:br>
            <a:r>
              <a:rPr lang="en-US" sz="875" dirty="0">
                <a:solidFill>
                  <a:srgbClr val="FFFFFF">
                    <a:alpha val="99000"/>
                  </a:srgbClr>
                </a:solidFill>
              </a:rPr>
              <a:t>$300/Month</a:t>
            </a:r>
            <a:br>
              <a:rPr lang="en-US" sz="875" dirty="0">
                <a:solidFill>
                  <a:srgbClr val="FFFFFF">
                    <a:alpha val="99000"/>
                  </a:srgbClr>
                </a:solidFill>
              </a:rPr>
            </a:br>
            <a:r>
              <a:rPr lang="en-US" sz="875" dirty="0">
                <a:solidFill>
                  <a:srgbClr val="FFFFFF">
                    <a:alpha val="99000"/>
                  </a:srgbClr>
                </a:solidFill>
              </a:rPr>
              <a:t>6-month contract</a:t>
            </a:r>
          </a:p>
        </p:txBody>
      </p:sp>
      <p:sp>
        <p:nvSpPr>
          <p:cNvPr id="36" name="Rectangle 35"/>
          <p:cNvSpPr/>
          <p:nvPr/>
        </p:nvSpPr>
        <p:spPr>
          <a:xfrm>
            <a:off x="5510981" y="1928563"/>
            <a:ext cx="1592826" cy="400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81634" tIns="0" rIns="81634" bIns="0" rtlCol="0" anchor="t"/>
          <a:lstStyle/>
          <a:p>
            <a:pPr algn="ctr" defTabSz="816347"/>
            <a:r>
              <a:rPr lang="en-US" sz="875" b="1" dirty="0">
                <a:solidFill>
                  <a:prstClr val="white">
                    <a:alpha val="99000"/>
                  </a:prstClr>
                </a:solidFill>
              </a:rPr>
              <a:t>Pro-Direct</a:t>
            </a:r>
            <a:br>
              <a:rPr lang="en-US" sz="875" b="1" dirty="0">
                <a:solidFill>
                  <a:prstClr val="white">
                    <a:alpha val="99000"/>
                  </a:prstClr>
                </a:solidFill>
              </a:rPr>
            </a:br>
            <a:r>
              <a:rPr lang="en-US" sz="875" dirty="0">
                <a:solidFill>
                  <a:prstClr val="white">
                    <a:alpha val="99000"/>
                  </a:prstClr>
                </a:solidFill>
              </a:rPr>
              <a:t>$1K/Month</a:t>
            </a:r>
            <a:br>
              <a:rPr lang="en-US" sz="875" dirty="0">
                <a:solidFill>
                  <a:prstClr val="white">
                    <a:alpha val="99000"/>
                  </a:prstClr>
                </a:solidFill>
              </a:rPr>
            </a:br>
            <a:r>
              <a:rPr lang="en-US" sz="875" dirty="0">
                <a:solidFill>
                  <a:prstClr val="white">
                    <a:alpha val="99000"/>
                  </a:prstClr>
                </a:solidFill>
              </a:rPr>
              <a:t>6-month contract</a:t>
            </a:r>
          </a:p>
        </p:txBody>
      </p:sp>
      <p:sp>
        <p:nvSpPr>
          <p:cNvPr id="37" name="Rectangle 36"/>
          <p:cNvSpPr/>
          <p:nvPr/>
        </p:nvSpPr>
        <p:spPr>
          <a:xfrm>
            <a:off x="7170174" y="1928563"/>
            <a:ext cx="1592826" cy="400050"/>
          </a:xfrm>
          <a:prstGeom prst="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1634" tIns="0" rIns="81634" bIns="0" rtlCol="0" anchor="t"/>
          <a:lstStyle/>
          <a:p>
            <a:pPr algn="ctr" defTabSz="816347"/>
            <a:r>
              <a:rPr lang="en-US" sz="875" b="1" dirty="0">
                <a:solidFill>
                  <a:prstClr val="white">
                    <a:alpha val="99000"/>
                  </a:prstClr>
                </a:solidFill>
              </a:rPr>
              <a:t>Premier</a:t>
            </a:r>
            <a:br>
              <a:rPr lang="en-US" sz="875" b="1" dirty="0">
                <a:solidFill>
                  <a:prstClr val="white">
                    <a:alpha val="99000"/>
                  </a:prstClr>
                </a:solidFill>
              </a:rPr>
            </a:br>
            <a:r>
              <a:rPr lang="en-US" sz="875" dirty="0">
                <a:solidFill>
                  <a:prstClr val="white">
                    <a:alpha val="99000"/>
                  </a:prstClr>
                </a:solidFill>
              </a:rPr>
              <a:t>$3K/$12K/$44K/Month</a:t>
            </a:r>
            <a:br>
              <a:rPr lang="en-US" sz="875" dirty="0">
                <a:solidFill>
                  <a:prstClr val="white">
                    <a:alpha val="99000"/>
                  </a:prstClr>
                </a:solidFill>
              </a:rPr>
            </a:br>
            <a:r>
              <a:rPr lang="en-US" sz="875" dirty="0">
                <a:solidFill>
                  <a:prstClr val="white">
                    <a:alpha val="99000"/>
                  </a:prstClr>
                </a:solidFill>
              </a:rPr>
              <a:t>1-yr contract</a:t>
            </a:r>
          </a:p>
        </p:txBody>
      </p:sp>
      <p:sp>
        <p:nvSpPr>
          <p:cNvPr id="38" name="Rectangle 37"/>
          <p:cNvSpPr/>
          <p:nvPr/>
        </p:nvSpPr>
        <p:spPr>
          <a:xfrm>
            <a:off x="533400" y="1928563"/>
            <a:ext cx="1592826" cy="4000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81634" tIns="0" rIns="81634" bIns="0" rtlCol="0" anchor="t"/>
          <a:lstStyle/>
          <a:p>
            <a:pPr algn="ctr" defTabSz="816347"/>
            <a:r>
              <a:rPr lang="en-US" sz="875" b="1" dirty="0">
                <a:solidFill>
                  <a:prstClr val="white">
                    <a:alpha val="99000"/>
                  </a:prstClr>
                </a:solidFill>
              </a:rPr>
              <a:t>Free</a:t>
            </a:r>
          </a:p>
        </p:txBody>
      </p:sp>
      <p:sp>
        <p:nvSpPr>
          <p:cNvPr id="39" name="TextBox 38"/>
          <p:cNvSpPr txBox="1"/>
          <p:nvPr/>
        </p:nvSpPr>
        <p:spPr>
          <a:xfrm>
            <a:off x="2192594" y="1711479"/>
            <a:ext cx="2075260" cy="217085"/>
          </a:xfrm>
          <a:prstGeom prst="rect">
            <a:avLst/>
          </a:prstGeom>
          <a:noFill/>
        </p:spPr>
        <p:txBody>
          <a:bodyPr wrap="square" lIns="81634" tIns="40818" rIns="81634" bIns="40818" rtlCol="0">
            <a:spAutoFit/>
          </a:bodyPr>
          <a:lstStyle/>
          <a:p>
            <a:pPr defTabSz="816347"/>
            <a:r>
              <a:rPr lang="en-US" sz="875" dirty="0">
                <a:solidFill>
                  <a:srgbClr val="8CC600">
                    <a:alpha val="99000"/>
                  </a:srgbClr>
                </a:solidFill>
              </a:rPr>
              <a:t>Entry-level reactive </a:t>
            </a:r>
          </a:p>
        </p:txBody>
      </p:sp>
      <p:sp>
        <p:nvSpPr>
          <p:cNvPr id="40" name="TextBox 39"/>
          <p:cNvSpPr txBox="1"/>
          <p:nvPr/>
        </p:nvSpPr>
        <p:spPr>
          <a:xfrm>
            <a:off x="3856021" y="1711169"/>
            <a:ext cx="2234154" cy="217085"/>
          </a:xfrm>
          <a:prstGeom prst="rect">
            <a:avLst/>
          </a:prstGeom>
          <a:noFill/>
        </p:spPr>
        <p:txBody>
          <a:bodyPr wrap="square" lIns="81634" tIns="40818" rIns="81634" bIns="40818" rtlCol="0">
            <a:spAutoFit/>
          </a:bodyPr>
          <a:lstStyle/>
          <a:p>
            <a:pPr defTabSz="816347"/>
            <a:r>
              <a:rPr lang="en-US" sz="875" dirty="0">
                <a:solidFill>
                  <a:srgbClr val="00AEEF">
                    <a:alpha val="99000"/>
                  </a:srgbClr>
                </a:solidFill>
              </a:rPr>
              <a:t>Foundational reactive </a:t>
            </a:r>
          </a:p>
        </p:txBody>
      </p:sp>
      <p:sp>
        <p:nvSpPr>
          <p:cNvPr id="41" name="TextBox 40"/>
          <p:cNvSpPr txBox="1"/>
          <p:nvPr/>
        </p:nvSpPr>
        <p:spPr>
          <a:xfrm>
            <a:off x="5510981" y="1704135"/>
            <a:ext cx="2234154" cy="217085"/>
          </a:xfrm>
          <a:prstGeom prst="rect">
            <a:avLst/>
          </a:prstGeom>
          <a:noFill/>
        </p:spPr>
        <p:txBody>
          <a:bodyPr wrap="square" lIns="81634" tIns="40818" rIns="81634" bIns="40818" rtlCol="0">
            <a:spAutoFit/>
          </a:bodyPr>
          <a:lstStyle/>
          <a:p>
            <a:pPr defTabSz="816347"/>
            <a:r>
              <a:rPr lang="en-US" sz="875" dirty="0">
                <a:solidFill>
                  <a:srgbClr val="FF8A00">
                    <a:alpha val="99000"/>
                  </a:srgbClr>
                </a:solidFill>
              </a:rPr>
              <a:t>Premium reactive </a:t>
            </a:r>
          </a:p>
        </p:txBody>
      </p:sp>
      <p:sp>
        <p:nvSpPr>
          <p:cNvPr id="42" name="TextBox 41"/>
          <p:cNvSpPr txBox="1"/>
          <p:nvPr/>
        </p:nvSpPr>
        <p:spPr>
          <a:xfrm>
            <a:off x="7170174" y="1704134"/>
            <a:ext cx="1592826" cy="217085"/>
          </a:xfrm>
          <a:prstGeom prst="rect">
            <a:avLst/>
          </a:prstGeom>
          <a:noFill/>
        </p:spPr>
        <p:txBody>
          <a:bodyPr wrap="square" lIns="81634" tIns="40818" rIns="81634" bIns="40818" rtlCol="0">
            <a:spAutoFit/>
          </a:bodyPr>
          <a:lstStyle/>
          <a:p>
            <a:pPr defTabSz="816347"/>
            <a:r>
              <a:rPr lang="en-US" sz="875" dirty="0">
                <a:solidFill>
                  <a:srgbClr val="FFFFFF">
                    <a:lumMod val="95000"/>
                    <a:alpha val="99000"/>
                  </a:srgbClr>
                </a:solidFill>
              </a:rPr>
              <a:t>Premium reactive/proactive  </a:t>
            </a:r>
          </a:p>
        </p:txBody>
      </p:sp>
    </p:spTree>
    <p:extLst>
      <p:ext uri="{BB962C8B-B14F-4D97-AF65-F5344CB8AC3E}">
        <p14:creationId xmlns:p14="http://schemas.microsoft.com/office/powerpoint/2010/main" val="2419004866"/>
      </p:ext>
    </p:extLst>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that help me?</a:t>
            </a:r>
            <a:endParaRPr lang="en-US" dirty="0"/>
          </a:p>
        </p:txBody>
      </p:sp>
      <p:sp>
        <p:nvSpPr>
          <p:cNvPr id="3" name="Text Placeholder 2"/>
          <p:cNvSpPr>
            <a:spLocks noGrp="1"/>
          </p:cNvSpPr>
          <p:nvPr>
            <p:ph type="body" sz="quarter" idx="10"/>
          </p:nvPr>
        </p:nvSpPr>
        <p:spPr>
          <a:xfrm>
            <a:off x="990600" y="1219200"/>
            <a:ext cx="8363938" cy="808939"/>
          </a:xfrm>
        </p:spPr>
        <p:txBody>
          <a:bodyPr>
            <a:normAutofit fontScale="25000" lnSpcReduction="20000"/>
          </a:bodyPr>
          <a:lstStyle/>
          <a:p>
            <a:pPr>
              <a:spcAft>
                <a:spcPts val="1800"/>
              </a:spcAft>
            </a:pPr>
            <a:r>
              <a:rPr lang="en-US" sz="11200" b="1" dirty="0" smtClean="0">
                <a:solidFill>
                  <a:schemeClr val="tx1"/>
                </a:solidFill>
              </a:rPr>
              <a:t>Storage: </a:t>
            </a:r>
            <a:r>
              <a:rPr lang="en-US" sz="11200" dirty="0" smtClean="0">
                <a:solidFill>
                  <a:schemeClr val="accent1">
                    <a:lumMod val="40000"/>
                    <a:lumOff val="60000"/>
                  </a:schemeClr>
                </a:solidFill>
              </a:rPr>
              <a:t>always running out of disk</a:t>
            </a:r>
          </a:p>
          <a:p>
            <a:pPr>
              <a:spcAft>
                <a:spcPts val="1800"/>
              </a:spcAft>
            </a:pPr>
            <a:r>
              <a:rPr lang="en-US" sz="11200" b="1" dirty="0" smtClean="0">
                <a:solidFill>
                  <a:schemeClr val="tx1"/>
                </a:solidFill>
              </a:rPr>
              <a:t>DR: </a:t>
            </a:r>
            <a:r>
              <a:rPr lang="en-US" sz="11200" dirty="0" smtClean="0">
                <a:solidFill>
                  <a:schemeClr val="accent1">
                    <a:lumMod val="40000"/>
                    <a:lumOff val="60000"/>
                  </a:schemeClr>
                </a:solidFill>
              </a:rPr>
              <a:t>offsite storage, servers, backup</a:t>
            </a:r>
          </a:p>
          <a:p>
            <a:pPr>
              <a:spcAft>
                <a:spcPts val="1800"/>
              </a:spcAft>
            </a:pPr>
            <a:r>
              <a:rPr lang="en-US" sz="11200" b="1" dirty="0" smtClean="0">
                <a:solidFill>
                  <a:schemeClr val="tx1"/>
                </a:solidFill>
              </a:rPr>
              <a:t>Burst: </a:t>
            </a:r>
            <a:r>
              <a:rPr lang="en-US" sz="11200" dirty="0" smtClean="0">
                <a:solidFill>
                  <a:schemeClr val="accent1">
                    <a:lumMod val="40000"/>
                    <a:lumOff val="60000"/>
                  </a:schemeClr>
                </a:solidFill>
              </a:rPr>
              <a:t>need more capacity</a:t>
            </a:r>
          </a:p>
          <a:p>
            <a:pPr>
              <a:spcAft>
                <a:spcPts val="1800"/>
              </a:spcAft>
            </a:pPr>
            <a:r>
              <a:rPr lang="en-US" sz="11200" b="1" dirty="0" smtClean="0">
                <a:solidFill>
                  <a:schemeClr val="tx1"/>
                </a:solidFill>
              </a:rPr>
              <a:t>Media: </a:t>
            </a:r>
            <a:r>
              <a:rPr lang="en-US" sz="11200" dirty="0" smtClean="0">
                <a:solidFill>
                  <a:schemeClr val="accent1">
                    <a:lumMod val="40000"/>
                    <a:lumOff val="60000"/>
                  </a:schemeClr>
                </a:solidFill>
              </a:rPr>
              <a:t>create, store, distribute, to different devices</a:t>
            </a:r>
          </a:p>
          <a:p>
            <a:pPr>
              <a:spcAft>
                <a:spcPts val="1800"/>
              </a:spcAft>
            </a:pPr>
            <a:r>
              <a:rPr lang="en-US" sz="11200" b="1" dirty="0" smtClean="0">
                <a:solidFill>
                  <a:schemeClr val="tx1"/>
                </a:solidFill>
              </a:rPr>
              <a:t>Lab resources: </a:t>
            </a:r>
            <a:r>
              <a:rPr lang="en-US" sz="11200" dirty="0" smtClean="0">
                <a:solidFill>
                  <a:schemeClr val="accent1">
                    <a:lumMod val="40000"/>
                    <a:lumOff val="60000"/>
                  </a:schemeClr>
                </a:solidFill>
              </a:rPr>
              <a:t>turn off at the end of the semester</a:t>
            </a:r>
          </a:p>
          <a:p>
            <a:pPr>
              <a:spcAft>
                <a:spcPts val="1800"/>
              </a:spcAft>
            </a:pPr>
            <a:r>
              <a:rPr lang="en-US" sz="11200" b="1" dirty="0" err="1" smtClean="0">
                <a:solidFill>
                  <a:schemeClr val="tx1"/>
                </a:solidFill>
              </a:rPr>
              <a:t>Dev</a:t>
            </a:r>
            <a:r>
              <a:rPr lang="en-US" sz="11200" b="1" dirty="0" smtClean="0">
                <a:solidFill>
                  <a:schemeClr val="tx1"/>
                </a:solidFill>
              </a:rPr>
              <a:t>/test: </a:t>
            </a:r>
            <a:r>
              <a:rPr lang="en-US" sz="11200" dirty="0" smtClean="0">
                <a:solidFill>
                  <a:schemeClr val="accent1">
                    <a:lumMod val="40000"/>
                    <a:lumOff val="60000"/>
                  </a:schemeClr>
                </a:solidFill>
              </a:rPr>
              <a:t>validate apps and environments</a:t>
            </a:r>
          </a:p>
          <a:p>
            <a:pPr>
              <a:spcAft>
                <a:spcPts val="1800"/>
              </a:spcAft>
            </a:pPr>
            <a:r>
              <a:rPr lang="en-US" sz="11200" b="1" dirty="0" smtClean="0">
                <a:solidFill>
                  <a:schemeClr val="tx1"/>
                </a:solidFill>
              </a:rPr>
              <a:t>Research: </a:t>
            </a:r>
            <a:r>
              <a:rPr lang="en-US" sz="11200" dirty="0" smtClean="0">
                <a:solidFill>
                  <a:schemeClr val="accent1">
                    <a:lumMod val="40000"/>
                    <a:lumOff val="60000"/>
                  </a:schemeClr>
                </a:solidFill>
              </a:rPr>
              <a:t>large compute, short window of need</a:t>
            </a:r>
          </a:p>
          <a:p>
            <a:pPr>
              <a:spcAft>
                <a:spcPts val="1800"/>
              </a:spcAft>
            </a:pPr>
            <a:r>
              <a:rPr lang="en-US" sz="11200" b="1" dirty="0" smtClean="0">
                <a:solidFill>
                  <a:schemeClr val="tx1"/>
                </a:solidFill>
              </a:rPr>
              <a:t>Database: </a:t>
            </a:r>
            <a:r>
              <a:rPr lang="en-US" sz="11200" dirty="0" smtClean="0">
                <a:solidFill>
                  <a:schemeClr val="accent1">
                    <a:lumMod val="40000"/>
                    <a:lumOff val="60000"/>
                  </a:schemeClr>
                </a:solidFill>
              </a:rPr>
              <a:t>without the hassles</a:t>
            </a:r>
          </a:p>
          <a:p>
            <a:pPr>
              <a:spcAft>
                <a:spcPts val="1800"/>
              </a:spcAft>
            </a:pPr>
            <a:r>
              <a:rPr lang="en-US" sz="11200" b="1" dirty="0" smtClean="0">
                <a:solidFill>
                  <a:schemeClr val="tx1"/>
                </a:solidFill>
              </a:rPr>
              <a:t>Collaboration repository</a:t>
            </a:r>
          </a:p>
          <a:p>
            <a:pPr>
              <a:spcAft>
                <a:spcPts val="1800"/>
              </a:spcAft>
            </a:pPr>
            <a:r>
              <a:rPr lang="en-US" sz="11200" b="1" dirty="0" smtClean="0">
                <a:solidFill>
                  <a:schemeClr val="tx1"/>
                </a:solidFill>
              </a:rPr>
              <a:t>HIPAA: </a:t>
            </a:r>
            <a:r>
              <a:rPr lang="en-US" sz="11200" dirty="0" smtClean="0">
                <a:solidFill>
                  <a:schemeClr val="accent1">
                    <a:lumMod val="40000"/>
                    <a:lumOff val="60000"/>
                  </a:schemeClr>
                </a:solidFill>
              </a:rPr>
              <a:t>process and store private data</a:t>
            </a:r>
          </a:p>
          <a:p>
            <a:endParaRPr lang="en-US" sz="11200" dirty="0" smtClean="0"/>
          </a:p>
          <a:p>
            <a:endParaRPr lang="en-US" dirty="0"/>
          </a:p>
        </p:txBody>
      </p:sp>
    </p:spTree>
    <p:extLst>
      <p:ext uri="{BB962C8B-B14F-4D97-AF65-F5344CB8AC3E}">
        <p14:creationId xmlns:p14="http://schemas.microsoft.com/office/powerpoint/2010/main" val="376496518"/>
      </p:ext>
    </p:extLst>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MAGNUM\Projects\Microsoft\Cloud Power FY12\Design\ICONS_PNG\Gears.png"/>
          <p:cNvPicPr>
            <a:picLocks noChangeAspect="1" noChangeArrowheads="1"/>
          </p:cNvPicPr>
          <p:nvPr/>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100000" contrast="-40000"/>
                    </a14:imgEffect>
                  </a14:imgLayer>
                </a14:imgProps>
              </a:ext>
              <a:ext uri="{28A0092B-C50C-407E-A947-70E740481C1C}">
                <a14:useLocalDpi xmlns:a14="http://schemas.microsoft.com/office/drawing/2010/main" val="0"/>
              </a:ext>
            </a:extLst>
          </a:blip>
          <a:srcRect/>
          <a:stretch>
            <a:fillRect/>
          </a:stretch>
        </p:blipFill>
        <p:spPr bwMode="auto">
          <a:xfrm>
            <a:off x="914400" y="2206840"/>
            <a:ext cx="2743200" cy="2802490"/>
          </a:xfrm>
          <a:prstGeom prst="rect">
            <a:avLst/>
          </a:prstGeom>
          <a:noFill/>
        </p:spPr>
      </p:pic>
      <p:sp>
        <p:nvSpPr>
          <p:cNvPr id="6" name="Title 1"/>
          <p:cNvSpPr txBox="1">
            <a:spLocks/>
          </p:cNvSpPr>
          <p:nvPr/>
        </p:nvSpPr>
        <p:spPr>
          <a:xfrm>
            <a:off x="3498491" y="3093576"/>
            <a:ext cx="4778381"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Getting Started</a:t>
            </a:r>
            <a:endParaRPr dirty="0">
              <a:solidFill>
                <a:srgbClr val="5F5F5F">
                  <a:alpha val="99000"/>
                </a:srgbClr>
              </a:solidFill>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5822" y="6248400"/>
            <a:ext cx="1905778" cy="457200"/>
          </a:xfrm>
          <a:prstGeom prst="rect">
            <a:avLst/>
          </a:prstGeom>
        </p:spPr>
      </p:pic>
    </p:spTree>
    <p:extLst>
      <p:ext uri="{BB962C8B-B14F-4D97-AF65-F5344CB8AC3E}">
        <p14:creationId xmlns:p14="http://schemas.microsoft.com/office/powerpoint/2010/main" val="2506157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30570" y="381000"/>
            <a:ext cx="8363938" cy="609398"/>
          </a:xfrm>
          <a:prstGeom prst="rect">
            <a:avLst/>
          </a:prstGeom>
        </p:spPr>
        <p:txBody>
          <a:bodyPr/>
          <a:lstStyle>
            <a:lvl1pPr algn="l" defTabSz="685498"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sz="4800" spc="-100" dirty="0">
                <a:gradFill flip="none" rotWithShape="1">
                  <a:gsLst>
                    <a:gs pos="0">
                      <a:srgbClr val="595959"/>
                    </a:gs>
                    <a:gs pos="86000">
                      <a:srgbClr val="595959"/>
                    </a:gs>
                  </a:gsLst>
                  <a:lin ang="5400000" scaled="0"/>
                  <a:tileRect/>
                </a:gradFill>
              </a:rPr>
              <a:t>Good First Project Candidates</a:t>
            </a:r>
          </a:p>
        </p:txBody>
      </p:sp>
      <p:sp>
        <p:nvSpPr>
          <p:cNvPr id="4" name="Text Placeholder 2"/>
          <p:cNvSpPr txBox="1">
            <a:spLocks/>
          </p:cNvSpPr>
          <p:nvPr/>
        </p:nvSpPr>
        <p:spPr>
          <a:xfrm>
            <a:off x="381000" y="1371600"/>
            <a:ext cx="8363938" cy="4146263"/>
          </a:xfrm>
          <a:prstGeom prst="rect">
            <a:avLst/>
          </a:prstGeom>
        </p:spPr>
        <p:txBody>
          <a:bodyPr/>
          <a:lstStyle>
            <a:lvl1pPr marL="259450" indent="-259450" algn="l" defTabSz="685498"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490" indent="-213036" algn="l" defTabSz="685498" rtl="0" eaLnBrk="1" latinLnBrk="0" hangingPunct="1">
              <a:lnSpc>
                <a:spcPct val="90000"/>
              </a:lnSpc>
              <a:spcBef>
                <a:spcPct val="20000"/>
              </a:spcBef>
              <a:buSzPct val="90000"/>
              <a:buFont typeface="Arial" pitchFamily="34" charset="0"/>
              <a:buChar char="•"/>
              <a:tabLst>
                <a:tab pos="472490"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525" indent="-213036" algn="l" defTabSz="68549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599" indent="-167811" algn="l" defTabSz="685498" rtl="0" eaLnBrk="1" latinLnBrk="0" hangingPunct="1">
              <a:lnSpc>
                <a:spcPct val="90000"/>
              </a:lnSpc>
              <a:spcBef>
                <a:spcPct val="20000"/>
              </a:spcBef>
              <a:buSzPct val="90000"/>
              <a:buFont typeface="Arial" pitchFamily="34" charset="0"/>
              <a:buChar char="•"/>
              <a:tabLst>
                <a:tab pos="685525"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172" indent="-172573" algn="l" defTabSz="685498"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121"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69"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618"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69" indent="-171374"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pitchFamily="34" charset="0"/>
              <a:buNone/>
            </a:pPr>
            <a:r>
              <a:rPr lang="en-US" sz="2800" dirty="0" smtClean="0">
                <a:solidFill>
                  <a:srgbClr val="0094C8"/>
                </a:solidFill>
                <a:latin typeface="Segoe UI Light"/>
              </a:rPr>
              <a:t>Simple two tier </a:t>
            </a:r>
            <a:r>
              <a:rPr lang="en-US" sz="2800" dirty="0" smtClean="0">
                <a:solidFill>
                  <a:schemeClr val="bg1">
                    <a:lumMod val="50000"/>
                  </a:schemeClr>
                </a:solidFill>
                <a:latin typeface="Segoe UI Light"/>
              </a:rPr>
              <a:t>application or just the web tier of existing application</a:t>
            </a:r>
          </a:p>
          <a:p>
            <a:pPr marL="0" indent="0">
              <a:buFont typeface="Arial" pitchFamily="34" charset="0"/>
              <a:buNone/>
            </a:pPr>
            <a:endParaRPr lang="en-US" sz="900" dirty="0" smtClean="0">
              <a:solidFill>
                <a:schemeClr val="bg1">
                  <a:lumMod val="50000"/>
                </a:schemeClr>
              </a:solidFill>
              <a:latin typeface="Segoe UI Light"/>
            </a:endParaRPr>
          </a:p>
          <a:p>
            <a:pPr marL="0" indent="0">
              <a:buFont typeface="Arial" pitchFamily="34" charset="0"/>
              <a:buNone/>
            </a:pPr>
            <a:r>
              <a:rPr lang="en-US" sz="2800" dirty="0" smtClean="0">
                <a:solidFill>
                  <a:schemeClr val="bg1">
                    <a:lumMod val="50000"/>
                  </a:schemeClr>
                </a:solidFill>
                <a:latin typeface="Segoe UI Light"/>
              </a:rPr>
              <a:t>Old application that is </a:t>
            </a:r>
            <a:r>
              <a:rPr lang="en-US" sz="2800" dirty="0" smtClean="0">
                <a:solidFill>
                  <a:srgbClr val="0094C8"/>
                </a:solidFill>
                <a:latin typeface="Segoe UI Light"/>
              </a:rPr>
              <a:t>due for rewrite</a:t>
            </a:r>
          </a:p>
          <a:p>
            <a:pPr marL="0" indent="0">
              <a:buFont typeface="Arial" pitchFamily="34" charset="0"/>
              <a:buNone/>
            </a:pPr>
            <a:endParaRPr lang="en-US" sz="900" dirty="0" smtClean="0">
              <a:solidFill>
                <a:schemeClr val="bg1">
                  <a:lumMod val="50000"/>
                </a:schemeClr>
              </a:solidFill>
              <a:latin typeface="Segoe UI Light"/>
            </a:endParaRPr>
          </a:p>
          <a:p>
            <a:pPr marL="0" indent="0">
              <a:buNone/>
            </a:pPr>
            <a:r>
              <a:rPr lang="en-US" sz="2800" dirty="0">
                <a:solidFill>
                  <a:srgbClr val="0094C8"/>
                </a:solidFill>
                <a:latin typeface="Segoe UI Light"/>
              </a:rPr>
              <a:t>New </a:t>
            </a:r>
            <a:r>
              <a:rPr lang="en-US" sz="2800" dirty="0" smtClean="0">
                <a:solidFill>
                  <a:srgbClr val="0094C8"/>
                </a:solidFill>
                <a:latin typeface="Segoe UI Light"/>
              </a:rPr>
              <a:t>student outreach/marketing </a:t>
            </a:r>
            <a:r>
              <a:rPr lang="en-US" sz="2800" dirty="0">
                <a:solidFill>
                  <a:srgbClr val="0094C8"/>
                </a:solidFill>
                <a:latin typeface="Segoe UI Light"/>
              </a:rPr>
              <a:t>campaign</a:t>
            </a:r>
          </a:p>
          <a:p>
            <a:pPr marL="0" indent="0">
              <a:buFont typeface="Arial" pitchFamily="34" charset="0"/>
              <a:buNone/>
            </a:pPr>
            <a:endParaRPr lang="en-US" sz="2800" dirty="0">
              <a:solidFill>
                <a:srgbClr val="0094C8"/>
              </a:solidFill>
              <a:latin typeface="Segoe UI Light"/>
            </a:endParaRPr>
          </a:p>
          <a:p>
            <a:pPr marL="0" indent="0" algn="ctr">
              <a:buFont typeface="Arial" pitchFamily="34" charset="0"/>
              <a:buNone/>
            </a:pPr>
            <a:endParaRPr lang="en-US" sz="3600" dirty="0" smtClean="0">
              <a:solidFill>
                <a:schemeClr val="bg1">
                  <a:lumMod val="50000"/>
                </a:schemeClr>
              </a:solidFill>
              <a:latin typeface="Segoe UI Light"/>
            </a:endParaRPr>
          </a:p>
          <a:p>
            <a:pPr marL="0" indent="0" algn="ctr">
              <a:buFont typeface="Arial" pitchFamily="34" charset="0"/>
              <a:buNone/>
            </a:pPr>
            <a:r>
              <a:rPr lang="en-US" sz="3200" dirty="0" smtClean="0">
                <a:solidFill>
                  <a:schemeClr val="bg1">
                    <a:lumMod val="50000"/>
                  </a:schemeClr>
                </a:solidFill>
                <a:latin typeface="Segoe UI Light"/>
              </a:rPr>
              <a:t>Start with a </a:t>
            </a:r>
            <a:r>
              <a:rPr lang="en-US" sz="3200" dirty="0" smtClean="0">
                <a:solidFill>
                  <a:srgbClr val="0094C8"/>
                </a:solidFill>
                <a:latin typeface="Segoe UI Light"/>
              </a:rPr>
              <a:t>simple, low risk </a:t>
            </a:r>
            <a:r>
              <a:rPr lang="en-US" sz="3200" dirty="0" smtClean="0">
                <a:solidFill>
                  <a:schemeClr val="bg1">
                    <a:lumMod val="50000"/>
                  </a:schemeClr>
                </a:solidFill>
                <a:latin typeface="Segoe UI Light"/>
              </a:rPr>
              <a:t>project then move to progressively more challenging apps as your team’s confidence improves</a:t>
            </a:r>
            <a:endParaRPr lang="en-US" sz="3200" dirty="0">
              <a:solidFill>
                <a:schemeClr val="bg1">
                  <a:lumMod val="50000"/>
                </a:schemeClr>
              </a:solidFill>
              <a:latin typeface="Segoe UI Light"/>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822" y="6248400"/>
            <a:ext cx="1905778" cy="457200"/>
          </a:xfrm>
          <a:prstGeom prst="rect">
            <a:avLst/>
          </a:prstGeom>
        </p:spPr>
      </p:pic>
    </p:spTree>
    <p:extLst>
      <p:ext uri="{BB962C8B-B14F-4D97-AF65-F5344CB8AC3E}">
        <p14:creationId xmlns:p14="http://schemas.microsoft.com/office/powerpoint/2010/main" val="1688604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274320"/>
            <a:ext cx="8229600" cy="640080"/>
          </a:xfrm>
        </p:spPr>
        <p:txBody>
          <a:bodyPr>
            <a:noAutofit/>
          </a:bodyPr>
          <a:lstStyle/>
          <a:p>
            <a:pPr algn="l"/>
            <a:r>
              <a:rPr lang="en-US" sz="4800" spc="-100" dirty="0">
                <a:ln w="3175">
                  <a:noFill/>
                </a:ln>
                <a:gradFill flip="none" rotWithShape="1">
                  <a:gsLst>
                    <a:gs pos="0">
                      <a:srgbClr val="595959"/>
                    </a:gs>
                    <a:gs pos="86000">
                      <a:srgbClr val="595959"/>
                    </a:gs>
                  </a:gsLst>
                  <a:lin ang="5400000" scaled="0"/>
                  <a:tileRect/>
                </a:gradFill>
                <a:latin typeface="Segoe UI Light" pitchFamily="34" charset="0"/>
                <a:ea typeface="+mn-ea"/>
                <a:cs typeface="Arial" charset="0"/>
              </a:rPr>
              <a:t>Free 90 Day Trial</a:t>
            </a:r>
          </a:p>
        </p:txBody>
      </p:sp>
      <p:sp>
        <p:nvSpPr>
          <p:cNvPr id="26" name="Content Placeholder 13"/>
          <p:cNvSpPr>
            <a:spLocks noGrp="1"/>
          </p:cNvSpPr>
          <p:nvPr>
            <p:ph sz="half" idx="2"/>
          </p:nvPr>
        </p:nvSpPr>
        <p:spPr>
          <a:xfrm>
            <a:off x="594756" y="3842772"/>
            <a:ext cx="8153400" cy="2148280"/>
          </a:xfrm>
        </p:spPr>
        <p:txBody>
          <a:bodyPr>
            <a:noAutofit/>
          </a:bodyPr>
          <a:lstStyle/>
          <a:p>
            <a:pPr marL="0" indent="0">
              <a:lnSpc>
                <a:spcPct val="100000"/>
              </a:lnSpc>
              <a:spcAft>
                <a:spcPts val="600"/>
              </a:spcAft>
              <a:buNone/>
            </a:pPr>
            <a:r>
              <a:rPr lang="en-US" sz="2000" dirty="0" smtClean="0">
                <a:solidFill>
                  <a:schemeClr val="bg1">
                    <a:lumMod val="50000"/>
                    <a:alpha val="99000"/>
                  </a:schemeClr>
                </a:solidFill>
                <a:latin typeface="Segoe UI Light" panose="020B0502040204020203" pitchFamily="34" charset="0"/>
                <a:cs typeface="Segoe UI Light" panose="020B0502040204020203" pitchFamily="34" charset="0"/>
              </a:rPr>
              <a:t>Requires </a:t>
            </a:r>
            <a:r>
              <a:rPr lang="en-US" sz="2000" dirty="0">
                <a:solidFill>
                  <a:schemeClr val="bg1">
                    <a:lumMod val="50000"/>
                    <a:alpha val="99000"/>
                  </a:schemeClr>
                </a:solidFill>
                <a:latin typeface="Segoe UI Light" panose="020B0502040204020203" pitchFamily="34" charset="0"/>
                <a:cs typeface="Segoe UI Light" panose="020B0502040204020203" pitchFamily="34" charset="0"/>
              </a:rPr>
              <a:t>credit card at </a:t>
            </a:r>
            <a:r>
              <a:rPr lang="en-US" sz="2000" dirty="0" smtClean="0">
                <a:solidFill>
                  <a:schemeClr val="bg1">
                    <a:lumMod val="50000"/>
                    <a:alpha val="99000"/>
                  </a:schemeClr>
                </a:solidFill>
                <a:latin typeface="Segoe UI Light" panose="020B0502040204020203" pitchFamily="34" charset="0"/>
                <a:cs typeface="Segoe UI Light" panose="020B0502040204020203" pitchFamily="34" charset="0"/>
              </a:rPr>
              <a:t>sign-up</a:t>
            </a:r>
          </a:p>
          <a:p>
            <a:pPr marL="0" indent="0">
              <a:lnSpc>
                <a:spcPct val="100000"/>
              </a:lnSpc>
              <a:spcAft>
                <a:spcPts val="600"/>
              </a:spcAft>
              <a:buNone/>
            </a:pPr>
            <a:r>
              <a:rPr lang="en-US" sz="2000" dirty="0" smtClean="0">
                <a:solidFill>
                  <a:schemeClr val="bg1">
                    <a:lumMod val="50000"/>
                    <a:alpha val="99000"/>
                  </a:schemeClr>
                </a:solidFill>
                <a:latin typeface="Segoe UI Light" panose="020B0502040204020203" pitchFamily="34" charset="0"/>
                <a:cs typeface="Segoe UI Light" panose="020B0502040204020203" pitchFamily="34" charset="0"/>
              </a:rPr>
              <a:t>Default $0 spending limit – no surprises</a:t>
            </a:r>
            <a:endParaRPr lang="en-US" sz="2000" dirty="0">
              <a:solidFill>
                <a:schemeClr val="bg1">
                  <a:lumMod val="50000"/>
                  <a:alpha val="99000"/>
                </a:schemeClr>
              </a:solidFill>
              <a:latin typeface="Segoe UI Light" panose="020B0502040204020203" pitchFamily="34" charset="0"/>
              <a:cs typeface="Segoe UI Light" panose="020B0502040204020203" pitchFamily="34" charset="0"/>
            </a:endParaRPr>
          </a:p>
        </p:txBody>
      </p:sp>
      <p:grpSp>
        <p:nvGrpSpPr>
          <p:cNvPr id="11" name="Group 10"/>
          <p:cNvGrpSpPr/>
          <p:nvPr/>
        </p:nvGrpSpPr>
        <p:grpSpPr>
          <a:xfrm>
            <a:off x="609600" y="1258018"/>
            <a:ext cx="4648200" cy="2226523"/>
            <a:chOff x="-1912112" y="2390515"/>
            <a:chExt cx="6195987" cy="1767757"/>
          </a:xfrm>
        </p:grpSpPr>
        <p:sp>
          <p:nvSpPr>
            <p:cNvPr id="19" name="Text Placeholder 11"/>
            <p:cNvSpPr txBox="1">
              <a:spLocks/>
            </p:cNvSpPr>
            <p:nvPr/>
          </p:nvSpPr>
          <p:spPr>
            <a:xfrm>
              <a:off x="-1912112" y="2390515"/>
              <a:ext cx="6195987" cy="351879"/>
            </a:xfrm>
            <a:prstGeom prst="rect">
              <a:avLst/>
            </a:prstGeom>
          </p:spPr>
          <p:txBody>
            <a:bodyPr vert="horz" wrap="square" lIns="0" tIns="0" rIns="0" bIns="0" rtlCol="0" anchor="b">
              <a:spAutoFit/>
            </a:bodyPr>
            <a:lstStyle>
              <a:lvl1pPr marL="0" indent="0" algn="l" defTabSz="914325" rtl="0" eaLnBrk="1" latinLnBrk="0" hangingPunct="1">
                <a:lnSpc>
                  <a:spcPct val="90000"/>
                </a:lnSpc>
                <a:spcBef>
                  <a:spcPts val="0"/>
                </a:spcBef>
                <a:buSzPct val="80000"/>
                <a:buFont typeface="Arial" pitchFamily="34" charset="0"/>
                <a:buNone/>
                <a:defRPr sz="3200" b="0" kern="1200">
                  <a:gradFill>
                    <a:gsLst>
                      <a:gs pos="0">
                        <a:srgbClr val="595959"/>
                      </a:gs>
                      <a:gs pos="86000">
                        <a:srgbClr val="595959"/>
                      </a:gs>
                    </a:gsLst>
                    <a:lin ang="5400000" scaled="0"/>
                  </a:gradFill>
                  <a:latin typeface="Segoe UI Light" pitchFamily="34" charset="0"/>
                  <a:ea typeface="+mn-ea"/>
                  <a:cs typeface="+mn-cs"/>
                </a:defRPr>
              </a:lvl1pPr>
              <a:lvl2pPr marL="457144" indent="0" algn="l" defTabSz="914325" rtl="0" eaLnBrk="1" latinLnBrk="0" hangingPunct="1">
                <a:lnSpc>
                  <a:spcPct val="90000"/>
                </a:lnSpc>
                <a:spcBef>
                  <a:spcPct val="20000"/>
                </a:spcBef>
                <a:buSzPct val="80000"/>
                <a:buFont typeface="Arial" pitchFamily="34" charset="0"/>
                <a:buNone/>
                <a:defRPr sz="2000" b="1" kern="1200">
                  <a:gradFill>
                    <a:gsLst>
                      <a:gs pos="0">
                        <a:srgbClr val="595959"/>
                      </a:gs>
                      <a:gs pos="86000">
                        <a:srgbClr val="595959"/>
                      </a:gs>
                    </a:gsLst>
                    <a:lin ang="5400000" scaled="0"/>
                  </a:gradFill>
                  <a:latin typeface="+mn-lt"/>
                  <a:ea typeface="+mn-ea"/>
                  <a:cs typeface="+mn-cs"/>
                </a:defRPr>
              </a:lvl2pPr>
              <a:lvl3pPr marL="914287" indent="0" algn="l" defTabSz="914325" rtl="0" eaLnBrk="1" latinLnBrk="0" hangingPunct="1">
                <a:lnSpc>
                  <a:spcPct val="90000"/>
                </a:lnSpc>
                <a:spcBef>
                  <a:spcPct val="20000"/>
                </a:spcBef>
                <a:buSzPct val="80000"/>
                <a:buFont typeface="Arial" pitchFamily="34" charset="0"/>
                <a:buNone/>
                <a:defRPr sz="1900" b="1" kern="1200">
                  <a:gradFill>
                    <a:gsLst>
                      <a:gs pos="0">
                        <a:srgbClr val="595959"/>
                      </a:gs>
                      <a:gs pos="86000">
                        <a:srgbClr val="595959"/>
                      </a:gs>
                    </a:gsLst>
                    <a:lin ang="5400000" scaled="0"/>
                  </a:gradFill>
                  <a:latin typeface="+mn-lt"/>
                  <a:ea typeface="+mn-ea"/>
                  <a:cs typeface="+mn-cs"/>
                </a:defRPr>
              </a:lvl3pPr>
              <a:lvl4pPr marL="1371431"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4pPr>
              <a:lvl5pPr marL="1828575"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5pPr>
              <a:lvl6pPr marL="2285717"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2861"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005"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148"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smtClean="0">
                  <a:solidFill>
                    <a:schemeClr val="bg1">
                      <a:lumMod val="50000"/>
                      <a:alpha val="99000"/>
                    </a:schemeClr>
                  </a:solidFill>
                  <a:cs typeface="Segoe UI Light" panose="020B0502040204020203" pitchFamily="34" charset="0"/>
                </a:rPr>
                <a:t>3 Month Free Trial</a:t>
              </a:r>
            </a:p>
          </p:txBody>
        </p:sp>
        <p:sp>
          <p:nvSpPr>
            <p:cNvPr id="20" name="TextBox 19"/>
            <p:cNvSpPr txBox="1"/>
            <p:nvPr/>
          </p:nvSpPr>
          <p:spPr>
            <a:xfrm>
              <a:off x="-1302671" y="3131958"/>
              <a:ext cx="1730621" cy="1026314"/>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lumMod val="50000"/>
                      <a:alpha val="99000"/>
                    </a:schemeClr>
                  </a:solidFill>
                  <a:latin typeface="Segoe UI Light" panose="020B0502040204020203" pitchFamily="34" charset="0"/>
                  <a:cs typeface="Segoe UI Light" panose="020B0502040204020203" pitchFamily="34" charset="0"/>
                </a:rPr>
                <a:t>Compute</a:t>
              </a:r>
            </a:p>
            <a:p>
              <a:pPr>
                <a:lnSpc>
                  <a:spcPct val="90000"/>
                </a:lnSpc>
                <a:spcBef>
                  <a:spcPct val="20000"/>
                </a:spcBef>
                <a:buSzPct val="80000"/>
              </a:pPr>
              <a:r>
                <a:rPr lang="en-US" sz="2000" dirty="0">
                  <a:solidFill>
                    <a:schemeClr val="bg1">
                      <a:lumMod val="50000"/>
                      <a:alpha val="99000"/>
                    </a:schemeClr>
                  </a:solidFill>
                  <a:latin typeface="Segoe UI Light" panose="020B0502040204020203" pitchFamily="34" charset="0"/>
                  <a:cs typeface="Segoe UI Light" panose="020B0502040204020203" pitchFamily="34" charset="0"/>
                </a:rPr>
                <a:t>Storage</a:t>
              </a:r>
            </a:p>
            <a:p>
              <a:pPr>
                <a:lnSpc>
                  <a:spcPct val="90000"/>
                </a:lnSpc>
                <a:spcBef>
                  <a:spcPct val="20000"/>
                </a:spcBef>
                <a:buSzPct val="80000"/>
              </a:pPr>
              <a:r>
                <a:rPr lang="en-US" sz="2000" dirty="0">
                  <a:solidFill>
                    <a:schemeClr val="bg1">
                      <a:lumMod val="50000"/>
                      <a:alpha val="99000"/>
                    </a:schemeClr>
                  </a:solidFill>
                  <a:latin typeface="Segoe UI Light" panose="020B0502040204020203" pitchFamily="34" charset="0"/>
                  <a:cs typeface="Segoe UI Light" panose="020B0502040204020203" pitchFamily="34" charset="0"/>
                </a:rPr>
                <a:t>Transactions</a:t>
              </a:r>
            </a:p>
            <a:p>
              <a:pPr>
                <a:lnSpc>
                  <a:spcPct val="90000"/>
                </a:lnSpc>
                <a:spcBef>
                  <a:spcPct val="20000"/>
                </a:spcBef>
                <a:buSzPct val="80000"/>
              </a:pPr>
              <a:r>
                <a:rPr lang="en-US" sz="2000" dirty="0">
                  <a:solidFill>
                    <a:schemeClr val="bg1">
                      <a:lumMod val="50000"/>
                      <a:alpha val="99000"/>
                    </a:schemeClr>
                  </a:solidFill>
                  <a:latin typeface="Segoe UI Light" panose="020B0502040204020203" pitchFamily="34" charset="0"/>
                  <a:cs typeface="Segoe UI Light" panose="020B0502040204020203" pitchFamily="34" charset="0"/>
                </a:rPr>
                <a:t>Bandwidth</a:t>
              </a:r>
            </a:p>
          </p:txBody>
        </p:sp>
        <p:sp>
          <p:nvSpPr>
            <p:cNvPr id="21" name="TextBox 20"/>
            <p:cNvSpPr txBox="1"/>
            <p:nvPr/>
          </p:nvSpPr>
          <p:spPr>
            <a:xfrm>
              <a:off x="627227" y="3131958"/>
              <a:ext cx="2110713" cy="1026314"/>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lumMod val="50000"/>
                      <a:alpha val="99000"/>
                    </a:schemeClr>
                  </a:solidFill>
                  <a:latin typeface="Segoe UI Light" panose="020B0502040204020203" pitchFamily="34" charset="0"/>
                  <a:cs typeface="Segoe UI Light" panose="020B0502040204020203" pitchFamily="34" charset="0"/>
                </a:rPr>
                <a:t>Databases</a:t>
              </a:r>
            </a:p>
            <a:p>
              <a:pPr>
                <a:lnSpc>
                  <a:spcPct val="90000"/>
                </a:lnSpc>
                <a:spcBef>
                  <a:spcPct val="20000"/>
                </a:spcBef>
                <a:buSzPct val="80000"/>
              </a:pPr>
              <a:r>
                <a:rPr lang="en-US" sz="2000" dirty="0">
                  <a:solidFill>
                    <a:schemeClr val="bg1">
                      <a:lumMod val="50000"/>
                      <a:alpha val="99000"/>
                    </a:schemeClr>
                  </a:solidFill>
                  <a:latin typeface="Segoe UI Light" panose="020B0502040204020203" pitchFamily="34" charset="0"/>
                  <a:cs typeface="Segoe UI Light" panose="020B0502040204020203" pitchFamily="34" charset="0"/>
                </a:rPr>
                <a:t>Caching</a:t>
              </a:r>
            </a:p>
            <a:p>
              <a:pPr>
                <a:lnSpc>
                  <a:spcPct val="90000"/>
                </a:lnSpc>
                <a:spcBef>
                  <a:spcPct val="20000"/>
                </a:spcBef>
                <a:buSzPct val="80000"/>
              </a:pPr>
              <a:r>
                <a:rPr lang="en-US" sz="2000" dirty="0">
                  <a:solidFill>
                    <a:schemeClr val="bg1">
                      <a:lumMod val="50000"/>
                      <a:alpha val="99000"/>
                    </a:schemeClr>
                  </a:solidFill>
                  <a:latin typeface="Segoe UI Light" panose="020B0502040204020203" pitchFamily="34" charset="0"/>
                  <a:cs typeface="Segoe UI Light" panose="020B0502040204020203" pitchFamily="34" charset="0"/>
                </a:rPr>
                <a:t>Access Control</a:t>
              </a:r>
            </a:p>
            <a:p>
              <a:pPr>
                <a:lnSpc>
                  <a:spcPct val="90000"/>
                </a:lnSpc>
                <a:spcBef>
                  <a:spcPct val="20000"/>
                </a:spcBef>
                <a:buSzPct val="80000"/>
              </a:pPr>
              <a:r>
                <a:rPr lang="en-US" sz="2000" dirty="0">
                  <a:solidFill>
                    <a:schemeClr val="bg1">
                      <a:lumMod val="50000"/>
                      <a:alpha val="99000"/>
                    </a:schemeClr>
                  </a:solidFill>
                  <a:latin typeface="Segoe UI Light" panose="020B0502040204020203" pitchFamily="34" charset="0"/>
                  <a:cs typeface="Segoe UI Light" panose="020B0502040204020203" pitchFamily="34" charset="0"/>
                </a:rPr>
                <a:t>Service Bus</a:t>
              </a:r>
            </a:p>
          </p:txBody>
        </p:sp>
        <p:sp>
          <p:nvSpPr>
            <p:cNvPr id="22" name="Rectangle 21"/>
            <p:cNvSpPr/>
            <p:nvPr/>
          </p:nvSpPr>
          <p:spPr>
            <a:xfrm>
              <a:off x="-1553637" y="2845725"/>
              <a:ext cx="3072094" cy="227255"/>
            </a:xfrm>
            <a:prstGeom prst="rect">
              <a:avLst/>
            </a:prstGeom>
          </p:spPr>
          <p:txBody>
            <a:bodyPr wrap="none">
              <a:spAutoFit/>
            </a:bodyPr>
            <a:lstStyle/>
            <a:p>
              <a:pPr>
                <a:lnSpc>
                  <a:spcPct val="90000"/>
                </a:lnSpc>
                <a:spcBef>
                  <a:spcPct val="20000"/>
                </a:spcBef>
                <a:buSzPct val="80000"/>
              </a:pPr>
              <a:r>
                <a:rPr lang="en-US" sz="1400" b="1" dirty="0">
                  <a:solidFill>
                    <a:schemeClr val="bg1">
                      <a:lumMod val="50000"/>
                      <a:alpha val="99000"/>
                    </a:schemeClr>
                  </a:solidFill>
                  <a:latin typeface="Segoe UI Light" panose="020B0502040204020203" pitchFamily="34" charset="0"/>
                  <a:ea typeface="Segoe UI" pitchFamily="34" charset="0"/>
                  <a:cs typeface="Segoe UI Light" panose="020B0502040204020203" pitchFamily="34" charset="0"/>
                </a:rPr>
                <a:t>INCLUDES </a:t>
              </a:r>
              <a:r>
                <a:rPr lang="en-US" sz="1400" b="1" dirty="0" smtClean="0">
                  <a:solidFill>
                    <a:schemeClr val="bg1">
                      <a:lumMod val="50000"/>
                      <a:alpha val="99000"/>
                    </a:schemeClr>
                  </a:solidFill>
                  <a:latin typeface="Segoe UI Light" panose="020B0502040204020203" pitchFamily="34" charset="0"/>
                  <a:ea typeface="Segoe UI" pitchFamily="34" charset="0"/>
                  <a:cs typeface="Segoe UI Light" panose="020B0502040204020203" pitchFamily="34" charset="0"/>
                </a:rPr>
                <a:t>THESE SERVICES:</a:t>
              </a:r>
              <a:endParaRPr lang="en-US" sz="1400" b="1" dirty="0">
                <a:solidFill>
                  <a:schemeClr val="bg1">
                    <a:lumMod val="50000"/>
                    <a:alpha val="99000"/>
                  </a:schemeClr>
                </a:solidFill>
                <a:latin typeface="Segoe UI Light" panose="020B0502040204020203" pitchFamily="34" charset="0"/>
                <a:ea typeface="Segoe UI" pitchFamily="34" charset="0"/>
                <a:cs typeface="Segoe UI Light" panose="020B0502040204020203" pitchFamily="34" charset="0"/>
              </a:endParaRPr>
            </a:p>
          </p:txBody>
        </p:sp>
      </p:grpSp>
      <p:grpSp>
        <p:nvGrpSpPr>
          <p:cNvPr id="14" name="Group 13"/>
          <p:cNvGrpSpPr/>
          <p:nvPr/>
        </p:nvGrpSpPr>
        <p:grpSpPr>
          <a:xfrm>
            <a:off x="5794580" y="2145759"/>
            <a:ext cx="2282620" cy="1674251"/>
            <a:chOff x="214313" y="2174875"/>
            <a:chExt cx="990600" cy="598488"/>
          </a:xfrm>
          <a:solidFill>
            <a:srgbClr val="47B602"/>
          </a:solidFill>
        </p:grpSpPr>
        <p:sp>
          <p:nvSpPr>
            <p:cNvPr id="15" name="Freeform 14"/>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6" name="Freeform 15"/>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822" y="6248400"/>
            <a:ext cx="1905778" cy="457200"/>
          </a:xfrm>
          <a:prstGeom prst="rect">
            <a:avLst/>
          </a:prstGeom>
        </p:spPr>
      </p:pic>
    </p:spTree>
    <p:extLst>
      <p:ext uri="{BB962C8B-B14F-4D97-AF65-F5344CB8AC3E}">
        <p14:creationId xmlns:p14="http://schemas.microsoft.com/office/powerpoint/2010/main" val="3340660116"/>
      </p:ext>
    </p:extLst>
  </p:cSld>
  <p:clrMapOvr>
    <a:masterClrMapping/>
  </p:clrMapOvr>
  <mc:AlternateContent xmlns:mc="http://schemas.openxmlformats.org/markup-compatibility/2006" xmlns:p14="http://schemas.microsoft.com/office/powerpoint/2010/main">
    <mc:Choice Requires="p14">
      <p:transition p14:dur="0" advTm="5179"/>
    </mc:Choice>
    <mc:Fallback xmlns="">
      <p:transition advTm="5179"/>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274320"/>
            <a:ext cx="8229600" cy="822960"/>
          </a:xfrm>
        </p:spPr>
        <p:txBody>
          <a:bodyPr>
            <a:normAutofit/>
          </a:bodyPr>
          <a:lstStyle/>
          <a:p>
            <a:pPr algn="l"/>
            <a:r>
              <a:rPr lang="en-US" sz="4800" spc="-100" dirty="0">
                <a:ln w="3175">
                  <a:noFill/>
                </a:ln>
                <a:gradFill flip="none" rotWithShape="1">
                  <a:gsLst>
                    <a:gs pos="0">
                      <a:srgbClr val="595959"/>
                    </a:gs>
                    <a:gs pos="86000">
                      <a:srgbClr val="595959"/>
                    </a:gs>
                  </a:gsLst>
                  <a:lin ang="5400000" scaled="0"/>
                  <a:tileRect/>
                </a:gradFill>
                <a:latin typeface="Segoe UI Light" pitchFamily="34" charset="0"/>
                <a:ea typeface="+mn-ea"/>
                <a:cs typeface="Arial" charset="0"/>
              </a:rPr>
              <a:t>Free MSDN Azure Benefits</a:t>
            </a:r>
          </a:p>
        </p:txBody>
      </p:sp>
      <p:graphicFrame>
        <p:nvGraphicFramePr>
          <p:cNvPr id="5" name="Table 4"/>
          <p:cNvGraphicFramePr>
            <a:graphicFrameLocks noGrp="1"/>
          </p:cNvGraphicFramePr>
          <p:nvPr>
            <p:extLst>
              <p:ext uri="{D42A27DB-BD31-4B8C-83A1-F6EECF244321}">
                <p14:modId xmlns:p14="http://schemas.microsoft.com/office/powerpoint/2010/main" val="1255413014"/>
              </p:ext>
            </p:extLst>
          </p:nvPr>
        </p:nvGraphicFramePr>
        <p:xfrm>
          <a:off x="380450" y="1222693"/>
          <a:ext cx="8371084" cy="5013960"/>
        </p:xfrm>
        <a:graphic>
          <a:graphicData uri="http://schemas.openxmlformats.org/drawingml/2006/table">
            <a:tbl>
              <a:tblPr firstRow="1" bandRow="1">
                <a:tableStyleId>{7DF18680-E054-41AD-8BC1-D1AEF772440D}</a:tableStyleId>
              </a:tblPr>
              <a:tblGrid>
                <a:gridCol w="2365971"/>
                <a:gridCol w="2078296"/>
                <a:gridCol w="2085934"/>
                <a:gridCol w="1840883"/>
              </a:tblGrid>
              <a:tr h="344224">
                <a:tc>
                  <a:txBody>
                    <a:bodyPr/>
                    <a:lstStyle/>
                    <a:p>
                      <a:endParaRPr lang="en-NZ" sz="1600" b="1" dirty="0">
                        <a:solidFill>
                          <a:schemeClr val="lt1">
                            <a:alpha val="99000"/>
                          </a:schemeClr>
                        </a:solidFill>
                      </a:endParaRPr>
                    </a:p>
                  </a:txBody>
                  <a:tcPr marL="137196" marR="137196"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Ultimate</a:t>
                      </a:r>
                      <a:endParaRPr lang="en-NZ" sz="1600" b="1" cap="all" baseline="0" dirty="0">
                        <a:solidFill>
                          <a:schemeClr val="lt1">
                            <a:alpha val="99000"/>
                          </a:schemeClr>
                        </a:solidFill>
                      </a:endParaRPr>
                    </a:p>
                  </a:txBody>
                  <a:tcPr marL="137196" marR="137196"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Premium</a:t>
                      </a:r>
                      <a:endParaRPr lang="en-NZ" sz="1600" b="1" cap="all" baseline="0" dirty="0">
                        <a:solidFill>
                          <a:schemeClr val="lt1">
                            <a:alpha val="99000"/>
                          </a:schemeClr>
                        </a:solidFill>
                      </a:endParaRPr>
                    </a:p>
                  </a:txBody>
                  <a:tcPr marL="137196" marR="137196"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Professional</a:t>
                      </a:r>
                      <a:endParaRPr lang="en-NZ" sz="1600" b="1" cap="all" baseline="0" dirty="0">
                        <a:solidFill>
                          <a:schemeClr val="lt1">
                            <a:alpha val="99000"/>
                          </a:schemeClr>
                        </a:solidFill>
                      </a:endParaRPr>
                    </a:p>
                  </a:txBody>
                  <a:tcPr marL="137196" marR="137196" marT="91440" marB="91440" anchor="ctr">
                    <a:lnB w="12700" cap="flat" cmpd="sng" algn="ctr">
                      <a:noFill/>
                      <a:prstDash val="solid"/>
                      <a:round/>
                      <a:headEnd type="none" w="med" len="med"/>
                      <a:tailEnd type="none" w="med" len="med"/>
                    </a:lnB>
                    <a:solidFill>
                      <a:srgbClr val="92D050"/>
                    </a:solidFill>
                  </a:tcPr>
                </a:tc>
              </a:tr>
              <a:tr h="491748">
                <a:tc>
                  <a:txBody>
                    <a:bodyPr/>
                    <a:lstStyle/>
                    <a:p>
                      <a:pPr algn="r"/>
                      <a:r>
                        <a:rPr lang="en-NZ" sz="2400" dirty="0" smtClean="0">
                          <a:solidFill>
                            <a:schemeClr val="tx1">
                              <a:lumMod val="50000"/>
                              <a:lumOff val="50000"/>
                              <a:alpha val="99000"/>
                            </a:schemeClr>
                          </a:solidFill>
                          <a:latin typeface="Segoe UI Light" pitchFamily="34" charset="0"/>
                        </a:rPr>
                        <a:t>Compute</a:t>
                      </a:r>
                      <a:endParaRPr lang="en-NZ" sz="2400" dirty="0">
                        <a:solidFill>
                          <a:schemeClr val="tx1">
                            <a:lumMod val="50000"/>
                            <a:lumOff val="50000"/>
                            <a:alpha val="99000"/>
                          </a:schemeClr>
                        </a:solidFill>
                        <a:latin typeface="Segoe UI Light" pitchFamily="34" charset="0"/>
                      </a:endParaRPr>
                    </a:p>
                  </a:txBody>
                  <a:tcPr marL="137196" marR="137196"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1500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instances</a:t>
                      </a:r>
                    </a:p>
                  </a:txBody>
                  <a:tcPr marL="137196" marR="137196"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750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instances</a:t>
                      </a:r>
                    </a:p>
                  </a:txBody>
                  <a:tcPr marL="137196" marR="137196"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375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instances</a:t>
                      </a:r>
                    </a:p>
                  </a:txBody>
                  <a:tcPr marL="137196" marR="137196" marT="91440" marB="91440" anchor="ctr">
                    <a:lnT w="12700" cap="flat" cmpd="sng" algn="ctr">
                      <a:noFill/>
                      <a:prstDash val="solid"/>
                      <a:round/>
                      <a:headEnd type="none" w="med" len="med"/>
                      <a:tailEnd type="none" w="med" len="med"/>
                    </a:lnT>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Storage</a:t>
                      </a:r>
                      <a:endParaRPr lang="en-NZ" sz="2400" dirty="0">
                        <a:solidFill>
                          <a:schemeClr val="tx1">
                            <a:lumMod val="50000"/>
                            <a:lumOff val="50000"/>
                            <a:alpha val="99000"/>
                          </a:schemeClr>
                        </a:solidFill>
                        <a:latin typeface="Segoe UI Light" pitchFamily="34" charset="0"/>
                      </a:endParaRPr>
                    </a:p>
                  </a:txBody>
                  <a:tcPr marL="137196" marR="137196"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30GB</a:t>
                      </a:r>
                    </a:p>
                  </a:txBody>
                  <a:tcPr marL="137196" marR="137196"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25GB</a:t>
                      </a:r>
                      <a:endParaRPr lang="en-US" sz="1400" kern="1200" dirty="0">
                        <a:solidFill>
                          <a:schemeClr val="tx2">
                            <a:lumMod val="75000"/>
                            <a:alpha val="99000"/>
                          </a:schemeClr>
                        </a:solidFill>
                        <a:latin typeface="+mn-lt"/>
                        <a:ea typeface="+mn-ea"/>
                        <a:cs typeface="+mn-cs"/>
                      </a:endParaRPr>
                    </a:p>
                  </a:txBody>
                  <a:tcPr marL="137196" marR="137196"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20GB</a:t>
                      </a:r>
                      <a:endParaRPr lang="en-US" sz="1400" kern="1200" dirty="0">
                        <a:solidFill>
                          <a:schemeClr val="tx2">
                            <a:lumMod val="75000"/>
                            <a:alpha val="99000"/>
                          </a:schemeClr>
                        </a:solidFill>
                        <a:latin typeface="+mn-lt"/>
                        <a:ea typeface="+mn-ea"/>
                        <a:cs typeface="+mn-cs"/>
                      </a:endParaRPr>
                    </a:p>
                  </a:txBody>
                  <a:tcPr marL="137196" marR="137196"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Transactions</a:t>
                      </a:r>
                      <a:endParaRPr lang="en-NZ" sz="2400" dirty="0">
                        <a:solidFill>
                          <a:schemeClr val="tx1">
                            <a:lumMod val="50000"/>
                            <a:lumOff val="50000"/>
                            <a:alpha val="99000"/>
                          </a:schemeClr>
                        </a:solidFill>
                        <a:latin typeface="Segoe UI Light" pitchFamily="34" charset="0"/>
                      </a:endParaRPr>
                    </a:p>
                  </a:txBody>
                  <a:tcPr marL="137196" marR="137196"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4M</a:t>
                      </a:r>
                      <a:endParaRPr lang="en-US" sz="1400" kern="1200" dirty="0">
                        <a:solidFill>
                          <a:schemeClr val="tx2">
                            <a:lumMod val="75000"/>
                            <a:alpha val="99000"/>
                          </a:schemeClr>
                        </a:solidFill>
                        <a:latin typeface="+mn-lt"/>
                        <a:ea typeface="+mn-ea"/>
                        <a:cs typeface="+mn-cs"/>
                      </a:endParaRPr>
                    </a:p>
                  </a:txBody>
                  <a:tcPr marL="137196" marR="137196"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2M</a:t>
                      </a:r>
                      <a:endParaRPr lang="en-US" sz="1400" kern="1200" dirty="0">
                        <a:solidFill>
                          <a:schemeClr val="tx2">
                            <a:lumMod val="75000"/>
                            <a:alpha val="99000"/>
                          </a:schemeClr>
                        </a:solidFill>
                        <a:latin typeface="+mn-lt"/>
                        <a:ea typeface="+mn-ea"/>
                        <a:cs typeface="+mn-cs"/>
                      </a:endParaRPr>
                    </a:p>
                  </a:txBody>
                  <a:tcPr marL="137196" marR="137196"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1M</a:t>
                      </a:r>
                      <a:endParaRPr lang="en-US" sz="1400" kern="1200" dirty="0">
                        <a:solidFill>
                          <a:schemeClr val="tx2">
                            <a:lumMod val="75000"/>
                            <a:alpha val="99000"/>
                          </a:schemeClr>
                        </a:solidFill>
                        <a:latin typeface="+mn-lt"/>
                        <a:ea typeface="+mn-ea"/>
                        <a:cs typeface="+mn-cs"/>
                      </a:endParaRPr>
                    </a:p>
                  </a:txBody>
                  <a:tcPr marL="137196" marR="137196"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Bandwidth</a:t>
                      </a:r>
                      <a:endParaRPr lang="en-NZ" sz="2400" dirty="0">
                        <a:solidFill>
                          <a:schemeClr val="tx1">
                            <a:lumMod val="50000"/>
                            <a:lumOff val="50000"/>
                            <a:alpha val="99000"/>
                          </a:schemeClr>
                        </a:solidFill>
                        <a:latin typeface="Segoe UI Light" pitchFamily="34" charset="0"/>
                      </a:endParaRPr>
                    </a:p>
                  </a:txBody>
                  <a:tcPr marL="137196" marR="137196"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35GB out / free in</a:t>
                      </a:r>
                    </a:p>
                  </a:txBody>
                  <a:tcPr marL="137196" marR="137196" marT="91440" marB="91440" anchor="ctr">
                    <a:lnL w="12700" cmpd="sng">
                      <a:noFill/>
                    </a:lnL>
                    <a:solidFill>
                      <a:schemeClr val="bg1">
                        <a:lumMod val="95000"/>
                      </a:schemeClr>
                    </a:solidFill>
                  </a:tcPr>
                </a:tc>
                <a:tc>
                  <a:txBody>
                    <a:bodyPr/>
                    <a:lstStyle/>
                    <a:p>
                      <a:pPr marL="0" marR="0" indent="0" algn="l" defTabSz="914325" rtl="0" eaLnBrk="1" fontAlgn="auto" latinLnBrk="0" hangingPunct="1">
                        <a:lnSpc>
                          <a:spcPct val="100000"/>
                        </a:lnSpc>
                        <a:spcBef>
                          <a:spcPts val="0"/>
                        </a:spcBef>
                        <a:spcAft>
                          <a:spcPts val="0"/>
                        </a:spcAft>
                        <a:buClrTx/>
                        <a:buSzTx/>
                        <a:buFontTx/>
                        <a:buNone/>
                        <a:tabLst/>
                        <a:defRPr/>
                      </a:pPr>
                      <a:r>
                        <a:rPr lang="en-US" sz="1400" kern="1200" dirty="0" smtClean="0">
                          <a:solidFill>
                            <a:schemeClr val="tx2">
                              <a:lumMod val="75000"/>
                              <a:alpha val="99000"/>
                            </a:schemeClr>
                          </a:solidFill>
                          <a:latin typeface="+mn-lt"/>
                          <a:ea typeface="+mn-ea"/>
                          <a:cs typeface="+mn-cs"/>
                        </a:rPr>
                        <a:t>30GB out / free in</a:t>
                      </a:r>
                    </a:p>
                  </a:txBody>
                  <a:tcPr marL="137196" marR="137196"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25GB out / free in</a:t>
                      </a:r>
                    </a:p>
                  </a:txBody>
                  <a:tcPr marL="137196" marR="137196"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Databases</a:t>
                      </a:r>
                      <a:endParaRPr lang="en-NZ" sz="2400" dirty="0">
                        <a:solidFill>
                          <a:schemeClr val="tx1">
                            <a:lumMod val="50000"/>
                            <a:lumOff val="50000"/>
                            <a:alpha val="99000"/>
                          </a:schemeClr>
                        </a:solidFill>
                        <a:latin typeface="Segoe UI Light" pitchFamily="34" charset="0"/>
                      </a:endParaRPr>
                    </a:p>
                  </a:txBody>
                  <a:tcPr marL="137196" marR="137196"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5GB Web Edition</a:t>
                      </a:r>
                    </a:p>
                  </a:txBody>
                  <a:tcPr marL="137196" marR="137196"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1GB Web Edition</a:t>
                      </a:r>
                    </a:p>
                  </a:txBody>
                  <a:tcPr marL="137196" marR="137196"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1GB Web Edition</a:t>
                      </a:r>
                    </a:p>
                  </a:txBody>
                  <a:tcPr marL="137196" marR="137196"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Access Control</a:t>
                      </a:r>
                      <a:endParaRPr lang="en-NZ" sz="2400" dirty="0">
                        <a:solidFill>
                          <a:schemeClr val="tx1">
                            <a:lumMod val="50000"/>
                            <a:lumOff val="50000"/>
                            <a:alpha val="99000"/>
                          </a:schemeClr>
                        </a:solidFill>
                        <a:latin typeface="Segoe UI Light" pitchFamily="34" charset="0"/>
                      </a:endParaRPr>
                    </a:p>
                  </a:txBody>
                  <a:tcPr marL="137196" marR="137196"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500K</a:t>
                      </a:r>
                    </a:p>
                  </a:txBody>
                  <a:tcPr marL="137196" marR="137196"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200K</a:t>
                      </a:r>
                    </a:p>
                  </a:txBody>
                  <a:tcPr marL="137196" marR="137196"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100K</a:t>
                      </a:r>
                    </a:p>
                  </a:txBody>
                  <a:tcPr marL="137196" marR="137196"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Service Bus</a:t>
                      </a:r>
                      <a:endParaRPr lang="en-NZ" sz="2400" dirty="0">
                        <a:solidFill>
                          <a:schemeClr val="tx1">
                            <a:lumMod val="50000"/>
                            <a:lumOff val="50000"/>
                            <a:alpha val="99000"/>
                          </a:schemeClr>
                        </a:solidFill>
                        <a:latin typeface="Segoe UI Light" pitchFamily="34" charset="0"/>
                      </a:endParaRPr>
                    </a:p>
                  </a:txBody>
                  <a:tcPr marL="137196" marR="137196"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spcAft>
                          <a:spcPts val="600"/>
                        </a:spcAft>
                      </a:pPr>
                      <a:r>
                        <a:rPr lang="en-NZ" sz="1400" dirty="0" smtClean="0">
                          <a:solidFill>
                            <a:schemeClr val="tx2">
                              <a:lumMod val="75000"/>
                              <a:alpha val="99000"/>
                            </a:schemeClr>
                          </a:solidFill>
                        </a:rPr>
                        <a:t>1M Messages</a:t>
                      </a:r>
                    </a:p>
                    <a:p>
                      <a:pPr>
                        <a:spcAft>
                          <a:spcPts val="600"/>
                        </a:spcAft>
                      </a:pPr>
                      <a:r>
                        <a:rPr lang="en-NZ" sz="1400" dirty="0" smtClean="0">
                          <a:solidFill>
                            <a:schemeClr val="tx2">
                              <a:lumMod val="75000"/>
                              <a:alpha val="99000"/>
                            </a:schemeClr>
                          </a:solidFill>
                        </a:rPr>
                        <a:t>3000 Relay Hours </a:t>
                      </a:r>
                      <a:endParaRPr lang="en-NZ" sz="1400" dirty="0">
                        <a:solidFill>
                          <a:schemeClr val="tx2">
                            <a:lumMod val="75000"/>
                            <a:alpha val="99000"/>
                          </a:schemeClr>
                        </a:solidFill>
                      </a:endParaRPr>
                    </a:p>
                  </a:txBody>
                  <a:tcPr marL="137196" marR="137196" marT="91440" marB="91440" anchor="ctr">
                    <a:lnL w="12700" cmpd="sng">
                      <a:noFill/>
                    </a:lnL>
                    <a:solidFill>
                      <a:schemeClr val="bg1">
                        <a:lumMod val="95000"/>
                      </a:schemeClr>
                    </a:solidFill>
                  </a:tcPr>
                </a:tc>
                <a:tc>
                  <a:txBody>
                    <a:bodyPr/>
                    <a:lstStyle/>
                    <a:p>
                      <a:pPr>
                        <a:spcAft>
                          <a:spcPts val="600"/>
                        </a:spcAft>
                      </a:pPr>
                      <a:r>
                        <a:rPr lang="en-NZ" sz="1400" dirty="0" smtClean="0">
                          <a:solidFill>
                            <a:schemeClr val="tx2">
                              <a:lumMod val="75000"/>
                              <a:alpha val="99000"/>
                            </a:schemeClr>
                          </a:solidFill>
                        </a:rPr>
                        <a:t>1M Messages</a:t>
                      </a:r>
                    </a:p>
                    <a:p>
                      <a:pPr>
                        <a:spcAft>
                          <a:spcPts val="600"/>
                        </a:spcAft>
                      </a:pPr>
                      <a:r>
                        <a:rPr lang="en-NZ" sz="1400" dirty="0" smtClean="0">
                          <a:solidFill>
                            <a:schemeClr val="tx2">
                              <a:lumMod val="75000"/>
                              <a:alpha val="99000"/>
                            </a:schemeClr>
                          </a:solidFill>
                        </a:rPr>
                        <a:t>3000 Relay Hours </a:t>
                      </a:r>
                      <a:endParaRPr lang="en-NZ" sz="1400" dirty="0">
                        <a:solidFill>
                          <a:schemeClr val="tx2">
                            <a:lumMod val="75000"/>
                            <a:alpha val="99000"/>
                          </a:schemeClr>
                        </a:solidFill>
                      </a:endParaRPr>
                    </a:p>
                  </a:txBody>
                  <a:tcPr marL="137196" marR="137196" marT="91440" marB="91440" anchor="ctr">
                    <a:solidFill>
                      <a:schemeClr val="bg1">
                        <a:lumMod val="95000"/>
                      </a:schemeClr>
                    </a:solidFill>
                  </a:tcPr>
                </a:tc>
                <a:tc>
                  <a:txBody>
                    <a:bodyPr/>
                    <a:lstStyle/>
                    <a:p>
                      <a:pPr>
                        <a:spcAft>
                          <a:spcPts val="600"/>
                        </a:spcAft>
                      </a:pPr>
                      <a:r>
                        <a:rPr lang="en-NZ" sz="1400" baseline="0" dirty="0" smtClean="0">
                          <a:solidFill>
                            <a:schemeClr val="tx2">
                              <a:lumMod val="75000"/>
                              <a:alpha val="99000"/>
                            </a:schemeClr>
                          </a:solidFill>
                        </a:rPr>
                        <a:t>500K Messages</a:t>
                      </a:r>
                    </a:p>
                    <a:p>
                      <a:pPr>
                        <a:spcAft>
                          <a:spcPts val="600"/>
                        </a:spcAft>
                      </a:pPr>
                      <a:r>
                        <a:rPr lang="en-NZ" sz="1400" baseline="0" dirty="0" smtClean="0">
                          <a:solidFill>
                            <a:schemeClr val="tx2">
                              <a:lumMod val="75000"/>
                              <a:alpha val="99000"/>
                            </a:schemeClr>
                          </a:solidFill>
                        </a:rPr>
                        <a:t>1500 Relay Hours</a:t>
                      </a:r>
                      <a:endParaRPr lang="en-NZ" sz="1400" dirty="0">
                        <a:solidFill>
                          <a:schemeClr val="tx2">
                            <a:lumMod val="75000"/>
                            <a:alpha val="99000"/>
                          </a:schemeClr>
                        </a:solidFill>
                      </a:endParaRPr>
                    </a:p>
                  </a:txBody>
                  <a:tcPr marL="137196" marR="137196"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Annual Savings</a:t>
                      </a:r>
                      <a:endParaRPr lang="en-NZ" sz="2400" dirty="0">
                        <a:solidFill>
                          <a:schemeClr val="tx1">
                            <a:lumMod val="50000"/>
                            <a:lumOff val="50000"/>
                            <a:alpha val="99000"/>
                          </a:schemeClr>
                        </a:solidFill>
                        <a:latin typeface="Segoe UI Light" pitchFamily="34" charset="0"/>
                      </a:endParaRPr>
                    </a:p>
                  </a:txBody>
                  <a:tcPr marL="137196" marR="137196"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NZ" sz="1400" dirty="0" smtClean="0">
                          <a:solidFill>
                            <a:schemeClr val="tx2">
                              <a:lumMod val="75000"/>
                              <a:alpha val="99000"/>
                            </a:schemeClr>
                          </a:solidFill>
                        </a:rPr>
                        <a:t>$1,400</a:t>
                      </a:r>
                      <a:endParaRPr lang="en-NZ" sz="1400" dirty="0">
                        <a:solidFill>
                          <a:schemeClr val="tx2">
                            <a:lumMod val="75000"/>
                            <a:alpha val="99000"/>
                          </a:schemeClr>
                        </a:solidFill>
                      </a:endParaRPr>
                    </a:p>
                  </a:txBody>
                  <a:tcPr marL="137196" marR="137196" marT="91440" marB="91440" anchor="ctr">
                    <a:lnL w="12700" cmpd="sng">
                      <a:noFill/>
                    </a:lnL>
                    <a:solidFill>
                      <a:schemeClr val="bg1">
                        <a:lumMod val="95000"/>
                      </a:schemeClr>
                    </a:solidFill>
                  </a:tcPr>
                </a:tc>
                <a:tc>
                  <a:txBody>
                    <a:bodyPr/>
                    <a:lstStyle/>
                    <a:p>
                      <a:r>
                        <a:rPr lang="en-NZ" sz="1400" dirty="0" smtClean="0">
                          <a:solidFill>
                            <a:schemeClr val="tx2">
                              <a:lumMod val="75000"/>
                              <a:alpha val="99000"/>
                            </a:schemeClr>
                          </a:solidFill>
                        </a:rPr>
                        <a:t>$2,000</a:t>
                      </a:r>
                      <a:endParaRPr lang="en-NZ" sz="1400" dirty="0">
                        <a:solidFill>
                          <a:schemeClr val="tx2">
                            <a:lumMod val="75000"/>
                            <a:alpha val="99000"/>
                          </a:schemeClr>
                        </a:solidFill>
                      </a:endParaRPr>
                    </a:p>
                  </a:txBody>
                  <a:tcPr marL="137196" marR="137196" marT="91440" marB="91440" anchor="ctr">
                    <a:solidFill>
                      <a:schemeClr val="bg1">
                        <a:lumMod val="95000"/>
                      </a:schemeClr>
                    </a:solidFill>
                  </a:tcPr>
                </a:tc>
                <a:tc>
                  <a:txBody>
                    <a:bodyPr/>
                    <a:lstStyle/>
                    <a:p>
                      <a:r>
                        <a:rPr lang="en-NZ" sz="1400" dirty="0" smtClean="0">
                          <a:solidFill>
                            <a:schemeClr val="tx2">
                              <a:lumMod val="75000"/>
                              <a:alpha val="99000"/>
                            </a:schemeClr>
                          </a:solidFill>
                        </a:rPr>
                        <a:t>$3,600</a:t>
                      </a:r>
                      <a:endParaRPr lang="en-NZ" sz="1400" dirty="0">
                        <a:solidFill>
                          <a:schemeClr val="tx2">
                            <a:lumMod val="75000"/>
                            <a:alpha val="99000"/>
                          </a:schemeClr>
                        </a:solidFill>
                      </a:endParaRPr>
                    </a:p>
                  </a:txBody>
                  <a:tcPr marL="137196" marR="137196" marT="91440" marB="91440" anchor="ctr">
                    <a:solidFill>
                      <a:schemeClr val="bg1">
                        <a:lumMod val="95000"/>
                      </a:schemeClr>
                    </a:solidFill>
                  </a:tcPr>
                </a:tc>
              </a:tr>
            </a:tbl>
          </a:graphicData>
        </a:graphic>
      </p:graphicFrame>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822" y="6248400"/>
            <a:ext cx="1905778" cy="457200"/>
          </a:xfrm>
          <a:prstGeom prst="rect">
            <a:avLst/>
          </a:prstGeom>
        </p:spPr>
      </p:pic>
    </p:spTree>
    <p:extLst>
      <p:ext uri="{BB962C8B-B14F-4D97-AF65-F5344CB8AC3E}">
        <p14:creationId xmlns:p14="http://schemas.microsoft.com/office/powerpoint/2010/main" val="869646159"/>
      </p:ext>
    </p:extLst>
  </p:cSld>
  <p:clrMapOvr>
    <a:masterClrMapping/>
  </p:clrMapOvr>
  <mc:AlternateContent xmlns:mc="http://schemas.openxmlformats.org/markup-compatibility/2006" xmlns:p14="http://schemas.microsoft.com/office/powerpoint/2010/main">
    <mc:Choice Requires="p14">
      <p:transition p14:dur="0" advTm="4011"/>
    </mc:Choice>
    <mc:Fallback xmlns="">
      <p:transition advTm="4011"/>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274320"/>
            <a:ext cx="8229600" cy="640080"/>
          </a:xfrm>
        </p:spPr>
        <p:txBody>
          <a:bodyPr>
            <a:noAutofit/>
          </a:bodyPr>
          <a:lstStyle/>
          <a:p>
            <a:pPr algn="l"/>
            <a:r>
              <a:rPr lang="en-US" sz="4800" spc="-100" dirty="0" smtClean="0">
                <a:ln w="3175">
                  <a:noFill/>
                </a:ln>
                <a:gradFill flip="none" rotWithShape="1">
                  <a:gsLst>
                    <a:gs pos="0">
                      <a:srgbClr val="595959"/>
                    </a:gs>
                    <a:gs pos="86000">
                      <a:srgbClr val="595959"/>
                    </a:gs>
                  </a:gsLst>
                  <a:lin ang="5400000" scaled="0"/>
                  <a:tileRect/>
                </a:gradFill>
                <a:latin typeface="Segoe UI Light" pitchFamily="34" charset="0"/>
                <a:ea typeface="+mn-ea"/>
                <a:cs typeface="Arial" charset="0"/>
              </a:rPr>
              <a:t>Educators Trial</a:t>
            </a:r>
            <a:endParaRPr lang="en-US" sz="4800" spc="-100" dirty="0">
              <a:ln w="3175">
                <a:noFill/>
              </a:ln>
              <a:gradFill flip="none" rotWithShape="1">
                <a:gsLst>
                  <a:gs pos="0">
                    <a:srgbClr val="595959"/>
                  </a:gs>
                  <a:gs pos="86000">
                    <a:srgbClr val="595959"/>
                  </a:gs>
                </a:gsLst>
                <a:lin ang="5400000" scaled="0"/>
                <a:tileRect/>
              </a:gradFill>
              <a:latin typeface="Segoe UI Light" pitchFamily="34" charset="0"/>
              <a:ea typeface="+mn-ea"/>
              <a:cs typeface="Arial" charset="0"/>
            </a:endParaRPr>
          </a:p>
        </p:txBody>
      </p:sp>
      <p:sp>
        <p:nvSpPr>
          <p:cNvPr id="26" name="Content Placeholder 13"/>
          <p:cNvSpPr>
            <a:spLocks noGrp="1"/>
          </p:cNvSpPr>
          <p:nvPr>
            <p:ph sz="half" idx="2"/>
          </p:nvPr>
        </p:nvSpPr>
        <p:spPr>
          <a:xfrm>
            <a:off x="594756" y="3842772"/>
            <a:ext cx="8153400" cy="2148280"/>
          </a:xfrm>
        </p:spPr>
        <p:txBody>
          <a:bodyPr>
            <a:noAutofit/>
          </a:bodyPr>
          <a:lstStyle/>
          <a:p>
            <a:pPr marL="0" indent="0">
              <a:lnSpc>
                <a:spcPct val="100000"/>
              </a:lnSpc>
              <a:spcAft>
                <a:spcPts val="600"/>
              </a:spcAft>
              <a:buNone/>
            </a:pPr>
            <a:r>
              <a:rPr lang="en-US" sz="2000" dirty="0" smtClean="0">
                <a:solidFill>
                  <a:schemeClr val="bg1">
                    <a:lumMod val="50000"/>
                    <a:alpha val="99000"/>
                  </a:schemeClr>
                </a:solidFill>
                <a:latin typeface="Segoe UI Light" panose="020B0502040204020203" pitchFamily="34" charset="0"/>
                <a:cs typeface="Segoe UI Light" panose="020B0502040204020203" pitchFamily="34" charset="0"/>
              </a:rPr>
              <a:t>Requires application for Educational Grant</a:t>
            </a:r>
          </a:p>
          <a:p>
            <a:pPr marL="400050" lvl="1" indent="0">
              <a:spcAft>
                <a:spcPts val="600"/>
              </a:spcAft>
              <a:buNone/>
            </a:pPr>
            <a:r>
              <a:rPr lang="en-US" sz="1600" dirty="0" smtClean="0">
                <a:solidFill>
                  <a:schemeClr val="bg1">
                    <a:lumMod val="50000"/>
                    <a:alpha val="99000"/>
                  </a:schemeClr>
                </a:solidFill>
                <a:latin typeface="Segoe UI Light" panose="020B0502040204020203" pitchFamily="34" charset="0"/>
                <a:cs typeface="Segoe UI Light" panose="020B0502040204020203" pitchFamily="34" charset="0"/>
              </a:rPr>
              <a:t>Number of students in your coarse</a:t>
            </a:r>
          </a:p>
          <a:p>
            <a:pPr marL="400050" lvl="1" indent="0">
              <a:spcAft>
                <a:spcPts val="600"/>
              </a:spcAft>
              <a:buNone/>
            </a:pPr>
            <a:r>
              <a:rPr lang="en-US" sz="1600" dirty="0" smtClean="0">
                <a:solidFill>
                  <a:schemeClr val="bg1">
                    <a:lumMod val="50000"/>
                    <a:alpha val="99000"/>
                  </a:schemeClr>
                </a:solidFill>
                <a:latin typeface="Segoe UI Light" panose="020B0502040204020203" pitchFamily="34" charset="0"/>
                <a:cs typeface="Segoe UI Light" panose="020B0502040204020203" pitchFamily="34" charset="0"/>
              </a:rPr>
              <a:t>Number of passes needed</a:t>
            </a:r>
            <a:endParaRPr lang="en-US" sz="1600" dirty="0">
              <a:solidFill>
                <a:schemeClr val="bg1">
                  <a:lumMod val="50000"/>
                  <a:alpha val="99000"/>
                </a:schemeClr>
              </a:solidFill>
              <a:latin typeface="Segoe UI Light" panose="020B0502040204020203" pitchFamily="34" charset="0"/>
              <a:cs typeface="Segoe UI Light" panose="020B0502040204020203" pitchFamily="34" charset="0"/>
            </a:endParaRPr>
          </a:p>
        </p:txBody>
      </p:sp>
      <p:grpSp>
        <p:nvGrpSpPr>
          <p:cNvPr id="11" name="Group 10"/>
          <p:cNvGrpSpPr/>
          <p:nvPr/>
        </p:nvGrpSpPr>
        <p:grpSpPr>
          <a:xfrm>
            <a:off x="609600" y="1258018"/>
            <a:ext cx="4648200" cy="2226523"/>
            <a:chOff x="-1912112" y="2390515"/>
            <a:chExt cx="6195987" cy="1767757"/>
          </a:xfrm>
        </p:grpSpPr>
        <p:sp>
          <p:nvSpPr>
            <p:cNvPr id="19" name="Text Placeholder 11"/>
            <p:cNvSpPr txBox="1">
              <a:spLocks/>
            </p:cNvSpPr>
            <p:nvPr/>
          </p:nvSpPr>
          <p:spPr>
            <a:xfrm>
              <a:off x="-1912112" y="2390515"/>
              <a:ext cx="6195987" cy="351879"/>
            </a:xfrm>
            <a:prstGeom prst="rect">
              <a:avLst/>
            </a:prstGeom>
          </p:spPr>
          <p:txBody>
            <a:bodyPr vert="horz" wrap="square" lIns="0" tIns="0" rIns="0" bIns="0" rtlCol="0" anchor="b">
              <a:spAutoFit/>
            </a:bodyPr>
            <a:lstStyle>
              <a:lvl1pPr marL="0" indent="0" algn="l" defTabSz="914325" rtl="0" eaLnBrk="1" latinLnBrk="0" hangingPunct="1">
                <a:lnSpc>
                  <a:spcPct val="90000"/>
                </a:lnSpc>
                <a:spcBef>
                  <a:spcPts val="0"/>
                </a:spcBef>
                <a:buSzPct val="80000"/>
                <a:buFont typeface="Arial" pitchFamily="34" charset="0"/>
                <a:buNone/>
                <a:defRPr sz="3200" b="0" kern="1200">
                  <a:gradFill>
                    <a:gsLst>
                      <a:gs pos="0">
                        <a:srgbClr val="595959"/>
                      </a:gs>
                      <a:gs pos="86000">
                        <a:srgbClr val="595959"/>
                      </a:gs>
                    </a:gsLst>
                    <a:lin ang="5400000" scaled="0"/>
                  </a:gradFill>
                  <a:latin typeface="Segoe UI Light" pitchFamily="34" charset="0"/>
                  <a:ea typeface="+mn-ea"/>
                  <a:cs typeface="+mn-cs"/>
                </a:defRPr>
              </a:lvl1pPr>
              <a:lvl2pPr marL="457144" indent="0" algn="l" defTabSz="914325" rtl="0" eaLnBrk="1" latinLnBrk="0" hangingPunct="1">
                <a:lnSpc>
                  <a:spcPct val="90000"/>
                </a:lnSpc>
                <a:spcBef>
                  <a:spcPct val="20000"/>
                </a:spcBef>
                <a:buSzPct val="80000"/>
                <a:buFont typeface="Arial" pitchFamily="34" charset="0"/>
                <a:buNone/>
                <a:defRPr sz="2000" b="1" kern="1200">
                  <a:gradFill>
                    <a:gsLst>
                      <a:gs pos="0">
                        <a:srgbClr val="595959"/>
                      </a:gs>
                      <a:gs pos="86000">
                        <a:srgbClr val="595959"/>
                      </a:gs>
                    </a:gsLst>
                    <a:lin ang="5400000" scaled="0"/>
                  </a:gradFill>
                  <a:latin typeface="+mn-lt"/>
                  <a:ea typeface="+mn-ea"/>
                  <a:cs typeface="+mn-cs"/>
                </a:defRPr>
              </a:lvl2pPr>
              <a:lvl3pPr marL="914287" indent="0" algn="l" defTabSz="914325" rtl="0" eaLnBrk="1" latinLnBrk="0" hangingPunct="1">
                <a:lnSpc>
                  <a:spcPct val="90000"/>
                </a:lnSpc>
                <a:spcBef>
                  <a:spcPct val="20000"/>
                </a:spcBef>
                <a:buSzPct val="80000"/>
                <a:buFont typeface="Arial" pitchFamily="34" charset="0"/>
                <a:buNone/>
                <a:defRPr sz="1900" b="1" kern="1200">
                  <a:gradFill>
                    <a:gsLst>
                      <a:gs pos="0">
                        <a:srgbClr val="595959"/>
                      </a:gs>
                      <a:gs pos="86000">
                        <a:srgbClr val="595959"/>
                      </a:gs>
                    </a:gsLst>
                    <a:lin ang="5400000" scaled="0"/>
                  </a:gradFill>
                  <a:latin typeface="+mn-lt"/>
                  <a:ea typeface="+mn-ea"/>
                  <a:cs typeface="+mn-cs"/>
                </a:defRPr>
              </a:lvl3pPr>
              <a:lvl4pPr marL="1371431"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4pPr>
              <a:lvl5pPr marL="1828575"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5pPr>
              <a:lvl6pPr marL="2285717"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2861"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005"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148"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smtClean="0">
                  <a:solidFill>
                    <a:schemeClr val="bg1">
                      <a:lumMod val="50000"/>
                      <a:alpha val="99000"/>
                    </a:schemeClr>
                  </a:solidFill>
                  <a:cs typeface="Segoe UI Light" panose="020B0502040204020203" pitchFamily="34" charset="0"/>
                </a:rPr>
                <a:t>12 Month Pass</a:t>
              </a:r>
            </a:p>
          </p:txBody>
        </p:sp>
        <p:sp>
          <p:nvSpPr>
            <p:cNvPr id="20" name="TextBox 19"/>
            <p:cNvSpPr txBox="1"/>
            <p:nvPr/>
          </p:nvSpPr>
          <p:spPr>
            <a:xfrm>
              <a:off x="-1302671" y="3131958"/>
              <a:ext cx="1730621" cy="1026314"/>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lumMod val="50000"/>
                      <a:alpha val="99000"/>
                    </a:schemeClr>
                  </a:solidFill>
                  <a:latin typeface="Segoe UI Light" panose="020B0502040204020203" pitchFamily="34" charset="0"/>
                  <a:cs typeface="Segoe UI Light" panose="020B0502040204020203" pitchFamily="34" charset="0"/>
                </a:rPr>
                <a:t>Compute</a:t>
              </a:r>
            </a:p>
            <a:p>
              <a:pPr>
                <a:lnSpc>
                  <a:spcPct val="90000"/>
                </a:lnSpc>
                <a:spcBef>
                  <a:spcPct val="20000"/>
                </a:spcBef>
                <a:buSzPct val="80000"/>
              </a:pPr>
              <a:r>
                <a:rPr lang="en-US" sz="2000" dirty="0">
                  <a:solidFill>
                    <a:schemeClr val="bg1">
                      <a:lumMod val="50000"/>
                      <a:alpha val="99000"/>
                    </a:schemeClr>
                  </a:solidFill>
                  <a:latin typeface="Segoe UI Light" panose="020B0502040204020203" pitchFamily="34" charset="0"/>
                  <a:cs typeface="Segoe UI Light" panose="020B0502040204020203" pitchFamily="34" charset="0"/>
                </a:rPr>
                <a:t>Storage</a:t>
              </a:r>
            </a:p>
            <a:p>
              <a:pPr>
                <a:lnSpc>
                  <a:spcPct val="90000"/>
                </a:lnSpc>
                <a:spcBef>
                  <a:spcPct val="20000"/>
                </a:spcBef>
                <a:buSzPct val="80000"/>
              </a:pPr>
              <a:r>
                <a:rPr lang="en-US" sz="2000" dirty="0">
                  <a:solidFill>
                    <a:schemeClr val="bg1">
                      <a:lumMod val="50000"/>
                      <a:alpha val="99000"/>
                    </a:schemeClr>
                  </a:solidFill>
                  <a:latin typeface="Segoe UI Light" panose="020B0502040204020203" pitchFamily="34" charset="0"/>
                  <a:cs typeface="Segoe UI Light" panose="020B0502040204020203" pitchFamily="34" charset="0"/>
                </a:rPr>
                <a:t>Transactions</a:t>
              </a:r>
            </a:p>
            <a:p>
              <a:pPr>
                <a:lnSpc>
                  <a:spcPct val="90000"/>
                </a:lnSpc>
                <a:spcBef>
                  <a:spcPct val="20000"/>
                </a:spcBef>
                <a:buSzPct val="80000"/>
              </a:pPr>
              <a:r>
                <a:rPr lang="en-US" sz="2000" dirty="0">
                  <a:solidFill>
                    <a:schemeClr val="bg1">
                      <a:lumMod val="50000"/>
                      <a:alpha val="99000"/>
                    </a:schemeClr>
                  </a:solidFill>
                  <a:latin typeface="Segoe UI Light" panose="020B0502040204020203" pitchFamily="34" charset="0"/>
                  <a:cs typeface="Segoe UI Light" panose="020B0502040204020203" pitchFamily="34" charset="0"/>
                </a:rPr>
                <a:t>Bandwidth</a:t>
              </a:r>
            </a:p>
          </p:txBody>
        </p:sp>
        <p:sp>
          <p:nvSpPr>
            <p:cNvPr id="21" name="TextBox 20"/>
            <p:cNvSpPr txBox="1"/>
            <p:nvPr/>
          </p:nvSpPr>
          <p:spPr>
            <a:xfrm>
              <a:off x="627227" y="3131958"/>
              <a:ext cx="1625578" cy="757517"/>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lumMod val="50000"/>
                      <a:alpha val="99000"/>
                    </a:schemeClr>
                  </a:solidFill>
                  <a:latin typeface="Segoe UI Light" panose="020B0502040204020203" pitchFamily="34" charset="0"/>
                  <a:cs typeface="Segoe UI Light" panose="020B0502040204020203" pitchFamily="34" charset="0"/>
                </a:rPr>
                <a:t>Databases</a:t>
              </a:r>
            </a:p>
            <a:p>
              <a:pPr>
                <a:lnSpc>
                  <a:spcPct val="90000"/>
                </a:lnSpc>
                <a:spcBef>
                  <a:spcPct val="20000"/>
                </a:spcBef>
                <a:buSzPct val="80000"/>
              </a:pPr>
              <a:r>
                <a:rPr lang="en-US" sz="2000" dirty="0">
                  <a:solidFill>
                    <a:schemeClr val="bg1">
                      <a:lumMod val="50000"/>
                      <a:alpha val="99000"/>
                    </a:schemeClr>
                  </a:solidFill>
                  <a:latin typeface="Segoe UI Light" panose="020B0502040204020203" pitchFamily="34" charset="0"/>
                  <a:cs typeface="Segoe UI Light" panose="020B0502040204020203" pitchFamily="34" charset="0"/>
                </a:rPr>
                <a:t>Caching</a:t>
              </a:r>
            </a:p>
            <a:p>
              <a:pPr>
                <a:lnSpc>
                  <a:spcPct val="90000"/>
                </a:lnSpc>
                <a:spcBef>
                  <a:spcPct val="20000"/>
                </a:spcBef>
                <a:buSzPct val="80000"/>
              </a:pPr>
              <a:r>
                <a:rPr lang="en-US" sz="2000" dirty="0" smtClean="0">
                  <a:solidFill>
                    <a:schemeClr val="bg1">
                      <a:lumMod val="50000"/>
                      <a:alpha val="99000"/>
                    </a:schemeClr>
                  </a:solidFill>
                  <a:latin typeface="Segoe UI Light" panose="020B0502040204020203" pitchFamily="34" charset="0"/>
                  <a:cs typeface="Segoe UI Light" panose="020B0502040204020203" pitchFamily="34" charset="0"/>
                </a:rPr>
                <a:t>Service </a:t>
              </a:r>
              <a:r>
                <a:rPr lang="en-US" sz="2000" dirty="0">
                  <a:solidFill>
                    <a:schemeClr val="bg1">
                      <a:lumMod val="50000"/>
                      <a:alpha val="99000"/>
                    </a:schemeClr>
                  </a:solidFill>
                  <a:latin typeface="Segoe UI Light" panose="020B0502040204020203" pitchFamily="34" charset="0"/>
                  <a:cs typeface="Segoe UI Light" panose="020B0502040204020203" pitchFamily="34" charset="0"/>
                </a:rPr>
                <a:t>Bus</a:t>
              </a:r>
            </a:p>
          </p:txBody>
        </p:sp>
        <p:sp>
          <p:nvSpPr>
            <p:cNvPr id="22" name="Rectangle 21"/>
            <p:cNvSpPr/>
            <p:nvPr/>
          </p:nvSpPr>
          <p:spPr>
            <a:xfrm>
              <a:off x="-1553637" y="2845725"/>
              <a:ext cx="3072094" cy="227255"/>
            </a:xfrm>
            <a:prstGeom prst="rect">
              <a:avLst/>
            </a:prstGeom>
          </p:spPr>
          <p:txBody>
            <a:bodyPr wrap="none">
              <a:spAutoFit/>
            </a:bodyPr>
            <a:lstStyle/>
            <a:p>
              <a:pPr>
                <a:lnSpc>
                  <a:spcPct val="90000"/>
                </a:lnSpc>
                <a:spcBef>
                  <a:spcPct val="20000"/>
                </a:spcBef>
                <a:buSzPct val="80000"/>
              </a:pPr>
              <a:r>
                <a:rPr lang="en-US" sz="1400" b="1" dirty="0">
                  <a:solidFill>
                    <a:schemeClr val="bg1">
                      <a:lumMod val="50000"/>
                      <a:alpha val="99000"/>
                    </a:schemeClr>
                  </a:solidFill>
                  <a:latin typeface="Segoe UI Light" panose="020B0502040204020203" pitchFamily="34" charset="0"/>
                  <a:ea typeface="Segoe UI" pitchFamily="34" charset="0"/>
                  <a:cs typeface="Segoe UI Light" panose="020B0502040204020203" pitchFamily="34" charset="0"/>
                </a:rPr>
                <a:t>INCLUDES </a:t>
              </a:r>
              <a:r>
                <a:rPr lang="en-US" sz="1400" b="1" dirty="0" smtClean="0">
                  <a:solidFill>
                    <a:schemeClr val="bg1">
                      <a:lumMod val="50000"/>
                      <a:alpha val="99000"/>
                    </a:schemeClr>
                  </a:solidFill>
                  <a:latin typeface="Segoe UI Light" panose="020B0502040204020203" pitchFamily="34" charset="0"/>
                  <a:ea typeface="Segoe UI" pitchFamily="34" charset="0"/>
                  <a:cs typeface="Segoe UI Light" panose="020B0502040204020203" pitchFamily="34" charset="0"/>
                </a:rPr>
                <a:t>THESE SERVICES:</a:t>
              </a:r>
              <a:endParaRPr lang="en-US" sz="1400" b="1" dirty="0">
                <a:solidFill>
                  <a:schemeClr val="bg1">
                    <a:lumMod val="50000"/>
                    <a:alpha val="99000"/>
                  </a:schemeClr>
                </a:solidFill>
                <a:latin typeface="Segoe UI Light" panose="020B0502040204020203" pitchFamily="34" charset="0"/>
                <a:ea typeface="Segoe UI" pitchFamily="34" charset="0"/>
                <a:cs typeface="Segoe UI Light" panose="020B0502040204020203" pitchFamily="34" charset="0"/>
              </a:endParaRPr>
            </a:p>
          </p:txBody>
        </p:sp>
      </p:grpSp>
      <p:grpSp>
        <p:nvGrpSpPr>
          <p:cNvPr id="14" name="Group 13"/>
          <p:cNvGrpSpPr/>
          <p:nvPr/>
        </p:nvGrpSpPr>
        <p:grpSpPr>
          <a:xfrm>
            <a:off x="5794580" y="2145759"/>
            <a:ext cx="2282620" cy="1674251"/>
            <a:chOff x="214313" y="2174875"/>
            <a:chExt cx="990600" cy="598488"/>
          </a:xfrm>
          <a:solidFill>
            <a:srgbClr val="47B602"/>
          </a:solidFill>
        </p:grpSpPr>
        <p:sp>
          <p:nvSpPr>
            <p:cNvPr id="15" name="Freeform 14"/>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6" name="Freeform 15"/>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822" y="6248400"/>
            <a:ext cx="1905778" cy="457200"/>
          </a:xfrm>
          <a:prstGeom prst="rect">
            <a:avLst/>
          </a:prstGeom>
        </p:spPr>
      </p:pic>
    </p:spTree>
    <p:extLst>
      <p:ext uri="{BB962C8B-B14F-4D97-AF65-F5344CB8AC3E}">
        <p14:creationId xmlns:p14="http://schemas.microsoft.com/office/powerpoint/2010/main" val="2313430786"/>
      </p:ext>
    </p:extLst>
  </p:cSld>
  <p:clrMapOvr>
    <a:masterClrMapping/>
  </p:clrMapOvr>
  <mc:AlternateContent xmlns:mc="http://schemas.openxmlformats.org/markup-compatibility/2006" xmlns:p14="http://schemas.microsoft.com/office/powerpoint/2010/main">
    <mc:Choice Requires="p14">
      <p:transition p14:dur="0" advTm="5179"/>
    </mc:Choice>
    <mc:Fallback xmlns="">
      <p:transition advTm="5179"/>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65760" y="274320"/>
            <a:ext cx="8549640" cy="640080"/>
          </a:xfrm>
          <a:prstGeom prst="rect">
            <a:avLst/>
          </a:prstGeom>
        </p:spPr>
        <p:txBody>
          <a:bodyPr/>
          <a:lstStyle>
            <a:lvl1pPr algn="l" defTabSz="685498"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sz="4400" spc="-100" dirty="0">
                <a:gradFill flip="none" rotWithShape="1">
                  <a:gsLst>
                    <a:gs pos="0">
                      <a:srgbClr val="595959"/>
                    </a:gs>
                    <a:gs pos="86000">
                      <a:srgbClr val="595959"/>
                    </a:gs>
                  </a:gsLst>
                  <a:lin ang="5400000" scaled="0"/>
                  <a:tileRect/>
                </a:gradFill>
              </a:rPr>
              <a:t>Windows Azure Training Kit (WATK)</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11332"/>
            <a:ext cx="7248525" cy="506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822" y="6248400"/>
            <a:ext cx="1905778" cy="457200"/>
          </a:xfrm>
          <a:prstGeom prst="rect">
            <a:avLst/>
          </a:prstGeom>
        </p:spPr>
      </p:pic>
    </p:spTree>
    <p:extLst>
      <p:ext uri="{BB962C8B-B14F-4D97-AF65-F5344CB8AC3E}">
        <p14:creationId xmlns:p14="http://schemas.microsoft.com/office/powerpoint/2010/main" val="12865659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1"/>
            <a:ext cx="8415338" cy="6222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822" y="6248400"/>
            <a:ext cx="1905778" cy="457200"/>
          </a:xfrm>
          <a:prstGeom prst="rect">
            <a:avLst/>
          </a:prstGeom>
        </p:spPr>
      </p:pic>
    </p:spTree>
    <p:extLst>
      <p:ext uri="{BB962C8B-B14F-4D97-AF65-F5344CB8AC3E}">
        <p14:creationId xmlns:p14="http://schemas.microsoft.com/office/powerpoint/2010/main" val="2665178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274320"/>
            <a:ext cx="8321040" cy="664797"/>
          </a:xfrm>
        </p:spPr>
        <p:txBody>
          <a:bodyPr/>
          <a:lstStyle/>
          <a:p>
            <a:r>
              <a:rPr lang="en-US" dirty="0" smtClean="0">
                <a:solidFill>
                  <a:schemeClr val="bg1"/>
                </a:solidFill>
              </a:rPr>
              <a:t>Microsoft On The Internet</a:t>
            </a:r>
            <a:endParaRPr lang="en-US" dirty="0">
              <a:solidFill>
                <a:schemeClr val="bg1"/>
              </a:solidFill>
            </a:endParaRPr>
          </a:p>
        </p:txBody>
      </p:sp>
      <p:sp>
        <p:nvSpPr>
          <p:cNvPr id="40" name="Rectangle 39"/>
          <p:cNvSpPr/>
          <p:nvPr/>
        </p:nvSpPr>
        <p:spPr bwMode="auto">
          <a:xfrm>
            <a:off x="6666460" y="2051593"/>
            <a:ext cx="1409147" cy="14100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304" tIns="34304" rIns="34304" bIns="34304" numCol="1" spcCol="0" rtlCol="0" fromWordArt="0" anchor="b" anchorCtr="0" forceAA="0" compatLnSpc="1">
            <a:prstTxWarp prst="textNoShape">
              <a:avLst/>
            </a:prstTxWarp>
            <a:noAutofit/>
          </a:bodyPr>
          <a:lstStyle/>
          <a:p>
            <a:pPr defTabSz="685848" fontAlgn="base">
              <a:lnSpc>
                <a:spcPct val="80000"/>
              </a:lnSpc>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One of 3rd world’s largest private networks</a:t>
            </a:r>
          </a:p>
        </p:txBody>
      </p:sp>
      <p:sp>
        <p:nvSpPr>
          <p:cNvPr id="66" name="Rectangle 65"/>
          <p:cNvSpPr/>
          <p:nvPr/>
        </p:nvSpPr>
        <p:spPr bwMode="auto">
          <a:xfrm>
            <a:off x="6666460" y="3542917"/>
            <a:ext cx="1409147" cy="14100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304" tIns="34304" rIns="34304" bIns="34304" numCol="1" spcCol="0" rtlCol="0" fromWordArt="0" anchor="b" anchorCtr="0" forceAA="0" compatLnSpc="1">
            <a:prstTxWarp prst="textNoShape">
              <a:avLst/>
            </a:prstTxWarp>
            <a:noAutofit/>
          </a:bodyPr>
          <a:lstStyle/>
          <a:p>
            <a:pPr defTabSz="685848" fontAlgn="base">
              <a:spcBef>
                <a:spcPct val="0"/>
              </a:spcBef>
              <a:spcAft>
                <a:spcPct val="0"/>
              </a:spcAft>
            </a:pPr>
            <a:endParaRPr lang="en-US" sz="1400" spc="-38" dirty="0">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bwMode="auto">
          <a:xfrm>
            <a:off x="3626929" y="2033677"/>
            <a:ext cx="2901690" cy="658978"/>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304" tIns="34304" rIns="34304" bIns="34304" numCol="1" spcCol="0" rtlCol="0" fromWordArt="0" anchor="ctr" anchorCtr="0" forceAA="0" compatLnSpc="1">
            <a:prstTxWarp prst="textNoShape">
              <a:avLst/>
            </a:prstTxWarp>
            <a:noAutofit/>
          </a:bodyPr>
          <a:lstStyle/>
          <a:p>
            <a:pPr defTabSz="685848"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1.0</a:t>
            </a:r>
          </a:p>
        </p:txBody>
      </p:sp>
      <p:sp>
        <p:nvSpPr>
          <p:cNvPr id="69" name="Rectangle 68"/>
          <p:cNvSpPr/>
          <p:nvPr/>
        </p:nvSpPr>
        <p:spPr bwMode="auto">
          <a:xfrm>
            <a:off x="3626929" y="2784785"/>
            <a:ext cx="2901690" cy="658978"/>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304" tIns="34304" rIns="34304" bIns="34304" numCol="1" spcCol="0" rtlCol="0" fromWordArt="0" anchor="ctr" anchorCtr="0" forceAA="0" compatLnSpc="1">
            <a:prstTxWarp prst="textNoShape">
              <a:avLst/>
            </a:prstTxWarp>
            <a:noAutofit/>
          </a:bodyPr>
          <a:lstStyle/>
          <a:p>
            <a:pPr defTabSz="685848" fontAlgn="base">
              <a:spcBef>
                <a:spcPct val="0"/>
              </a:spcBef>
              <a:spcAft>
                <a:spcPct val="0"/>
              </a:spcAft>
            </a:pPr>
            <a:endParaRPr lang="en-US" sz="1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bwMode="auto">
          <a:xfrm>
            <a:off x="3626929" y="3530215"/>
            <a:ext cx="2901690" cy="658978"/>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304" tIns="34304" rIns="34304" bIns="34304" numCol="1" spcCol="0" rtlCol="0" fromWordArt="0" anchor="ctr" anchorCtr="0" forceAA="0" compatLnSpc="1">
            <a:prstTxWarp prst="textNoShape">
              <a:avLst/>
            </a:prstTxWarp>
            <a:noAutofit/>
          </a:bodyPr>
          <a:lstStyle/>
          <a:p>
            <a:pPr defTabSz="685848"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1.0</a:t>
            </a:r>
          </a:p>
        </p:txBody>
      </p:sp>
      <p:sp>
        <p:nvSpPr>
          <p:cNvPr id="71" name="Rectangle 70"/>
          <p:cNvSpPr/>
          <p:nvPr/>
        </p:nvSpPr>
        <p:spPr bwMode="auto">
          <a:xfrm>
            <a:off x="3626929" y="4281322"/>
            <a:ext cx="2901690" cy="658978"/>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304" tIns="34304" rIns="34304" bIns="34304" numCol="1" spcCol="0" rtlCol="0" fromWordArt="0" anchor="ctr" anchorCtr="0" forceAA="0" compatLnSpc="1">
            <a:prstTxWarp prst="textNoShape">
              <a:avLst/>
            </a:prstTxWarp>
            <a:noAutofit/>
          </a:bodyPr>
          <a:lstStyle/>
          <a:p>
            <a:pPr defTabSz="685848" fontAlgn="base">
              <a:spcBef>
                <a:spcPct val="0"/>
              </a:spcBef>
              <a:spcAft>
                <a:spcPct val="0"/>
              </a:spcAft>
            </a:pPr>
            <a:endParaRPr lang="en-US" sz="1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p:cNvSpPr/>
          <p:nvPr/>
        </p:nvSpPr>
        <p:spPr bwMode="auto">
          <a:xfrm>
            <a:off x="1066801" y="2033677"/>
            <a:ext cx="5461818" cy="6589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304" tIns="34304" rIns="34304" bIns="34304" numCol="1" spcCol="0" rtlCol="0" fromWordArt="0" anchor="ctr" anchorCtr="0" forceAA="0" compatLnSpc="1">
            <a:prstTxWarp prst="textNoShape">
              <a:avLst/>
            </a:prstTxWarp>
            <a:noAutofit/>
          </a:bodyPr>
          <a:lstStyle/>
          <a:p>
            <a:pPr algn="r" defTabSz="685848" fontAlgn="base">
              <a:spcBef>
                <a:spcPct val="0"/>
              </a:spcBef>
              <a:spcAft>
                <a:spcPct val="0"/>
              </a:spcAft>
            </a:pPr>
            <a:r>
              <a:rPr lang="en-US" sz="1600" b="1" spc="-38" dirty="0">
                <a:gradFill>
                  <a:gsLst>
                    <a:gs pos="0">
                      <a:srgbClr val="FFFFFF"/>
                    </a:gs>
                    <a:gs pos="100000">
                      <a:srgbClr val="FFFFFF"/>
                    </a:gs>
                  </a:gsLst>
                  <a:lin ang="5400000" scaled="0"/>
                </a:gradFill>
                <a:ea typeface="Segoe UI" pitchFamily="34" charset="0"/>
                <a:cs typeface="Segoe UI" pitchFamily="34" charset="0"/>
              </a:rPr>
              <a:t>400m </a:t>
            </a:r>
            <a:r>
              <a:rPr lang="en-US" sz="1600" spc="-38" dirty="0">
                <a:gradFill>
                  <a:gsLst>
                    <a:gs pos="0">
                      <a:srgbClr val="FFFFFF"/>
                    </a:gs>
                    <a:gs pos="100000">
                      <a:srgbClr val="FFFFFF"/>
                    </a:gs>
                  </a:gsLst>
                  <a:lin ang="5400000" scaled="0"/>
                </a:gradFill>
                <a:ea typeface="Segoe UI" pitchFamily="34" charset="0"/>
                <a:cs typeface="Segoe UI" pitchFamily="34" charset="0"/>
              </a:rPr>
              <a:t>active accounts</a:t>
            </a:r>
          </a:p>
        </p:txBody>
      </p:sp>
      <p:sp>
        <p:nvSpPr>
          <p:cNvPr id="73" name="Rectangle 72"/>
          <p:cNvSpPr/>
          <p:nvPr/>
        </p:nvSpPr>
        <p:spPr bwMode="auto">
          <a:xfrm>
            <a:off x="1066801" y="2784785"/>
            <a:ext cx="5461819" cy="6589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304" tIns="34304" rIns="34304" bIns="34304" numCol="1" spcCol="0" rtlCol="0" fromWordArt="0" anchor="ctr" anchorCtr="0" forceAA="0" compatLnSpc="1">
            <a:prstTxWarp prst="textNoShape">
              <a:avLst/>
            </a:prstTxWarp>
            <a:noAutofit/>
          </a:bodyPr>
          <a:lstStyle/>
          <a:p>
            <a:pPr algn="r" defTabSz="685848" fontAlgn="base">
              <a:spcBef>
                <a:spcPct val="0"/>
              </a:spcBef>
              <a:spcAft>
                <a:spcPct val="0"/>
              </a:spcAft>
            </a:pPr>
            <a:r>
              <a:rPr lang="en-US" sz="1600" spc="-38" dirty="0">
                <a:gradFill>
                  <a:gsLst>
                    <a:gs pos="0">
                      <a:srgbClr val="FFFFFF"/>
                    </a:gs>
                    <a:gs pos="100000">
                      <a:srgbClr val="FFFFFF"/>
                    </a:gs>
                  </a:gsLst>
                  <a:lin ang="5400000" scaled="0"/>
                </a:gradFill>
                <a:ea typeface="Segoe UI" pitchFamily="34" charset="0"/>
                <a:cs typeface="Segoe UI" pitchFamily="34" charset="0"/>
              </a:rPr>
              <a:t>More than </a:t>
            </a:r>
            <a:r>
              <a:rPr lang="en-US" sz="1600" b="1" spc="-38" dirty="0">
                <a:gradFill>
                  <a:gsLst>
                    <a:gs pos="0">
                      <a:srgbClr val="FFFFFF"/>
                    </a:gs>
                    <a:gs pos="100000">
                      <a:srgbClr val="FFFFFF"/>
                    </a:gs>
                  </a:gsLst>
                  <a:lin ang="5400000" scaled="0"/>
                </a:gradFill>
                <a:ea typeface="Segoe UI" pitchFamily="34" charset="0"/>
                <a:cs typeface="Segoe UI" pitchFamily="34" charset="0"/>
              </a:rPr>
              <a:t>3 billion queries </a:t>
            </a:r>
          </a:p>
          <a:p>
            <a:pPr algn="r" defTabSz="685848" fontAlgn="base">
              <a:spcBef>
                <a:spcPct val="0"/>
              </a:spcBef>
              <a:spcAft>
                <a:spcPct val="0"/>
              </a:spcAft>
            </a:pPr>
            <a:r>
              <a:rPr lang="en-US" sz="1600" spc="-38" dirty="0">
                <a:gradFill>
                  <a:gsLst>
                    <a:gs pos="0">
                      <a:srgbClr val="FFFFFF"/>
                    </a:gs>
                    <a:gs pos="100000">
                      <a:srgbClr val="FFFFFF"/>
                    </a:gs>
                  </a:gsLst>
                  <a:lin ang="5400000" scaled="0"/>
                </a:gradFill>
                <a:ea typeface="Segoe UI" pitchFamily="34" charset="0"/>
                <a:cs typeface="Segoe UI" pitchFamily="34" charset="0"/>
              </a:rPr>
              <a:t>per month</a:t>
            </a:r>
          </a:p>
        </p:txBody>
      </p:sp>
      <p:sp>
        <p:nvSpPr>
          <p:cNvPr id="74" name="Rectangle 73"/>
          <p:cNvSpPr/>
          <p:nvPr/>
        </p:nvSpPr>
        <p:spPr bwMode="auto">
          <a:xfrm>
            <a:off x="1066801" y="3530215"/>
            <a:ext cx="5461817" cy="6589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304" tIns="34304" rIns="34304" bIns="34304" numCol="1" spcCol="0" rtlCol="0" fromWordArt="0" anchor="ctr" anchorCtr="0" forceAA="0" compatLnSpc="1">
            <a:prstTxWarp prst="textNoShape">
              <a:avLst/>
            </a:prstTxWarp>
            <a:noAutofit/>
          </a:bodyPr>
          <a:lstStyle/>
          <a:p>
            <a:pPr algn="r" defTabSz="914363">
              <a:defRPr/>
            </a:pPr>
            <a:r>
              <a:rPr lang="en-US" sz="1600" b="1" spc="-38" dirty="0">
                <a:gradFill>
                  <a:gsLst>
                    <a:gs pos="0">
                      <a:srgbClr val="FFFFFF"/>
                    </a:gs>
                    <a:gs pos="100000">
                      <a:srgbClr val="FFFFFF"/>
                    </a:gs>
                  </a:gsLst>
                  <a:lin ang="5400000" scaled="0"/>
                </a:gradFill>
                <a:ea typeface="Segoe UI" pitchFamily="34" charset="0"/>
                <a:cs typeface="Segoe UI" pitchFamily="34" charset="0"/>
              </a:rPr>
              <a:t>1 billion+ </a:t>
            </a:r>
            <a:r>
              <a:rPr lang="en-US" sz="1600" spc="-38" dirty="0">
                <a:gradFill>
                  <a:gsLst>
                    <a:gs pos="0">
                      <a:srgbClr val="FFFFFF"/>
                    </a:gs>
                    <a:gs pos="100000">
                      <a:srgbClr val="FFFFFF"/>
                    </a:gs>
                  </a:gsLst>
                  <a:lin ang="5400000" scaled="0"/>
                </a:gradFill>
                <a:ea typeface="Segoe UI" pitchFamily="34" charset="0"/>
                <a:cs typeface="Segoe UI" pitchFamily="34" charset="0"/>
              </a:rPr>
              <a:t>authentications per day</a:t>
            </a:r>
            <a:endParaRPr lang="en-US" sz="1600" b="1" spc="-38" dirty="0">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p:cNvSpPr/>
          <p:nvPr/>
        </p:nvSpPr>
        <p:spPr bwMode="auto">
          <a:xfrm>
            <a:off x="1066801" y="4281322"/>
            <a:ext cx="5461817" cy="6589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304" tIns="34304" rIns="34304" bIns="34304" numCol="1" spcCol="0" rtlCol="0" fromWordArt="0" anchor="ctr" anchorCtr="0" forceAA="0" compatLnSpc="1">
            <a:prstTxWarp prst="textNoShape">
              <a:avLst/>
            </a:prstTxWarp>
            <a:noAutofit/>
          </a:bodyPr>
          <a:lstStyle/>
          <a:p>
            <a:pPr algn="r" defTabSz="685848" fontAlgn="base">
              <a:spcBef>
                <a:spcPct val="0"/>
              </a:spcBef>
              <a:spcAft>
                <a:spcPct val="0"/>
              </a:spcAft>
            </a:pPr>
            <a:r>
              <a:rPr lang="en-US" sz="1600" b="1" spc="-38" dirty="0">
                <a:gradFill>
                  <a:gsLst>
                    <a:gs pos="0">
                      <a:srgbClr val="FFFFFF"/>
                    </a:gs>
                    <a:gs pos="100000">
                      <a:srgbClr val="FFFFFF"/>
                    </a:gs>
                  </a:gsLst>
                  <a:lin ang="5400000" scaled="0"/>
                </a:gradFill>
                <a:ea typeface="Segoe UI" pitchFamily="34" charset="0"/>
                <a:cs typeface="Segoe UI" pitchFamily="34" charset="0"/>
              </a:rPr>
              <a:t>750 million</a:t>
            </a:r>
            <a:r>
              <a:rPr lang="en-US" sz="1600" spc="-38" dirty="0">
                <a:gradFill>
                  <a:gsLst>
                    <a:gs pos="0">
                      <a:srgbClr val="FFFFFF"/>
                    </a:gs>
                    <a:gs pos="100000">
                      <a:srgbClr val="FFFFFF"/>
                    </a:gs>
                  </a:gsLst>
                  <a:lin ang="5400000" scaled="0"/>
                </a:gradFill>
                <a:ea typeface="Segoe UI" pitchFamily="34" charset="0"/>
                <a:cs typeface="Segoe UI" pitchFamily="34" charset="0"/>
              </a:rPr>
              <a:t> unique visitors </a:t>
            </a:r>
            <a:endParaRPr lang="en-US" sz="1600" spc="-38" dirty="0" smtClean="0">
              <a:gradFill>
                <a:gsLst>
                  <a:gs pos="0">
                    <a:srgbClr val="FFFFFF"/>
                  </a:gs>
                  <a:gs pos="100000">
                    <a:srgbClr val="FFFFFF"/>
                  </a:gs>
                </a:gsLst>
                <a:lin ang="5400000" scaled="0"/>
              </a:gradFill>
              <a:ea typeface="Segoe UI" pitchFamily="34" charset="0"/>
              <a:cs typeface="Segoe UI" pitchFamily="34" charset="0"/>
            </a:endParaRPr>
          </a:p>
          <a:p>
            <a:pPr algn="r" defTabSz="685848" fontAlgn="base">
              <a:spcBef>
                <a:spcPct val="0"/>
              </a:spcBef>
              <a:spcAft>
                <a:spcPct val="0"/>
              </a:spcAft>
            </a:pPr>
            <a:r>
              <a:rPr lang="en-US" sz="1600" spc="-38" dirty="0" smtClean="0">
                <a:gradFill>
                  <a:gsLst>
                    <a:gs pos="0">
                      <a:srgbClr val="FFFFFF"/>
                    </a:gs>
                    <a:gs pos="100000">
                      <a:srgbClr val="FFFFFF"/>
                    </a:gs>
                  </a:gsLst>
                  <a:lin ang="5400000" scaled="0"/>
                </a:gradFill>
                <a:ea typeface="Segoe UI" pitchFamily="34" charset="0"/>
                <a:cs typeface="Segoe UI" pitchFamily="34" charset="0"/>
              </a:rPr>
              <a:t>at </a:t>
            </a:r>
            <a:r>
              <a:rPr lang="en-US" sz="1600" spc="-38" dirty="0">
                <a:gradFill>
                  <a:gsLst>
                    <a:gs pos="0">
                      <a:srgbClr val="FFFFFF"/>
                    </a:gs>
                    <a:gs pos="100000">
                      <a:srgbClr val="FFFFFF"/>
                    </a:gs>
                  </a:gsLst>
                  <a:lin ang="5400000" scaled="0"/>
                </a:gradFill>
                <a:ea typeface="Segoe UI" pitchFamily="34" charset="0"/>
                <a:cs typeface="Segoe UI" pitchFamily="34" charset="0"/>
              </a:rPr>
              <a:t>any given time</a:t>
            </a:r>
          </a:p>
        </p:txBody>
      </p:sp>
      <p:sp>
        <p:nvSpPr>
          <p:cNvPr id="42" name="TextBox 41"/>
          <p:cNvSpPr txBox="1"/>
          <p:nvPr/>
        </p:nvSpPr>
        <p:spPr>
          <a:xfrm>
            <a:off x="986329" y="7136672"/>
            <a:ext cx="3826689" cy="954107"/>
          </a:xfrm>
          <a:prstGeom prst="rect">
            <a:avLst/>
          </a:prstGeom>
          <a:solidFill>
            <a:schemeClr val="bg1"/>
          </a:solid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r>
              <a:rPr lang="en-US" spc="-100" dirty="0">
                <a:gradFill>
                  <a:gsLst>
                    <a:gs pos="0">
                      <a:srgbClr val="0071BC"/>
                    </a:gs>
                    <a:gs pos="86000">
                      <a:srgbClr val="0071BC"/>
                    </a:gs>
                  </a:gsLst>
                  <a:lin ang="5400000" scaled="0"/>
                </a:gradFill>
                <a:latin typeface="Segoe UI Light" pitchFamily="34" charset="0"/>
              </a:rPr>
              <a:t>To achieve this look</a:t>
            </a:r>
          </a:p>
          <a:p>
            <a:pPr marL="230188" indent="-230188">
              <a:buFont typeface="+mj-lt"/>
              <a:buAutoNum type="arabicPeriod"/>
              <a:defRPr/>
            </a:pPr>
            <a:r>
              <a:rPr lang="en-US" sz="11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Insert BAR CHART</a:t>
            </a:r>
          </a:p>
          <a:p>
            <a:pPr marL="230188" indent="-230188">
              <a:buFont typeface="+mj-lt"/>
              <a:buAutoNum type="arabicPeriod"/>
              <a:defRPr/>
            </a:pPr>
            <a:r>
              <a:rPr lang="en-US" sz="11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Draw Rectangles on top individual bars in chart to replicated bar</a:t>
            </a:r>
          </a:p>
          <a:p>
            <a:pPr marL="230188" indent="-230188">
              <a:buFont typeface="+mj-lt"/>
              <a:buAutoNum type="arabicPeriod"/>
              <a:defRPr/>
            </a:pPr>
            <a:r>
              <a:rPr lang="en-US" sz="11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Add numbers / Text Box in rectangle</a:t>
            </a:r>
          </a:p>
          <a:p>
            <a:pPr marL="230188" indent="-230188">
              <a:buFont typeface="+mj-lt"/>
              <a:buAutoNum type="arabicPeriod"/>
              <a:defRPr/>
            </a:pPr>
            <a:r>
              <a:rPr lang="en-US" sz="11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Delete or hide chart</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97467" y="2079074"/>
            <a:ext cx="2032965" cy="504132"/>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38147" y="2923953"/>
            <a:ext cx="1151605" cy="404489"/>
          </a:xfrm>
          <a:prstGeom prst="rect">
            <a:avLst/>
          </a:prstGeom>
        </p:spPr>
      </p:pic>
      <p:sp>
        <p:nvSpPr>
          <p:cNvPr id="54" name="Freeform 2152"/>
          <p:cNvSpPr>
            <a:spLocks noEditPoints="1"/>
          </p:cNvSpPr>
          <p:nvPr/>
        </p:nvSpPr>
        <p:spPr bwMode="auto">
          <a:xfrm>
            <a:off x="6952605" y="2091776"/>
            <a:ext cx="681022" cy="705711"/>
          </a:xfrm>
          <a:custGeom>
            <a:avLst/>
            <a:gdLst>
              <a:gd name="T0" fmla="*/ 570 w 570"/>
              <a:gd name="T1" fmla="*/ 283 h 569"/>
              <a:gd name="T2" fmla="*/ 0 w 570"/>
              <a:gd name="T3" fmla="*/ 283 h 569"/>
              <a:gd name="T4" fmla="*/ 389 w 570"/>
              <a:gd name="T5" fmla="*/ 518 h 569"/>
              <a:gd name="T6" fmla="*/ 374 w 570"/>
              <a:gd name="T7" fmla="*/ 370 h 569"/>
              <a:gd name="T8" fmla="*/ 371 w 570"/>
              <a:gd name="T9" fmla="*/ 253 h 569"/>
              <a:gd name="T10" fmla="*/ 423 w 570"/>
              <a:gd name="T11" fmla="*/ 256 h 569"/>
              <a:gd name="T12" fmla="*/ 459 w 570"/>
              <a:gd name="T13" fmla="*/ 268 h 569"/>
              <a:gd name="T14" fmla="*/ 477 w 570"/>
              <a:gd name="T15" fmla="*/ 253 h 569"/>
              <a:gd name="T16" fmla="*/ 459 w 570"/>
              <a:gd name="T17" fmla="*/ 247 h 569"/>
              <a:gd name="T18" fmla="*/ 441 w 570"/>
              <a:gd name="T19" fmla="*/ 235 h 569"/>
              <a:gd name="T20" fmla="*/ 420 w 570"/>
              <a:gd name="T21" fmla="*/ 223 h 569"/>
              <a:gd name="T22" fmla="*/ 386 w 570"/>
              <a:gd name="T23" fmla="*/ 241 h 569"/>
              <a:gd name="T24" fmla="*/ 365 w 570"/>
              <a:gd name="T25" fmla="*/ 217 h 569"/>
              <a:gd name="T26" fmla="*/ 398 w 570"/>
              <a:gd name="T27" fmla="*/ 177 h 569"/>
              <a:gd name="T28" fmla="*/ 423 w 570"/>
              <a:gd name="T29" fmla="*/ 171 h 569"/>
              <a:gd name="T30" fmla="*/ 450 w 570"/>
              <a:gd name="T31" fmla="*/ 156 h 569"/>
              <a:gd name="T32" fmla="*/ 447 w 570"/>
              <a:gd name="T33" fmla="*/ 132 h 569"/>
              <a:gd name="T34" fmla="*/ 435 w 570"/>
              <a:gd name="T35" fmla="*/ 138 h 569"/>
              <a:gd name="T36" fmla="*/ 417 w 570"/>
              <a:gd name="T37" fmla="*/ 144 h 569"/>
              <a:gd name="T38" fmla="*/ 444 w 570"/>
              <a:gd name="T39" fmla="*/ 84 h 569"/>
              <a:gd name="T40" fmla="*/ 326 w 570"/>
              <a:gd name="T41" fmla="*/ 33 h 569"/>
              <a:gd name="T42" fmla="*/ 272 w 570"/>
              <a:gd name="T43" fmla="*/ 129 h 569"/>
              <a:gd name="T44" fmla="*/ 236 w 570"/>
              <a:gd name="T45" fmla="*/ 63 h 569"/>
              <a:gd name="T46" fmla="*/ 209 w 570"/>
              <a:gd name="T47" fmla="*/ 39 h 569"/>
              <a:gd name="T48" fmla="*/ 181 w 570"/>
              <a:gd name="T49" fmla="*/ 69 h 569"/>
              <a:gd name="T50" fmla="*/ 218 w 570"/>
              <a:gd name="T51" fmla="*/ 129 h 569"/>
              <a:gd name="T52" fmla="*/ 178 w 570"/>
              <a:gd name="T53" fmla="*/ 93 h 569"/>
              <a:gd name="T54" fmla="*/ 133 w 570"/>
              <a:gd name="T55" fmla="*/ 147 h 569"/>
              <a:gd name="T56" fmla="*/ 172 w 570"/>
              <a:gd name="T57" fmla="*/ 141 h 569"/>
              <a:gd name="T58" fmla="*/ 221 w 570"/>
              <a:gd name="T59" fmla="*/ 211 h 569"/>
              <a:gd name="T60" fmla="*/ 142 w 570"/>
              <a:gd name="T61" fmla="*/ 301 h 569"/>
              <a:gd name="T62" fmla="*/ 94 w 570"/>
              <a:gd name="T63" fmla="*/ 292 h 569"/>
              <a:gd name="T64" fmla="*/ 121 w 570"/>
              <a:gd name="T65" fmla="*/ 310 h 569"/>
              <a:gd name="T66" fmla="*/ 127 w 570"/>
              <a:gd name="T67" fmla="*/ 349 h 569"/>
              <a:gd name="T68" fmla="*/ 245 w 570"/>
              <a:gd name="T69" fmla="*/ 398 h 569"/>
              <a:gd name="T70" fmla="*/ 202 w 570"/>
              <a:gd name="T71" fmla="*/ 527 h 569"/>
              <a:gd name="T72" fmla="*/ 389 w 570"/>
              <a:gd name="T73" fmla="*/ 518 h 569"/>
              <a:gd name="T74" fmla="*/ 519 w 570"/>
              <a:gd name="T75" fmla="*/ 346 h 569"/>
              <a:gd name="T76" fmla="*/ 519 w 570"/>
              <a:gd name="T77" fmla="*/ 355 h 569"/>
              <a:gd name="T78" fmla="*/ 534 w 570"/>
              <a:gd name="T79" fmla="*/ 343 h 569"/>
              <a:gd name="T80" fmla="*/ 471 w 570"/>
              <a:gd name="T81" fmla="*/ 458 h 569"/>
              <a:gd name="T82" fmla="*/ 157 w 570"/>
              <a:gd name="T83" fmla="*/ 506 h 569"/>
              <a:gd name="T84" fmla="*/ 142 w 570"/>
              <a:gd name="T85" fmla="*/ 379 h 569"/>
              <a:gd name="T86" fmla="*/ 127 w 570"/>
              <a:gd name="T87" fmla="*/ 364 h 569"/>
              <a:gd name="T88" fmla="*/ 61 w 570"/>
              <a:gd name="T89" fmla="*/ 310 h 569"/>
              <a:gd name="T90" fmla="*/ 28 w 570"/>
              <a:gd name="T91" fmla="*/ 283 h 569"/>
              <a:gd name="T92" fmla="*/ 326 w 570"/>
              <a:gd name="T93" fmla="*/ 123 h 569"/>
              <a:gd name="T94" fmla="*/ 326 w 570"/>
              <a:gd name="T95" fmla="*/ 123 h 569"/>
              <a:gd name="T96" fmla="*/ 389 w 570"/>
              <a:gd name="T97" fmla="*/ 174 h 569"/>
              <a:gd name="T98" fmla="*/ 377 w 570"/>
              <a:gd name="T99" fmla="*/ 147 h 569"/>
              <a:gd name="T100" fmla="*/ 483 w 570"/>
              <a:gd name="T101" fmla="*/ 208 h 569"/>
              <a:gd name="T102" fmla="*/ 477 w 570"/>
              <a:gd name="T103" fmla="*/ 232 h 569"/>
              <a:gd name="T104" fmla="*/ 178 w 570"/>
              <a:gd name="T105" fmla="*/ 319 h 569"/>
              <a:gd name="T106" fmla="*/ 139 w 570"/>
              <a:gd name="T107" fmla="*/ 307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0" h="569">
                <a:moveTo>
                  <a:pt x="284" y="0"/>
                </a:moveTo>
                <a:cubicBezTo>
                  <a:pt x="441" y="0"/>
                  <a:pt x="570" y="126"/>
                  <a:pt x="570" y="283"/>
                </a:cubicBezTo>
                <a:cubicBezTo>
                  <a:pt x="570" y="443"/>
                  <a:pt x="441" y="569"/>
                  <a:pt x="284" y="569"/>
                </a:cubicBezTo>
                <a:cubicBezTo>
                  <a:pt x="127" y="569"/>
                  <a:pt x="0" y="443"/>
                  <a:pt x="0" y="283"/>
                </a:cubicBezTo>
                <a:cubicBezTo>
                  <a:pt x="0" y="126"/>
                  <a:pt x="127" y="0"/>
                  <a:pt x="284" y="0"/>
                </a:cubicBezTo>
                <a:close/>
                <a:moveTo>
                  <a:pt x="389" y="518"/>
                </a:moveTo>
                <a:cubicBezTo>
                  <a:pt x="380" y="470"/>
                  <a:pt x="407" y="389"/>
                  <a:pt x="392" y="373"/>
                </a:cubicBezTo>
                <a:cubicBezTo>
                  <a:pt x="386" y="370"/>
                  <a:pt x="380" y="367"/>
                  <a:pt x="374" y="370"/>
                </a:cubicBezTo>
                <a:cubicBezTo>
                  <a:pt x="362" y="373"/>
                  <a:pt x="350" y="379"/>
                  <a:pt x="341" y="376"/>
                </a:cubicBezTo>
                <a:cubicBezTo>
                  <a:pt x="290" y="352"/>
                  <a:pt x="320" y="271"/>
                  <a:pt x="371" y="253"/>
                </a:cubicBezTo>
                <a:cubicBezTo>
                  <a:pt x="380" y="250"/>
                  <a:pt x="389" y="250"/>
                  <a:pt x="398" y="250"/>
                </a:cubicBezTo>
                <a:cubicBezTo>
                  <a:pt x="414" y="247"/>
                  <a:pt x="423" y="247"/>
                  <a:pt x="423" y="256"/>
                </a:cubicBezTo>
                <a:cubicBezTo>
                  <a:pt x="423" y="268"/>
                  <a:pt x="447" y="277"/>
                  <a:pt x="453" y="277"/>
                </a:cubicBezTo>
                <a:cubicBezTo>
                  <a:pt x="456" y="277"/>
                  <a:pt x="456" y="268"/>
                  <a:pt x="459" y="268"/>
                </a:cubicBezTo>
                <a:cubicBezTo>
                  <a:pt x="480" y="268"/>
                  <a:pt x="495" y="280"/>
                  <a:pt x="498" y="271"/>
                </a:cubicBezTo>
                <a:cubicBezTo>
                  <a:pt x="504" y="241"/>
                  <a:pt x="501" y="256"/>
                  <a:pt x="477" y="253"/>
                </a:cubicBezTo>
                <a:cubicBezTo>
                  <a:pt x="468" y="250"/>
                  <a:pt x="474" y="235"/>
                  <a:pt x="465" y="235"/>
                </a:cubicBezTo>
                <a:cubicBezTo>
                  <a:pt x="459" y="232"/>
                  <a:pt x="468" y="253"/>
                  <a:pt x="459" y="247"/>
                </a:cubicBezTo>
                <a:cubicBezTo>
                  <a:pt x="447" y="238"/>
                  <a:pt x="441" y="217"/>
                  <a:pt x="429" y="214"/>
                </a:cubicBezTo>
                <a:cubicBezTo>
                  <a:pt x="414" y="211"/>
                  <a:pt x="438" y="226"/>
                  <a:pt x="441" y="235"/>
                </a:cubicBezTo>
                <a:cubicBezTo>
                  <a:pt x="444" y="244"/>
                  <a:pt x="432" y="256"/>
                  <a:pt x="426" y="247"/>
                </a:cubicBezTo>
                <a:cubicBezTo>
                  <a:pt x="423" y="244"/>
                  <a:pt x="438" y="235"/>
                  <a:pt x="420" y="223"/>
                </a:cubicBezTo>
                <a:cubicBezTo>
                  <a:pt x="417" y="217"/>
                  <a:pt x="407" y="217"/>
                  <a:pt x="401" y="223"/>
                </a:cubicBezTo>
                <a:cubicBezTo>
                  <a:pt x="392" y="232"/>
                  <a:pt x="389" y="241"/>
                  <a:pt x="386" y="241"/>
                </a:cubicBezTo>
                <a:cubicBezTo>
                  <a:pt x="377" y="247"/>
                  <a:pt x="371" y="247"/>
                  <a:pt x="362" y="244"/>
                </a:cubicBezTo>
                <a:cubicBezTo>
                  <a:pt x="350" y="241"/>
                  <a:pt x="353" y="214"/>
                  <a:pt x="365" y="217"/>
                </a:cubicBezTo>
                <a:cubicBezTo>
                  <a:pt x="401" y="226"/>
                  <a:pt x="368" y="205"/>
                  <a:pt x="377" y="199"/>
                </a:cubicBezTo>
                <a:cubicBezTo>
                  <a:pt x="380" y="196"/>
                  <a:pt x="392" y="187"/>
                  <a:pt x="398" y="177"/>
                </a:cubicBezTo>
                <a:cubicBezTo>
                  <a:pt x="404" y="171"/>
                  <a:pt x="401" y="153"/>
                  <a:pt x="414" y="156"/>
                </a:cubicBezTo>
                <a:cubicBezTo>
                  <a:pt x="420" y="156"/>
                  <a:pt x="417" y="168"/>
                  <a:pt x="423" y="171"/>
                </a:cubicBezTo>
                <a:cubicBezTo>
                  <a:pt x="426" y="174"/>
                  <a:pt x="435" y="171"/>
                  <a:pt x="441" y="171"/>
                </a:cubicBezTo>
                <a:cubicBezTo>
                  <a:pt x="450" y="171"/>
                  <a:pt x="450" y="165"/>
                  <a:pt x="450" y="156"/>
                </a:cubicBezTo>
                <a:cubicBezTo>
                  <a:pt x="450" y="144"/>
                  <a:pt x="471" y="147"/>
                  <a:pt x="471" y="141"/>
                </a:cubicBezTo>
                <a:cubicBezTo>
                  <a:pt x="468" y="132"/>
                  <a:pt x="447" y="144"/>
                  <a:pt x="447" y="132"/>
                </a:cubicBezTo>
                <a:cubicBezTo>
                  <a:pt x="447" y="117"/>
                  <a:pt x="465" y="114"/>
                  <a:pt x="453" y="111"/>
                </a:cubicBezTo>
                <a:cubicBezTo>
                  <a:pt x="444" y="108"/>
                  <a:pt x="432" y="117"/>
                  <a:pt x="435" y="138"/>
                </a:cubicBezTo>
                <a:cubicBezTo>
                  <a:pt x="438" y="159"/>
                  <a:pt x="441" y="168"/>
                  <a:pt x="426" y="162"/>
                </a:cubicBezTo>
                <a:cubicBezTo>
                  <a:pt x="414" y="153"/>
                  <a:pt x="429" y="138"/>
                  <a:pt x="417" y="144"/>
                </a:cubicBezTo>
                <a:cubicBezTo>
                  <a:pt x="407" y="150"/>
                  <a:pt x="401" y="153"/>
                  <a:pt x="401" y="138"/>
                </a:cubicBezTo>
                <a:cubicBezTo>
                  <a:pt x="401" y="126"/>
                  <a:pt x="426" y="90"/>
                  <a:pt x="444" y="84"/>
                </a:cubicBezTo>
                <a:cubicBezTo>
                  <a:pt x="411" y="57"/>
                  <a:pt x="371" y="39"/>
                  <a:pt x="326" y="33"/>
                </a:cubicBezTo>
                <a:cubicBezTo>
                  <a:pt x="326" y="33"/>
                  <a:pt x="326" y="33"/>
                  <a:pt x="326" y="33"/>
                </a:cubicBezTo>
                <a:cubicBezTo>
                  <a:pt x="326" y="57"/>
                  <a:pt x="326" y="72"/>
                  <a:pt x="323" y="84"/>
                </a:cubicBezTo>
                <a:cubicBezTo>
                  <a:pt x="323" y="99"/>
                  <a:pt x="278" y="102"/>
                  <a:pt x="272" y="129"/>
                </a:cubicBezTo>
                <a:cubicBezTo>
                  <a:pt x="266" y="153"/>
                  <a:pt x="257" y="138"/>
                  <a:pt x="242" y="120"/>
                </a:cubicBezTo>
                <a:cubicBezTo>
                  <a:pt x="227" y="102"/>
                  <a:pt x="245" y="78"/>
                  <a:pt x="236" y="63"/>
                </a:cubicBezTo>
                <a:cubicBezTo>
                  <a:pt x="230" y="48"/>
                  <a:pt x="202" y="69"/>
                  <a:pt x="202" y="54"/>
                </a:cubicBezTo>
                <a:cubicBezTo>
                  <a:pt x="202" y="48"/>
                  <a:pt x="209" y="42"/>
                  <a:pt x="209" y="39"/>
                </a:cubicBezTo>
                <a:cubicBezTo>
                  <a:pt x="205" y="42"/>
                  <a:pt x="202" y="42"/>
                  <a:pt x="199" y="42"/>
                </a:cubicBezTo>
                <a:cubicBezTo>
                  <a:pt x="190" y="48"/>
                  <a:pt x="184" y="66"/>
                  <a:pt x="181" y="69"/>
                </a:cubicBezTo>
                <a:cubicBezTo>
                  <a:pt x="172" y="81"/>
                  <a:pt x="193" y="78"/>
                  <a:pt x="202" y="90"/>
                </a:cubicBezTo>
                <a:cubicBezTo>
                  <a:pt x="215" y="108"/>
                  <a:pt x="224" y="120"/>
                  <a:pt x="218" y="129"/>
                </a:cubicBezTo>
                <a:cubicBezTo>
                  <a:pt x="215" y="138"/>
                  <a:pt x="178" y="129"/>
                  <a:pt x="184" y="114"/>
                </a:cubicBezTo>
                <a:cubicBezTo>
                  <a:pt x="193" y="99"/>
                  <a:pt x="187" y="96"/>
                  <a:pt x="178" y="93"/>
                </a:cubicBezTo>
                <a:cubicBezTo>
                  <a:pt x="169" y="93"/>
                  <a:pt x="169" y="105"/>
                  <a:pt x="169" y="120"/>
                </a:cubicBezTo>
                <a:cubicBezTo>
                  <a:pt x="169" y="132"/>
                  <a:pt x="145" y="135"/>
                  <a:pt x="133" y="147"/>
                </a:cubicBezTo>
                <a:cubicBezTo>
                  <a:pt x="121" y="162"/>
                  <a:pt x="142" y="174"/>
                  <a:pt x="160" y="180"/>
                </a:cubicBezTo>
                <a:cubicBezTo>
                  <a:pt x="178" y="187"/>
                  <a:pt x="166" y="156"/>
                  <a:pt x="172" y="141"/>
                </a:cubicBezTo>
                <a:cubicBezTo>
                  <a:pt x="178" y="120"/>
                  <a:pt x="199" y="138"/>
                  <a:pt x="215" y="156"/>
                </a:cubicBezTo>
                <a:cubicBezTo>
                  <a:pt x="227" y="174"/>
                  <a:pt x="248" y="199"/>
                  <a:pt x="221" y="211"/>
                </a:cubicBezTo>
                <a:cubicBezTo>
                  <a:pt x="175" y="229"/>
                  <a:pt x="157" y="250"/>
                  <a:pt x="148" y="268"/>
                </a:cubicBezTo>
                <a:cubicBezTo>
                  <a:pt x="139" y="286"/>
                  <a:pt x="148" y="295"/>
                  <a:pt x="142" y="301"/>
                </a:cubicBezTo>
                <a:cubicBezTo>
                  <a:pt x="136" y="307"/>
                  <a:pt x="136" y="298"/>
                  <a:pt x="130" y="283"/>
                </a:cubicBezTo>
                <a:cubicBezTo>
                  <a:pt x="124" y="274"/>
                  <a:pt x="103" y="274"/>
                  <a:pt x="94" y="292"/>
                </a:cubicBezTo>
                <a:cubicBezTo>
                  <a:pt x="88" y="295"/>
                  <a:pt x="88" y="304"/>
                  <a:pt x="88" y="313"/>
                </a:cubicBezTo>
                <a:cubicBezTo>
                  <a:pt x="88" y="343"/>
                  <a:pt x="109" y="304"/>
                  <a:pt x="121" y="310"/>
                </a:cubicBezTo>
                <a:cubicBezTo>
                  <a:pt x="136" y="313"/>
                  <a:pt x="109" y="316"/>
                  <a:pt x="112" y="328"/>
                </a:cubicBezTo>
                <a:cubicBezTo>
                  <a:pt x="115" y="340"/>
                  <a:pt x="133" y="322"/>
                  <a:pt x="127" y="349"/>
                </a:cubicBezTo>
                <a:cubicBezTo>
                  <a:pt x="124" y="364"/>
                  <a:pt x="148" y="352"/>
                  <a:pt x="163" y="346"/>
                </a:cubicBezTo>
                <a:cubicBezTo>
                  <a:pt x="196" y="334"/>
                  <a:pt x="221" y="389"/>
                  <a:pt x="245" y="398"/>
                </a:cubicBezTo>
                <a:cubicBezTo>
                  <a:pt x="272" y="407"/>
                  <a:pt x="281" y="413"/>
                  <a:pt x="275" y="425"/>
                </a:cubicBezTo>
                <a:cubicBezTo>
                  <a:pt x="257" y="461"/>
                  <a:pt x="221" y="485"/>
                  <a:pt x="202" y="527"/>
                </a:cubicBezTo>
                <a:cubicBezTo>
                  <a:pt x="227" y="536"/>
                  <a:pt x="257" y="539"/>
                  <a:pt x="284" y="539"/>
                </a:cubicBezTo>
                <a:cubicBezTo>
                  <a:pt x="323" y="539"/>
                  <a:pt x="356" y="533"/>
                  <a:pt x="389" y="518"/>
                </a:cubicBezTo>
                <a:close/>
                <a:moveTo>
                  <a:pt x="534" y="343"/>
                </a:moveTo>
                <a:cubicBezTo>
                  <a:pt x="528" y="343"/>
                  <a:pt x="522" y="346"/>
                  <a:pt x="519" y="346"/>
                </a:cubicBezTo>
                <a:cubicBezTo>
                  <a:pt x="504" y="340"/>
                  <a:pt x="513" y="280"/>
                  <a:pt x="492" y="283"/>
                </a:cubicBezTo>
                <a:cubicBezTo>
                  <a:pt x="483" y="286"/>
                  <a:pt x="498" y="331"/>
                  <a:pt x="519" y="355"/>
                </a:cubicBezTo>
                <a:cubicBezTo>
                  <a:pt x="522" y="358"/>
                  <a:pt x="525" y="355"/>
                  <a:pt x="531" y="355"/>
                </a:cubicBezTo>
                <a:cubicBezTo>
                  <a:pt x="531" y="352"/>
                  <a:pt x="534" y="346"/>
                  <a:pt x="534" y="343"/>
                </a:cubicBezTo>
                <a:close/>
                <a:moveTo>
                  <a:pt x="519" y="386"/>
                </a:moveTo>
                <a:cubicBezTo>
                  <a:pt x="495" y="379"/>
                  <a:pt x="477" y="434"/>
                  <a:pt x="471" y="458"/>
                </a:cubicBezTo>
                <a:cubicBezTo>
                  <a:pt x="492" y="437"/>
                  <a:pt x="507" y="413"/>
                  <a:pt x="519" y="386"/>
                </a:cubicBezTo>
                <a:close/>
                <a:moveTo>
                  <a:pt x="157" y="506"/>
                </a:moveTo>
                <a:cubicBezTo>
                  <a:pt x="160" y="482"/>
                  <a:pt x="163" y="455"/>
                  <a:pt x="157" y="452"/>
                </a:cubicBezTo>
                <a:cubicBezTo>
                  <a:pt x="136" y="434"/>
                  <a:pt x="121" y="407"/>
                  <a:pt x="142" y="379"/>
                </a:cubicBezTo>
                <a:cubicBezTo>
                  <a:pt x="145" y="376"/>
                  <a:pt x="148" y="373"/>
                  <a:pt x="148" y="367"/>
                </a:cubicBezTo>
                <a:cubicBezTo>
                  <a:pt x="151" y="358"/>
                  <a:pt x="142" y="364"/>
                  <a:pt x="127" y="364"/>
                </a:cubicBezTo>
                <a:cubicBezTo>
                  <a:pt x="112" y="364"/>
                  <a:pt x="124" y="340"/>
                  <a:pt x="94" y="337"/>
                </a:cubicBezTo>
                <a:cubicBezTo>
                  <a:pt x="64" y="334"/>
                  <a:pt x="64" y="328"/>
                  <a:pt x="61" y="310"/>
                </a:cubicBezTo>
                <a:cubicBezTo>
                  <a:pt x="61" y="292"/>
                  <a:pt x="43" y="274"/>
                  <a:pt x="28" y="271"/>
                </a:cubicBezTo>
                <a:cubicBezTo>
                  <a:pt x="28" y="274"/>
                  <a:pt x="28" y="280"/>
                  <a:pt x="28" y="283"/>
                </a:cubicBezTo>
                <a:cubicBezTo>
                  <a:pt x="28" y="379"/>
                  <a:pt x="82" y="464"/>
                  <a:pt x="157" y="506"/>
                </a:cubicBezTo>
                <a:close/>
                <a:moveTo>
                  <a:pt x="326" y="123"/>
                </a:moveTo>
                <a:cubicBezTo>
                  <a:pt x="338" y="129"/>
                  <a:pt x="350" y="120"/>
                  <a:pt x="347" y="111"/>
                </a:cubicBezTo>
                <a:cubicBezTo>
                  <a:pt x="338" y="96"/>
                  <a:pt x="311" y="105"/>
                  <a:pt x="326" y="123"/>
                </a:cubicBezTo>
                <a:close/>
                <a:moveTo>
                  <a:pt x="377" y="147"/>
                </a:moveTo>
                <a:cubicBezTo>
                  <a:pt x="386" y="147"/>
                  <a:pt x="392" y="165"/>
                  <a:pt x="389" y="174"/>
                </a:cubicBezTo>
                <a:cubicBezTo>
                  <a:pt x="383" y="193"/>
                  <a:pt x="368" y="180"/>
                  <a:pt x="365" y="168"/>
                </a:cubicBezTo>
                <a:cubicBezTo>
                  <a:pt x="365" y="156"/>
                  <a:pt x="368" y="147"/>
                  <a:pt x="377" y="147"/>
                </a:cubicBezTo>
                <a:close/>
                <a:moveTo>
                  <a:pt x="477" y="232"/>
                </a:moveTo>
                <a:cubicBezTo>
                  <a:pt x="468" y="223"/>
                  <a:pt x="471" y="211"/>
                  <a:pt x="483" y="208"/>
                </a:cubicBezTo>
                <a:cubicBezTo>
                  <a:pt x="504" y="205"/>
                  <a:pt x="531" y="226"/>
                  <a:pt x="513" y="232"/>
                </a:cubicBezTo>
                <a:cubicBezTo>
                  <a:pt x="504" y="235"/>
                  <a:pt x="489" y="235"/>
                  <a:pt x="477" y="232"/>
                </a:cubicBezTo>
                <a:close/>
                <a:moveTo>
                  <a:pt x="139" y="307"/>
                </a:moveTo>
                <a:cubicBezTo>
                  <a:pt x="148" y="307"/>
                  <a:pt x="172" y="313"/>
                  <a:pt x="178" y="319"/>
                </a:cubicBezTo>
                <a:cubicBezTo>
                  <a:pt x="184" y="328"/>
                  <a:pt x="160" y="325"/>
                  <a:pt x="145" y="319"/>
                </a:cubicBezTo>
                <a:cubicBezTo>
                  <a:pt x="136" y="316"/>
                  <a:pt x="130" y="310"/>
                  <a:pt x="139" y="307"/>
                </a:cubicBezTo>
                <a:close/>
              </a:path>
            </a:pathLst>
          </a:custGeom>
          <a:solidFill>
            <a:schemeClr val="bg1"/>
          </a:solidFill>
          <a:ln>
            <a:noFill/>
          </a:ln>
        </p:spPr>
        <p:txBody>
          <a:bodyPr vert="horz" wrap="square" lIns="91429" tIns="45714" rIns="91429" bIns="45714" numCol="1" anchor="t" anchorCtr="0" compatLnSpc="1">
            <a:prstTxWarp prst="textNoShape">
              <a:avLst/>
            </a:prstTxWarp>
          </a:bodyPr>
          <a:lstStyle/>
          <a:p>
            <a:pPr defTabSz="767590"/>
            <a:endParaRPr lang="en-US" sz="1400">
              <a:solidFill>
                <a:srgbClr val="FFFFFF"/>
              </a:solidFill>
            </a:endParaRPr>
          </a:p>
        </p:txBody>
      </p:sp>
      <p:grpSp>
        <p:nvGrpSpPr>
          <p:cNvPr id="3" name="Group 2"/>
          <p:cNvGrpSpPr/>
          <p:nvPr/>
        </p:nvGrpSpPr>
        <p:grpSpPr>
          <a:xfrm>
            <a:off x="1565264" y="3530217"/>
            <a:ext cx="1697371" cy="615553"/>
            <a:chOff x="1654577" y="3530217"/>
            <a:chExt cx="1697371" cy="615553"/>
          </a:xfrm>
        </p:grpSpPr>
        <p:sp>
          <p:nvSpPr>
            <p:cNvPr id="13" name="TextBox 12"/>
            <p:cNvSpPr txBox="1"/>
            <p:nvPr/>
          </p:nvSpPr>
          <p:spPr>
            <a:xfrm>
              <a:off x="2292491" y="3530217"/>
              <a:ext cx="1059457" cy="615553"/>
            </a:xfrm>
            <a:prstGeom prst="rect">
              <a:avLst/>
            </a:prstGeom>
            <a:noFill/>
            <a:ln>
              <a:noFill/>
              <a:headEnd type="none" w="med" len="med"/>
              <a:tailEnd type="none" w="med" len="med"/>
            </a:ln>
          </p:spPr>
          <p:txBody>
            <a:bodyPr wrap="none" lIns="0" tIns="0" rIns="0" bIns="0" rtlCol="0">
              <a:spAutoFit/>
            </a:bodyPr>
            <a:lstStyle/>
            <a:p>
              <a:pPr defTabSz="914293"/>
              <a:r>
                <a:rPr lang="en-US" sz="2000" spc="-100" dirty="0">
                  <a:gradFill>
                    <a:gsLst>
                      <a:gs pos="0">
                        <a:srgbClr val="000000">
                          <a:lumMod val="65000"/>
                          <a:lumOff val="35000"/>
                        </a:srgbClr>
                      </a:gs>
                      <a:gs pos="86000">
                        <a:srgbClr val="000000">
                          <a:lumMod val="65000"/>
                          <a:lumOff val="35000"/>
                        </a:srgbClr>
                      </a:gs>
                    </a:gsLst>
                    <a:lin ang="5400000" scaled="0"/>
                  </a:gradFill>
                  <a:latin typeface="Segoe UI Semibold" panose="020B0702040204020203" pitchFamily="34" charset="0"/>
                  <a:ea typeface="Segoe UI" pitchFamily="34" charset="0"/>
                  <a:cs typeface="Segoe UI Semibold" panose="020B0702040204020203" pitchFamily="34" charset="0"/>
                </a:rPr>
                <a:t>Microsoft </a:t>
              </a:r>
            </a:p>
            <a:p>
              <a:pPr defTabSz="914293"/>
              <a:r>
                <a:rPr lang="en-US" sz="2000" spc="-100" dirty="0">
                  <a:gradFill>
                    <a:gsLst>
                      <a:gs pos="0">
                        <a:srgbClr val="000000">
                          <a:lumMod val="65000"/>
                          <a:lumOff val="35000"/>
                        </a:srgbClr>
                      </a:gs>
                      <a:gs pos="86000">
                        <a:srgbClr val="000000">
                          <a:lumMod val="65000"/>
                          <a:lumOff val="35000"/>
                        </a:srgbClr>
                      </a:gs>
                    </a:gsLst>
                    <a:lin ang="5400000" scaled="0"/>
                  </a:gradFill>
                  <a:latin typeface="Segoe UI Semibold" panose="020B0702040204020203" pitchFamily="34" charset="0"/>
                  <a:ea typeface="Segoe UI" pitchFamily="34" charset="0"/>
                  <a:cs typeface="Segoe UI Semibold" panose="020B0702040204020203" pitchFamily="34" charset="0"/>
                </a:rPr>
                <a:t>account</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54577" y="3549560"/>
              <a:ext cx="549566" cy="549566"/>
            </a:xfrm>
            <a:prstGeom prst="rect">
              <a:avLst/>
            </a:prstGeom>
          </p:spPr>
        </p:pic>
      </p:grpSp>
      <p:sp>
        <p:nvSpPr>
          <p:cNvPr id="16" name="TextBox 15"/>
          <p:cNvSpPr txBox="1"/>
          <p:nvPr/>
        </p:nvSpPr>
        <p:spPr>
          <a:xfrm>
            <a:off x="2422354" y="4395517"/>
            <a:ext cx="1274708" cy="430887"/>
          </a:xfrm>
          <a:prstGeom prst="rect">
            <a:avLst/>
          </a:prstGeom>
          <a:noFill/>
          <a:ln>
            <a:noFill/>
            <a:headEnd type="none" w="med" len="med"/>
            <a:tailEnd type="none" w="med" len="med"/>
          </a:ln>
        </p:spPr>
        <p:txBody>
          <a:bodyPr wrap="none" lIns="0" tIns="0" rIns="0" bIns="0" rtlCol="0">
            <a:spAutoFit/>
          </a:bodyPr>
          <a:lstStyle/>
          <a:p>
            <a:pPr defTabSz="914293"/>
            <a:r>
              <a:rPr lang="en-US" sz="1400" spc="-70" dirty="0">
                <a:solidFill>
                  <a:srgbClr val="FFFFFF"/>
                </a:solidFill>
                <a:latin typeface="Segoe UI Light"/>
                <a:ea typeface="Segoe UI" pitchFamily="34" charset="0"/>
                <a:cs typeface="Segoe UI" pitchFamily="34" charset="0"/>
              </a:rPr>
              <a:t>Global Foundation </a:t>
            </a:r>
          </a:p>
          <a:p>
            <a:pPr defTabSz="914293"/>
            <a:r>
              <a:rPr lang="en-US" sz="1400" spc="-70" dirty="0">
                <a:solidFill>
                  <a:srgbClr val="FFFFFF"/>
                </a:solidFill>
                <a:latin typeface="Segoe UI Light"/>
                <a:ea typeface="Segoe UI" pitchFamily="34" charset="0"/>
                <a:cs typeface="Segoe UI" pitchFamily="34" charset="0"/>
              </a:rPr>
              <a:t>Services</a:t>
            </a:r>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29400" y="3516317"/>
            <a:ext cx="1446206" cy="1436685"/>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7593" y="4395517"/>
            <a:ext cx="1228637" cy="451946"/>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85822" y="6248400"/>
            <a:ext cx="1905778" cy="457200"/>
          </a:xfrm>
          <a:prstGeom prst="rect">
            <a:avLst/>
          </a:prstGeom>
        </p:spPr>
      </p:pic>
    </p:spTree>
    <p:extLst>
      <p:ext uri="{BB962C8B-B14F-4D97-AF65-F5344CB8AC3E}">
        <p14:creationId xmlns:p14="http://schemas.microsoft.com/office/powerpoint/2010/main" val="254448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69174"/>
            <a:ext cx="8874172" cy="618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822" y="6248400"/>
            <a:ext cx="1905778" cy="457200"/>
          </a:xfrm>
          <a:prstGeom prst="rect">
            <a:avLst/>
          </a:prstGeom>
        </p:spPr>
      </p:pic>
    </p:spTree>
    <p:extLst>
      <p:ext uri="{BB962C8B-B14F-4D97-AF65-F5344CB8AC3E}">
        <p14:creationId xmlns:p14="http://schemas.microsoft.com/office/powerpoint/2010/main" val="24848856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800" spc="-100" dirty="0">
                <a:ln w="3175">
                  <a:noFill/>
                </a:ln>
                <a:gradFill flip="none" rotWithShape="1">
                  <a:gsLst>
                    <a:gs pos="0">
                      <a:srgbClr val="595959"/>
                    </a:gs>
                    <a:gs pos="86000">
                      <a:srgbClr val="595959"/>
                    </a:gs>
                  </a:gsLst>
                  <a:lin ang="5400000" scaled="0"/>
                  <a:tileRect/>
                </a:gradFill>
                <a:latin typeface="Segoe UI Light" pitchFamily="34" charset="0"/>
                <a:ea typeface="+mn-ea"/>
                <a:cs typeface="Arial" charset="0"/>
              </a:rPr>
              <a:t>Summary</a:t>
            </a:r>
          </a:p>
        </p:txBody>
      </p:sp>
      <p:sp>
        <p:nvSpPr>
          <p:cNvPr id="3" name="Content Placeholder 2"/>
          <p:cNvSpPr>
            <a:spLocks noGrp="1"/>
          </p:cNvSpPr>
          <p:nvPr>
            <p:ph type="body" sz="quarter" idx="10"/>
          </p:nvPr>
        </p:nvSpPr>
        <p:spPr>
          <a:xfrm>
            <a:off x="413206" y="1057477"/>
            <a:ext cx="8363938" cy="997196"/>
          </a:xfrm>
        </p:spPr>
        <p:txBody>
          <a:bodyPr>
            <a:normAutofit/>
          </a:bodyPr>
          <a:lstStyle/>
          <a:p>
            <a:r>
              <a:rPr lang="en-US" sz="2400" dirty="0" smtClean="0">
                <a:solidFill>
                  <a:srgbClr val="505050">
                    <a:alpha val="99000"/>
                  </a:srgbClr>
                </a:solidFill>
                <a:cs typeface="Segoe UI Light" panose="020B0502040204020203" pitchFamily="34" charset="0"/>
              </a:rPr>
              <a:t>Windows Azure provides a comprehensive set of services </a:t>
            </a:r>
            <a:br>
              <a:rPr lang="en-US" sz="2400" dirty="0" smtClean="0">
                <a:solidFill>
                  <a:srgbClr val="505050">
                    <a:alpha val="99000"/>
                  </a:srgbClr>
                </a:solidFill>
                <a:cs typeface="Segoe UI Light" panose="020B0502040204020203" pitchFamily="34" charset="0"/>
              </a:rPr>
            </a:br>
            <a:r>
              <a:rPr lang="en-US" sz="2400" dirty="0" smtClean="0">
                <a:solidFill>
                  <a:srgbClr val="505050">
                    <a:alpha val="99000"/>
                  </a:srgbClr>
                </a:solidFill>
                <a:cs typeface="Segoe UI Light" panose="020B0502040204020203" pitchFamily="34" charset="0"/>
              </a:rPr>
              <a:t>that you can selectively compose to build your cloud apps</a:t>
            </a:r>
          </a:p>
        </p:txBody>
      </p:sp>
      <p:sp>
        <p:nvSpPr>
          <p:cNvPr id="5" name="Rectangle 4"/>
          <p:cNvSpPr/>
          <p:nvPr/>
        </p:nvSpPr>
        <p:spPr>
          <a:xfrm>
            <a:off x="685825" y="2054715"/>
            <a:ext cx="4147607" cy="3323987"/>
          </a:xfrm>
          <a:prstGeom prst="rect">
            <a:avLst/>
          </a:prstGeom>
        </p:spPr>
        <p:txBody>
          <a:bodyPr wrap="square">
            <a:spAutoFit/>
          </a:bodyPr>
          <a:lstStyle/>
          <a:p>
            <a:r>
              <a:rPr lang="en-US" sz="2400" dirty="0" smtClean="0">
                <a:solidFill>
                  <a:srgbClr val="0070C0">
                    <a:alpha val="99000"/>
                  </a:srgbClr>
                </a:solidFill>
                <a:latin typeface="Segoe UI Light" panose="020B0502040204020203" pitchFamily="34" charset="0"/>
                <a:cs typeface="Segoe UI Light" panose="020B0502040204020203" pitchFamily="34" charset="0"/>
              </a:rPr>
              <a:t>Global Data Center Footprint</a:t>
            </a:r>
            <a:endParaRPr lang="en-US" sz="2400" dirty="0">
              <a:solidFill>
                <a:srgbClr val="0070C0">
                  <a:alpha val="99000"/>
                </a:srgbClr>
              </a:solidFill>
              <a:latin typeface="Segoe UI Light" panose="020B0502040204020203" pitchFamily="34" charset="0"/>
              <a:cs typeface="Segoe UI Light" panose="020B0502040204020203" pitchFamily="34" charset="0"/>
            </a:endParaRPr>
          </a:p>
          <a:p>
            <a:r>
              <a:rPr lang="en-US" sz="1600" dirty="0" smtClean="0">
                <a:solidFill>
                  <a:srgbClr val="595959">
                    <a:alpha val="99000"/>
                  </a:srgbClr>
                </a:solidFill>
                <a:latin typeface="Segoe UI Light" panose="020B0502040204020203" pitchFamily="34" charset="0"/>
                <a:cs typeface="Segoe UI Light" panose="020B0502040204020203" pitchFamily="34" charset="0"/>
              </a:rPr>
              <a:t>99.95% Monthly SLA.  </a:t>
            </a:r>
          </a:p>
          <a:p>
            <a:r>
              <a:rPr lang="en-US" sz="1600" dirty="0" smtClean="0">
                <a:solidFill>
                  <a:srgbClr val="595959">
                    <a:alpha val="99000"/>
                  </a:srgbClr>
                </a:solidFill>
                <a:latin typeface="Segoe UI Light" panose="020B0502040204020203" pitchFamily="34" charset="0"/>
                <a:cs typeface="Segoe UI Light" panose="020B0502040204020203" pitchFamily="34" charset="0"/>
              </a:rPr>
              <a:t>Pay only for what you use.</a:t>
            </a:r>
            <a:endParaRPr lang="en-US" sz="1600" dirty="0">
              <a:solidFill>
                <a:srgbClr val="595959">
                  <a:alpha val="99000"/>
                </a:srgbClr>
              </a:solidFill>
              <a:latin typeface="Segoe UI Light" panose="020B0502040204020203" pitchFamily="34" charset="0"/>
              <a:cs typeface="Segoe UI Light" panose="020B0502040204020203" pitchFamily="34" charset="0"/>
            </a:endParaRPr>
          </a:p>
          <a:p>
            <a:endParaRPr lang="en-US" sz="1200" dirty="0">
              <a:latin typeface="Segoe UI Light" panose="020B0502040204020203" pitchFamily="34" charset="0"/>
              <a:cs typeface="Segoe UI Light" panose="020B0502040204020203" pitchFamily="34" charset="0"/>
            </a:endParaRPr>
          </a:p>
          <a:p>
            <a:r>
              <a:rPr lang="en-US" sz="2400" dirty="0" smtClean="0">
                <a:solidFill>
                  <a:srgbClr val="0070C0">
                    <a:alpha val="99000"/>
                  </a:srgbClr>
                </a:solidFill>
                <a:latin typeface="Segoe UI Light" panose="020B0502040204020203" pitchFamily="34" charset="0"/>
                <a:cs typeface="Segoe UI Light" panose="020B0502040204020203" pitchFamily="34" charset="0"/>
              </a:rPr>
              <a:t>Flexible &amp; Open Compute Options</a:t>
            </a:r>
          </a:p>
          <a:p>
            <a:r>
              <a:rPr lang="en-US" sz="1600" dirty="0" smtClean="0">
                <a:solidFill>
                  <a:srgbClr val="595959">
                    <a:alpha val="99000"/>
                  </a:srgbClr>
                </a:solidFill>
                <a:latin typeface="Segoe UI Light" panose="020B0502040204020203" pitchFamily="34" charset="0"/>
                <a:cs typeface="Segoe UI Light" panose="020B0502040204020203" pitchFamily="34" charset="0"/>
              </a:rPr>
              <a:t>Virtual Machines, Web Sites, &amp; Cloud Services</a:t>
            </a:r>
            <a:endParaRPr lang="en-US" sz="1600" dirty="0">
              <a:solidFill>
                <a:srgbClr val="595959">
                  <a:alpha val="99000"/>
                </a:srgbClr>
              </a:solidFill>
              <a:latin typeface="Segoe UI Light" panose="020B0502040204020203" pitchFamily="34" charset="0"/>
              <a:cs typeface="Segoe UI Light" panose="020B0502040204020203" pitchFamily="34" charset="0"/>
            </a:endParaRPr>
          </a:p>
          <a:p>
            <a:endParaRPr lang="en-US" sz="1400" dirty="0" smtClean="0">
              <a:latin typeface="Segoe UI Light" panose="020B0502040204020203" pitchFamily="34" charset="0"/>
              <a:cs typeface="Segoe UI Light" panose="020B0502040204020203" pitchFamily="34" charset="0"/>
            </a:endParaRPr>
          </a:p>
          <a:p>
            <a:r>
              <a:rPr lang="en-US" sz="2400" dirty="0" smtClean="0">
                <a:solidFill>
                  <a:srgbClr val="0070C0">
                    <a:alpha val="99000"/>
                  </a:srgbClr>
                </a:solidFill>
                <a:latin typeface="Segoe UI Light" panose="020B0502040204020203" pitchFamily="34" charset="0"/>
                <a:cs typeface="Segoe UI Light" panose="020B0502040204020203" pitchFamily="34" charset="0"/>
              </a:rPr>
              <a:t>Managed Building Block Services</a:t>
            </a:r>
            <a:endParaRPr lang="en-US" sz="2400" dirty="0">
              <a:solidFill>
                <a:srgbClr val="0070C0">
                  <a:alpha val="99000"/>
                </a:srgbClr>
              </a:solidFill>
              <a:latin typeface="Segoe UI Light" panose="020B0502040204020203" pitchFamily="34" charset="0"/>
              <a:cs typeface="Segoe UI Light" panose="020B0502040204020203" pitchFamily="34" charset="0"/>
            </a:endParaRPr>
          </a:p>
          <a:p>
            <a:r>
              <a:rPr lang="en-US" sz="1600" dirty="0" smtClean="0">
                <a:solidFill>
                  <a:srgbClr val="595959">
                    <a:alpha val="99000"/>
                  </a:srgbClr>
                </a:solidFill>
                <a:latin typeface="Segoe UI Light" panose="020B0502040204020203" pitchFamily="34" charset="0"/>
                <a:cs typeface="Segoe UI Light" panose="020B0502040204020203" pitchFamily="34" charset="0"/>
              </a:rPr>
              <a:t>SQL Database, Cache, Service Bus, &amp; more </a:t>
            </a:r>
            <a:endParaRPr lang="en-US" sz="1600" dirty="0">
              <a:solidFill>
                <a:srgbClr val="595959">
                  <a:alpha val="99000"/>
                </a:srgbClr>
              </a:solidFill>
              <a:latin typeface="Segoe UI Light" panose="020B0502040204020203" pitchFamily="34" charset="0"/>
              <a:cs typeface="Segoe UI Light" panose="020B0502040204020203" pitchFamily="34" charset="0"/>
            </a:endParaRPr>
          </a:p>
        </p:txBody>
      </p:sp>
      <p:pic>
        <p:nvPicPr>
          <p:cNvPr id="9" name="Picture 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143194" y="2667000"/>
            <a:ext cx="3625044" cy="245075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822" y="6248400"/>
            <a:ext cx="1905778" cy="457200"/>
          </a:xfrm>
          <a:prstGeom prst="rect">
            <a:avLst/>
          </a:prstGeom>
        </p:spPr>
      </p:pic>
    </p:spTree>
    <p:extLst>
      <p:ext uri="{BB962C8B-B14F-4D97-AF65-F5344CB8AC3E}">
        <p14:creationId xmlns:p14="http://schemas.microsoft.com/office/powerpoint/2010/main" val="3946260624"/>
      </p:ext>
    </p:extLst>
  </p:cSld>
  <p:clrMapOvr>
    <a:masterClrMapping/>
  </p:clrMapOvr>
  <mc:AlternateContent xmlns:mc="http://schemas.openxmlformats.org/markup-compatibility/2006" xmlns:p14="http://schemas.microsoft.com/office/powerpoint/2010/main">
    <mc:Choice Requires="p14">
      <p:transition p14:dur="0" advTm="6566"/>
    </mc:Choice>
    <mc:Fallback xmlns="">
      <p:transition advTm="6566"/>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743200" y="3048000"/>
            <a:ext cx="3194312" cy="1175007"/>
          </a:xfrm>
          <a:prstGeom prst="rect">
            <a:avLst/>
          </a:prstGeom>
        </p:spPr>
      </p:pic>
    </p:spTree>
    <p:extLst>
      <p:ext uri="{BB962C8B-B14F-4D97-AF65-F5344CB8AC3E}">
        <p14:creationId xmlns:p14="http://schemas.microsoft.com/office/powerpoint/2010/main" val="471028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9" name="Rectangle 108"/>
          <p:cNvSpPr/>
          <p:nvPr/>
        </p:nvSpPr>
        <p:spPr>
          <a:xfrm>
            <a:off x="408410" y="3869143"/>
            <a:ext cx="3619581" cy="174193"/>
          </a:xfrm>
          <a:prstGeom prst="rect">
            <a:avLst/>
          </a:prstGeom>
          <a:pattFill prst="dkUpDiag">
            <a:fgClr>
              <a:srgbClr val="00B0F0"/>
            </a:fgClr>
            <a:bgClr>
              <a:schemeClr val="bg1"/>
            </a:bgClr>
          </a:pattFill>
          <a:ln w="9525" cap="flat" cmpd="sng" algn="ctr">
            <a:noFill/>
            <a:prstDash val="sysDash"/>
          </a:ln>
          <a:effectLst/>
        </p:spPr>
        <p:txBody>
          <a:bodyPr lIns="182799" tIns="64005" rIns="91400" bIns="64005" rtlCol="0" anchor="b" anchorCtr="0"/>
          <a:lstStyle/>
          <a:p>
            <a:pPr algn="r" defTabSz="1218398"/>
            <a:endParaRPr lang="en-US" sz="1400" dirty="0">
              <a:solidFill>
                <a:srgbClr val="FFFFFF">
                  <a:alpha val="99000"/>
                </a:srgbClr>
              </a:solidFill>
              <a:ea typeface="Segoe UI" pitchFamily="34" charset="0"/>
              <a:cs typeface="Segoe UI" pitchFamily="34" charset="0"/>
            </a:endParaRPr>
          </a:p>
        </p:txBody>
      </p:sp>
      <p:sp>
        <p:nvSpPr>
          <p:cNvPr id="2" name="Title 1"/>
          <p:cNvSpPr>
            <a:spLocks noGrp="1"/>
          </p:cNvSpPr>
          <p:nvPr>
            <p:ph type="title"/>
          </p:nvPr>
        </p:nvSpPr>
        <p:spPr>
          <a:xfrm>
            <a:off x="233413" y="1739812"/>
            <a:ext cx="3710636" cy="512448"/>
          </a:xfrm>
        </p:spPr>
        <p:txBody>
          <a:bodyPr>
            <a:noAutofit/>
          </a:bodyPr>
          <a:lstStyle/>
          <a:p>
            <a:pPr algn="ctr"/>
            <a:r>
              <a:rPr lang="en-US" sz="4000" dirty="0">
                <a:solidFill>
                  <a:schemeClr val="bg1"/>
                </a:solidFill>
                <a:latin typeface="Segoe UI Light" panose="020B0502040204020203" pitchFamily="34" charset="0"/>
                <a:cs typeface="Segoe UI Light" panose="020B0502040204020203" pitchFamily="34" charset="0"/>
              </a:rPr>
              <a:t>Windows Azure </a:t>
            </a:r>
          </a:p>
        </p:txBody>
      </p:sp>
      <p:sp>
        <p:nvSpPr>
          <p:cNvPr id="96" name="AutoShape 59"/>
          <p:cNvSpPr>
            <a:spLocks noChangeAspect="1" noChangeArrowheads="1" noTextEdit="1"/>
          </p:cNvSpPr>
          <p:nvPr/>
        </p:nvSpPr>
        <p:spPr bwMode="auto">
          <a:xfrm>
            <a:off x="460184" y="4142997"/>
            <a:ext cx="3596570" cy="1736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nvGrpSpPr>
          <p:cNvPr id="314" name="Group 313"/>
          <p:cNvGrpSpPr/>
          <p:nvPr/>
        </p:nvGrpSpPr>
        <p:grpSpPr>
          <a:xfrm>
            <a:off x="3469469" y="5160413"/>
            <a:ext cx="610282" cy="460845"/>
            <a:chOff x="9571038" y="4675188"/>
            <a:chExt cx="1160463" cy="669925"/>
          </a:xfrm>
          <a:solidFill>
            <a:srgbClr val="92D050"/>
          </a:solidFill>
        </p:grpSpPr>
        <p:sp>
          <p:nvSpPr>
            <p:cNvPr id="104" name="Freeform 68"/>
            <p:cNvSpPr>
              <a:spLocks noEditPoints="1"/>
            </p:cNvSpPr>
            <p:nvPr/>
          </p:nvSpPr>
          <p:spPr bwMode="auto">
            <a:xfrm>
              <a:off x="9574213" y="4675188"/>
              <a:ext cx="274638" cy="477838"/>
            </a:xfrm>
            <a:custGeom>
              <a:avLst/>
              <a:gdLst>
                <a:gd name="T0" fmla="*/ 24 w 73"/>
                <a:gd name="T1" fmla="*/ 84 h 127"/>
                <a:gd name="T2" fmla="*/ 24 w 73"/>
                <a:gd name="T3" fmla="*/ 127 h 127"/>
                <a:gd name="T4" fmla="*/ 0 w 73"/>
                <a:gd name="T5" fmla="*/ 127 h 127"/>
                <a:gd name="T6" fmla="*/ 0 w 73"/>
                <a:gd name="T7" fmla="*/ 0 h 127"/>
                <a:gd name="T8" fmla="*/ 36 w 73"/>
                <a:gd name="T9" fmla="*/ 0 h 127"/>
                <a:gd name="T10" fmla="*/ 63 w 73"/>
                <a:gd name="T11" fmla="*/ 10 h 127"/>
                <a:gd name="T12" fmla="*/ 73 w 73"/>
                <a:gd name="T13" fmla="*/ 40 h 127"/>
                <a:gd name="T14" fmla="*/ 62 w 73"/>
                <a:gd name="T15" fmla="*/ 72 h 127"/>
                <a:gd name="T16" fmla="*/ 34 w 73"/>
                <a:gd name="T17" fmla="*/ 84 h 127"/>
                <a:gd name="T18" fmla="*/ 24 w 73"/>
                <a:gd name="T19" fmla="*/ 84 h 127"/>
                <a:gd name="T20" fmla="*/ 24 w 73"/>
                <a:gd name="T21" fmla="*/ 21 h 127"/>
                <a:gd name="T22" fmla="*/ 24 w 73"/>
                <a:gd name="T23" fmla="*/ 63 h 127"/>
                <a:gd name="T24" fmla="*/ 32 w 73"/>
                <a:gd name="T25" fmla="*/ 63 h 127"/>
                <a:gd name="T26" fmla="*/ 48 w 73"/>
                <a:gd name="T27" fmla="*/ 42 h 127"/>
                <a:gd name="T28" fmla="*/ 44 w 73"/>
                <a:gd name="T29" fmla="*/ 26 h 127"/>
                <a:gd name="T30" fmla="*/ 32 w 73"/>
                <a:gd name="T31" fmla="*/ 21 h 127"/>
                <a:gd name="T32" fmla="*/ 24 w 73"/>
                <a:gd name="T33" fmla="*/ 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27">
                  <a:moveTo>
                    <a:pt x="24" y="84"/>
                  </a:moveTo>
                  <a:cubicBezTo>
                    <a:pt x="24" y="127"/>
                    <a:pt x="24" y="127"/>
                    <a:pt x="24" y="127"/>
                  </a:cubicBezTo>
                  <a:cubicBezTo>
                    <a:pt x="0" y="127"/>
                    <a:pt x="0" y="127"/>
                    <a:pt x="0" y="127"/>
                  </a:cubicBezTo>
                  <a:cubicBezTo>
                    <a:pt x="0" y="0"/>
                    <a:pt x="0" y="0"/>
                    <a:pt x="0" y="0"/>
                  </a:cubicBezTo>
                  <a:cubicBezTo>
                    <a:pt x="36" y="0"/>
                    <a:pt x="36" y="0"/>
                    <a:pt x="36" y="0"/>
                  </a:cubicBezTo>
                  <a:cubicBezTo>
                    <a:pt x="48" y="0"/>
                    <a:pt x="57" y="3"/>
                    <a:pt x="63" y="10"/>
                  </a:cubicBezTo>
                  <a:cubicBezTo>
                    <a:pt x="70" y="17"/>
                    <a:pt x="73" y="27"/>
                    <a:pt x="73" y="40"/>
                  </a:cubicBezTo>
                  <a:cubicBezTo>
                    <a:pt x="73" y="53"/>
                    <a:pt x="70" y="63"/>
                    <a:pt x="62" y="72"/>
                  </a:cubicBezTo>
                  <a:cubicBezTo>
                    <a:pt x="55" y="80"/>
                    <a:pt x="46" y="84"/>
                    <a:pt x="34" y="84"/>
                  </a:cubicBezTo>
                  <a:lnTo>
                    <a:pt x="24" y="84"/>
                  </a:lnTo>
                  <a:close/>
                  <a:moveTo>
                    <a:pt x="24" y="21"/>
                  </a:moveTo>
                  <a:cubicBezTo>
                    <a:pt x="24" y="63"/>
                    <a:pt x="24" y="63"/>
                    <a:pt x="24" y="63"/>
                  </a:cubicBezTo>
                  <a:cubicBezTo>
                    <a:pt x="32" y="63"/>
                    <a:pt x="32" y="63"/>
                    <a:pt x="32" y="63"/>
                  </a:cubicBezTo>
                  <a:cubicBezTo>
                    <a:pt x="43" y="63"/>
                    <a:pt x="48" y="56"/>
                    <a:pt x="48" y="42"/>
                  </a:cubicBezTo>
                  <a:cubicBezTo>
                    <a:pt x="48" y="35"/>
                    <a:pt x="47" y="30"/>
                    <a:pt x="44" y="26"/>
                  </a:cubicBezTo>
                  <a:cubicBezTo>
                    <a:pt x="41" y="23"/>
                    <a:pt x="37" y="21"/>
                    <a:pt x="32" y="21"/>
                  </a:cubicBezTo>
                  <a:lnTo>
                    <a:pt x="24" y="21"/>
                  </a:ln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5" name="Freeform 69"/>
            <p:cNvSpPr>
              <a:spLocks noEditPoints="1"/>
            </p:cNvSpPr>
            <p:nvPr/>
          </p:nvSpPr>
          <p:spPr bwMode="auto">
            <a:xfrm>
              <a:off x="9837738" y="4675188"/>
              <a:ext cx="360363" cy="477838"/>
            </a:xfrm>
            <a:custGeom>
              <a:avLst/>
              <a:gdLst>
                <a:gd name="T0" fmla="*/ 70 w 96"/>
                <a:gd name="T1" fmla="*/ 127 h 127"/>
                <a:gd name="T2" fmla="*/ 63 w 96"/>
                <a:gd name="T3" fmla="*/ 96 h 127"/>
                <a:gd name="T4" fmla="*/ 32 w 96"/>
                <a:gd name="T5" fmla="*/ 96 h 127"/>
                <a:gd name="T6" fmla="*/ 25 w 96"/>
                <a:gd name="T7" fmla="*/ 127 h 127"/>
                <a:gd name="T8" fmla="*/ 0 w 96"/>
                <a:gd name="T9" fmla="*/ 127 h 127"/>
                <a:gd name="T10" fmla="*/ 35 w 96"/>
                <a:gd name="T11" fmla="*/ 0 h 127"/>
                <a:gd name="T12" fmla="*/ 63 w 96"/>
                <a:gd name="T13" fmla="*/ 0 h 127"/>
                <a:gd name="T14" fmla="*/ 96 w 96"/>
                <a:gd name="T15" fmla="*/ 127 h 127"/>
                <a:gd name="T16" fmla="*/ 70 w 96"/>
                <a:gd name="T17" fmla="*/ 127 h 127"/>
                <a:gd name="T18" fmla="*/ 51 w 96"/>
                <a:gd name="T19" fmla="*/ 36 h 127"/>
                <a:gd name="T20" fmla="*/ 49 w 96"/>
                <a:gd name="T21" fmla="*/ 23 h 127"/>
                <a:gd name="T22" fmla="*/ 48 w 96"/>
                <a:gd name="T23" fmla="*/ 20 h 127"/>
                <a:gd name="T24" fmla="*/ 48 w 96"/>
                <a:gd name="T25" fmla="*/ 20 h 127"/>
                <a:gd name="T26" fmla="*/ 45 w 96"/>
                <a:gd name="T27" fmla="*/ 36 h 127"/>
                <a:gd name="T28" fmla="*/ 36 w 96"/>
                <a:gd name="T29" fmla="*/ 77 h 127"/>
                <a:gd name="T30" fmla="*/ 59 w 96"/>
                <a:gd name="T31" fmla="*/ 77 h 127"/>
                <a:gd name="T32" fmla="*/ 51 w 96"/>
                <a:gd name="T33" fmla="*/ 3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27">
                  <a:moveTo>
                    <a:pt x="70" y="127"/>
                  </a:moveTo>
                  <a:cubicBezTo>
                    <a:pt x="63" y="96"/>
                    <a:pt x="63" y="96"/>
                    <a:pt x="63" y="96"/>
                  </a:cubicBezTo>
                  <a:cubicBezTo>
                    <a:pt x="32" y="96"/>
                    <a:pt x="32" y="96"/>
                    <a:pt x="32" y="96"/>
                  </a:cubicBezTo>
                  <a:cubicBezTo>
                    <a:pt x="25" y="127"/>
                    <a:pt x="25" y="127"/>
                    <a:pt x="25" y="127"/>
                  </a:cubicBezTo>
                  <a:cubicBezTo>
                    <a:pt x="0" y="127"/>
                    <a:pt x="0" y="127"/>
                    <a:pt x="0" y="127"/>
                  </a:cubicBezTo>
                  <a:cubicBezTo>
                    <a:pt x="35" y="0"/>
                    <a:pt x="35" y="0"/>
                    <a:pt x="35" y="0"/>
                  </a:cubicBezTo>
                  <a:cubicBezTo>
                    <a:pt x="63" y="0"/>
                    <a:pt x="63" y="0"/>
                    <a:pt x="63" y="0"/>
                  </a:cubicBezTo>
                  <a:cubicBezTo>
                    <a:pt x="96" y="127"/>
                    <a:pt x="96" y="127"/>
                    <a:pt x="96" y="127"/>
                  </a:cubicBezTo>
                  <a:lnTo>
                    <a:pt x="70" y="127"/>
                  </a:lnTo>
                  <a:close/>
                  <a:moveTo>
                    <a:pt x="51" y="36"/>
                  </a:moveTo>
                  <a:cubicBezTo>
                    <a:pt x="50" y="34"/>
                    <a:pt x="49" y="29"/>
                    <a:pt x="49" y="23"/>
                  </a:cubicBezTo>
                  <a:cubicBezTo>
                    <a:pt x="49" y="22"/>
                    <a:pt x="48" y="21"/>
                    <a:pt x="48" y="20"/>
                  </a:cubicBezTo>
                  <a:cubicBezTo>
                    <a:pt x="48" y="20"/>
                    <a:pt x="48" y="20"/>
                    <a:pt x="48" y="20"/>
                  </a:cubicBezTo>
                  <a:cubicBezTo>
                    <a:pt x="47" y="28"/>
                    <a:pt x="46" y="33"/>
                    <a:pt x="45" y="36"/>
                  </a:cubicBezTo>
                  <a:cubicBezTo>
                    <a:pt x="36" y="77"/>
                    <a:pt x="36" y="77"/>
                    <a:pt x="36" y="77"/>
                  </a:cubicBezTo>
                  <a:cubicBezTo>
                    <a:pt x="59" y="77"/>
                    <a:pt x="59" y="77"/>
                    <a:pt x="59" y="77"/>
                  </a:cubicBezTo>
                  <a:lnTo>
                    <a:pt x="51" y="36"/>
                  </a:ln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ln w="10160">
                  <a:solidFill>
                    <a:srgbClr val="4F81BD"/>
                  </a:solidFill>
                  <a:prstDash val="solid"/>
                </a:ln>
                <a:solidFill>
                  <a:srgbClr val="FFFFFF"/>
                </a:solidFill>
                <a:effectLst>
                  <a:outerShdw blurRad="38100" dist="32000" dir="5400000" algn="tl">
                    <a:srgbClr val="000000">
                      <a:alpha val="30000"/>
                    </a:srgbClr>
                  </a:outerShdw>
                </a:effectLst>
              </a:endParaRPr>
            </a:p>
          </p:txBody>
        </p:sp>
        <p:sp>
          <p:nvSpPr>
            <p:cNvPr id="106" name="Rectangle 70"/>
            <p:cNvSpPr>
              <a:spLocks noChangeArrowheads="1"/>
            </p:cNvSpPr>
            <p:nvPr/>
          </p:nvSpPr>
          <p:spPr bwMode="auto">
            <a:xfrm>
              <a:off x="10242550" y="4675188"/>
              <a:ext cx="90488" cy="477838"/>
            </a:xfrm>
            <a:prstGeom prst="rect">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7" name="Freeform 71"/>
            <p:cNvSpPr>
              <a:spLocks noEditPoints="1"/>
            </p:cNvSpPr>
            <p:nvPr/>
          </p:nvSpPr>
          <p:spPr bwMode="auto">
            <a:xfrm>
              <a:off x="10412413" y="4675188"/>
              <a:ext cx="319088" cy="477838"/>
            </a:xfrm>
            <a:custGeom>
              <a:avLst/>
              <a:gdLst>
                <a:gd name="T0" fmla="*/ 0 w 85"/>
                <a:gd name="T1" fmla="*/ 127 h 127"/>
                <a:gd name="T2" fmla="*/ 0 w 85"/>
                <a:gd name="T3" fmla="*/ 0 h 127"/>
                <a:gd name="T4" fmla="*/ 33 w 85"/>
                <a:gd name="T5" fmla="*/ 0 h 127"/>
                <a:gd name="T6" fmla="*/ 85 w 85"/>
                <a:gd name="T7" fmla="*/ 62 h 127"/>
                <a:gd name="T8" fmla="*/ 71 w 85"/>
                <a:gd name="T9" fmla="*/ 110 h 127"/>
                <a:gd name="T10" fmla="*/ 33 w 85"/>
                <a:gd name="T11" fmla="*/ 127 h 127"/>
                <a:gd name="T12" fmla="*/ 0 w 85"/>
                <a:gd name="T13" fmla="*/ 127 h 127"/>
                <a:gd name="T14" fmla="*/ 23 w 85"/>
                <a:gd name="T15" fmla="*/ 21 h 127"/>
                <a:gd name="T16" fmla="*/ 23 w 85"/>
                <a:gd name="T17" fmla="*/ 106 h 127"/>
                <a:gd name="T18" fmla="*/ 33 w 85"/>
                <a:gd name="T19" fmla="*/ 106 h 127"/>
                <a:gd name="T20" fmla="*/ 53 w 85"/>
                <a:gd name="T21" fmla="*/ 95 h 127"/>
                <a:gd name="T22" fmla="*/ 60 w 85"/>
                <a:gd name="T23" fmla="*/ 62 h 127"/>
                <a:gd name="T24" fmla="*/ 53 w 85"/>
                <a:gd name="T25" fmla="*/ 32 h 127"/>
                <a:gd name="T26" fmla="*/ 33 w 85"/>
                <a:gd name="T27" fmla="*/ 21 h 127"/>
                <a:gd name="T28" fmla="*/ 23 w 85"/>
                <a:gd name="T29" fmla="*/ 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27">
                  <a:moveTo>
                    <a:pt x="0" y="127"/>
                  </a:moveTo>
                  <a:cubicBezTo>
                    <a:pt x="0" y="0"/>
                    <a:pt x="0" y="0"/>
                    <a:pt x="0" y="0"/>
                  </a:cubicBezTo>
                  <a:cubicBezTo>
                    <a:pt x="33" y="0"/>
                    <a:pt x="33" y="0"/>
                    <a:pt x="33" y="0"/>
                  </a:cubicBezTo>
                  <a:cubicBezTo>
                    <a:pt x="67" y="0"/>
                    <a:pt x="85" y="21"/>
                    <a:pt x="85" y="62"/>
                  </a:cubicBezTo>
                  <a:cubicBezTo>
                    <a:pt x="85" y="82"/>
                    <a:pt x="80" y="98"/>
                    <a:pt x="71" y="110"/>
                  </a:cubicBezTo>
                  <a:cubicBezTo>
                    <a:pt x="62" y="122"/>
                    <a:pt x="49" y="127"/>
                    <a:pt x="33" y="127"/>
                  </a:cubicBezTo>
                  <a:lnTo>
                    <a:pt x="0" y="127"/>
                  </a:lnTo>
                  <a:close/>
                  <a:moveTo>
                    <a:pt x="23" y="21"/>
                  </a:moveTo>
                  <a:cubicBezTo>
                    <a:pt x="23" y="106"/>
                    <a:pt x="23" y="106"/>
                    <a:pt x="23" y="106"/>
                  </a:cubicBezTo>
                  <a:cubicBezTo>
                    <a:pt x="33" y="106"/>
                    <a:pt x="33" y="106"/>
                    <a:pt x="33" y="106"/>
                  </a:cubicBezTo>
                  <a:cubicBezTo>
                    <a:pt x="41" y="106"/>
                    <a:pt x="48" y="102"/>
                    <a:pt x="53" y="95"/>
                  </a:cubicBezTo>
                  <a:cubicBezTo>
                    <a:pt x="57" y="87"/>
                    <a:pt x="60" y="76"/>
                    <a:pt x="60" y="62"/>
                  </a:cubicBezTo>
                  <a:cubicBezTo>
                    <a:pt x="60" y="49"/>
                    <a:pt x="57" y="39"/>
                    <a:pt x="53" y="32"/>
                  </a:cubicBezTo>
                  <a:cubicBezTo>
                    <a:pt x="48" y="25"/>
                    <a:pt x="42" y="21"/>
                    <a:pt x="33" y="21"/>
                  </a:cubicBezTo>
                  <a:lnTo>
                    <a:pt x="23" y="21"/>
                  </a:ln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8" name="Freeform 72"/>
            <p:cNvSpPr>
              <a:spLocks/>
            </p:cNvSpPr>
            <p:nvPr/>
          </p:nvSpPr>
          <p:spPr bwMode="auto">
            <a:xfrm>
              <a:off x="9571038" y="5199063"/>
              <a:ext cx="71438" cy="146050"/>
            </a:xfrm>
            <a:custGeom>
              <a:avLst/>
              <a:gdLst>
                <a:gd name="T0" fmla="*/ 0 w 19"/>
                <a:gd name="T1" fmla="*/ 37 h 39"/>
                <a:gd name="T2" fmla="*/ 0 w 19"/>
                <a:gd name="T3" fmla="*/ 29 h 39"/>
                <a:gd name="T4" fmla="*/ 8 w 19"/>
                <a:gd name="T5" fmla="*/ 32 h 39"/>
                <a:gd name="T6" fmla="*/ 11 w 19"/>
                <a:gd name="T7" fmla="*/ 31 h 39"/>
                <a:gd name="T8" fmla="*/ 12 w 19"/>
                <a:gd name="T9" fmla="*/ 28 h 39"/>
                <a:gd name="T10" fmla="*/ 11 w 19"/>
                <a:gd name="T11" fmla="*/ 25 h 39"/>
                <a:gd name="T12" fmla="*/ 7 w 19"/>
                <a:gd name="T13" fmla="*/ 22 h 39"/>
                <a:gd name="T14" fmla="*/ 0 w 19"/>
                <a:gd name="T15" fmla="*/ 11 h 39"/>
                <a:gd name="T16" fmla="*/ 3 w 19"/>
                <a:gd name="T17" fmla="*/ 3 h 39"/>
                <a:gd name="T18" fmla="*/ 11 w 19"/>
                <a:gd name="T19" fmla="*/ 0 h 39"/>
                <a:gd name="T20" fmla="*/ 18 w 19"/>
                <a:gd name="T21" fmla="*/ 1 h 39"/>
                <a:gd name="T22" fmla="*/ 18 w 19"/>
                <a:gd name="T23" fmla="*/ 8 h 39"/>
                <a:gd name="T24" fmla="*/ 11 w 19"/>
                <a:gd name="T25" fmla="*/ 6 h 39"/>
                <a:gd name="T26" fmla="*/ 9 w 19"/>
                <a:gd name="T27" fmla="*/ 8 h 39"/>
                <a:gd name="T28" fmla="*/ 7 w 19"/>
                <a:gd name="T29" fmla="*/ 10 h 39"/>
                <a:gd name="T30" fmla="*/ 12 w 19"/>
                <a:gd name="T31" fmla="*/ 16 h 39"/>
                <a:gd name="T32" fmla="*/ 18 w 19"/>
                <a:gd name="T33" fmla="*/ 22 h 39"/>
                <a:gd name="T34" fmla="*/ 19 w 19"/>
                <a:gd name="T35" fmla="*/ 28 h 39"/>
                <a:gd name="T36" fmla="*/ 16 w 19"/>
                <a:gd name="T37" fmla="*/ 36 h 39"/>
                <a:gd name="T38" fmla="*/ 8 w 19"/>
                <a:gd name="T39" fmla="*/ 39 h 39"/>
                <a:gd name="T40" fmla="*/ 4 w 19"/>
                <a:gd name="T41" fmla="*/ 38 h 39"/>
                <a:gd name="T42" fmla="*/ 0 w 19"/>
                <a:gd name="T4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39">
                  <a:moveTo>
                    <a:pt x="0" y="37"/>
                  </a:moveTo>
                  <a:cubicBezTo>
                    <a:pt x="0" y="29"/>
                    <a:pt x="0" y="29"/>
                    <a:pt x="0" y="29"/>
                  </a:cubicBezTo>
                  <a:cubicBezTo>
                    <a:pt x="3" y="31"/>
                    <a:pt x="5" y="32"/>
                    <a:pt x="8" y="32"/>
                  </a:cubicBezTo>
                  <a:cubicBezTo>
                    <a:pt x="9" y="32"/>
                    <a:pt x="10" y="32"/>
                    <a:pt x="11" y="31"/>
                  </a:cubicBezTo>
                  <a:cubicBezTo>
                    <a:pt x="12" y="30"/>
                    <a:pt x="12" y="29"/>
                    <a:pt x="12" y="28"/>
                  </a:cubicBezTo>
                  <a:cubicBezTo>
                    <a:pt x="12" y="27"/>
                    <a:pt x="12" y="26"/>
                    <a:pt x="11" y="25"/>
                  </a:cubicBezTo>
                  <a:cubicBezTo>
                    <a:pt x="10" y="24"/>
                    <a:pt x="9" y="23"/>
                    <a:pt x="7" y="22"/>
                  </a:cubicBezTo>
                  <a:cubicBezTo>
                    <a:pt x="2" y="19"/>
                    <a:pt x="0" y="16"/>
                    <a:pt x="0" y="11"/>
                  </a:cubicBezTo>
                  <a:cubicBezTo>
                    <a:pt x="0" y="8"/>
                    <a:pt x="1" y="5"/>
                    <a:pt x="3" y="3"/>
                  </a:cubicBezTo>
                  <a:cubicBezTo>
                    <a:pt x="5" y="1"/>
                    <a:pt x="7" y="0"/>
                    <a:pt x="11" y="0"/>
                  </a:cubicBezTo>
                  <a:cubicBezTo>
                    <a:pt x="13" y="0"/>
                    <a:pt x="16" y="1"/>
                    <a:pt x="18" y="1"/>
                  </a:cubicBezTo>
                  <a:cubicBezTo>
                    <a:pt x="18" y="8"/>
                    <a:pt x="18" y="8"/>
                    <a:pt x="18" y="8"/>
                  </a:cubicBezTo>
                  <a:cubicBezTo>
                    <a:pt x="16" y="7"/>
                    <a:pt x="14" y="6"/>
                    <a:pt x="11" y="6"/>
                  </a:cubicBezTo>
                  <a:cubicBezTo>
                    <a:pt x="10" y="6"/>
                    <a:pt x="9" y="7"/>
                    <a:pt x="9" y="8"/>
                  </a:cubicBezTo>
                  <a:cubicBezTo>
                    <a:pt x="8" y="8"/>
                    <a:pt x="7" y="9"/>
                    <a:pt x="7" y="10"/>
                  </a:cubicBezTo>
                  <a:cubicBezTo>
                    <a:pt x="7" y="13"/>
                    <a:pt x="9" y="15"/>
                    <a:pt x="12" y="16"/>
                  </a:cubicBezTo>
                  <a:cubicBezTo>
                    <a:pt x="15" y="18"/>
                    <a:pt x="16" y="20"/>
                    <a:pt x="18" y="22"/>
                  </a:cubicBezTo>
                  <a:cubicBezTo>
                    <a:pt x="19" y="23"/>
                    <a:pt x="19" y="25"/>
                    <a:pt x="19" y="28"/>
                  </a:cubicBezTo>
                  <a:cubicBezTo>
                    <a:pt x="19" y="31"/>
                    <a:pt x="18" y="34"/>
                    <a:pt x="16" y="36"/>
                  </a:cubicBezTo>
                  <a:cubicBezTo>
                    <a:pt x="14" y="38"/>
                    <a:pt x="12" y="39"/>
                    <a:pt x="8" y="39"/>
                  </a:cubicBezTo>
                  <a:cubicBezTo>
                    <a:pt x="7" y="39"/>
                    <a:pt x="5" y="38"/>
                    <a:pt x="4" y="38"/>
                  </a:cubicBezTo>
                  <a:cubicBezTo>
                    <a:pt x="2" y="38"/>
                    <a:pt x="1" y="37"/>
                    <a:pt x="0" y="37"/>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9" name="Freeform 73"/>
            <p:cNvSpPr>
              <a:spLocks/>
            </p:cNvSpPr>
            <p:nvPr/>
          </p:nvSpPr>
          <p:spPr bwMode="auto">
            <a:xfrm>
              <a:off x="9659938" y="5202238"/>
              <a:ext cx="82550" cy="142875"/>
            </a:xfrm>
            <a:custGeom>
              <a:avLst/>
              <a:gdLst>
                <a:gd name="T0" fmla="*/ 22 w 22"/>
                <a:gd name="T1" fmla="*/ 21 h 38"/>
                <a:gd name="T2" fmla="*/ 11 w 22"/>
                <a:gd name="T3" fmla="*/ 38 h 38"/>
                <a:gd name="T4" fmla="*/ 0 w 22"/>
                <a:gd name="T5" fmla="*/ 22 h 38"/>
                <a:gd name="T6" fmla="*/ 0 w 22"/>
                <a:gd name="T7" fmla="*/ 0 h 38"/>
                <a:gd name="T8" fmla="*/ 7 w 22"/>
                <a:gd name="T9" fmla="*/ 0 h 38"/>
                <a:gd name="T10" fmla="*/ 7 w 22"/>
                <a:gd name="T11" fmla="*/ 22 h 38"/>
                <a:gd name="T12" fmla="*/ 11 w 22"/>
                <a:gd name="T13" fmla="*/ 31 h 38"/>
                <a:gd name="T14" fmla="*/ 14 w 22"/>
                <a:gd name="T15" fmla="*/ 29 h 38"/>
                <a:gd name="T16" fmla="*/ 15 w 22"/>
                <a:gd name="T17" fmla="*/ 23 h 38"/>
                <a:gd name="T18" fmla="*/ 15 w 22"/>
                <a:gd name="T19" fmla="*/ 0 h 38"/>
                <a:gd name="T20" fmla="*/ 22 w 22"/>
                <a:gd name="T21" fmla="*/ 0 h 38"/>
                <a:gd name="T22" fmla="*/ 22 w 22"/>
                <a:gd name="T23" fmla="*/ 2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8">
                  <a:moveTo>
                    <a:pt x="22" y="21"/>
                  </a:moveTo>
                  <a:cubicBezTo>
                    <a:pt x="22" y="32"/>
                    <a:pt x="18" y="38"/>
                    <a:pt x="11" y="38"/>
                  </a:cubicBezTo>
                  <a:cubicBezTo>
                    <a:pt x="3" y="38"/>
                    <a:pt x="0" y="32"/>
                    <a:pt x="0" y="22"/>
                  </a:cubicBezTo>
                  <a:cubicBezTo>
                    <a:pt x="0" y="0"/>
                    <a:pt x="0" y="0"/>
                    <a:pt x="0" y="0"/>
                  </a:cubicBezTo>
                  <a:cubicBezTo>
                    <a:pt x="7" y="0"/>
                    <a:pt x="7" y="0"/>
                    <a:pt x="7" y="0"/>
                  </a:cubicBezTo>
                  <a:cubicBezTo>
                    <a:pt x="7" y="22"/>
                    <a:pt x="7" y="22"/>
                    <a:pt x="7" y="22"/>
                  </a:cubicBezTo>
                  <a:cubicBezTo>
                    <a:pt x="7" y="28"/>
                    <a:pt x="8" y="31"/>
                    <a:pt x="11" y="31"/>
                  </a:cubicBezTo>
                  <a:cubicBezTo>
                    <a:pt x="12" y="31"/>
                    <a:pt x="14" y="31"/>
                    <a:pt x="14" y="29"/>
                  </a:cubicBezTo>
                  <a:cubicBezTo>
                    <a:pt x="15" y="28"/>
                    <a:pt x="15" y="26"/>
                    <a:pt x="15" y="23"/>
                  </a:cubicBezTo>
                  <a:cubicBezTo>
                    <a:pt x="15" y="0"/>
                    <a:pt x="15" y="0"/>
                    <a:pt x="15" y="0"/>
                  </a:cubicBezTo>
                  <a:cubicBezTo>
                    <a:pt x="22" y="0"/>
                    <a:pt x="22" y="0"/>
                    <a:pt x="22" y="0"/>
                  </a:cubicBezTo>
                  <a:lnTo>
                    <a:pt x="22" y="21"/>
                  </a:ln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0" name="Freeform 74"/>
            <p:cNvSpPr>
              <a:spLocks noEditPoints="1"/>
            </p:cNvSpPr>
            <p:nvPr/>
          </p:nvSpPr>
          <p:spPr bwMode="auto">
            <a:xfrm>
              <a:off x="9766300" y="5202238"/>
              <a:ext cx="82550" cy="139700"/>
            </a:xfrm>
            <a:custGeom>
              <a:avLst/>
              <a:gdLst>
                <a:gd name="T0" fmla="*/ 0 w 22"/>
                <a:gd name="T1" fmla="*/ 37 h 37"/>
                <a:gd name="T2" fmla="*/ 0 w 22"/>
                <a:gd name="T3" fmla="*/ 0 h 37"/>
                <a:gd name="T4" fmla="*/ 11 w 22"/>
                <a:gd name="T5" fmla="*/ 0 h 37"/>
                <a:gd name="T6" fmla="*/ 21 w 22"/>
                <a:gd name="T7" fmla="*/ 9 h 37"/>
                <a:gd name="T8" fmla="*/ 19 w 22"/>
                <a:gd name="T9" fmla="*/ 14 h 37"/>
                <a:gd name="T10" fmla="*/ 15 w 22"/>
                <a:gd name="T11" fmla="*/ 17 h 37"/>
                <a:gd name="T12" fmla="*/ 15 w 22"/>
                <a:gd name="T13" fmla="*/ 17 h 37"/>
                <a:gd name="T14" fmla="*/ 20 w 22"/>
                <a:gd name="T15" fmla="*/ 20 h 37"/>
                <a:gd name="T16" fmla="*/ 22 w 22"/>
                <a:gd name="T17" fmla="*/ 26 h 37"/>
                <a:gd name="T18" fmla="*/ 19 w 22"/>
                <a:gd name="T19" fmla="*/ 34 h 37"/>
                <a:gd name="T20" fmla="*/ 12 w 22"/>
                <a:gd name="T21" fmla="*/ 37 h 37"/>
                <a:gd name="T22" fmla="*/ 0 w 22"/>
                <a:gd name="T23" fmla="*/ 37 h 37"/>
                <a:gd name="T24" fmla="*/ 7 w 22"/>
                <a:gd name="T25" fmla="*/ 6 h 37"/>
                <a:gd name="T26" fmla="*/ 7 w 22"/>
                <a:gd name="T27" fmla="*/ 15 h 37"/>
                <a:gd name="T28" fmla="*/ 10 w 22"/>
                <a:gd name="T29" fmla="*/ 15 h 37"/>
                <a:gd name="T30" fmla="*/ 13 w 22"/>
                <a:gd name="T31" fmla="*/ 14 h 37"/>
                <a:gd name="T32" fmla="*/ 14 w 22"/>
                <a:gd name="T33" fmla="*/ 10 h 37"/>
                <a:gd name="T34" fmla="*/ 9 w 22"/>
                <a:gd name="T35" fmla="*/ 6 h 37"/>
                <a:gd name="T36" fmla="*/ 7 w 22"/>
                <a:gd name="T37" fmla="*/ 6 h 37"/>
                <a:gd name="T38" fmla="*/ 7 w 22"/>
                <a:gd name="T39" fmla="*/ 21 h 37"/>
                <a:gd name="T40" fmla="*/ 7 w 22"/>
                <a:gd name="T41" fmla="*/ 31 h 37"/>
                <a:gd name="T42" fmla="*/ 10 w 22"/>
                <a:gd name="T43" fmla="*/ 31 h 37"/>
                <a:gd name="T44" fmla="*/ 14 w 22"/>
                <a:gd name="T45" fmla="*/ 29 h 37"/>
                <a:gd name="T46" fmla="*/ 15 w 22"/>
                <a:gd name="T47" fmla="*/ 26 h 37"/>
                <a:gd name="T48" fmla="*/ 14 w 22"/>
                <a:gd name="T49" fmla="*/ 22 h 37"/>
                <a:gd name="T50" fmla="*/ 10 w 22"/>
                <a:gd name="T51" fmla="*/ 21 h 37"/>
                <a:gd name="T52" fmla="*/ 7 w 22"/>
                <a:gd name="T53"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37">
                  <a:moveTo>
                    <a:pt x="0" y="37"/>
                  </a:moveTo>
                  <a:cubicBezTo>
                    <a:pt x="0" y="0"/>
                    <a:pt x="0" y="0"/>
                    <a:pt x="0" y="0"/>
                  </a:cubicBezTo>
                  <a:cubicBezTo>
                    <a:pt x="11" y="0"/>
                    <a:pt x="11" y="0"/>
                    <a:pt x="11" y="0"/>
                  </a:cubicBezTo>
                  <a:cubicBezTo>
                    <a:pt x="18" y="0"/>
                    <a:pt x="21" y="3"/>
                    <a:pt x="21" y="9"/>
                  </a:cubicBezTo>
                  <a:cubicBezTo>
                    <a:pt x="21" y="11"/>
                    <a:pt x="20" y="12"/>
                    <a:pt x="19" y="14"/>
                  </a:cubicBezTo>
                  <a:cubicBezTo>
                    <a:pt x="18" y="15"/>
                    <a:pt x="17" y="16"/>
                    <a:pt x="15" y="17"/>
                  </a:cubicBezTo>
                  <a:cubicBezTo>
                    <a:pt x="15" y="17"/>
                    <a:pt x="15" y="17"/>
                    <a:pt x="15" y="17"/>
                  </a:cubicBezTo>
                  <a:cubicBezTo>
                    <a:pt x="17" y="17"/>
                    <a:pt x="19" y="18"/>
                    <a:pt x="20" y="20"/>
                  </a:cubicBezTo>
                  <a:cubicBezTo>
                    <a:pt x="21" y="22"/>
                    <a:pt x="22" y="24"/>
                    <a:pt x="22" y="26"/>
                  </a:cubicBezTo>
                  <a:cubicBezTo>
                    <a:pt x="22" y="29"/>
                    <a:pt x="21" y="32"/>
                    <a:pt x="19" y="34"/>
                  </a:cubicBezTo>
                  <a:cubicBezTo>
                    <a:pt x="18" y="36"/>
                    <a:pt x="15" y="37"/>
                    <a:pt x="12" y="37"/>
                  </a:cubicBezTo>
                  <a:lnTo>
                    <a:pt x="0" y="37"/>
                  </a:lnTo>
                  <a:close/>
                  <a:moveTo>
                    <a:pt x="7" y="6"/>
                  </a:moveTo>
                  <a:cubicBezTo>
                    <a:pt x="7" y="15"/>
                    <a:pt x="7" y="15"/>
                    <a:pt x="7" y="15"/>
                  </a:cubicBezTo>
                  <a:cubicBezTo>
                    <a:pt x="10" y="15"/>
                    <a:pt x="10" y="15"/>
                    <a:pt x="10" y="15"/>
                  </a:cubicBezTo>
                  <a:cubicBezTo>
                    <a:pt x="11" y="15"/>
                    <a:pt x="12" y="14"/>
                    <a:pt x="13" y="14"/>
                  </a:cubicBezTo>
                  <a:cubicBezTo>
                    <a:pt x="13" y="13"/>
                    <a:pt x="14" y="12"/>
                    <a:pt x="14" y="10"/>
                  </a:cubicBezTo>
                  <a:cubicBezTo>
                    <a:pt x="14" y="7"/>
                    <a:pt x="12" y="6"/>
                    <a:pt x="9" y="6"/>
                  </a:cubicBezTo>
                  <a:lnTo>
                    <a:pt x="7" y="6"/>
                  </a:lnTo>
                  <a:close/>
                  <a:moveTo>
                    <a:pt x="7" y="21"/>
                  </a:moveTo>
                  <a:cubicBezTo>
                    <a:pt x="7" y="31"/>
                    <a:pt x="7" y="31"/>
                    <a:pt x="7" y="31"/>
                  </a:cubicBezTo>
                  <a:cubicBezTo>
                    <a:pt x="10" y="31"/>
                    <a:pt x="10" y="31"/>
                    <a:pt x="10" y="31"/>
                  </a:cubicBezTo>
                  <a:cubicBezTo>
                    <a:pt x="12" y="31"/>
                    <a:pt x="13" y="30"/>
                    <a:pt x="14" y="29"/>
                  </a:cubicBezTo>
                  <a:cubicBezTo>
                    <a:pt x="14" y="29"/>
                    <a:pt x="15" y="27"/>
                    <a:pt x="15" y="26"/>
                  </a:cubicBezTo>
                  <a:cubicBezTo>
                    <a:pt x="15" y="24"/>
                    <a:pt x="14" y="23"/>
                    <a:pt x="14" y="22"/>
                  </a:cubicBezTo>
                  <a:cubicBezTo>
                    <a:pt x="13" y="21"/>
                    <a:pt x="12" y="21"/>
                    <a:pt x="10" y="21"/>
                  </a:cubicBezTo>
                  <a:lnTo>
                    <a:pt x="7" y="21"/>
                  </a:ln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1" name="Freeform 75"/>
            <p:cNvSpPr>
              <a:spLocks/>
            </p:cNvSpPr>
            <p:nvPr/>
          </p:nvSpPr>
          <p:spPr bwMode="auto">
            <a:xfrm>
              <a:off x="9863138" y="5199063"/>
              <a:ext cx="71438" cy="146050"/>
            </a:xfrm>
            <a:custGeom>
              <a:avLst/>
              <a:gdLst>
                <a:gd name="T0" fmla="*/ 0 w 19"/>
                <a:gd name="T1" fmla="*/ 37 h 39"/>
                <a:gd name="T2" fmla="*/ 0 w 19"/>
                <a:gd name="T3" fmla="*/ 29 h 39"/>
                <a:gd name="T4" fmla="*/ 7 w 19"/>
                <a:gd name="T5" fmla="*/ 32 h 39"/>
                <a:gd name="T6" fmla="*/ 10 w 19"/>
                <a:gd name="T7" fmla="*/ 31 h 39"/>
                <a:gd name="T8" fmla="*/ 11 w 19"/>
                <a:gd name="T9" fmla="*/ 28 h 39"/>
                <a:gd name="T10" fmla="*/ 10 w 19"/>
                <a:gd name="T11" fmla="*/ 25 h 39"/>
                <a:gd name="T12" fmla="*/ 6 w 19"/>
                <a:gd name="T13" fmla="*/ 22 h 39"/>
                <a:gd name="T14" fmla="*/ 0 w 19"/>
                <a:gd name="T15" fmla="*/ 11 h 39"/>
                <a:gd name="T16" fmla="*/ 2 w 19"/>
                <a:gd name="T17" fmla="*/ 3 h 39"/>
                <a:gd name="T18" fmla="*/ 10 w 19"/>
                <a:gd name="T19" fmla="*/ 0 h 39"/>
                <a:gd name="T20" fmla="*/ 17 w 19"/>
                <a:gd name="T21" fmla="*/ 1 h 39"/>
                <a:gd name="T22" fmla="*/ 17 w 19"/>
                <a:gd name="T23" fmla="*/ 8 h 39"/>
                <a:gd name="T24" fmla="*/ 11 w 19"/>
                <a:gd name="T25" fmla="*/ 6 h 39"/>
                <a:gd name="T26" fmla="*/ 8 w 19"/>
                <a:gd name="T27" fmla="*/ 8 h 39"/>
                <a:gd name="T28" fmla="*/ 7 w 19"/>
                <a:gd name="T29" fmla="*/ 10 h 39"/>
                <a:gd name="T30" fmla="*/ 11 w 19"/>
                <a:gd name="T31" fmla="*/ 16 h 39"/>
                <a:gd name="T32" fmla="*/ 17 w 19"/>
                <a:gd name="T33" fmla="*/ 22 h 39"/>
                <a:gd name="T34" fmla="*/ 19 w 19"/>
                <a:gd name="T35" fmla="*/ 28 h 39"/>
                <a:gd name="T36" fmla="*/ 16 w 19"/>
                <a:gd name="T37" fmla="*/ 36 h 39"/>
                <a:gd name="T38" fmla="*/ 8 w 19"/>
                <a:gd name="T39" fmla="*/ 39 h 39"/>
                <a:gd name="T40" fmla="*/ 3 w 19"/>
                <a:gd name="T41" fmla="*/ 38 h 39"/>
                <a:gd name="T42" fmla="*/ 0 w 19"/>
                <a:gd name="T4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39">
                  <a:moveTo>
                    <a:pt x="0" y="37"/>
                  </a:moveTo>
                  <a:cubicBezTo>
                    <a:pt x="0" y="29"/>
                    <a:pt x="0" y="29"/>
                    <a:pt x="0" y="29"/>
                  </a:cubicBezTo>
                  <a:cubicBezTo>
                    <a:pt x="2" y="31"/>
                    <a:pt x="5" y="32"/>
                    <a:pt x="7" y="32"/>
                  </a:cubicBezTo>
                  <a:cubicBezTo>
                    <a:pt x="9" y="32"/>
                    <a:pt x="10" y="32"/>
                    <a:pt x="10" y="31"/>
                  </a:cubicBezTo>
                  <a:cubicBezTo>
                    <a:pt x="11" y="30"/>
                    <a:pt x="11" y="29"/>
                    <a:pt x="11" y="28"/>
                  </a:cubicBezTo>
                  <a:cubicBezTo>
                    <a:pt x="11" y="27"/>
                    <a:pt x="11" y="26"/>
                    <a:pt x="10" y="25"/>
                  </a:cubicBezTo>
                  <a:cubicBezTo>
                    <a:pt x="10" y="24"/>
                    <a:pt x="8" y="23"/>
                    <a:pt x="6" y="22"/>
                  </a:cubicBezTo>
                  <a:cubicBezTo>
                    <a:pt x="2" y="19"/>
                    <a:pt x="0" y="16"/>
                    <a:pt x="0" y="11"/>
                  </a:cubicBezTo>
                  <a:cubicBezTo>
                    <a:pt x="0" y="8"/>
                    <a:pt x="1" y="5"/>
                    <a:pt x="2" y="3"/>
                  </a:cubicBezTo>
                  <a:cubicBezTo>
                    <a:pt x="4" y="1"/>
                    <a:pt x="7" y="0"/>
                    <a:pt x="10" y="0"/>
                  </a:cubicBezTo>
                  <a:cubicBezTo>
                    <a:pt x="13" y="0"/>
                    <a:pt x="15" y="1"/>
                    <a:pt x="17" y="1"/>
                  </a:cubicBezTo>
                  <a:cubicBezTo>
                    <a:pt x="17" y="8"/>
                    <a:pt x="17" y="8"/>
                    <a:pt x="17" y="8"/>
                  </a:cubicBezTo>
                  <a:cubicBezTo>
                    <a:pt x="15" y="7"/>
                    <a:pt x="13" y="6"/>
                    <a:pt x="11" y="6"/>
                  </a:cubicBezTo>
                  <a:cubicBezTo>
                    <a:pt x="10" y="6"/>
                    <a:pt x="9" y="7"/>
                    <a:pt x="8" y="8"/>
                  </a:cubicBezTo>
                  <a:cubicBezTo>
                    <a:pt x="7" y="8"/>
                    <a:pt x="7" y="9"/>
                    <a:pt x="7" y="10"/>
                  </a:cubicBezTo>
                  <a:cubicBezTo>
                    <a:pt x="7" y="13"/>
                    <a:pt x="8" y="15"/>
                    <a:pt x="11" y="16"/>
                  </a:cubicBezTo>
                  <a:cubicBezTo>
                    <a:pt x="14" y="18"/>
                    <a:pt x="16" y="20"/>
                    <a:pt x="17" y="22"/>
                  </a:cubicBezTo>
                  <a:cubicBezTo>
                    <a:pt x="18" y="23"/>
                    <a:pt x="19" y="25"/>
                    <a:pt x="19" y="28"/>
                  </a:cubicBezTo>
                  <a:cubicBezTo>
                    <a:pt x="19" y="31"/>
                    <a:pt x="18" y="34"/>
                    <a:pt x="16" y="36"/>
                  </a:cubicBezTo>
                  <a:cubicBezTo>
                    <a:pt x="14" y="38"/>
                    <a:pt x="11" y="39"/>
                    <a:pt x="8" y="39"/>
                  </a:cubicBezTo>
                  <a:cubicBezTo>
                    <a:pt x="6" y="39"/>
                    <a:pt x="5" y="38"/>
                    <a:pt x="3" y="38"/>
                  </a:cubicBezTo>
                  <a:cubicBezTo>
                    <a:pt x="2" y="38"/>
                    <a:pt x="1" y="37"/>
                    <a:pt x="0" y="37"/>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2" name="Freeform 76"/>
            <p:cNvSpPr>
              <a:spLocks/>
            </p:cNvSpPr>
            <p:nvPr/>
          </p:nvSpPr>
          <p:spPr bwMode="auto">
            <a:xfrm>
              <a:off x="9945688" y="5199063"/>
              <a:ext cx="79375" cy="146050"/>
            </a:xfrm>
            <a:custGeom>
              <a:avLst/>
              <a:gdLst>
                <a:gd name="T0" fmla="*/ 21 w 21"/>
                <a:gd name="T1" fmla="*/ 37 h 39"/>
                <a:gd name="T2" fmla="*/ 14 w 21"/>
                <a:gd name="T3" fmla="*/ 39 h 39"/>
                <a:gd name="T4" fmla="*/ 4 w 21"/>
                <a:gd name="T5" fmla="*/ 34 h 39"/>
                <a:gd name="T6" fmla="*/ 0 w 21"/>
                <a:gd name="T7" fmla="*/ 20 h 39"/>
                <a:gd name="T8" fmla="*/ 4 w 21"/>
                <a:gd name="T9" fmla="*/ 5 h 39"/>
                <a:gd name="T10" fmla="*/ 15 w 21"/>
                <a:gd name="T11" fmla="*/ 0 h 39"/>
                <a:gd name="T12" fmla="*/ 21 w 21"/>
                <a:gd name="T13" fmla="*/ 1 h 39"/>
                <a:gd name="T14" fmla="*/ 21 w 21"/>
                <a:gd name="T15" fmla="*/ 8 h 39"/>
                <a:gd name="T16" fmla="*/ 15 w 21"/>
                <a:gd name="T17" fmla="*/ 6 h 39"/>
                <a:gd name="T18" fmla="*/ 9 w 21"/>
                <a:gd name="T19" fmla="*/ 10 h 39"/>
                <a:gd name="T20" fmla="*/ 7 w 21"/>
                <a:gd name="T21" fmla="*/ 20 h 39"/>
                <a:gd name="T22" fmla="*/ 9 w 21"/>
                <a:gd name="T23" fmla="*/ 29 h 39"/>
                <a:gd name="T24" fmla="*/ 15 w 21"/>
                <a:gd name="T25" fmla="*/ 32 h 39"/>
                <a:gd name="T26" fmla="*/ 21 w 21"/>
                <a:gd name="T27" fmla="*/ 30 h 39"/>
                <a:gd name="T28" fmla="*/ 21 w 21"/>
                <a:gd name="T29"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9">
                  <a:moveTo>
                    <a:pt x="21" y="37"/>
                  </a:moveTo>
                  <a:cubicBezTo>
                    <a:pt x="19" y="38"/>
                    <a:pt x="17" y="39"/>
                    <a:pt x="14" y="39"/>
                  </a:cubicBezTo>
                  <a:cubicBezTo>
                    <a:pt x="10" y="39"/>
                    <a:pt x="6" y="37"/>
                    <a:pt x="4" y="34"/>
                  </a:cubicBezTo>
                  <a:cubicBezTo>
                    <a:pt x="1" y="30"/>
                    <a:pt x="0" y="26"/>
                    <a:pt x="0" y="20"/>
                  </a:cubicBezTo>
                  <a:cubicBezTo>
                    <a:pt x="0" y="14"/>
                    <a:pt x="1" y="9"/>
                    <a:pt x="4" y="5"/>
                  </a:cubicBezTo>
                  <a:cubicBezTo>
                    <a:pt x="7" y="2"/>
                    <a:pt x="10" y="0"/>
                    <a:pt x="15" y="0"/>
                  </a:cubicBezTo>
                  <a:cubicBezTo>
                    <a:pt x="17" y="0"/>
                    <a:pt x="19" y="0"/>
                    <a:pt x="21" y="1"/>
                  </a:cubicBezTo>
                  <a:cubicBezTo>
                    <a:pt x="21" y="8"/>
                    <a:pt x="21" y="8"/>
                    <a:pt x="21" y="8"/>
                  </a:cubicBezTo>
                  <a:cubicBezTo>
                    <a:pt x="19" y="7"/>
                    <a:pt x="17" y="6"/>
                    <a:pt x="15" y="6"/>
                  </a:cubicBezTo>
                  <a:cubicBezTo>
                    <a:pt x="13" y="6"/>
                    <a:pt x="11" y="8"/>
                    <a:pt x="9" y="10"/>
                  </a:cubicBezTo>
                  <a:cubicBezTo>
                    <a:pt x="8" y="12"/>
                    <a:pt x="7" y="15"/>
                    <a:pt x="7" y="20"/>
                  </a:cubicBezTo>
                  <a:cubicBezTo>
                    <a:pt x="7" y="24"/>
                    <a:pt x="8" y="27"/>
                    <a:pt x="9" y="29"/>
                  </a:cubicBezTo>
                  <a:cubicBezTo>
                    <a:pt x="11" y="31"/>
                    <a:pt x="13" y="32"/>
                    <a:pt x="15" y="32"/>
                  </a:cubicBezTo>
                  <a:cubicBezTo>
                    <a:pt x="17" y="32"/>
                    <a:pt x="19" y="32"/>
                    <a:pt x="21" y="30"/>
                  </a:cubicBezTo>
                  <a:lnTo>
                    <a:pt x="21" y="37"/>
                  </a:ln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3" name="Freeform 77"/>
            <p:cNvSpPr>
              <a:spLocks noEditPoints="1"/>
            </p:cNvSpPr>
            <p:nvPr/>
          </p:nvSpPr>
          <p:spPr bwMode="auto">
            <a:xfrm>
              <a:off x="10044113" y="5202238"/>
              <a:ext cx="85725" cy="139700"/>
            </a:xfrm>
            <a:custGeom>
              <a:avLst/>
              <a:gdLst>
                <a:gd name="T0" fmla="*/ 15 w 23"/>
                <a:gd name="T1" fmla="*/ 37 h 37"/>
                <a:gd name="T2" fmla="*/ 12 w 23"/>
                <a:gd name="T3" fmla="*/ 28 h 37"/>
                <a:gd name="T4" fmla="*/ 8 w 23"/>
                <a:gd name="T5" fmla="*/ 23 h 37"/>
                <a:gd name="T6" fmla="*/ 7 w 23"/>
                <a:gd name="T7" fmla="*/ 23 h 37"/>
                <a:gd name="T8" fmla="*/ 7 w 23"/>
                <a:gd name="T9" fmla="*/ 37 h 37"/>
                <a:gd name="T10" fmla="*/ 0 w 23"/>
                <a:gd name="T11" fmla="*/ 37 h 37"/>
                <a:gd name="T12" fmla="*/ 0 w 23"/>
                <a:gd name="T13" fmla="*/ 0 h 37"/>
                <a:gd name="T14" fmla="*/ 10 w 23"/>
                <a:gd name="T15" fmla="*/ 0 h 37"/>
                <a:gd name="T16" fmla="*/ 21 w 23"/>
                <a:gd name="T17" fmla="*/ 10 h 37"/>
                <a:gd name="T18" fmla="*/ 15 w 23"/>
                <a:gd name="T19" fmla="*/ 20 h 37"/>
                <a:gd name="T20" fmla="*/ 15 w 23"/>
                <a:gd name="T21" fmla="*/ 20 h 37"/>
                <a:gd name="T22" fmla="*/ 19 w 23"/>
                <a:gd name="T23" fmla="*/ 27 h 37"/>
                <a:gd name="T24" fmla="*/ 23 w 23"/>
                <a:gd name="T25" fmla="*/ 37 h 37"/>
                <a:gd name="T26" fmla="*/ 15 w 23"/>
                <a:gd name="T27" fmla="*/ 37 h 37"/>
                <a:gd name="T28" fmla="*/ 7 w 23"/>
                <a:gd name="T29" fmla="*/ 6 h 37"/>
                <a:gd name="T30" fmla="*/ 7 w 23"/>
                <a:gd name="T31" fmla="*/ 17 h 37"/>
                <a:gd name="T32" fmla="*/ 9 w 23"/>
                <a:gd name="T33" fmla="*/ 17 h 37"/>
                <a:gd name="T34" fmla="*/ 13 w 23"/>
                <a:gd name="T35" fmla="*/ 15 h 37"/>
                <a:gd name="T36" fmla="*/ 14 w 23"/>
                <a:gd name="T37" fmla="*/ 11 h 37"/>
                <a:gd name="T38" fmla="*/ 13 w 23"/>
                <a:gd name="T39" fmla="*/ 7 h 37"/>
                <a:gd name="T40" fmla="*/ 9 w 23"/>
                <a:gd name="T41" fmla="*/ 6 h 37"/>
                <a:gd name="T42" fmla="*/ 7 w 23"/>
                <a:gd name="T43"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37">
                  <a:moveTo>
                    <a:pt x="15" y="37"/>
                  </a:moveTo>
                  <a:cubicBezTo>
                    <a:pt x="12" y="28"/>
                    <a:pt x="12" y="28"/>
                    <a:pt x="12" y="28"/>
                  </a:cubicBezTo>
                  <a:cubicBezTo>
                    <a:pt x="11" y="24"/>
                    <a:pt x="10" y="23"/>
                    <a:pt x="8" y="23"/>
                  </a:cubicBezTo>
                  <a:cubicBezTo>
                    <a:pt x="7" y="23"/>
                    <a:pt x="7" y="23"/>
                    <a:pt x="7" y="23"/>
                  </a:cubicBezTo>
                  <a:cubicBezTo>
                    <a:pt x="7" y="37"/>
                    <a:pt x="7" y="37"/>
                    <a:pt x="7" y="37"/>
                  </a:cubicBezTo>
                  <a:cubicBezTo>
                    <a:pt x="0" y="37"/>
                    <a:pt x="0" y="37"/>
                    <a:pt x="0" y="37"/>
                  </a:cubicBezTo>
                  <a:cubicBezTo>
                    <a:pt x="0" y="0"/>
                    <a:pt x="0" y="0"/>
                    <a:pt x="0" y="0"/>
                  </a:cubicBezTo>
                  <a:cubicBezTo>
                    <a:pt x="10" y="0"/>
                    <a:pt x="10" y="0"/>
                    <a:pt x="10" y="0"/>
                  </a:cubicBezTo>
                  <a:cubicBezTo>
                    <a:pt x="17" y="0"/>
                    <a:pt x="21" y="3"/>
                    <a:pt x="21" y="10"/>
                  </a:cubicBezTo>
                  <a:cubicBezTo>
                    <a:pt x="21" y="15"/>
                    <a:pt x="19" y="18"/>
                    <a:pt x="15" y="20"/>
                  </a:cubicBezTo>
                  <a:cubicBezTo>
                    <a:pt x="15" y="20"/>
                    <a:pt x="15" y="20"/>
                    <a:pt x="15" y="20"/>
                  </a:cubicBezTo>
                  <a:cubicBezTo>
                    <a:pt x="17" y="21"/>
                    <a:pt x="18" y="23"/>
                    <a:pt x="19" y="27"/>
                  </a:cubicBezTo>
                  <a:cubicBezTo>
                    <a:pt x="23" y="37"/>
                    <a:pt x="23" y="37"/>
                    <a:pt x="23" y="37"/>
                  </a:cubicBezTo>
                  <a:lnTo>
                    <a:pt x="15" y="37"/>
                  </a:lnTo>
                  <a:close/>
                  <a:moveTo>
                    <a:pt x="7" y="6"/>
                  </a:moveTo>
                  <a:cubicBezTo>
                    <a:pt x="7" y="17"/>
                    <a:pt x="7" y="17"/>
                    <a:pt x="7" y="17"/>
                  </a:cubicBezTo>
                  <a:cubicBezTo>
                    <a:pt x="9" y="17"/>
                    <a:pt x="9" y="17"/>
                    <a:pt x="9" y="17"/>
                  </a:cubicBezTo>
                  <a:cubicBezTo>
                    <a:pt x="11" y="17"/>
                    <a:pt x="12" y="16"/>
                    <a:pt x="13" y="15"/>
                  </a:cubicBezTo>
                  <a:cubicBezTo>
                    <a:pt x="13" y="14"/>
                    <a:pt x="14" y="12"/>
                    <a:pt x="14" y="11"/>
                  </a:cubicBezTo>
                  <a:cubicBezTo>
                    <a:pt x="14" y="9"/>
                    <a:pt x="13" y="8"/>
                    <a:pt x="13" y="7"/>
                  </a:cubicBezTo>
                  <a:cubicBezTo>
                    <a:pt x="12" y="6"/>
                    <a:pt x="11" y="6"/>
                    <a:pt x="9" y="6"/>
                  </a:cubicBezTo>
                  <a:lnTo>
                    <a:pt x="7" y="6"/>
                  </a:ln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4" name="Rectangle 78"/>
            <p:cNvSpPr>
              <a:spLocks noChangeArrowheads="1"/>
            </p:cNvSpPr>
            <p:nvPr/>
          </p:nvSpPr>
          <p:spPr bwMode="auto">
            <a:xfrm>
              <a:off x="10140950" y="5202238"/>
              <a:ext cx="26988" cy="139700"/>
            </a:xfrm>
            <a:prstGeom prst="rect">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5" name="Freeform 79"/>
            <p:cNvSpPr>
              <a:spLocks noEditPoints="1"/>
            </p:cNvSpPr>
            <p:nvPr/>
          </p:nvSpPr>
          <p:spPr bwMode="auto">
            <a:xfrm>
              <a:off x="10193338" y="5202238"/>
              <a:ext cx="79375" cy="139700"/>
            </a:xfrm>
            <a:custGeom>
              <a:avLst/>
              <a:gdLst>
                <a:gd name="T0" fmla="*/ 7 w 21"/>
                <a:gd name="T1" fmla="*/ 24 h 37"/>
                <a:gd name="T2" fmla="*/ 7 w 21"/>
                <a:gd name="T3" fmla="*/ 37 h 37"/>
                <a:gd name="T4" fmla="*/ 0 w 21"/>
                <a:gd name="T5" fmla="*/ 37 h 37"/>
                <a:gd name="T6" fmla="*/ 0 w 21"/>
                <a:gd name="T7" fmla="*/ 0 h 37"/>
                <a:gd name="T8" fmla="*/ 10 w 21"/>
                <a:gd name="T9" fmla="*/ 0 h 37"/>
                <a:gd name="T10" fmla="*/ 18 w 21"/>
                <a:gd name="T11" fmla="*/ 3 h 37"/>
                <a:gd name="T12" fmla="*/ 21 w 21"/>
                <a:gd name="T13" fmla="*/ 12 h 37"/>
                <a:gd name="T14" fmla="*/ 18 w 21"/>
                <a:gd name="T15" fmla="*/ 21 h 37"/>
                <a:gd name="T16" fmla="*/ 10 w 21"/>
                <a:gd name="T17" fmla="*/ 24 h 37"/>
                <a:gd name="T18" fmla="*/ 7 w 21"/>
                <a:gd name="T19" fmla="*/ 24 h 37"/>
                <a:gd name="T20" fmla="*/ 7 w 21"/>
                <a:gd name="T21" fmla="*/ 6 h 37"/>
                <a:gd name="T22" fmla="*/ 7 w 21"/>
                <a:gd name="T23" fmla="*/ 18 h 37"/>
                <a:gd name="T24" fmla="*/ 9 w 21"/>
                <a:gd name="T25" fmla="*/ 18 h 37"/>
                <a:gd name="T26" fmla="*/ 14 w 21"/>
                <a:gd name="T27" fmla="*/ 12 h 37"/>
                <a:gd name="T28" fmla="*/ 12 w 21"/>
                <a:gd name="T29" fmla="*/ 7 h 37"/>
                <a:gd name="T30" fmla="*/ 9 w 21"/>
                <a:gd name="T31" fmla="*/ 6 h 37"/>
                <a:gd name="T32" fmla="*/ 7 w 21"/>
                <a:gd name="T33"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7">
                  <a:moveTo>
                    <a:pt x="7" y="24"/>
                  </a:moveTo>
                  <a:cubicBezTo>
                    <a:pt x="7" y="37"/>
                    <a:pt x="7" y="37"/>
                    <a:pt x="7" y="37"/>
                  </a:cubicBezTo>
                  <a:cubicBezTo>
                    <a:pt x="0" y="37"/>
                    <a:pt x="0" y="37"/>
                    <a:pt x="0" y="37"/>
                  </a:cubicBezTo>
                  <a:cubicBezTo>
                    <a:pt x="0" y="0"/>
                    <a:pt x="0" y="0"/>
                    <a:pt x="0" y="0"/>
                  </a:cubicBezTo>
                  <a:cubicBezTo>
                    <a:pt x="10" y="0"/>
                    <a:pt x="10" y="0"/>
                    <a:pt x="10" y="0"/>
                  </a:cubicBezTo>
                  <a:cubicBezTo>
                    <a:pt x="14" y="0"/>
                    <a:pt x="16" y="1"/>
                    <a:pt x="18" y="3"/>
                  </a:cubicBezTo>
                  <a:cubicBezTo>
                    <a:pt x="20" y="5"/>
                    <a:pt x="21" y="8"/>
                    <a:pt x="21" y="12"/>
                  </a:cubicBezTo>
                  <a:cubicBezTo>
                    <a:pt x="21" y="15"/>
                    <a:pt x="20" y="18"/>
                    <a:pt x="18" y="21"/>
                  </a:cubicBezTo>
                  <a:cubicBezTo>
                    <a:pt x="16" y="23"/>
                    <a:pt x="13" y="24"/>
                    <a:pt x="10" y="24"/>
                  </a:cubicBezTo>
                  <a:lnTo>
                    <a:pt x="7" y="24"/>
                  </a:lnTo>
                  <a:close/>
                  <a:moveTo>
                    <a:pt x="7" y="6"/>
                  </a:moveTo>
                  <a:cubicBezTo>
                    <a:pt x="7" y="18"/>
                    <a:pt x="7" y="18"/>
                    <a:pt x="7" y="18"/>
                  </a:cubicBezTo>
                  <a:cubicBezTo>
                    <a:pt x="9" y="18"/>
                    <a:pt x="9" y="18"/>
                    <a:pt x="9" y="18"/>
                  </a:cubicBezTo>
                  <a:cubicBezTo>
                    <a:pt x="12" y="18"/>
                    <a:pt x="14" y="16"/>
                    <a:pt x="14" y="12"/>
                  </a:cubicBezTo>
                  <a:cubicBezTo>
                    <a:pt x="14" y="10"/>
                    <a:pt x="13" y="8"/>
                    <a:pt x="12" y="7"/>
                  </a:cubicBezTo>
                  <a:cubicBezTo>
                    <a:pt x="12" y="6"/>
                    <a:pt x="10" y="6"/>
                    <a:pt x="9" y="6"/>
                  </a:cubicBezTo>
                  <a:lnTo>
                    <a:pt x="7" y="6"/>
                  </a:ln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7" name="Freeform 80"/>
            <p:cNvSpPr>
              <a:spLocks/>
            </p:cNvSpPr>
            <p:nvPr/>
          </p:nvSpPr>
          <p:spPr bwMode="auto">
            <a:xfrm>
              <a:off x="10280650" y="5202238"/>
              <a:ext cx="82550" cy="139700"/>
            </a:xfrm>
            <a:custGeom>
              <a:avLst/>
              <a:gdLst>
                <a:gd name="T0" fmla="*/ 35 w 52"/>
                <a:gd name="T1" fmla="*/ 14 h 88"/>
                <a:gd name="T2" fmla="*/ 35 w 52"/>
                <a:gd name="T3" fmla="*/ 88 h 88"/>
                <a:gd name="T4" fmla="*/ 19 w 52"/>
                <a:gd name="T5" fmla="*/ 88 h 88"/>
                <a:gd name="T6" fmla="*/ 19 w 52"/>
                <a:gd name="T7" fmla="*/ 14 h 88"/>
                <a:gd name="T8" fmla="*/ 0 w 52"/>
                <a:gd name="T9" fmla="*/ 14 h 88"/>
                <a:gd name="T10" fmla="*/ 0 w 52"/>
                <a:gd name="T11" fmla="*/ 0 h 88"/>
                <a:gd name="T12" fmla="*/ 52 w 52"/>
                <a:gd name="T13" fmla="*/ 0 h 88"/>
                <a:gd name="T14" fmla="*/ 52 w 52"/>
                <a:gd name="T15" fmla="*/ 14 h 88"/>
                <a:gd name="T16" fmla="*/ 35 w 52"/>
                <a:gd name="T17" fmla="*/ 1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8">
                  <a:moveTo>
                    <a:pt x="35" y="14"/>
                  </a:moveTo>
                  <a:lnTo>
                    <a:pt x="35" y="88"/>
                  </a:lnTo>
                  <a:lnTo>
                    <a:pt x="19" y="88"/>
                  </a:lnTo>
                  <a:lnTo>
                    <a:pt x="19" y="14"/>
                  </a:lnTo>
                  <a:lnTo>
                    <a:pt x="0" y="14"/>
                  </a:lnTo>
                  <a:lnTo>
                    <a:pt x="0" y="0"/>
                  </a:lnTo>
                  <a:lnTo>
                    <a:pt x="52" y="0"/>
                  </a:lnTo>
                  <a:lnTo>
                    <a:pt x="52" y="14"/>
                  </a:lnTo>
                  <a:lnTo>
                    <a:pt x="35" y="14"/>
                  </a:ln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8" name="Rectangle 81"/>
            <p:cNvSpPr>
              <a:spLocks noChangeArrowheads="1"/>
            </p:cNvSpPr>
            <p:nvPr/>
          </p:nvSpPr>
          <p:spPr bwMode="auto">
            <a:xfrm>
              <a:off x="10377488" y="5202238"/>
              <a:ext cx="26988" cy="139700"/>
            </a:xfrm>
            <a:prstGeom prst="rect">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9" name="Freeform 82"/>
            <p:cNvSpPr>
              <a:spLocks noEditPoints="1"/>
            </p:cNvSpPr>
            <p:nvPr/>
          </p:nvSpPr>
          <p:spPr bwMode="auto">
            <a:xfrm>
              <a:off x="10423525" y="5199063"/>
              <a:ext cx="96838" cy="146050"/>
            </a:xfrm>
            <a:custGeom>
              <a:avLst/>
              <a:gdLst>
                <a:gd name="T0" fmla="*/ 13 w 26"/>
                <a:gd name="T1" fmla="*/ 39 h 39"/>
                <a:gd name="T2" fmla="*/ 3 w 26"/>
                <a:gd name="T3" fmla="*/ 34 h 39"/>
                <a:gd name="T4" fmla="*/ 0 w 26"/>
                <a:gd name="T5" fmla="*/ 20 h 39"/>
                <a:gd name="T6" fmla="*/ 3 w 26"/>
                <a:gd name="T7" fmla="*/ 5 h 39"/>
                <a:gd name="T8" fmla="*/ 13 w 26"/>
                <a:gd name="T9" fmla="*/ 0 h 39"/>
                <a:gd name="T10" fmla="*/ 23 w 26"/>
                <a:gd name="T11" fmla="*/ 5 h 39"/>
                <a:gd name="T12" fmla="*/ 26 w 26"/>
                <a:gd name="T13" fmla="*/ 19 h 39"/>
                <a:gd name="T14" fmla="*/ 22 w 26"/>
                <a:gd name="T15" fmla="*/ 34 h 39"/>
                <a:gd name="T16" fmla="*/ 13 w 26"/>
                <a:gd name="T17" fmla="*/ 39 h 39"/>
                <a:gd name="T18" fmla="*/ 13 w 26"/>
                <a:gd name="T19" fmla="*/ 6 h 39"/>
                <a:gd name="T20" fmla="*/ 7 w 26"/>
                <a:gd name="T21" fmla="*/ 19 h 39"/>
                <a:gd name="T22" fmla="*/ 13 w 26"/>
                <a:gd name="T23" fmla="*/ 32 h 39"/>
                <a:gd name="T24" fmla="*/ 17 w 26"/>
                <a:gd name="T25" fmla="*/ 29 h 39"/>
                <a:gd name="T26" fmla="*/ 19 w 26"/>
                <a:gd name="T27" fmla="*/ 20 h 39"/>
                <a:gd name="T28" fmla="*/ 13 w 26"/>
                <a:gd name="T2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9">
                  <a:moveTo>
                    <a:pt x="13" y="39"/>
                  </a:moveTo>
                  <a:cubicBezTo>
                    <a:pt x="9" y="39"/>
                    <a:pt x="5" y="37"/>
                    <a:pt x="3" y="34"/>
                  </a:cubicBezTo>
                  <a:cubicBezTo>
                    <a:pt x="1" y="30"/>
                    <a:pt x="0" y="26"/>
                    <a:pt x="0" y="20"/>
                  </a:cubicBezTo>
                  <a:cubicBezTo>
                    <a:pt x="0" y="14"/>
                    <a:pt x="1" y="9"/>
                    <a:pt x="3" y="5"/>
                  </a:cubicBezTo>
                  <a:cubicBezTo>
                    <a:pt x="6" y="2"/>
                    <a:pt x="9" y="0"/>
                    <a:pt x="13" y="0"/>
                  </a:cubicBezTo>
                  <a:cubicBezTo>
                    <a:pt x="17" y="0"/>
                    <a:pt x="20" y="2"/>
                    <a:pt x="23" y="5"/>
                  </a:cubicBezTo>
                  <a:cubicBezTo>
                    <a:pt x="25" y="8"/>
                    <a:pt x="26" y="13"/>
                    <a:pt x="26" y="19"/>
                  </a:cubicBezTo>
                  <a:cubicBezTo>
                    <a:pt x="26" y="25"/>
                    <a:pt x="25" y="30"/>
                    <a:pt x="22" y="34"/>
                  </a:cubicBezTo>
                  <a:cubicBezTo>
                    <a:pt x="20" y="37"/>
                    <a:pt x="17" y="39"/>
                    <a:pt x="13" y="39"/>
                  </a:cubicBezTo>
                  <a:close/>
                  <a:moveTo>
                    <a:pt x="13" y="6"/>
                  </a:moveTo>
                  <a:cubicBezTo>
                    <a:pt x="9" y="6"/>
                    <a:pt x="7" y="11"/>
                    <a:pt x="7" y="19"/>
                  </a:cubicBezTo>
                  <a:cubicBezTo>
                    <a:pt x="7" y="28"/>
                    <a:pt x="9" y="32"/>
                    <a:pt x="13" y="32"/>
                  </a:cubicBezTo>
                  <a:cubicBezTo>
                    <a:pt x="15" y="32"/>
                    <a:pt x="16" y="31"/>
                    <a:pt x="17" y="29"/>
                  </a:cubicBezTo>
                  <a:cubicBezTo>
                    <a:pt x="18" y="27"/>
                    <a:pt x="19" y="24"/>
                    <a:pt x="19" y="20"/>
                  </a:cubicBezTo>
                  <a:cubicBezTo>
                    <a:pt x="19" y="11"/>
                    <a:pt x="17" y="6"/>
                    <a:pt x="13" y="6"/>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0" name="Freeform 83"/>
            <p:cNvSpPr>
              <a:spLocks/>
            </p:cNvSpPr>
            <p:nvPr/>
          </p:nvSpPr>
          <p:spPr bwMode="auto">
            <a:xfrm>
              <a:off x="10539413" y="5202238"/>
              <a:ext cx="85725" cy="139700"/>
            </a:xfrm>
            <a:custGeom>
              <a:avLst/>
              <a:gdLst>
                <a:gd name="T0" fmla="*/ 15 w 23"/>
                <a:gd name="T1" fmla="*/ 37 h 37"/>
                <a:gd name="T2" fmla="*/ 7 w 23"/>
                <a:gd name="T3" fmla="*/ 16 h 37"/>
                <a:gd name="T4" fmla="*/ 6 w 23"/>
                <a:gd name="T5" fmla="*/ 11 h 37"/>
                <a:gd name="T6" fmla="*/ 6 w 23"/>
                <a:gd name="T7" fmla="*/ 10 h 37"/>
                <a:gd name="T8" fmla="*/ 6 w 23"/>
                <a:gd name="T9" fmla="*/ 10 h 37"/>
                <a:gd name="T10" fmla="*/ 6 w 23"/>
                <a:gd name="T11" fmla="*/ 18 h 37"/>
                <a:gd name="T12" fmla="*/ 6 w 23"/>
                <a:gd name="T13" fmla="*/ 37 h 37"/>
                <a:gd name="T14" fmla="*/ 0 w 23"/>
                <a:gd name="T15" fmla="*/ 37 h 37"/>
                <a:gd name="T16" fmla="*/ 0 w 23"/>
                <a:gd name="T17" fmla="*/ 0 h 37"/>
                <a:gd name="T18" fmla="*/ 8 w 23"/>
                <a:gd name="T19" fmla="*/ 0 h 37"/>
                <a:gd name="T20" fmla="*/ 16 w 23"/>
                <a:gd name="T21" fmla="*/ 22 h 37"/>
                <a:gd name="T22" fmla="*/ 17 w 23"/>
                <a:gd name="T23" fmla="*/ 27 h 37"/>
                <a:gd name="T24" fmla="*/ 17 w 23"/>
                <a:gd name="T25" fmla="*/ 27 h 37"/>
                <a:gd name="T26" fmla="*/ 17 w 23"/>
                <a:gd name="T27" fmla="*/ 21 h 37"/>
                <a:gd name="T28" fmla="*/ 17 w 23"/>
                <a:gd name="T29" fmla="*/ 0 h 37"/>
                <a:gd name="T30" fmla="*/ 23 w 23"/>
                <a:gd name="T31" fmla="*/ 0 h 37"/>
                <a:gd name="T32" fmla="*/ 23 w 23"/>
                <a:gd name="T33" fmla="*/ 37 h 37"/>
                <a:gd name="T34" fmla="*/ 15 w 23"/>
                <a:gd name="T3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37">
                  <a:moveTo>
                    <a:pt x="15" y="37"/>
                  </a:moveTo>
                  <a:cubicBezTo>
                    <a:pt x="7" y="16"/>
                    <a:pt x="7" y="16"/>
                    <a:pt x="7" y="16"/>
                  </a:cubicBezTo>
                  <a:cubicBezTo>
                    <a:pt x="7" y="15"/>
                    <a:pt x="7" y="13"/>
                    <a:pt x="6" y="11"/>
                  </a:cubicBezTo>
                  <a:cubicBezTo>
                    <a:pt x="6" y="11"/>
                    <a:pt x="6" y="11"/>
                    <a:pt x="6" y="10"/>
                  </a:cubicBezTo>
                  <a:cubicBezTo>
                    <a:pt x="6" y="10"/>
                    <a:pt x="6" y="10"/>
                    <a:pt x="6" y="10"/>
                  </a:cubicBezTo>
                  <a:cubicBezTo>
                    <a:pt x="6" y="13"/>
                    <a:pt x="6" y="16"/>
                    <a:pt x="6" y="18"/>
                  </a:cubicBezTo>
                  <a:cubicBezTo>
                    <a:pt x="6" y="37"/>
                    <a:pt x="6" y="37"/>
                    <a:pt x="6" y="37"/>
                  </a:cubicBezTo>
                  <a:cubicBezTo>
                    <a:pt x="0" y="37"/>
                    <a:pt x="0" y="37"/>
                    <a:pt x="0" y="37"/>
                  </a:cubicBezTo>
                  <a:cubicBezTo>
                    <a:pt x="0" y="0"/>
                    <a:pt x="0" y="0"/>
                    <a:pt x="0" y="0"/>
                  </a:cubicBezTo>
                  <a:cubicBezTo>
                    <a:pt x="8" y="0"/>
                    <a:pt x="8" y="0"/>
                    <a:pt x="8" y="0"/>
                  </a:cubicBezTo>
                  <a:cubicBezTo>
                    <a:pt x="16" y="22"/>
                    <a:pt x="16" y="22"/>
                    <a:pt x="16" y="22"/>
                  </a:cubicBezTo>
                  <a:cubicBezTo>
                    <a:pt x="16" y="22"/>
                    <a:pt x="17" y="24"/>
                    <a:pt x="17" y="27"/>
                  </a:cubicBezTo>
                  <a:cubicBezTo>
                    <a:pt x="17" y="27"/>
                    <a:pt x="17" y="27"/>
                    <a:pt x="17" y="27"/>
                  </a:cubicBezTo>
                  <a:cubicBezTo>
                    <a:pt x="17" y="21"/>
                    <a:pt x="17" y="21"/>
                    <a:pt x="17" y="21"/>
                  </a:cubicBezTo>
                  <a:cubicBezTo>
                    <a:pt x="17" y="0"/>
                    <a:pt x="17" y="0"/>
                    <a:pt x="17" y="0"/>
                  </a:cubicBezTo>
                  <a:cubicBezTo>
                    <a:pt x="23" y="0"/>
                    <a:pt x="23" y="0"/>
                    <a:pt x="23" y="0"/>
                  </a:cubicBezTo>
                  <a:cubicBezTo>
                    <a:pt x="23" y="37"/>
                    <a:pt x="23" y="37"/>
                    <a:pt x="23" y="37"/>
                  </a:cubicBezTo>
                  <a:lnTo>
                    <a:pt x="15" y="37"/>
                  </a:ln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1" name="Freeform 84"/>
            <p:cNvSpPr>
              <a:spLocks/>
            </p:cNvSpPr>
            <p:nvPr/>
          </p:nvSpPr>
          <p:spPr bwMode="auto">
            <a:xfrm>
              <a:off x="10644188" y="5199063"/>
              <a:ext cx="71438" cy="146050"/>
            </a:xfrm>
            <a:custGeom>
              <a:avLst/>
              <a:gdLst>
                <a:gd name="T0" fmla="*/ 0 w 19"/>
                <a:gd name="T1" fmla="*/ 37 h 39"/>
                <a:gd name="T2" fmla="*/ 0 w 19"/>
                <a:gd name="T3" fmla="*/ 29 h 39"/>
                <a:gd name="T4" fmla="*/ 8 w 19"/>
                <a:gd name="T5" fmla="*/ 32 h 39"/>
                <a:gd name="T6" fmla="*/ 11 w 19"/>
                <a:gd name="T7" fmla="*/ 31 h 39"/>
                <a:gd name="T8" fmla="*/ 12 w 19"/>
                <a:gd name="T9" fmla="*/ 28 h 39"/>
                <a:gd name="T10" fmla="*/ 11 w 19"/>
                <a:gd name="T11" fmla="*/ 25 h 39"/>
                <a:gd name="T12" fmla="*/ 7 w 19"/>
                <a:gd name="T13" fmla="*/ 22 h 39"/>
                <a:gd name="T14" fmla="*/ 0 w 19"/>
                <a:gd name="T15" fmla="*/ 11 h 39"/>
                <a:gd name="T16" fmla="*/ 3 w 19"/>
                <a:gd name="T17" fmla="*/ 3 h 39"/>
                <a:gd name="T18" fmla="*/ 11 w 19"/>
                <a:gd name="T19" fmla="*/ 0 h 39"/>
                <a:gd name="T20" fmla="*/ 18 w 19"/>
                <a:gd name="T21" fmla="*/ 1 h 39"/>
                <a:gd name="T22" fmla="*/ 18 w 19"/>
                <a:gd name="T23" fmla="*/ 8 h 39"/>
                <a:gd name="T24" fmla="*/ 11 w 19"/>
                <a:gd name="T25" fmla="*/ 6 h 39"/>
                <a:gd name="T26" fmla="*/ 8 w 19"/>
                <a:gd name="T27" fmla="*/ 8 h 39"/>
                <a:gd name="T28" fmla="*/ 7 w 19"/>
                <a:gd name="T29" fmla="*/ 10 h 39"/>
                <a:gd name="T30" fmla="*/ 12 w 19"/>
                <a:gd name="T31" fmla="*/ 16 h 39"/>
                <a:gd name="T32" fmla="*/ 18 w 19"/>
                <a:gd name="T33" fmla="*/ 22 h 39"/>
                <a:gd name="T34" fmla="*/ 19 w 19"/>
                <a:gd name="T35" fmla="*/ 28 h 39"/>
                <a:gd name="T36" fmla="*/ 16 w 19"/>
                <a:gd name="T37" fmla="*/ 36 h 39"/>
                <a:gd name="T38" fmla="*/ 8 w 19"/>
                <a:gd name="T39" fmla="*/ 39 h 39"/>
                <a:gd name="T40" fmla="*/ 4 w 19"/>
                <a:gd name="T41" fmla="*/ 38 h 39"/>
                <a:gd name="T42" fmla="*/ 0 w 19"/>
                <a:gd name="T4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39">
                  <a:moveTo>
                    <a:pt x="0" y="37"/>
                  </a:moveTo>
                  <a:cubicBezTo>
                    <a:pt x="0" y="29"/>
                    <a:pt x="0" y="29"/>
                    <a:pt x="0" y="29"/>
                  </a:cubicBezTo>
                  <a:cubicBezTo>
                    <a:pt x="3" y="31"/>
                    <a:pt x="5" y="32"/>
                    <a:pt x="8" y="32"/>
                  </a:cubicBezTo>
                  <a:cubicBezTo>
                    <a:pt x="9" y="32"/>
                    <a:pt x="10" y="32"/>
                    <a:pt x="11" y="31"/>
                  </a:cubicBezTo>
                  <a:cubicBezTo>
                    <a:pt x="11" y="30"/>
                    <a:pt x="12" y="29"/>
                    <a:pt x="12" y="28"/>
                  </a:cubicBezTo>
                  <a:cubicBezTo>
                    <a:pt x="12" y="27"/>
                    <a:pt x="11" y="26"/>
                    <a:pt x="11" y="25"/>
                  </a:cubicBezTo>
                  <a:cubicBezTo>
                    <a:pt x="10" y="24"/>
                    <a:pt x="9" y="23"/>
                    <a:pt x="7" y="22"/>
                  </a:cubicBezTo>
                  <a:cubicBezTo>
                    <a:pt x="2" y="19"/>
                    <a:pt x="0" y="16"/>
                    <a:pt x="0" y="11"/>
                  </a:cubicBezTo>
                  <a:cubicBezTo>
                    <a:pt x="0" y="8"/>
                    <a:pt x="1" y="5"/>
                    <a:pt x="3" y="3"/>
                  </a:cubicBezTo>
                  <a:cubicBezTo>
                    <a:pt x="5" y="1"/>
                    <a:pt x="7" y="0"/>
                    <a:pt x="11" y="0"/>
                  </a:cubicBezTo>
                  <a:cubicBezTo>
                    <a:pt x="13" y="0"/>
                    <a:pt x="16" y="1"/>
                    <a:pt x="18" y="1"/>
                  </a:cubicBezTo>
                  <a:cubicBezTo>
                    <a:pt x="18" y="8"/>
                    <a:pt x="18" y="8"/>
                    <a:pt x="18" y="8"/>
                  </a:cubicBezTo>
                  <a:cubicBezTo>
                    <a:pt x="16" y="7"/>
                    <a:pt x="13" y="6"/>
                    <a:pt x="11" y="6"/>
                  </a:cubicBezTo>
                  <a:cubicBezTo>
                    <a:pt x="10" y="6"/>
                    <a:pt x="9" y="7"/>
                    <a:pt x="8" y="8"/>
                  </a:cubicBezTo>
                  <a:cubicBezTo>
                    <a:pt x="8" y="8"/>
                    <a:pt x="7" y="9"/>
                    <a:pt x="7" y="10"/>
                  </a:cubicBezTo>
                  <a:cubicBezTo>
                    <a:pt x="7" y="13"/>
                    <a:pt x="9" y="15"/>
                    <a:pt x="12" y="16"/>
                  </a:cubicBezTo>
                  <a:cubicBezTo>
                    <a:pt x="14" y="18"/>
                    <a:pt x="16" y="20"/>
                    <a:pt x="18" y="22"/>
                  </a:cubicBezTo>
                  <a:cubicBezTo>
                    <a:pt x="19" y="23"/>
                    <a:pt x="19" y="25"/>
                    <a:pt x="19" y="28"/>
                  </a:cubicBezTo>
                  <a:cubicBezTo>
                    <a:pt x="19" y="31"/>
                    <a:pt x="18" y="34"/>
                    <a:pt x="16" y="36"/>
                  </a:cubicBezTo>
                  <a:cubicBezTo>
                    <a:pt x="14" y="38"/>
                    <a:pt x="12" y="39"/>
                    <a:pt x="8" y="39"/>
                  </a:cubicBezTo>
                  <a:cubicBezTo>
                    <a:pt x="7" y="39"/>
                    <a:pt x="5" y="38"/>
                    <a:pt x="4" y="38"/>
                  </a:cubicBezTo>
                  <a:cubicBezTo>
                    <a:pt x="2" y="38"/>
                    <a:pt x="1" y="37"/>
                    <a:pt x="0" y="37"/>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sp>
        <p:nvSpPr>
          <p:cNvPr id="202" name="Freeform 85"/>
          <p:cNvSpPr>
            <a:spLocks noEditPoints="1"/>
          </p:cNvSpPr>
          <p:nvPr/>
        </p:nvSpPr>
        <p:spPr bwMode="auto">
          <a:xfrm>
            <a:off x="460184" y="4193823"/>
            <a:ext cx="1444816" cy="1559726"/>
          </a:xfrm>
          <a:custGeom>
            <a:avLst/>
            <a:gdLst>
              <a:gd name="T0" fmla="*/ 664 w 664"/>
              <a:gd name="T1" fmla="*/ 72 h 651"/>
              <a:gd name="T2" fmla="*/ 91 w 664"/>
              <a:gd name="T3" fmla="*/ 72 h 651"/>
              <a:gd name="T4" fmla="*/ 133 w 664"/>
              <a:gd name="T5" fmla="*/ 72 h 651"/>
              <a:gd name="T6" fmla="*/ 196 w 664"/>
              <a:gd name="T7" fmla="*/ 65 h 651"/>
              <a:gd name="T8" fmla="*/ 238 w 664"/>
              <a:gd name="T9" fmla="*/ 44 h 651"/>
              <a:gd name="T10" fmla="*/ 280 w 664"/>
              <a:gd name="T11" fmla="*/ 65 h 651"/>
              <a:gd name="T12" fmla="*/ 343 w 664"/>
              <a:gd name="T13" fmla="*/ 72 h 651"/>
              <a:gd name="T14" fmla="*/ 385 w 664"/>
              <a:gd name="T15" fmla="*/ 72 h 651"/>
              <a:gd name="T16" fmla="*/ 448 w 664"/>
              <a:gd name="T17" fmla="*/ 65 h 651"/>
              <a:gd name="T18" fmla="*/ 490 w 664"/>
              <a:gd name="T19" fmla="*/ 44 h 651"/>
              <a:gd name="T20" fmla="*/ 532 w 664"/>
              <a:gd name="T21" fmla="*/ 65 h 651"/>
              <a:gd name="T22" fmla="*/ 574 w 664"/>
              <a:gd name="T23" fmla="*/ 72 h 651"/>
              <a:gd name="T24" fmla="*/ 505 w 664"/>
              <a:gd name="T25" fmla="*/ 527 h 651"/>
              <a:gd name="T26" fmla="*/ 626 w 664"/>
              <a:gd name="T27" fmla="*/ 527 h 651"/>
              <a:gd name="T28" fmla="*/ 521 w 664"/>
              <a:gd name="T29" fmla="*/ 527 h 651"/>
              <a:gd name="T30" fmla="*/ 279 w 664"/>
              <a:gd name="T31" fmla="*/ 542 h 651"/>
              <a:gd name="T32" fmla="*/ 160 w 664"/>
              <a:gd name="T33" fmla="*/ 542 h 651"/>
              <a:gd name="T34" fmla="*/ 264 w 664"/>
              <a:gd name="T35" fmla="*/ 542 h 651"/>
              <a:gd name="T36" fmla="*/ 400 w 664"/>
              <a:gd name="T37" fmla="*/ 542 h 651"/>
              <a:gd name="T38" fmla="*/ 279 w 664"/>
              <a:gd name="T39" fmla="*/ 439 h 651"/>
              <a:gd name="T40" fmla="*/ 385 w 664"/>
              <a:gd name="T41" fmla="*/ 439 h 651"/>
              <a:gd name="T42" fmla="*/ 264 w 664"/>
              <a:gd name="T43" fmla="*/ 527 h 651"/>
              <a:gd name="T44" fmla="*/ 39 w 664"/>
              <a:gd name="T45" fmla="*/ 439 h 651"/>
              <a:gd name="T46" fmla="*/ 144 w 664"/>
              <a:gd name="T47" fmla="*/ 439 h 651"/>
              <a:gd name="T48" fmla="*/ 144 w 664"/>
              <a:gd name="T49" fmla="*/ 542 h 651"/>
              <a:gd name="T50" fmla="*/ 626 w 664"/>
              <a:gd name="T51" fmla="*/ 542 h 651"/>
              <a:gd name="T52" fmla="*/ 626 w 664"/>
              <a:gd name="T53" fmla="*/ 620 h 651"/>
              <a:gd name="T54" fmla="*/ 626 w 664"/>
              <a:gd name="T55" fmla="*/ 423 h 651"/>
              <a:gd name="T56" fmla="*/ 400 w 664"/>
              <a:gd name="T57" fmla="*/ 335 h 651"/>
              <a:gd name="T58" fmla="*/ 505 w 664"/>
              <a:gd name="T59" fmla="*/ 335 h 651"/>
              <a:gd name="T60" fmla="*/ 385 w 664"/>
              <a:gd name="T61" fmla="*/ 423 h 651"/>
              <a:gd name="T62" fmla="*/ 160 w 664"/>
              <a:gd name="T63" fmla="*/ 335 h 651"/>
              <a:gd name="T64" fmla="*/ 264 w 664"/>
              <a:gd name="T65" fmla="*/ 335 h 651"/>
              <a:gd name="T66" fmla="*/ 144 w 664"/>
              <a:gd name="T67" fmla="*/ 423 h 651"/>
              <a:gd name="T68" fmla="*/ 521 w 664"/>
              <a:gd name="T69" fmla="*/ 232 h 651"/>
              <a:gd name="T70" fmla="*/ 626 w 664"/>
              <a:gd name="T71" fmla="*/ 232 h 651"/>
              <a:gd name="T72" fmla="*/ 505 w 664"/>
              <a:gd name="T73" fmla="*/ 319 h 651"/>
              <a:gd name="T74" fmla="*/ 279 w 664"/>
              <a:gd name="T75" fmla="*/ 232 h 651"/>
              <a:gd name="T76" fmla="*/ 385 w 664"/>
              <a:gd name="T77" fmla="*/ 232 h 651"/>
              <a:gd name="T78" fmla="*/ 264 w 664"/>
              <a:gd name="T79" fmla="*/ 319 h 651"/>
              <a:gd name="T80" fmla="*/ 39 w 664"/>
              <a:gd name="T81" fmla="*/ 232 h 651"/>
              <a:gd name="T82" fmla="*/ 144 w 664"/>
              <a:gd name="T83" fmla="*/ 232 h 651"/>
              <a:gd name="T84" fmla="*/ 532 w 664"/>
              <a:gd name="T85" fmla="*/ 117 h 651"/>
              <a:gd name="T86" fmla="*/ 490 w 664"/>
              <a:gd name="T87" fmla="*/ 138 h 651"/>
              <a:gd name="T88" fmla="*/ 448 w 664"/>
              <a:gd name="T89" fmla="*/ 117 h 651"/>
              <a:gd name="T90" fmla="*/ 385 w 664"/>
              <a:gd name="T91" fmla="*/ 103 h 651"/>
              <a:gd name="T92" fmla="*/ 343 w 664"/>
              <a:gd name="T93" fmla="*/ 103 h 651"/>
              <a:gd name="T94" fmla="*/ 280 w 664"/>
              <a:gd name="T95" fmla="*/ 117 h 651"/>
              <a:gd name="T96" fmla="*/ 238 w 664"/>
              <a:gd name="T97" fmla="*/ 138 h 651"/>
              <a:gd name="T98" fmla="*/ 196 w 664"/>
              <a:gd name="T99" fmla="*/ 117 h 651"/>
              <a:gd name="T100" fmla="*/ 133 w 664"/>
              <a:gd name="T101" fmla="*/ 103 h 651"/>
              <a:gd name="T102" fmla="*/ 91 w 664"/>
              <a:gd name="T103" fmla="*/ 103 h 651"/>
              <a:gd name="T104" fmla="*/ 634 w 664"/>
              <a:gd name="T105" fmla="*/ 103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64" h="651">
                <a:moveTo>
                  <a:pt x="509" y="0"/>
                </a:moveTo>
                <a:cubicBezTo>
                  <a:pt x="509" y="0"/>
                  <a:pt x="509" y="0"/>
                  <a:pt x="509" y="0"/>
                </a:cubicBezTo>
                <a:moveTo>
                  <a:pt x="574" y="72"/>
                </a:moveTo>
                <a:cubicBezTo>
                  <a:pt x="664" y="72"/>
                  <a:pt x="664" y="72"/>
                  <a:pt x="664" y="72"/>
                </a:cubicBezTo>
                <a:cubicBezTo>
                  <a:pt x="664" y="651"/>
                  <a:pt x="664" y="651"/>
                  <a:pt x="664" y="651"/>
                </a:cubicBezTo>
                <a:cubicBezTo>
                  <a:pt x="0" y="651"/>
                  <a:pt x="0" y="651"/>
                  <a:pt x="0" y="651"/>
                </a:cubicBezTo>
                <a:cubicBezTo>
                  <a:pt x="0" y="72"/>
                  <a:pt x="0" y="72"/>
                  <a:pt x="0" y="72"/>
                </a:cubicBezTo>
                <a:cubicBezTo>
                  <a:pt x="91" y="72"/>
                  <a:pt x="91" y="72"/>
                  <a:pt x="91" y="72"/>
                </a:cubicBezTo>
                <a:cubicBezTo>
                  <a:pt x="91" y="65"/>
                  <a:pt x="91" y="65"/>
                  <a:pt x="91" y="65"/>
                </a:cubicBezTo>
                <a:cubicBezTo>
                  <a:pt x="91" y="53"/>
                  <a:pt x="100" y="44"/>
                  <a:pt x="111" y="44"/>
                </a:cubicBezTo>
                <a:cubicBezTo>
                  <a:pt x="123" y="44"/>
                  <a:pt x="133" y="53"/>
                  <a:pt x="133" y="65"/>
                </a:cubicBezTo>
                <a:cubicBezTo>
                  <a:pt x="133" y="72"/>
                  <a:pt x="133" y="72"/>
                  <a:pt x="133" y="72"/>
                </a:cubicBezTo>
                <a:cubicBezTo>
                  <a:pt x="154" y="72"/>
                  <a:pt x="154" y="72"/>
                  <a:pt x="154" y="72"/>
                </a:cubicBezTo>
                <a:cubicBezTo>
                  <a:pt x="154" y="65"/>
                  <a:pt x="154" y="65"/>
                  <a:pt x="154" y="65"/>
                </a:cubicBezTo>
                <a:cubicBezTo>
                  <a:pt x="154" y="53"/>
                  <a:pt x="163" y="44"/>
                  <a:pt x="175" y="44"/>
                </a:cubicBezTo>
                <a:cubicBezTo>
                  <a:pt x="186" y="44"/>
                  <a:pt x="196" y="53"/>
                  <a:pt x="196" y="65"/>
                </a:cubicBezTo>
                <a:cubicBezTo>
                  <a:pt x="196" y="72"/>
                  <a:pt x="196" y="72"/>
                  <a:pt x="196" y="72"/>
                </a:cubicBezTo>
                <a:cubicBezTo>
                  <a:pt x="216" y="72"/>
                  <a:pt x="216" y="72"/>
                  <a:pt x="216" y="72"/>
                </a:cubicBezTo>
                <a:cubicBezTo>
                  <a:pt x="216" y="65"/>
                  <a:pt x="216" y="65"/>
                  <a:pt x="216" y="65"/>
                </a:cubicBezTo>
                <a:cubicBezTo>
                  <a:pt x="216" y="53"/>
                  <a:pt x="226" y="44"/>
                  <a:pt x="238" y="44"/>
                </a:cubicBezTo>
                <a:cubicBezTo>
                  <a:pt x="249" y="44"/>
                  <a:pt x="259" y="53"/>
                  <a:pt x="259" y="65"/>
                </a:cubicBezTo>
                <a:cubicBezTo>
                  <a:pt x="259" y="72"/>
                  <a:pt x="259" y="72"/>
                  <a:pt x="259" y="72"/>
                </a:cubicBezTo>
                <a:cubicBezTo>
                  <a:pt x="280" y="72"/>
                  <a:pt x="280" y="72"/>
                  <a:pt x="280" y="72"/>
                </a:cubicBezTo>
                <a:cubicBezTo>
                  <a:pt x="280" y="65"/>
                  <a:pt x="280" y="65"/>
                  <a:pt x="280" y="65"/>
                </a:cubicBezTo>
                <a:cubicBezTo>
                  <a:pt x="280" y="53"/>
                  <a:pt x="289" y="44"/>
                  <a:pt x="301" y="44"/>
                </a:cubicBezTo>
                <a:cubicBezTo>
                  <a:pt x="312" y="44"/>
                  <a:pt x="322" y="53"/>
                  <a:pt x="322" y="65"/>
                </a:cubicBezTo>
                <a:cubicBezTo>
                  <a:pt x="322" y="72"/>
                  <a:pt x="322" y="72"/>
                  <a:pt x="322" y="72"/>
                </a:cubicBezTo>
                <a:cubicBezTo>
                  <a:pt x="343" y="72"/>
                  <a:pt x="343" y="72"/>
                  <a:pt x="343" y="72"/>
                </a:cubicBezTo>
                <a:cubicBezTo>
                  <a:pt x="343" y="65"/>
                  <a:pt x="343" y="65"/>
                  <a:pt x="343" y="65"/>
                </a:cubicBezTo>
                <a:cubicBezTo>
                  <a:pt x="343" y="53"/>
                  <a:pt x="352" y="44"/>
                  <a:pt x="364" y="44"/>
                </a:cubicBezTo>
                <a:cubicBezTo>
                  <a:pt x="376" y="44"/>
                  <a:pt x="385" y="53"/>
                  <a:pt x="385" y="65"/>
                </a:cubicBezTo>
                <a:cubicBezTo>
                  <a:pt x="385" y="72"/>
                  <a:pt x="385" y="72"/>
                  <a:pt x="385" y="72"/>
                </a:cubicBezTo>
                <a:cubicBezTo>
                  <a:pt x="406" y="72"/>
                  <a:pt x="406" y="72"/>
                  <a:pt x="406" y="72"/>
                </a:cubicBezTo>
                <a:cubicBezTo>
                  <a:pt x="406" y="65"/>
                  <a:pt x="406" y="65"/>
                  <a:pt x="406" y="65"/>
                </a:cubicBezTo>
                <a:cubicBezTo>
                  <a:pt x="406" y="53"/>
                  <a:pt x="416" y="44"/>
                  <a:pt x="427" y="44"/>
                </a:cubicBezTo>
                <a:cubicBezTo>
                  <a:pt x="439" y="44"/>
                  <a:pt x="448" y="53"/>
                  <a:pt x="448" y="65"/>
                </a:cubicBezTo>
                <a:cubicBezTo>
                  <a:pt x="448" y="72"/>
                  <a:pt x="448" y="72"/>
                  <a:pt x="448" y="72"/>
                </a:cubicBezTo>
                <a:cubicBezTo>
                  <a:pt x="469" y="72"/>
                  <a:pt x="469" y="72"/>
                  <a:pt x="469" y="72"/>
                </a:cubicBezTo>
                <a:cubicBezTo>
                  <a:pt x="469" y="65"/>
                  <a:pt x="469" y="65"/>
                  <a:pt x="469" y="65"/>
                </a:cubicBezTo>
                <a:cubicBezTo>
                  <a:pt x="469" y="53"/>
                  <a:pt x="478" y="44"/>
                  <a:pt x="490" y="44"/>
                </a:cubicBezTo>
                <a:cubicBezTo>
                  <a:pt x="502" y="44"/>
                  <a:pt x="511" y="53"/>
                  <a:pt x="511" y="65"/>
                </a:cubicBezTo>
                <a:cubicBezTo>
                  <a:pt x="511" y="72"/>
                  <a:pt x="511" y="72"/>
                  <a:pt x="511" y="72"/>
                </a:cubicBezTo>
                <a:cubicBezTo>
                  <a:pt x="532" y="72"/>
                  <a:pt x="532" y="72"/>
                  <a:pt x="532" y="72"/>
                </a:cubicBezTo>
                <a:cubicBezTo>
                  <a:pt x="532" y="65"/>
                  <a:pt x="532" y="65"/>
                  <a:pt x="532" y="65"/>
                </a:cubicBezTo>
                <a:cubicBezTo>
                  <a:pt x="532" y="53"/>
                  <a:pt x="541" y="44"/>
                  <a:pt x="554" y="44"/>
                </a:cubicBezTo>
                <a:cubicBezTo>
                  <a:pt x="565" y="44"/>
                  <a:pt x="574" y="53"/>
                  <a:pt x="574" y="65"/>
                </a:cubicBezTo>
                <a:cubicBezTo>
                  <a:pt x="574" y="72"/>
                  <a:pt x="574" y="72"/>
                  <a:pt x="574" y="72"/>
                </a:cubicBezTo>
                <a:cubicBezTo>
                  <a:pt x="574" y="72"/>
                  <a:pt x="574" y="72"/>
                  <a:pt x="574" y="72"/>
                </a:cubicBezTo>
                <a:close/>
                <a:moveTo>
                  <a:pt x="505" y="439"/>
                </a:moveTo>
                <a:cubicBezTo>
                  <a:pt x="400" y="439"/>
                  <a:pt x="400" y="439"/>
                  <a:pt x="400" y="439"/>
                </a:cubicBezTo>
                <a:cubicBezTo>
                  <a:pt x="400" y="527"/>
                  <a:pt x="400" y="527"/>
                  <a:pt x="400" y="527"/>
                </a:cubicBezTo>
                <a:cubicBezTo>
                  <a:pt x="505" y="527"/>
                  <a:pt x="505" y="527"/>
                  <a:pt x="505" y="527"/>
                </a:cubicBezTo>
                <a:cubicBezTo>
                  <a:pt x="505" y="439"/>
                  <a:pt x="505" y="439"/>
                  <a:pt x="505" y="439"/>
                </a:cubicBezTo>
                <a:cubicBezTo>
                  <a:pt x="505" y="439"/>
                  <a:pt x="505" y="439"/>
                  <a:pt x="505" y="439"/>
                </a:cubicBezTo>
                <a:close/>
                <a:moveTo>
                  <a:pt x="521" y="527"/>
                </a:moveTo>
                <a:cubicBezTo>
                  <a:pt x="626" y="527"/>
                  <a:pt x="626" y="527"/>
                  <a:pt x="626" y="527"/>
                </a:cubicBezTo>
                <a:cubicBezTo>
                  <a:pt x="626" y="439"/>
                  <a:pt x="626" y="439"/>
                  <a:pt x="626" y="439"/>
                </a:cubicBezTo>
                <a:cubicBezTo>
                  <a:pt x="521" y="439"/>
                  <a:pt x="521" y="439"/>
                  <a:pt x="521" y="439"/>
                </a:cubicBezTo>
                <a:cubicBezTo>
                  <a:pt x="521" y="527"/>
                  <a:pt x="521" y="527"/>
                  <a:pt x="521" y="527"/>
                </a:cubicBezTo>
                <a:cubicBezTo>
                  <a:pt x="521" y="527"/>
                  <a:pt x="521" y="527"/>
                  <a:pt x="521" y="527"/>
                </a:cubicBezTo>
                <a:close/>
                <a:moveTo>
                  <a:pt x="279" y="620"/>
                </a:moveTo>
                <a:cubicBezTo>
                  <a:pt x="385" y="620"/>
                  <a:pt x="385" y="620"/>
                  <a:pt x="385" y="620"/>
                </a:cubicBezTo>
                <a:cubicBezTo>
                  <a:pt x="385" y="542"/>
                  <a:pt x="385" y="542"/>
                  <a:pt x="385" y="542"/>
                </a:cubicBezTo>
                <a:cubicBezTo>
                  <a:pt x="279" y="542"/>
                  <a:pt x="279" y="542"/>
                  <a:pt x="279" y="542"/>
                </a:cubicBezTo>
                <a:cubicBezTo>
                  <a:pt x="279" y="620"/>
                  <a:pt x="279" y="620"/>
                  <a:pt x="279" y="620"/>
                </a:cubicBezTo>
                <a:cubicBezTo>
                  <a:pt x="279" y="620"/>
                  <a:pt x="279" y="620"/>
                  <a:pt x="279" y="620"/>
                </a:cubicBezTo>
                <a:close/>
                <a:moveTo>
                  <a:pt x="264" y="542"/>
                </a:moveTo>
                <a:cubicBezTo>
                  <a:pt x="160" y="542"/>
                  <a:pt x="160" y="542"/>
                  <a:pt x="160" y="542"/>
                </a:cubicBezTo>
                <a:cubicBezTo>
                  <a:pt x="160" y="620"/>
                  <a:pt x="160" y="620"/>
                  <a:pt x="160" y="620"/>
                </a:cubicBezTo>
                <a:cubicBezTo>
                  <a:pt x="264" y="620"/>
                  <a:pt x="264" y="620"/>
                  <a:pt x="264" y="620"/>
                </a:cubicBezTo>
                <a:cubicBezTo>
                  <a:pt x="264" y="542"/>
                  <a:pt x="264" y="542"/>
                  <a:pt x="264" y="542"/>
                </a:cubicBezTo>
                <a:cubicBezTo>
                  <a:pt x="264" y="542"/>
                  <a:pt x="264" y="542"/>
                  <a:pt x="264" y="542"/>
                </a:cubicBezTo>
                <a:close/>
                <a:moveTo>
                  <a:pt x="400" y="620"/>
                </a:moveTo>
                <a:cubicBezTo>
                  <a:pt x="505" y="620"/>
                  <a:pt x="505" y="620"/>
                  <a:pt x="505" y="620"/>
                </a:cubicBezTo>
                <a:cubicBezTo>
                  <a:pt x="505" y="542"/>
                  <a:pt x="505" y="542"/>
                  <a:pt x="505" y="542"/>
                </a:cubicBezTo>
                <a:cubicBezTo>
                  <a:pt x="400" y="542"/>
                  <a:pt x="400" y="542"/>
                  <a:pt x="400" y="542"/>
                </a:cubicBezTo>
                <a:cubicBezTo>
                  <a:pt x="400" y="620"/>
                  <a:pt x="400" y="620"/>
                  <a:pt x="400" y="620"/>
                </a:cubicBezTo>
                <a:cubicBezTo>
                  <a:pt x="400" y="620"/>
                  <a:pt x="400" y="620"/>
                  <a:pt x="400" y="620"/>
                </a:cubicBezTo>
                <a:close/>
                <a:moveTo>
                  <a:pt x="385" y="439"/>
                </a:moveTo>
                <a:cubicBezTo>
                  <a:pt x="279" y="439"/>
                  <a:pt x="279" y="439"/>
                  <a:pt x="279" y="439"/>
                </a:cubicBezTo>
                <a:cubicBezTo>
                  <a:pt x="279" y="527"/>
                  <a:pt x="279" y="527"/>
                  <a:pt x="279" y="527"/>
                </a:cubicBezTo>
                <a:cubicBezTo>
                  <a:pt x="385" y="527"/>
                  <a:pt x="385" y="527"/>
                  <a:pt x="385" y="527"/>
                </a:cubicBezTo>
                <a:cubicBezTo>
                  <a:pt x="385" y="439"/>
                  <a:pt x="385" y="439"/>
                  <a:pt x="385" y="439"/>
                </a:cubicBezTo>
                <a:cubicBezTo>
                  <a:pt x="385" y="439"/>
                  <a:pt x="385" y="439"/>
                  <a:pt x="385" y="439"/>
                </a:cubicBezTo>
                <a:close/>
                <a:moveTo>
                  <a:pt x="264" y="439"/>
                </a:moveTo>
                <a:cubicBezTo>
                  <a:pt x="160" y="439"/>
                  <a:pt x="160" y="439"/>
                  <a:pt x="160" y="439"/>
                </a:cubicBezTo>
                <a:cubicBezTo>
                  <a:pt x="160" y="527"/>
                  <a:pt x="160" y="527"/>
                  <a:pt x="160" y="527"/>
                </a:cubicBezTo>
                <a:cubicBezTo>
                  <a:pt x="264" y="527"/>
                  <a:pt x="264" y="527"/>
                  <a:pt x="264" y="527"/>
                </a:cubicBezTo>
                <a:cubicBezTo>
                  <a:pt x="264" y="439"/>
                  <a:pt x="264" y="439"/>
                  <a:pt x="264" y="439"/>
                </a:cubicBezTo>
                <a:cubicBezTo>
                  <a:pt x="264" y="439"/>
                  <a:pt x="264" y="439"/>
                  <a:pt x="264" y="439"/>
                </a:cubicBezTo>
                <a:close/>
                <a:moveTo>
                  <a:pt x="144" y="439"/>
                </a:moveTo>
                <a:cubicBezTo>
                  <a:pt x="39" y="439"/>
                  <a:pt x="39" y="439"/>
                  <a:pt x="39" y="439"/>
                </a:cubicBezTo>
                <a:cubicBezTo>
                  <a:pt x="39" y="527"/>
                  <a:pt x="39" y="527"/>
                  <a:pt x="39" y="527"/>
                </a:cubicBezTo>
                <a:cubicBezTo>
                  <a:pt x="144" y="527"/>
                  <a:pt x="144" y="527"/>
                  <a:pt x="144" y="527"/>
                </a:cubicBezTo>
                <a:cubicBezTo>
                  <a:pt x="144" y="439"/>
                  <a:pt x="144" y="439"/>
                  <a:pt x="144" y="439"/>
                </a:cubicBezTo>
                <a:cubicBezTo>
                  <a:pt x="144" y="439"/>
                  <a:pt x="144" y="439"/>
                  <a:pt x="144" y="439"/>
                </a:cubicBezTo>
                <a:close/>
                <a:moveTo>
                  <a:pt x="39" y="542"/>
                </a:moveTo>
                <a:cubicBezTo>
                  <a:pt x="39" y="620"/>
                  <a:pt x="39" y="620"/>
                  <a:pt x="39" y="620"/>
                </a:cubicBezTo>
                <a:cubicBezTo>
                  <a:pt x="144" y="620"/>
                  <a:pt x="144" y="620"/>
                  <a:pt x="144" y="620"/>
                </a:cubicBezTo>
                <a:cubicBezTo>
                  <a:pt x="144" y="542"/>
                  <a:pt x="144" y="542"/>
                  <a:pt x="144" y="542"/>
                </a:cubicBezTo>
                <a:cubicBezTo>
                  <a:pt x="39" y="542"/>
                  <a:pt x="39" y="542"/>
                  <a:pt x="39" y="542"/>
                </a:cubicBezTo>
                <a:cubicBezTo>
                  <a:pt x="39" y="542"/>
                  <a:pt x="39" y="542"/>
                  <a:pt x="39" y="542"/>
                </a:cubicBezTo>
                <a:close/>
                <a:moveTo>
                  <a:pt x="626" y="620"/>
                </a:moveTo>
                <a:cubicBezTo>
                  <a:pt x="626" y="542"/>
                  <a:pt x="626" y="542"/>
                  <a:pt x="626" y="542"/>
                </a:cubicBezTo>
                <a:cubicBezTo>
                  <a:pt x="521" y="542"/>
                  <a:pt x="521" y="542"/>
                  <a:pt x="521" y="542"/>
                </a:cubicBezTo>
                <a:cubicBezTo>
                  <a:pt x="521" y="620"/>
                  <a:pt x="521" y="620"/>
                  <a:pt x="521" y="620"/>
                </a:cubicBezTo>
                <a:cubicBezTo>
                  <a:pt x="626" y="620"/>
                  <a:pt x="626" y="620"/>
                  <a:pt x="626" y="620"/>
                </a:cubicBezTo>
                <a:cubicBezTo>
                  <a:pt x="626" y="620"/>
                  <a:pt x="626" y="620"/>
                  <a:pt x="626" y="620"/>
                </a:cubicBezTo>
                <a:close/>
                <a:moveTo>
                  <a:pt x="626" y="335"/>
                </a:moveTo>
                <a:cubicBezTo>
                  <a:pt x="521" y="335"/>
                  <a:pt x="521" y="335"/>
                  <a:pt x="521" y="335"/>
                </a:cubicBezTo>
                <a:cubicBezTo>
                  <a:pt x="521" y="423"/>
                  <a:pt x="521" y="423"/>
                  <a:pt x="521" y="423"/>
                </a:cubicBezTo>
                <a:cubicBezTo>
                  <a:pt x="626" y="423"/>
                  <a:pt x="626" y="423"/>
                  <a:pt x="626" y="423"/>
                </a:cubicBezTo>
                <a:cubicBezTo>
                  <a:pt x="626" y="335"/>
                  <a:pt x="626" y="335"/>
                  <a:pt x="626" y="335"/>
                </a:cubicBezTo>
                <a:cubicBezTo>
                  <a:pt x="626" y="335"/>
                  <a:pt x="626" y="335"/>
                  <a:pt x="626" y="335"/>
                </a:cubicBezTo>
                <a:close/>
                <a:moveTo>
                  <a:pt x="505" y="335"/>
                </a:moveTo>
                <a:cubicBezTo>
                  <a:pt x="400" y="335"/>
                  <a:pt x="400" y="335"/>
                  <a:pt x="400" y="335"/>
                </a:cubicBezTo>
                <a:cubicBezTo>
                  <a:pt x="400" y="423"/>
                  <a:pt x="400" y="423"/>
                  <a:pt x="400" y="423"/>
                </a:cubicBezTo>
                <a:cubicBezTo>
                  <a:pt x="505" y="423"/>
                  <a:pt x="505" y="423"/>
                  <a:pt x="505" y="423"/>
                </a:cubicBezTo>
                <a:cubicBezTo>
                  <a:pt x="505" y="335"/>
                  <a:pt x="505" y="335"/>
                  <a:pt x="505" y="335"/>
                </a:cubicBezTo>
                <a:cubicBezTo>
                  <a:pt x="505" y="335"/>
                  <a:pt x="505" y="335"/>
                  <a:pt x="505" y="335"/>
                </a:cubicBezTo>
                <a:close/>
                <a:moveTo>
                  <a:pt x="385" y="335"/>
                </a:moveTo>
                <a:cubicBezTo>
                  <a:pt x="279" y="335"/>
                  <a:pt x="279" y="335"/>
                  <a:pt x="279" y="335"/>
                </a:cubicBezTo>
                <a:cubicBezTo>
                  <a:pt x="279" y="423"/>
                  <a:pt x="279" y="423"/>
                  <a:pt x="279" y="423"/>
                </a:cubicBezTo>
                <a:cubicBezTo>
                  <a:pt x="385" y="423"/>
                  <a:pt x="385" y="423"/>
                  <a:pt x="385" y="423"/>
                </a:cubicBezTo>
                <a:cubicBezTo>
                  <a:pt x="385" y="335"/>
                  <a:pt x="385" y="335"/>
                  <a:pt x="385" y="335"/>
                </a:cubicBezTo>
                <a:cubicBezTo>
                  <a:pt x="385" y="335"/>
                  <a:pt x="385" y="335"/>
                  <a:pt x="385" y="335"/>
                </a:cubicBezTo>
                <a:close/>
                <a:moveTo>
                  <a:pt x="264" y="335"/>
                </a:moveTo>
                <a:cubicBezTo>
                  <a:pt x="160" y="335"/>
                  <a:pt x="160" y="335"/>
                  <a:pt x="160" y="335"/>
                </a:cubicBezTo>
                <a:cubicBezTo>
                  <a:pt x="160" y="423"/>
                  <a:pt x="160" y="423"/>
                  <a:pt x="160" y="423"/>
                </a:cubicBezTo>
                <a:cubicBezTo>
                  <a:pt x="264" y="423"/>
                  <a:pt x="264" y="423"/>
                  <a:pt x="264" y="423"/>
                </a:cubicBezTo>
                <a:cubicBezTo>
                  <a:pt x="264" y="335"/>
                  <a:pt x="264" y="335"/>
                  <a:pt x="264" y="335"/>
                </a:cubicBezTo>
                <a:cubicBezTo>
                  <a:pt x="264" y="335"/>
                  <a:pt x="264" y="335"/>
                  <a:pt x="264" y="335"/>
                </a:cubicBezTo>
                <a:close/>
                <a:moveTo>
                  <a:pt x="144" y="335"/>
                </a:moveTo>
                <a:cubicBezTo>
                  <a:pt x="39" y="335"/>
                  <a:pt x="39" y="335"/>
                  <a:pt x="39" y="335"/>
                </a:cubicBezTo>
                <a:cubicBezTo>
                  <a:pt x="39" y="423"/>
                  <a:pt x="39" y="423"/>
                  <a:pt x="39" y="423"/>
                </a:cubicBezTo>
                <a:cubicBezTo>
                  <a:pt x="144" y="423"/>
                  <a:pt x="144" y="423"/>
                  <a:pt x="144" y="423"/>
                </a:cubicBezTo>
                <a:cubicBezTo>
                  <a:pt x="144" y="335"/>
                  <a:pt x="144" y="335"/>
                  <a:pt x="144" y="335"/>
                </a:cubicBezTo>
                <a:cubicBezTo>
                  <a:pt x="144" y="335"/>
                  <a:pt x="144" y="335"/>
                  <a:pt x="144" y="335"/>
                </a:cubicBezTo>
                <a:close/>
                <a:moveTo>
                  <a:pt x="626" y="232"/>
                </a:moveTo>
                <a:cubicBezTo>
                  <a:pt x="521" y="232"/>
                  <a:pt x="521" y="232"/>
                  <a:pt x="521" y="232"/>
                </a:cubicBezTo>
                <a:cubicBezTo>
                  <a:pt x="521" y="319"/>
                  <a:pt x="521" y="319"/>
                  <a:pt x="521" y="319"/>
                </a:cubicBezTo>
                <a:cubicBezTo>
                  <a:pt x="626" y="319"/>
                  <a:pt x="626" y="319"/>
                  <a:pt x="626" y="319"/>
                </a:cubicBezTo>
                <a:cubicBezTo>
                  <a:pt x="626" y="232"/>
                  <a:pt x="626" y="232"/>
                  <a:pt x="626" y="232"/>
                </a:cubicBezTo>
                <a:cubicBezTo>
                  <a:pt x="626" y="232"/>
                  <a:pt x="626" y="232"/>
                  <a:pt x="626" y="232"/>
                </a:cubicBezTo>
                <a:close/>
                <a:moveTo>
                  <a:pt x="505" y="232"/>
                </a:moveTo>
                <a:cubicBezTo>
                  <a:pt x="400" y="232"/>
                  <a:pt x="400" y="232"/>
                  <a:pt x="400" y="232"/>
                </a:cubicBezTo>
                <a:cubicBezTo>
                  <a:pt x="400" y="319"/>
                  <a:pt x="400" y="319"/>
                  <a:pt x="400" y="319"/>
                </a:cubicBezTo>
                <a:cubicBezTo>
                  <a:pt x="505" y="319"/>
                  <a:pt x="505" y="319"/>
                  <a:pt x="505" y="319"/>
                </a:cubicBezTo>
                <a:cubicBezTo>
                  <a:pt x="505" y="232"/>
                  <a:pt x="505" y="232"/>
                  <a:pt x="505" y="232"/>
                </a:cubicBezTo>
                <a:cubicBezTo>
                  <a:pt x="505" y="232"/>
                  <a:pt x="505" y="232"/>
                  <a:pt x="505" y="232"/>
                </a:cubicBezTo>
                <a:close/>
                <a:moveTo>
                  <a:pt x="385" y="232"/>
                </a:moveTo>
                <a:cubicBezTo>
                  <a:pt x="279" y="232"/>
                  <a:pt x="279" y="232"/>
                  <a:pt x="279" y="232"/>
                </a:cubicBezTo>
                <a:cubicBezTo>
                  <a:pt x="279" y="319"/>
                  <a:pt x="279" y="319"/>
                  <a:pt x="279" y="319"/>
                </a:cubicBezTo>
                <a:cubicBezTo>
                  <a:pt x="385" y="319"/>
                  <a:pt x="385" y="319"/>
                  <a:pt x="385" y="319"/>
                </a:cubicBezTo>
                <a:cubicBezTo>
                  <a:pt x="385" y="232"/>
                  <a:pt x="385" y="232"/>
                  <a:pt x="385" y="232"/>
                </a:cubicBezTo>
                <a:cubicBezTo>
                  <a:pt x="385" y="232"/>
                  <a:pt x="385" y="232"/>
                  <a:pt x="385" y="232"/>
                </a:cubicBezTo>
                <a:close/>
                <a:moveTo>
                  <a:pt x="264" y="232"/>
                </a:moveTo>
                <a:cubicBezTo>
                  <a:pt x="160" y="232"/>
                  <a:pt x="160" y="232"/>
                  <a:pt x="160" y="232"/>
                </a:cubicBezTo>
                <a:cubicBezTo>
                  <a:pt x="160" y="319"/>
                  <a:pt x="160" y="319"/>
                  <a:pt x="160" y="319"/>
                </a:cubicBezTo>
                <a:cubicBezTo>
                  <a:pt x="264" y="319"/>
                  <a:pt x="264" y="319"/>
                  <a:pt x="264" y="319"/>
                </a:cubicBezTo>
                <a:cubicBezTo>
                  <a:pt x="264" y="232"/>
                  <a:pt x="264" y="232"/>
                  <a:pt x="264" y="232"/>
                </a:cubicBezTo>
                <a:cubicBezTo>
                  <a:pt x="264" y="232"/>
                  <a:pt x="264" y="232"/>
                  <a:pt x="264" y="232"/>
                </a:cubicBezTo>
                <a:close/>
                <a:moveTo>
                  <a:pt x="144" y="232"/>
                </a:moveTo>
                <a:cubicBezTo>
                  <a:pt x="39" y="232"/>
                  <a:pt x="39" y="232"/>
                  <a:pt x="39" y="232"/>
                </a:cubicBezTo>
                <a:cubicBezTo>
                  <a:pt x="39" y="319"/>
                  <a:pt x="39" y="319"/>
                  <a:pt x="39" y="319"/>
                </a:cubicBezTo>
                <a:cubicBezTo>
                  <a:pt x="144" y="319"/>
                  <a:pt x="144" y="319"/>
                  <a:pt x="144" y="319"/>
                </a:cubicBezTo>
                <a:cubicBezTo>
                  <a:pt x="144" y="232"/>
                  <a:pt x="144" y="232"/>
                  <a:pt x="144" y="232"/>
                </a:cubicBezTo>
                <a:cubicBezTo>
                  <a:pt x="144" y="232"/>
                  <a:pt x="144" y="232"/>
                  <a:pt x="144" y="232"/>
                </a:cubicBezTo>
                <a:close/>
                <a:moveTo>
                  <a:pt x="574" y="103"/>
                </a:moveTo>
                <a:cubicBezTo>
                  <a:pt x="574" y="117"/>
                  <a:pt x="574" y="117"/>
                  <a:pt x="574" y="117"/>
                </a:cubicBezTo>
                <a:cubicBezTo>
                  <a:pt x="574" y="128"/>
                  <a:pt x="565" y="138"/>
                  <a:pt x="554" y="138"/>
                </a:cubicBezTo>
                <a:cubicBezTo>
                  <a:pt x="541" y="138"/>
                  <a:pt x="532" y="128"/>
                  <a:pt x="532" y="117"/>
                </a:cubicBezTo>
                <a:cubicBezTo>
                  <a:pt x="532" y="103"/>
                  <a:pt x="532" y="103"/>
                  <a:pt x="532" y="103"/>
                </a:cubicBezTo>
                <a:cubicBezTo>
                  <a:pt x="511" y="103"/>
                  <a:pt x="511" y="103"/>
                  <a:pt x="511" y="103"/>
                </a:cubicBezTo>
                <a:cubicBezTo>
                  <a:pt x="511" y="117"/>
                  <a:pt x="511" y="117"/>
                  <a:pt x="511" y="117"/>
                </a:cubicBezTo>
                <a:cubicBezTo>
                  <a:pt x="511" y="128"/>
                  <a:pt x="502" y="138"/>
                  <a:pt x="490" y="138"/>
                </a:cubicBezTo>
                <a:cubicBezTo>
                  <a:pt x="478" y="138"/>
                  <a:pt x="469" y="128"/>
                  <a:pt x="469" y="117"/>
                </a:cubicBezTo>
                <a:cubicBezTo>
                  <a:pt x="469" y="103"/>
                  <a:pt x="469" y="103"/>
                  <a:pt x="469" y="103"/>
                </a:cubicBezTo>
                <a:cubicBezTo>
                  <a:pt x="448" y="103"/>
                  <a:pt x="448" y="103"/>
                  <a:pt x="448" y="103"/>
                </a:cubicBezTo>
                <a:cubicBezTo>
                  <a:pt x="448" y="117"/>
                  <a:pt x="448" y="117"/>
                  <a:pt x="448" y="117"/>
                </a:cubicBezTo>
                <a:cubicBezTo>
                  <a:pt x="448" y="128"/>
                  <a:pt x="439" y="138"/>
                  <a:pt x="427" y="138"/>
                </a:cubicBezTo>
                <a:cubicBezTo>
                  <a:pt x="416" y="138"/>
                  <a:pt x="406" y="128"/>
                  <a:pt x="406" y="117"/>
                </a:cubicBezTo>
                <a:cubicBezTo>
                  <a:pt x="406" y="103"/>
                  <a:pt x="406" y="103"/>
                  <a:pt x="406" y="103"/>
                </a:cubicBezTo>
                <a:cubicBezTo>
                  <a:pt x="385" y="103"/>
                  <a:pt x="385" y="103"/>
                  <a:pt x="385" y="103"/>
                </a:cubicBezTo>
                <a:cubicBezTo>
                  <a:pt x="385" y="117"/>
                  <a:pt x="385" y="117"/>
                  <a:pt x="385" y="117"/>
                </a:cubicBezTo>
                <a:cubicBezTo>
                  <a:pt x="385" y="128"/>
                  <a:pt x="376" y="138"/>
                  <a:pt x="364" y="138"/>
                </a:cubicBezTo>
                <a:cubicBezTo>
                  <a:pt x="352" y="138"/>
                  <a:pt x="343" y="128"/>
                  <a:pt x="343" y="117"/>
                </a:cubicBezTo>
                <a:cubicBezTo>
                  <a:pt x="343" y="103"/>
                  <a:pt x="343" y="103"/>
                  <a:pt x="343" y="103"/>
                </a:cubicBezTo>
                <a:cubicBezTo>
                  <a:pt x="322" y="103"/>
                  <a:pt x="322" y="103"/>
                  <a:pt x="322" y="103"/>
                </a:cubicBezTo>
                <a:cubicBezTo>
                  <a:pt x="322" y="117"/>
                  <a:pt x="322" y="117"/>
                  <a:pt x="322" y="117"/>
                </a:cubicBezTo>
                <a:cubicBezTo>
                  <a:pt x="322" y="128"/>
                  <a:pt x="312" y="138"/>
                  <a:pt x="301" y="138"/>
                </a:cubicBezTo>
                <a:cubicBezTo>
                  <a:pt x="289" y="138"/>
                  <a:pt x="280" y="128"/>
                  <a:pt x="280" y="117"/>
                </a:cubicBezTo>
                <a:cubicBezTo>
                  <a:pt x="280" y="103"/>
                  <a:pt x="280" y="103"/>
                  <a:pt x="280" y="103"/>
                </a:cubicBezTo>
                <a:cubicBezTo>
                  <a:pt x="259" y="103"/>
                  <a:pt x="259" y="103"/>
                  <a:pt x="259" y="103"/>
                </a:cubicBezTo>
                <a:cubicBezTo>
                  <a:pt x="259" y="117"/>
                  <a:pt x="259" y="117"/>
                  <a:pt x="259" y="117"/>
                </a:cubicBezTo>
                <a:cubicBezTo>
                  <a:pt x="259" y="128"/>
                  <a:pt x="249" y="138"/>
                  <a:pt x="238" y="138"/>
                </a:cubicBezTo>
                <a:cubicBezTo>
                  <a:pt x="226" y="138"/>
                  <a:pt x="216" y="128"/>
                  <a:pt x="216" y="117"/>
                </a:cubicBezTo>
                <a:cubicBezTo>
                  <a:pt x="216" y="103"/>
                  <a:pt x="216" y="103"/>
                  <a:pt x="216" y="103"/>
                </a:cubicBezTo>
                <a:cubicBezTo>
                  <a:pt x="196" y="103"/>
                  <a:pt x="196" y="103"/>
                  <a:pt x="196" y="103"/>
                </a:cubicBezTo>
                <a:cubicBezTo>
                  <a:pt x="196" y="117"/>
                  <a:pt x="196" y="117"/>
                  <a:pt x="196" y="117"/>
                </a:cubicBezTo>
                <a:cubicBezTo>
                  <a:pt x="196" y="128"/>
                  <a:pt x="186" y="138"/>
                  <a:pt x="175" y="138"/>
                </a:cubicBezTo>
                <a:cubicBezTo>
                  <a:pt x="163" y="138"/>
                  <a:pt x="154" y="128"/>
                  <a:pt x="154" y="117"/>
                </a:cubicBezTo>
                <a:cubicBezTo>
                  <a:pt x="154" y="103"/>
                  <a:pt x="154" y="103"/>
                  <a:pt x="154" y="103"/>
                </a:cubicBezTo>
                <a:cubicBezTo>
                  <a:pt x="133" y="103"/>
                  <a:pt x="133" y="103"/>
                  <a:pt x="133" y="103"/>
                </a:cubicBezTo>
                <a:cubicBezTo>
                  <a:pt x="133" y="117"/>
                  <a:pt x="133" y="117"/>
                  <a:pt x="133" y="117"/>
                </a:cubicBezTo>
                <a:cubicBezTo>
                  <a:pt x="133" y="128"/>
                  <a:pt x="123" y="138"/>
                  <a:pt x="111" y="138"/>
                </a:cubicBezTo>
                <a:cubicBezTo>
                  <a:pt x="100" y="138"/>
                  <a:pt x="91" y="128"/>
                  <a:pt x="91" y="117"/>
                </a:cubicBezTo>
                <a:cubicBezTo>
                  <a:pt x="91" y="103"/>
                  <a:pt x="91" y="103"/>
                  <a:pt x="91" y="103"/>
                </a:cubicBezTo>
                <a:cubicBezTo>
                  <a:pt x="32" y="103"/>
                  <a:pt x="32" y="103"/>
                  <a:pt x="32" y="103"/>
                </a:cubicBezTo>
                <a:cubicBezTo>
                  <a:pt x="32" y="217"/>
                  <a:pt x="32" y="217"/>
                  <a:pt x="32" y="217"/>
                </a:cubicBezTo>
                <a:cubicBezTo>
                  <a:pt x="634" y="217"/>
                  <a:pt x="634" y="217"/>
                  <a:pt x="634" y="217"/>
                </a:cubicBezTo>
                <a:cubicBezTo>
                  <a:pt x="634" y="103"/>
                  <a:pt x="634" y="103"/>
                  <a:pt x="634" y="103"/>
                </a:cubicBezTo>
                <a:cubicBezTo>
                  <a:pt x="574" y="103"/>
                  <a:pt x="574" y="103"/>
                  <a:pt x="574" y="103"/>
                </a:cubicBezTo>
                <a:cubicBezTo>
                  <a:pt x="574" y="103"/>
                  <a:pt x="574" y="103"/>
                  <a:pt x="574" y="103"/>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nvGrpSpPr>
          <p:cNvPr id="316" name="Group 315"/>
          <p:cNvGrpSpPr/>
          <p:nvPr/>
        </p:nvGrpSpPr>
        <p:grpSpPr>
          <a:xfrm>
            <a:off x="1064625" y="4533712"/>
            <a:ext cx="588575" cy="148049"/>
            <a:chOff x="5045075" y="3433763"/>
            <a:chExt cx="1119188" cy="211138"/>
          </a:xfrm>
          <a:solidFill>
            <a:schemeClr val="accent2"/>
          </a:solidFill>
        </p:grpSpPr>
        <p:sp>
          <p:nvSpPr>
            <p:cNvPr id="203" name="Freeform 86"/>
            <p:cNvSpPr>
              <a:spLocks/>
            </p:cNvSpPr>
            <p:nvPr/>
          </p:nvSpPr>
          <p:spPr bwMode="auto">
            <a:xfrm>
              <a:off x="5045075" y="3438525"/>
              <a:ext cx="85725" cy="206375"/>
            </a:xfrm>
            <a:custGeom>
              <a:avLst/>
              <a:gdLst>
                <a:gd name="T0" fmla="*/ 23 w 23"/>
                <a:gd name="T1" fmla="*/ 33 h 55"/>
                <a:gd name="T2" fmla="*/ 19 w 23"/>
                <a:gd name="T3" fmla="*/ 50 h 55"/>
                <a:gd name="T4" fmla="*/ 6 w 23"/>
                <a:gd name="T5" fmla="*/ 55 h 55"/>
                <a:gd name="T6" fmla="*/ 0 w 23"/>
                <a:gd name="T7" fmla="*/ 54 h 55"/>
                <a:gd name="T8" fmla="*/ 0 w 23"/>
                <a:gd name="T9" fmla="*/ 44 h 55"/>
                <a:gd name="T10" fmla="*/ 5 w 23"/>
                <a:gd name="T11" fmla="*/ 46 h 55"/>
                <a:gd name="T12" fmla="*/ 11 w 23"/>
                <a:gd name="T13" fmla="*/ 43 h 55"/>
                <a:gd name="T14" fmla="*/ 12 w 23"/>
                <a:gd name="T15" fmla="*/ 33 h 55"/>
                <a:gd name="T16" fmla="*/ 12 w 23"/>
                <a:gd name="T17" fmla="*/ 0 h 55"/>
                <a:gd name="T18" fmla="*/ 23 w 23"/>
                <a:gd name="T19" fmla="*/ 0 h 55"/>
                <a:gd name="T20" fmla="*/ 23 w 23"/>
                <a:gd name="T21"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55">
                  <a:moveTo>
                    <a:pt x="23" y="33"/>
                  </a:moveTo>
                  <a:cubicBezTo>
                    <a:pt x="23" y="41"/>
                    <a:pt x="21" y="47"/>
                    <a:pt x="19" y="50"/>
                  </a:cubicBezTo>
                  <a:cubicBezTo>
                    <a:pt x="16" y="54"/>
                    <a:pt x="12" y="55"/>
                    <a:pt x="6" y="55"/>
                  </a:cubicBezTo>
                  <a:cubicBezTo>
                    <a:pt x="4" y="55"/>
                    <a:pt x="2" y="55"/>
                    <a:pt x="0" y="54"/>
                  </a:cubicBezTo>
                  <a:cubicBezTo>
                    <a:pt x="0" y="44"/>
                    <a:pt x="0" y="44"/>
                    <a:pt x="0" y="44"/>
                  </a:cubicBezTo>
                  <a:cubicBezTo>
                    <a:pt x="2" y="45"/>
                    <a:pt x="4" y="46"/>
                    <a:pt x="5" y="46"/>
                  </a:cubicBezTo>
                  <a:cubicBezTo>
                    <a:pt x="8" y="46"/>
                    <a:pt x="10" y="45"/>
                    <a:pt x="11" y="43"/>
                  </a:cubicBezTo>
                  <a:cubicBezTo>
                    <a:pt x="12" y="41"/>
                    <a:pt x="12" y="38"/>
                    <a:pt x="12" y="33"/>
                  </a:cubicBezTo>
                  <a:cubicBezTo>
                    <a:pt x="12" y="0"/>
                    <a:pt x="12" y="0"/>
                    <a:pt x="12" y="0"/>
                  </a:cubicBezTo>
                  <a:cubicBezTo>
                    <a:pt x="23" y="0"/>
                    <a:pt x="23" y="0"/>
                    <a:pt x="23" y="0"/>
                  </a:cubicBezTo>
                  <a:lnTo>
                    <a:pt x="2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4" name="Freeform 87"/>
            <p:cNvSpPr>
              <a:spLocks/>
            </p:cNvSpPr>
            <p:nvPr/>
          </p:nvSpPr>
          <p:spPr bwMode="auto">
            <a:xfrm>
              <a:off x="5160963" y="3438525"/>
              <a:ext cx="128588" cy="206375"/>
            </a:xfrm>
            <a:custGeom>
              <a:avLst/>
              <a:gdLst>
                <a:gd name="T0" fmla="*/ 34 w 34"/>
                <a:gd name="T1" fmla="*/ 32 h 55"/>
                <a:gd name="T2" fmla="*/ 17 w 34"/>
                <a:gd name="T3" fmla="*/ 55 h 55"/>
                <a:gd name="T4" fmla="*/ 0 w 34"/>
                <a:gd name="T5" fmla="*/ 32 h 55"/>
                <a:gd name="T6" fmla="*/ 0 w 34"/>
                <a:gd name="T7" fmla="*/ 0 h 55"/>
                <a:gd name="T8" fmla="*/ 10 w 34"/>
                <a:gd name="T9" fmla="*/ 0 h 55"/>
                <a:gd name="T10" fmla="*/ 10 w 34"/>
                <a:gd name="T11" fmla="*/ 33 h 55"/>
                <a:gd name="T12" fmla="*/ 17 w 34"/>
                <a:gd name="T13" fmla="*/ 46 h 55"/>
                <a:gd name="T14" fmla="*/ 22 w 34"/>
                <a:gd name="T15" fmla="*/ 43 h 55"/>
                <a:gd name="T16" fmla="*/ 23 w 34"/>
                <a:gd name="T17" fmla="*/ 34 h 55"/>
                <a:gd name="T18" fmla="*/ 23 w 34"/>
                <a:gd name="T19" fmla="*/ 0 h 55"/>
                <a:gd name="T20" fmla="*/ 34 w 34"/>
                <a:gd name="T21" fmla="*/ 0 h 55"/>
                <a:gd name="T22" fmla="*/ 34 w 34"/>
                <a:gd name="T23" fmla="*/ 3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55">
                  <a:moveTo>
                    <a:pt x="34" y="32"/>
                  </a:moveTo>
                  <a:cubicBezTo>
                    <a:pt x="34" y="47"/>
                    <a:pt x="28" y="55"/>
                    <a:pt x="17" y="55"/>
                  </a:cubicBezTo>
                  <a:cubicBezTo>
                    <a:pt x="6" y="55"/>
                    <a:pt x="0" y="48"/>
                    <a:pt x="0" y="32"/>
                  </a:cubicBezTo>
                  <a:cubicBezTo>
                    <a:pt x="0" y="0"/>
                    <a:pt x="0" y="0"/>
                    <a:pt x="0" y="0"/>
                  </a:cubicBezTo>
                  <a:cubicBezTo>
                    <a:pt x="10" y="0"/>
                    <a:pt x="10" y="0"/>
                    <a:pt x="10" y="0"/>
                  </a:cubicBezTo>
                  <a:cubicBezTo>
                    <a:pt x="10" y="33"/>
                    <a:pt x="10" y="33"/>
                    <a:pt x="10" y="33"/>
                  </a:cubicBezTo>
                  <a:cubicBezTo>
                    <a:pt x="10" y="42"/>
                    <a:pt x="13" y="46"/>
                    <a:pt x="17" y="46"/>
                  </a:cubicBezTo>
                  <a:cubicBezTo>
                    <a:pt x="19" y="46"/>
                    <a:pt x="21" y="45"/>
                    <a:pt x="22" y="43"/>
                  </a:cubicBezTo>
                  <a:cubicBezTo>
                    <a:pt x="23" y="41"/>
                    <a:pt x="23" y="38"/>
                    <a:pt x="23" y="34"/>
                  </a:cubicBezTo>
                  <a:cubicBezTo>
                    <a:pt x="23" y="0"/>
                    <a:pt x="23" y="0"/>
                    <a:pt x="23" y="0"/>
                  </a:cubicBezTo>
                  <a:cubicBezTo>
                    <a:pt x="34" y="0"/>
                    <a:pt x="34" y="0"/>
                    <a:pt x="34" y="0"/>
                  </a:cubicBezTo>
                  <a:lnTo>
                    <a:pt x="34" y="3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5" name="Freeform 88"/>
            <p:cNvSpPr>
              <a:spLocks/>
            </p:cNvSpPr>
            <p:nvPr/>
          </p:nvSpPr>
          <p:spPr bwMode="auto">
            <a:xfrm>
              <a:off x="5319713" y="3438525"/>
              <a:ext cx="130175" cy="203200"/>
            </a:xfrm>
            <a:custGeom>
              <a:avLst/>
              <a:gdLst>
                <a:gd name="T0" fmla="*/ 24 w 35"/>
                <a:gd name="T1" fmla="*/ 54 h 54"/>
                <a:gd name="T2" fmla="*/ 12 w 35"/>
                <a:gd name="T3" fmla="*/ 24 h 54"/>
                <a:gd name="T4" fmla="*/ 10 w 35"/>
                <a:gd name="T5" fmla="*/ 17 h 54"/>
                <a:gd name="T6" fmla="*/ 9 w 35"/>
                <a:gd name="T7" fmla="*/ 16 h 54"/>
                <a:gd name="T8" fmla="*/ 9 w 35"/>
                <a:gd name="T9" fmla="*/ 16 h 54"/>
                <a:gd name="T10" fmla="*/ 9 w 35"/>
                <a:gd name="T11" fmla="*/ 27 h 54"/>
                <a:gd name="T12" fmla="*/ 9 w 35"/>
                <a:gd name="T13" fmla="*/ 54 h 54"/>
                <a:gd name="T14" fmla="*/ 0 w 35"/>
                <a:gd name="T15" fmla="*/ 54 h 54"/>
                <a:gd name="T16" fmla="*/ 0 w 35"/>
                <a:gd name="T17" fmla="*/ 0 h 54"/>
                <a:gd name="T18" fmla="*/ 12 w 35"/>
                <a:gd name="T19" fmla="*/ 0 h 54"/>
                <a:gd name="T20" fmla="*/ 24 w 35"/>
                <a:gd name="T21" fmla="*/ 32 h 54"/>
                <a:gd name="T22" fmla="*/ 27 w 35"/>
                <a:gd name="T23" fmla="*/ 40 h 54"/>
                <a:gd name="T24" fmla="*/ 27 w 35"/>
                <a:gd name="T25" fmla="*/ 40 h 54"/>
                <a:gd name="T26" fmla="*/ 27 w 35"/>
                <a:gd name="T27" fmla="*/ 31 h 54"/>
                <a:gd name="T28" fmla="*/ 27 w 35"/>
                <a:gd name="T29" fmla="*/ 0 h 54"/>
                <a:gd name="T30" fmla="*/ 35 w 35"/>
                <a:gd name="T31" fmla="*/ 0 h 54"/>
                <a:gd name="T32" fmla="*/ 35 w 35"/>
                <a:gd name="T33" fmla="*/ 54 h 54"/>
                <a:gd name="T34" fmla="*/ 24 w 35"/>
                <a:gd name="T3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54">
                  <a:moveTo>
                    <a:pt x="24" y="54"/>
                  </a:moveTo>
                  <a:cubicBezTo>
                    <a:pt x="12" y="24"/>
                    <a:pt x="12" y="24"/>
                    <a:pt x="12" y="24"/>
                  </a:cubicBezTo>
                  <a:cubicBezTo>
                    <a:pt x="11" y="22"/>
                    <a:pt x="10" y="20"/>
                    <a:pt x="10" y="17"/>
                  </a:cubicBezTo>
                  <a:cubicBezTo>
                    <a:pt x="9" y="17"/>
                    <a:pt x="9" y="16"/>
                    <a:pt x="9" y="16"/>
                  </a:cubicBezTo>
                  <a:cubicBezTo>
                    <a:pt x="9" y="16"/>
                    <a:pt x="9" y="16"/>
                    <a:pt x="9" y="16"/>
                  </a:cubicBezTo>
                  <a:cubicBezTo>
                    <a:pt x="9" y="20"/>
                    <a:pt x="9" y="24"/>
                    <a:pt x="9" y="27"/>
                  </a:cubicBezTo>
                  <a:cubicBezTo>
                    <a:pt x="9" y="54"/>
                    <a:pt x="9" y="54"/>
                    <a:pt x="9" y="54"/>
                  </a:cubicBezTo>
                  <a:cubicBezTo>
                    <a:pt x="0" y="54"/>
                    <a:pt x="0" y="54"/>
                    <a:pt x="0" y="54"/>
                  </a:cubicBezTo>
                  <a:cubicBezTo>
                    <a:pt x="0" y="0"/>
                    <a:pt x="0" y="0"/>
                    <a:pt x="0" y="0"/>
                  </a:cubicBezTo>
                  <a:cubicBezTo>
                    <a:pt x="12" y="0"/>
                    <a:pt x="12" y="0"/>
                    <a:pt x="12" y="0"/>
                  </a:cubicBezTo>
                  <a:cubicBezTo>
                    <a:pt x="24" y="32"/>
                    <a:pt x="24" y="32"/>
                    <a:pt x="24" y="32"/>
                  </a:cubicBezTo>
                  <a:cubicBezTo>
                    <a:pt x="25" y="33"/>
                    <a:pt x="25" y="36"/>
                    <a:pt x="27" y="40"/>
                  </a:cubicBezTo>
                  <a:cubicBezTo>
                    <a:pt x="27" y="40"/>
                    <a:pt x="27" y="40"/>
                    <a:pt x="27" y="40"/>
                  </a:cubicBezTo>
                  <a:cubicBezTo>
                    <a:pt x="27" y="31"/>
                    <a:pt x="27" y="31"/>
                    <a:pt x="27" y="31"/>
                  </a:cubicBezTo>
                  <a:cubicBezTo>
                    <a:pt x="27" y="0"/>
                    <a:pt x="27" y="0"/>
                    <a:pt x="27" y="0"/>
                  </a:cubicBezTo>
                  <a:cubicBezTo>
                    <a:pt x="35" y="0"/>
                    <a:pt x="35" y="0"/>
                    <a:pt x="35" y="0"/>
                  </a:cubicBezTo>
                  <a:cubicBezTo>
                    <a:pt x="35" y="54"/>
                    <a:pt x="35" y="54"/>
                    <a:pt x="35" y="54"/>
                  </a:cubicBezTo>
                  <a:lnTo>
                    <a:pt x="24" y="5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6" name="Freeform 89"/>
            <p:cNvSpPr>
              <a:spLocks/>
            </p:cNvSpPr>
            <p:nvPr/>
          </p:nvSpPr>
          <p:spPr bwMode="auto">
            <a:xfrm>
              <a:off x="5484813" y="3438525"/>
              <a:ext cx="96838" cy="203200"/>
            </a:xfrm>
            <a:custGeom>
              <a:avLst/>
              <a:gdLst>
                <a:gd name="T0" fmla="*/ 0 w 61"/>
                <a:gd name="T1" fmla="*/ 128 h 128"/>
                <a:gd name="T2" fmla="*/ 0 w 61"/>
                <a:gd name="T3" fmla="*/ 0 h 128"/>
                <a:gd name="T4" fmla="*/ 59 w 61"/>
                <a:gd name="T5" fmla="*/ 0 h 128"/>
                <a:gd name="T6" fmla="*/ 59 w 61"/>
                <a:gd name="T7" fmla="*/ 21 h 128"/>
                <a:gd name="T8" fmla="*/ 26 w 61"/>
                <a:gd name="T9" fmla="*/ 21 h 128"/>
                <a:gd name="T10" fmla="*/ 26 w 61"/>
                <a:gd name="T11" fmla="*/ 54 h 128"/>
                <a:gd name="T12" fmla="*/ 57 w 61"/>
                <a:gd name="T13" fmla="*/ 54 h 128"/>
                <a:gd name="T14" fmla="*/ 57 w 61"/>
                <a:gd name="T15" fmla="*/ 76 h 128"/>
                <a:gd name="T16" fmla="*/ 26 w 61"/>
                <a:gd name="T17" fmla="*/ 76 h 128"/>
                <a:gd name="T18" fmla="*/ 26 w 61"/>
                <a:gd name="T19" fmla="*/ 109 h 128"/>
                <a:gd name="T20" fmla="*/ 61 w 61"/>
                <a:gd name="T21" fmla="*/ 109 h 128"/>
                <a:gd name="T22" fmla="*/ 61 w 61"/>
                <a:gd name="T23" fmla="*/ 128 h 128"/>
                <a:gd name="T24" fmla="*/ 0 w 61"/>
                <a:gd name="T2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128">
                  <a:moveTo>
                    <a:pt x="0" y="128"/>
                  </a:moveTo>
                  <a:lnTo>
                    <a:pt x="0" y="0"/>
                  </a:lnTo>
                  <a:lnTo>
                    <a:pt x="59" y="0"/>
                  </a:lnTo>
                  <a:lnTo>
                    <a:pt x="59" y="21"/>
                  </a:lnTo>
                  <a:lnTo>
                    <a:pt x="26" y="21"/>
                  </a:lnTo>
                  <a:lnTo>
                    <a:pt x="26" y="54"/>
                  </a:lnTo>
                  <a:lnTo>
                    <a:pt x="57" y="54"/>
                  </a:lnTo>
                  <a:lnTo>
                    <a:pt x="57" y="76"/>
                  </a:lnTo>
                  <a:lnTo>
                    <a:pt x="26" y="76"/>
                  </a:lnTo>
                  <a:lnTo>
                    <a:pt x="26" y="109"/>
                  </a:lnTo>
                  <a:lnTo>
                    <a:pt x="61" y="109"/>
                  </a:lnTo>
                  <a:lnTo>
                    <a:pt x="61" y="128"/>
                  </a:lnTo>
                  <a:lnTo>
                    <a:pt x="0" y="12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7" name="Freeform 90"/>
            <p:cNvSpPr>
              <a:spLocks/>
            </p:cNvSpPr>
            <p:nvPr/>
          </p:nvSpPr>
          <p:spPr bwMode="auto">
            <a:xfrm>
              <a:off x="5668963" y="3438525"/>
              <a:ext cx="104775" cy="203200"/>
            </a:xfrm>
            <a:custGeom>
              <a:avLst/>
              <a:gdLst>
                <a:gd name="T0" fmla="*/ 0 w 28"/>
                <a:gd name="T1" fmla="*/ 54 h 54"/>
                <a:gd name="T2" fmla="*/ 0 w 28"/>
                <a:gd name="T3" fmla="*/ 47 h 54"/>
                <a:gd name="T4" fmla="*/ 10 w 28"/>
                <a:gd name="T5" fmla="*/ 32 h 54"/>
                <a:gd name="T6" fmla="*/ 18 w 28"/>
                <a:gd name="T7" fmla="*/ 15 h 54"/>
                <a:gd name="T8" fmla="*/ 16 w 28"/>
                <a:gd name="T9" fmla="*/ 10 h 54"/>
                <a:gd name="T10" fmla="*/ 12 w 28"/>
                <a:gd name="T11" fmla="*/ 8 h 54"/>
                <a:gd name="T12" fmla="*/ 2 w 28"/>
                <a:gd name="T13" fmla="*/ 13 h 54"/>
                <a:gd name="T14" fmla="*/ 2 w 28"/>
                <a:gd name="T15" fmla="*/ 4 h 54"/>
                <a:gd name="T16" fmla="*/ 14 w 28"/>
                <a:gd name="T17" fmla="*/ 0 h 54"/>
                <a:gd name="T18" fmla="*/ 24 w 28"/>
                <a:gd name="T19" fmla="*/ 3 h 54"/>
                <a:gd name="T20" fmla="*/ 28 w 28"/>
                <a:gd name="T21" fmla="*/ 14 h 54"/>
                <a:gd name="T22" fmla="*/ 18 w 28"/>
                <a:gd name="T23" fmla="*/ 36 h 54"/>
                <a:gd name="T24" fmla="*/ 10 w 28"/>
                <a:gd name="T25" fmla="*/ 46 h 54"/>
                <a:gd name="T26" fmla="*/ 10 w 28"/>
                <a:gd name="T27" fmla="*/ 46 h 54"/>
                <a:gd name="T28" fmla="*/ 28 w 28"/>
                <a:gd name="T29" fmla="*/ 46 h 54"/>
                <a:gd name="T30" fmla="*/ 28 w 28"/>
                <a:gd name="T31" fmla="*/ 54 h 54"/>
                <a:gd name="T32" fmla="*/ 0 w 28"/>
                <a:gd name="T3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54">
                  <a:moveTo>
                    <a:pt x="0" y="54"/>
                  </a:moveTo>
                  <a:cubicBezTo>
                    <a:pt x="0" y="47"/>
                    <a:pt x="0" y="47"/>
                    <a:pt x="0" y="47"/>
                  </a:cubicBezTo>
                  <a:cubicBezTo>
                    <a:pt x="10" y="32"/>
                    <a:pt x="10" y="32"/>
                    <a:pt x="10" y="32"/>
                  </a:cubicBezTo>
                  <a:cubicBezTo>
                    <a:pt x="15" y="25"/>
                    <a:pt x="18" y="19"/>
                    <a:pt x="18" y="15"/>
                  </a:cubicBezTo>
                  <a:cubicBezTo>
                    <a:pt x="18" y="13"/>
                    <a:pt x="17" y="11"/>
                    <a:pt x="16" y="10"/>
                  </a:cubicBezTo>
                  <a:cubicBezTo>
                    <a:pt x="15" y="8"/>
                    <a:pt x="13" y="8"/>
                    <a:pt x="12" y="8"/>
                  </a:cubicBezTo>
                  <a:cubicBezTo>
                    <a:pt x="9" y="8"/>
                    <a:pt x="5" y="9"/>
                    <a:pt x="2" y="13"/>
                  </a:cubicBezTo>
                  <a:cubicBezTo>
                    <a:pt x="2" y="4"/>
                    <a:pt x="2" y="4"/>
                    <a:pt x="2" y="4"/>
                  </a:cubicBezTo>
                  <a:cubicBezTo>
                    <a:pt x="5" y="1"/>
                    <a:pt x="9" y="0"/>
                    <a:pt x="14" y="0"/>
                  </a:cubicBezTo>
                  <a:cubicBezTo>
                    <a:pt x="18" y="0"/>
                    <a:pt x="22" y="1"/>
                    <a:pt x="24" y="3"/>
                  </a:cubicBezTo>
                  <a:cubicBezTo>
                    <a:pt x="27" y="6"/>
                    <a:pt x="28" y="9"/>
                    <a:pt x="28" y="14"/>
                  </a:cubicBezTo>
                  <a:cubicBezTo>
                    <a:pt x="28" y="20"/>
                    <a:pt x="25" y="27"/>
                    <a:pt x="18" y="36"/>
                  </a:cubicBezTo>
                  <a:cubicBezTo>
                    <a:pt x="10" y="46"/>
                    <a:pt x="10" y="46"/>
                    <a:pt x="10" y="46"/>
                  </a:cubicBezTo>
                  <a:cubicBezTo>
                    <a:pt x="10" y="46"/>
                    <a:pt x="10" y="46"/>
                    <a:pt x="10" y="46"/>
                  </a:cubicBezTo>
                  <a:cubicBezTo>
                    <a:pt x="28" y="46"/>
                    <a:pt x="28" y="46"/>
                    <a:pt x="28" y="46"/>
                  </a:cubicBezTo>
                  <a:cubicBezTo>
                    <a:pt x="28" y="54"/>
                    <a:pt x="28" y="54"/>
                    <a:pt x="28" y="54"/>
                  </a:cubicBezTo>
                  <a:lnTo>
                    <a:pt x="0" y="5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8" name="Freeform 91"/>
            <p:cNvSpPr>
              <a:spLocks noEditPoints="1"/>
            </p:cNvSpPr>
            <p:nvPr/>
          </p:nvSpPr>
          <p:spPr bwMode="auto">
            <a:xfrm>
              <a:off x="5795963" y="3433763"/>
              <a:ext cx="112713" cy="211138"/>
            </a:xfrm>
            <a:custGeom>
              <a:avLst/>
              <a:gdLst>
                <a:gd name="T0" fmla="*/ 15 w 30"/>
                <a:gd name="T1" fmla="*/ 56 h 56"/>
                <a:gd name="T2" fmla="*/ 0 w 30"/>
                <a:gd name="T3" fmla="*/ 29 h 56"/>
                <a:gd name="T4" fmla="*/ 16 w 30"/>
                <a:gd name="T5" fmla="*/ 0 h 56"/>
                <a:gd name="T6" fmla="*/ 30 w 30"/>
                <a:gd name="T7" fmla="*/ 28 h 56"/>
                <a:gd name="T8" fmla="*/ 15 w 30"/>
                <a:gd name="T9" fmla="*/ 56 h 56"/>
                <a:gd name="T10" fmla="*/ 15 w 30"/>
                <a:gd name="T11" fmla="*/ 9 h 56"/>
                <a:gd name="T12" fmla="*/ 11 w 30"/>
                <a:gd name="T13" fmla="*/ 13 h 56"/>
                <a:gd name="T14" fmla="*/ 10 w 30"/>
                <a:gd name="T15" fmla="*/ 29 h 56"/>
                <a:gd name="T16" fmla="*/ 11 w 30"/>
                <a:gd name="T17" fmla="*/ 44 h 56"/>
                <a:gd name="T18" fmla="*/ 15 w 30"/>
                <a:gd name="T19" fmla="*/ 48 h 56"/>
                <a:gd name="T20" fmla="*/ 19 w 30"/>
                <a:gd name="T21" fmla="*/ 43 h 56"/>
                <a:gd name="T22" fmla="*/ 20 w 30"/>
                <a:gd name="T23" fmla="*/ 28 h 56"/>
                <a:gd name="T24" fmla="*/ 19 w 30"/>
                <a:gd name="T25" fmla="*/ 13 h 56"/>
                <a:gd name="T26" fmla="*/ 15 w 30"/>
                <a:gd name="T27" fmla="*/ 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56">
                  <a:moveTo>
                    <a:pt x="15" y="56"/>
                  </a:moveTo>
                  <a:cubicBezTo>
                    <a:pt x="5" y="56"/>
                    <a:pt x="0" y="47"/>
                    <a:pt x="0" y="29"/>
                  </a:cubicBezTo>
                  <a:cubicBezTo>
                    <a:pt x="0" y="10"/>
                    <a:pt x="5" y="0"/>
                    <a:pt x="16" y="0"/>
                  </a:cubicBezTo>
                  <a:cubicBezTo>
                    <a:pt x="25" y="0"/>
                    <a:pt x="30" y="10"/>
                    <a:pt x="30" y="28"/>
                  </a:cubicBezTo>
                  <a:cubicBezTo>
                    <a:pt x="30" y="47"/>
                    <a:pt x="25" y="56"/>
                    <a:pt x="15" y="56"/>
                  </a:cubicBezTo>
                  <a:close/>
                  <a:moveTo>
                    <a:pt x="15" y="9"/>
                  </a:moveTo>
                  <a:cubicBezTo>
                    <a:pt x="13" y="9"/>
                    <a:pt x="12" y="10"/>
                    <a:pt x="11" y="13"/>
                  </a:cubicBezTo>
                  <a:cubicBezTo>
                    <a:pt x="10" y="17"/>
                    <a:pt x="10" y="22"/>
                    <a:pt x="10" y="29"/>
                  </a:cubicBezTo>
                  <a:cubicBezTo>
                    <a:pt x="10" y="36"/>
                    <a:pt x="10" y="41"/>
                    <a:pt x="11" y="44"/>
                  </a:cubicBezTo>
                  <a:cubicBezTo>
                    <a:pt x="12" y="47"/>
                    <a:pt x="13" y="48"/>
                    <a:pt x="15" y="48"/>
                  </a:cubicBezTo>
                  <a:cubicBezTo>
                    <a:pt x="17" y="48"/>
                    <a:pt x="18" y="47"/>
                    <a:pt x="19" y="43"/>
                  </a:cubicBezTo>
                  <a:cubicBezTo>
                    <a:pt x="20" y="40"/>
                    <a:pt x="20" y="35"/>
                    <a:pt x="20" y="28"/>
                  </a:cubicBezTo>
                  <a:cubicBezTo>
                    <a:pt x="20" y="22"/>
                    <a:pt x="20" y="17"/>
                    <a:pt x="19" y="13"/>
                  </a:cubicBezTo>
                  <a:cubicBezTo>
                    <a:pt x="18" y="10"/>
                    <a:pt x="17" y="9"/>
                    <a:pt x="15" y="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9" name="Freeform 92"/>
            <p:cNvSpPr>
              <a:spLocks/>
            </p:cNvSpPr>
            <p:nvPr/>
          </p:nvSpPr>
          <p:spPr bwMode="auto">
            <a:xfrm>
              <a:off x="5935663" y="3433763"/>
              <a:ext cx="96838" cy="207963"/>
            </a:xfrm>
            <a:custGeom>
              <a:avLst/>
              <a:gdLst>
                <a:gd name="T0" fmla="*/ 0 w 61"/>
                <a:gd name="T1" fmla="*/ 131 h 131"/>
                <a:gd name="T2" fmla="*/ 0 w 61"/>
                <a:gd name="T3" fmla="*/ 114 h 131"/>
                <a:gd name="T4" fmla="*/ 19 w 61"/>
                <a:gd name="T5" fmla="*/ 114 h 131"/>
                <a:gd name="T6" fmla="*/ 19 w 61"/>
                <a:gd name="T7" fmla="*/ 24 h 131"/>
                <a:gd name="T8" fmla="*/ 0 w 61"/>
                <a:gd name="T9" fmla="*/ 31 h 131"/>
                <a:gd name="T10" fmla="*/ 0 w 61"/>
                <a:gd name="T11" fmla="*/ 12 h 131"/>
                <a:gd name="T12" fmla="*/ 42 w 61"/>
                <a:gd name="T13" fmla="*/ 0 h 131"/>
                <a:gd name="T14" fmla="*/ 42 w 61"/>
                <a:gd name="T15" fmla="*/ 114 h 131"/>
                <a:gd name="T16" fmla="*/ 61 w 61"/>
                <a:gd name="T17" fmla="*/ 114 h 131"/>
                <a:gd name="T18" fmla="*/ 61 w 61"/>
                <a:gd name="T19" fmla="*/ 131 h 131"/>
                <a:gd name="T20" fmla="*/ 0 w 61"/>
                <a:gd name="T21"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31">
                  <a:moveTo>
                    <a:pt x="0" y="131"/>
                  </a:moveTo>
                  <a:lnTo>
                    <a:pt x="0" y="114"/>
                  </a:lnTo>
                  <a:lnTo>
                    <a:pt x="19" y="114"/>
                  </a:lnTo>
                  <a:lnTo>
                    <a:pt x="19" y="24"/>
                  </a:lnTo>
                  <a:lnTo>
                    <a:pt x="0" y="31"/>
                  </a:lnTo>
                  <a:lnTo>
                    <a:pt x="0" y="12"/>
                  </a:lnTo>
                  <a:lnTo>
                    <a:pt x="42" y="0"/>
                  </a:lnTo>
                  <a:lnTo>
                    <a:pt x="42" y="114"/>
                  </a:lnTo>
                  <a:lnTo>
                    <a:pt x="61" y="114"/>
                  </a:lnTo>
                  <a:lnTo>
                    <a:pt x="61" y="131"/>
                  </a:lnTo>
                  <a:lnTo>
                    <a:pt x="0" y="1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0" name="Freeform 93"/>
            <p:cNvSpPr>
              <a:spLocks/>
            </p:cNvSpPr>
            <p:nvPr/>
          </p:nvSpPr>
          <p:spPr bwMode="auto">
            <a:xfrm>
              <a:off x="6059488" y="3438525"/>
              <a:ext cx="104775" cy="203200"/>
            </a:xfrm>
            <a:custGeom>
              <a:avLst/>
              <a:gdLst>
                <a:gd name="T0" fmla="*/ 0 w 28"/>
                <a:gd name="T1" fmla="*/ 54 h 54"/>
                <a:gd name="T2" fmla="*/ 0 w 28"/>
                <a:gd name="T3" fmla="*/ 47 h 54"/>
                <a:gd name="T4" fmla="*/ 10 w 28"/>
                <a:gd name="T5" fmla="*/ 32 h 54"/>
                <a:gd name="T6" fmla="*/ 18 w 28"/>
                <a:gd name="T7" fmla="*/ 15 h 54"/>
                <a:gd name="T8" fmla="*/ 16 w 28"/>
                <a:gd name="T9" fmla="*/ 10 h 54"/>
                <a:gd name="T10" fmla="*/ 12 w 28"/>
                <a:gd name="T11" fmla="*/ 8 h 54"/>
                <a:gd name="T12" fmla="*/ 2 w 28"/>
                <a:gd name="T13" fmla="*/ 13 h 54"/>
                <a:gd name="T14" fmla="*/ 2 w 28"/>
                <a:gd name="T15" fmla="*/ 4 h 54"/>
                <a:gd name="T16" fmla="*/ 14 w 28"/>
                <a:gd name="T17" fmla="*/ 0 h 54"/>
                <a:gd name="T18" fmla="*/ 24 w 28"/>
                <a:gd name="T19" fmla="*/ 3 h 54"/>
                <a:gd name="T20" fmla="*/ 28 w 28"/>
                <a:gd name="T21" fmla="*/ 14 h 54"/>
                <a:gd name="T22" fmla="*/ 18 w 28"/>
                <a:gd name="T23" fmla="*/ 36 h 54"/>
                <a:gd name="T24" fmla="*/ 10 w 28"/>
                <a:gd name="T25" fmla="*/ 46 h 54"/>
                <a:gd name="T26" fmla="*/ 10 w 28"/>
                <a:gd name="T27" fmla="*/ 46 h 54"/>
                <a:gd name="T28" fmla="*/ 28 w 28"/>
                <a:gd name="T29" fmla="*/ 46 h 54"/>
                <a:gd name="T30" fmla="*/ 28 w 28"/>
                <a:gd name="T31" fmla="*/ 54 h 54"/>
                <a:gd name="T32" fmla="*/ 0 w 28"/>
                <a:gd name="T3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54">
                  <a:moveTo>
                    <a:pt x="0" y="54"/>
                  </a:moveTo>
                  <a:cubicBezTo>
                    <a:pt x="0" y="47"/>
                    <a:pt x="0" y="47"/>
                    <a:pt x="0" y="47"/>
                  </a:cubicBezTo>
                  <a:cubicBezTo>
                    <a:pt x="10" y="32"/>
                    <a:pt x="10" y="32"/>
                    <a:pt x="10" y="32"/>
                  </a:cubicBezTo>
                  <a:cubicBezTo>
                    <a:pt x="15" y="25"/>
                    <a:pt x="18" y="19"/>
                    <a:pt x="18" y="15"/>
                  </a:cubicBezTo>
                  <a:cubicBezTo>
                    <a:pt x="18" y="13"/>
                    <a:pt x="17" y="11"/>
                    <a:pt x="16" y="10"/>
                  </a:cubicBezTo>
                  <a:cubicBezTo>
                    <a:pt x="15" y="8"/>
                    <a:pt x="13" y="8"/>
                    <a:pt x="12" y="8"/>
                  </a:cubicBezTo>
                  <a:cubicBezTo>
                    <a:pt x="8" y="8"/>
                    <a:pt x="5" y="9"/>
                    <a:pt x="2" y="13"/>
                  </a:cubicBezTo>
                  <a:cubicBezTo>
                    <a:pt x="2" y="4"/>
                    <a:pt x="2" y="4"/>
                    <a:pt x="2" y="4"/>
                  </a:cubicBezTo>
                  <a:cubicBezTo>
                    <a:pt x="5" y="1"/>
                    <a:pt x="9" y="0"/>
                    <a:pt x="14" y="0"/>
                  </a:cubicBezTo>
                  <a:cubicBezTo>
                    <a:pt x="18" y="0"/>
                    <a:pt x="22" y="1"/>
                    <a:pt x="24" y="3"/>
                  </a:cubicBezTo>
                  <a:cubicBezTo>
                    <a:pt x="27" y="6"/>
                    <a:pt x="28" y="9"/>
                    <a:pt x="28" y="14"/>
                  </a:cubicBezTo>
                  <a:cubicBezTo>
                    <a:pt x="28" y="20"/>
                    <a:pt x="24" y="27"/>
                    <a:pt x="18" y="36"/>
                  </a:cubicBezTo>
                  <a:cubicBezTo>
                    <a:pt x="10" y="46"/>
                    <a:pt x="10" y="46"/>
                    <a:pt x="10" y="46"/>
                  </a:cubicBezTo>
                  <a:cubicBezTo>
                    <a:pt x="10" y="46"/>
                    <a:pt x="10" y="46"/>
                    <a:pt x="10" y="46"/>
                  </a:cubicBezTo>
                  <a:cubicBezTo>
                    <a:pt x="28" y="46"/>
                    <a:pt x="28" y="46"/>
                    <a:pt x="28" y="46"/>
                  </a:cubicBezTo>
                  <a:cubicBezTo>
                    <a:pt x="28" y="54"/>
                    <a:pt x="28" y="54"/>
                    <a:pt x="28" y="54"/>
                  </a:cubicBezTo>
                  <a:lnTo>
                    <a:pt x="0" y="5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grpSp>
        <p:nvGrpSpPr>
          <p:cNvPr id="313" name="Group 312"/>
          <p:cNvGrpSpPr/>
          <p:nvPr/>
        </p:nvGrpSpPr>
        <p:grpSpPr>
          <a:xfrm>
            <a:off x="2591578" y="4338907"/>
            <a:ext cx="1445140" cy="1340227"/>
            <a:chOff x="7948613" y="3155950"/>
            <a:chExt cx="2747962" cy="1911351"/>
          </a:xfrm>
          <a:solidFill>
            <a:schemeClr val="tx1">
              <a:lumMod val="50000"/>
              <a:lumOff val="50000"/>
            </a:schemeClr>
          </a:solidFill>
        </p:grpSpPr>
        <p:sp>
          <p:nvSpPr>
            <p:cNvPr id="211" name="Freeform 94"/>
            <p:cNvSpPr>
              <a:spLocks/>
            </p:cNvSpPr>
            <p:nvPr/>
          </p:nvSpPr>
          <p:spPr bwMode="auto">
            <a:xfrm>
              <a:off x="7948613" y="3155950"/>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2" name="Freeform 95"/>
            <p:cNvSpPr>
              <a:spLocks/>
            </p:cNvSpPr>
            <p:nvPr/>
          </p:nvSpPr>
          <p:spPr bwMode="auto">
            <a:xfrm>
              <a:off x="8120063" y="3155950"/>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1"/>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3" name="Freeform 96"/>
            <p:cNvSpPr>
              <a:spLocks/>
            </p:cNvSpPr>
            <p:nvPr/>
          </p:nvSpPr>
          <p:spPr bwMode="auto">
            <a:xfrm>
              <a:off x="8293100" y="31559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1"/>
                    <a:pt x="15" y="19"/>
                  </a:cubicBezTo>
                  <a:cubicBezTo>
                    <a:pt x="15" y="17"/>
                    <a:pt x="18"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4" name="Freeform 97"/>
            <p:cNvSpPr>
              <a:spLocks/>
            </p:cNvSpPr>
            <p:nvPr/>
          </p:nvSpPr>
          <p:spPr bwMode="auto">
            <a:xfrm>
              <a:off x="8470900" y="3155950"/>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7"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5" name="Freeform 98"/>
            <p:cNvSpPr>
              <a:spLocks/>
            </p:cNvSpPr>
            <p:nvPr/>
          </p:nvSpPr>
          <p:spPr bwMode="auto">
            <a:xfrm>
              <a:off x="8642350" y="31559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8" y="22"/>
                    <a:pt x="15" y="21"/>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6" name="Freeform 99"/>
            <p:cNvSpPr>
              <a:spLocks/>
            </p:cNvSpPr>
            <p:nvPr/>
          </p:nvSpPr>
          <p:spPr bwMode="auto">
            <a:xfrm>
              <a:off x="8820150" y="3155950"/>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7" name="Freeform 100"/>
            <p:cNvSpPr>
              <a:spLocks/>
            </p:cNvSpPr>
            <p:nvPr/>
          </p:nvSpPr>
          <p:spPr bwMode="auto">
            <a:xfrm>
              <a:off x="8991600" y="31559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2" y="23"/>
                  </a:cubicBezTo>
                  <a:cubicBezTo>
                    <a:pt x="18" y="22"/>
                    <a:pt x="15" y="21"/>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29"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8" name="Freeform 101"/>
            <p:cNvSpPr>
              <a:spLocks/>
            </p:cNvSpPr>
            <p:nvPr/>
          </p:nvSpPr>
          <p:spPr bwMode="auto">
            <a:xfrm>
              <a:off x="9169400" y="3155950"/>
              <a:ext cx="123825" cy="222250"/>
            </a:xfrm>
            <a:custGeom>
              <a:avLst/>
              <a:gdLst>
                <a:gd name="T0" fmla="*/ 21 w 33"/>
                <a:gd name="T1" fmla="*/ 59 h 59"/>
                <a:gd name="T2" fmla="*/ 21 w 33"/>
                <a:gd name="T3" fmla="*/ 51 h 59"/>
                <a:gd name="T4" fmla="*/ 33 w 33"/>
                <a:gd name="T5" fmla="*/ 38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8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4 h 59"/>
                <a:gd name="T34" fmla="*/ 20 w 33"/>
                <a:gd name="T35" fmla="*/ 39 h 59"/>
                <a:gd name="T36" fmla="*/ 15 w 33"/>
                <a:gd name="T37" fmla="*/ 41 h 59"/>
                <a:gd name="T38" fmla="*/ 5 w 33"/>
                <a:gd name="T39" fmla="*/ 38 h 59"/>
                <a:gd name="T40" fmla="*/ 3 w 33"/>
                <a:gd name="T41" fmla="*/ 37 h 59"/>
                <a:gd name="T42" fmla="*/ 0 w 33"/>
                <a:gd name="T43" fmla="*/ 49 h 59"/>
                <a:gd name="T44" fmla="*/ 0 w 33"/>
                <a:gd name="T45" fmla="*/ 49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1"/>
                    <a:pt x="21" y="51"/>
                    <a:pt x="21" y="51"/>
                  </a:cubicBezTo>
                  <a:cubicBezTo>
                    <a:pt x="29" y="50"/>
                    <a:pt x="33" y="44"/>
                    <a:pt x="33" y="38"/>
                  </a:cubicBezTo>
                  <a:cubicBezTo>
                    <a:pt x="33" y="31"/>
                    <a:pt x="30" y="26"/>
                    <a:pt x="21" y="23"/>
                  </a:cubicBezTo>
                  <a:cubicBezTo>
                    <a:pt x="18" y="22"/>
                    <a:pt x="14" y="21"/>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9" name="Freeform 102"/>
            <p:cNvSpPr>
              <a:spLocks/>
            </p:cNvSpPr>
            <p:nvPr/>
          </p:nvSpPr>
          <p:spPr bwMode="auto">
            <a:xfrm>
              <a:off x="7948613" y="3446463"/>
              <a:ext cx="127000" cy="222250"/>
            </a:xfrm>
            <a:custGeom>
              <a:avLst/>
              <a:gdLst>
                <a:gd name="T0" fmla="*/ 22 w 34"/>
                <a:gd name="T1" fmla="*/ 59 h 59"/>
                <a:gd name="T2" fmla="*/ 22 w 34"/>
                <a:gd name="T3" fmla="*/ 51 h 59"/>
                <a:gd name="T4" fmla="*/ 34 w 34"/>
                <a:gd name="T5" fmla="*/ 37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4" y="20"/>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8"/>
                  </a:cubicBezTo>
                  <a:cubicBezTo>
                    <a:pt x="20" y="40"/>
                    <a:pt x="17" y="41"/>
                    <a:pt x="15" y="41"/>
                  </a:cubicBezTo>
                  <a:cubicBezTo>
                    <a:pt x="10" y="41"/>
                    <a:pt x="6" y="39"/>
                    <a:pt x="5" y="38"/>
                  </a:cubicBezTo>
                  <a:cubicBezTo>
                    <a:pt x="3" y="37"/>
                    <a:pt x="3" y="37"/>
                    <a:pt x="3" y="37"/>
                  </a:cubicBezTo>
                  <a:cubicBezTo>
                    <a:pt x="0" y="48"/>
                    <a:pt x="0" y="48"/>
                    <a:pt x="0" y="48"/>
                  </a:cubicBezTo>
                  <a:cubicBezTo>
                    <a:pt x="0" y="48"/>
                    <a:pt x="0" y="48"/>
                    <a:pt x="0" y="48"/>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0" name="Freeform 103"/>
            <p:cNvSpPr>
              <a:spLocks/>
            </p:cNvSpPr>
            <p:nvPr/>
          </p:nvSpPr>
          <p:spPr bwMode="auto">
            <a:xfrm>
              <a:off x="8120063" y="3446463"/>
              <a:ext cx="128588" cy="222250"/>
            </a:xfrm>
            <a:custGeom>
              <a:avLst/>
              <a:gdLst>
                <a:gd name="T0" fmla="*/ 22 w 34"/>
                <a:gd name="T1" fmla="*/ 59 h 59"/>
                <a:gd name="T2" fmla="*/ 22 w 34"/>
                <a:gd name="T3" fmla="*/ 51 h 59"/>
                <a:gd name="T4" fmla="*/ 34 w 34"/>
                <a:gd name="T5" fmla="*/ 37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5" y="20"/>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8"/>
                  </a:cubicBezTo>
                  <a:cubicBezTo>
                    <a:pt x="20" y="40"/>
                    <a:pt x="18" y="41"/>
                    <a:pt x="15"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1" name="Freeform 104"/>
            <p:cNvSpPr>
              <a:spLocks/>
            </p:cNvSpPr>
            <p:nvPr/>
          </p:nvSpPr>
          <p:spPr bwMode="auto">
            <a:xfrm>
              <a:off x="8293100" y="3446463"/>
              <a:ext cx="128588"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8 h 59"/>
                <a:gd name="T36" fmla="*/ 16 w 34"/>
                <a:gd name="T37" fmla="*/ 41 h 59"/>
                <a:gd name="T38" fmla="*/ 5 w 34"/>
                <a:gd name="T39" fmla="*/ 38 h 59"/>
                <a:gd name="T40" fmla="*/ 3 w 34"/>
                <a:gd name="T41" fmla="*/ 37 h 59"/>
                <a:gd name="T42" fmla="*/ 0 w 34"/>
                <a:gd name="T43" fmla="*/ 48 h 59"/>
                <a:gd name="T44" fmla="*/ 0 w 34"/>
                <a:gd name="T45" fmla="*/ 48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49"/>
                    <a:pt x="34" y="44"/>
                    <a:pt x="34" y="37"/>
                  </a:cubicBezTo>
                  <a:cubicBezTo>
                    <a:pt x="34" y="31"/>
                    <a:pt x="31" y="26"/>
                    <a:pt x="22" y="23"/>
                  </a:cubicBezTo>
                  <a:cubicBezTo>
                    <a:pt x="19" y="22"/>
                    <a:pt x="15" y="20"/>
                    <a:pt x="15" y="19"/>
                  </a:cubicBezTo>
                  <a:cubicBezTo>
                    <a:pt x="15" y="17"/>
                    <a:pt x="18"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6"/>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8"/>
                  </a:cubicBezTo>
                  <a:cubicBezTo>
                    <a:pt x="20" y="40"/>
                    <a:pt x="18" y="41"/>
                    <a:pt x="16" y="41"/>
                  </a:cubicBezTo>
                  <a:cubicBezTo>
                    <a:pt x="11" y="41"/>
                    <a:pt x="7" y="39"/>
                    <a:pt x="5" y="38"/>
                  </a:cubicBezTo>
                  <a:cubicBezTo>
                    <a:pt x="3" y="37"/>
                    <a:pt x="3" y="37"/>
                    <a:pt x="3" y="37"/>
                  </a:cubicBezTo>
                  <a:cubicBezTo>
                    <a:pt x="0" y="48"/>
                    <a:pt x="0" y="48"/>
                    <a:pt x="0" y="48"/>
                  </a:cubicBezTo>
                  <a:cubicBezTo>
                    <a:pt x="0" y="48"/>
                    <a:pt x="0" y="48"/>
                    <a:pt x="0" y="48"/>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2" name="Freeform 105"/>
            <p:cNvSpPr>
              <a:spLocks/>
            </p:cNvSpPr>
            <p:nvPr/>
          </p:nvSpPr>
          <p:spPr bwMode="auto">
            <a:xfrm>
              <a:off x="8470900" y="3446463"/>
              <a:ext cx="127000" cy="222250"/>
            </a:xfrm>
            <a:custGeom>
              <a:avLst/>
              <a:gdLst>
                <a:gd name="T0" fmla="*/ 22 w 34"/>
                <a:gd name="T1" fmla="*/ 59 h 59"/>
                <a:gd name="T2" fmla="*/ 22 w 34"/>
                <a:gd name="T3" fmla="*/ 51 h 59"/>
                <a:gd name="T4" fmla="*/ 34 w 34"/>
                <a:gd name="T5" fmla="*/ 37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4" y="20"/>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8"/>
                  </a:cubicBezTo>
                  <a:cubicBezTo>
                    <a:pt x="20" y="40"/>
                    <a:pt x="17" y="41"/>
                    <a:pt x="15"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3" name="Freeform 106"/>
            <p:cNvSpPr>
              <a:spLocks/>
            </p:cNvSpPr>
            <p:nvPr/>
          </p:nvSpPr>
          <p:spPr bwMode="auto">
            <a:xfrm>
              <a:off x="8642350" y="3446463"/>
              <a:ext cx="128588"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6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49"/>
                    <a:pt x="34" y="44"/>
                    <a:pt x="34" y="37"/>
                  </a:cubicBezTo>
                  <a:cubicBezTo>
                    <a:pt x="34" y="31"/>
                    <a:pt x="30" y="26"/>
                    <a:pt x="22" y="23"/>
                  </a:cubicBezTo>
                  <a:cubicBezTo>
                    <a:pt x="18" y="22"/>
                    <a:pt x="15" y="20"/>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8"/>
                  </a:cubicBezTo>
                  <a:cubicBezTo>
                    <a:pt x="20" y="40"/>
                    <a:pt x="18" y="41"/>
                    <a:pt x="16"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4" name="Freeform 107"/>
            <p:cNvSpPr>
              <a:spLocks/>
            </p:cNvSpPr>
            <p:nvPr/>
          </p:nvSpPr>
          <p:spPr bwMode="auto">
            <a:xfrm>
              <a:off x="8820150" y="3446463"/>
              <a:ext cx="127000" cy="222250"/>
            </a:xfrm>
            <a:custGeom>
              <a:avLst/>
              <a:gdLst>
                <a:gd name="T0" fmla="*/ 22 w 34"/>
                <a:gd name="T1" fmla="*/ 59 h 59"/>
                <a:gd name="T2" fmla="*/ 22 w 34"/>
                <a:gd name="T3" fmla="*/ 51 h 59"/>
                <a:gd name="T4" fmla="*/ 34 w 34"/>
                <a:gd name="T5" fmla="*/ 37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4" y="20"/>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8"/>
                  </a:cubicBezTo>
                  <a:cubicBezTo>
                    <a:pt x="20" y="40"/>
                    <a:pt x="17" y="41"/>
                    <a:pt x="15" y="41"/>
                  </a:cubicBezTo>
                  <a:cubicBezTo>
                    <a:pt x="10" y="41"/>
                    <a:pt x="6"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5" name="Freeform 108"/>
            <p:cNvSpPr>
              <a:spLocks/>
            </p:cNvSpPr>
            <p:nvPr/>
          </p:nvSpPr>
          <p:spPr bwMode="auto">
            <a:xfrm>
              <a:off x="8991600" y="3446463"/>
              <a:ext cx="128588"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2" y="23"/>
                  </a:cubicBezTo>
                  <a:cubicBezTo>
                    <a:pt x="18" y="22"/>
                    <a:pt x="15" y="20"/>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29" y="8"/>
                    <a:pt x="27"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8"/>
                  </a:cubicBezTo>
                  <a:cubicBezTo>
                    <a:pt x="20" y="40"/>
                    <a:pt x="18" y="41"/>
                    <a:pt x="15"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6" name="Freeform 109"/>
            <p:cNvSpPr>
              <a:spLocks/>
            </p:cNvSpPr>
            <p:nvPr/>
          </p:nvSpPr>
          <p:spPr bwMode="auto">
            <a:xfrm>
              <a:off x="9169400" y="3446463"/>
              <a:ext cx="123825" cy="222250"/>
            </a:xfrm>
            <a:custGeom>
              <a:avLst/>
              <a:gdLst>
                <a:gd name="T0" fmla="*/ 21 w 33"/>
                <a:gd name="T1" fmla="*/ 59 h 59"/>
                <a:gd name="T2" fmla="*/ 21 w 33"/>
                <a:gd name="T3" fmla="*/ 51 h 59"/>
                <a:gd name="T4" fmla="*/ 33 w 33"/>
                <a:gd name="T5" fmla="*/ 37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8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4 h 59"/>
                <a:gd name="T34" fmla="*/ 20 w 33"/>
                <a:gd name="T35" fmla="*/ 38 h 59"/>
                <a:gd name="T36" fmla="*/ 15 w 33"/>
                <a:gd name="T37" fmla="*/ 41 h 59"/>
                <a:gd name="T38" fmla="*/ 5 w 33"/>
                <a:gd name="T39" fmla="*/ 38 h 59"/>
                <a:gd name="T40" fmla="*/ 3 w 33"/>
                <a:gd name="T41" fmla="*/ 37 h 59"/>
                <a:gd name="T42" fmla="*/ 0 w 33"/>
                <a:gd name="T43" fmla="*/ 48 h 59"/>
                <a:gd name="T44" fmla="*/ 0 w 33"/>
                <a:gd name="T45" fmla="*/ 48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1"/>
                    <a:pt x="21" y="51"/>
                    <a:pt x="21" y="51"/>
                  </a:cubicBezTo>
                  <a:cubicBezTo>
                    <a:pt x="29" y="49"/>
                    <a:pt x="33" y="44"/>
                    <a:pt x="33" y="37"/>
                  </a:cubicBezTo>
                  <a:cubicBezTo>
                    <a:pt x="33" y="31"/>
                    <a:pt x="30" y="26"/>
                    <a:pt x="21" y="23"/>
                  </a:cubicBezTo>
                  <a:cubicBezTo>
                    <a:pt x="18" y="22"/>
                    <a:pt x="14" y="20"/>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8"/>
                  </a:cubicBezTo>
                  <a:cubicBezTo>
                    <a:pt x="20" y="40"/>
                    <a:pt x="17" y="41"/>
                    <a:pt x="15" y="41"/>
                  </a:cubicBezTo>
                  <a:cubicBezTo>
                    <a:pt x="10" y="41"/>
                    <a:pt x="6" y="39"/>
                    <a:pt x="5" y="38"/>
                  </a:cubicBezTo>
                  <a:cubicBezTo>
                    <a:pt x="3" y="37"/>
                    <a:pt x="3" y="37"/>
                    <a:pt x="3" y="37"/>
                  </a:cubicBezTo>
                  <a:cubicBezTo>
                    <a:pt x="0" y="48"/>
                    <a:pt x="0" y="48"/>
                    <a:pt x="0" y="48"/>
                  </a:cubicBezTo>
                  <a:cubicBezTo>
                    <a:pt x="0" y="48"/>
                    <a:pt x="0" y="48"/>
                    <a:pt x="0" y="48"/>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7" name="Freeform 110"/>
            <p:cNvSpPr>
              <a:spLocks/>
            </p:cNvSpPr>
            <p:nvPr/>
          </p:nvSpPr>
          <p:spPr bwMode="auto">
            <a:xfrm>
              <a:off x="7948613" y="3713163"/>
              <a:ext cx="127000" cy="222250"/>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8" name="Freeform 111"/>
            <p:cNvSpPr>
              <a:spLocks/>
            </p:cNvSpPr>
            <p:nvPr/>
          </p:nvSpPr>
          <p:spPr bwMode="auto">
            <a:xfrm>
              <a:off x="8120063" y="3713163"/>
              <a:ext cx="128588" cy="222250"/>
            </a:xfrm>
            <a:custGeom>
              <a:avLst/>
              <a:gdLst>
                <a:gd name="T0" fmla="*/ 22 w 34"/>
                <a:gd name="T1" fmla="*/ 59 h 59"/>
                <a:gd name="T2" fmla="*/ 22 w 34"/>
                <a:gd name="T3" fmla="*/ 52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5" y="21"/>
                    <a:pt x="15" y="19"/>
                  </a:cubicBezTo>
                  <a:cubicBezTo>
                    <a:pt x="15" y="18"/>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9" name="Freeform 112"/>
            <p:cNvSpPr>
              <a:spLocks/>
            </p:cNvSpPr>
            <p:nvPr/>
          </p:nvSpPr>
          <p:spPr bwMode="auto">
            <a:xfrm>
              <a:off x="8293100" y="3713163"/>
              <a:ext cx="128588"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1" y="26"/>
                    <a:pt x="22" y="23"/>
                  </a:cubicBezTo>
                  <a:cubicBezTo>
                    <a:pt x="19" y="22"/>
                    <a:pt x="15" y="21"/>
                    <a:pt x="15" y="19"/>
                  </a:cubicBezTo>
                  <a:cubicBezTo>
                    <a:pt x="15" y="18"/>
                    <a:pt x="18"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0" name="Freeform 113"/>
            <p:cNvSpPr>
              <a:spLocks/>
            </p:cNvSpPr>
            <p:nvPr/>
          </p:nvSpPr>
          <p:spPr bwMode="auto">
            <a:xfrm>
              <a:off x="8470900" y="3713163"/>
              <a:ext cx="127000" cy="222250"/>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7"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1" name="Freeform 114"/>
            <p:cNvSpPr>
              <a:spLocks/>
            </p:cNvSpPr>
            <p:nvPr/>
          </p:nvSpPr>
          <p:spPr bwMode="auto">
            <a:xfrm>
              <a:off x="8642350" y="3713163"/>
              <a:ext cx="128588"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0" y="26"/>
                    <a:pt x="22" y="23"/>
                  </a:cubicBezTo>
                  <a:cubicBezTo>
                    <a:pt x="18" y="22"/>
                    <a:pt x="15" y="21"/>
                    <a:pt x="15" y="19"/>
                  </a:cubicBezTo>
                  <a:cubicBezTo>
                    <a:pt x="15" y="18"/>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2" name="Freeform 115"/>
            <p:cNvSpPr>
              <a:spLocks/>
            </p:cNvSpPr>
            <p:nvPr/>
          </p:nvSpPr>
          <p:spPr bwMode="auto">
            <a:xfrm>
              <a:off x="8820150" y="3713163"/>
              <a:ext cx="127000" cy="222250"/>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3" name="Freeform 116"/>
            <p:cNvSpPr>
              <a:spLocks/>
            </p:cNvSpPr>
            <p:nvPr/>
          </p:nvSpPr>
          <p:spPr bwMode="auto">
            <a:xfrm>
              <a:off x="8991600" y="3713163"/>
              <a:ext cx="128588"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2" y="23"/>
                  </a:cubicBezTo>
                  <a:cubicBezTo>
                    <a:pt x="18" y="22"/>
                    <a:pt x="15" y="21"/>
                    <a:pt x="15" y="19"/>
                  </a:cubicBezTo>
                  <a:cubicBezTo>
                    <a:pt x="15" y="18"/>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29"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4" name="Freeform 117"/>
            <p:cNvSpPr>
              <a:spLocks/>
            </p:cNvSpPr>
            <p:nvPr/>
          </p:nvSpPr>
          <p:spPr bwMode="auto">
            <a:xfrm>
              <a:off x="9169400" y="3713163"/>
              <a:ext cx="123825" cy="222250"/>
            </a:xfrm>
            <a:custGeom>
              <a:avLst/>
              <a:gdLst>
                <a:gd name="T0" fmla="*/ 21 w 33"/>
                <a:gd name="T1" fmla="*/ 59 h 59"/>
                <a:gd name="T2" fmla="*/ 21 w 33"/>
                <a:gd name="T3" fmla="*/ 52 h 59"/>
                <a:gd name="T4" fmla="*/ 33 w 33"/>
                <a:gd name="T5" fmla="*/ 38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9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4 h 59"/>
                <a:gd name="T34" fmla="*/ 20 w 33"/>
                <a:gd name="T35" fmla="*/ 39 h 59"/>
                <a:gd name="T36" fmla="*/ 15 w 33"/>
                <a:gd name="T37" fmla="*/ 41 h 59"/>
                <a:gd name="T38" fmla="*/ 5 w 33"/>
                <a:gd name="T39" fmla="*/ 38 h 59"/>
                <a:gd name="T40" fmla="*/ 3 w 33"/>
                <a:gd name="T41" fmla="*/ 37 h 59"/>
                <a:gd name="T42" fmla="*/ 0 w 33"/>
                <a:gd name="T43" fmla="*/ 49 h 59"/>
                <a:gd name="T44" fmla="*/ 0 w 33"/>
                <a:gd name="T45" fmla="*/ 49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2"/>
                    <a:pt x="21" y="52"/>
                    <a:pt x="21" y="52"/>
                  </a:cubicBezTo>
                  <a:cubicBezTo>
                    <a:pt x="29" y="50"/>
                    <a:pt x="33" y="45"/>
                    <a:pt x="33" y="38"/>
                  </a:cubicBezTo>
                  <a:cubicBezTo>
                    <a:pt x="33" y="31"/>
                    <a:pt x="30" y="26"/>
                    <a:pt x="21" y="23"/>
                  </a:cubicBezTo>
                  <a:cubicBezTo>
                    <a:pt x="18" y="22"/>
                    <a:pt x="14" y="21"/>
                    <a:pt x="14" y="19"/>
                  </a:cubicBezTo>
                  <a:cubicBezTo>
                    <a:pt x="14" y="18"/>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5" name="Freeform 118"/>
            <p:cNvSpPr>
              <a:spLocks/>
            </p:cNvSpPr>
            <p:nvPr/>
          </p:nvSpPr>
          <p:spPr bwMode="auto">
            <a:xfrm>
              <a:off x="7948613" y="4003675"/>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6" name="Freeform 119"/>
            <p:cNvSpPr>
              <a:spLocks/>
            </p:cNvSpPr>
            <p:nvPr/>
          </p:nvSpPr>
          <p:spPr bwMode="auto">
            <a:xfrm>
              <a:off x="8120063" y="4003675"/>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1"/>
                    <a:pt x="15" y="19"/>
                  </a:cubicBezTo>
                  <a:cubicBezTo>
                    <a:pt x="15" y="17"/>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7" name="Freeform 120"/>
            <p:cNvSpPr>
              <a:spLocks/>
            </p:cNvSpPr>
            <p:nvPr/>
          </p:nvSpPr>
          <p:spPr bwMode="auto">
            <a:xfrm>
              <a:off x="8293100" y="40036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1"/>
                    <a:pt x="15" y="19"/>
                  </a:cubicBezTo>
                  <a:cubicBezTo>
                    <a:pt x="15" y="17"/>
                    <a:pt x="18"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8" name="Freeform 121"/>
            <p:cNvSpPr>
              <a:spLocks/>
            </p:cNvSpPr>
            <p:nvPr/>
          </p:nvSpPr>
          <p:spPr bwMode="auto">
            <a:xfrm>
              <a:off x="8470900" y="4003675"/>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7"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9" name="Freeform 122"/>
            <p:cNvSpPr>
              <a:spLocks/>
            </p:cNvSpPr>
            <p:nvPr/>
          </p:nvSpPr>
          <p:spPr bwMode="auto">
            <a:xfrm>
              <a:off x="8642350" y="40036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8"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40" name="Freeform 123"/>
            <p:cNvSpPr>
              <a:spLocks/>
            </p:cNvSpPr>
            <p:nvPr/>
          </p:nvSpPr>
          <p:spPr bwMode="auto">
            <a:xfrm>
              <a:off x="8820150" y="4003675"/>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41" name="Freeform 124"/>
            <p:cNvSpPr>
              <a:spLocks/>
            </p:cNvSpPr>
            <p:nvPr/>
          </p:nvSpPr>
          <p:spPr bwMode="auto">
            <a:xfrm>
              <a:off x="8991600" y="40036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2" y="23"/>
                  </a:cubicBezTo>
                  <a:cubicBezTo>
                    <a:pt x="18"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8"/>
                    <a:pt x="31" y="8"/>
                    <a:pt x="31" y="8"/>
                  </a:cubicBezTo>
                  <a:cubicBezTo>
                    <a:pt x="29"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42" name="Freeform 125"/>
            <p:cNvSpPr>
              <a:spLocks/>
            </p:cNvSpPr>
            <p:nvPr/>
          </p:nvSpPr>
          <p:spPr bwMode="auto">
            <a:xfrm>
              <a:off x="9169400" y="4003675"/>
              <a:ext cx="123825" cy="222250"/>
            </a:xfrm>
            <a:custGeom>
              <a:avLst/>
              <a:gdLst>
                <a:gd name="T0" fmla="*/ 21 w 33"/>
                <a:gd name="T1" fmla="*/ 59 h 59"/>
                <a:gd name="T2" fmla="*/ 21 w 33"/>
                <a:gd name="T3" fmla="*/ 51 h 59"/>
                <a:gd name="T4" fmla="*/ 33 w 33"/>
                <a:gd name="T5" fmla="*/ 38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8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4 h 59"/>
                <a:gd name="T34" fmla="*/ 20 w 33"/>
                <a:gd name="T35" fmla="*/ 39 h 59"/>
                <a:gd name="T36" fmla="*/ 15 w 33"/>
                <a:gd name="T37" fmla="*/ 41 h 59"/>
                <a:gd name="T38" fmla="*/ 5 w 33"/>
                <a:gd name="T39" fmla="*/ 38 h 59"/>
                <a:gd name="T40" fmla="*/ 3 w 33"/>
                <a:gd name="T41" fmla="*/ 37 h 59"/>
                <a:gd name="T42" fmla="*/ 0 w 33"/>
                <a:gd name="T43" fmla="*/ 49 h 59"/>
                <a:gd name="T44" fmla="*/ 0 w 33"/>
                <a:gd name="T45" fmla="*/ 49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1"/>
                    <a:pt x="21" y="51"/>
                    <a:pt x="21" y="51"/>
                  </a:cubicBezTo>
                  <a:cubicBezTo>
                    <a:pt x="29" y="50"/>
                    <a:pt x="33" y="44"/>
                    <a:pt x="33" y="38"/>
                  </a:cubicBezTo>
                  <a:cubicBezTo>
                    <a:pt x="33" y="31"/>
                    <a:pt x="30" y="26"/>
                    <a:pt x="21" y="23"/>
                  </a:cubicBezTo>
                  <a:cubicBezTo>
                    <a:pt x="18" y="22"/>
                    <a:pt x="14" y="21"/>
                    <a:pt x="14" y="19"/>
                  </a:cubicBezTo>
                  <a:cubicBezTo>
                    <a:pt x="14" y="17"/>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43" name="Freeform 126"/>
            <p:cNvSpPr>
              <a:spLocks/>
            </p:cNvSpPr>
            <p:nvPr/>
          </p:nvSpPr>
          <p:spPr bwMode="auto">
            <a:xfrm>
              <a:off x="7948613" y="4286250"/>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1" y="23"/>
                  </a:cubicBezTo>
                  <a:cubicBezTo>
                    <a:pt x="18" y="22"/>
                    <a:pt x="14" y="21"/>
                    <a:pt x="14" y="19"/>
                  </a:cubicBezTo>
                  <a:cubicBezTo>
                    <a:pt x="14" y="17"/>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44" name="Freeform 127"/>
            <p:cNvSpPr>
              <a:spLocks/>
            </p:cNvSpPr>
            <p:nvPr/>
          </p:nvSpPr>
          <p:spPr bwMode="auto">
            <a:xfrm>
              <a:off x="8120063" y="4286250"/>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1" y="23"/>
                  </a:cubicBezTo>
                  <a:cubicBezTo>
                    <a:pt x="18" y="22"/>
                    <a:pt x="15" y="21"/>
                    <a:pt x="15" y="19"/>
                  </a:cubicBezTo>
                  <a:cubicBezTo>
                    <a:pt x="15" y="17"/>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45" name="Freeform 128"/>
            <p:cNvSpPr>
              <a:spLocks/>
            </p:cNvSpPr>
            <p:nvPr/>
          </p:nvSpPr>
          <p:spPr bwMode="auto">
            <a:xfrm>
              <a:off x="8293100" y="42862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5"/>
                    <a:pt x="34" y="38"/>
                  </a:cubicBezTo>
                  <a:cubicBezTo>
                    <a:pt x="34" y="31"/>
                    <a:pt x="31" y="26"/>
                    <a:pt x="22" y="23"/>
                  </a:cubicBezTo>
                  <a:cubicBezTo>
                    <a:pt x="19" y="22"/>
                    <a:pt x="15" y="21"/>
                    <a:pt x="15" y="19"/>
                  </a:cubicBezTo>
                  <a:cubicBezTo>
                    <a:pt x="15" y="17"/>
                    <a:pt x="18"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46" name="Freeform 129"/>
            <p:cNvSpPr>
              <a:spLocks/>
            </p:cNvSpPr>
            <p:nvPr/>
          </p:nvSpPr>
          <p:spPr bwMode="auto">
            <a:xfrm>
              <a:off x="8470900" y="4286250"/>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1" y="23"/>
                  </a:cubicBezTo>
                  <a:cubicBezTo>
                    <a:pt x="18" y="22"/>
                    <a:pt x="14" y="21"/>
                    <a:pt x="14" y="19"/>
                  </a:cubicBezTo>
                  <a:cubicBezTo>
                    <a:pt x="14" y="17"/>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7"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47" name="Freeform 130"/>
            <p:cNvSpPr>
              <a:spLocks/>
            </p:cNvSpPr>
            <p:nvPr/>
          </p:nvSpPr>
          <p:spPr bwMode="auto">
            <a:xfrm>
              <a:off x="8642350" y="42862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5"/>
                    <a:pt x="34" y="38"/>
                  </a:cubicBezTo>
                  <a:cubicBezTo>
                    <a:pt x="34" y="31"/>
                    <a:pt x="30" y="26"/>
                    <a:pt x="22" y="23"/>
                  </a:cubicBezTo>
                  <a:cubicBezTo>
                    <a:pt x="18"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48" name="Freeform 131"/>
            <p:cNvSpPr>
              <a:spLocks/>
            </p:cNvSpPr>
            <p:nvPr/>
          </p:nvSpPr>
          <p:spPr bwMode="auto">
            <a:xfrm>
              <a:off x="8820150" y="4286250"/>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1" y="23"/>
                  </a:cubicBezTo>
                  <a:cubicBezTo>
                    <a:pt x="18" y="22"/>
                    <a:pt x="14" y="21"/>
                    <a:pt x="14" y="19"/>
                  </a:cubicBezTo>
                  <a:cubicBezTo>
                    <a:pt x="14" y="17"/>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49" name="Freeform 132"/>
            <p:cNvSpPr>
              <a:spLocks/>
            </p:cNvSpPr>
            <p:nvPr/>
          </p:nvSpPr>
          <p:spPr bwMode="auto">
            <a:xfrm>
              <a:off x="8991600" y="42862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2" y="23"/>
                  </a:cubicBezTo>
                  <a:cubicBezTo>
                    <a:pt x="18"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29"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50" name="Freeform 133"/>
            <p:cNvSpPr>
              <a:spLocks/>
            </p:cNvSpPr>
            <p:nvPr/>
          </p:nvSpPr>
          <p:spPr bwMode="auto">
            <a:xfrm>
              <a:off x="9169400" y="4286250"/>
              <a:ext cx="123825" cy="222250"/>
            </a:xfrm>
            <a:custGeom>
              <a:avLst/>
              <a:gdLst>
                <a:gd name="T0" fmla="*/ 21 w 33"/>
                <a:gd name="T1" fmla="*/ 59 h 59"/>
                <a:gd name="T2" fmla="*/ 21 w 33"/>
                <a:gd name="T3" fmla="*/ 51 h 59"/>
                <a:gd name="T4" fmla="*/ 33 w 33"/>
                <a:gd name="T5" fmla="*/ 38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9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4 h 59"/>
                <a:gd name="T34" fmla="*/ 20 w 33"/>
                <a:gd name="T35" fmla="*/ 39 h 59"/>
                <a:gd name="T36" fmla="*/ 15 w 33"/>
                <a:gd name="T37" fmla="*/ 41 h 59"/>
                <a:gd name="T38" fmla="*/ 5 w 33"/>
                <a:gd name="T39" fmla="*/ 38 h 59"/>
                <a:gd name="T40" fmla="*/ 3 w 33"/>
                <a:gd name="T41" fmla="*/ 37 h 59"/>
                <a:gd name="T42" fmla="*/ 0 w 33"/>
                <a:gd name="T43" fmla="*/ 49 h 59"/>
                <a:gd name="T44" fmla="*/ 0 w 33"/>
                <a:gd name="T45" fmla="*/ 49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1"/>
                    <a:pt x="21" y="51"/>
                    <a:pt x="21" y="51"/>
                  </a:cubicBezTo>
                  <a:cubicBezTo>
                    <a:pt x="29" y="50"/>
                    <a:pt x="33" y="45"/>
                    <a:pt x="33" y="38"/>
                  </a:cubicBezTo>
                  <a:cubicBezTo>
                    <a:pt x="33" y="31"/>
                    <a:pt x="30" y="26"/>
                    <a:pt x="21" y="23"/>
                  </a:cubicBezTo>
                  <a:cubicBezTo>
                    <a:pt x="18" y="22"/>
                    <a:pt x="14" y="21"/>
                    <a:pt x="14" y="19"/>
                  </a:cubicBezTo>
                  <a:cubicBezTo>
                    <a:pt x="14" y="17"/>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51" name="Freeform 134"/>
            <p:cNvSpPr>
              <a:spLocks/>
            </p:cNvSpPr>
            <p:nvPr/>
          </p:nvSpPr>
          <p:spPr bwMode="auto">
            <a:xfrm>
              <a:off x="7948613" y="4576763"/>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0"/>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52" name="Freeform 135"/>
            <p:cNvSpPr>
              <a:spLocks/>
            </p:cNvSpPr>
            <p:nvPr/>
          </p:nvSpPr>
          <p:spPr bwMode="auto">
            <a:xfrm>
              <a:off x="8120063" y="4576763"/>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0"/>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53" name="Freeform 136"/>
            <p:cNvSpPr>
              <a:spLocks/>
            </p:cNvSpPr>
            <p:nvPr/>
          </p:nvSpPr>
          <p:spPr bwMode="auto">
            <a:xfrm>
              <a:off x="8293100" y="4576763"/>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0"/>
                    <a:pt x="15" y="19"/>
                  </a:cubicBezTo>
                  <a:cubicBezTo>
                    <a:pt x="15" y="17"/>
                    <a:pt x="18"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54" name="Freeform 137"/>
            <p:cNvSpPr>
              <a:spLocks/>
            </p:cNvSpPr>
            <p:nvPr/>
          </p:nvSpPr>
          <p:spPr bwMode="auto">
            <a:xfrm>
              <a:off x="8470900" y="4576763"/>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0"/>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7"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55" name="Freeform 138"/>
            <p:cNvSpPr>
              <a:spLocks/>
            </p:cNvSpPr>
            <p:nvPr/>
          </p:nvSpPr>
          <p:spPr bwMode="auto">
            <a:xfrm>
              <a:off x="8642350" y="4576763"/>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8" y="22"/>
                    <a:pt x="15" y="20"/>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56" name="Freeform 139"/>
            <p:cNvSpPr>
              <a:spLocks/>
            </p:cNvSpPr>
            <p:nvPr/>
          </p:nvSpPr>
          <p:spPr bwMode="auto">
            <a:xfrm>
              <a:off x="8820150" y="4576763"/>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0"/>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57" name="Freeform 140"/>
            <p:cNvSpPr>
              <a:spLocks/>
            </p:cNvSpPr>
            <p:nvPr/>
          </p:nvSpPr>
          <p:spPr bwMode="auto">
            <a:xfrm>
              <a:off x="8991600" y="4576763"/>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2" y="23"/>
                  </a:cubicBezTo>
                  <a:cubicBezTo>
                    <a:pt x="18" y="22"/>
                    <a:pt x="15" y="20"/>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29"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58" name="Freeform 141"/>
            <p:cNvSpPr>
              <a:spLocks/>
            </p:cNvSpPr>
            <p:nvPr/>
          </p:nvSpPr>
          <p:spPr bwMode="auto">
            <a:xfrm>
              <a:off x="9169400" y="4576763"/>
              <a:ext cx="123825" cy="222250"/>
            </a:xfrm>
            <a:custGeom>
              <a:avLst/>
              <a:gdLst>
                <a:gd name="T0" fmla="*/ 21 w 33"/>
                <a:gd name="T1" fmla="*/ 59 h 59"/>
                <a:gd name="T2" fmla="*/ 21 w 33"/>
                <a:gd name="T3" fmla="*/ 51 h 59"/>
                <a:gd name="T4" fmla="*/ 33 w 33"/>
                <a:gd name="T5" fmla="*/ 38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8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4 h 59"/>
                <a:gd name="T34" fmla="*/ 20 w 33"/>
                <a:gd name="T35" fmla="*/ 39 h 59"/>
                <a:gd name="T36" fmla="*/ 15 w 33"/>
                <a:gd name="T37" fmla="*/ 41 h 59"/>
                <a:gd name="T38" fmla="*/ 5 w 33"/>
                <a:gd name="T39" fmla="*/ 38 h 59"/>
                <a:gd name="T40" fmla="*/ 3 w 33"/>
                <a:gd name="T41" fmla="*/ 37 h 59"/>
                <a:gd name="T42" fmla="*/ 0 w 33"/>
                <a:gd name="T43" fmla="*/ 49 h 59"/>
                <a:gd name="T44" fmla="*/ 0 w 33"/>
                <a:gd name="T45" fmla="*/ 49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1"/>
                    <a:pt x="21" y="51"/>
                    <a:pt x="21" y="51"/>
                  </a:cubicBezTo>
                  <a:cubicBezTo>
                    <a:pt x="29" y="50"/>
                    <a:pt x="33" y="44"/>
                    <a:pt x="33" y="38"/>
                  </a:cubicBezTo>
                  <a:cubicBezTo>
                    <a:pt x="33" y="31"/>
                    <a:pt x="30" y="26"/>
                    <a:pt x="21" y="23"/>
                  </a:cubicBezTo>
                  <a:cubicBezTo>
                    <a:pt x="18" y="22"/>
                    <a:pt x="14" y="20"/>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59" name="Freeform 142"/>
            <p:cNvSpPr>
              <a:spLocks/>
            </p:cNvSpPr>
            <p:nvPr/>
          </p:nvSpPr>
          <p:spPr bwMode="auto">
            <a:xfrm>
              <a:off x="7948613" y="4843463"/>
              <a:ext cx="127000" cy="223838"/>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5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5"/>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60" name="Freeform 143"/>
            <p:cNvSpPr>
              <a:spLocks/>
            </p:cNvSpPr>
            <p:nvPr/>
          </p:nvSpPr>
          <p:spPr bwMode="auto">
            <a:xfrm>
              <a:off x="8120063" y="4843463"/>
              <a:ext cx="128588" cy="223838"/>
            </a:xfrm>
            <a:custGeom>
              <a:avLst/>
              <a:gdLst>
                <a:gd name="T0" fmla="*/ 22 w 34"/>
                <a:gd name="T1" fmla="*/ 59 h 59"/>
                <a:gd name="T2" fmla="*/ 22 w 34"/>
                <a:gd name="T3" fmla="*/ 52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5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5" y="21"/>
                    <a:pt x="15" y="19"/>
                  </a:cubicBezTo>
                  <a:cubicBezTo>
                    <a:pt x="15" y="18"/>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5"/>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61" name="Freeform 144"/>
            <p:cNvSpPr>
              <a:spLocks/>
            </p:cNvSpPr>
            <p:nvPr/>
          </p:nvSpPr>
          <p:spPr bwMode="auto">
            <a:xfrm>
              <a:off x="8293100" y="4843463"/>
              <a:ext cx="128588" cy="223838"/>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5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1" y="26"/>
                    <a:pt x="22" y="23"/>
                  </a:cubicBezTo>
                  <a:cubicBezTo>
                    <a:pt x="19" y="22"/>
                    <a:pt x="15" y="21"/>
                    <a:pt x="15" y="19"/>
                  </a:cubicBezTo>
                  <a:cubicBezTo>
                    <a:pt x="15" y="18"/>
                    <a:pt x="18"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5"/>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62" name="Freeform 145"/>
            <p:cNvSpPr>
              <a:spLocks/>
            </p:cNvSpPr>
            <p:nvPr/>
          </p:nvSpPr>
          <p:spPr bwMode="auto">
            <a:xfrm>
              <a:off x="8470900" y="4843463"/>
              <a:ext cx="127000" cy="223838"/>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5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5"/>
                  </a:cubicBezTo>
                  <a:cubicBezTo>
                    <a:pt x="19" y="36"/>
                    <a:pt x="20" y="38"/>
                    <a:pt x="20" y="39"/>
                  </a:cubicBezTo>
                  <a:cubicBezTo>
                    <a:pt x="20" y="40"/>
                    <a:pt x="17"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63" name="Freeform 146"/>
            <p:cNvSpPr>
              <a:spLocks/>
            </p:cNvSpPr>
            <p:nvPr/>
          </p:nvSpPr>
          <p:spPr bwMode="auto">
            <a:xfrm>
              <a:off x="8642350" y="4843463"/>
              <a:ext cx="128588" cy="223838"/>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2 w 34"/>
                <a:gd name="T27" fmla="*/ 0 h 59"/>
                <a:gd name="T28" fmla="*/ 12 w 34"/>
                <a:gd name="T29" fmla="*/ 7 h 59"/>
                <a:gd name="T30" fmla="*/ 1 w 34"/>
                <a:gd name="T31" fmla="*/ 20 h 59"/>
                <a:gd name="T32" fmla="*/ 14 w 34"/>
                <a:gd name="T33" fmla="*/ 35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0" y="26"/>
                    <a:pt x="22" y="23"/>
                  </a:cubicBezTo>
                  <a:cubicBezTo>
                    <a:pt x="18" y="22"/>
                    <a:pt x="15" y="21"/>
                    <a:pt x="15" y="19"/>
                  </a:cubicBezTo>
                  <a:cubicBezTo>
                    <a:pt x="15" y="18"/>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2" y="0"/>
                    <a:pt x="12" y="0"/>
                    <a:pt x="12" y="0"/>
                  </a:cubicBezTo>
                  <a:cubicBezTo>
                    <a:pt x="12" y="7"/>
                    <a:pt x="12" y="7"/>
                    <a:pt x="12" y="7"/>
                  </a:cubicBezTo>
                  <a:cubicBezTo>
                    <a:pt x="5" y="9"/>
                    <a:pt x="1" y="14"/>
                    <a:pt x="1" y="20"/>
                  </a:cubicBezTo>
                  <a:cubicBezTo>
                    <a:pt x="1" y="29"/>
                    <a:pt x="8" y="32"/>
                    <a:pt x="14" y="35"/>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64" name="Freeform 147"/>
            <p:cNvSpPr>
              <a:spLocks/>
            </p:cNvSpPr>
            <p:nvPr/>
          </p:nvSpPr>
          <p:spPr bwMode="auto">
            <a:xfrm>
              <a:off x="8820150" y="4843463"/>
              <a:ext cx="127000" cy="223838"/>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5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5"/>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65" name="Freeform 148"/>
            <p:cNvSpPr>
              <a:spLocks/>
            </p:cNvSpPr>
            <p:nvPr/>
          </p:nvSpPr>
          <p:spPr bwMode="auto">
            <a:xfrm>
              <a:off x="8991600" y="4843463"/>
              <a:ext cx="128588" cy="223838"/>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5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2" y="23"/>
                  </a:cubicBezTo>
                  <a:cubicBezTo>
                    <a:pt x="18" y="22"/>
                    <a:pt x="15" y="21"/>
                    <a:pt x="15" y="19"/>
                  </a:cubicBezTo>
                  <a:cubicBezTo>
                    <a:pt x="15" y="18"/>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29"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5"/>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66" name="Freeform 149"/>
            <p:cNvSpPr>
              <a:spLocks/>
            </p:cNvSpPr>
            <p:nvPr/>
          </p:nvSpPr>
          <p:spPr bwMode="auto">
            <a:xfrm>
              <a:off x="9169400" y="4843463"/>
              <a:ext cx="123825" cy="223838"/>
            </a:xfrm>
            <a:custGeom>
              <a:avLst/>
              <a:gdLst>
                <a:gd name="T0" fmla="*/ 21 w 33"/>
                <a:gd name="T1" fmla="*/ 59 h 59"/>
                <a:gd name="T2" fmla="*/ 21 w 33"/>
                <a:gd name="T3" fmla="*/ 52 h 59"/>
                <a:gd name="T4" fmla="*/ 33 w 33"/>
                <a:gd name="T5" fmla="*/ 38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9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5 h 59"/>
                <a:gd name="T34" fmla="*/ 20 w 33"/>
                <a:gd name="T35" fmla="*/ 39 h 59"/>
                <a:gd name="T36" fmla="*/ 15 w 33"/>
                <a:gd name="T37" fmla="*/ 41 h 59"/>
                <a:gd name="T38" fmla="*/ 5 w 33"/>
                <a:gd name="T39" fmla="*/ 38 h 59"/>
                <a:gd name="T40" fmla="*/ 3 w 33"/>
                <a:gd name="T41" fmla="*/ 37 h 59"/>
                <a:gd name="T42" fmla="*/ 0 w 33"/>
                <a:gd name="T43" fmla="*/ 49 h 59"/>
                <a:gd name="T44" fmla="*/ 0 w 33"/>
                <a:gd name="T45" fmla="*/ 49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2"/>
                    <a:pt x="21" y="52"/>
                    <a:pt x="21" y="52"/>
                  </a:cubicBezTo>
                  <a:cubicBezTo>
                    <a:pt x="29" y="50"/>
                    <a:pt x="33" y="45"/>
                    <a:pt x="33" y="38"/>
                  </a:cubicBezTo>
                  <a:cubicBezTo>
                    <a:pt x="33" y="31"/>
                    <a:pt x="30" y="26"/>
                    <a:pt x="21" y="23"/>
                  </a:cubicBezTo>
                  <a:cubicBezTo>
                    <a:pt x="18" y="22"/>
                    <a:pt x="14" y="21"/>
                    <a:pt x="14" y="19"/>
                  </a:cubicBezTo>
                  <a:cubicBezTo>
                    <a:pt x="14" y="18"/>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5"/>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75" name="Freeform 158"/>
            <p:cNvSpPr>
              <a:spLocks/>
            </p:cNvSpPr>
            <p:nvPr/>
          </p:nvSpPr>
          <p:spPr bwMode="auto">
            <a:xfrm>
              <a:off x="9348788" y="31559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4 h 59"/>
                <a:gd name="T34" fmla="*/ 21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1"/>
                    <a:pt x="15" y="19"/>
                  </a:cubicBezTo>
                  <a:cubicBezTo>
                    <a:pt x="15" y="17"/>
                    <a:pt x="18" y="17"/>
                    <a:pt x="19" y="17"/>
                  </a:cubicBezTo>
                  <a:cubicBezTo>
                    <a:pt x="24" y="17"/>
                    <a:pt x="26" y="18"/>
                    <a:pt x="28" y="19"/>
                  </a:cubicBezTo>
                  <a:cubicBezTo>
                    <a:pt x="30" y="20"/>
                    <a:pt x="30" y="20"/>
                    <a:pt x="30" y="20"/>
                  </a:cubicBezTo>
                  <a:cubicBezTo>
                    <a:pt x="31" y="18"/>
                    <a:pt x="31" y="18"/>
                    <a:pt x="31" y="18"/>
                  </a:cubicBezTo>
                  <a:cubicBezTo>
                    <a:pt x="33" y="9"/>
                    <a:pt x="33" y="9"/>
                    <a:pt x="33" y="9"/>
                  </a:cubicBezTo>
                  <a:cubicBezTo>
                    <a:pt x="32" y="8"/>
                    <a:pt x="32" y="8"/>
                    <a:pt x="32"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4"/>
                  </a:cubicBezTo>
                  <a:cubicBezTo>
                    <a:pt x="20" y="36"/>
                    <a:pt x="21" y="37"/>
                    <a:pt x="21" y="39"/>
                  </a:cubicBezTo>
                  <a:cubicBezTo>
                    <a:pt x="21"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76" name="Freeform 159"/>
            <p:cNvSpPr>
              <a:spLocks/>
            </p:cNvSpPr>
            <p:nvPr/>
          </p:nvSpPr>
          <p:spPr bwMode="auto">
            <a:xfrm>
              <a:off x="9525000" y="3155950"/>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1"/>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77" name="Freeform 160"/>
            <p:cNvSpPr>
              <a:spLocks/>
            </p:cNvSpPr>
            <p:nvPr/>
          </p:nvSpPr>
          <p:spPr bwMode="auto">
            <a:xfrm>
              <a:off x="9698038" y="31559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9" y="22"/>
                    <a:pt x="15" y="21"/>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78" name="Freeform 161"/>
            <p:cNvSpPr>
              <a:spLocks/>
            </p:cNvSpPr>
            <p:nvPr/>
          </p:nvSpPr>
          <p:spPr bwMode="auto">
            <a:xfrm>
              <a:off x="9874250" y="3155950"/>
              <a:ext cx="128588"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8" y="32"/>
                    <a:pt x="14" y="34"/>
                  </a:cubicBezTo>
                  <a:cubicBezTo>
                    <a:pt x="19" y="36"/>
                    <a:pt x="20" y="37"/>
                    <a:pt x="20" y="39"/>
                  </a:cubicBezTo>
                  <a:cubicBezTo>
                    <a:pt x="20" y="40"/>
                    <a:pt x="17" y="41"/>
                    <a:pt x="15" y="41"/>
                  </a:cubicBezTo>
                  <a:cubicBezTo>
                    <a:pt x="10"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79" name="Freeform 162"/>
            <p:cNvSpPr>
              <a:spLocks/>
            </p:cNvSpPr>
            <p:nvPr/>
          </p:nvSpPr>
          <p:spPr bwMode="auto">
            <a:xfrm>
              <a:off x="10047288" y="31559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8" y="22"/>
                    <a:pt x="15" y="21"/>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80" name="Freeform 163"/>
            <p:cNvSpPr>
              <a:spLocks/>
            </p:cNvSpPr>
            <p:nvPr/>
          </p:nvSpPr>
          <p:spPr bwMode="auto">
            <a:xfrm>
              <a:off x="10223500" y="3155950"/>
              <a:ext cx="128588"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81" name="Freeform 164"/>
            <p:cNvSpPr>
              <a:spLocks/>
            </p:cNvSpPr>
            <p:nvPr/>
          </p:nvSpPr>
          <p:spPr bwMode="auto">
            <a:xfrm>
              <a:off x="10396538" y="3155950"/>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1"/>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82" name="Freeform 165"/>
            <p:cNvSpPr>
              <a:spLocks/>
            </p:cNvSpPr>
            <p:nvPr/>
          </p:nvSpPr>
          <p:spPr bwMode="auto">
            <a:xfrm>
              <a:off x="10569575" y="3155950"/>
              <a:ext cx="127000"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1"/>
                    <a:pt x="15" y="19"/>
                  </a:cubicBezTo>
                  <a:cubicBezTo>
                    <a:pt x="15" y="17"/>
                    <a:pt x="18"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83" name="Freeform 166"/>
            <p:cNvSpPr>
              <a:spLocks/>
            </p:cNvSpPr>
            <p:nvPr/>
          </p:nvSpPr>
          <p:spPr bwMode="auto">
            <a:xfrm>
              <a:off x="9348788" y="3446463"/>
              <a:ext cx="128588"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4 h 59"/>
                <a:gd name="T34" fmla="*/ 21 w 34"/>
                <a:gd name="T35" fmla="*/ 38 h 59"/>
                <a:gd name="T36" fmla="*/ 16 w 34"/>
                <a:gd name="T37" fmla="*/ 41 h 59"/>
                <a:gd name="T38" fmla="*/ 5 w 34"/>
                <a:gd name="T39" fmla="*/ 38 h 59"/>
                <a:gd name="T40" fmla="*/ 3 w 34"/>
                <a:gd name="T41" fmla="*/ 37 h 59"/>
                <a:gd name="T42" fmla="*/ 0 w 34"/>
                <a:gd name="T43" fmla="*/ 48 h 59"/>
                <a:gd name="T44" fmla="*/ 0 w 34"/>
                <a:gd name="T45" fmla="*/ 48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49"/>
                    <a:pt x="34" y="44"/>
                    <a:pt x="34" y="37"/>
                  </a:cubicBezTo>
                  <a:cubicBezTo>
                    <a:pt x="34" y="31"/>
                    <a:pt x="31" y="26"/>
                    <a:pt x="22" y="23"/>
                  </a:cubicBezTo>
                  <a:cubicBezTo>
                    <a:pt x="19" y="22"/>
                    <a:pt x="15" y="20"/>
                    <a:pt x="15" y="19"/>
                  </a:cubicBezTo>
                  <a:cubicBezTo>
                    <a:pt x="15" y="17"/>
                    <a:pt x="18" y="17"/>
                    <a:pt x="19" y="17"/>
                  </a:cubicBezTo>
                  <a:cubicBezTo>
                    <a:pt x="24" y="17"/>
                    <a:pt x="26" y="18"/>
                    <a:pt x="28" y="19"/>
                  </a:cubicBezTo>
                  <a:cubicBezTo>
                    <a:pt x="30" y="20"/>
                    <a:pt x="30" y="20"/>
                    <a:pt x="30" y="20"/>
                  </a:cubicBezTo>
                  <a:cubicBezTo>
                    <a:pt x="31" y="18"/>
                    <a:pt x="31" y="18"/>
                    <a:pt x="31" y="18"/>
                  </a:cubicBezTo>
                  <a:cubicBezTo>
                    <a:pt x="33" y="9"/>
                    <a:pt x="33" y="9"/>
                    <a:pt x="33" y="9"/>
                  </a:cubicBezTo>
                  <a:cubicBezTo>
                    <a:pt x="32" y="8"/>
                    <a:pt x="32" y="8"/>
                    <a:pt x="32" y="8"/>
                  </a:cubicBezTo>
                  <a:cubicBezTo>
                    <a:pt x="30" y="8"/>
                    <a:pt x="27" y="6"/>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4"/>
                  </a:cubicBezTo>
                  <a:cubicBezTo>
                    <a:pt x="20" y="36"/>
                    <a:pt x="21" y="37"/>
                    <a:pt x="21" y="38"/>
                  </a:cubicBezTo>
                  <a:cubicBezTo>
                    <a:pt x="21" y="40"/>
                    <a:pt x="18" y="41"/>
                    <a:pt x="16" y="41"/>
                  </a:cubicBezTo>
                  <a:cubicBezTo>
                    <a:pt x="11" y="41"/>
                    <a:pt x="7" y="39"/>
                    <a:pt x="5" y="38"/>
                  </a:cubicBezTo>
                  <a:cubicBezTo>
                    <a:pt x="3" y="37"/>
                    <a:pt x="3" y="37"/>
                    <a:pt x="3" y="37"/>
                  </a:cubicBezTo>
                  <a:cubicBezTo>
                    <a:pt x="0" y="48"/>
                    <a:pt x="0" y="48"/>
                    <a:pt x="0" y="48"/>
                  </a:cubicBezTo>
                  <a:cubicBezTo>
                    <a:pt x="0" y="48"/>
                    <a:pt x="0" y="48"/>
                    <a:pt x="0" y="48"/>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84" name="Freeform 167"/>
            <p:cNvSpPr>
              <a:spLocks/>
            </p:cNvSpPr>
            <p:nvPr/>
          </p:nvSpPr>
          <p:spPr bwMode="auto">
            <a:xfrm>
              <a:off x="9525000" y="3446463"/>
              <a:ext cx="128588" cy="222250"/>
            </a:xfrm>
            <a:custGeom>
              <a:avLst/>
              <a:gdLst>
                <a:gd name="T0" fmla="*/ 22 w 34"/>
                <a:gd name="T1" fmla="*/ 59 h 59"/>
                <a:gd name="T2" fmla="*/ 22 w 34"/>
                <a:gd name="T3" fmla="*/ 51 h 59"/>
                <a:gd name="T4" fmla="*/ 34 w 34"/>
                <a:gd name="T5" fmla="*/ 37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5" y="20"/>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8"/>
                  </a:cubicBezTo>
                  <a:cubicBezTo>
                    <a:pt x="20" y="40"/>
                    <a:pt x="18" y="41"/>
                    <a:pt x="15"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85" name="Freeform 168"/>
            <p:cNvSpPr>
              <a:spLocks/>
            </p:cNvSpPr>
            <p:nvPr/>
          </p:nvSpPr>
          <p:spPr bwMode="auto">
            <a:xfrm>
              <a:off x="9698038" y="3446463"/>
              <a:ext cx="128588"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6 w 34"/>
                <a:gd name="T37" fmla="*/ 41 h 59"/>
                <a:gd name="T38" fmla="*/ 5 w 34"/>
                <a:gd name="T39" fmla="*/ 38 h 59"/>
                <a:gd name="T40" fmla="*/ 3 w 34"/>
                <a:gd name="T41" fmla="*/ 37 h 59"/>
                <a:gd name="T42" fmla="*/ 0 w 34"/>
                <a:gd name="T43" fmla="*/ 48 h 59"/>
                <a:gd name="T44" fmla="*/ 0 w 34"/>
                <a:gd name="T45" fmla="*/ 48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49"/>
                    <a:pt x="34" y="44"/>
                    <a:pt x="34" y="37"/>
                  </a:cubicBezTo>
                  <a:cubicBezTo>
                    <a:pt x="34" y="31"/>
                    <a:pt x="30" y="26"/>
                    <a:pt x="22" y="23"/>
                  </a:cubicBezTo>
                  <a:cubicBezTo>
                    <a:pt x="19" y="22"/>
                    <a:pt x="15" y="20"/>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6"/>
                    <a:pt x="23" y="6"/>
                  </a:cubicBezTo>
                  <a:cubicBezTo>
                    <a:pt x="23" y="0"/>
                    <a:pt x="23" y="0"/>
                    <a:pt x="23"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8"/>
                  </a:cubicBezTo>
                  <a:cubicBezTo>
                    <a:pt x="20" y="40"/>
                    <a:pt x="18" y="41"/>
                    <a:pt x="16" y="41"/>
                  </a:cubicBezTo>
                  <a:cubicBezTo>
                    <a:pt x="11" y="41"/>
                    <a:pt x="7" y="39"/>
                    <a:pt x="5" y="38"/>
                  </a:cubicBezTo>
                  <a:cubicBezTo>
                    <a:pt x="3" y="37"/>
                    <a:pt x="3" y="37"/>
                    <a:pt x="3" y="37"/>
                  </a:cubicBezTo>
                  <a:cubicBezTo>
                    <a:pt x="0" y="48"/>
                    <a:pt x="0" y="48"/>
                    <a:pt x="0" y="48"/>
                  </a:cubicBezTo>
                  <a:cubicBezTo>
                    <a:pt x="0" y="48"/>
                    <a:pt x="0" y="48"/>
                    <a:pt x="0" y="48"/>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86" name="Freeform 169"/>
            <p:cNvSpPr>
              <a:spLocks/>
            </p:cNvSpPr>
            <p:nvPr/>
          </p:nvSpPr>
          <p:spPr bwMode="auto">
            <a:xfrm>
              <a:off x="9874250" y="3446463"/>
              <a:ext cx="128588" cy="222250"/>
            </a:xfrm>
            <a:custGeom>
              <a:avLst/>
              <a:gdLst>
                <a:gd name="T0" fmla="*/ 22 w 34"/>
                <a:gd name="T1" fmla="*/ 59 h 59"/>
                <a:gd name="T2" fmla="*/ 22 w 34"/>
                <a:gd name="T3" fmla="*/ 51 h 59"/>
                <a:gd name="T4" fmla="*/ 34 w 34"/>
                <a:gd name="T5" fmla="*/ 37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4" y="20"/>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0" y="14"/>
                    <a:pt x="0" y="20"/>
                  </a:cubicBezTo>
                  <a:cubicBezTo>
                    <a:pt x="0" y="29"/>
                    <a:pt x="8" y="32"/>
                    <a:pt x="14" y="34"/>
                  </a:cubicBezTo>
                  <a:cubicBezTo>
                    <a:pt x="19" y="36"/>
                    <a:pt x="20" y="37"/>
                    <a:pt x="20" y="38"/>
                  </a:cubicBezTo>
                  <a:cubicBezTo>
                    <a:pt x="20" y="40"/>
                    <a:pt x="17" y="41"/>
                    <a:pt x="15" y="41"/>
                  </a:cubicBezTo>
                  <a:cubicBezTo>
                    <a:pt x="10"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87" name="Freeform 170"/>
            <p:cNvSpPr>
              <a:spLocks/>
            </p:cNvSpPr>
            <p:nvPr/>
          </p:nvSpPr>
          <p:spPr bwMode="auto">
            <a:xfrm>
              <a:off x="10047288" y="3446463"/>
              <a:ext cx="128588"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49"/>
                    <a:pt x="34" y="44"/>
                    <a:pt x="34" y="37"/>
                  </a:cubicBezTo>
                  <a:cubicBezTo>
                    <a:pt x="34" y="31"/>
                    <a:pt x="30" y="26"/>
                    <a:pt x="22" y="23"/>
                  </a:cubicBezTo>
                  <a:cubicBezTo>
                    <a:pt x="18" y="22"/>
                    <a:pt x="15" y="20"/>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8"/>
                  </a:cubicBezTo>
                  <a:cubicBezTo>
                    <a:pt x="20" y="40"/>
                    <a:pt x="18" y="41"/>
                    <a:pt x="15"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88" name="Freeform 171"/>
            <p:cNvSpPr>
              <a:spLocks/>
            </p:cNvSpPr>
            <p:nvPr/>
          </p:nvSpPr>
          <p:spPr bwMode="auto">
            <a:xfrm>
              <a:off x="10223500" y="3446463"/>
              <a:ext cx="128588" cy="222250"/>
            </a:xfrm>
            <a:custGeom>
              <a:avLst/>
              <a:gdLst>
                <a:gd name="T0" fmla="*/ 22 w 34"/>
                <a:gd name="T1" fmla="*/ 59 h 59"/>
                <a:gd name="T2" fmla="*/ 22 w 34"/>
                <a:gd name="T3" fmla="*/ 51 h 59"/>
                <a:gd name="T4" fmla="*/ 34 w 34"/>
                <a:gd name="T5" fmla="*/ 37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4" y="20"/>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8"/>
                  </a:cubicBezTo>
                  <a:cubicBezTo>
                    <a:pt x="20" y="40"/>
                    <a:pt x="17" y="41"/>
                    <a:pt x="15" y="41"/>
                  </a:cubicBezTo>
                  <a:cubicBezTo>
                    <a:pt x="10" y="41"/>
                    <a:pt x="6" y="39"/>
                    <a:pt x="5" y="38"/>
                  </a:cubicBezTo>
                  <a:cubicBezTo>
                    <a:pt x="3" y="37"/>
                    <a:pt x="3" y="37"/>
                    <a:pt x="3" y="37"/>
                  </a:cubicBezTo>
                  <a:cubicBezTo>
                    <a:pt x="0" y="48"/>
                    <a:pt x="0" y="48"/>
                    <a:pt x="0" y="48"/>
                  </a:cubicBezTo>
                  <a:cubicBezTo>
                    <a:pt x="0" y="48"/>
                    <a:pt x="0" y="48"/>
                    <a:pt x="0" y="48"/>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89" name="Freeform 172"/>
            <p:cNvSpPr>
              <a:spLocks/>
            </p:cNvSpPr>
            <p:nvPr/>
          </p:nvSpPr>
          <p:spPr bwMode="auto">
            <a:xfrm>
              <a:off x="10396538" y="3446463"/>
              <a:ext cx="128588" cy="222250"/>
            </a:xfrm>
            <a:custGeom>
              <a:avLst/>
              <a:gdLst>
                <a:gd name="T0" fmla="*/ 22 w 34"/>
                <a:gd name="T1" fmla="*/ 59 h 59"/>
                <a:gd name="T2" fmla="*/ 22 w 34"/>
                <a:gd name="T3" fmla="*/ 51 h 59"/>
                <a:gd name="T4" fmla="*/ 34 w 34"/>
                <a:gd name="T5" fmla="*/ 37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5" y="20"/>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8"/>
                  </a:cubicBezTo>
                  <a:cubicBezTo>
                    <a:pt x="20" y="40"/>
                    <a:pt x="18" y="41"/>
                    <a:pt x="15"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90" name="Freeform 173"/>
            <p:cNvSpPr>
              <a:spLocks/>
            </p:cNvSpPr>
            <p:nvPr/>
          </p:nvSpPr>
          <p:spPr bwMode="auto">
            <a:xfrm>
              <a:off x="10569575" y="3446463"/>
              <a:ext cx="127000"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8 h 59"/>
                <a:gd name="T36" fmla="*/ 16 w 34"/>
                <a:gd name="T37" fmla="*/ 41 h 59"/>
                <a:gd name="T38" fmla="*/ 5 w 34"/>
                <a:gd name="T39" fmla="*/ 38 h 59"/>
                <a:gd name="T40" fmla="*/ 3 w 34"/>
                <a:gd name="T41" fmla="*/ 37 h 59"/>
                <a:gd name="T42" fmla="*/ 0 w 34"/>
                <a:gd name="T43" fmla="*/ 48 h 59"/>
                <a:gd name="T44" fmla="*/ 0 w 34"/>
                <a:gd name="T45" fmla="*/ 48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49"/>
                    <a:pt x="34" y="44"/>
                    <a:pt x="34" y="37"/>
                  </a:cubicBezTo>
                  <a:cubicBezTo>
                    <a:pt x="34" y="31"/>
                    <a:pt x="31" y="26"/>
                    <a:pt x="22" y="23"/>
                  </a:cubicBezTo>
                  <a:cubicBezTo>
                    <a:pt x="19" y="22"/>
                    <a:pt x="15" y="20"/>
                    <a:pt x="15" y="19"/>
                  </a:cubicBezTo>
                  <a:cubicBezTo>
                    <a:pt x="15" y="17"/>
                    <a:pt x="18"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6"/>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8"/>
                  </a:cubicBezTo>
                  <a:cubicBezTo>
                    <a:pt x="20" y="40"/>
                    <a:pt x="18" y="41"/>
                    <a:pt x="16" y="41"/>
                  </a:cubicBezTo>
                  <a:cubicBezTo>
                    <a:pt x="11" y="41"/>
                    <a:pt x="7" y="39"/>
                    <a:pt x="5" y="38"/>
                  </a:cubicBezTo>
                  <a:cubicBezTo>
                    <a:pt x="3" y="37"/>
                    <a:pt x="3" y="37"/>
                    <a:pt x="3" y="37"/>
                  </a:cubicBezTo>
                  <a:cubicBezTo>
                    <a:pt x="0" y="48"/>
                    <a:pt x="0" y="48"/>
                    <a:pt x="0" y="48"/>
                  </a:cubicBezTo>
                  <a:cubicBezTo>
                    <a:pt x="0" y="48"/>
                    <a:pt x="0" y="48"/>
                    <a:pt x="0" y="48"/>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91" name="Freeform 174"/>
            <p:cNvSpPr>
              <a:spLocks/>
            </p:cNvSpPr>
            <p:nvPr/>
          </p:nvSpPr>
          <p:spPr bwMode="auto">
            <a:xfrm>
              <a:off x="9348788" y="3713163"/>
              <a:ext cx="128588"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4 h 59"/>
                <a:gd name="T34" fmla="*/ 21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1" y="26"/>
                    <a:pt x="22" y="23"/>
                  </a:cubicBezTo>
                  <a:cubicBezTo>
                    <a:pt x="19" y="22"/>
                    <a:pt x="15" y="21"/>
                    <a:pt x="15" y="19"/>
                  </a:cubicBezTo>
                  <a:cubicBezTo>
                    <a:pt x="15" y="18"/>
                    <a:pt x="18" y="17"/>
                    <a:pt x="19" y="17"/>
                  </a:cubicBezTo>
                  <a:cubicBezTo>
                    <a:pt x="24" y="17"/>
                    <a:pt x="26" y="19"/>
                    <a:pt x="28" y="19"/>
                  </a:cubicBezTo>
                  <a:cubicBezTo>
                    <a:pt x="30" y="20"/>
                    <a:pt x="30" y="20"/>
                    <a:pt x="30" y="20"/>
                  </a:cubicBezTo>
                  <a:cubicBezTo>
                    <a:pt x="31" y="18"/>
                    <a:pt x="31" y="18"/>
                    <a:pt x="31" y="18"/>
                  </a:cubicBezTo>
                  <a:cubicBezTo>
                    <a:pt x="33" y="9"/>
                    <a:pt x="33" y="9"/>
                    <a:pt x="33" y="9"/>
                  </a:cubicBezTo>
                  <a:cubicBezTo>
                    <a:pt x="32" y="9"/>
                    <a:pt x="32" y="9"/>
                    <a:pt x="32"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4"/>
                  </a:cubicBezTo>
                  <a:cubicBezTo>
                    <a:pt x="20" y="36"/>
                    <a:pt x="21" y="38"/>
                    <a:pt x="21" y="39"/>
                  </a:cubicBezTo>
                  <a:cubicBezTo>
                    <a:pt x="21"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92" name="Freeform 175"/>
            <p:cNvSpPr>
              <a:spLocks/>
            </p:cNvSpPr>
            <p:nvPr/>
          </p:nvSpPr>
          <p:spPr bwMode="auto">
            <a:xfrm>
              <a:off x="9525000" y="3713163"/>
              <a:ext cx="128588" cy="222250"/>
            </a:xfrm>
            <a:custGeom>
              <a:avLst/>
              <a:gdLst>
                <a:gd name="T0" fmla="*/ 22 w 34"/>
                <a:gd name="T1" fmla="*/ 59 h 59"/>
                <a:gd name="T2" fmla="*/ 22 w 34"/>
                <a:gd name="T3" fmla="*/ 52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5" y="21"/>
                    <a:pt x="15" y="19"/>
                  </a:cubicBezTo>
                  <a:cubicBezTo>
                    <a:pt x="15" y="18"/>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93" name="Freeform 176"/>
            <p:cNvSpPr>
              <a:spLocks/>
            </p:cNvSpPr>
            <p:nvPr/>
          </p:nvSpPr>
          <p:spPr bwMode="auto">
            <a:xfrm>
              <a:off x="9698038" y="3713163"/>
              <a:ext cx="128588"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0" y="26"/>
                    <a:pt x="22" y="23"/>
                  </a:cubicBezTo>
                  <a:cubicBezTo>
                    <a:pt x="19" y="22"/>
                    <a:pt x="15" y="21"/>
                    <a:pt x="15" y="19"/>
                  </a:cubicBezTo>
                  <a:cubicBezTo>
                    <a:pt x="15" y="18"/>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2" y="0"/>
                    <a:pt x="12" y="0"/>
                    <a:pt x="12" y="0"/>
                  </a:cubicBezTo>
                  <a:cubicBezTo>
                    <a:pt x="12" y="7"/>
                    <a:pt x="12" y="7"/>
                    <a:pt x="12" y="7"/>
                  </a:cubicBezTo>
                  <a:cubicBezTo>
                    <a:pt x="5"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94" name="Freeform 177"/>
            <p:cNvSpPr>
              <a:spLocks/>
            </p:cNvSpPr>
            <p:nvPr/>
          </p:nvSpPr>
          <p:spPr bwMode="auto">
            <a:xfrm>
              <a:off x="9874250" y="3713163"/>
              <a:ext cx="128588" cy="222250"/>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8" y="32"/>
                    <a:pt x="14" y="34"/>
                  </a:cubicBezTo>
                  <a:cubicBezTo>
                    <a:pt x="19" y="36"/>
                    <a:pt x="20" y="38"/>
                    <a:pt x="20" y="39"/>
                  </a:cubicBezTo>
                  <a:cubicBezTo>
                    <a:pt x="20" y="40"/>
                    <a:pt x="17" y="41"/>
                    <a:pt x="15" y="41"/>
                  </a:cubicBezTo>
                  <a:cubicBezTo>
                    <a:pt x="10"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95" name="Freeform 178"/>
            <p:cNvSpPr>
              <a:spLocks/>
            </p:cNvSpPr>
            <p:nvPr/>
          </p:nvSpPr>
          <p:spPr bwMode="auto">
            <a:xfrm>
              <a:off x="10047288" y="3713163"/>
              <a:ext cx="128588"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0" y="26"/>
                    <a:pt x="22" y="23"/>
                  </a:cubicBezTo>
                  <a:cubicBezTo>
                    <a:pt x="18" y="22"/>
                    <a:pt x="15" y="21"/>
                    <a:pt x="15" y="19"/>
                  </a:cubicBezTo>
                  <a:cubicBezTo>
                    <a:pt x="15" y="18"/>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96" name="Freeform 179"/>
            <p:cNvSpPr>
              <a:spLocks/>
            </p:cNvSpPr>
            <p:nvPr/>
          </p:nvSpPr>
          <p:spPr bwMode="auto">
            <a:xfrm>
              <a:off x="10223500" y="3713163"/>
              <a:ext cx="128588" cy="222250"/>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97" name="Freeform 180"/>
            <p:cNvSpPr>
              <a:spLocks/>
            </p:cNvSpPr>
            <p:nvPr/>
          </p:nvSpPr>
          <p:spPr bwMode="auto">
            <a:xfrm>
              <a:off x="10396538" y="3713163"/>
              <a:ext cx="128588" cy="222250"/>
            </a:xfrm>
            <a:custGeom>
              <a:avLst/>
              <a:gdLst>
                <a:gd name="T0" fmla="*/ 22 w 34"/>
                <a:gd name="T1" fmla="*/ 59 h 59"/>
                <a:gd name="T2" fmla="*/ 22 w 34"/>
                <a:gd name="T3" fmla="*/ 52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5" y="21"/>
                    <a:pt x="15" y="19"/>
                  </a:cubicBezTo>
                  <a:cubicBezTo>
                    <a:pt x="15" y="18"/>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98" name="Freeform 181"/>
            <p:cNvSpPr>
              <a:spLocks/>
            </p:cNvSpPr>
            <p:nvPr/>
          </p:nvSpPr>
          <p:spPr bwMode="auto">
            <a:xfrm>
              <a:off x="10569575" y="3713163"/>
              <a:ext cx="127000"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1" y="26"/>
                    <a:pt x="22" y="23"/>
                  </a:cubicBezTo>
                  <a:cubicBezTo>
                    <a:pt x="19" y="22"/>
                    <a:pt x="15" y="21"/>
                    <a:pt x="15" y="19"/>
                  </a:cubicBezTo>
                  <a:cubicBezTo>
                    <a:pt x="15" y="18"/>
                    <a:pt x="18"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99" name="Freeform 182"/>
            <p:cNvSpPr>
              <a:spLocks/>
            </p:cNvSpPr>
            <p:nvPr/>
          </p:nvSpPr>
          <p:spPr bwMode="auto">
            <a:xfrm>
              <a:off x="9348788" y="40036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4 h 59"/>
                <a:gd name="T34" fmla="*/ 21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1"/>
                    <a:pt x="15" y="19"/>
                  </a:cubicBezTo>
                  <a:cubicBezTo>
                    <a:pt x="15" y="17"/>
                    <a:pt x="18" y="17"/>
                    <a:pt x="19" y="17"/>
                  </a:cubicBezTo>
                  <a:cubicBezTo>
                    <a:pt x="24" y="17"/>
                    <a:pt x="26" y="19"/>
                    <a:pt x="28" y="19"/>
                  </a:cubicBezTo>
                  <a:cubicBezTo>
                    <a:pt x="30" y="20"/>
                    <a:pt x="30" y="20"/>
                    <a:pt x="30" y="20"/>
                  </a:cubicBezTo>
                  <a:cubicBezTo>
                    <a:pt x="31" y="18"/>
                    <a:pt x="31" y="18"/>
                    <a:pt x="31" y="18"/>
                  </a:cubicBezTo>
                  <a:cubicBezTo>
                    <a:pt x="33" y="9"/>
                    <a:pt x="33" y="9"/>
                    <a:pt x="33" y="9"/>
                  </a:cubicBezTo>
                  <a:cubicBezTo>
                    <a:pt x="32" y="8"/>
                    <a:pt x="32" y="8"/>
                    <a:pt x="32"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4"/>
                  </a:cubicBezTo>
                  <a:cubicBezTo>
                    <a:pt x="20" y="36"/>
                    <a:pt x="21" y="37"/>
                    <a:pt x="21" y="39"/>
                  </a:cubicBezTo>
                  <a:cubicBezTo>
                    <a:pt x="21"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300" name="Freeform 183"/>
            <p:cNvSpPr>
              <a:spLocks/>
            </p:cNvSpPr>
            <p:nvPr/>
          </p:nvSpPr>
          <p:spPr bwMode="auto">
            <a:xfrm>
              <a:off x="9525000" y="4003675"/>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1"/>
                    <a:pt x="15" y="19"/>
                  </a:cubicBezTo>
                  <a:cubicBezTo>
                    <a:pt x="15" y="17"/>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301" name="Freeform 184"/>
            <p:cNvSpPr>
              <a:spLocks/>
            </p:cNvSpPr>
            <p:nvPr/>
          </p:nvSpPr>
          <p:spPr bwMode="auto">
            <a:xfrm>
              <a:off x="9698038" y="40036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9"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302" name="Freeform 185"/>
            <p:cNvSpPr>
              <a:spLocks/>
            </p:cNvSpPr>
            <p:nvPr/>
          </p:nvSpPr>
          <p:spPr bwMode="auto">
            <a:xfrm>
              <a:off x="9874250" y="4003675"/>
              <a:ext cx="128588"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8" y="32"/>
                    <a:pt x="14" y="34"/>
                  </a:cubicBezTo>
                  <a:cubicBezTo>
                    <a:pt x="19" y="36"/>
                    <a:pt x="20" y="37"/>
                    <a:pt x="20" y="39"/>
                  </a:cubicBezTo>
                  <a:cubicBezTo>
                    <a:pt x="20" y="40"/>
                    <a:pt x="17" y="41"/>
                    <a:pt x="15" y="41"/>
                  </a:cubicBezTo>
                  <a:cubicBezTo>
                    <a:pt x="10"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303" name="Freeform 186"/>
            <p:cNvSpPr>
              <a:spLocks/>
            </p:cNvSpPr>
            <p:nvPr/>
          </p:nvSpPr>
          <p:spPr bwMode="auto">
            <a:xfrm>
              <a:off x="10047288" y="40036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8"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304" name="Freeform 187"/>
            <p:cNvSpPr>
              <a:spLocks/>
            </p:cNvSpPr>
            <p:nvPr/>
          </p:nvSpPr>
          <p:spPr bwMode="auto">
            <a:xfrm>
              <a:off x="10223500" y="4003675"/>
              <a:ext cx="128588"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305" name="Freeform 188"/>
            <p:cNvSpPr>
              <a:spLocks/>
            </p:cNvSpPr>
            <p:nvPr/>
          </p:nvSpPr>
          <p:spPr bwMode="auto">
            <a:xfrm>
              <a:off x="10396538" y="4003675"/>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1"/>
                    <a:pt x="15" y="19"/>
                  </a:cubicBezTo>
                  <a:cubicBezTo>
                    <a:pt x="15" y="17"/>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306" name="Freeform 189"/>
            <p:cNvSpPr>
              <a:spLocks/>
            </p:cNvSpPr>
            <p:nvPr/>
          </p:nvSpPr>
          <p:spPr bwMode="auto">
            <a:xfrm>
              <a:off x="10569575" y="4003675"/>
              <a:ext cx="127000"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1"/>
                    <a:pt x="15" y="19"/>
                  </a:cubicBezTo>
                  <a:cubicBezTo>
                    <a:pt x="15" y="17"/>
                    <a:pt x="18"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307" name="Freeform 190"/>
            <p:cNvSpPr>
              <a:spLocks/>
            </p:cNvSpPr>
            <p:nvPr/>
          </p:nvSpPr>
          <p:spPr bwMode="auto">
            <a:xfrm>
              <a:off x="9348788" y="42862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4 h 59"/>
                <a:gd name="T34" fmla="*/ 21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5"/>
                    <a:pt x="34" y="38"/>
                  </a:cubicBezTo>
                  <a:cubicBezTo>
                    <a:pt x="34" y="31"/>
                    <a:pt x="31" y="26"/>
                    <a:pt x="22" y="23"/>
                  </a:cubicBezTo>
                  <a:cubicBezTo>
                    <a:pt x="19" y="22"/>
                    <a:pt x="15" y="21"/>
                    <a:pt x="15" y="19"/>
                  </a:cubicBezTo>
                  <a:cubicBezTo>
                    <a:pt x="15" y="17"/>
                    <a:pt x="18" y="17"/>
                    <a:pt x="19" y="17"/>
                  </a:cubicBezTo>
                  <a:cubicBezTo>
                    <a:pt x="24" y="17"/>
                    <a:pt x="26" y="19"/>
                    <a:pt x="28" y="19"/>
                  </a:cubicBezTo>
                  <a:cubicBezTo>
                    <a:pt x="30" y="20"/>
                    <a:pt x="30" y="20"/>
                    <a:pt x="30" y="20"/>
                  </a:cubicBezTo>
                  <a:cubicBezTo>
                    <a:pt x="31" y="18"/>
                    <a:pt x="31" y="18"/>
                    <a:pt x="31" y="18"/>
                  </a:cubicBezTo>
                  <a:cubicBezTo>
                    <a:pt x="33" y="9"/>
                    <a:pt x="33" y="9"/>
                    <a:pt x="33" y="9"/>
                  </a:cubicBezTo>
                  <a:cubicBezTo>
                    <a:pt x="32" y="9"/>
                    <a:pt x="32" y="9"/>
                    <a:pt x="32"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4"/>
                  </a:cubicBezTo>
                  <a:cubicBezTo>
                    <a:pt x="20" y="36"/>
                    <a:pt x="21" y="38"/>
                    <a:pt x="21" y="39"/>
                  </a:cubicBezTo>
                  <a:cubicBezTo>
                    <a:pt x="21"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308" name="Freeform 191"/>
            <p:cNvSpPr>
              <a:spLocks/>
            </p:cNvSpPr>
            <p:nvPr/>
          </p:nvSpPr>
          <p:spPr bwMode="auto">
            <a:xfrm>
              <a:off x="9348788" y="4576763"/>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4 h 59"/>
                <a:gd name="T34" fmla="*/ 21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0"/>
                    <a:pt x="15" y="19"/>
                  </a:cubicBezTo>
                  <a:cubicBezTo>
                    <a:pt x="15" y="17"/>
                    <a:pt x="18" y="17"/>
                    <a:pt x="19" y="17"/>
                  </a:cubicBezTo>
                  <a:cubicBezTo>
                    <a:pt x="24" y="17"/>
                    <a:pt x="26" y="18"/>
                    <a:pt x="28" y="19"/>
                  </a:cubicBezTo>
                  <a:cubicBezTo>
                    <a:pt x="30" y="20"/>
                    <a:pt x="30" y="20"/>
                    <a:pt x="30" y="20"/>
                  </a:cubicBezTo>
                  <a:cubicBezTo>
                    <a:pt x="31" y="18"/>
                    <a:pt x="31" y="18"/>
                    <a:pt x="31" y="18"/>
                  </a:cubicBezTo>
                  <a:cubicBezTo>
                    <a:pt x="33" y="9"/>
                    <a:pt x="33" y="9"/>
                    <a:pt x="33" y="9"/>
                  </a:cubicBezTo>
                  <a:cubicBezTo>
                    <a:pt x="32" y="8"/>
                    <a:pt x="32" y="8"/>
                    <a:pt x="32"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4"/>
                  </a:cubicBezTo>
                  <a:cubicBezTo>
                    <a:pt x="20" y="36"/>
                    <a:pt x="21" y="37"/>
                    <a:pt x="21" y="39"/>
                  </a:cubicBezTo>
                  <a:cubicBezTo>
                    <a:pt x="21"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309" name="Freeform 192"/>
            <p:cNvSpPr>
              <a:spLocks/>
            </p:cNvSpPr>
            <p:nvPr/>
          </p:nvSpPr>
          <p:spPr bwMode="auto">
            <a:xfrm>
              <a:off x="9348788" y="4843463"/>
              <a:ext cx="128588" cy="223838"/>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5 h 59"/>
                <a:gd name="T34" fmla="*/ 21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1" y="26"/>
                    <a:pt x="22" y="23"/>
                  </a:cubicBezTo>
                  <a:cubicBezTo>
                    <a:pt x="19" y="22"/>
                    <a:pt x="15" y="21"/>
                    <a:pt x="15" y="19"/>
                  </a:cubicBezTo>
                  <a:cubicBezTo>
                    <a:pt x="15" y="18"/>
                    <a:pt x="18" y="17"/>
                    <a:pt x="19" y="17"/>
                  </a:cubicBezTo>
                  <a:cubicBezTo>
                    <a:pt x="24" y="17"/>
                    <a:pt x="26" y="19"/>
                    <a:pt x="28" y="19"/>
                  </a:cubicBezTo>
                  <a:cubicBezTo>
                    <a:pt x="30" y="20"/>
                    <a:pt x="30" y="20"/>
                    <a:pt x="30" y="20"/>
                  </a:cubicBezTo>
                  <a:cubicBezTo>
                    <a:pt x="31" y="18"/>
                    <a:pt x="31" y="18"/>
                    <a:pt x="31" y="18"/>
                  </a:cubicBezTo>
                  <a:cubicBezTo>
                    <a:pt x="33" y="9"/>
                    <a:pt x="33" y="9"/>
                    <a:pt x="33" y="9"/>
                  </a:cubicBezTo>
                  <a:cubicBezTo>
                    <a:pt x="32" y="9"/>
                    <a:pt x="32" y="9"/>
                    <a:pt x="32"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5"/>
                  </a:cubicBezTo>
                  <a:cubicBezTo>
                    <a:pt x="20" y="36"/>
                    <a:pt x="21" y="38"/>
                    <a:pt x="21" y="39"/>
                  </a:cubicBezTo>
                  <a:cubicBezTo>
                    <a:pt x="21"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grpSp>
        <p:nvGrpSpPr>
          <p:cNvPr id="315" name="Group 314"/>
          <p:cNvGrpSpPr/>
          <p:nvPr/>
        </p:nvGrpSpPr>
        <p:grpSpPr>
          <a:xfrm>
            <a:off x="2013020" y="4827582"/>
            <a:ext cx="445814" cy="332831"/>
            <a:chOff x="6848475" y="3852863"/>
            <a:chExt cx="847725" cy="474663"/>
          </a:xfrm>
          <a:solidFill>
            <a:schemeClr val="tx1">
              <a:lumMod val="50000"/>
              <a:lumOff val="50000"/>
            </a:schemeClr>
          </a:solidFill>
        </p:grpSpPr>
        <p:sp>
          <p:nvSpPr>
            <p:cNvPr id="311" name="Rectangle 194"/>
            <p:cNvSpPr>
              <a:spLocks noChangeArrowheads="1"/>
            </p:cNvSpPr>
            <p:nvPr/>
          </p:nvSpPr>
          <p:spPr bwMode="auto">
            <a:xfrm>
              <a:off x="6848475" y="3852863"/>
              <a:ext cx="847725" cy="173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312" name="Rectangle 195"/>
            <p:cNvSpPr>
              <a:spLocks noChangeArrowheads="1"/>
            </p:cNvSpPr>
            <p:nvPr/>
          </p:nvSpPr>
          <p:spPr bwMode="auto">
            <a:xfrm>
              <a:off x="6848475" y="4154488"/>
              <a:ext cx="847725" cy="173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cxnSp>
        <p:nvCxnSpPr>
          <p:cNvPr id="320" name="Straight Connector 319"/>
          <p:cNvCxnSpPr/>
          <p:nvPr/>
        </p:nvCxnSpPr>
        <p:spPr>
          <a:xfrm>
            <a:off x="455425" y="6157505"/>
            <a:ext cx="3601330" cy="0"/>
          </a:xfrm>
          <a:prstGeom prst="line">
            <a:avLst/>
          </a:prstGeom>
          <a:noFill/>
          <a:ln w="9525" cap="flat" cmpd="sng" algn="ctr">
            <a:solidFill>
              <a:schemeClr val="bg1">
                <a:lumMod val="75000"/>
              </a:schemeClr>
            </a:solidFill>
            <a:prstDash val="sysDash"/>
          </a:ln>
          <a:effectLst/>
        </p:spPr>
      </p:cxnSp>
      <p:sp>
        <p:nvSpPr>
          <p:cNvPr id="2096" name="Content Placeholder 2"/>
          <p:cNvSpPr txBox="1">
            <a:spLocks/>
          </p:cNvSpPr>
          <p:nvPr/>
        </p:nvSpPr>
        <p:spPr>
          <a:xfrm>
            <a:off x="913030" y="2292782"/>
            <a:ext cx="2480783" cy="569601"/>
          </a:xfrm>
          <a:prstGeom prst="rect">
            <a:avLst/>
          </a:prstGeom>
        </p:spPr>
        <p:txBody>
          <a:bodyPr lIns="64005" tIns="32003" rIns="64005" bIns="32003"/>
          <a:lstStyle>
            <a:lvl1pPr marL="415120" indent="-415120" algn="l" defTabSz="1096796" rtl="0" eaLnBrk="1" latinLnBrk="0" hangingPunct="1">
              <a:lnSpc>
                <a:spcPct val="90000"/>
              </a:lnSpc>
              <a:spcBef>
                <a:spcPct val="20000"/>
              </a:spcBef>
              <a:buSzPct val="90000"/>
              <a:buFont typeface="Arial" pitchFamily="34" charset="0"/>
              <a:buChar char="•"/>
              <a:defRPr sz="3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755984" indent="-340857" algn="l" defTabSz="1096796" rtl="0" eaLnBrk="1" latinLnBrk="0" hangingPunct="1">
              <a:lnSpc>
                <a:spcPct val="90000"/>
              </a:lnSpc>
              <a:spcBef>
                <a:spcPct val="20000"/>
              </a:spcBef>
              <a:buSzPct val="90000"/>
              <a:buFont typeface="Arial" pitchFamily="34" charset="0"/>
              <a:buChar char="•"/>
              <a:tabLst>
                <a:tab pos="755984" algn="l"/>
              </a:tabLst>
              <a:defRPr sz="3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096840" indent="-340857" algn="l" defTabSz="1096796" rtl="0" eaLnBrk="1" latinLnBrk="0" hangingPunct="1">
              <a:lnSpc>
                <a:spcPct val="90000"/>
              </a:lnSpc>
              <a:spcBef>
                <a:spcPct val="20000"/>
              </a:spcBef>
              <a:buSzPct val="90000"/>
              <a:buFont typeface="Arial" pitchFamily="34" charset="0"/>
              <a:buChar char="•"/>
              <a:defRPr sz="29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778558" indent="-268498" algn="l" defTabSz="1096796" rtl="0" eaLnBrk="1" latinLnBrk="0" hangingPunct="1">
              <a:lnSpc>
                <a:spcPct val="90000"/>
              </a:lnSpc>
              <a:spcBef>
                <a:spcPct val="20000"/>
              </a:spcBef>
              <a:buSzPct val="90000"/>
              <a:buFont typeface="Arial" pitchFamily="34" charset="0"/>
              <a:buChar char="•"/>
              <a:tabLst>
                <a:tab pos="1096840" algn="l"/>
              </a:tabLst>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54675" indent="-276116" algn="l" defTabSz="1096796"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3016193" indent="-274199"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590" indent="-274199"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988" indent="-274199"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390" indent="-274199"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gn="ctr" defTabSz="767943">
              <a:buFont typeface="Arial" pitchFamily="34" charset="0"/>
              <a:buNone/>
              <a:defRPr/>
            </a:pPr>
            <a:r>
              <a:rPr lang="en-US" spc="-84" dirty="0">
                <a:solidFill>
                  <a:srgbClr val="8CC600">
                    <a:alpha val="99000"/>
                  </a:srgbClr>
                </a:solidFill>
                <a:latin typeface="Segoe UI Light" pitchFamily="34" charset="0"/>
              </a:rPr>
              <a:t>By the Numbers</a:t>
            </a:r>
          </a:p>
        </p:txBody>
      </p:sp>
      <p:sp>
        <p:nvSpPr>
          <p:cNvPr id="487" name="Freeform 1962"/>
          <p:cNvSpPr>
            <a:spLocks noEditPoints="1"/>
          </p:cNvSpPr>
          <p:nvPr/>
        </p:nvSpPr>
        <p:spPr bwMode="auto">
          <a:xfrm>
            <a:off x="6895927" y="5517554"/>
            <a:ext cx="58434" cy="166782"/>
          </a:xfrm>
          <a:custGeom>
            <a:avLst/>
            <a:gdLst>
              <a:gd name="T0" fmla="*/ 9 w 27"/>
              <a:gd name="T1" fmla="*/ 5 h 58"/>
              <a:gd name="T2" fmla="*/ 14 w 27"/>
              <a:gd name="T3" fmla="*/ 10 h 58"/>
              <a:gd name="T4" fmla="*/ 19 w 27"/>
              <a:gd name="T5" fmla="*/ 5 h 58"/>
              <a:gd name="T6" fmla="*/ 14 w 27"/>
              <a:gd name="T7" fmla="*/ 0 h 58"/>
              <a:gd name="T8" fmla="*/ 9 w 27"/>
              <a:gd name="T9" fmla="*/ 5 h 58"/>
              <a:gd name="T10" fmla="*/ 27 w 27"/>
              <a:gd name="T11" fmla="*/ 29 h 58"/>
              <a:gd name="T12" fmla="*/ 23 w 27"/>
              <a:gd name="T13" fmla="*/ 15 h 58"/>
              <a:gd name="T14" fmla="*/ 18 w 27"/>
              <a:gd name="T15" fmla="*/ 11 h 58"/>
              <a:gd name="T16" fmla="*/ 10 w 27"/>
              <a:gd name="T17" fmla="*/ 11 h 58"/>
              <a:gd name="T18" fmla="*/ 5 w 27"/>
              <a:gd name="T19" fmla="*/ 15 h 58"/>
              <a:gd name="T20" fmla="*/ 1 w 27"/>
              <a:gd name="T21" fmla="*/ 29 h 58"/>
              <a:gd name="T22" fmla="*/ 2 w 27"/>
              <a:gd name="T23" fmla="*/ 31 h 58"/>
              <a:gd name="T24" fmla="*/ 4 w 27"/>
              <a:gd name="T25" fmla="*/ 30 h 58"/>
              <a:gd name="T26" fmla="*/ 8 w 27"/>
              <a:gd name="T27" fmla="*/ 17 h 58"/>
              <a:gd name="T28" fmla="*/ 9 w 27"/>
              <a:gd name="T29" fmla="*/ 17 h 58"/>
              <a:gd name="T30" fmla="*/ 3 w 27"/>
              <a:gd name="T31" fmla="*/ 39 h 58"/>
              <a:gd name="T32" fmla="*/ 9 w 27"/>
              <a:gd name="T33" fmla="*/ 39 h 58"/>
              <a:gd name="T34" fmla="*/ 9 w 27"/>
              <a:gd name="T35" fmla="*/ 55 h 58"/>
              <a:gd name="T36" fmla="*/ 11 w 27"/>
              <a:gd name="T37" fmla="*/ 58 h 58"/>
              <a:gd name="T38" fmla="*/ 13 w 27"/>
              <a:gd name="T39" fmla="*/ 55 h 58"/>
              <a:gd name="T40" fmla="*/ 13 w 27"/>
              <a:gd name="T41" fmla="*/ 39 h 58"/>
              <a:gd name="T42" fmla="*/ 14 w 27"/>
              <a:gd name="T43" fmla="*/ 39 h 58"/>
              <a:gd name="T44" fmla="*/ 14 w 27"/>
              <a:gd name="T45" fmla="*/ 55 h 58"/>
              <a:gd name="T46" fmla="*/ 17 w 27"/>
              <a:gd name="T47" fmla="*/ 58 h 58"/>
              <a:gd name="T48" fmla="*/ 19 w 27"/>
              <a:gd name="T49" fmla="*/ 55 h 58"/>
              <a:gd name="T50" fmla="*/ 19 w 27"/>
              <a:gd name="T51" fmla="*/ 39 h 58"/>
              <a:gd name="T52" fmla="*/ 25 w 27"/>
              <a:gd name="T53" fmla="*/ 39 h 58"/>
              <a:gd name="T54" fmla="*/ 19 w 27"/>
              <a:gd name="T55" fmla="*/ 17 h 58"/>
              <a:gd name="T56" fmla="*/ 20 w 27"/>
              <a:gd name="T57" fmla="*/ 17 h 58"/>
              <a:gd name="T58" fmla="*/ 23 w 27"/>
              <a:gd name="T59" fmla="*/ 30 h 58"/>
              <a:gd name="T60" fmla="*/ 26 w 27"/>
              <a:gd name="T61" fmla="*/ 31 h 58"/>
              <a:gd name="T62" fmla="*/ 27 w 27"/>
              <a:gd name="T63"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58">
                <a:moveTo>
                  <a:pt x="9" y="5"/>
                </a:moveTo>
                <a:cubicBezTo>
                  <a:pt x="9" y="7"/>
                  <a:pt x="11" y="10"/>
                  <a:pt x="14" y="10"/>
                </a:cubicBezTo>
                <a:cubicBezTo>
                  <a:pt x="16" y="10"/>
                  <a:pt x="19" y="7"/>
                  <a:pt x="19" y="5"/>
                </a:cubicBezTo>
                <a:cubicBezTo>
                  <a:pt x="19" y="2"/>
                  <a:pt x="16" y="0"/>
                  <a:pt x="14" y="0"/>
                </a:cubicBezTo>
                <a:cubicBezTo>
                  <a:pt x="11" y="0"/>
                  <a:pt x="9" y="2"/>
                  <a:pt x="9" y="5"/>
                </a:cubicBezTo>
                <a:close/>
                <a:moveTo>
                  <a:pt x="27" y="29"/>
                </a:moveTo>
                <a:cubicBezTo>
                  <a:pt x="27" y="28"/>
                  <a:pt x="25" y="21"/>
                  <a:pt x="23" y="15"/>
                </a:cubicBezTo>
                <a:cubicBezTo>
                  <a:pt x="22" y="13"/>
                  <a:pt x="20" y="11"/>
                  <a:pt x="18" y="11"/>
                </a:cubicBezTo>
                <a:cubicBezTo>
                  <a:pt x="16" y="11"/>
                  <a:pt x="11" y="11"/>
                  <a:pt x="10" y="11"/>
                </a:cubicBezTo>
                <a:cubicBezTo>
                  <a:pt x="8" y="11"/>
                  <a:pt x="5" y="13"/>
                  <a:pt x="5" y="15"/>
                </a:cubicBezTo>
                <a:cubicBezTo>
                  <a:pt x="3" y="21"/>
                  <a:pt x="1" y="28"/>
                  <a:pt x="1" y="29"/>
                </a:cubicBezTo>
                <a:cubicBezTo>
                  <a:pt x="0" y="30"/>
                  <a:pt x="1" y="31"/>
                  <a:pt x="2" y="31"/>
                </a:cubicBezTo>
                <a:cubicBezTo>
                  <a:pt x="3" y="32"/>
                  <a:pt x="4" y="31"/>
                  <a:pt x="4" y="30"/>
                </a:cubicBezTo>
                <a:cubicBezTo>
                  <a:pt x="5" y="29"/>
                  <a:pt x="8" y="17"/>
                  <a:pt x="8" y="17"/>
                </a:cubicBezTo>
                <a:cubicBezTo>
                  <a:pt x="9" y="17"/>
                  <a:pt x="9" y="17"/>
                  <a:pt x="9" y="17"/>
                </a:cubicBezTo>
                <a:cubicBezTo>
                  <a:pt x="3" y="39"/>
                  <a:pt x="3" y="39"/>
                  <a:pt x="3" y="39"/>
                </a:cubicBezTo>
                <a:cubicBezTo>
                  <a:pt x="9" y="39"/>
                  <a:pt x="9" y="39"/>
                  <a:pt x="9" y="39"/>
                </a:cubicBezTo>
                <a:cubicBezTo>
                  <a:pt x="9" y="46"/>
                  <a:pt x="9" y="55"/>
                  <a:pt x="9" y="55"/>
                </a:cubicBezTo>
                <a:cubicBezTo>
                  <a:pt x="9" y="57"/>
                  <a:pt x="10" y="58"/>
                  <a:pt x="11" y="58"/>
                </a:cubicBezTo>
                <a:cubicBezTo>
                  <a:pt x="12" y="58"/>
                  <a:pt x="13" y="57"/>
                  <a:pt x="13" y="55"/>
                </a:cubicBezTo>
                <a:cubicBezTo>
                  <a:pt x="13" y="54"/>
                  <a:pt x="13" y="39"/>
                  <a:pt x="13" y="39"/>
                </a:cubicBezTo>
                <a:cubicBezTo>
                  <a:pt x="14" y="39"/>
                  <a:pt x="14" y="39"/>
                  <a:pt x="14" y="39"/>
                </a:cubicBezTo>
                <a:cubicBezTo>
                  <a:pt x="14" y="39"/>
                  <a:pt x="14" y="54"/>
                  <a:pt x="14" y="55"/>
                </a:cubicBezTo>
                <a:cubicBezTo>
                  <a:pt x="14" y="57"/>
                  <a:pt x="15" y="58"/>
                  <a:pt x="17" y="58"/>
                </a:cubicBezTo>
                <a:cubicBezTo>
                  <a:pt x="18" y="58"/>
                  <a:pt x="19" y="57"/>
                  <a:pt x="19" y="55"/>
                </a:cubicBezTo>
                <a:cubicBezTo>
                  <a:pt x="19" y="55"/>
                  <a:pt x="19" y="46"/>
                  <a:pt x="19" y="39"/>
                </a:cubicBezTo>
                <a:cubicBezTo>
                  <a:pt x="25" y="39"/>
                  <a:pt x="25" y="39"/>
                  <a:pt x="25" y="39"/>
                </a:cubicBezTo>
                <a:cubicBezTo>
                  <a:pt x="19" y="17"/>
                  <a:pt x="19" y="17"/>
                  <a:pt x="19" y="17"/>
                </a:cubicBezTo>
                <a:cubicBezTo>
                  <a:pt x="20" y="17"/>
                  <a:pt x="20" y="17"/>
                  <a:pt x="20" y="17"/>
                </a:cubicBezTo>
                <a:cubicBezTo>
                  <a:pt x="20" y="17"/>
                  <a:pt x="23" y="29"/>
                  <a:pt x="23" y="30"/>
                </a:cubicBezTo>
                <a:cubicBezTo>
                  <a:pt x="24" y="31"/>
                  <a:pt x="25" y="32"/>
                  <a:pt x="26" y="31"/>
                </a:cubicBezTo>
                <a:cubicBezTo>
                  <a:pt x="27" y="31"/>
                  <a:pt x="27" y="30"/>
                  <a:pt x="27" y="29"/>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nvGrpSpPr>
          <p:cNvPr id="2095" name="Group 2094"/>
          <p:cNvGrpSpPr/>
          <p:nvPr/>
        </p:nvGrpSpPr>
        <p:grpSpPr>
          <a:xfrm>
            <a:off x="4903171" y="3798172"/>
            <a:ext cx="3766028" cy="2563813"/>
            <a:chOff x="19464338" y="476250"/>
            <a:chExt cx="6547993" cy="3343275"/>
          </a:xfrm>
          <a:solidFill>
            <a:schemeClr val="tx1">
              <a:lumMod val="50000"/>
              <a:lumOff val="50000"/>
            </a:schemeClr>
          </a:solidFill>
        </p:grpSpPr>
        <p:grpSp>
          <p:nvGrpSpPr>
            <p:cNvPr id="2088" name="Group 2087"/>
            <p:cNvGrpSpPr/>
            <p:nvPr/>
          </p:nvGrpSpPr>
          <p:grpSpPr>
            <a:xfrm>
              <a:off x="19464338" y="476250"/>
              <a:ext cx="4579938" cy="3343275"/>
              <a:chOff x="19464338" y="476250"/>
              <a:chExt cx="4579938" cy="3343275"/>
            </a:xfrm>
            <a:grpFill/>
          </p:grpSpPr>
          <p:grpSp>
            <p:nvGrpSpPr>
              <p:cNvPr id="324" name="Group 399"/>
              <p:cNvGrpSpPr>
                <a:grpSpLocks/>
              </p:cNvGrpSpPr>
              <p:nvPr/>
            </p:nvGrpSpPr>
            <p:grpSpPr bwMode="auto">
              <a:xfrm>
                <a:off x="19469101" y="476250"/>
                <a:ext cx="4538663" cy="3343275"/>
                <a:chOff x="12264" y="300"/>
                <a:chExt cx="2859" cy="2106"/>
              </a:xfrm>
              <a:grpFill/>
            </p:grpSpPr>
            <p:sp>
              <p:nvSpPr>
                <p:cNvPr id="1888" name="Freeform 199"/>
                <p:cNvSpPr>
                  <a:spLocks/>
                </p:cNvSpPr>
                <p:nvPr/>
              </p:nvSpPr>
              <p:spPr bwMode="auto">
                <a:xfrm>
                  <a:off x="14786" y="333"/>
                  <a:ext cx="10" cy="19"/>
                </a:xfrm>
                <a:custGeom>
                  <a:avLst/>
                  <a:gdLst>
                    <a:gd name="T0" fmla="*/ 0 w 4"/>
                    <a:gd name="T1" fmla="*/ 0 h 8"/>
                    <a:gd name="T2" fmla="*/ 4 w 4"/>
                    <a:gd name="T3" fmla="*/ 8 h 8"/>
                    <a:gd name="T4" fmla="*/ 4 w 4"/>
                    <a:gd name="T5" fmla="*/ 0 h 8"/>
                    <a:gd name="T6" fmla="*/ 0 w 4"/>
                    <a:gd name="T7" fmla="*/ 0 h 8"/>
                  </a:gdLst>
                  <a:ahLst/>
                  <a:cxnLst>
                    <a:cxn ang="0">
                      <a:pos x="T0" y="T1"/>
                    </a:cxn>
                    <a:cxn ang="0">
                      <a:pos x="T2" y="T3"/>
                    </a:cxn>
                    <a:cxn ang="0">
                      <a:pos x="T4" y="T5"/>
                    </a:cxn>
                    <a:cxn ang="0">
                      <a:pos x="T6" y="T7"/>
                    </a:cxn>
                  </a:cxnLst>
                  <a:rect l="0" t="0" r="r" b="b"/>
                  <a:pathLst>
                    <a:path w="4" h="8">
                      <a:moveTo>
                        <a:pt x="0" y="0"/>
                      </a:moveTo>
                      <a:cubicBezTo>
                        <a:pt x="2" y="2"/>
                        <a:pt x="3" y="5"/>
                        <a:pt x="4" y="8"/>
                      </a:cubicBezTo>
                      <a:cubicBezTo>
                        <a:pt x="4" y="5"/>
                        <a:pt x="4" y="3"/>
                        <a:pt x="4" y="0"/>
                      </a:cubicBezTo>
                      <a:cubicBezTo>
                        <a:pt x="4" y="0"/>
                        <a:pt x="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89" name="Freeform 200"/>
                <p:cNvSpPr>
                  <a:spLocks/>
                </p:cNvSpPr>
                <p:nvPr/>
              </p:nvSpPr>
              <p:spPr bwMode="auto">
                <a:xfrm>
                  <a:off x="12983" y="626"/>
                  <a:ext cx="3" cy="38"/>
                </a:xfrm>
                <a:custGeom>
                  <a:avLst/>
                  <a:gdLst>
                    <a:gd name="T0" fmla="*/ 0 w 1"/>
                    <a:gd name="T1" fmla="*/ 0 h 16"/>
                    <a:gd name="T2" fmla="*/ 0 w 1"/>
                    <a:gd name="T3" fmla="*/ 15 h 16"/>
                    <a:gd name="T4" fmla="*/ 1 w 1"/>
                    <a:gd name="T5" fmla="*/ 16 h 16"/>
                    <a:gd name="T6" fmla="*/ 1 w 1"/>
                    <a:gd name="T7" fmla="*/ 0 h 16"/>
                    <a:gd name="T8" fmla="*/ 0 w 1"/>
                    <a:gd name="T9" fmla="*/ 0 h 16"/>
                  </a:gdLst>
                  <a:ahLst/>
                  <a:cxnLst>
                    <a:cxn ang="0">
                      <a:pos x="T0" y="T1"/>
                    </a:cxn>
                    <a:cxn ang="0">
                      <a:pos x="T2" y="T3"/>
                    </a:cxn>
                    <a:cxn ang="0">
                      <a:pos x="T4" y="T5"/>
                    </a:cxn>
                    <a:cxn ang="0">
                      <a:pos x="T6" y="T7"/>
                    </a:cxn>
                    <a:cxn ang="0">
                      <a:pos x="T8" y="T9"/>
                    </a:cxn>
                  </a:cxnLst>
                  <a:rect l="0" t="0" r="r" b="b"/>
                  <a:pathLst>
                    <a:path w="1" h="16">
                      <a:moveTo>
                        <a:pt x="0" y="0"/>
                      </a:moveTo>
                      <a:cubicBezTo>
                        <a:pt x="0" y="0"/>
                        <a:pt x="0" y="10"/>
                        <a:pt x="0" y="15"/>
                      </a:cubicBezTo>
                      <a:cubicBezTo>
                        <a:pt x="0" y="15"/>
                        <a:pt x="1" y="15"/>
                        <a:pt x="1" y="16"/>
                      </a:cubicBezTo>
                      <a:cubicBezTo>
                        <a:pt x="1" y="12"/>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90" name="Freeform 201"/>
                <p:cNvSpPr>
                  <a:spLocks/>
                </p:cNvSpPr>
                <p:nvPr/>
              </p:nvSpPr>
              <p:spPr bwMode="auto">
                <a:xfrm>
                  <a:off x="14562" y="1168"/>
                  <a:ext cx="11" cy="33"/>
                </a:xfrm>
                <a:custGeom>
                  <a:avLst/>
                  <a:gdLst>
                    <a:gd name="T0" fmla="*/ 4 w 5"/>
                    <a:gd name="T1" fmla="*/ 11 h 14"/>
                    <a:gd name="T2" fmla="*/ 1 w 5"/>
                    <a:gd name="T3" fmla="*/ 0 h 14"/>
                    <a:gd name="T4" fmla="*/ 0 w 5"/>
                    <a:gd name="T5" fmla="*/ 0 h 14"/>
                    <a:gd name="T6" fmla="*/ 4 w 5"/>
                    <a:gd name="T7" fmla="*/ 14 h 14"/>
                    <a:gd name="T8" fmla="*/ 5 w 5"/>
                    <a:gd name="T9" fmla="*/ 12 h 14"/>
                    <a:gd name="T10" fmla="*/ 4 w 5"/>
                    <a:gd name="T11" fmla="*/ 11 h 14"/>
                  </a:gdLst>
                  <a:ahLst/>
                  <a:cxnLst>
                    <a:cxn ang="0">
                      <a:pos x="T0" y="T1"/>
                    </a:cxn>
                    <a:cxn ang="0">
                      <a:pos x="T2" y="T3"/>
                    </a:cxn>
                    <a:cxn ang="0">
                      <a:pos x="T4" y="T5"/>
                    </a:cxn>
                    <a:cxn ang="0">
                      <a:pos x="T6" y="T7"/>
                    </a:cxn>
                    <a:cxn ang="0">
                      <a:pos x="T8" y="T9"/>
                    </a:cxn>
                    <a:cxn ang="0">
                      <a:pos x="T10" y="T11"/>
                    </a:cxn>
                  </a:cxnLst>
                  <a:rect l="0" t="0" r="r" b="b"/>
                  <a:pathLst>
                    <a:path w="5" h="14">
                      <a:moveTo>
                        <a:pt x="4" y="11"/>
                      </a:moveTo>
                      <a:cubicBezTo>
                        <a:pt x="4" y="10"/>
                        <a:pt x="2" y="3"/>
                        <a:pt x="1" y="0"/>
                      </a:cubicBezTo>
                      <a:cubicBezTo>
                        <a:pt x="0" y="0"/>
                        <a:pt x="0" y="0"/>
                        <a:pt x="0" y="0"/>
                      </a:cubicBezTo>
                      <a:cubicBezTo>
                        <a:pt x="0" y="2"/>
                        <a:pt x="1" y="6"/>
                        <a:pt x="4" y="14"/>
                      </a:cubicBezTo>
                      <a:cubicBezTo>
                        <a:pt x="4" y="13"/>
                        <a:pt x="4" y="12"/>
                        <a:pt x="5" y="12"/>
                      </a:cubicBezTo>
                      <a:cubicBezTo>
                        <a:pt x="4" y="12"/>
                        <a:pt x="4"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91" name="Freeform 202"/>
                <p:cNvSpPr>
                  <a:spLocks/>
                </p:cNvSpPr>
                <p:nvPr/>
              </p:nvSpPr>
              <p:spPr bwMode="auto">
                <a:xfrm>
                  <a:off x="14952" y="577"/>
                  <a:ext cx="2" cy="4"/>
                </a:xfrm>
                <a:custGeom>
                  <a:avLst/>
                  <a:gdLst>
                    <a:gd name="T0" fmla="*/ 0 w 1"/>
                    <a:gd name="T1" fmla="*/ 0 h 2"/>
                    <a:gd name="T2" fmla="*/ 0 w 1"/>
                    <a:gd name="T3" fmla="*/ 0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1"/>
                        <a:pt x="1" y="1"/>
                        <a:pt x="1" y="2"/>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92" name="Freeform 203"/>
                <p:cNvSpPr>
                  <a:spLocks/>
                </p:cNvSpPr>
                <p:nvPr/>
              </p:nvSpPr>
              <p:spPr bwMode="auto">
                <a:xfrm>
                  <a:off x="13061" y="723"/>
                  <a:ext cx="3" cy="17"/>
                </a:xfrm>
                <a:custGeom>
                  <a:avLst/>
                  <a:gdLst>
                    <a:gd name="T0" fmla="*/ 0 w 1"/>
                    <a:gd name="T1" fmla="*/ 0 h 7"/>
                    <a:gd name="T2" fmla="*/ 0 w 1"/>
                    <a:gd name="T3" fmla="*/ 5 h 7"/>
                    <a:gd name="T4" fmla="*/ 1 w 1"/>
                    <a:gd name="T5" fmla="*/ 7 h 7"/>
                    <a:gd name="T6" fmla="*/ 1 w 1"/>
                    <a:gd name="T7" fmla="*/ 0 h 7"/>
                    <a:gd name="T8" fmla="*/ 0 w 1"/>
                    <a:gd name="T9" fmla="*/ 0 h 7"/>
                  </a:gdLst>
                  <a:ahLst/>
                  <a:cxnLst>
                    <a:cxn ang="0">
                      <a:pos x="T0" y="T1"/>
                    </a:cxn>
                    <a:cxn ang="0">
                      <a:pos x="T2" y="T3"/>
                    </a:cxn>
                    <a:cxn ang="0">
                      <a:pos x="T4" y="T5"/>
                    </a:cxn>
                    <a:cxn ang="0">
                      <a:pos x="T6" y="T7"/>
                    </a:cxn>
                    <a:cxn ang="0">
                      <a:pos x="T8" y="T9"/>
                    </a:cxn>
                  </a:cxnLst>
                  <a:rect l="0" t="0" r="r" b="b"/>
                  <a:pathLst>
                    <a:path w="1" h="7">
                      <a:moveTo>
                        <a:pt x="0" y="0"/>
                      </a:moveTo>
                      <a:cubicBezTo>
                        <a:pt x="0" y="0"/>
                        <a:pt x="0" y="2"/>
                        <a:pt x="0" y="5"/>
                      </a:cubicBezTo>
                      <a:cubicBezTo>
                        <a:pt x="1" y="6"/>
                        <a:pt x="1" y="6"/>
                        <a:pt x="1" y="7"/>
                      </a:cubicBezTo>
                      <a:cubicBezTo>
                        <a:pt x="1" y="3"/>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93" name="Freeform 204"/>
                <p:cNvSpPr>
                  <a:spLocks/>
                </p:cNvSpPr>
                <p:nvPr/>
              </p:nvSpPr>
              <p:spPr bwMode="auto">
                <a:xfrm>
                  <a:off x="13241" y="908"/>
                  <a:ext cx="3" cy="24"/>
                </a:xfrm>
                <a:custGeom>
                  <a:avLst/>
                  <a:gdLst>
                    <a:gd name="T0" fmla="*/ 0 w 1"/>
                    <a:gd name="T1" fmla="*/ 0 h 10"/>
                    <a:gd name="T2" fmla="*/ 0 w 1"/>
                    <a:gd name="T3" fmla="*/ 9 h 10"/>
                    <a:gd name="T4" fmla="*/ 1 w 1"/>
                    <a:gd name="T5" fmla="*/ 10 h 10"/>
                    <a:gd name="T6" fmla="*/ 1 w 1"/>
                    <a:gd name="T7" fmla="*/ 0 h 10"/>
                    <a:gd name="T8" fmla="*/ 0 w 1"/>
                    <a:gd name="T9" fmla="*/ 0 h 10"/>
                  </a:gdLst>
                  <a:ahLst/>
                  <a:cxnLst>
                    <a:cxn ang="0">
                      <a:pos x="T0" y="T1"/>
                    </a:cxn>
                    <a:cxn ang="0">
                      <a:pos x="T2" y="T3"/>
                    </a:cxn>
                    <a:cxn ang="0">
                      <a:pos x="T4" y="T5"/>
                    </a:cxn>
                    <a:cxn ang="0">
                      <a:pos x="T6" y="T7"/>
                    </a:cxn>
                    <a:cxn ang="0">
                      <a:pos x="T8" y="T9"/>
                    </a:cxn>
                  </a:cxnLst>
                  <a:rect l="0" t="0" r="r" b="b"/>
                  <a:pathLst>
                    <a:path w="1" h="10">
                      <a:moveTo>
                        <a:pt x="0" y="0"/>
                      </a:moveTo>
                      <a:cubicBezTo>
                        <a:pt x="0" y="0"/>
                        <a:pt x="0" y="4"/>
                        <a:pt x="0" y="9"/>
                      </a:cubicBezTo>
                      <a:cubicBezTo>
                        <a:pt x="0" y="9"/>
                        <a:pt x="0" y="10"/>
                        <a:pt x="1" y="10"/>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94" name="Freeform 205"/>
                <p:cNvSpPr>
                  <a:spLocks/>
                </p:cNvSpPr>
                <p:nvPr/>
              </p:nvSpPr>
              <p:spPr bwMode="auto">
                <a:xfrm>
                  <a:off x="13322" y="1019"/>
                  <a:ext cx="2" cy="10"/>
                </a:xfrm>
                <a:custGeom>
                  <a:avLst/>
                  <a:gdLst>
                    <a:gd name="T0" fmla="*/ 0 w 1"/>
                    <a:gd name="T1" fmla="*/ 0 h 4"/>
                    <a:gd name="T2" fmla="*/ 0 w 1"/>
                    <a:gd name="T3" fmla="*/ 3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1"/>
                        <a:pt x="0" y="3"/>
                      </a:cubicBezTo>
                      <a:cubicBezTo>
                        <a:pt x="0" y="3"/>
                        <a:pt x="1" y="3"/>
                        <a:pt x="1" y="4"/>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95" name="Freeform 206"/>
                <p:cNvSpPr>
                  <a:spLocks/>
                </p:cNvSpPr>
                <p:nvPr/>
              </p:nvSpPr>
              <p:spPr bwMode="auto">
                <a:xfrm>
                  <a:off x="13128" y="872"/>
                  <a:ext cx="2"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1"/>
                        <a:pt x="1" y="1"/>
                        <a:pt x="1" y="2"/>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96" name="Freeform 207"/>
                <p:cNvSpPr>
                  <a:spLocks/>
                </p:cNvSpPr>
                <p:nvPr/>
              </p:nvSpPr>
              <p:spPr bwMode="auto">
                <a:xfrm>
                  <a:off x="13156" y="870"/>
                  <a:ext cx="9" cy="17"/>
                </a:xfrm>
                <a:custGeom>
                  <a:avLst/>
                  <a:gdLst>
                    <a:gd name="T0" fmla="*/ 3 w 4"/>
                    <a:gd name="T1" fmla="*/ 0 h 7"/>
                    <a:gd name="T2" fmla="*/ 0 w 4"/>
                    <a:gd name="T3" fmla="*/ 7 h 7"/>
                    <a:gd name="T4" fmla="*/ 1 w 4"/>
                    <a:gd name="T5" fmla="*/ 7 h 7"/>
                    <a:gd name="T6" fmla="*/ 4 w 4"/>
                    <a:gd name="T7" fmla="*/ 0 h 7"/>
                    <a:gd name="T8" fmla="*/ 3 w 4"/>
                    <a:gd name="T9" fmla="*/ 0 h 7"/>
                  </a:gdLst>
                  <a:ahLst/>
                  <a:cxnLst>
                    <a:cxn ang="0">
                      <a:pos x="T0" y="T1"/>
                    </a:cxn>
                    <a:cxn ang="0">
                      <a:pos x="T2" y="T3"/>
                    </a:cxn>
                    <a:cxn ang="0">
                      <a:pos x="T4" y="T5"/>
                    </a:cxn>
                    <a:cxn ang="0">
                      <a:pos x="T6" y="T7"/>
                    </a:cxn>
                    <a:cxn ang="0">
                      <a:pos x="T8" y="T9"/>
                    </a:cxn>
                  </a:cxnLst>
                  <a:rect l="0" t="0" r="r" b="b"/>
                  <a:pathLst>
                    <a:path w="4" h="7">
                      <a:moveTo>
                        <a:pt x="3" y="0"/>
                      </a:moveTo>
                      <a:cubicBezTo>
                        <a:pt x="3" y="0"/>
                        <a:pt x="1" y="4"/>
                        <a:pt x="0" y="7"/>
                      </a:cubicBezTo>
                      <a:cubicBezTo>
                        <a:pt x="1" y="7"/>
                        <a:pt x="1" y="7"/>
                        <a:pt x="1" y="7"/>
                      </a:cubicBezTo>
                      <a:cubicBezTo>
                        <a:pt x="2" y="5"/>
                        <a:pt x="3" y="3"/>
                        <a:pt x="4" y="0"/>
                      </a:cubicBezTo>
                      <a:cubicBezTo>
                        <a:pt x="4"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97" name="Freeform 208"/>
                <p:cNvSpPr>
                  <a:spLocks/>
                </p:cNvSpPr>
                <p:nvPr/>
              </p:nvSpPr>
              <p:spPr bwMode="auto">
                <a:xfrm>
                  <a:off x="14559" y="1216"/>
                  <a:ext cx="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98" name="Freeform 209"/>
                <p:cNvSpPr>
                  <a:spLocks/>
                </p:cNvSpPr>
                <p:nvPr/>
              </p:nvSpPr>
              <p:spPr bwMode="auto">
                <a:xfrm>
                  <a:off x="14495" y="1606"/>
                  <a:ext cx="3" cy="14"/>
                </a:xfrm>
                <a:custGeom>
                  <a:avLst/>
                  <a:gdLst>
                    <a:gd name="T0" fmla="*/ 0 w 1"/>
                    <a:gd name="T1" fmla="*/ 0 h 6"/>
                    <a:gd name="T2" fmla="*/ 0 w 1"/>
                    <a:gd name="T3" fmla="*/ 5 h 6"/>
                    <a:gd name="T4" fmla="*/ 1 w 1"/>
                    <a:gd name="T5" fmla="*/ 6 h 6"/>
                    <a:gd name="T6" fmla="*/ 1 w 1"/>
                    <a:gd name="T7" fmla="*/ 0 h 6"/>
                    <a:gd name="T8" fmla="*/ 0 w 1"/>
                    <a:gd name="T9" fmla="*/ 0 h 6"/>
                  </a:gdLst>
                  <a:ahLst/>
                  <a:cxnLst>
                    <a:cxn ang="0">
                      <a:pos x="T0" y="T1"/>
                    </a:cxn>
                    <a:cxn ang="0">
                      <a:pos x="T2" y="T3"/>
                    </a:cxn>
                    <a:cxn ang="0">
                      <a:pos x="T4" y="T5"/>
                    </a:cxn>
                    <a:cxn ang="0">
                      <a:pos x="T6" y="T7"/>
                    </a:cxn>
                    <a:cxn ang="0">
                      <a:pos x="T8" y="T9"/>
                    </a:cxn>
                  </a:cxnLst>
                  <a:rect l="0" t="0" r="r" b="b"/>
                  <a:pathLst>
                    <a:path w="1" h="6">
                      <a:moveTo>
                        <a:pt x="0" y="0"/>
                      </a:moveTo>
                      <a:cubicBezTo>
                        <a:pt x="0" y="0"/>
                        <a:pt x="0" y="2"/>
                        <a:pt x="0" y="5"/>
                      </a:cubicBezTo>
                      <a:cubicBezTo>
                        <a:pt x="0" y="5"/>
                        <a:pt x="0" y="6"/>
                        <a:pt x="1" y="6"/>
                      </a:cubicBezTo>
                      <a:cubicBezTo>
                        <a:pt x="1" y="3"/>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99" name="Freeform 210"/>
                <p:cNvSpPr>
                  <a:spLocks/>
                </p:cNvSpPr>
                <p:nvPr/>
              </p:nvSpPr>
              <p:spPr bwMode="auto">
                <a:xfrm>
                  <a:off x="12768" y="723"/>
                  <a:ext cx="2" cy="33"/>
                </a:xfrm>
                <a:custGeom>
                  <a:avLst/>
                  <a:gdLst>
                    <a:gd name="T0" fmla="*/ 0 w 1"/>
                    <a:gd name="T1" fmla="*/ 0 h 14"/>
                    <a:gd name="T2" fmla="*/ 0 w 1"/>
                    <a:gd name="T3" fmla="*/ 13 h 14"/>
                    <a:gd name="T4" fmla="*/ 1 w 1"/>
                    <a:gd name="T5" fmla="*/ 14 h 14"/>
                    <a:gd name="T6" fmla="*/ 1 w 1"/>
                    <a:gd name="T7" fmla="*/ 0 h 14"/>
                    <a:gd name="T8" fmla="*/ 0 w 1"/>
                    <a:gd name="T9" fmla="*/ 0 h 14"/>
                  </a:gdLst>
                  <a:ahLst/>
                  <a:cxnLst>
                    <a:cxn ang="0">
                      <a:pos x="T0" y="T1"/>
                    </a:cxn>
                    <a:cxn ang="0">
                      <a:pos x="T2" y="T3"/>
                    </a:cxn>
                    <a:cxn ang="0">
                      <a:pos x="T4" y="T5"/>
                    </a:cxn>
                    <a:cxn ang="0">
                      <a:pos x="T6" y="T7"/>
                    </a:cxn>
                    <a:cxn ang="0">
                      <a:pos x="T8" y="T9"/>
                    </a:cxn>
                  </a:cxnLst>
                  <a:rect l="0" t="0" r="r" b="b"/>
                  <a:pathLst>
                    <a:path w="1" h="14">
                      <a:moveTo>
                        <a:pt x="0" y="0"/>
                      </a:moveTo>
                      <a:cubicBezTo>
                        <a:pt x="0" y="0"/>
                        <a:pt x="0" y="10"/>
                        <a:pt x="0" y="13"/>
                      </a:cubicBezTo>
                      <a:cubicBezTo>
                        <a:pt x="1" y="13"/>
                        <a:pt x="1" y="14"/>
                        <a:pt x="1" y="14"/>
                      </a:cubicBezTo>
                      <a:cubicBezTo>
                        <a:pt x="1" y="7"/>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00" name="Freeform 211"/>
                <p:cNvSpPr>
                  <a:spLocks/>
                </p:cNvSpPr>
                <p:nvPr/>
              </p:nvSpPr>
              <p:spPr bwMode="auto">
                <a:xfrm>
                  <a:off x="14547" y="1350"/>
                  <a:ext cx="3" cy="8"/>
                </a:xfrm>
                <a:custGeom>
                  <a:avLst/>
                  <a:gdLst>
                    <a:gd name="T0" fmla="*/ 0 w 1"/>
                    <a:gd name="T1" fmla="*/ 0 h 3"/>
                    <a:gd name="T2" fmla="*/ 0 w 1"/>
                    <a:gd name="T3" fmla="*/ 2 h 3"/>
                    <a:gd name="T4" fmla="*/ 1 w 1"/>
                    <a:gd name="T5" fmla="*/ 3 h 3"/>
                    <a:gd name="T6" fmla="*/ 1 w 1"/>
                    <a:gd name="T7" fmla="*/ 0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cubicBezTo>
                        <a:pt x="0" y="0"/>
                        <a:pt x="0" y="1"/>
                        <a:pt x="0" y="2"/>
                      </a:cubicBezTo>
                      <a:cubicBezTo>
                        <a:pt x="0" y="2"/>
                        <a:pt x="0" y="3"/>
                        <a:pt x="1" y="3"/>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01" name="Freeform 212"/>
                <p:cNvSpPr>
                  <a:spLocks/>
                </p:cNvSpPr>
                <p:nvPr/>
              </p:nvSpPr>
              <p:spPr bwMode="auto">
                <a:xfrm>
                  <a:off x="12784" y="761"/>
                  <a:ext cx="3"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2"/>
                        <a:pt x="1" y="2"/>
                        <a:pt x="1" y="2"/>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02" name="Freeform 213"/>
                <p:cNvSpPr>
                  <a:spLocks/>
                </p:cNvSpPr>
                <p:nvPr/>
              </p:nvSpPr>
              <p:spPr bwMode="auto">
                <a:xfrm>
                  <a:off x="12706" y="72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03" name="Freeform 214"/>
                <p:cNvSpPr>
                  <a:spLocks/>
                </p:cNvSpPr>
                <p:nvPr/>
              </p:nvSpPr>
              <p:spPr bwMode="auto">
                <a:xfrm>
                  <a:off x="14573" y="1168"/>
                  <a:ext cx="5" cy="17"/>
                </a:xfrm>
                <a:custGeom>
                  <a:avLst/>
                  <a:gdLst>
                    <a:gd name="T0" fmla="*/ 2 w 2"/>
                    <a:gd name="T1" fmla="*/ 1 h 7"/>
                    <a:gd name="T2" fmla="*/ 0 w 2"/>
                    <a:gd name="T3" fmla="*/ 0 h 7"/>
                    <a:gd name="T4" fmla="*/ 1 w 2"/>
                    <a:gd name="T5" fmla="*/ 7 h 7"/>
                    <a:gd name="T6" fmla="*/ 2 w 2"/>
                    <a:gd name="T7" fmla="*/ 1 h 7"/>
                  </a:gdLst>
                  <a:ahLst/>
                  <a:cxnLst>
                    <a:cxn ang="0">
                      <a:pos x="T0" y="T1"/>
                    </a:cxn>
                    <a:cxn ang="0">
                      <a:pos x="T2" y="T3"/>
                    </a:cxn>
                    <a:cxn ang="0">
                      <a:pos x="T4" y="T5"/>
                    </a:cxn>
                    <a:cxn ang="0">
                      <a:pos x="T6" y="T7"/>
                    </a:cxn>
                  </a:cxnLst>
                  <a:rect l="0" t="0" r="r" b="b"/>
                  <a:pathLst>
                    <a:path w="2" h="7">
                      <a:moveTo>
                        <a:pt x="2" y="1"/>
                      </a:moveTo>
                      <a:cubicBezTo>
                        <a:pt x="1" y="1"/>
                        <a:pt x="1" y="0"/>
                        <a:pt x="0" y="0"/>
                      </a:cubicBezTo>
                      <a:cubicBezTo>
                        <a:pt x="0" y="3"/>
                        <a:pt x="1" y="5"/>
                        <a:pt x="1" y="7"/>
                      </a:cubicBezTo>
                      <a:cubicBezTo>
                        <a:pt x="2" y="5"/>
                        <a:pt x="2" y="3"/>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04" name="Freeform 215"/>
                <p:cNvSpPr>
                  <a:spLocks/>
                </p:cNvSpPr>
                <p:nvPr/>
              </p:nvSpPr>
              <p:spPr bwMode="auto">
                <a:xfrm>
                  <a:off x="12853" y="626"/>
                  <a:ext cx="0" cy="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05" name="Freeform 216"/>
                <p:cNvSpPr>
                  <a:spLocks/>
                </p:cNvSpPr>
                <p:nvPr/>
              </p:nvSpPr>
              <p:spPr bwMode="auto">
                <a:xfrm>
                  <a:off x="14415" y="1381"/>
                  <a:ext cx="2" cy="7"/>
                </a:xfrm>
                <a:custGeom>
                  <a:avLst/>
                  <a:gdLst>
                    <a:gd name="T0" fmla="*/ 0 w 1"/>
                    <a:gd name="T1" fmla="*/ 1 h 3"/>
                    <a:gd name="T2" fmla="*/ 0 w 1"/>
                    <a:gd name="T3" fmla="*/ 3 h 3"/>
                    <a:gd name="T4" fmla="*/ 1 w 1"/>
                    <a:gd name="T5" fmla="*/ 3 h 3"/>
                    <a:gd name="T6" fmla="*/ 1 w 1"/>
                    <a:gd name="T7" fmla="*/ 0 h 3"/>
                    <a:gd name="T8" fmla="*/ 0 w 1"/>
                    <a:gd name="T9" fmla="*/ 1 h 3"/>
                  </a:gdLst>
                  <a:ahLst/>
                  <a:cxnLst>
                    <a:cxn ang="0">
                      <a:pos x="T0" y="T1"/>
                    </a:cxn>
                    <a:cxn ang="0">
                      <a:pos x="T2" y="T3"/>
                    </a:cxn>
                    <a:cxn ang="0">
                      <a:pos x="T4" y="T5"/>
                    </a:cxn>
                    <a:cxn ang="0">
                      <a:pos x="T6" y="T7"/>
                    </a:cxn>
                    <a:cxn ang="0">
                      <a:pos x="T8" y="T9"/>
                    </a:cxn>
                  </a:cxnLst>
                  <a:rect l="0" t="0" r="r" b="b"/>
                  <a:pathLst>
                    <a:path w="1" h="3">
                      <a:moveTo>
                        <a:pt x="0" y="1"/>
                      </a:moveTo>
                      <a:cubicBezTo>
                        <a:pt x="0" y="2"/>
                        <a:pt x="0" y="3"/>
                        <a:pt x="0" y="3"/>
                      </a:cubicBezTo>
                      <a:cubicBezTo>
                        <a:pt x="1" y="3"/>
                        <a:pt x="1" y="3"/>
                        <a:pt x="1" y="3"/>
                      </a:cubicBezTo>
                      <a:cubicBezTo>
                        <a:pt x="1" y="2"/>
                        <a:pt x="1" y="1"/>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06" name="Freeform 217"/>
                <p:cNvSpPr>
                  <a:spLocks/>
                </p:cNvSpPr>
                <p:nvPr/>
              </p:nvSpPr>
              <p:spPr bwMode="auto">
                <a:xfrm>
                  <a:off x="14481" y="1362"/>
                  <a:ext cx="3" cy="3"/>
                </a:xfrm>
                <a:custGeom>
                  <a:avLst/>
                  <a:gdLst>
                    <a:gd name="T0" fmla="*/ 0 w 1"/>
                    <a:gd name="T1" fmla="*/ 0 h 1"/>
                    <a:gd name="T2" fmla="*/ 0 w 1"/>
                    <a:gd name="T3" fmla="*/ 1 h 1"/>
                    <a:gd name="T4" fmla="*/ 1 w 1"/>
                    <a:gd name="T5" fmla="*/ 0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0" y="1"/>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07" name="Freeform 218"/>
                <p:cNvSpPr>
                  <a:spLocks/>
                </p:cNvSpPr>
                <p:nvPr/>
              </p:nvSpPr>
              <p:spPr bwMode="auto">
                <a:xfrm>
                  <a:off x="14547" y="1216"/>
                  <a:ext cx="3" cy="18"/>
                </a:xfrm>
                <a:custGeom>
                  <a:avLst/>
                  <a:gdLst>
                    <a:gd name="T0" fmla="*/ 0 w 1"/>
                    <a:gd name="T1" fmla="*/ 0 h 8"/>
                    <a:gd name="T2" fmla="*/ 0 w 1"/>
                    <a:gd name="T3" fmla="*/ 8 h 8"/>
                    <a:gd name="T4" fmla="*/ 1 w 1"/>
                    <a:gd name="T5" fmla="*/ 7 h 8"/>
                    <a:gd name="T6" fmla="*/ 1 w 1"/>
                    <a:gd name="T7" fmla="*/ 0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0"/>
                        <a:pt x="0" y="4"/>
                        <a:pt x="0" y="8"/>
                      </a:cubicBezTo>
                      <a:cubicBezTo>
                        <a:pt x="0" y="8"/>
                        <a:pt x="0" y="7"/>
                        <a:pt x="1" y="7"/>
                      </a:cubicBezTo>
                      <a:cubicBezTo>
                        <a:pt x="1" y="3"/>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08" name="Freeform 219"/>
                <p:cNvSpPr>
                  <a:spLocks/>
                </p:cNvSpPr>
                <p:nvPr/>
              </p:nvSpPr>
              <p:spPr bwMode="auto">
                <a:xfrm>
                  <a:off x="14349" y="761"/>
                  <a:ext cx="2" cy="36"/>
                </a:xfrm>
                <a:custGeom>
                  <a:avLst/>
                  <a:gdLst>
                    <a:gd name="T0" fmla="*/ 0 w 1"/>
                    <a:gd name="T1" fmla="*/ 0 h 15"/>
                    <a:gd name="T2" fmla="*/ 0 w 1"/>
                    <a:gd name="T3" fmla="*/ 15 h 15"/>
                    <a:gd name="T4" fmla="*/ 1 w 1"/>
                    <a:gd name="T5" fmla="*/ 14 h 15"/>
                    <a:gd name="T6" fmla="*/ 1 w 1"/>
                    <a:gd name="T7" fmla="*/ 0 h 15"/>
                    <a:gd name="T8" fmla="*/ 0 w 1"/>
                    <a:gd name="T9" fmla="*/ 0 h 15"/>
                  </a:gdLst>
                  <a:ahLst/>
                  <a:cxnLst>
                    <a:cxn ang="0">
                      <a:pos x="T0" y="T1"/>
                    </a:cxn>
                    <a:cxn ang="0">
                      <a:pos x="T2" y="T3"/>
                    </a:cxn>
                    <a:cxn ang="0">
                      <a:pos x="T4" y="T5"/>
                    </a:cxn>
                    <a:cxn ang="0">
                      <a:pos x="T6" y="T7"/>
                    </a:cxn>
                    <a:cxn ang="0">
                      <a:pos x="T8" y="T9"/>
                    </a:cxn>
                  </a:cxnLst>
                  <a:rect l="0" t="0" r="r" b="b"/>
                  <a:pathLst>
                    <a:path w="1" h="15">
                      <a:moveTo>
                        <a:pt x="0" y="0"/>
                      </a:moveTo>
                      <a:cubicBezTo>
                        <a:pt x="0" y="0"/>
                        <a:pt x="0" y="9"/>
                        <a:pt x="0" y="15"/>
                      </a:cubicBezTo>
                      <a:cubicBezTo>
                        <a:pt x="0" y="15"/>
                        <a:pt x="1" y="15"/>
                        <a:pt x="1" y="14"/>
                      </a:cubicBezTo>
                      <a:cubicBezTo>
                        <a:pt x="1" y="8"/>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09" name="Freeform 220"/>
                <p:cNvSpPr>
                  <a:spLocks/>
                </p:cNvSpPr>
                <p:nvPr/>
              </p:nvSpPr>
              <p:spPr bwMode="auto">
                <a:xfrm>
                  <a:off x="14299" y="577"/>
                  <a:ext cx="5" cy="9"/>
                </a:xfrm>
                <a:custGeom>
                  <a:avLst/>
                  <a:gdLst>
                    <a:gd name="T0" fmla="*/ 0 w 2"/>
                    <a:gd name="T1" fmla="*/ 0 h 4"/>
                    <a:gd name="T2" fmla="*/ 1 w 2"/>
                    <a:gd name="T3" fmla="*/ 4 h 4"/>
                    <a:gd name="T4" fmla="*/ 2 w 2"/>
                    <a:gd name="T5" fmla="*/ 3 h 4"/>
                    <a:gd name="T6" fmla="*/ 1 w 2"/>
                    <a:gd name="T7" fmla="*/ 0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0"/>
                        <a:pt x="0" y="0"/>
                        <a:pt x="1" y="4"/>
                      </a:cubicBezTo>
                      <a:cubicBezTo>
                        <a:pt x="1" y="4"/>
                        <a:pt x="2" y="3"/>
                        <a:pt x="2" y="3"/>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10" name="Freeform 221"/>
                <p:cNvSpPr>
                  <a:spLocks/>
                </p:cNvSpPr>
                <p:nvPr/>
              </p:nvSpPr>
              <p:spPr bwMode="auto">
                <a:xfrm>
                  <a:off x="14200" y="870"/>
                  <a:ext cx="9" cy="19"/>
                </a:xfrm>
                <a:custGeom>
                  <a:avLst/>
                  <a:gdLst>
                    <a:gd name="T0" fmla="*/ 2 w 4"/>
                    <a:gd name="T1" fmla="*/ 0 h 8"/>
                    <a:gd name="T2" fmla="*/ 0 w 4"/>
                    <a:gd name="T3" fmla="*/ 8 h 8"/>
                    <a:gd name="T4" fmla="*/ 1 w 4"/>
                    <a:gd name="T5" fmla="*/ 8 h 8"/>
                    <a:gd name="T6" fmla="*/ 4 w 4"/>
                    <a:gd name="T7" fmla="*/ 0 h 8"/>
                    <a:gd name="T8" fmla="*/ 2 w 4"/>
                    <a:gd name="T9" fmla="*/ 0 h 8"/>
                  </a:gdLst>
                  <a:ahLst/>
                  <a:cxnLst>
                    <a:cxn ang="0">
                      <a:pos x="T0" y="T1"/>
                    </a:cxn>
                    <a:cxn ang="0">
                      <a:pos x="T2" y="T3"/>
                    </a:cxn>
                    <a:cxn ang="0">
                      <a:pos x="T4" y="T5"/>
                    </a:cxn>
                    <a:cxn ang="0">
                      <a:pos x="T6" y="T7"/>
                    </a:cxn>
                    <a:cxn ang="0">
                      <a:pos x="T8" y="T9"/>
                    </a:cxn>
                  </a:cxnLst>
                  <a:rect l="0" t="0" r="r" b="b"/>
                  <a:pathLst>
                    <a:path w="4" h="8">
                      <a:moveTo>
                        <a:pt x="2" y="0"/>
                      </a:moveTo>
                      <a:cubicBezTo>
                        <a:pt x="2" y="0"/>
                        <a:pt x="1" y="4"/>
                        <a:pt x="0" y="8"/>
                      </a:cubicBezTo>
                      <a:cubicBezTo>
                        <a:pt x="0" y="8"/>
                        <a:pt x="1" y="8"/>
                        <a:pt x="1" y="8"/>
                      </a:cubicBezTo>
                      <a:cubicBezTo>
                        <a:pt x="2" y="5"/>
                        <a:pt x="3" y="3"/>
                        <a:pt x="4" y="0"/>
                      </a:cubicBezTo>
                      <a:cubicBezTo>
                        <a:pt x="4" y="0"/>
                        <a:pt x="4"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11" name="Freeform 222"/>
                <p:cNvSpPr>
                  <a:spLocks/>
                </p:cNvSpPr>
                <p:nvPr/>
              </p:nvSpPr>
              <p:spPr bwMode="auto">
                <a:xfrm>
                  <a:off x="14427" y="721"/>
                  <a:ext cx="12" cy="35"/>
                </a:xfrm>
                <a:custGeom>
                  <a:avLst/>
                  <a:gdLst>
                    <a:gd name="T0" fmla="*/ 5 w 5"/>
                    <a:gd name="T1" fmla="*/ 13 h 15"/>
                    <a:gd name="T2" fmla="*/ 1 w 5"/>
                    <a:gd name="T3" fmla="*/ 0 h 15"/>
                    <a:gd name="T4" fmla="*/ 0 w 5"/>
                    <a:gd name="T5" fmla="*/ 0 h 15"/>
                    <a:gd name="T6" fmla="*/ 4 w 5"/>
                    <a:gd name="T7" fmla="*/ 15 h 15"/>
                    <a:gd name="T8" fmla="*/ 5 w 5"/>
                    <a:gd name="T9" fmla="*/ 14 h 15"/>
                    <a:gd name="T10" fmla="*/ 5 w 5"/>
                    <a:gd name="T11" fmla="*/ 13 h 15"/>
                  </a:gdLst>
                  <a:ahLst/>
                  <a:cxnLst>
                    <a:cxn ang="0">
                      <a:pos x="T0" y="T1"/>
                    </a:cxn>
                    <a:cxn ang="0">
                      <a:pos x="T2" y="T3"/>
                    </a:cxn>
                    <a:cxn ang="0">
                      <a:pos x="T4" y="T5"/>
                    </a:cxn>
                    <a:cxn ang="0">
                      <a:pos x="T6" y="T7"/>
                    </a:cxn>
                    <a:cxn ang="0">
                      <a:pos x="T8" y="T9"/>
                    </a:cxn>
                    <a:cxn ang="0">
                      <a:pos x="T10" y="T11"/>
                    </a:cxn>
                  </a:cxnLst>
                  <a:rect l="0" t="0" r="r" b="b"/>
                  <a:pathLst>
                    <a:path w="5" h="15">
                      <a:moveTo>
                        <a:pt x="5" y="13"/>
                      </a:moveTo>
                      <a:cubicBezTo>
                        <a:pt x="5" y="12"/>
                        <a:pt x="1" y="0"/>
                        <a:pt x="1" y="0"/>
                      </a:cubicBezTo>
                      <a:cubicBezTo>
                        <a:pt x="1" y="0"/>
                        <a:pt x="1" y="0"/>
                        <a:pt x="0" y="0"/>
                      </a:cubicBezTo>
                      <a:cubicBezTo>
                        <a:pt x="0" y="0"/>
                        <a:pt x="0" y="0"/>
                        <a:pt x="4" y="15"/>
                      </a:cubicBezTo>
                      <a:cubicBezTo>
                        <a:pt x="5" y="15"/>
                        <a:pt x="5" y="14"/>
                        <a:pt x="5" y="14"/>
                      </a:cubicBezTo>
                      <a:cubicBezTo>
                        <a:pt x="5" y="14"/>
                        <a:pt x="5" y="14"/>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12" name="Freeform 223"/>
                <p:cNvSpPr>
                  <a:spLocks/>
                </p:cNvSpPr>
                <p:nvPr/>
              </p:nvSpPr>
              <p:spPr bwMode="auto">
                <a:xfrm>
                  <a:off x="14230" y="870"/>
                  <a:ext cx="5" cy="7"/>
                </a:xfrm>
                <a:custGeom>
                  <a:avLst/>
                  <a:gdLst>
                    <a:gd name="T0" fmla="*/ 0 w 2"/>
                    <a:gd name="T1" fmla="*/ 0 h 3"/>
                    <a:gd name="T2" fmla="*/ 1 w 2"/>
                    <a:gd name="T3" fmla="*/ 3 h 3"/>
                    <a:gd name="T4" fmla="*/ 2 w 2"/>
                    <a:gd name="T5" fmla="*/ 3 h 3"/>
                    <a:gd name="T6" fmla="*/ 1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0"/>
                        <a:pt x="0" y="0"/>
                        <a:pt x="1" y="3"/>
                      </a:cubicBezTo>
                      <a:cubicBezTo>
                        <a:pt x="1" y="3"/>
                        <a:pt x="2" y="3"/>
                        <a:pt x="2" y="3"/>
                      </a:cubicBezTo>
                      <a:cubicBezTo>
                        <a:pt x="2"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13" name="Freeform 224"/>
                <p:cNvSpPr>
                  <a:spLocks/>
                </p:cNvSpPr>
                <p:nvPr/>
              </p:nvSpPr>
              <p:spPr bwMode="auto">
                <a:xfrm>
                  <a:off x="14434" y="432"/>
                  <a:ext cx="2" cy="19"/>
                </a:xfrm>
                <a:custGeom>
                  <a:avLst/>
                  <a:gdLst>
                    <a:gd name="T0" fmla="*/ 0 w 1"/>
                    <a:gd name="T1" fmla="*/ 0 h 8"/>
                    <a:gd name="T2" fmla="*/ 0 w 1"/>
                    <a:gd name="T3" fmla="*/ 8 h 8"/>
                    <a:gd name="T4" fmla="*/ 1 w 1"/>
                    <a:gd name="T5" fmla="*/ 7 h 8"/>
                    <a:gd name="T6" fmla="*/ 1 w 1"/>
                    <a:gd name="T7" fmla="*/ 0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0"/>
                        <a:pt x="0" y="3"/>
                        <a:pt x="0" y="8"/>
                      </a:cubicBezTo>
                      <a:cubicBezTo>
                        <a:pt x="0" y="8"/>
                        <a:pt x="0" y="7"/>
                        <a:pt x="1" y="7"/>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14" name="Freeform 225"/>
                <p:cNvSpPr>
                  <a:spLocks/>
                </p:cNvSpPr>
                <p:nvPr/>
              </p:nvSpPr>
              <p:spPr bwMode="auto">
                <a:xfrm>
                  <a:off x="14417" y="480"/>
                  <a:ext cx="3" cy="30"/>
                </a:xfrm>
                <a:custGeom>
                  <a:avLst/>
                  <a:gdLst>
                    <a:gd name="T0" fmla="*/ 0 w 1"/>
                    <a:gd name="T1" fmla="*/ 0 h 13"/>
                    <a:gd name="T2" fmla="*/ 0 w 1"/>
                    <a:gd name="T3" fmla="*/ 13 h 13"/>
                    <a:gd name="T4" fmla="*/ 0 w 1"/>
                    <a:gd name="T5" fmla="*/ 12 h 13"/>
                    <a:gd name="T6" fmla="*/ 1 w 1"/>
                    <a:gd name="T7" fmla="*/ 11 h 13"/>
                    <a:gd name="T8" fmla="*/ 1 w 1"/>
                    <a:gd name="T9" fmla="*/ 5 h 13"/>
                    <a:gd name="T10" fmla="*/ 0 w 1"/>
                    <a:gd name="T11" fmla="*/ 0 h 13"/>
                  </a:gdLst>
                  <a:ahLst/>
                  <a:cxnLst>
                    <a:cxn ang="0">
                      <a:pos x="T0" y="T1"/>
                    </a:cxn>
                    <a:cxn ang="0">
                      <a:pos x="T2" y="T3"/>
                    </a:cxn>
                    <a:cxn ang="0">
                      <a:pos x="T4" y="T5"/>
                    </a:cxn>
                    <a:cxn ang="0">
                      <a:pos x="T6" y="T7"/>
                    </a:cxn>
                    <a:cxn ang="0">
                      <a:pos x="T8" y="T9"/>
                    </a:cxn>
                    <a:cxn ang="0">
                      <a:pos x="T10" y="T11"/>
                    </a:cxn>
                  </a:cxnLst>
                  <a:rect l="0" t="0" r="r" b="b"/>
                  <a:pathLst>
                    <a:path w="1" h="13">
                      <a:moveTo>
                        <a:pt x="0" y="0"/>
                      </a:moveTo>
                      <a:cubicBezTo>
                        <a:pt x="0" y="4"/>
                        <a:pt x="0" y="9"/>
                        <a:pt x="0" y="13"/>
                      </a:cubicBezTo>
                      <a:cubicBezTo>
                        <a:pt x="0" y="12"/>
                        <a:pt x="0" y="12"/>
                        <a:pt x="0" y="12"/>
                      </a:cubicBezTo>
                      <a:cubicBezTo>
                        <a:pt x="1" y="12"/>
                        <a:pt x="1" y="11"/>
                        <a:pt x="1" y="11"/>
                      </a:cubicBezTo>
                      <a:cubicBezTo>
                        <a:pt x="1" y="9"/>
                        <a:pt x="1" y="7"/>
                        <a:pt x="1" y="5"/>
                      </a:cubicBezTo>
                      <a:cubicBezTo>
                        <a:pt x="1" y="4"/>
                        <a:pt x="0"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15" name="Freeform 226"/>
                <p:cNvSpPr>
                  <a:spLocks/>
                </p:cNvSpPr>
                <p:nvPr/>
              </p:nvSpPr>
              <p:spPr bwMode="auto">
                <a:xfrm>
                  <a:off x="13696" y="1055"/>
                  <a:ext cx="2" cy="23"/>
                </a:xfrm>
                <a:custGeom>
                  <a:avLst/>
                  <a:gdLst>
                    <a:gd name="T0" fmla="*/ 0 w 1"/>
                    <a:gd name="T1" fmla="*/ 0 h 10"/>
                    <a:gd name="T2" fmla="*/ 0 w 1"/>
                    <a:gd name="T3" fmla="*/ 10 h 10"/>
                    <a:gd name="T4" fmla="*/ 1 w 1"/>
                    <a:gd name="T5" fmla="*/ 10 h 10"/>
                    <a:gd name="T6" fmla="*/ 1 w 1"/>
                    <a:gd name="T7" fmla="*/ 0 h 10"/>
                    <a:gd name="T8" fmla="*/ 0 w 1"/>
                    <a:gd name="T9" fmla="*/ 0 h 10"/>
                  </a:gdLst>
                  <a:ahLst/>
                  <a:cxnLst>
                    <a:cxn ang="0">
                      <a:pos x="T0" y="T1"/>
                    </a:cxn>
                    <a:cxn ang="0">
                      <a:pos x="T2" y="T3"/>
                    </a:cxn>
                    <a:cxn ang="0">
                      <a:pos x="T4" y="T5"/>
                    </a:cxn>
                    <a:cxn ang="0">
                      <a:pos x="T6" y="T7"/>
                    </a:cxn>
                    <a:cxn ang="0">
                      <a:pos x="T8" y="T9"/>
                    </a:cxn>
                  </a:cxnLst>
                  <a:rect l="0" t="0" r="r" b="b"/>
                  <a:pathLst>
                    <a:path w="1" h="10">
                      <a:moveTo>
                        <a:pt x="0" y="0"/>
                      </a:moveTo>
                      <a:cubicBezTo>
                        <a:pt x="0" y="0"/>
                        <a:pt x="0" y="5"/>
                        <a:pt x="0" y="10"/>
                      </a:cubicBezTo>
                      <a:cubicBezTo>
                        <a:pt x="1" y="10"/>
                        <a:pt x="1" y="10"/>
                        <a:pt x="1" y="10"/>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16" name="Freeform 227"/>
                <p:cNvSpPr>
                  <a:spLocks/>
                </p:cNvSpPr>
                <p:nvPr/>
              </p:nvSpPr>
              <p:spPr bwMode="auto">
                <a:xfrm>
                  <a:off x="14008" y="1017"/>
                  <a:ext cx="7" cy="9"/>
                </a:xfrm>
                <a:custGeom>
                  <a:avLst/>
                  <a:gdLst>
                    <a:gd name="T0" fmla="*/ 1 w 3"/>
                    <a:gd name="T1" fmla="*/ 0 h 4"/>
                    <a:gd name="T2" fmla="*/ 0 w 3"/>
                    <a:gd name="T3" fmla="*/ 4 h 4"/>
                    <a:gd name="T4" fmla="*/ 2 w 3"/>
                    <a:gd name="T5" fmla="*/ 3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1" y="0"/>
                        <a:pt x="1" y="1"/>
                        <a:pt x="0" y="4"/>
                      </a:cubicBezTo>
                      <a:cubicBezTo>
                        <a:pt x="1" y="4"/>
                        <a:pt x="1" y="3"/>
                        <a:pt x="2" y="3"/>
                      </a:cubicBezTo>
                      <a:cubicBezTo>
                        <a:pt x="2" y="2"/>
                        <a:pt x="2" y="1"/>
                        <a:pt x="3" y="0"/>
                      </a:cubicBezTo>
                      <a:cubicBezTo>
                        <a:pt x="3"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17" name="Freeform 228"/>
                <p:cNvSpPr>
                  <a:spLocks/>
                </p:cNvSpPr>
                <p:nvPr/>
              </p:nvSpPr>
              <p:spPr bwMode="auto">
                <a:xfrm>
                  <a:off x="13975" y="1019"/>
                  <a:ext cx="2" cy="21"/>
                </a:xfrm>
                <a:custGeom>
                  <a:avLst/>
                  <a:gdLst>
                    <a:gd name="T0" fmla="*/ 0 w 1"/>
                    <a:gd name="T1" fmla="*/ 0 h 9"/>
                    <a:gd name="T2" fmla="*/ 0 w 1"/>
                    <a:gd name="T3" fmla="*/ 9 h 9"/>
                    <a:gd name="T4" fmla="*/ 1 w 1"/>
                    <a:gd name="T5" fmla="*/ 8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3"/>
                        <a:pt x="0" y="9"/>
                      </a:cubicBezTo>
                      <a:cubicBezTo>
                        <a:pt x="0" y="9"/>
                        <a:pt x="0" y="9"/>
                        <a:pt x="1" y="8"/>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18" name="Freeform 229"/>
                <p:cNvSpPr>
                  <a:spLocks/>
                </p:cNvSpPr>
                <p:nvPr/>
              </p:nvSpPr>
              <p:spPr bwMode="auto">
                <a:xfrm>
                  <a:off x="13828" y="1055"/>
                  <a:ext cx="2" cy="16"/>
                </a:xfrm>
                <a:custGeom>
                  <a:avLst/>
                  <a:gdLst>
                    <a:gd name="T0" fmla="*/ 0 w 1"/>
                    <a:gd name="T1" fmla="*/ 0 h 7"/>
                    <a:gd name="T2" fmla="*/ 0 w 1"/>
                    <a:gd name="T3" fmla="*/ 7 h 7"/>
                    <a:gd name="T4" fmla="*/ 1 w 1"/>
                    <a:gd name="T5" fmla="*/ 7 h 7"/>
                    <a:gd name="T6" fmla="*/ 1 w 1"/>
                    <a:gd name="T7" fmla="*/ 0 h 7"/>
                    <a:gd name="T8" fmla="*/ 0 w 1"/>
                    <a:gd name="T9" fmla="*/ 0 h 7"/>
                  </a:gdLst>
                  <a:ahLst/>
                  <a:cxnLst>
                    <a:cxn ang="0">
                      <a:pos x="T0" y="T1"/>
                    </a:cxn>
                    <a:cxn ang="0">
                      <a:pos x="T2" y="T3"/>
                    </a:cxn>
                    <a:cxn ang="0">
                      <a:pos x="T4" y="T5"/>
                    </a:cxn>
                    <a:cxn ang="0">
                      <a:pos x="T6" y="T7"/>
                    </a:cxn>
                    <a:cxn ang="0">
                      <a:pos x="T8" y="T9"/>
                    </a:cxn>
                  </a:cxnLst>
                  <a:rect l="0" t="0" r="r" b="b"/>
                  <a:pathLst>
                    <a:path w="1" h="7">
                      <a:moveTo>
                        <a:pt x="0" y="0"/>
                      </a:moveTo>
                      <a:cubicBezTo>
                        <a:pt x="0" y="0"/>
                        <a:pt x="0" y="3"/>
                        <a:pt x="0" y="7"/>
                      </a:cubicBezTo>
                      <a:cubicBezTo>
                        <a:pt x="0" y="7"/>
                        <a:pt x="0" y="7"/>
                        <a:pt x="1" y="7"/>
                      </a:cubicBezTo>
                      <a:cubicBezTo>
                        <a:pt x="1" y="3"/>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19" name="Freeform 230"/>
                <p:cNvSpPr>
                  <a:spLocks/>
                </p:cNvSpPr>
                <p:nvPr/>
              </p:nvSpPr>
              <p:spPr bwMode="auto">
                <a:xfrm>
                  <a:off x="13762" y="1066"/>
                  <a:ext cx="2" cy="15"/>
                </a:xfrm>
                <a:custGeom>
                  <a:avLst/>
                  <a:gdLst>
                    <a:gd name="T0" fmla="*/ 0 w 1"/>
                    <a:gd name="T1" fmla="*/ 0 h 6"/>
                    <a:gd name="T2" fmla="*/ 0 w 1"/>
                    <a:gd name="T3" fmla="*/ 6 h 6"/>
                    <a:gd name="T4" fmla="*/ 1 w 1"/>
                    <a:gd name="T5" fmla="*/ 6 h 6"/>
                    <a:gd name="T6" fmla="*/ 1 w 1"/>
                    <a:gd name="T7" fmla="*/ 0 h 6"/>
                    <a:gd name="T8" fmla="*/ 0 w 1"/>
                    <a:gd name="T9" fmla="*/ 0 h 6"/>
                  </a:gdLst>
                  <a:ahLst/>
                  <a:cxnLst>
                    <a:cxn ang="0">
                      <a:pos x="T0" y="T1"/>
                    </a:cxn>
                    <a:cxn ang="0">
                      <a:pos x="T2" y="T3"/>
                    </a:cxn>
                    <a:cxn ang="0">
                      <a:pos x="T4" y="T5"/>
                    </a:cxn>
                    <a:cxn ang="0">
                      <a:pos x="T6" y="T7"/>
                    </a:cxn>
                    <a:cxn ang="0">
                      <a:pos x="T8" y="T9"/>
                    </a:cxn>
                  </a:cxnLst>
                  <a:rect l="0" t="0" r="r" b="b"/>
                  <a:pathLst>
                    <a:path w="1" h="6">
                      <a:moveTo>
                        <a:pt x="0" y="0"/>
                      </a:moveTo>
                      <a:cubicBezTo>
                        <a:pt x="0" y="0"/>
                        <a:pt x="0" y="3"/>
                        <a:pt x="0" y="6"/>
                      </a:cubicBezTo>
                      <a:cubicBezTo>
                        <a:pt x="0" y="6"/>
                        <a:pt x="1" y="6"/>
                        <a:pt x="1" y="6"/>
                      </a:cubicBezTo>
                      <a:cubicBezTo>
                        <a:pt x="1" y="3"/>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20" name="Freeform 231"/>
                <p:cNvSpPr>
                  <a:spLocks/>
                </p:cNvSpPr>
                <p:nvPr/>
              </p:nvSpPr>
              <p:spPr bwMode="auto">
                <a:xfrm>
                  <a:off x="12313" y="1163"/>
                  <a:ext cx="8" cy="10"/>
                </a:xfrm>
                <a:custGeom>
                  <a:avLst/>
                  <a:gdLst>
                    <a:gd name="T0" fmla="*/ 1 w 3"/>
                    <a:gd name="T1" fmla="*/ 0 h 4"/>
                    <a:gd name="T2" fmla="*/ 0 w 3"/>
                    <a:gd name="T3" fmla="*/ 4 h 4"/>
                    <a:gd name="T4" fmla="*/ 1 w 3"/>
                    <a:gd name="T5" fmla="*/ 4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1" y="0"/>
                        <a:pt x="1" y="2"/>
                        <a:pt x="0" y="4"/>
                      </a:cubicBezTo>
                      <a:cubicBezTo>
                        <a:pt x="1" y="4"/>
                        <a:pt x="1" y="4"/>
                        <a:pt x="1" y="4"/>
                      </a:cubicBezTo>
                      <a:cubicBezTo>
                        <a:pt x="2" y="2"/>
                        <a:pt x="2" y="1"/>
                        <a:pt x="3" y="0"/>
                      </a:cubicBezTo>
                      <a:cubicBezTo>
                        <a:pt x="3"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21" name="Freeform 232"/>
                <p:cNvSpPr>
                  <a:spLocks/>
                </p:cNvSpPr>
                <p:nvPr/>
              </p:nvSpPr>
              <p:spPr bwMode="auto">
                <a:xfrm>
                  <a:off x="12280" y="1166"/>
                  <a:ext cx="3" cy="31"/>
                </a:xfrm>
                <a:custGeom>
                  <a:avLst/>
                  <a:gdLst>
                    <a:gd name="T0" fmla="*/ 0 w 1"/>
                    <a:gd name="T1" fmla="*/ 0 h 13"/>
                    <a:gd name="T2" fmla="*/ 0 w 1"/>
                    <a:gd name="T3" fmla="*/ 13 h 13"/>
                    <a:gd name="T4" fmla="*/ 1 w 1"/>
                    <a:gd name="T5" fmla="*/ 12 h 13"/>
                    <a:gd name="T6" fmla="*/ 1 w 1"/>
                    <a:gd name="T7" fmla="*/ 0 h 13"/>
                    <a:gd name="T8" fmla="*/ 0 w 1"/>
                    <a:gd name="T9" fmla="*/ 0 h 13"/>
                  </a:gdLst>
                  <a:ahLst/>
                  <a:cxnLst>
                    <a:cxn ang="0">
                      <a:pos x="T0" y="T1"/>
                    </a:cxn>
                    <a:cxn ang="0">
                      <a:pos x="T2" y="T3"/>
                    </a:cxn>
                    <a:cxn ang="0">
                      <a:pos x="T4" y="T5"/>
                    </a:cxn>
                    <a:cxn ang="0">
                      <a:pos x="T6" y="T7"/>
                    </a:cxn>
                    <a:cxn ang="0">
                      <a:pos x="T8" y="T9"/>
                    </a:cxn>
                  </a:cxnLst>
                  <a:rect l="0" t="0" r="r" b="b"/>
                  <a:pathLst>
                    <a:path w="1" h="13">
                      <a:moveTo>
                        <a:pt x="0" y="0"/>
                      </a:moveTo>
                      <a:cubicBezTo>
                        <a:pt x="0" y="0"/>
                        <a:pt x="0" y="6"/>
                        <a:pt x="0" y="13"/>
                      </a:cubicBezTo>
                      <a:cubicBezTo>
                        <a:pt x="0" y="13"/>
                        <a:pt x="0" y="13"/>
                        <a:pt x="1" y="12"/>
                      </a:cubicBezTo>
                      <a:cubicBezTo>
                        <a:pt x="1" y="9"/>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22" name="Freeform 233"/>
                <p:cNvSpPr>
                  <a:spLocks/>
                </p:cNvSpPr>
                <p:nvPr/>
              </p:nvSpPr>
              <p:spPr bwMode="auto">
                <a:xfrm>
                  <a:off x="12264" y="1201"/>
                  <a:ext cx="2" cy="29"/>
                </a:xfrm>
                <a:custGeom>
                  <a:avLst/>
                  <a:gdLst>
                    <a:gd name="T0" fmla="*/ 0 w 1"/>
                    <a:gd name="T1" fmla="*/ 0 h 12"/>
                    <a:gd name="T2" fmla="*/ 0 w 1"/>
                    <a:gd name="T3" fmla="*/ 12 h 12"/>
                    <a:gd name="T4" fmla="*/ 1 w 1"/>
                    <a:gd name="T5" fmla="*/ 8 h 12"/>
                    <a:gd name="T6" fmla="*/ 1 w 1"/>
                    <a:gd name="T7" fmla="*/ 0 h 12"/>
                    <a:gd name="T8" fmla="*/ 0 w 1"/>
                    <a:gd name="T9" fmla="*/ 0 h 12"/>
                  </a:gdLst>
                  <a:ahLst/>
                  <a:cxnLst>
                    <a:cxn ang="0">
                      <a:pos x="T0" y="T1"/>
                    </a:cxn>
                    <a:cxn ang="0">
                      <a:pos x="T2" y="T3"/>
                    </a:cxn>
                    <a:cxn ang="0">
                      <a:pos x="T4" y="T5"/>
                    </a:cxn>
                    <a:cxn ang="0">
                      <a:pos x="T6" y="T7"/>
                    </a:cxn>
                    <a:cxn ang="0">
                      <a:pos x="T8" y="T9"/>
                    </a:cxn>
                  </a:cxnLst>
                  <a:rect l="0" t="0" r="r" b="b"/>
                  <a:pathLst>
                    <a:path w="1" h="12">
                      <a:moveTo>
                        <a:pt x="0" y="0"/>
                      </a:moveTo>
                      <a:cubicBezTo>
                        <a:pt x="0" y="0"/>
                        <a:pt x="0" y="6"/>
                        <a:pt x="0" y="12"/>
                      </a:cubicBezTo>
                      <a:cubicBezTo>
                        <a:pt x="0" y="10"/>
                        <a:pt x="1" y="9"/>
                        <a:pt x="1" y="8"/>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23" name="Freeform 234"/>
                <p:cNvSpPr>
                  <a:spLocks/>
                </p:cNvSpPr>
                <p:nvPr/>
              </p:nvSpPr>
              <p:spPr bwMode="auto">
                <a:xfrm>
                  <a:off x="14465" y="1459"/>
                  <a:ext cx="2" cy="22"/>
                </a:xfrm>
                <a:custGeom>
                  <a:avLst/>
                  <a:gdLst>
                    <a:gd name="T0" fmla="*/ 0 w 1"/>
                    <a:gd name="T1" fmla="*/ 0 h 9"/>
                    <a:gd name="T2" fmla="*/ 0 w 1"/>
                    <a:gd name="T3" fmla="*/ 9 h 9"/>
                    <a:gd name="T4" fmla="*/ 1 w 1"/>
                    <a:gd name="T5" fmla="*/ 9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5"/>
                        <a:pt x="0" y="9"/>
                      </a:cubicBezTo>
                      <a:cubicBezTo>
                        <a:pt x="1" y="9"/>
                        <a:pt x="1" y="9"/>
                        <a:pt x="1" y="9"/>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24" name="Freeform 235"/>
                <p:cNvSpPr>
                  <a:spLocks/>
                </p:cNvSpPr>
                <p:nvPr/>
              </p:nvSpPr>
              <p:spPr bwMode="auto">
                <a:xfrm>
                  <a:off x="14495" y="1899"/>
                  <a:ext cx="5" cy="50"/>
                </a:xfrm>
                <a:custGeom>
                  <a:avLst/>
                  <a:gdLst>
                    <a:gd name="T0" fmla="*/ 1 w 2"/>
                    <a:gd name="T1" fmla="*/ 13 h 21"/>
                    <a:gd name="T2" fmla="*/ 1 w 2"/>
                    <a:gd name="T3" fmla="*/ 0 h 21"/>
                    <a:gd name="T4" fmla="*/ 0 w 2"/>
                    <a:gd name="T5" fmla="*/ 0 h 21"/>
                    <a:gd name="T6" fmla="*/ 0 w 2"/>
                    <a:gd name="T7" fmla="*/ 21 h 21"/>
                    <a:gd name="T8" fmla="*/ 2 w 2"/>
                    <a:gd name="T9" fmla="*/ 15 h 21"/>
                    <a:gd name="T10" fmla="*/ 1 w 2"/>
                    <a:gd name="T11" fmla="*/ 13 h 21"/>
                  </a:gdLst>
                  <a:ahLst/>
                  <a:cxnLst>
                    <a:cxn ang="0">
                      <a:pos x="T0" y="T1"/>
                    </a:cxn>
                    <a:cxn ang="0">
                      <a:pos x="T2" y="T3"/>
                    </a:cxn>
                    <a:cxn ang="0">
                      <a:pos x="T4" y="T5"/>
                    </a:cxn>
                    <a:cxn ang="0">
                      <a:pos x="T6" y="T7"/>
                    </a:cxn>
                    <a:cxn ang="0">
                      <a:pos x="T8" y="T9"/>
                    </a:cxn>
                    <a:cxn ang="0">
                      <a:pos x="T10" y="T11"/>
                    </a:cxn>
                  </a:cxnLst>
                  <a:rect l="0" t="0" r="r" b="b"/>
                  <a:pathLst>
                    <a:path w="2" h="21">
                      <a:moveTo>
                        <a:pt x="1" y="13"/>
                      </a:moveTo>
                      <a:cubicBezTo>
                        <a:pt x="1" y="12"/>
                        <a:pt x="1" y="0"/>
                        <a:pt x="1" y="0"/>
                      </a:cubicBezTo>
                      <a:cubicBezTo>
                        <a:pt x="0" y="0"/>
                        <a:pt x="0" y="0"/>
                        <a:pt x="0" y="0"/>
                      </a:cubicBezTo>
                      <a:cubicBezTo>
                        <a:pt x="0" y="0"/>
                        <a:pt x="0" y="11"/>
                        <a:pt x="0" y="21"/>
                      </a:cubicBezTo>
                      <a:cubicBezTo>
                        <a:pt x="0" y="19"/>
                        <a:pt x="1" y="17"/>
                        <a:pt x="2" y="15"/>
                      </a:cubicBezTo>
                      <a:cubicBezTo>
                        <a:pt x="1" y="15"/>
                        <a:pt x="1" y="14"/>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25" name="Freeform 236"/>
                <p:cNvSpPr>
                  <a:spLocks/>
                </p:cNvSpPr>
                <p:nvPr/>
              </p:nvSpPr>
              <p:spPr bwMode="auto">
                <a:xfrm>
                  <a:off x="14479" y="1935"/>
                  <a:ext cx="2" cy="50"/>
                </a:xfrm>
                <a:custGeom>
                  <a:avLst/>
                  <a:gdLst>
                    <a:gd name="T0" fmla="*/ 0 w 1"/>
                    <a:gd name="T1" fmla="*/ 0 h 21"/>
                    <a:gd name="T2" fmla="*/ 0 w 1"/>
                    <a:gd name="T3" fmla="*/ 21 h 21"/>
                    <a:gd name="T4" fmla="*/ 1 w 1"/>
                    <a:gd name="T5" fmla="*/ 18 h 21"/>
                    <a:gd name="T6" fmla="*/ 1 w 1"/>
                    <a:gd name="T7" fmla="*/ 0 h 21"/>
                    <a:gd name="T8" fmla="*/ 0 w 1"/>
                    <a:gd name="T9" fmla="*/ 0 h 21"/>
                  </a:gdLst>
                  <a:ahLst/>
                  <a:cxnLst>
                    <a:cxn ang="0">
                      <a:pos x="T0" y="T1"/>
                    </a:cxn>
                    <a:cxn ang="0">
                      <a:pos x="T2" y="T3"/>
                    </a:cxn>
                    <a:cxn ang="0">
                      <a:pos x="T4" y="T5"/>
                    </a:cxn>
                    <a:cxn ang="0">
                      <a:pos x="T6" y="T7"/>
                    </a:cxn>
                    <a:cxn ang="0">
                      <a:pos x="T8" y="T9"/>
                    </a:cxn>
                  </a:cxnLst>
                  <a:rect l="0" t="0" r="r" b="b"/>
                  <a:pathLst>
                    <a:path w="1" h="21">
                      <a:moveTo>
                        <a:pt x="0" y="0"/>
                      </a:moveTo>
                      <a:cubicBezTo>
                        <a:pt x="0" y="0"/>
                        <a:pt x="0" y="16"/>
                        <a:pt x="0" y="21"/>
                      </a:cubicBezTo>
                      <a:cubicBezTo>
                        <a:pt x="0" y="20"/>
                        <a:pt x="1" y="19"/>
                        <a:pt x="1" y="18"/>
                      </a:cubicBezTo>
                      <a:cubicBezTo>
                        <a:pt x="1" y="1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26" name="Freeform 237"/>
                <p:cNvSpPr>
                  <a:spLocks/>
                </p:cNvSpPr>
                <p:nvPr/>
              </p:nvSpPr>
              <p:spPr bwMode="auto">
                <a:xfrm>
                  <a:off x="12574" y="877"/>
                  <a:ext cx="2" cy="69"/>
                </a:xfrm>
                <a:custGeom>
                  <a:avLst/>
                  <a:gdLst>
                    <a:gd name="T0" fmla="*/ 1 w 1"/>
                    <a:gd name="T1" fmla="*/ 0 h 29"/>
                    <a:gd name="T2" fmla="*/ 1 w 1"/>
                    <a:gd name="T3" fmla="*/ 29 h 29"/>
                    <a:gd name="T4" fmla="*/ 1 w 1"/>
                    <a:gd name="T5" fmla="*/ 0 h 29"/>
                    <a:gd name="T6" fmla="*/ 1 w 1"/>
                    <a:gd name="T7" fmla="*/ 0 h 29"/>
                  </a:gdLst>
                  <a:ahLst/>
                  <a:cxnLst>
                    <a:cxn ang="0">
                      <a:pos x="T0" y="T1"/>
                    </a:cxn>
                    <a:cxn ang="0">
                      <a:pos x="T2" y="T3"/>
                    </a:cxn>
                    <a:cxn ang="0">
                      <a:pos x="T4" y="T5"/>
                    </a:cxn>
                    <a:cxn ang="0">
                      <a:pos x="T6" y="T7"/>
                    </a:cxn>
                  </a:cxnLst>
                  <a:rect l="0" t="0" r="r" b="b"/>
                  <a:pathLst>
                    <a:path w="1" h="29">
                      <a:moveTo>
                        <a:pt x="1" y="0"/>
                      </a:moveTo>
                      <a:cubicBezTo>
                        <a:pt x="0" y="9"/>
                        <a:pt x="1" y="19"/>
                        <a:pt x="1" y="29"/>
                      </a:cubicBezTo>
                      <a:cubicBezTo>
                        <a:pt x="1" y="20"/>
                        <a:pt x="1" y="5"/>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27" name="Freeform 238"/>
                <p:cNvSpPr>
                  <a:spLocks/>
                </p:cNvSpPr>
                <p:nvPr/>
              </p:nvSpPr>
              <p:spPr bwMode="auto">
                <a:xfrm>
                  <a:off x="14493" y="1802"/>
                  <a:ext cx="0" cy="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28" name="Freeform 239"/>
                <p:cNvSpPr>
                  <a:spLocks/>
                </p:cNvSpPr>
                <p:nvPr/>
              </p:nvSpPr>
              <p:spPr bwMode="auto">
                <a:xfrm>
                  <a:off x="14498" y="1459"/>
                  <a:ext cx="2" cy="5"/>
                </a:xfrm>
                <a:custGeom>
                  <a:avLst/>
                  <a:gdLst>
                    <a:gd name="T0" fmla="*/ 0 w 1"/>
                    <a:gd name="T1" fmla="*/ 0 h 2"/>
                    <a:gd name="T2" fmla="*/ 0 w 1"/>
                    <a:gd name="T3" fmla="*/ 2 h 2"/>
                    <a:gd name="T4" fmla="*/ 1 w 1"/>
                    <a:gd name="T5" fmla="*/ 1 h 2"/>
                    <a:gd name="T6" fmla="*/ 1 w 1"/>
                    <a:gd name="T7" fmla="*/ 1 h 2"/>
                    <a:gd name="T8" fmla="*/ 1 w 1"/>
                    <a:gd name="T9" fmla="*/ 0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0" y="0"/>
                        <a:pt x="0" y="1"/>
                        <a:pt x="0" y="2"/>
                      </a:cubicBezTo>
                      <a:cubicBezTo>
                        <a:pt x="0" y="1"/>
                        <a:pt x="0" y="1"/>
                        <a:pt x="1" y="1"/>
                      </a:cubicBezTo>
                      <a:cubicBezTo>
                        <a:pt x="1" y="1"/>
                        <a:pt x="1" y="1"/>
                        <a:pt x="1" y="1"/>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29" name="Freeform 240"/>
                <p:cNvSpPr>
                  <a:spLocks/>
                </p:cNvSpPr>
                <p:nvPr/>
              </p:nvSpPr>
              <p:spPr bwMode="auto">
                <a:xfrm>
                  <a:off x="13490" y="2191"/>
                  <a:ext cx="2" cy="23"/>
                </a:xfrm>
                <a:custGeom>
                  <a:avLst/>
                  <a:gdLst>
                    <a:gd name="T0" fmla="*/ 0 w 1"/>
                    <a:gd name="T1" fmla="*/ 0 h 10"/>
                    <a:gd name="T2" fmla="*/ 0 w 1"/>
                    <a:gd name="T3" fmla="*/ 9 h 10"/>
                    <a:gd name="T4" fmla="*/ 1 w 1"/>
                    <a:gd name="T5" fmla="*/ 10 h 10"/>
                    <a:gd name="T6" fmla="*/ 1 w 1"/>
                    <a:gd name="T7" fmla="*/ 0 h 10"/>
                    <a:gd name="T8" fmla="*/ 0 w 1"/>
                    <a:gd name="T9" fmla="*/ 0 h 10"/>
                  </a:gdLst>
                  <a:ahLst/>
                  <a:cxnLst>
                    <a:cxn ang="0">
                      <a:pos x="T0" y="T1"/>
                    </a:cxn>
                    <a:cxn ang="0">
                      <a:pos x="T2" y="T3"/>
                    </a:cxn>
                    <a:cxn ang="0">
                      <a:pos x="T4" y="T5"/>
                    </a:cxn>
                    <a:cxn ang="0">
                      <a:pos x="T6" y="T7"/>
                    </a:cxn>
                    <a:cxn ang="0">
                      <a:pos x="T8" y="T9"/>
                    </a:cxn>
                  </a:cxnLst>
                  <a:rect l="0" t="0" r="r" b="b"/>
                  <a:pathLst>
                    <a:path w="1" h="10">
                      <a:moveTo>
                        <a:pt x="0" y="0"/>
                      </a:moveTo>
                      <a:cubicBezTo>
                        <a:pt x="0" y="0"/>
                        <a:pt x="0" y="5"/>
                        <a:pt x="0" y="9"/>
                      </a:cubicBezTo>
                      <a:cubicBezTo>
                        <a:pt x="0" y="9"/>
                        <a:pt x="0" y="9"/>
                        <a:pt x="1" y="10"/>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30" name="Freeform 241"/>
                <p:cNvSpPr>
                  <a:spLocks/>
                </p:cNvSpPr>
                <p:nvPr/>
              </p:nvSpPr>
              <p:spPr bwMode="auto">
                <a:xfrm>
                  <a:off x="13620" y="2191"/>
                  <a:ext cx="2" cy="9"/>
                </a:xfrm>
                <a:custGeom>
                  <a:avLst/>
                  <a:gdLst>
                    <a:gd name="T0" fmla="*/ 0 w 1"/>
                    <a:gd name="T1" fmla="*/ 0 h 4"/>
                    <a:gd name="T2" fmla="*/ 0 w 1"/>
                    <a:gd name="T3" fmla="*/ 4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1" y="4"/>
                        <a:pt x="1" y="4"/>
                        <a:pt x="1" y="4"/>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31" name="Freeform 242"/>
                <p:cNvSpPr>
                  <a:spLocks/>
                </p:cNvSpPr>
                <p:nvPr/>
              </p:nvSpPr>
              <p:spPr bwMode="auto">
                <a:xfrm>
                  <a:off x="12276" y="1310"/>
                  <a:ext cx="9" cy="17"/>
                </a:xfrm>
                <a:custGeom>
                  <a:avLst/>
                  <a:gdLst>
                    <a:gd name="T0" fmla="*/ 0 w 4"/>
                    <a:gd name="T1" fmla="*/ 0 h 7"/>
                    <a:gd name="T2" fmla="*/ 1 w 4"/>
                    <a:gd name="T3" fmla="*/ 1 h 7"/>
                    <a:gd name="T4" fmla="*/ 4 w 4"/>
                    <a:gd name="T5" fmla="*/ 7 h 7"/>
                    <a:gd name="T6" fmla="*/ 1 w 4"/>
                    <a:gd name="T7" fmla="*/ 0 h 7"/>
                    <a:gd name="T8" fmla="*/ 0 w 4"/>
                    <a:gd name="T9" fmla="*/ 0 h 7"/>
                  </a:gdLst>
                  <a:ahLst/>
                  <a:cxnLst>
                    <a:cxn ang="0">
                      <a:pos x="T0" y="T1"/>
                    </a:cxn>
                    <a:cxn ang="0">
                      <a:pos x="T2" y="T3"/>
                    </a:cxn>
                    <a:cxn ang="0">
                      <a:pos x="T4" y="T5"/>
                    </a:cxn>
                    <a:cxn ang="0">
                      <a:pos x="T6" y="T7"/>
                    </a:cxn>
                    <a:cxn ang="0">
                      <a:pos x="T8" y="T9"/>
                    </a:cxn>
                  </a:cxnLst>
                  <a:rect l="0" t="0" r="r" b="b"/>
                  <a:pathLst>
                    <a:path w="4" h="7">
                      <a:moveTo>
                        <a:pt x="0" y="0"/>
                      </a:moveTo>
                      <a:cubicBezTo>
                        <a:pt x="0" y="0"/>
                        <a:pt x="0" y="0"/>
                        <a:pt x="1" y="1"/>
                      </a:cubicBezTo>
                      <a:cubicBezTo>
                        <a:pt x="1" y="3"/>
                        <a:pt x="2" y="5"/>
                        <a:pt x="4" y="7"/>
                      </a:cubicBezTo>
                      <a:cubicBezTo>
                        <a:pt x="3" y="4"/>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32" name="Freeform 243"/>
                <p:cNvSpPr>
                  <a:spLocks/>
                </p:cNvSpPr>
                <p:nvPr/>
              </p:nvSpPr>
              <p:spPr bwMode="auto">
                <a:xfrm>
                  <a:off x="13651" y="2191"/>
                  <a:ext cx="4" cy="11"/>
                </a:xfrm>
                <a:custGeom>
                  <a:avLst/>
                  <a:gdLst>
                    <a:gd name="T0" fmla="*/ 0 w 2"/>
                    <a:gd name="T1" fmla="*/ 0 h 5"/>
                    <a:gd name="T2" fmla="*/ 0 w 2"/>
                    <a:gd name="T3" fmla="*/ 5 h 5"/>
                    <a:gd name="T4" fmla="*/ 2 w 2"/>
                    <a:gd name="T5" fmla="*/ 5 h 5"/>
                    <a:gd name="T6" fmla="*/ 2 w 2"/>
                    <a:gd name="T7" fmla="*/ 0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cubicBezTo>
                        <a:pt x="0" y="0"/>
                        <a:pt x="0" y="2"/>
                        <a:pt x="0" y="5"/>
                      </a:cubicBezTo>
                      <a:cubicBezTo>
                        <a:pt x="1" y="5"/>
                        <a:pt x="1" y="5"/>
                        <a:pt x="2" y="5"/>
                      </a:cubicBezTo>
                      <a:cubicBezTo>
                        <a:pt x="2" y="2"/>
                        <a:pt x="2" y="0"/>
                        <a:pt x="2"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33" name="Freeform 244"/>
                <p:cNvSpPr>
                  <a:spLocks/>
                </p:cNvSpPr>
                <p:nvPr/>
              </p:nvSpPr>
              <p:spPr bwMode="auto">
                <a:xfrm>
                  <a:off x="13712" y="2188"/>
                  <a:ext cx="5" cy="10"/>
                </a:xfrm>
                <a:custGeom>
                  <a:avLst/>
                  <a:gdLst>
                    <a:gd name="T0" fmla="*/ 0 w 2"/>
                    <a:gd name="T1" fmla="*/ 0 h 4"/>
                    <a:gd name="T2" fmla="*/ 1 w 2"/>
                    <a:gd name="T3" fmla="*/ 4 h 4"/>
                    <a:gd name="T4" fmla="*/ 2 w 2"/>
                    <a:gd name="T5" fmla="*/ 3 h 4"/>
                    <a:gd name="T6" fmla="*/ 1 w 2"/>
                    <a:gd name="T7" fmla="*/ 0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0"/>
                        <a:pt x="0" y="0"/>
                        <a:pt x="1" y="4"/>
                      </a:cubicBezTo>
                      <a:cubicBezTo>
                        <a:pt x="1" y="3"/>
                        <a:pt x="1" y="3"/>
                        <a:pt x="2" y="3"/>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34" name="Freeform 245"/>
                <p:cNvSpPr>
                  <a:spLocks/>
                </p:cNvSpPr>
                <p:nvPr/>
              </p:nvSpPr>
              <p:spPr bwMode="auto">
                <a:xfrm>
                  <a:off x="13681" y="2188"/>
                  <a:ext cx="7" cy="19"/>
                </a:xfrm>
                <a:custGeom>
                  <a:avLst/>
                  <a:gdLst>
                    <a:gd name="T0" fmla="*/ 2 w 3"/>
                    <a:gd name="T1" fmla="*/ 0 h 8"/>
                    <a:gd name="T2" fmla="*/ 0 w 3"/>
                    <a:gd name="T3" fmla="*/ 8 h 8"/>
                    <a:gd name="T4" fmla="*/ 1 w 3"/>
                    <a:gd name="T5" fmla="*/ 8 h 8"/>
                    <a:gd name="T6" fmla="*/ 3 w 3"/>
                    <a:gd name="T7" fmla="*/ 0 h 8"/>
                    <a:gd name="T8" fmla="*/ 2 w 3"/>
                    <a:gd name="T9" fmla="*/ 0 h 8"/>
                  </a:gdLst>
                  <a:ahLst/>
                  <a:cxnLst>
                    <a:cxn ang="0">
                      <a:pos x="T0" y="T1"/>
                    </a:cxn>
                    <a:cxn ang="0">
                      <a:pos x="T2" y="T3"/>
                    </a:cxn>
                    <a:cxn ang="0">
                      <a:pos x="T4" y="T5"/>
                    </a:cxn>
                    <a:cxn ang="0">
                      <a:pos x="T6" y="T7"/>
                    </a:cxn>
                    <a:cxn ang="0">
                      <a:pos x="T8" y="T9"/>
                    </a:cxn>
                  </a:cxnLst>
                  <a:rect l="0" t="0" r="r" b="b"/>
                  <a:pathLst>
                    <a:path w="3" h="8">
                      <a:moveTo>
                        <a:pt x="2" y="0"/>
                      </a:moveTo>
                      <a:cubicBezTo>
                        <a:pt x="2" y="0"/>
                        <a:pt x="1" y="4"/>
                        <a:pt x="0" y="8"/>
                      </a:cubicBezTo>
                      <a:cubicBezTo>
                        <a:pt x="0" y="8"/>
                        <a:pt x="0" y="8"/>
                        <a:pt x="1" y="8"/>
                      </a:cubicBezTo>
                      <a:cubicBezTo>
                        <a:pt x="2" y="6"/>
                        <a:pt x="2" y="3"/>
                        <a:pt x="3" y="0"/>
                      </a:cubicBezTo>
                      <a:cubicBezTo>
                        <a:pt x="3" y="0"/>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35" name="Freeform 246"/>
                <p:cNvSpPr>
                  <a:spLocks/>
                </p:cNvSpPr>
                <p:nvPr/>
              </p:nvSpPr>
              <p:spPr bwMode="auto">
                <a:xfrm>
                  <a:off x="13584" y="2188"/>
                  <a:ext cx="26" cy="66"/>
                </a:xfrm>
                <a:custGeom>
                  <a:avLst/>
                  <a:gdLst>
                    <a:gd name="T0" fmla="*/ 4 w 11"/>
                    <a:gd name="T1" fmla="*/ 13 h 28"/>
                    <a:gd name="T2" fmla="*/ 1 w 11"/>
                    <a:gd name="T3" fmla="*/ 0 h 28"/>
                    <a:gd name="T4" fmla="*/ 0 w 11"/>
                    <a:gd name="T5" fmla="*/ 0 h 28"/>
                    <a:gd name="T6" fmla="*/ 6 w 11"/>
                    <a:gd name="T7" fmla="*/ 22 h 28"/>
                    <a:gd name="T8" fmla="*/ 0 w 11"/>
                    <a:gd name="T9" fmla="*/ 22 h 28"/>
                    <a:gd name="T10" fmla="*/ 0 w 11"/>
                    <a:gd name="T11" fmla="*/ 28 h 28"/>
                    <a:gd name="T12" fmla="*/ 11 w 11"/>
                    <a:gd name="T13" fmla="*/ 24 h 28"/>
                    <a:gd name="T14" fmla="*/ 5 w 11"/>
                    <a:gd name="T15" fmla="*/ 14 h 28"/>
                    <a:gd name="T16" fmla="*/ 5 w 11"/>
                    <a:gd name="T17" fmla="*/ 14 h 28"/>
                    <a:gd name="T18" fmla="*/ 4 w 11"/>
                    <a:gd name="T19"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4" y="13"/>
                      </a:moveTo>
                      <a:cubicBezTo>
                        <a:pt x="4" y="12"/>
                        <a:pt x="1" y="0"/>
                        <a:pt x="1" y="0"/>
                      </a:cubicBezTo>
                      <a:cubicBezTo>
                        <a:pt x="1" y="0"/>
                        <a:pt x="1" y="0"/>
                        <a:pt x="0" y="0"/>
                      </a:cubicBezTo>
                      <a:cubicBezTo>
                        <a:pt x="0" y="0"/>
                        <a:pt x="0" y="0"/>
                        <a:pt x="6" y="22"/>
                      </a:cubicBezTo>
                      <a:cubicBezTo>
                        <a:pt x="6" y="22"/>
                        <a:pt x="6" y="22"/>
                        <a:pt x="0" y="22"/>
                      </a:cubicBezTo>
                      <a:cubicBezTo>
                        <a:pt x="0" y="24"/>
                        <a:pt x="0" y="26"/>
                        <a:pt x="0" y="28"/>
                      </a:cubicBezTo>
                      <a:cubicBezTo>
                        <a:pt x="4" y="28"/>
                        <a:pt x="7" y="27"/>
                        <a:pt x="11" y="24"/>
                      </a:cubicBezTo>
                      <a:cubicBezTo>
                        <a:pt x="9" y="22"/>
                        <a:pt x="7" y="17"/>
                        <a:pt x="5" y="14"/>
                      </a:cubicBezTo>
                      <a:cubicBezTo>
                        <a:pt x="5" y="14"/>
                        <a:pt x="5" y="14"/>
                        <a:pt x="5" y="14"/>
                      </a:cubicBezTo>
                      <a:cubicBezTo>
                        <a:pt x="5" y="14"/>
                        <a:pt x="5" y="13"/>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36" name="Freeform 247"/>
                <p:cNvSpPr>
                  <a:spLocks/>
                </p:cNvSpPr>
                <p:nvPr/>
              </p:nvSpPr>
              <p:spPr bwMode="auto">
                <a:xfrm>
                  <a:off x="13570" y="2240"/>
                  <a:ext cx="2" cy="14"/>
                </a:xfrm>
                <a:custGeom>
                  <a:avLst/>
                  <a:gdLst>
                    <a:gd name="T0" fmla="*/ 0 w 1"/>
                    <a:gd name="T1" fmla="*/ 0 h 6"/>
                    <a:gd name="T2" fmla="*/ 0 w 1"/>
                    <a:gd name="T3" fmla="*/ 5 h 6"/>
                    <a:gd name="T4" fmla="*/ 1 w 1"/>
                    <a:gd name="T5" fmla="*/ 6 h 6"/>
                    <a:gd name="T6" fmla="*/ 1 w 1"/>
                    <a:gd name="T7" fmla="*/ 0 h 6"/>
                    <a:gd name="T8" fmla="*/ 0 w 1"/>
                    <a:gd name="T9" fmla="*/ 0 h 6"/>
                  </a:gdLst>
                  <a:ahLst/>
                  <a:cxnLst>
                    <a:cxn ang="0">
                      <a:pos x="T0" y="T1"/>
                    </a:cxn>
                    <a:cxn ang="0">
                      <a:pos x="T2" y="T3"/>
                    </a:cxn>
                    <a:cxn ang="0">
                      <a:pos x="T4" y="T5"/>
                    </a:cxn>
                    <a:cxn ang="0">
                      <a:pos x="T6" y="T7"/>
                    </a:cxn>
                    <a:cxn ang="0">
                      <a:pos x="T8" y="T9"/>
                    </a:cxn>
                  </a:cxnLst>
                  <a:rect l="0" t="0" r="r" b="b"/>
                  <a:pathLst>
                    <a:path w="1" h="6">
                      <a:moveTo>
                        <a:pt x="0" y="0"/>
                      </a:moveTo>
                      <a:cubicBezTo>
                        <a:pt x="0" y="0"/>
                        <a:pt x="0" y="2"/>
                        <a:pt x="0" y="5"/>
                      </a:cubicBezTo>
                      <a:cubicBezTo>
                        <a:pt x="1" y="5"/>
                        <a:pt x="1" y="5"/>
                        <a:pt x="1" y="6"/>
                      </a:cubicBezTo>
                      <a:cubicBezTo>
                        <a:pt x="1" y="2"/>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37" name="Freeform 248"/>
                <p:cNvSpPr>
                  <a:spLocks/>
                </p:cNvSpPr>
                <p:nvPr/>
              </p:nvSpPr>
              <p:spPr bwMode="auto">
                <a:xfrm>
                  <a:off x="12330" y="1350"/>
                  <a:ext cx="2" cy="48"/>
                </a:xfrm>
                <a:custGeom>
                  <a:avLst/>
                  <a:gdLst>
                    <a:gd name="T0" fmla="*/ 0 w 1"/>
                    <a:gd name="T1" fmla="*/ 0 h 20"/>
                    <a:gd name="T2" fmla="*/ 0 w 1"/>
                    <a:gd name="T3" fmla="*/ 19 h 20"/>
                    <a:gd name="T4" fmla="*/ 1 w 1"/>
                    <a:gd name="T5" fmla="*/ 20 h 20"/>
                    <a:gd name="T6" fmla="*/ 1 w 1"/>
                    <a:gd name="T7" fmla="*/ 0 h 20"/>
                    <a:gd name="T8" fmla="*/ 0 w 1"/>
                    <a:gd name="T9" fmla="*/ 0 h 20"/>
                  </a:gdLst>
                  <a:ahLst/>
                  <a:cxnLst>
                    <a:cxn ang="0">
                      <a:pos x="T0" y="T1"/>
                    </a:cxn>
                    <a:cxn ang="0">
                      <a:pos x="T2" y="T3"/>
                    </a:cxn>
                    <a:cxn ang="0">
                      <a:pos x="T4" y="T5"/>
                    </a:cxn>
                    <a:cxn ang="0">
                      <a:pos x="T6" y="T7"/>
                    </a:cxn>
                    <a:cxn ang="0">
                      <a:pos x="T8" y="T9"/>
                    </a:cxn>
                  </a:cxnLst>
                  <a:rect l="0" t="0" r="r" b="b"/>
                  <a:pathLst>
                    <a:path w="1" h="20">
                      <a:moveTo>
                        <a:pt x="0" y="0"/>
                      </a:moveTo>
                      <a:cubicBezTo>
                        <a:pt x="0" y="0"/>
                        <a:pt x="0" y="13"/>
                        <a:pt x="0" y="19"/>
                      </a:cubicBezTo>
                      <a:cubicBezTo>
                        <a:pt x="0" y="19"/>
                        <a:pt x="0" y="19"/>
                        <a:pt x="1" y="20"/>
                      </a:cubicBezTo>
                      <a:cubicBezTo>
                        <a:pt x="1" y="1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38" name="Freeform 249"/>
                <p:cNvSpPr>
                  <a:spLocks/>
                </p:cNvSpPr>
                <p:nvPr/>
              </p:nvSpPr>
              <p:spPr bwMode="auto">
                <a:xfrm>
                  <a:off x="13830" y="2240"/>
                  <a:ext cx="3" cy="3"/>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0" y="1"/>
                        <a:pt x="1" y="1"/>
                        <a:pt x="1" y="1"/>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39" name="Freeform 250"/>
                <p:cNvSpPr>
                  <a:spLocks/>
                </p:cNvSpPr>
                <p:nvPr/>
              </p:nvSpPr>
              <p:spPr bwMode="auto">
                <a:xfrm>
                  <a:off x="14093" y="2240"/>
                  <a:ext cx="2" cy="10"/>
                </a:xfrm>
                <a:custGeom>
                  <a:avLst/>
                  <a:gdLst>
                    <a:gd name="T0" fmla="*/ 0 w 1"/>
                    <a:gd name="T1" fmla="*/ 0 h 4"/>
                    <a:gd name="T2" fmla="*/ 0 w 1"/>
                    <a:gd name="T3" fmla="*/ 4 h 4"/>
                    <a:gd name="T4" fmla="*/ 1 w 1"/>
                    <a:gd name="T5" fmla="*/ 3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1"/>
                        <a:pt x="0" y="4"/>
                      </a:cubicBezTo>
                      <a:cubicBezTo>
                        <a:pt x="0" y="3"/>
                        <a:pt x="0" y="3"/>
                        <a:pt x="1" y="3"/>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40" name="Freeform 251"/>
                <p:cNvSpPr>
                  <a:spLocks/>
                </p:cNvSpPr>
                <p:nvPr/>
              </p:nvSpPr>
              <p:spPr bwMode="auto">
                <a:xfrm>
                  <a:off x="14233" y="2188"/>
                  <a:ext cx="9" cy="26"/>
                </a:xfrm>
                <a:custGeom>
                  <a:avLst/>
                  <a:gdLst>
                    <a:gd name="T0" fmla="*/ 0 w 4"/>
                    <a:gd name="T1" fmla="*/ 0 h 11"/>
                    <a:gd name="T2" fmla="*/ 3 w 4"/>
                    <a:gd name="T3" fmla="*/ 11 h 11"/>
                    <a:gd name="T4" fmla="*/ 4 w 4"/>
                    <a:gd name="T5" fmla="*/ 10 h 11"/>
                    <a:gd name="T6" fmla="*/ 1 w 4"/>
                    <a:gd name="T7" fmla="*/ 0 h 11"/>
                    <a:gd name="T8" fmla="*/ 0 w 4"/>
                    <a:gd name="T9" fmla="*/ 0 h 11"/>
                  </a:gdLst>
                  <a:ahLst/>
                  <a:cxnLst>
                    <a:cxn ang="0">
                      <a:pos x="T0" y="T1"/>
                    </a:cxn>
                    <a:cxn ang="0">
                      <a:pos x="T2" y="T3"/>
                    </a:cxn>
                    <a:cxn ang="0">
                      <a:pos x="T4" y="T5"/>
                    </a:cxn>
                    <a:cxn ang="0">
                      <a:pos x="T6" y="T7"/>
                    </a:cxn>
                    <a:cxn ang="0">
                      <a:pos x="T8" y="T9"/>
                    </a:cxn>
                  </a:cxnLst>
                  <a:rect l="0" t="0" r="r" b="b"/>
                  <a:pathLst>
                    <a:path w="4" h="11">
                      <a:moveTo>
                        <a:pt x="0" y="0"/>
                      </a:moveTo>
                      <a:cubicBezTo>
                        <a:pt x="0" y="0"/>
                        <a:pt x="0" y="0"/>
                        <a:pt x="3" y="11"/>
                      </a:cubicBezTo>
                      <a:cubicBezTo>
                        <a:pt x="4" y="10"/>
                        <a:pt x="4" y="10"/>
                        <a:pt x="4" y="10"/>
                      </a:cubicBezTo>
                      <a:cubicBezTo>
                        <a:pt x="3" y="6"/>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41" name="Freeform 252"/>
                <p:cNvSpPr>
                  <a:spLocks/>
                </p:cNvSpPr>
                <p:nvPr/>
              </p:nvSpPr>
              <p:spPr bwMode="auto">
                <a:xfrm>
                  <a:off x="14157" y="2226"/>
                  <a:ext cx="2" cy="9"/>
                </a:xfrm>
                <a:custGeom>
                  <a:avLst/>
                  <a:gdLst>
                    <a:gd name="T0" fmla="*/ 0 w 1"/>
                    <a:gd name="T1" fmla="*/ 0 h 4"/>
                    <a:gd name="T2" fmla="*/ 0 w 1"/>
                    <a:gd name="T3" fmla="*/ 4 h 4"/>
                    <a:gd name="T4" fmla="*/ 1 w 1"/>
                    <a:gd name="T5" fmla="*/ 3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1" y="4"/>
                        <a:pt x="1" y="4"/>
                        <a:pt x="1" y="3"/>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42" name="Freeform 253"/>
                <p:cNvSpPr>
                  <a:spLocks/>
                </p:cNvSpPr>
                <p:nvPr/>
              </p:nvSpPr>
              <p:spPr bwMode="auto">
                <a:xfrm>
                  <a:off x="14271" y="2191"/>
                  <a:ext cx="2" cy="11"/>
                </a:xfrm>
                <a:custGeom>
                  <a:avLst/>
                  <a:gdLst>
                    <a:gd name="T0" fmla="*/ 0 w 1"/>
                    <a:gd name="T1" fmla="*/ 0 h 5"/>
                    <a:gd name="T2" fmla="*/ 0 w 1"/>
                    <a:gd name="T3" fmla="*/ 5 h 5"/>
                    <a:gd name="T4" fmla="*/ 1 w 1"/>
                    <a:gd name="T5" fmla="*/ 5 h 5"/>
                    <a:gd name="T6" fmla="*/ 1 w 1"/>
                    <a:gd name="T7" fmla="*/ 0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0"/>
                        <a:pt x="0" y="3"/>
                        <a:pt x="0" y="5"/>
                      </a:cubicBezTo>
                      <a:cubicBezTo>
                        <a:pt x="0" y="5"/>
                        <a:pt x="1" y="5"/>
                        <a:pt x="1" y="5"/>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43" name="Freeform 254"/>
                <p:cNvSpPr>
                  <a:spLocks/>
                </p:cNvSpPr>
                <p:nvPr/>
              </p:nvSpPr>
              <p:spPr bwMode="auto">
                <a:xfrm>
                  <a:off x="12411" y="1459"/>
                  <a:ext cx="2"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1"/>
                        <a:pt x="1" y="1"/>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44" name="Freeform 255"/>
                <p:cNvSpPr>
                  <a:spLocks/>
                </p:cNvSpPr>
                <p:nvPr/>
              </p:nvSpPr>
              <p:spPr bwMode="auto">
                <a:xfrm>
                  <a:off x="14027" y="2226"/>
                  <a:ext cx="2" cy="35"/>
                </a:xfrm>
                <a:custGeom>
                  <a:avLst/>
                  <a:gdLst>
                    <a:gd name="T0" fmla="*/ 0 w 1"/>
                    <a:gd name="T1" fmla="*/ 0 h 15"/>
                    <a:gd name="T2" fmla="*/ 0 w 1"/>
                    <a:gd name="T3" fmla="*/ 15 h 15"/>
                    <a:gd name="T4" fmla="*/ 1 w 1"/>
                    <a:gd name="T5" fmla="*/ 15 h 15"/>
                    <a:gd name="T6" fmla="*/ 1 w 1"/>
                    <a:gd name="T7" fmla="*/ 0 h 15"/>
                    <a:gd name="T8" fmla="*/ 0 w 1"/>
                    <a:gd name="T9" fmla="*/ 0 h 15"/>
                  </a:gdLst>
                  <a:ahLst/>
                  <a:cxnLst>
                    <a:cxn ang="0">
                      <a:pos x="T0" y="T1"/>
                    </a:cxn>
                    <a:cxn ang="0">
                      <a:pos x="T2" y="T3"/>
                    </a:cxn>
                    <a:cxn ang="0">
                      <a:pos x="T4" y="T5"/>
                    </a:cxn>
                    <a:cxn ang="0">
                      <a:pos x="T6" y="T7"/>
                    </a:cxn>
                    <a:cxn ang="0">
                      <a:pos x="T8" y="T9"/>
                    </a:cxn>
                  </a:cxnLst>
                  <a:rect l="0" t="0" r="r" b="b"/>
                  <a:pathLst>
                    <a:path w="1" h="15">
                      <a:moveTo>
                        <a:pt x="0" y="0"/>
                      </a:moveTo>
                      <a:cubicBezTo>
                        <a:pt x="0" y="0"/>
                        <a:pt x="0" y="9"/>
                        <a:pt x="0" y="15"/>
                      </a:cubicBezTo>
                      <a:cubicBezTo>
                        <a:pt x="0" y="15"/>
                        <a:pt x="1" y="15"/>
                        <a:pt x="1" y="15"/>
                      </a:cubicBezTo>
                      <a:cubicBezTo>
                        <a:pt x="1" y="9"/>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45" name="Freeform 256"/>
                <p:cNvSpPr>
                  <a:spLocks/>
                </p:cNvSpPr>
                <p:nvPr/>
              </p:nvSpPr>
              <p:spPr bwMode="auto">
                <a:xfrm>
                  <a:off x="13804" y="2188"/>
                  <a:ext cx="17" cy="38"/>
                </a:xfrm>
                <a:custGeom>
                  <a:avLst/>
                  <a:gdLst>
                    <a:gd name="T0" fmla="*/ 5 w 7"/>
                    <a:gd name="T1" fmla="*/ 0 h 16"/>
                    <a:gd name="T2" fmla="*/ 2 w 7"/>
                    <a:gd name="T3" fmla="*/ 13 h 16"/>
                    <a:gd name="T4" fmla="*/ 0 w 7"/>
                    <a:gd name="T5" fmla="*/ 14 h 16"/>
                    <a:gd name="T6" fmla="*/ 2 w 7"/>
                    <a:gd name="T7" fmla="*/ 16 h 16"/>
                    <a:gd name="T8" fmla="*/ 7 w 7"/>
                    <a:gd name="T9" fmla="*/ 0 h 16"/>
                    <a:gd name="T10" fmla="*/ 5 w 7"/>
                    <a:gd name="T11" fmla="*/ 0 h 16"/>
                  </a:gdLst>
                  <a:ahLst/>
                  <a:cxnLst>
                    <a:cxn ang="0">
                      <a:pos x="T0" y="T1"/>
                    </a:cxn>
                    <a:cxn ang="0">
                      <a:pos x="T2" y="T3"/>
                    </a:cxn>
                    <a:cxn ang="0">
                      <a:pos x="T4" y="T5"/>
                    </a:cxn>
                    <a:cxn ang="0">
                      <a:pos x="T6" y="T7"/>
                    </a:cxn>
                    <a:cxn ang="0">
                      <a:pos x="T8" y="T9"/>
                    </a:cxn>
                    <a:cxn ang="0">
                      <a:pos x="T10" y="T11"/>
                    </a:cxn>
                  </a:cxnLst>
                  <a:rect l="0" t="0" r="r" b="b"/>
                  <a:pathLst>
                    <a:path w="7" h="16">
                      <a:moveTo>
                        <a:pt x="5" y="0"/>
                      </a:moveTo>
                      <a:cubicBezTo>
                        <a:pt x="5" y="0"/>
                        <a:pt x="2" y="12"/>
                        <a:pt x="2" y="13"/>
                      </a:cubicBezTo>
                      <a:cubicBezTo>
                        <a:pt x="1" y="14"/>
                        <a:pt x="1" y="14"/>
                        <a:pt x="0" y="14"/>
                      </a:cubicBezTo>
                      <a:cubicBezTo>
                        <a:pt x="1" y="15"/>
                        <a:pt x="1" y="16"/>
                        <a:pt x="2" y="16"/>
                      </a:cubicBezTo>
                      <a:cubicBezTo>
                        <a:pt x="3" y="13"/>
                        <a:pt x="4" y="8"/>
                        <a:pt x="7" y="0"/>
                      </a:cubicBezTo>
                      <a:cubicBezTo>
                        <a:pt x="7" y="0"/>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46" name="Freeform 257"/>
                <p:cNvSpPr>
                  <a:spLocks/>
                </p:cNvSpPr>
                <p:nvPr/>
              </p:nvSpPr>
              <p:spPr bwMode="auto">
                <a:xfrm>
                  <a:off x="13894" y="2226"/>
                  <a:ext cx="5" cy="40"/>
                </a:xfrm>
                <a:custGeom>
                  <a:avLst/>
                  <a:gdLst>
                    <a:gd name="T0" fmla="*/ 0 w 2"/>
                    <a:gd name="T1" fmla="*/ 0 h 17"/>
                    <a:gd name="T2" fmla="*/ 0 w 2"/>
                    <a:gd name="T3" fmla="*/ 17 h 17"/>
                    <a:gd name="T4" fmla="*/ 2 w 2"/>
                    <a:gd name="T5" fmla="*/ 17 h 17"/>
                    <a:gd name="T6" fmla="*/ 2 w 2"/>
                    <a:gd name="T7" fmla="*/ 0 h 17"/>
                    <a:gd name="T8" fmla="*/ 0 w 2"/>
                    <a:gd name="T9" fmla="*/ 0 h 17"/>
                  </a:gdLst>
                  <a:ahLst/>
                  <a:cxnLst>
                    <a:cxn ang="0">
                      <a:pos x="T0" y="T1"/>
                    </a:cxn>
                    <a:cxn ang="0">
                      <a:pos x="T2" y="T3"/>
                    </a:cxn>
                    <a:cxn ang="0">
                      <a:pos x="T4" y="T5"/>
                    </a:cxn>
                    <a:cxn ang="0">
                      <a:pos x="T6" y="T7"/>
                    </a:cxn>
                    <a:cxn ang="0">
                      <a:pos x="T8" y="T9"/>
                    </a:cxn>
                  </a:cxnLst>
                  <a:rect l="0" t="0" r="r" b="b"/>
                  <a:pathLst>
                    <a:path w="2" h="17">
                      <a:moveTo>
                        <a:pt x="0" y="0"/>
                      </a:moveTo>
                      <a:cubicBezTo>
                        <a:pt x="0" y="0"/>
                        <a:pt x="0" y="10"/>
                        <a:pt x="0" y="17"/>
                      </a:cubicBezTo>
                      <a:cubicBezTo>
                        <a:pt x="1" y="17"/>
                        <a:pt x="1" y="17"/>
                        <a:pt x="2" y="17"/>
                      </a:cubicBezTo>
                      <a:cubicBezTo>
                        <a:pt x="2" y="11"/>
                        <a:pt x="2" y="0"/>
                        <a:pt x="2"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47" name="Freeform 258"/>
                <p:cNvSpPr>
                  <a:spLocks/>
                </p:cNvSpPr>
                <p:nvPr/>
              </p:nvSpPr>
              <p:spPr bwMode="auto">
                <a:xfrm>
                  <a:off x="14415" y="1350"/>
                  <a:ext cx="2" cy="34"/>
                </a:xfrm>
                <a:custGeom>
                  <a:avLst/>
                  <a:gdLst>
                    <a:gd name="T0" fmla="*/ 1 w 1"/>
                    <a:gd name="T1" fmla="*/ 0 h 14"/>
                    <a:gd name="T2" fmla="*/ 0 w 1"/>
                    <a:gd name="T3" fmla="*/ 0 h 14"/>
                    <a:gd name="T4" fmla="*/ 0 w 1"/>
                    <a:gd name="T5" fmla="*/ 14 h 14"/>
                    <a:gd name="T6" fmla="*/ 1 w 1"/>
                    <a:gd name="T7" fmla="*/ 13 h 14"/>
                    <a:gd name="T8" fmla="*/ 1 w 1"/>
                    <a:gd name="T9" fmla="*/ 0 h 14"/>
                  </a:gdLst>
                  <a:ahLst/>
                  <a:cxnLst>
                    <a:cxn ang="0">
                      <a:pos x="T0" y="T1"/>
                    </a:cxn>
                    <a:cxn ang="0">
                      <a:pos x="T2" y="T3"/>
                    </a:cxn>
                    <a:cxn ang="0">
                      <a:pos x="T4" y="T5"/>
                    </a:cxn>
                    <a:cxn ang="0">
                      <a:pos x="T6" y="T7"/>
                    </a:cxn>
                    <a:cxn ang="0">
                      <a:pos x="T8" y="T9"/>
                    </a:cxn>
                  </a:cxnLst>
                  <a:rect l="0" t="0" r="r" b="b"/>
                  <a:pathLst>
                    <a:path w="1" h="14">
                      <a:moveTo>
                        <a:pt x="1" y="0"/>
                      </a:moveTo>
                      <a:cubicBezTo>
                        <a:pt x="0" y="0"/>
                        <a:pt x="0" y="0"/>
                        <a:pt x="0" y="0"/>
                      </a:cubicBezTo>
                      <a:cubicBezTo>
                        <a:pt x="0" y="0"/>
                        <a:pt x="0" y="8"/>
                        <a:pt x="0" y="14"/>
                      </a:cubicBezTo>
                      <a:cubicBezTo>
                        <a:pt x="1" y="14"/>
                        <a:pt x="1" y="13"/>
                        <a:pt x="1" y="13"/>
                      </a:cubicBezTo>
                      <a:cubicBezTo>
                        <a:pt x="1" y="7"/>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48" name="Freeform 259"/>
                <p:cNvSpPr>
                  <a:spLocks/>
                </p:cNvSpPr>
                <p:nvPr/>
              </p:nvSpPr>
              <p:spPr bwMode="auto">
                <a:xfrm>
                  <a:off x="12439" y="1457"/>
                  <a:ext cx="12" cy="31"/>
                </a:xfrm>
                <a:custGeom>
                  <a:avLst/>
                  <a:gdLst>
                    <a:gd name="T0" fmla="*/ 4 w 5"/>
                    <a:gd name="T1" fmla="*/ 0 h 13"/>
                    <a:gd name="T2" fmla="*/ 0 w 5"/>
                    <a:gd name="T3" fmla="*/ 13 h 13"/>
                    <a:gd name="T4" fmla="*/ 1 w 5"/>
                    <a:gd name="T5" fmla="*/ 13 h 13"/>
                    <a:gd name="T6" fmla="*/ 5 w 5"/>
                    <a:gd name="T7" fmla="*/ 0 h 13"/>
                    <a:gd name="T8" fmla="*/ 4 w 5"/>
                    <a:gd name="T9" fmla="*/ 0 h 13"/>
                  </a:gdLst>
                  <a:ahLst/>
                  <a:cxnLst>
                    <a:cxn ang="0">
                      <a:pos x="T0" y="T1"/>
                    </a:cxn>
                    <a:cxn ang="0">
                      <a:pos x="T2" y="T3"/>
                    </a:cxn>
                    <a:cxn ang="0">
                      <a:pos x="T4" y="T5"/>
                    </a:cxn>
                    <a:cxn ang="0">
                      <a:pos x="T6" y="T7"/>
                    </a:cxn>
                    <a:cxn ang="0">
                      <a:pos x="T8" y="T9"/>
                    </a:cxn>
                  </a:cxnLst>
                  <a:rect l="0" t="0" r="r" b="b"/>
                  <a:pathLst>
                    <a:path w="5" h="13">
                      <a:moveTo>
                        <a:pt x="4" y="0"/>
                      </a:moveTo>
                      <a:cubicBezTo>
                        <a:pt x="4" y="0"/>
                        <a:pt x="1" y="10"/>
                        <a:pt x="0" y="13"/>
                      </a:cubicBezTo>
                      <a:cubicBezTo>
                        <a:pt x="0" y="13"/>
                        <a:pt x="1" y="13"/>
                        <a:pt x="1" y="13"/>
                      </a:cubicBezTo>
                      <a:cubicBezTo>
                        <a:pt x="2" y="10"/>
                        <a:pt x="3" y="6"/>
                        <a:pt x="5" y="0"/>
                      </a:cubicBezTo>
                      <a:cubicBezTo>
                        <a:pt x="5" y="0"/>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49" name="Freeform 260"/>
                <p:cNvSpPr>
                  <a:spLocks/>
                </p:cNvSpPr>
                <p:nvPr/>
              </p:nvSpPr>
              <p:spPr bwMode="auto">
                <a:xfrm>
                  <a:off x="12929" y="1899"/>
                  <a:ext cx="2" cy="10"/>
                </a:xfrm>
                <a:custGeom>
                  <a:avLst/>
                  <a:gdLst>
                    <a:gd name="T0" fmla="*/ 0 w 1"/>
                    <a:gd name="T1" fmla="*/ 0 h 4"/>
                    <a:gd name="T2" fmla="*/ 0 w 1"/>
                    <a:gd name="T3" fmla="*/ 4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1" y="4"/>
                        <a:pt x="1" y="4"/>
                        <a:pt x="1" y="4"/>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50" name="Freeform 261"/>
                <p:cNvSpPr>
                  <a:spLocks/>
                </p:cNvSpPr>
                <p:nvPr/>
              </p:nvSpPr>
              <p:spPr bwMode="auto">
                <a:xfrm>
                  <a:off x="12898" y="1899"/>
                  <a:ext cx="2" cy="10"/>
                </a:xfrm>
                <a:custGeom>
                  <a:avLst/>
                  <a:gdLst>
                    <a:gd name="T0" fmla="*/ 0 w 1"/>
                    <a:gd name="T1" fmla="*/ 0 h 4"/>
                    <a:gd name="T2" fmla="*/ 0 w 1"/>
                    <a:gd name="T3" fmla="*/ 4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51" name="Freeform 262"/>
                <p:cNvSpPr>
                  <a:spLocks/>
                </p:cNvSpPr>
                <p:nvPr/>
              </p:nvSpPr>
              <p:spPr bwMode="auto">
                <a:xfrm>
                  <a:off x="12860" y="1897"/>
                  <a:ext cx="5" cy="7"/>
                </a:xfrm>
                <a:custGeom>
                  <a:avLst/>
                  <a:gdLst>
                    <a:gd name="T0" fmla="*/ 0 w 2"/>
                    <a:gd name="T1" fmla="*/ 0 h 3"/>
                    <a:gd name="T2" fmla="*/ 1 w 2"/>
                    <a:gd name="T3" fmla="*/ 3 h 3"/>
                    <a:gd name="T4" fmla="*/ 2 w 2"/>
                    <a:gd name="T5" fmla="*/ 3 h 3"/>
                    <a:gd name="T6" fmla="*/ 1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0"/>
                        <a:pt x="0" y="0"/>
                        <a:pt x="1" y="3"/>
                      </a:cubicBezTo>
                      <a:cubicBezTo>
                        <a:pt x="2" y="3"/>
                        <a:pt x="2" y="3"/>
                        <a:pt x="2" y="3"/>
                      </a:cubicBezTo>
                      <a:cubicBezTo>
                        <a:pt x="2"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52" name="Freeform 263"/>
                <p:cNvSpPr>
                  <a:spLocks/>
                </p:cNvSpPr>
                <p:nvPr/>
              </p:nvSpPr>
              <p:spPr bwMode="auto">
                <a:xfrm>
                  <a:off x="13123" y="1897"/>
                  <a:ext cx="9" cy="24"/>
                </a:xfrm>
                <a:custGeom>
                  <a:avLst/>
                  <a:gdLst>
                    <a:gd name="T0" fmla="*/ 0 w 4"/>
                    <a:gd name="T1" fmla="*/ 0 h 10"/>
                    <a:gd name="T2" fmla="*/ 3 w 4"/>
                    <a:gd name="T3" fmla="*/ 10 h 10"/>
                    <a:gd name="T4" fmla="*/ 4 w 4"/>
                    <a:gd name="T5" fmla="*/ 10 h 10"/>
                    <a:gd name="T6" fmla="*/ 1 w 4"/>
                    <a:gd name="T7" fmla="*/ 0 h 10"/>
                    <a:gd name="T8" fmla="*/ 0 w 4"/>
                    <a:gd name="T9" fmla="*/ 0 h 10"/>
                  </a:gdLst>
                  <a:ahLst/>
                  <a:cxnLst>
                    <a:cxn ang="0">
                      <a:pos x="T0" y="T1"/>
                    </a:cxn>
                    <a:cxn ang="0">
                      <a:pos x="T2" y="T3"/>
                    </a:cxn>
                    <a:cxn ang="0">
                      <a:pos x="T4" y="T5"/>
                    </a:cxn>
                    <a:cxn ang="0">
                      <a:pos x="T6" y="T7"/>
                    </a:cxn>
                    <a:cxn ang="0">
                      <a:pos x="T8" y="T9"/>
                    </a:cxn>
                  </a:cxnLst>
                  <a:rect l="0" t="0" r="r" b="b"/>
                  <a:pathLst>
                    <a:path w="4" h="10">
                      <a:moveTo>
                        <a:pt x="0" y="0"/>
                      </a:moveTo>
                      <a:cubicBezTo>
                        <a:pt x="0" y="0"/>
                        <a:pt x="0" y="0"/>
                        <a:pt x="3" y="10"/>
                      </a:cubicBezTo>
                      <a:cubicBezTo>
                        <a:pt x="3" y="10"/>
                        <a:pt x="4" y="10"/>
                        <a:pt x="4" y="10"/>
                      </a:cubicBezTo>
                      <a:cubicBezTo>
                        <a:pt x="3" y="6"/>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53" name="Freeform 264"/>
                <p:cNvSpPr>
                  <a:spLocks/>
                </p:cNvSpPr>
                <p:nvPr/>
              </p:nvSpPr>
              <p:spPr bwMode="auto">
                <a:xfrm>
                  <a:off x="13028" y="1899"/>
                  <a:ext cx="5" cy="19"/>
                </a:xfrm>
                <a:custGeom>
                  <a:avLst/>
                  <a:gdLst>
                    <a:gd name="T0" fmla="*/ 0 w 2"/>
                    <a:gd name="T1" fmla="*/ 0 h 8"/>
                    <a:gd name="T2" fmla="*/ 0 w 2"/>
                    <a:gd name="T3" fmla="*/ 7 h 8"/>
                    <a:gd name="T4" fmla="*/ 2 w 2"/>
                    <a:gd name="T5" fmla="*/ 8 h 8"/>
                    <a:gd name="T6" fmla="*/ 2 w 2"/>
                    <a:gd name="T7" fmla="*/ 0 h 8"/>
                    <a:gd name="T8" fmla="*/ 0 w 2"/>
                    <a:gd name="T9" fmla="*/ 0 h 8"/>
                  </a:gdLst>
                  <a:ahLst/>
                  <a:cxnLst>
                    <a:cxn ang="0">
                      <a:pos x="T0" y="T1"/>
                    </a:cxn>
                    <a:cxn ang="0">
                      <a:pos x="T2" y="T3"/>
                    </a:cxn>
                    <a:cxn ang="0">
                      <a:pos x="T4" y="T5"/>
                    </a:cxn>
                    <a:cxn ang="0">
                      <a:pos x="T6" y="T7"/>
                    </a:cxn>
                    <a:cxn ang="0">
                      <a:pos x="T8" y="T9"/>
                    </a:cxn>
                  </a:cxnLst>
                  <a:rect l="0" t="0" r="r" b="b"/>
                  <a:pathLst>
                    <a:path w="2" h="8">
                      <a:moveTo>
                        <a:pt x="0" y="0"/>
                      </a:moveTo>
                      <a:cubicBezTo>
                        <a:pt x="0" y="0"/>
                        <a:pt x="0" y="4"/>
                        <a:pt x="0" y="7"/>
                      </a:cubicBezTo>
                      <a:cubicBezTo>
                        <a:pt x="1" y="7"/>
                        <a:pt x="1" y="8"/>
                        <a:pt x="2" y="8"/>
                      </a:cubicBezTo>
                      <a:cubicBezTo>
                        <a:pt x="2" y="3"/>
                        <a:pt x="2" y="0"/>
                        <a:pt x="2"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54" name="Freeform 265"/>
                <p:cNvSpPr>
                  <a:spLocks/>
                </p:cNvSpPr>
                <p:nvPr/>
              </p:nvSpPr>
              <p:spPr bwMode="auto">
                <a:xfrm>
                  <a:off x="13090" y="1897"/>
                  <a:ext cx="12" cy="26"/>
                </a:xfrm>
                <a:custGeom>
                  <a:avLst/>
                  <a:gdLst>
                    <a:gd name="T0" fmla="*/ 3 w 5"/>
                    <a:gd name="T1" fmla="*/ 0 h 11"/>
                    <a:gd name="T2" fmla="*/ 0 w 5"/>
                    <a:gd name="T3" fmla="*/ 11 h 11"/>
                    <a:gd name="T4" fmla="*/ 1 w 5"/>
                    <a:gd name="T5" fmla="*/ 11 h 11"/>
                    <a:gd name="T6" fmla="*/ 5 w 5"/>
                    <a:gd name="T7" fmla="*/ 0 h 11"/>
                    <a:gd name="T8" fmla="*/ 3 w 5"/>
                    <a:gd name="T9" fmla="*/ 0 h 11"/>
                  </a:gdLst>
                  <a:ahLst/>
                  <a:cxnLst>
                    <a:cxn ang="0">
                      <a:pos x="T0" y="T1"/>
                    </a:cxn>
                    <a:cxn ang="0">
                      <a:pos x="T2" y="T3"/>
                    </a:cxn>
                    <a:cxn ang="0">
                      <a:pos x="T4" y="T5"/>
                    </a:cxn>
                    <a:cxn ang="0">
                      <a:pos x="T6" y="T7"/>
                    </a:cxn>
                    <a:cxn ang="0">
                      <a:pos x="T8" y="T9"/>
                    </a:cxn>
                  </a:cxnLst>
                  <a:rect l="0" t="0" r="r" b="b"/>
                  <a:pathLst>
                    <a:path w="5" h="11">
                      <a:moveTo>
                        <a:pt x="3" y="0"/>
                      </a:moveTo>
                      <a:cubicBezTo>
                        <a:pt x="3" y="0"/>
                        <a:pt x="1" y="8"/>
                        <a:pt x="0" y="11"/>
                      </a:cubicBezTo>
                      <a:cubicBezTo>
                        <a:pt x="1" y="11"/>
                        <a:pt x="1" y="11"/>
                        <a:pt x="1" y="11"/>
                      </a:cubicBezTo>
                      <a:cubicBezTo>
                        <a:pt x="2" y="8"/>
                        <a:pt x="3" y="5"/>
                        <a:pt x="5" y="0"/>
                      </a:cubicBezTo>
                      <a:cubicBezTo>
                        <a:pt x="5" y="0"/>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55" name="Freeform 266"/>
                <p:cNvSpPr>
                  <a:spLocks/>
                </p:cNvSpPr>
                <p:nvPr/>
              </p:nvSpPr>
              <p:spPr bwMode="auto">
                <a:xfrm>
                  <a:off x="12993" y="1897"/>
                  <a:ext cx="7" cy="17"/>
                </a:xfrm>
                <a:custGeom>
                  <a:avLst/>
                  <a:gdLst>
                    <a:gd name="T0" fmla="*/ 0 w 3"/>
                    <a:gd name="T1" fmla="*/ 0 h 7"/>
                    <a:gd name="T2" fmla="*/ 2 w 3"/>
                    <a:gd name="T3" fmla="*/ 6 h 7"/>
                    <a:gd name="T4" fmla="*/ 3 w 3"/>
                    <a:gd name="T5" fmla="*/ 7 h 7"/>
                    <a:gd name="T6" fmla="*/ 1 w 3"/>
                    <a:gd name="T7" fmla="*/ 0 h 7"/>
                    <a:gd name="T8" fmla="*/ 0 w 3"/>
                    <a:gd name="T9" fmla="*/ 0 h 7"/>
                  </a:gdLst>
                  <a:ahLst/>
                  <a:cxnLst>
                    <a:cxn ang="0">
                      <a:pos x="T0" y="T1"/>
                    </a:cxn>
                    <a:cxn ang="0">
                      <a:pos x="T2" y="T3"/>
                    </a:cxn>
                    <a:cxn ang="0">
                      <a:pos x="T4" y="T5"/>
                    </a:cxn>
                    <a:cxn ang="0">
                      <a:pos x="T6" y="T7"/>
                    </a:cxn>
                    <a:cxn ang="0">
                      <a:pos x="T8" y="T9"/>
                    </a:cxn>
                  </a:cxnLst>
                  <a:rect l="0" t="0" r="r" b="b"/>
                  <a:pathLst>
                    <a:path w="3" h="7">
                      <a:moveTo>
                        <a:pt x="0" y="0"/>
                      </a:moveTo>
                      <a:cubicBezTo>
                        <a:pt x="0" y="0"/>
                        <a:pt x="0" y="0"/>
                        <a:pt x="2" y="6"/>
                      </a:cubicBezTo>
                      <a:cubicBezTo>
                        <a:pt x="2" y="6"/>
                        <a:pt x="2" y="7"/>
                        <a:pt x="3" y="7"/>
                      </a:cubicBezTo>
                      <a:cubicBezTo>
                        <a:pt x="2" y="3"/>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56" name="Freeform 267"/>
                <p:cNvSpPr>
                  <a:spLocks/>
                </p:cNvSpPr>
                <p:nvPr/>
              </p:nvSpPr>
              <p:spPr bwMode="auto">
                <a:xfrm>
                  <a:off x="12964" y="1897"/>
                  <a:ext cx="5" cy="12"/>
                </a:xfrm>
                <a:custGeom>
                  <a:avLst/>
                  <a:gdLst>
                    <a:gd name="T0" fmla="*/ 1 w 2"/>
                    <a:gd name="T1" fmla="*/ 0 h 5"/>
                    <a:gd name="T2" fmla="*/ 0 w 2"/>
                    <a:gd name="T3" fmla="*/ 5 h 5"/>
                    <a:gd name="T4" fmla="*/ 1 w 2"/>
                    <a:gd name="T5" fmla="*/ 5 h 5"/>
                    <a:gd name="T6" fmla="*/ 2 w 2"/>
                    <a:gd name="T7" fmla="*/ 0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1" y="0"/>
                        <a:pt x="0" y="2"/>
                        <a:pt x="0" y="5"/>
                      </a:cubicBezTo>
                      <a:cubicBezTo>
                        <a:pt x="0" y="5"/>
                        <a:pt x="0" y="5"/>
                        <a:pt x="1" y="5"/>
                      </a:cubicBezTo>
                      <a:cubicBezTo>
                        <a:pt x="1" y="4"/>
                        <a:pt x="2" y="2"/>
                        <a:pt x="2"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57" name="Freeform 268"/>
                <p:cNvSpPr>
                  <a:spLocks/>
                </p:cNvSpPr>
                <p:nvPr/>
              </p:nvSpPr>
              <p:spPr bwMode="auto">
                <a:xfrm>
                  <a:off x="12605" y="1753"/>
                  <a:ext cx="2" cy="4"/>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1"/>
                      </a:cubicBezTo>
                      <a:cubicBezTo>
                        <a:pt x="0" y="2"/>
                        <a:pt x="1" y="2"/>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58" name="Freeform 269"/>
                <p:cNvSpPr>
                  <a:spLocks/>
                </p:cNvSpPr>
                <p:nvPr/>
              </p:nvSpPr>
              <p:spPr bwMode="auto">
                <a:xfrm>
                  <a:off x="12460" y="1509"/>
                  <a:ext cx="3"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1"/>
                        <a:pt x="1" y="2"/>
                        <a:pt x="1" y="2"/>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59" name="Freeform 270"/>
                <p:cNvSpPr>
                  <a:spLocks/>
                </p:cNvSpPr>
                <p:nvPr/>
              </p:nvSpPr>
              <p:spPr bwMode="auto">
                <a:xfrm>
                  <a:off x="13061" y="1899"/>
                  <a:ext cx="3" cy="22"/>
                </a:xfrm>
                <a:custGeom>
                  <a:avLst/>
                  <a:gdLst>
                    <a:gd name="T0" fmla="*/ 0 w 1"/>
                    <a:gd name="T1" fmla="*/ 0 h 9"/>
                    <a:gd name="T2" fmla="*/ 0 w 1"/>
                    <a:gd name="T3" fmla="*/ 9 h 9"/>
                    <a:gd name="T4" fmla="*/ 1 w 1"/>
                    <a:gd name="T5" fmla="*/ 9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4"/>
                        <a:pt x="0" y="9"/>
                      </a:cubicBezTo>
                      <a:cubicBezTo>
                        <a:pt x="0" y="9"/>
                        <a:pt x="0" y="9"/>
                        <a:pt x="1" y="9"/>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60" name="Freeform 271"/>
                <p:cNvSpPr>
                  <a:spLocks/>
                </p:cNvSpPr>
                <p:nvPr/>
              </p:nvSpPr>
              <p:spPr bwMode="auto">
                <a:xfrm>
                  <a:off x="13414" y="1899"/>
                  <a:ext cx="9" cy="67"/>
                </a:xfrm>
                <a:custGeom>
                  <a:avLst/>
                  <a:gdLst>
                    <a:gd name="T0" fmla="*/ 2 w 4"/>
                    <a:gd name="T1" fmla="*/ 0 h 28"/>
                    <a:gd name="T2" fmla="*/ 2 w 4"/>
                    <a:gd name="T3" fmla="*/ 13 h 28"/>
                    <a:gd name="T4" fmla="*/ 0 w 4"/>
                    <a:gd name="T5" fmla="*/ 15 h 28"/>
                    <a:gd name="T6" fmla="*/ 0 w 4"/>
                    <a:gd name="T7" fmla="*/ 15 h 28"/>
                    <a:gd name="T8" fmla="*/ 4 w 4"/>
                    <a:gd name="T9" fmla="*/ 28 h 28"/>
                    <a:gd name="T10" fmla="*/ 4 w 4"/>
                    <a:gd name="T11" fmla="*/ 0 h 28"/>
                    <a:gd name="T12" fmla="*/ 2 w 4"/>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4" h="28">
                      <a:moveTo>
                        <a:pt x="2" y="0"/>
                      </a:moveTo>
                      <a:cubicBezTo>
                        <a:pt x="2" y="0"/>
                        <a:pt x="2" y="12"/>
                        <a:pt x="2" y="13"/>
                      </a:cubicBezTo>
                      <a:cubicBezTo>
                        <a:pt x="2" y="14"/>
                        <a:pt x="2" y="15"/>
                        <a:pt x="0" y="15"/>
                      </a:cubicBezTo>
                      <a:cubicBezTo>
                        <a:pt x="0" y="15"/>
                        <a:pt x="0" y="15"/>
                        <a:pt x="0" y="15"/>
                      </a:cubicBezTo>
                      <a:cubicBezTo>
                        <a:pt x="2" y="19"/>
                        <a:pt x="3" y="24"/>
                        <a:pt x="4" y="28"/>
                      </a:cubicBezTo>
                      <a:cubicBezTo>
                        <a:pt x="4" y="17"/>
                        <a:pt x="4" y="0"/>
                        <a:pt x="4"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61" name="Freeform 272"/>
                <p:cNvSpPr>
                  <a:spLocks/>
                </p:cNvSpPr>
                <p:nvPr/>
              </p:nvSpPr>
              <p:spPr bwMode="auto">
                <a:xfrm>
                  <a:off x="13423" y="2044"/>
                  <a:ext cx="3" cy="57"/>
                </a:xfrm>
                <a:custGeom>
                  <a:avLst/>
                  <a:gdLst>
                    <a:gd name="T0" fmla="*/ 1 w 1"/>
                    <a:gd name="T1" fmla="*/ 0 h 24"/>
                    <a:gd name="T2" fmla="*/ 1 w 1"/>
                    <a:gd name="T3" fmla="*/ 24 h 24"/>
                    <a:gd name="T4" fmla="*/ 1 w 1"/>
                    <a:gd name="T5" fmla="*/ 0 h 24"/>
                    <a:gd name="T6" fmla="*/ 1 w 1"/>
                    <a:gd name="T7" fmla="*/ 0 h 24"/>
                  </a:gdLst>
                  <a:ahLst/>
                  <a:cxnLst>
                    <a:cxn ang="0">
                      <a:pos x="T0" y="T1"/>
                    </a:cxn>
                    <a:cxn ang="0">
                      <a:pos x="T2" y="T3"/>
                    </a:cxn>
                    <a:cxn ang="0">
                      <a:pos x="T4" y="T5"/>
                    </a:cxn>
                    <a:cxn ang="0">
                      <a:pos x="T6" y="T7"/>
                    </a:cxn>
                  </a:cxnLst>
                  <a:rect l="0" t="0" r="r" b="b"/>
                  <a:pathLst>
                    <a:path w="1" h="24">
                      <a:moveTo>
                        <a:pt x="1" y="0"/>
                      </a:moveTo>
                      <a:cubicBezTo>
                        <a:pt x="0" y="8"/>
                        <a:pt x="0" y="16"/>
                        <a:pt x="1" y="24"/>
                      </a:cubicBezTo>
                      <a:cubicBezTo>
                        <a:pt x="1" y="13"/>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62" name="Freeform 273"/>
                <p:cNvSpPr>
                  <a:spLocks/>
                </p:cNvSpPr>
                <p:nvPr/>
              </p:nvSpPr>
              <p:spPr bwMode="auto">
                <a:xfrm>
                  <a:off x="13158" y="1899"/>
                  <a:ext cx="3" cy="12"/>
                </a:xfrm>
                <a:custGeom>
                  <a:avLst/>
                  <a:gdLst>
                    <a:gd name="T0" fmla="*/ 0 w 1"/>
                    <a:gd name="T1" fmla="*/ 0 h 5"/>
                    <a:gd name="T2" fmla="*/ 0 w 1"/>
                    <a:gd name="T3" fmla="*/ 5 h 5"/>
                    <a:gd name="T4" fmla="*/ 1 w 1"/>
                    <a:gd name="T5" fmla="*/ 5 h 5"/>
                    <a:gd name="T6" fmla="*/ 1 w 1"/>
                    <a:gd name="T7" fmla="*/ 0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0"/>
                        <a:pt x="0" y="2"/>
                        <a:pt x="0" y="5"/>
                      </a:cubicBezTo>
                      <a:cubicBezTo>
                        <a:pt x="0" y="5"/>
                        <a:pt x="0" y="5"/>
                        <a:pt x="1" y="5"/>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63" name="Freeform 274"/>
                <p:cNvSpPr>
                  <a:spLocks/>
                </p:cNvSpPr>
                <p:nvPr/>
              </p:nvSpPr>
              <p:spPr bwMode="auto">
                <a:xfrm>
                  <a:off x="12836" y="1897"/>
                  <a:ext cx="3"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64" name="Freeform 275"/>
                <p:cNvSpPr>
                  <a:spLocks/>
                </p:cNvSpPr>
                <p:nvPr/>
              </p:nvSpPr>
              <p:spPr bwMode="auto">
                <a:xfrm>
                  <a:off x="12631" y="1750"/>
                  <a:ext cx="11" cy="31"/>
                </a:xfrm>
                <a:custGeom>
                  <a:avLst/>
                  <a:gdLst>
                    <a:gd name="T0" fmla="*/ 4 w 5"/>
                    <a:gd name="T1" fmla="*/ 0 h 13"/>
                    <a:gd name="T2" fmla="*/ 0 w 5"/>
                    <a:gd name="T3" fmla="*/ 12 h 13"/>
                    <a:gd name="T4" fmla="*/ 1 w 5"/>
                    <a:gd name="T5" fmla="*/ 13 h 13"/>
                    <a:gd name="T6" fmla="*/ 5 w 5"/>
                    <a:gd name="T7" fmla="*/ 0 h 13"/>
                    <a:gd name="T8" fmla="*/ 4 w 5"/>
                    <a:gd name="T9" fmla="*/ 0 h 13"/>
                  </a:gdLst>
                  <a:ahLst/>
                  <a:cxnLst>
                    <a:cxn ang="0">
                      <a:pos x="T0" y="T1"/>
                    </a:cxn>
                    <a:cxn ang="0">
                      <a:pos x="T2" y="T3"/>
                    </a:cxn>
                    <a:cxn ang="0">
                      <a:pos x="T4" y="T5"/>
                    </a:cxn>
                    <a:cxn ang="0">
                      <a:pos x="T6" y="T7"/>
                    </a:cxn>
                    <a:cxn ang="0">
                      <a:pos x="T8" y="T9"/>
                    </a:cxn>
                  </a:cxnLst>
                  <a:rect l="0" t="0" r="r" b="b"/>
                  <a:pathLst>
                    <a:path w="5" h="13">
                      <a:moveTo>
                        <a:pt x="4" y="0"/>
                      </a:moveTo>
                      <a:cubicBezTo>
                        <a:pt x="4" y="0"/>
                        <a:pt x="1" y="8"/>
                        <a:pt x="0" y="12"/>
                      </a:cubicBezTo>
                      <a:cubicBezTo>
                        <a:pt x="1" y="12"/>
                        <a:pt x="1" y="12"/>
                        <a:pt x="1" y="13"/>
                      </a:cubicBezTo>
                      <a:cubicBezTo>
                        <a:pt x="2" y="10"/>
                        <a:pt x="3" y="6"/>
                        <a:pt x="5" y="0"/>
                      </a:cubicBezTo>
                      <a:cubicBezTo>
                        <a:pt x="5" y="0"/>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65" name="Freeform 276"/>
                <p:cNvSpPr>
                  <a:spLocks/>
                </p:cNvSpPr>
                <p:nvPr/>
              </p:nvSpPr>
              <p:spPr bwMode="auto">
                <a:xfrm>
                  <a:off x="15068" y="908"/>
                  <a:ext cx="2" cy="5"/>
                </a:xfrm>
                <a:custGeom>
                  <a:avLst/>
                  <a:gdLst>
                    <a:gd name="T0" fmla="*/ 0 w 1"/>
                    <a:gd name="T1" fmla="*/ 0 h 2"/>
                    <a:gd name="T2" fmla="*/ 1 w 1"/>
                    <a:gd name="T3" fmla="*/ 2 h 2"/>
                    <a:gd name="T4" fmla="*/ 1 w 1"/>
                    <a:gd name="T5" fmla="*/ 0 h 2"/>
                    <a:gd name="T6" fmla="*/ 0 w 1"/>
                    <a:gd name="T7" fmla="*/ 0 h 2"/>
                  </a:gdLst>
                  <a:ahLst/>
                  <a:cxnLst>
                    <a:cxn ang="0">
                      <a:pos x="T0" y="T1"/>
                    </a:cxn>
                    <a:cxn ang="0">
                      <a:pos x="T2" y="T3"/>
                    </a:cxn>
                    <a:cxn ang="0">
                      <a:pos x="T4" y="T5"/>
                    </a:cxn>
                    <a:cxn ang="0">
                      <a:pos x="T6" y="T7"/>
                    </a:cxn>
                  </a:cxnLst>
                  <a:rect l="0" t="0" r="r" b="b"/>
                  <a:pathLst>
                    <a:path w="1" h="2">
                      <a:moveTo>
                        <a:pt x="0" y="0"/>
                      </a:moveTo>
                      <a:cubicBezTo>
                        <a:pt x="0" y="1"/>
                        <a:pt x="0" y="1"/>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66" name="Freeform 277"/>
                <p:cNvSpPr>
                  <a:spLocks/>
                </p:cNvSpPr>
                <p:nvPr/>
              </p:nvSpPr>
              <p:spPr bwMode="auto">
                <a:xfrm>
                  <a:off x="14867" y="1055"/>
                  <a:ext cx="7" cy="54"/>
                </a:xfrm>
                <a:custGeom>
                  <a:avLst/>
                  <a:gdLst>
                    <a:gd name="T0" fmla="*/ 3 w 3"/>
                    <a:gd name="T1" fmla="*/ 21 h 23"/>
                    <a:gd name="T2" fmla="*/ 3 w 3"/>
                    <a:gd name="T3" fmla="*/ 0 h 23"/>
                    <a:gd name="T4" fmla="*/ 2 w 3"/>
                    <a:gd name="T5" fmla="*/ 0 h 23"/>
                    <a:gd name="T6" fmla="*/ 2 w 3"/>
                    <a:gd name="T7" fmla="*/ 21 h 23"/>
                    <a:gd name="T8" fmla="*/ 0 w 3"/>
                    <a:gd name="T9" fmla="*/ 23 h 23"/>
                    <a:gd name="T10" fmla="*/ 3 w 3"/>
                    <a:gd name="T11" fmla="*/ 23 h 23"/>
                    <a:gd name="T12" fmla="*/ 3 w 3"/>
                    <a:gd name="T13" fmla="*/ 21 h 23"/>
                  </a:gdLst>
                  <a:ahLst/>
                  <a:cxnLst>
                    <a:cxn ang="0">
                      <a:pos x="T0" y="T1"/>
                    </a:cxn>
                    <a:cxn ang="0">
                      <a:pos x="T2" y="T3"/>
                    </a:cxn>
                    <a:cxn ang="0">
                      <a:pos x="T4" y="T5"/>
                    </a:cxn>
                    <a:cxn ang="0">
                      <a:pos x="T6" y="T7"/>
                    </a:cxn>
                    <a:cxn ang="0">
                      <a:pos x="T8" y="T9"/>
                    </a:cxn>
                    <a:cxn ang="0">
                      <a:pos x="T10" y="T11"/>
                    </a:cxn>
                    <a:cxn ang="0">
                      <a:pos x="T12" y="T13"/>
                    </a:cxn>
                  </a:cxnLst>
                  <a:rect l="0" t="0" r="r" b="b"/>
                  <a:pathLst>
                    <a:path w="3" h="23">
                      <a:moveTo>
                        <a:pt x="3" y="21"/>
                      </a:moveTo>
                      <a:cubicBezTo>
                        <a:pt x="3" y="19"/>
                        <a:pt x="3" y="0"/>
                        <a:pt x="3" y="0"/>
                      </a:cubicBezTo>
                      <a:cubicBezTo>
                        <a:pt x="2" y="0"/>
                        <a:pt x="2" y="0"/>
                        <a:pt x="2" y="0"/>
                      </a:cubicBezTo>
                      <a:cubicBezTo>
                        <a:pt x="2" y="0"/>
                        <a:pt x="2" y="19"/>
                        <a:pt x="2" y="21"/>
                      </a:cubicBezTo>
                      <a:cubicBezTo>
                        <a:pt x="2" y="22"/>
                        <a:pt x="1" y="23"/>
                        <a:pt x="0" y="23"/>
                      </a:cubicBezTo>
                      <a:cubicBezTo>
                        <a:pt x="1" y="23"/>
                        <a:pt x="2" y="23"/>
                        <a:pt x="3" y="23"/>
                      </a:cubicBezTo>
                      <a:cubicBezTo>
                        <a:pt x="3" y="23"/>
                        <a:pt x="3" y="22"/>
                        <a:pt x="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67" name="Freeform 278"/>
                <p:cNvSpPr>
                  <a:spLocks/>
                </p:cNvSpPr>
                <p:nvPr/>
              </p:nvSpPr>
              <p:spPr bwMode="auto">
                <a:xfrm>
                  <a:off x="15111" y="870"/>
                  <a:ext cx="12" cy="26"/>
                </a:xfrm>
                <a:custGeom>
                  <a:avLst/>
                  <a:gdLst>
                    <a:gd name="T0" fmla="*/ 4 w 5"/>
                    <a:gd name="T1" fmla="*/ 0 h 11"/>
                    <a:gd name="T2" fmla="*/ 0 w 5"/>
                    <a:gd name="T3" fmla="*/ 11 h 11"/>
                    <a:gd name="T4" fmla="*/ 3 w 5"/>
                    <a:gd name="T5" fmla="*/ 7 h 11"/>
                    <a:gd name="T6" fmla="*/ 5 w 5"/>
                    <a:gd name="T7" fmla="*/ 0 h 11"/>
                    <a:gd name="T8" fmla="*/ 4 w 5"/>
                    <a:gd name="T9" fmla="*/ 0 h 11"/>
                  </a:gdLst>
                  <a:ahLst/>
                  <a:cxnLst>
                    <a:cxn ang="0">
                      <a:pos x="T0" y="T1"/>
                    </a:cxn>
                    <a:cxn ang="0">
                      <a:pos x="T2" y="T3"/>
                    </a:cxn>
                    <a:cxn ang="0">
                      <a:pos x="T4" y="T5"/>
                    </a:cxn>
                    <a:cxn ang="0">
                      <a:pos x="T6" y="T7"/>
                    </a:cxn>
                    <a:cxn ang="0">
                      <a:pos x="T8" y="T9"/>
                    </a:cxn>
                  </a:cxnLst>
                  <a:rect l="0" t="0" r="r" b="b"/>
                  <a:pathLst>
                    <a:path w="5" h="11">
                      <a:moveTo>
                        <a:pt x="4" y="0"/>
                      </a:moveTo>
                      <a:cubicBezTo>
                        <a:pt x="4" y="0"/>
                        <a:pt x="1" y="8"/>
                        <a:pt x="0" y="11"/>
                      </a:cubicBezTo>
                      <a:cubicBezTo>
                        <a:pt x="1" y="10"/>
                        <a:pt x="2" y="8"/>
                        <a:pt x="3" y="7"/>
                      </a:cubicBezTo>
                      <a:cubicBezTo>
                        <a:pt x="4" y="5"/>
                        <a:pt x="4" y="2"/>
                        <a:pt x="5" y="0"/>
                      </a:cubicBezTo>
                      <a:cubicBezTo>
                        <a:pt x="5" y="0"/>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68" name="Freeform 279"/>
                <p:cNvSpPr>
                  <a:spLocks/>
                </p:cNvSpPr>
                <p:nvPr/>
              </p:nvSpPr>
              <p:spPr bwMode="auto">
                <a:xfrm>
                  <a:off x="15018" y="1019"/>
                  <a:ext cx="3" cy="12"/>
                </a:xfrm>
                <a:custGeom>
                  <a:avLst/>
                  <a:gdLst>
                    <a:gd name="T0" fmla="*/ 0 w 1"/>
                    <a:gd name="T1" fmla="*/ 0 h 5"/>
                    <a:gd name="T2" fmla="*/ 0 w 1"/>
                    <a:gd name="T3" fmla="*/ 5 h 5"/>
                    <a:gd name="T4" fmla="*/ 1 w 1"/>
                    <a:gd name="T5" fmla="*/ 2 h 5"/>
                    <a:gd name="T6" fmla="*/ 1 w 1"/>
                    <a:gd name="T7" fmla="*/ 0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0"/>
                        <a:pt x="0" y="2"/>
                        <a:pt x="0" y="5"/>
                      </a:cubicBezTo>
                      <a:cubicBezTo>
                        <a:pt x="0" y="4"/>
                        <a:pt x="0" y="3"/>
                        <a:pt x="1" y="2"/>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69" name="Freeform 280"/>
                <p:cNvSpPr>
                  <a:spLocks/>
                </p:cNvSpPr>
                <p:nvPr/>
              </p:nvSpPr>
              <p:spPr bwMode="auto">
                <a:xfrm>
                  <a:off x="15014" y="870"/>
                  <a:ext cx="11" cy="33"/>
                </a:xfrm>
                <a:custGeom>
                  <a:avLst/>
                  <a:gdLst>
                    <a:gd name="T0" fmla="*/ 0 w 5"/>
                    <a:gd name="T1" fmla="*/ 0 h 14"/>
                    <a:gd name="T2" fmla="*/ 4 w 5"/>
                    <a:gd name="T3" fmla="*/ 14 h 14"/>
                    <a:gd name="T4" fmla="*/ 5 w 5"/>
                    <a:gd name="T5" fmla="*/ 12 h 14"/>
                    <a:gd name="T6" fmla="*/ 1 w 5"/>
                    <a:gd name="T7" fmla="*/ 0 h 14"/>
                    <a:gd name="T8" fmla="*/ 0 w 5"/>
                    <a:gd name="T9" fmla="*/ 0 h 14"/>
                  </a:gdLst>
                  <a:ahLst/>
                  <a:cxnLst>
                    <a:cxn ang="0">
                      <a:pos x="T0" y="T1"/>
                    </a:cxn>
                    <a:cxn ang="0">
                      <a:pos x="T2" y="T3"/>
                    </a:cxn>
                    <a:cxn ang="0">
                      <a:pos x="T4" y="T5"/>
                    </a:cxn>
                    <a:cxn ang="0">
                      <a:pos x="T6" y="T7"/>
                    </a:cxn>
                    <a:cxn ang="0">
                      <a:pos x="T8" y="T9"/>
                    </a:cxn>
                  </a:cxnLst>
                  <a:rect l="0" t="0" r="r" b="b"/>
                  <a:pathLst>
                    <a:path w="5" h="14">
                      <a:moveTo>
                        <a:pt x="0" y="0"/>
                      </a:moveTo>
                      <a:cubicBezTo>
                        <a:pt x="0" y="0"/>
                        <a:pt x="0" y="0"/>
                        <a:pt x="4" y="14"/>
                      </a:cubicBezTo>
                      <a:cubicBezTo>
                        <a:pt x="5" y="13"/>
                        <a:pt x="5" y="13"/>
                        <a:pt x="5" y="12"/>
                      </a:cubicBezTo>
                      <a:cubicBezTo>
                        <a:pt x="5" y="1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70" name="Freeform 281"/>
                <p:cNvSpPr>
                  <a:spLocks/>
                </p:cNvSpPr>
                <p:nvPr/>
              </p:nvSpPr>
              <p:spPr bwMode="auto">
                <a:xfrm>
                  <a:off x="14417" y="468"/>
                  <a:ext cx="3" cy="23"/>
                </a:xfrm>
                <a:custGeom>
                  <a:avLst/>
                  <a:gdLst>
                    <a:gd name="T0" fmla="*/ 1 w 1"/>
                    <a:gd name="T1" fmla="*/ 0 h 10"/>
                    <a:gd name="T2" fmla="*/ 0 w 1"/>
                    <a:gd name="T3" fmla="*/ 0 h 10"/>
                    <a:gd name="T4" fmla="*/ 0 w 1"/>
                    <a:gd name="T5" fmla="*/ 5 h 10"/>
                    <a:gd name="T6" fmla="*/ 1 w 1"/>
                    <a:gd name="T7" fmla="*/ 10 h 10"/>
                    <a:gd name="T8" fmla="*/ 1 w 1"/>
                    <a:gd name="T9" fmla="*/ 0 h 10"/>
                  </a:gdLst>
                  <a:ahLst/>
                  <a:cxnLst>
                    <a:cxn ang="0">
                      <a:pos x="T0" y="T1"/>
                    </a:cxn>
                    <a:cxn ang="0">
                      <a:pos x="T2" y="T3"/>
                    </a:cxn>
                    <a:cxn ang="0">
                      <a:pos x="T4" y="T5"/>
                    </a:cxn>
                    <a:cxn ang="0">
                      <a:pos x="T6" y="T7"/>
                    </a:cxn>
                    <a:cxn ang="0">
                      <a:pos x="T8" y="T9"/>
                    </a:cxn>
                  </a:cxnLst>
                  <a:rect l="0" t="0" r="r" b="b"/>
                  <a:pathLst>
                    <a:path w="1" h="10">
                      <a:moveTo>
                        <a:pt x="1" y="0"/>
                      </a:moveTo>
                      <a:cubicBezTo>
                        <a:pt x="0" y="0"/>
                        <a:pt x="0" y="0"/>
                        <a:pt x="0" y="0"/>
                      </a:cubicBezTo>
                      <a:cubicBezTo>
                        <a:pt x="0" y="0"/>
                        <a:pt x="0" y="2"/>
                        <a:pt x="0" y="5"/>
                      </a:cubicBezTo>
                      <a:cubicBezTo>
                        <a:pt x="0" y="7"/>
                        <a:pt x="1" y="9"/>
                        <a:pt x="1" y="10"/>
                      </a:cubicBezTo>
                      <a:cubicBezTo>
                        <a:pt x="1" y="5"/>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71" name="Freeform 282"/>
                <p:cNvSpPr>
                  <a:spLocks/>
                </p:cNvSpPr>
                <p:nvPr/>
              </p:nvSpPr>
              <p:spPr bwMode="auto">
                <a:xfrm>
                  <a:off x="14429" y="2039"/>
                  <a:ext cx="10" cy="24"/>
                </a:xfrm>
                <a:custGeom>
                  <a:avLst/>
                  <a:gdLst>
                    <a:gd name="T0" fmla="*/ 0 w 4"/>
                    <a:gd name="T1" fmla="*/ 0 h 10"/>
                    <a:gd name="T2" fmla="*/ 3 w 4"/>
                    <a:gd name="T3" fmla="*/ 10 h 10"/>
                    <a:gd name="T4" fmla="*/ 4 w 4"/>
                    <a:gd name="T5" fmla="*/ 8 h 10"/>
                    <a:gd name="T6" fmla="*/ 1 w 4"/>
                    <a:gd name="T7" fmla="*/ 0 h 10"/>
                    <a:gd name="T8" fmla="*/ 0 w 4"/>
                    <a:gd name="T9" fmla="*/ 0 h 10"/>
                  </a:gdLst>
                  <a:ahLst/>
                  <a:cxnLst>
                    <a:cxn ang="0">
                      <a:pos x="T0" y="T1"/>
                    </a:cxn>
                    <a:cxn ang="0">
                      <a:pos x="T2" y="T3"/>
                    </a:cxn>
                    <a:cxn ang="0">
                      <a:pos x="T4" y="T5"/>
                    </a:cxn>
                    <a:cxn ang="0">
                      <a:pos x="T6" y="T7"/>
                    </a:cxn>
                    <a:cxn ang="0">
                      <a:pos x="T8" y="T9"/>
                    </a:cxn>
                  </a:cxnLst>
                  <a:rect l="0" t="0" r="r" b="b"/>
                  <a:pathLst>
                    <a:path w="4" h="10">
                      <a:moveTo>
                        <a:pt x="0" y="0"/>
                      </a:moveTo>
                      <a:cubicBezTo>
                        <a:pt x="0" y="0"/>
                        <a:pt x="0" y="0"/>
                        <a:pt x="3" y="10"/>
                      </a:cubicBezTo>
                      <a:cubicBezTo>
                        <a:pt x="3" y="9"/>
                        <a:pt x="3" y="9"/>
                        <a:pt x="4" y="8"/>
                      </a:cubicBezTo>
                      <a:cubicBezTo>
                        <a:pt x="3" y="5"/>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72" name="Freeform 283"/>
                <p:cNvSpPr>
                  <a:spLocks/>
                </p:cNvSpPr>
                <p:nvPr/>
              </p:nvSpPr>
              <p:spPr bwMode="auto">
                <a:xfrm>
                  <a:off x="15052" y="872"/>
                  <a:ext cx="2" cy="5"/>
                </a:xfrm>
                <a:custGeom>
                  <a:avLst/>
                  <a:gdLst>
                    <a:gd name="T0" fmla="*/ 0 w 1"/>
                    <a:gd name="T1" fmla="*/ 0 h 2"/>
                    <a:gd name="T2" fmla="*/ 0 w 1"/>
                    <a:gd name="T3" fmla="*/ 2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2"/>
                      </a:cubicBezTo>
                      <a:cubicBezTo>
                        <a:pt x="0" y="2"/>
                        <a:pt x="1" y="2"/>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73" name="Freeform 284"/>
                <p:cNvSpPr>
                  <a:spLocks/>
                </p:cNvSpPr>
                <p:nvPr/>
              </p:nvSpPr>
              <p:spPr bwMode="auto">
                <a:xfrm>
                  <a:off x="14498" y="1166"/>
                  <a:ext cx="2" cy="26"/>
                </a:xfrm>
                <a:custGeom>
                  <a:avLst/>
                  <a:gdLst>
                    <a:gd name="T0" fmla="*/ 0 w 1"/>
                    <a:gd name="T1" fmla="*/ 0 h 11"/>
                    <a:gd name="T2" fmla="*/ 0 w 1"/>
                    <a:gd name="T3" fmla="*/ 11 h 11"/>
                    <a:gd name="T4" fmla="*/ 1 w 1"/>
                    <a:gd name="T5" fmla="*/ 10 h 11"/>
                    <a:gd name="T6" fmla="*/ 1 w 1"/>
                    <a:gd name="T7" fmla="*/ 0 h 11"/>
                    <a:gd name="T8" fmla="*/ 0 w 1"/>
                    <a:gd name="T9" fmla="*/ 0 h 11"/>
                  </a:gdLst>
                  <a:ahLst/>
                  <a:cxnLst>
                    <a:cxn ang="0">
                      <a:pos x="T0" y="T1"/>
                    </a:cxn>
                    <a:cxn ang="0">
                      <a:pos x="T2" y="T3"/>
                    </a:cxn>
                    <a:cxn ang="0">
                      <a:pos x="T4" y="T5"/>
                    </a:cxn>
                    <a:cxn ang="0">
                      <a:pos x="T6" y="T7"/>
                    </a:cxn>
                    <a:cxn ang="0">
                      <a:pos x="T8" y="T9"/>
                    </a:cxn>
                  </a:cxnLst>
                  <a:rect l="0" t="0" r="r" b="b"/>
                  <a:pathLst>
                    <a:path w="1" h="11">
                      <a:moveTo>
                        <a:pt x="0" y="0"/>
                      </a:moveTo>
                      <a:cubicBezTo>
                        <a:pt x="0" y="0"/>
                        <a:pt x="0" y="5"/>
                        <a:pt x="0" y="11"/>
                      </a:cubicBezTo>
                      <a:cubicBezTo>
                        <a:pt x="0" y="11"/>
                        <a:pt x="0" y="11"/>
                        <a:pt x="1" y="10"/>
                      </a:cubicBezTo>
                      <a:cubicBezTo>
                        <a:pt x="1" y="6"/>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74" name="Freeform 285"/>
                <p:cNvSpPr>
                  <a:spLocks/>
                </p:cNvSpPr>
                <p:nvPr/>
              </p:nvSpPr>
              <p:spPr bwMode="auto">
                <a:xfrm>
                  <a:off x="14481" y="1201"/>
                  <a:ext cx="3" cy="5"/>
                </a:xfrm>
                <a:custGeom>
                  <a:avLst/>
                  <a:gdLst>
                    <a:gd name="T0" fmla="*/ 0 w 1"/>
                    <a:gd name="T1" fmla="*/ 0 h 2"/>
                    <a:gd name="T2" fmla="*/ 0 w 1"/>
                    <a:gd name="T3" fmla="*/ 2 h 2"/>
                    <a:gd name="T4" fmla="*/ 1 w 1"/>
                    <a:gd name="T5" fmla="*/ 1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2"/>
                      </a:cubicBezTo>
                      <a:cubicBezTo>
                        <a:pt x="0" y="2"/>
                        <a:pt x="1" y="2"/>
                        <a:pt x="1" y="1"/>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75" name="Freeform 286"/>
                <p:cNvSpPr>
                  <a:spLocks/>
                </p:cNvSpPr>
                <p:nvPr/>
              </p:nvSpPr>
              <p:spPr bwMode="auto">
                <a:xfrm>
                  <a:off x="14559" y="1163"/>
                  <a:ext cx="5" cy="5"/>
                </a:xfrm>
                <a:custGeom>
                  <a:avLst/>
                  <a:gdLst>
                    <a:gd name="T0" fmla="*/ 1 w 2"/>
                    <a:gd name="T1" fmla="*/ 0 h 2"/>
                    <a:gd name="T2" fmla="*/ 0 w 2"/>
                    <a:gd name="T3" fmla="*/ 0 h 2"/>
                    <a:gd name="T4" fmla="*/ 1 w 2"/>
                    <a:gd name="T5" fmla="*/ 2 h 2"/>
                    <a:gd name="T6" fmla="*/ 2 w 2"/>
                    <a:gd name="T7" fmla="*/ 2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1" y="0"/>
                        <a:pt x="0" y="0"/>
                      </a:cubicBezTo>
                      <a:cubicBezTo>
                        <a:pt x="0" y="0"/>
                        <a:pt x="0" y="0"/>
                        <a:pt x="1" y="2"/>
                      </a:cubicBezTo>
                      <a:cubicBezTo>
                        <a:pt x="1" y="2"/>
                        <a:pt x="1" y="2"/>
                        <a:pt x="2" y="2"/>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76" name="Freeform 287"/>
                <p:cNvSpPr>
                  <a:spLocks/>
                </p:cNvSpPr>
                <p:nvPr/>
              </p:nvSpPr>
              <p:spPr bwMode="auto">
                <a:xfrm>
                  <a:off x="14531" y="1163"/>
                  <a:ext cx="7" cy="10"/>
                </a:xfrm>
                <a:custGeom>
                  <a:avLst/>
                  <a:gdLst>
                    <a:gd name="T0" fmla="*/ 1 w 3"/>
                    <a:gd name="T1" fmla="*/ 0 h 4"/>
                    <a:gd name="T2" fmla="*/ 0 w 3"/>
                    <a:gd name="T3" fmla="*/ 4 h 4"/>
                    <a:gd name="T4" fmla="*/ 2 w 3"/>
                    <a:gd name="T5" fmla="*/ 3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1" y="0"/>
                        <a:pt x="1" y="1"/>
                        <a:pt x="0" y="4"/>
                      </a:cubicBezTo>
                      <a:cubicBezTo>
                        <a:pt x="1" y="3"/>
                        <a:pt x="1" y="3"/>
                        <a:pt x="2" y="3"/>
                      </a:cubicBezTo>
                      <a:cubicBezTo>
                        <a:pt x="2" y="2"/>
                        <a:pt x="2" y="1"/>
                        <a:pt x="3" y="0"/>
                      </a:cubicBezTo>
                      <a:cubicBezTo>
                        <a:pt x="3"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77" name="Freeform 288"/>
                <p:cNvSpPr>
                  <a:spLocks/>
                </p:cNvSpPr>
                <p:nvPr/>
              </p:nvSpPr>
              <p:spPr bwMode="auto">
                <a:xfrm>
                  <a:off x="14689" y="1163"/>
                  <a:ext cx="10" cy="19"/>
                </a:xfrm>
                <a:custGeom>
                  <a:avLst/>
                  <a:gdLst>
                    <a:gd name="T0" fmla="*/ 0 w 4"/>
                    <a:gd name="T1" fmla="*/ 0 h 8"/>
                    <a:gd name="T2" fmla="*/ 3 w 4"/>
                    <a:gd name="T3" fmla="*/ 8 h 8"/>
                    <a:gd name="T4" fmla="*/ 4 w 4"/>
                    <a:gd name="T5" fmla="*/ 7 h 8"/>
                    <a:gd name="T6" fmla="*/ 2 w 4"/>
                    <a:gd name="T7" fmla="*/ 0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0" y="0"/>
                        <a:pt x="0" y="0"/>
                        <a:pt x="3" y="8"/>
                      </a:cubicBezTo>
                      <a:cubicBezTo>
                        <a:pt x="3" y="8"/>
                        <a:pt x="3" y="7"/>
                        <a:pt x="4" y="7"/>
                      </a:cubicBezTo>
                      <a:cubicBezTo>
                        <a:pt x="3" y="4"/>
                        <a:pt x="2" y="0"/>
                        <a:pt x="2" y="0"/>
                      </a:cubicBezTo>
                      <a:cubicBezTo>
                        <a:pt x="2"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78" name="Freeform 289"/>
                <p:cNvSpPr>
                  <a:spLocks/>
                </p:cNvSpPr>
                <p:nvPr/>
              </p:nvSpPr>
              <p:spPr bwMode="auto">
                <a:xfrm>
                  <a:off x="14611" y="1201"/>
                  <a:ext cx="3" cy="50"/>
                </a:xfrm>
                <a:custGeom>
                  <a:avLst/>
                  <a:gdLst>
                    <a:gd name="T0" fmla="*/ 0 w 1"/>
                    <a:gd name="T1" fmla="*/ 0 h 21"/>
                    <a:gd name="T2" fmla="*/ 0 w 1"/>
                    <a:gd name="T3" fmla="*/ 21 h 21"/>
                    <a:gd name="T4" fmla="*/ 1 w 1"/>
                    <a:gd name="T5" fmla="*/ 20 h 21"/>
                    <a:gd name="T6" fmla="*/ 1 w 1"/>
                    <a:gd name="T7" fmla="*/ 0 h 21"/>
                    <a:gd name="T8" fmla="*/ 0 w 1"/>
                    <a:gd name="T9" fmla="*/ 0 h 21"/>
                  </a:gdLst>
                  <a:ahLst/>
                  <a:cxnLst>
                    <a:cxn ang="0">
                      <a:pos x="T0" y="T1"/>
                    </a:cxn>
                    <a:cxn ang="0">
                      <a:pos x="T2" y="T3"/>
                    </a:cxn>
                    <a:cxn ang="0">
                      <a:pos x="T4" y="T5"/>
                    </a:cxn>
                    <a:cxn ang="0">
                      <a:pos x="T6" y="T7"/>
                    </a:cxn>
                    <a:cxn ang="0">
                      <a:pos x="T8" y="T9"/>
                    </a:cxn>
                  </a:cxnLst>
                  <a:rect l="0" t="0" r="r" b="b"/>
                  <a:pathLst>
                    <a:path w="1" h="21">
                      <a:moveTo>
                        <a:pt x="0" y="0"/>
                      </a:moveTo>
                      <a:cubicBezTo>
                        <a:pt x="0" y="0"/>
                        <a:pt x="0" y="17"/>
                        <a:pt x="0" y="21"/>
                      </a:cubicBezTo>
                      <a:cubicBezTo>
                        <a:pt x="1" y="21"/>
                        <a:pt x="1" y="20"/>
                        <a:pt x="1" y="20"/>
                      </a:cubicBezTo>
                      <a:cubicBezTo>
                        <a:pt x="1" y="1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79" name="Freeform 290"/>
                <p:cNvSpPr>
                  <a:spLocks/>
                </p:cNvSpPr>
                <p:nvPr/>
              </p:nvSpPr>
              <p:spPr bwMode="auto">
                <a:xfrm>
                  <a:off x="14261" y="2172"/>
                  <a:ext cx="52" cy="35"/>
                </a:xfrm>
                <a:custGeom>
                  <a:avLst/>
                  <a:gdLst>
                    <a:gd name="T0" fmla="*/ 16 w 22"/>
                    <a:gd name="T1" fmla="*/ 0 h 15"/>
                    <a:gd name="T2" fmla="*/ 6 w 22"/>
                    <a:gd name="T3" fmla="*/ 0 h 15"/>
                    <a:gd name="T4" fmla="*/ 0 w 22"/>
                    <a:gd name="T5" fmla="*/ 7 h 15"/>
                    <a:gd name="T6" fmla="*/ 0 w 22"/>
                    <a:gd name="T7" fmla="*/ 15 h 15"/>
                    <a:gd name="T8" fmla="*/ 4 w 22"/>
                    <a:gd name="T9" fmla="*/ 13 h 15"/>
                    <a:gd name="T10" fmla="*/ 4 w 22"/>
                    <a:gd name="T11" fmla="*/ 8 h 15"/>
                    <a:gd name="T12" fmla="*/ 5 w 22"/>
                    <a:gd name="T13" fmla="*/ 8 h 15"/>
                    <a:gd name="T14" fmla="*/ 5 w 22"/>
                    <a:gd name="T15" fmla="*/ 13 h 15"/>
                    <a:gd name="T16" fmla="*/ 22 w 22"/>
                    <a:gd name="T17" fmla="*/ 6 h 15"/>
                    <a:gd name="T18" fmla="*/ 16 w 22"/>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5">
                      <a:moveTo>
                        <a:pt x="16" y="0"/>
                      </a:moveTo>
                      <a:cubicBezTo>
                        <a:pt x="15" y="0"/>
                        <a:pt x="7" y="0"/>
                        <a:pt x="6" y="0"/>
                      </a:cubicBezTo>
                      <a:cubicBezTo>
                        <a:pt x="2" y="0"/>
                        <a:pt x="0" y="3"/>
                        <a:pt x="0" y="7"/>
                      </a:cubicBezTo>
                      <a:cubicBezTo>
                        <a:pt x="0" y="7"/>
                        <a:pt x="0" y="11"/>
                        <a:pt x="0" y="15"/>
                      </a:cubicBezTo>
                      <a:cubicBezTo>
                        <a:pt x="1" y="14"/>
                        <a:pt x="2" y="14"/>
                        <a:pt x="4" y="13"/>
                      </a:cubicBezTo>
                      <a:cubicBezTo>
                        <a:pt x="4" y="11"/>
                        <a:pt x="4" y="8"/>
                        <a:pt x="4" y="8"/>
                      </a:cubicBezTo>
                      <a:cubicBezTo>
                        <a:pt x="4" y="8"/>
                        <a:pt x="4" y="8"/>
                        <a:pt x="5" y="8"/>
                      </a:cubicBezTo>
                      <a:cubicBezTo>
                        <a:pt x="5" y="8"/>
                        <a:pt x="5" y="10"/>
                        <a:pt x="5" y="13"/>
                      </a:cubicBezTo>
                      <a:cubicBezTo>
                        <a:pt x="11" y="11"/>
                        <a:pt x="17" y="8"/>
                        <a:pt x="22" y="6"/>
                      </a:cubicBezTo>
                      <a:cubicBezTo>
                        <a:pt x="22" y="3"/>
                        <a:pt x="19"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80" name="Freeform 291"/>
                <p:cNvSpPr>
                  <a:spLocks/>
                </p:cNvSpPr>
                <p:nvPr/>
              </p:nvSpPr>
              <p:spPr bwMode="auto">
                <a:xfrm>
                  <a:off x="14190" y="2174"/>
                  <a:ext cx="62" cy="50"/>
                </a:xfrm>
                <a:custGeom>
                  <a:avLst/>
                  <a:gdLst>
                    <a:gd name="T0" fmla="*/ 17 w 26"/>
                    <a:gd name="T1" fmla="*/ 0 h 21"/>
                    <a:gd name="T2" fmla="*/ 10 w 26"/>
                    <a:gd name="T3" fmla="*/ 0 h 21"/>
                    <a:gd name="T4" fmla="*/ 4 w 26"/>
                    <a:gd name="T5" fmla="*/ 4 h 21"/>
                    <a:gd name="T6" fmla="*/ 0 w 26"/>
                    <a:gd name="T7" fmla="*/ 18 h 21"/>
                    <a:gd name="T8" fmla="*/ 1 w 26"/>
                    <a:gd name="T9" fmla="*/ 20 h 21"/>
                    <a:gd name="T10" fmla="*/ 4 w 26"/>
                    <a:gd name="T11" fmla="*/ 19 h 21"/>
                    <a:gd name="T12" fmla="*/ 8 w 26"/>
                    <a:gd name="T13" fmla="*/ 6 h 21"/>
                    <a:gd name="T14" fmla="*/ 9 w 26"/>
                    <a:gd name="T15" fmla="*/ 6 h 21"/>
                    <a:gd name="T16" fmla="*/ 4 w 26"/>
                    <a:gd name="T17" fmla="*/ 21 h 21"/>
                    <a:gd name="T18" fmla="*/ 21 w 26"/>
                    <a:gd name="T19" fmla="*/ 17 h 21"/>
                    <a:gd name="T20" fmla="*/ 18 w 26"/>
                    <a:gd name="T21" fmla="*/ 6 h 21"/>
                    <a:gd name="T22" fmla="*/ 19 w 26"/>
                    <a:gd name="T23" fmla="*/ 6 h 21"/>
                    <a:gd name="T24" fmla="*/ 22 w 26"/>
                    <a:gd name="T25" fmla="*/ 16 h 21"/>
                    <a:gd name="T26" fmla="*/ 26 w 26"/>
                    <a:gd name="T27" fmla="*/ 15 h 21"/>
                    <a:gd name="T28" fmla="*/ 23 w 26"/>
                    <a:gd name="T29" fmla="*/ 4 h 21"/>
                    <a:gd name="T30" fmla="*/ 17 w 26"/>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1">
                      <a:moveTo>
                        <a:pt x="17" y="0"/>
                      </a:moveTo>
                      <a:cubicBezTo>
                        <a:pt x="16" y="0"/>
                        <a:pt x="11" y="0"/>
                        <a:pt x="10" y="0"/>
                      </a:cubicBezTo>
                      <a:cubicBezTo>
                        <a:pt x="7" y="0"/>
                        <a:pt x="5" y="2"/>
                        <a:pt x="4" y="4"/>
                      </a:cubicBezTo>
                      <a:cubicBezTo>
                        <a:pt x="2" y="10"/>
                        <a:pt x="0" y="17"/>
                        <a:pt x="0" y="18"/>
                      </a:cubicBezTo>
                      <a:cubicBezTo>
                        <a:pt x="0" y="19"/>
                        <a:pt x="0" y="20"/>
                        <a:pt x="1" y="20"/>
                      </a:cubicBezTo>
                      <a:cubicBezTo>
                        <a:pt x="2" y="20"/>
                        <a:pt x="3" y="20"/>
                        <a:pt x="4" y="19"/>
                      </a:cubicBezTo>
                      <a:cubicBezTo>
                        <a:pt x="4" y="18"/>
                        <a:pt x="8" y="6"/>
                        <a:pt x="8" y="6"/>
                      </a:cubicBezTo>
                      <a:cubicBezTo>
                        <a:pt x="9" y="6"/>
                        <a:pt x="9" y="6"/>
                        <a:pt x="9" y="6"/>
                      </a:cubicBezTo>
                      <a:cubicBezTo>
                        <a:pt x="6" y="13"/>
                        <a:pt x="5" y="18"/>
                        <a:pt x="4" y="21"/>
                      </a:cubicBezTo>
                      <a:cubicBezTo>
                        <a:pt x="10" y="20"/>
                        <a:pt x="16" y="18"/>
                        <a:pt x="21" y="17"/>
                      </a:cubicBezTo>
                      <a:cubicBezTo>
                        <a:pt x="18" y="6"/>
                        <a:pt x="18" y="6"/>
                        <a:pt x="18" y="6"/>
                      </a:cubicBezTo>
                      <a:cubicBezTo>
                        <a:pt x="19" y="6"/>
                        <a:pt x="19" y="6"/>
                        <a:pt x="19" y="6"/>
                      </a:cubicBezTo>
                      <a:cubicBezTo>
                        <a:pt x="19" y="6"/>
                        <a:pt x="21" y="12"/>
                        <a:pt x="22" y="16"/>
                      </a:cubicBezTo>
                      <a:cubicBezTo>
                        <a:pt x="23" y="16"/>
                        <a:pt x="25" y="15"/>
                        <a:pt x="26" y="15"/>
                      </a:cubicBezTo>
                      <a:cubicBezTo>
                        <a:pt x="25" y="12"/>
                        <a:pt x="24" y="8"/>
                        <a:pt x="23" y="4"/>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81" name="Oval 292"/>
                <p:cNvSpPr>
                  <a:spLocks noChangeArrowheads="1"/>
                </p:cNvSpPr>
                <p:nvPr/>
              </p:nvSpPr>
              <p:spPr bwMode="auto">
                <a:xfrm>
                  <a:off x="14211" y="1999"/>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82" name="Oval 293"/>
                <p:cNvSpPr>
                  <a:spLocks noChangeArrowheads="1"/>
                </p:cNvSpPr>
                <p:nvPr/>
              </p:nvSpPr>
              <p:spPr bwMode="auto">
                <a:xfrm>
                  <a:off x="14342"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83" name="Oval 294"/>
                <p:cNvSpPr>
                  <a:spLocks noChangeArrowheads="1"/>
                </p:cNvSpPr>
                <p:nvPr/>
              </p:nvSpPr>
              <p:spPr bwMode="auto">
                <a:xfrm>
                  <a:off x="14275"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84" name="Freeform 295"/>
                <p:cNvSpPr>
                  <a:spLocks/>
                </p:cNvSpPr>
                <p:nvPr/>
              </p:nvSpPr>
              <p:spPr bwMode="auto">
                <a:xfrm>
                  <a:off x="14387" y="2025"/>
                  <a:ext cx="56" cy="80"/>
                </a:xfrm>
                <a:custGeom>
                  <a:avLst/>
                  <a:gdLst>
                    <a:gd name="T0" fmla="*/ 23 w 24"/>
                    <a:gd name="T1" fmla="*/ 5 h 34"/>
                    <a:gd name="T2" fmla="*/ 17 w 24"/>
                    <a:gd name="T3" fmla="*/ 0 h 34"/>
                    <a:gd name="T4" fmla="*/ 10 w 24"/>
                    <a:gd name="T5" fmla="*/ 0 h 34"/>
                    <a:gd name="T6" fmla="*/ 4 w 24"/>
                    <a:gd name="T7" fmla="*/ 5 h 34"/>
                    <a:gd name="T8" fmla="*/ 0 w 24"/>
                    <a:gd name="T9" fmla="*/ 18 h 34"/>
                    <a:gd name="T10" fmla="*/ 1 w 24"/>
                    <a:gd name="T11" fmla="*/ 21 h 34"/>
                    <a:gd name="T12" fmla="*/ 4 w 24"/>
                    <a:gd name="T13" fmla="*/ 20 h 34"/>
                    <a:gd name="T14" fmla="*/ 7 w 24"/>
                    <a:gd name="T15" fmla="*/ 6 h 34"/>
                    <a:gd name="T16" fmla="*/ 9 w 24"/>
                    <a:gd name="T17" fmla="*/ 6 h 34"/>
                    <a:gd name="T18" fmla="*/ 2 w 24"/>
                    <a:gd name="T19" fmla="*/ 28 h 34"/>
                    <a:gd name="T20" fmla="*/ 8 w 24"/>
                    <a:gd name="T21" fmla="*/ 28 h 34"/>
                    <a:gd name="T22" fmla="*/ 8 w 24"/>
                    <a:gd name="T23" fmla="*/ 34 h 34"/>
                    <a:gd name="T24" fmla="*/ 21 w 24"/>
                    <a:gd name="T25" fmla="*/ 16 h 34"/>
                    <a:gd name="T26" fmla="*/ 18 w 24"/>
                    <a:gd name="T27" fmla="*/ 6 h 34"/>
                    <a:gd name="T28" fmla="*/ 19 w 24"/>
                    <a:gd name="T29" fmla="*/ 6 h 34"/>
                    <a:gd name="T30" fmla="*/ 22 w 24"/>
                    <a:gd name="T31" fmla="*/ 14 h 34"/>
                    <a:gd name="T32" fmla="*/ 24 w 24"/>
                    <a:gd name="T33" fmla="*/ 10 h 34"/>
                    <a:gd name="T34" fmla="*/ 23 w 24"/>
                    <a:gd name="T35"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34">
                      <a:moveTo>
                        <a:pt x="23" y="5"/>
                      </a:moveTo>
                      <a:cubicBezTo>
                        <a:pt x="22" y="2"/>
                        <a:pt x="20"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7" y="6"/>
                        <a:pt x="7" y="6"/>
                      </a:cubicBezTo>
                      <a:cubicBezTo>
                        <a:pt x="9" y="6"/>
                        <a:pt x="9" y="6"/>
                        <a:pt x="9" y="6"/>
                      </a:cubicBezTo>
                      <a:cubicBezTo>
                        <a:pt x="2" y="28"/>
                        <a:pt x="2" y="28"/>
                        <a:pt x="2" y="28"/>
                      </a:cubicBezTo>
                      <a:cubicBezTo>
                        <a:pt x="8" y="28"/>
                        <a:pt x="8" y="28"/>
                        <a:pt x="8" y="28"/>
                      </a:cubicBezTo>
                      <a:cubicBezTo>
                        <a:pt x="8" y="30"/>
                        <a:pt x="8" y="32"/>
                        <a:pt x="8" y="34"/>
                      </a:cubicBezTo>
                      <a:cubicBezTo>
                        <a:pt x="13" y="28"/>
                        <a:pt x="17" y="22"/>
                        <a:pt x="21" y="16"/>
                      </a:cubicBezTo>
                      <a:cubicBezTo>
                        <a:pt x="18" y="6"/>
                        <a:pt x="18" y="6"/>
                        <a:pt x="18" y="6"/>
                      </a:cubicBezTo>
                      <a:cubicBezTo>
                        <a:pt x="19" y="6"/>
                        <a:pt x="19" y="6"/>
                        <a:pt x="19" y="6"/>
                      </a:cubicBezTo>
                      <a:cubicBezTo>
                        <a:pt x="19" y="6"/>
                        <a:pt x="21" y="11"/>
                        <a:pt x="22" y="14"/>
                      </a:cubicBezTo>
                      <a:cubicBezTo>
                        <a:pt x="22" y="13"/>
                        <a:pt x="23" y="12"/>
                        <a:pt x="24" y="10"/>
                      </a:cubicBezTo>
                      <a:cubicBezTo>
                        <a:pt x="24" y="8"/>
                        <a:pt x="23" y="6"/>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85" name="Freeform 296"/>
                <p:cNvSpPr>
                  <a:spLocks/>
                </p:cNvSpPr>
                <p:nvPr/>
              </p:nvSpPr>
              <p:spPr bwMode="auto">
                <a:xfrm>
                  <a:off x="14195" y="2025"/>
                  <a:ext cx="54"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8 w 23"/>
                    <a:gd name="T35" fmla="*/ 8 h 47"/>
                    <a:gd name="T36" fmla="*/ 18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86" name="Freeform 297"/>
                <p:cNvSpPr>
                  <a:spLocks/>
                </p:cNvSpPr>
                <p:nvPr/>
              </p:nvSpPr>
              <p:spPr bwMode="auto">
                <a:xfrm>
                  <a:off x="14325" y="2025"/>
                  <a:ext cx="54" cy="111"/>
                </a:xfrm>
                <a:custGeom>
                  <a:avLst/>
                  <a:gdLst>
                    <a:gd name="T0" fmla="*/ 17 w 23"/>
                    <a:gd name="T1" fmla="*/ 0 h 47"/>
                    <a:gd name="T2" fmla="*/ 7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87" name="Oval 298"/>
                <p:cNvSpPr>
                  <a:spLocks noChangeArrowheads="1"/>
                </p:cNvSpPr>
                <p:nvPr/>
              </p:nvSpPr>
              <p:spPr bwMode="auto">
                <a:xfrm>
                  <a:off x="14211" y="2148"/>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88" name="Freeform 299"/>
                <p:cNvSpPr>
                  <a:spLocks/>
                </p:cNvSpPr>
                <p:nvPr/>
              </p:nvSpPr>
              <p:spPr bwMode="auto">
                <a:xfrm>
                  <a:off x="14254" y="2025"/>
                  <a:ext cx="66" cy="111"/>
                </a:xfrm>
                <a:custGeom>
                  <a:avLst/>
                  <a:gdLst>
                    <a:gd name="T0" fmla="*/ 23 w 28"/>
                    <a:gd name="T1" fmla="*/ 5 h 47"/>
                    <a:gd name="T2" fmla="*/ 18 w 28"/>
                    <a:gd name="T3" fmla="*/ 0 h 47"/>
                    <a:gd name="T4" fmla="*/ 10 w 28"/>
                    <a:gd name="T5" fmla="*/ 0 h 47"/>
                    <a:gd name="T6" fmla="*/ 5 w 28"/>
                    <a:gd name="T7" fmla="*/ 5 h 47"/>
                    <a:gd name="T8" fmla="*/ 1 w 28"/>
                    <a:gd name="T9" fmla="*/ 18 h 47"/>
                    <a:gd name="T10" fmla="*/ 2 w 28"/>
                    <a:gd name="T11" fmla="*/ 21 h 47"/>
                    <a:gd name="T12" fmla="*/ 4 w 28"/>
                    <a:gd name="T13" fmla="*/ 20 h 47"/>
                    <a:gd name="T14" fmla="*/ 8 w 28"/>
                    <a:gd name="T15" fmla="*/ 6 h 47"/>
                    <a:gd name="T16" fmla="*/ 9 w 28"/>
                    <a:gd name="T17" fmla="*/ 6 h 47"/>
                    <a:gd name="T18" fmla="*/ 3 w 28"/>
                    <a:gd name="T19" fmla="*/ 28 h 47"/>
                    <a:gd name="T20" fmla="*/ 9 w 28"/>
                    <a:gd name="T21" fmla="*/ 28 h 47"/>
                    <a:gd name="T22" fmla="*/ 9 w 28"/>
                    <a:gd name="T23" fmla="*/ 45 h 47"/>
                    <a:gd name="T24" fmla="*/ 11 w 28"/>
                    <a:gd name="T25" fmla="*/ 47 h 47"/>
                    <a:gd name="T26" fmla="*/ 14 w 28"/>
                    <a:gd name="T27" fmla="*/ 45 h 47"/>
                    <a:gd name="T28" fmla="*/ 14 w 28"/>
                    <a:gd name="T29" fmla="*/ 28 h 47"/>
                    <a:gd name="T30" fmla="*/ 15 w 28"/>
                    <a:gd name="T31" fmla="*/ 28 h 47"/>
                    <a:gd name="T32" fmla="*/ 15 w 28"/>
                    <a:gd name="T33" fmla="*/ 45 h 47"/>
                    <a:gd name="T34" fmla="*/ 17 w 28"/>
                    <a:gd name="T35" fmla="*/ 47 h 47"/>
                    <a:gd name="T36" fmla="*/ 19 w 28"/>
                    <a:gd name="T37" fmla="*/ 45 h 47"/>
                    <a:gd name="T38" fmla="*/ 19 w 28"/>
                    <a:gd name="T39" fmla="*/ 28 h 47"/>
                    <a:gd name="T40" fmla="*/ 25 w 28"/>
                    <a:gd name="T41" fmla="*/ 28 h 47"/>
                    <a:gd name="T42" fmla="*/ 19 w 28"/>
                    <a:gd name="T43" fmla="*/ 6 h 47"/>
                    <a:gd name="T44" fmla="*/ 20 w 28"/>
                    <a:gd name="T45" fmla="*/ 6 h 47"/>
                    <a:gd name="T46" fmla="*/ 24 w 28"/>
                    <a:gd name="T47" fmla="*/ 20 h 47"/>
                    <a:gd name="T48" fmla="*/ 26 w 28"/>
                    <a:gd name="T49" fmla="*/ 21 h 47"/>
                    <a:gd name="T50" fmla="*/ 27 w 28"/>
                    <a:gd name="T51" fmla="*/ 18 h 47"/>
                    <a:gd name="T52" fmla="*/ 23 w 28"/>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5"/>
                      </a:moveTo>
                      <a:cubicBezTo>
                        <a:pt x="23" y="2"/>
                        <a:pt x="20" y="0"/>
                        <a:pt x="18" y="0"/>
                      </a:cubicBezTo>
                      <a:cubicBezTo>
                        <a:pt x="17" y="0"/>
                        <a:pt x="11" y="0"/>
                        <a:pt x="10" y="0"/>
                      </a:cubicBezTo>
                      <a:cubicBezTo>
                        <a:pt x="8" y="0"/>
                        <a:pt x="5" y="2"/>
                        <a:pt x="5" y="5"/>
                      </a:cubicBezTo>
                      <a:cubicBezTo>
                        <a:pt x="3" y="10"/>
                        <a:pt x="1" y="18"/>
                        <a:pt x="1" y="18"/>
                      </a:cubicBezTo>
                      <a:cubicBezTo>
                        <a:pt x="0" y="19"/>
                        <a:pt x="1" y="20"/>
                        <a:pt x="2" y="21"/>
                      </a:cubicBezTo>
                      <a:cubicBezTo>
                        <a:pt x="3" y="21"/>
                        <a:pt x="4" y="20"/>
                        <a:pt x="4" y="20"/>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20"/>
                      </a:cubicBezTo>
                      <a:cubicBezTo>
                        <a:pt x="24" y="20"/>
                        <a:pt x="25" y="21"/>
                        <a:pt x="26" y="21"/>
                      </a:cubicBezTo>
                      <a:cubicBezTo>
                        <a:pt x="27" y="20"/>
                        <a:pt x="28"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89" name="Oval 300"/>
                <p:cNvSpPr>
                  <a:spLocks noChangeArrowheads="1"/>
                </p:cNvSpPr>
                <p:nvPr/>
              </p:nvSpPr>
              <p:spPr bwMode="auto">
                <a:xfrm>
                  <a:off x="14275"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90" name="Oval 301"/>
                <p:cNvSpPr>
                  <a:spLocks noChangeArrowheads="1"/>
                </p:cNvSpPr>
                <p:nvPr/>
              </p:nvSpPr>
              <p:spPr bwMode="auto">
                <a:xfrm>
                  <a:off x="14408"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91" name="Freeform 302"/>
                <p:cNvSpPr>
                  <a:spLocks/>
                </p:cNvSpPr>
                <p:nvPr/>
              </p:nvSpPr>
              <p:spPr bwMode="auto">
                <a:xfrm>
                  <a:off x="14342" y="2148"/>
                  <a:ext cx="21" cy="19"/>
                </a:xfrm>
                <a:custGeom>
                  <a:avLst/>
                  <a:gdLst>
                    <a:gd name="T0" fmla="*/ 5 w 9"/>
                    <a:gd name="T1" fmla="*/ 0 h 8"/>
                    <a:gd name="T2" fmla="*/ 0 w 9"/>
                    <a:gd name="T3" fmla="*/ 5 h 8"/>
                    <a:gd name="T4" fmla="*/ 1 w 9"/>
                    <a:gd name="T5" fmla="*/ 8 h 8"/>
                    <a:gd name="T6" fmla="*/ 9 w 9"/>
                    <a:gd name="T7" fmla="*/ 2 h 8"/>
                    <a:gd name="T8" fmla="*/ 5 w 9"/>
                    <a:gd name="T9" fmla="*/ 0 h 8"/>
                  </a:gdLst>
                  <a:ahLst/>
                  <a:cxnLst>
                    <a:cxn ang="0">
                      <a:pos x="T0" y="T1"/>
                    </a:cxn>
                    <a:cxn ang="0">
                      <a:pos x="T2" y="T3"/>
                    </a:cxn>
                    <a:cxn ang="0">
                      <a:pos x="T4" y="T5"/>
                    </a:cxn>
                    <a:cxn ang="0">
                      <a:pos x="T6" y="T7"/>
                    </a:cxn>
                    <a:cxn ang="0">
                      <a:pos x="T8" y="T9"/>
                    </a:cxn>
                  </a:cxnLst>
                  <a:rect l="0" t="0" r="r" b="b"/>
                  <a:pathLst>
                    <a:path w="9" h="8">
                      <a:moveTo>
                        <a:pt x="5" y="0"/>
                      </a:moveTo>
                      <a:cubicBezTo>
                        <a:pt x="2" y="0"/>
                        <a:pt x="0" y="2"/>
                        <a:pt x="0" y="5"/>
                      </a:cubicBezTo>
                      <a:cubicBezTo>
                        <a:pt x="0" y="6"/>
                        <a:pt x="1" y="7"/>
                        <a:pt x="1" y="8"/>
                      </a:cubicBezTo>
                      <a:cubicBezTo>
                        <a:pt x="4" y="6"/>
                        <a:pt x="7" y="4"/>
                        <a:pt x="9" y="2"/>
                      </a:cubicBezTo>
                      <a:cubicBezTo>
                        <a:pt x="8"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92" name="Oval 303"/>
                <p:cNvSpPr>
                  <a:spLocks noChangeArrowheads="1"/>
                </p:cNvSpPr>
                <p:nvPr/>
              </p:nvSpPr>
              <p:spPr bwMode="auto">
                <a:xfrm>
                  <a:off x="13688"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93" name="Freeform 304"/>
                <p:cNvSpPr>
                  <a:spLocks/>
                </p:cNvSpPr>
                <p:nvPr/>
              </p:nvSpPr>
              <p:spPr bwMode="auto">
                <a:xfrm>
                  <a:off x="13956" y="2295"/>
                  <a:ext cx="16" cy="19"/>
                </a:xfrm>
                <a:custGeom>
                  <a:avLst/>
                  <a:gdLst>
                    <a:gd name="T0" fmla="*/ 7 w 7"/>
                    <a:gd name="T1" fmla="*/ 4 h 8"/>
                    <a:gd name="T2" fmla="*/ 3 w 7"/>
                    <a:gd name="T3" fmla="*/ 0 h 8"/>
                    <a:gd name="T4" fmla="*/ 0 w 7"/>
                    <a:gd name="T5" fmla="*/ 1 h 8"/>
                    <a:gd name="T6" fmla="*/ 6 w 7"/>
                    <a:gd name="T7" fmla="*/ 8 h 8"/>
                    <a:gd name="T8" fmla="*/ 7 w 7"/>
                    <a:gd name="T9" fmla="*/ 4 h 8"/>
                  </a:gdLst>
                  <a:ahLst/>
                  <a:cxnLst>
                    <a:cxn ang="0">
                      <a:pos x="T0" y="T1"/>
                    </a:cxn>
                    <a:cxn ang="0">
                      <a:pos x="T2" y="T3"/>
                    </a:cxn>
                    <a:cxn ang="0">
                      <a:pos x="T4" y="T5"/>
                    </a:cxn>
                    <a:cxn ang="0">
                      <a:pos x="T6" y="T7"/>
                    </a:cxn>
                    <a:cxn ang="0">
                      <a:pos x="T8" y="T9"/>
                    </a:cxn>
                  </a:cxnLst>
                  <a:rect l="0" t="0" r="r" b="b"/>
                  <a:pathLst>
                    <a:path w="7" h="8">
                      <a:moveTo>
                        <a:pt x="7" y="4"/>
                      </a:moveTo>
                      <a:cubicBezTo>
                        <a:pt x="7" y="2"/>
                        <a:pt x="5" y="0"/>
                        <a:pt x="3" y="0"/>
                      </a:cubicBezTo>
                      <a:cubicBezTo>
                        <a:pt x="2" y="0"/>
                        <a:pt x="1" y="0"/>
                        <a:pt x="0" y="1"/>
                      </a:cubicBezTo>
                      <a:cubicBezTo>
                        <a:pt x="2" y="3"/>
                        <a:pt x="4" y="5"/>
                        <a:pt x="6" y="8"/>
                      </a:cubicBezTo>
                      <a:cubicBezTo>
                        <a:pt x="7" y="7"/>
                        <a:pt x="7" y="6"/>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94" name="Freeform 305"/>
                <p:cNvSpPr>
                  <a:spLocks/>
                </p:cNvSpPr>
                <p:nvPr/>
              </p:nvSpPr>
              <p:spPr bwMode="auto">
                <a:xfrm>
                  <a:off x="13871" y="2172"/>
                  <a:ext cx="52" cy="99"/>
                </a:xfrm>
                <a:custGeom>
                  <a:avLst/>
                  <a:gdLst>
                    <a:gd name="T0" fmla="*/ 18 w 22"/>
                    <a:gd name="T1" fmla="*/ 8 h 42"/>
                    <a:gd name="T2" fmla="*/ 18 w 22"/>
                    <a:gd name="T3" fmla="*/ 21 h 42"/>
                    <a:gd name="T4" fmla="*/ 20 w 22"/>
                    <a:gd name="T5" fmla="*/ 23 h 42"/>
                    <a:gd name="T6" fmla="*/ 22 w 22"/>
                    <a:gd name="T7" fmla="*/ 21 h 42"/>
                    <a:gd name="T8" fmla="*/ 22 w 22"/>
                    <a:gd name="T9" fmla="*/ 7 h 42"/>
                    <a:gd name="T10" fmla="*/ 16 w 22"/>
                    <a:gd name="T11" fmla="*/ 0 h 42"/>
                    <a:gd name="T12" fmla="*/ 6 w 22"/>
                    <a:gd name="T13" fmla="*/ 0 h 42"/>
                    <a:gd name="T14" fmla="*/ 0 w 22"/>
                    <a:gd name="T15" fmla="*/ 7 h 42"/>
                    <a:gd name="T16" fmla="*/ 0 w 22"/>
                    <a:gd name="T17" fmla="*/ 21 h 42"/>
                    <a:gd name="T18" fmla="*/ 2 w 22"/>
                    <a:gd name="T19" fmla="*/ 23 h 42"/>
                    <a:gd name="T20" fmla="*/ 4 w 22"/>
                    <a:gd name="T21" fmla="*/ 21 h 42"/>
                    <a:gd name="T22" fmla="*/ 4 w 22"/>
                    <a:gd name="T23" fmla="*/ 8 h 42"/>
                    <a:gd name="T24" fmla="*/ 5 w 22"/>
                    <a:gd name="T25" fmla="*/ 8 h 42"/>
                    <a:gd name="T26" fmla="*/ 5 w 22"/>
                    <a:gd name="T27" fmla="*/ 38 h 42"/>
                    <a:gd name="T28" fmla="*/ 10 w 22"/>
                    <a:gd name="T29" fmla="*/ 40 h 42"/>
                    <a:gd name="T30" fmla="*/ 10 w 22"/>
                    <a:gd name="T31" fmla="*/ 23 h 42"/>
                    <a:gd name="T32" fmla="*/ 12 w 22"/>
                    <a:gd name="T33" fmla="*/ 23 h 42"/>
                    <a:gd name="T34" fmla="*/ 12 w 22"/>
                    <a:gd name="T35" fmla="*/ 40 h 42"/>
                    <a:gd name="T36" fmla="*/ 17 w 22"/>
                    <a:gd name="T37" fmla="*/ 42 h 42"/>
                    <a:gd name="T38" fmla="*/ 17 w 22"/>
                    <a:gd name="T39" fmla="*/ 8 h 42"/>
                    <a:gd name="T40" fmla="*/ 18 w 22"/>
                    <a:gd name="T4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42">
                      <a:moveTo>
                        <a:pt x="18" y="8"/>
                      </a:move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7" y="0"/>
                        <a:pt x="6" y="0"/>
                      </a:cubicBezTo>
                      <a:cubicBezTo>
                        <a:pt x="2"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27"/>
                        <a:pt x="5" y="38"/>
                      </a:cubicBezTo>
                      <a:cubicBezTo>
                        <a:pt x="7" y="39"/>
                        <a:pt x="9" y="39"/>
                        <a:pt x="10" y="40"/>
                      </a:cubicBezTo>
                      <a:cubicBezTo>
                        <a:pt x="10" y="33"/>
                        <a:pt x="10" y="23"/>
                        <a:pt x="10" y="23"/>
                      </a:cubicBezTo>
                      <a:cubicBezTo>
                        <a:pt x="10" y="23"/>
                        <a:pt x="10" y="23"/>
                        <a:pt x="12" y="23"/>
                      </a:cubicBezTo>
                      <a:cubicBezTo>
                        <a:pt x="12" y="23"/>
                        <a:pt x="12" y="34"/>
                        <a:pt x="12" y="40"/>
                      </a:cubicBezTo>
                      <a:cubicBezTo>
                        <a:pt x="13" y="41"/>
                        <a:pt x="15" y="41"/>
                        <a:pt x="17" y="42"/>
                      </a:cubicBezTo>
                      <a:cubicBezTo>
                        <a:pt x="17" y="34"/>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95" name="Freeform 306"/>
                <p:cNvSpPr>
                  <a:spLocks/>
                </p:cNvSpPr>
                <p:nvPr/>
              </p:nvSpPr>
              <p:spPr bwMode="auto">
                <a:xfrm>
                  <a:off x="13972" y="2318"/>
                  <a:ext cx="17" cy="55"/>
                </a:xfrm>
                <a:custGeom>
                  <a:avLst/>
                  <a:gdLst>
                    <a:gd name="T0" fmla="*/ 3 w 7"/>
                    <a:gd name="T1" fmla="*/ 8 h 23"/>
                    <a:gd name="T2" fmla="*/ 3 w 7"/>
                    <a:gd name="T3" fmla="*/ 21 h 23"/>
                    <a:gd name="T4" fmla="*/ 5 w 7"/>
                    <a:gd name="T5" fmla="*/ 23 h 23"/>
                    <a:gd name="T6" fmla="*/ 7 w 7"/>
                    <a:gd name="T7" fmla="*/ 21 h 23"/>
                    <a:gd name="T8" fmla="*/ 7 w 7"/>
                    <a:gd name="T9" fmla="*/ 6 h 23"/>
                    <a:gd name="T10" fmla="*/ 1 w 7"/>
                    <a:gd name="T11" fmla="*/ 0 h 23"/>
                    <a:gd name="T12" fmla="*/ 0 w 7"/>
                    <a:gd name="T13" fmla="*/ 0 h 23"/>
                    <a:gd name="T14" fmla="*/ 2 w 7"/>
                    <a:gd name="T15" fmla="*/ 5 h 23"/>
                    <a:gd name="T16" fmla="*/ 2 w 7"/>
                    <a:gd name="T17" fmla="*/ 21 h 23"/>
                    <a:gd name="T18" fmla="*/ 2 w 7"/>
                    <a:gd name="T19" fmla="*/ 8 h 23"/>
                    <a:gd name="T20" fmla="*/ 3 w 7"/>
                    <a:gd name="T2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3">
                      <a:moveTo>
                        <a:pt x="3" y="8"/>
                      </a:moveTo>
                      <a:cubicBezTo>
                        <a:pt x="3" y="8"/>
                        <a:pt x="3" y="20"/>
                        <a:pt x="3" y="21"/>
                      </a:cubicBezTo>
                      <a:cubicBezTo>
                        <a:pt x="3" y="22"/>
                        <a:pt x="4" y="23"/>
                        <a:pt x="5" y="23"/>
                      </a:cubicBezTo>
                      <a:cubicBezTo>
                        <a:pt x="6" y="23"/>
                        <a:pt x="7" y="22"/>
                        <a:pt x="7" y="21"/>
                      </a:cubicBezTo>
                      <a:cubicBezTo>
                        <a:pt x="7" y="20"/>
                        <a:pt x="7" y="8"/>
                        <a:pt x="7" y="6"/>
                      </a:cubicBezTo>
                      <a:cubicBezTo>
                        <a:pt x="7" y="3"/>
                        <a:pt x="4" y="0"/>
                        <a:pt x="1" y="0"/>
                      </a:cubicBezTo>
                      <a:cubicBezTo>
                        <a:pt x="1" y="0"/>
                        <a:pt x="0" y="0"/>
                        <a:pt x="0" y="0"/>
                      </a:cubicBezTo>
                      <a:cubicBezTo>
                        <a:pt x="1" y="2"/>
                        <a:pt x="1" y="3"/>
                        <a:pt x="2" y="5"/>
                      </a:cubicBezTo>
                      <a:cubicBezTo>
                        <a:pt x="2" y="5"/>
                        <a:pt x="1" y="13"/>
                        <a:pt x="2" y="21"/>
                      </a:cubicBezTo>
                      <a:cubicBezTo>
                        <a:pt x="2" y="14"/>
                        <a:pt x="2" y="8"/>
                        <a:pt x="2" y="8"/>
                      </a:cubicBezTo>
                      <a:cubicBezTo>
                        <a:pt x="2" y="8"/>
                        <a:pt x="2"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96" name="Oval 307"/>
                <p:cNvSpPr>
                  <a:spLocks noChangeArrowheads="1"/>
                </p:cNvSpPr>
                <p:nvPr/>
              </p:nvSpPr>
              <p:spPr bwMode="auto">
                <a:xfrm>
                  <a:off x="13688"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97" name="Freeform 308"/>
                <p:cNvSpPr>
                  <a:spLocks/>
                </p:cNvSpPr>
                <p:nvPr/>
              </p:nvSpPr>
              <p:spPr bwMode="auto">
                <a:xfrm>
                  <a:off x="13755" y="2148"/>
                  <a:ext cx="21" cy="12"/>
                </a:xfrm>
                <a:custGeom>
                  <a:avLst/>
                  <a:gdLst>
                    <a:gd name="T0" fmla="*/ 5 w 9"/>
                    <a:gd name="T1" fmla="*/ 0 h 5"/>
                    <a:gd name="T2" fmla="*/ 0 w 9"/>
                    <a:gd name="T3" fmla="*/ 5 h 5"/>
                    <a:gd name="T4" fmla="*/ 0 w 9"/>
                    <a:gd name="T5" fmla="*/ 5 h 5"/>
                    <a:gd name="T6" fmla="*/ 9 w 9"/>
                    <a:gd name="T7" fmla="*/ 4 h 5"/>
                    <a:gd name="T8" fmla="*/ 5 w 9"/>
                    <a:gd name="T9" fmla="*/ 0 h 5"/>
                  </a:gdLst>
                  <a:ahLst/>
                  <a:cxnLst>
                    <a:cxn ang="0">
                      <a:pos x="T0" y="T1"/>
                    </a:cxn>
                    <a:cxn ang="0">
                      <a:pos x="T2" y="T3"/>
                    </a:cxn>
                    <a:cxn ang="0">
                      <a:pos x="T4" y="T5"/>
                    </a:cxn>
                    <a:cxn ang="0">
                      <a:pos x="T6" y="T7"/>
                    </a:cxn>
                    <a:cxn ang="0">
                      <a:pos x="T8" y="T9"/>
                    </a:cxn>
                  </a:cxnLst>
                  <a:rect l="0" t="0" r="r" b="b"/>
                  <a:pathLst>
                    <a:path w="9" h="5">
                      <a:moveTo>
                        <a:pt x="5" y="0"/>
                      </a:moveTo>
                      <a:cubicBezTo>
                        <a:pt x="2" y="0"/>
                        <a:pt x="0" y="2"/>
                        <a:pt x="0" y="5"/>
                      </a:cubicBezTo>
                      <a:cubicBezTo>
                        <a:pt x="0" y="5"/>
                        <a:pt x="0" y="5"/>
                        <a:pt x="0" y="5"/>
                      </a:cubicBezTo>
                      <a:cubicBezTo>
                        <a:pt x="3" y="4"/>
                        <a:pt x="6" y="4"/>
                        <a:pt x="9" y="4"/>
                      </a:cubicBezTo>
                      <a:cubicBezTo>
                        <a:pt x="9"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98" name="Freeform 309"/>
                <p:cNvSpPr>
                  <a:spLocks/>
                </p:cNvSpPr>
                <p:nvPr/>
              </p:nvSpPr>
              <p:spPr bwMode="auto">
                <a:xfrm>
                  <a:off x="13800" y="2174"/>
                  <a:ext cx="64" cy="73"/>
                </a:xfrm>
                <a:custGeom>
                  <a:avLst/>
                  <a:gdLst>
                    <a:gd name="T0" fmla="*/ 25 w 27"/>
                    <a:gd name="T1" fmla="*/ 28 h 31"/>
                    <a:gd name="T2" fmla="*/ 18 w 27"/>
                    <a:gd name="T3" fmla="*/ 6 h 31"/>
                    <a:gd name="T4" fmla="*/ 19 w 27"/>
                    <a:gd name="T5" fmla="*/ 6 h 31"/>
                    <a:gd name="T6" fmla="*/ 23 w 27"/>
                    <a:gd name="T7" fmla="*/ 19 h 31"/>
                    <a:gd name="T8" fmla="*/ 25 w 27"/>
                    <a:gd name="T9" fmla="*/ 20 h 31"/>
                    <a:gd name="T10" fmla="*/ 26 w 27"/>
                    <a:gd name="T11" fmla="*/ 18 h 31"/>
                    <a:gd name="T12" fmla="*/ 23 w 27"/>
                    <a:gd name="T13" fmla="*/ 4 h 31"/>
                    <a:gd name="T14" fmla="*/ 17 w 27"/>
                    <a:gd name="T15" fmla="*/ 0 h 31"/>
                    <a:gd name="T16" fmla="*/ 10 w 27"/>
                    <a:gd name="T17" fmla="*/ 0 h 31"/>
                    <a:gd name="T18" fmla="*/ 4 w 27"/>
                    <a:gd name="T19" fmla="*/ 4 h 31"/>
                    <a:gd name="T20" fmla="*/ 0 w 27"/>
                    <a:gd name="T21" fmla="*/ 18 h 31"/>
                    <a:gd name="T22" fmla="*/ 2 w 27"/>
                    <a:gd name="T23" fmla="*/ 20 h 31"/>
                    <a:gd name="T24" fmla="*/ 4 w 27"/>
                    <a:gd name="T25" fmla="*/ 19 h 31"/>
                    <a:gd name="T26" fmla="*/ 7 w 27"/>
                    <a:gd name="T27" fmla="*/ 6 h 31"/>
                    <a:gd name="T28" fmla="*/ 9 w 27"/>
                    <a:gd name="T29" fmla="*/ 6 h 31"/>
                    <a:gd name="T30" fmla="*/ 4 w 27"/>
                    <a:gd name="T31" fmla="*/ 22 h 31"/>
                    <a:gd name="T32" fmla="*/ 13 w 27"/>
                    <a:gd name="T33" fmla="*/ 29 h 31"/>
                    <a:gd name="T34" fmla="*/ 13 w 27"/>
                    <a:gd name="T35" fmla="*/ 28 h 31"/>
                    <a:gd name="T36" fmla="*/ 14 w 27"/>
                    <a:gd name="T37" fmla="*/ 28 h 31"/>
                    <a:gd name="T38" fmla="*/ 14 w 27"/>
                    <a:gd name="T39" fmla="*/ 29 h 31"/>
                    <a:gd name="T40" fmla="*/ 18 w 27"/>
                    <a:gd name="T41" fmla="*/ 31 h 31"/>
                    <a:gd name="T42" fmla="*/ 18 w 27"/>
                    <a:gd name="T43" fmla="*/ 28 h 31"/>
                    <a:gd name="T44" fmla="*/ 25 w 27"/>
                    <a:gd name="T45"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
                      <a:moveTo>
                        <a:pt x="25" y="28"/>
                      </a:moveTo>
                      <a:cubicBezTo>
                        <a:pt x="18" y="6"/>
                        <a:pt x="18" y="6"/>
                        <a:pt x="18" y="6"/>
                      </a:cubicBezTo>
                      <a:cubicBezTo>
                        <a:pt x="19" y="6"/>
                        <a:pt x="19" y="6"/>
                        <a:pt x="19" y="6"/>
                      </a:cubicBezTo>
                      <a:cubicBezTo>
                        <a:pt x="19" y="6"/>
                        <a:pt x="23" y="18"/>
                        <a:pt x="23" y="19"/>
                      </a:cubicBezTo>
                      <a:cubicBezTo>
                        <a:pt x="23" y="20"/>
                        <a:pt x="24" y="20"/>
                        <a:pt x="25" y="20"/>
                      </a:cubicBezTo>
                      <a:cubicBezTo>
                        <a:pt x="26" y="20"/>
                        <a:pt x="27" y="19"/>
                        <a:pt x="26" y="18"/>
                      </a:cubicBezTo>
                      <a:cubicBezTo>
                        <a:pt x="26" y="17"/>
                        <a:pt x="24" y="10"/>
                        <a:pt x="23" y="4"/>
                      </a:cubicBezTo>
                      <a:cubicBezTo>
                        <a:pt x="22" y="2"/>
                        <a:pt x="20" y="0"/>
                        <a:pt x="17" y="0"/>
                      </a:cubicBezTo>
                      <a:cubicBezTo>
                        <a:pt x="16" y="0"/>
                        <a:pt x="11" y="0"/>
                        <a:pt x="10" y="0"/>
                      </a:cubicBezTo>
                      <a:cubicBezTo>
                        <a:pt x="7" y="0"/>
                        <a:pt x="5" y="2"/>
                        <a:pt x="4" y="4"/>
                      </a:cubicBezTo>
                      <a:cubicBezTo>
                        <a:pt x="3" y="9"/>
                        <a:pt x="1" y="16"/>
                        <a:pt x="0" y="18"/>
                      </a:cubicBezTo>
                      <a:cubicBezTo>
                        <a:pt x="1" y="18"/>
                        <a:pt x="1" y="19"/>
                        <a:pt x="2" y="20"/>
                      </a:cubicBezTo>
                      <a:cubicBezTo>
                        <a:pt x="3" y="20"/>
                        <a:pt x="3" y="20"/>
                        <a:pt x="4" y="19"/>
                      </a:cubicBezTo>
                      <a:cubicBezTo>
                        <a:pt x="4" y="18"/>
                        <a:pt x="7" y="6"/>
                        <a:pt x="7" y="6"/>
                      </a:cubicBezTo>
                      <a:cubicBezTo>
                        <a:pt x="9" y="6"/>
                        <a:pt x="9" y="6"/>
                        <a:pt x="9" y="6"/>
                      </a:cubicBezTo>
                      <a:cubicBezTo>
                        <a:pt x="6" y="14"/>
                        <a:pt x="5" y="19"/>
                        <a:pt x="4" y="22"/>
                      </a:cubicBezTo>
                      <a:cubicBezTo>
                        <a:pt x="6" y="25"/>
                        <a:pt x="9" y="27"/>
                        <a:pt x="13" y="29"/>
                      </a:cubicBezTo>
                      <a:cubicBezTo>
                        <a:pt x="13" y="28"/>
                        <a:pt x="13" y="28"/>
                        <a:pt x="13" y="28"/>
                      </a:cubicBezTo>
                      <a:cubicBezTo>
                        <a:pt x="14" y="28"/>
                        <a:pt x="14" y="28"/>
                        <a:pt x="14" y="28"/>
                      </a:cubicBezTo>
                      <a:cubicBezTo>
                        <a:pt x="14" y="28"/>
                        <a:pt x="14" y="28"/>
                        <a:pt x="14" y="29"/>
                      </a:cubicBezTo>
                      <a:cubicBezTo>
                        <a:pt x="15" y="30"/>
                        <a:pt x="17" y="31"/>
                        <a:pt x="18" y="31"/>
                      </a:cubicBezTo>
                      <a:cubicBezTo>
                        <a:pt x="18" y="30"/>
                        <a:pt x="18" y="29"/>
                        <a:pt x="18" y="28"/>
                      </a:cubicBezTo>
                      <a:cubicBezTo>
                        <a:pt x="25" y="28"/>
                        <a:pt x="25" y="28"/>
                        <a:pt x="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99" name="Freeform 310"/>
                <p:cNvSpPr>
                  <a:spLocks/>
                </p:cNvSpPr>
                <p:nvPr/>
              </p:nvSpPr>
              <p:spPr bwMode="auto">
                <a:xfrm>
                  <a:off x="13790" y="2181"/>
                  <a:ext cx="3" cy="12"/>
                </a:xfrm>
                <a:custGeom>
                  <a:avLst/>
                  <a:gdLst>
                    <a:gd name="T0" fmla="*/ 0 w 1"/>
                    <a:gd name="T1" fmla="*/ 0 h 5"/>
                    <a:gd name="T2" fmla="*/ 1 w 1"/>
                    <a:gd name="T3" fmla="*/ 5 h 5"/>
                    <a:gd name="T4" fmla="*/ 1 w 1"/>
                    <a:gd name="T5" fmla="*/ 3 h 5"/>
                    <a:gd name="T6" fmla="*/ 0 w 1"/>
                    <a:gd name="T7" fmla="*/ 0 h 5"/>
                  </a:gdLst>
                  <a:ahLst/>
                  <a:cxnLst>
                    <a:cxn ang="0">
                      <a:pos x="T0" y="T1"/>
                    </a:cxn>
                    <a:cxn ang="0">
                      <a:pos x="T2" y="T3"/>
                    </a:cxn>
                    <a:cxn ang="0">
                      <a:pos x="T4" y="T5"/>
                    </a:cxn>
                    <a:cxn ang="0">
                      <a:pos x="T6" y="T7"/>
                    </a:cxn>
                  </a:cxnLst>
                  <a:rect l="0" t="0" r="r" b="b"/>
                  <a:pathLst>
                    <a:path w="1" h="5">
                      <a:moveTo>
                        <a:pt x="0" y="0"/>
                      </a:moveTo>
                      <a:cubicBezTo>
                        <a:pt x="0" y="2"/>
                        <a:pt x="1" y="4"/>
                        <a:pt x="1" y="5"/>
                      </a:cubicBezTo>
                      <a:cubicBezTo>
                        <a:pt x="1" y="4"/>
                        <a:pt x="1" y="3"/>
                        <a:pt x="1" y="3"/>
                      </a:cubicBezTo>
                      <a:cubicBezTo>
                        <a:pt x="1" y="2"/>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00" name="Freeform 311"/>
                <p:cNvSpPr>
                  <a:spLocks/>
                </p:cNvSpPr>
                <p:nvPr/>
              </p:nvSpPr>
              <p:spPr bwMode="auto">
                <a:xfrm>
                  <a:off x="13672" y="2174"/>
                  <a:ext cx="52" cy="33"/>
                </a:xfrm>
                <a:custGeom>
                  <a:avLst/>
                  <a:gdLst>
                    <a:gd name="T0" fmla="*/ 16 w 22"/>
                    <a:gd name="T1" fmla="*/ 0 h 14"/>
                    <a:gd name="T2" fmla="*/ 8 w 22"/>
                    <a:gd name="T3" fmla="*/ 0 h 14"/>
                    <a:gd name="T4" fmla="*/ 3 w 22"/>
                    <a:gd name="T5" fmla="*/ 4 h 14"/>
                    <a:gd name="T6" fmla="*/ 0 w 22"/>
                    <a:gd name="T7" fmla="*/ 14 h 14"/>
                    <a:gd name="T8" fmla="*/ 4 w 22"/>
                    <a:gd name="T9" fmla="*/ 14 h 14"/>
                    <a:gd name="T10" fmla="*/ 6 w 22"/>
                    <a:gd name="T11" fmla="*/ 6 h 14"/>
                    <a:gd name="T12" fmla="*/ 7 w 22"/>
                    <a:gd name="T13" fmla="*/ 6 h 14"/>
                    <a:gd name="T14" fmla="*/ 5 w 22"/>
                    <a:gd name="T15" fmla="*/ 14 h 14"/>
                    <a:gd name="T16" fmla="*/ 11 w 22"/>
                    <a:gd name="T17" fmla="*/ 13 h 14"/>
                    <a:gd name="T18" fmla="*/ 18 w 22"/>
                    <a:gd name="T19" fmla="*/ 10 h 14"/>
                    <a:gd name="T20" fmla="*/ 17 w 22"/>
                    <a:gd name="T21" fmla="*/ 6 h 14"/>
                    <a:gd name="T22" fmla="*/ 18 w 22"/>
                    <a:gd name="T23" fmla="*/ 6 h 14"/>
                    <a:gd name="T24" fmla="*/ 19 w 22"/>
                    <a:gd name="T25" fmla="*/ 9 h 14"/>
                    <a:gd name="T26" fmla="*/ 22 w 22"/>
                    <a:gd name="T27" fmla="*/ 6 h 14"/>
                    <a:gd name="T28" fmla="*/ 21 w 22"/>
                    <a:gd name="T29" fmla="*/ 4 h 14"/>
                    <a:gd name="T30" fmla="*/ 16 w 22"/>
                    <a:gd name="T3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4">
                      <a:moveTo>
                        <a:pt x="16" y="0"/>
                      </a:moveTo>
                      <a:cubicBezTo>
                        <a:pt x="15" y="0"/>
                        <a:pt x="9" y="0"/>
                        <a:pt x="8" y="0"/>
                      </a:cubicBezTo>
                      <a:cubicBezTo>
                        <a:pt x="6" y="0"/>
                        <a:pt x="4" y="2"/>
                        <a:pt x="3" y="4"/>
                      </a:cubicBezTo>
                      <a:cubicBezTo>
                        <a:pt x="2" y="7"/>
                        <a:pt x="1" y="11"/>
                        <a:pt x="0" y="14"/>
                      </a:cubicBezTo>
                      <a:cubicBezTo>
                        <a:pt x="1" y="14"/>
                        <a:pt x="2" y="14"/>
                        <a:pt x="4" y="14"/>
                      </a:cubicBezTo>
                      <a:cubicBezTo>
                        <a:pt x="5" y="10"/>
                        <a:pt x="6" y="6"/>
                        <a:pt x="6" y="6"/>
                      </a:cubicBezTo>
                      <a:cubicBezTo>
                        <a:pt x="7" y="6"/>
                        <a:pt x="7" y="6"/>
                        <a:pt x="7" y="6"/>
                      </a:cubicBezTo>
                      <a:cubicBezTo>
                        <a:pt x="6" y="9"/>
                        <a:pt x="6" y="12"/>
                        <a:pt x="5" y="14"/>
                      </a:cubicBezTo>
                      <a:cubicBezTo>
                        <a:pt x="7" y="14"/>
                        <a:pt x="9" y="14"/>
                        <a:pt x="11" y="13"/>
                      </a:cubicBezTo>
                      <a:cubicBezTo>
                        <a:pt x="14" y="12"/>
                        <a:pt x="16" y="11"/>
                        <a:pt x="18" y="10"/>
                      </a:cubicBezTo>
                      <a:cubicBezTo>
                        <a:pt x="17" y="6"/>
                        <a:pt x="17" y="6"/>
                        <a:pt x="17" y="6"/>
                      </a:cubicBezTo>
                      <a:cubicBezTo>
                        <a:pt x="18" y="6"/>
                        <a:pt x="18" y="6"/>
                        <a:pt x="18" y="6"/>
                      </a:cubicBezTo>
                      <a:cubicBezTo>
                        <a:pt x="18" y="6"/>
                        <a:pt x="18" y="7"/>
                        <a:pt x="19" y="9"/>
                      </a:cubicBezTo>
                      <a:cubicBezTo>
                        <a:pt x="20" y="8"/>
                        <a:pt x="21" y="7"/>
                        <a:pt x="22" y="6"/>
                      </a:cubicBezTo>
                      <a:cubicBezTo>
                        <a:pt x="22" y="5"/>
                        <a:pt x="21" y="5"/>
                        <a:pt x="21" y="4"/>
                      </a:cubicBezTo>
                      <a:cubicBezTo>
                        <a:pt x="20" y="2"/>
                        <a:pt x="18"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01" name="Freeform 312"/>
                <p:cNvSpPr>
                  <a:spLocks/>
                </p:cNvSpPr>
                <p:nvPr/>
              </p:nvSpPr>
              <p:spPr bwMode="auto">
                <a:xfrm>
                  <a:off x="13996" y="2318"/>
                  <a:ext cx="33" cy="88"/>
                </a:xfrm>
                <a:custGeom>
                  <a:avLst/>
                  <a:gdLst>
                    <a:gd name="T0" fmla="*/ 4 w 14"/>
                    <a:gd name="T1" fmla="*/ 5 h 37"/>
                    <a:gd name="T2" fmla="*/ 0 w 14"/>
                    <a:gd name="T3" fmla="*/ 19 h 37"/>
                    <a:gd name="T4" fmla="*/ 1 w 14"/>
                    <a:gd name="T5" fmla="*/ 21 h 37"/>
                    <a:gd name="T6" fmla="*/ 4 w 14"/>
                    <a:gd name="T7" fmla="*/ 20 h 37"/>
                    <a:gd name="T8" fmla="*/ 7 w 14"/>
                    <a:gd name="T9" fmla="*/ 7 h 37"/>
                    <a:gd name="T10" fmla="*/ 9 w 14"/>
                    <a:gd name="T11" fmla="*/ 7 h 37"/>
                    <a:gd name="T12" fmla="*/ 2 w 14"/>
                    <a:gd name="T13" fmla="*/ 28 h 37"/>
                    <a:gd name="T14" fmla="*/ 8 w 14"/>
                    <a:gd name="T15" fmla="*/ 28 h 37"/>
                    <a:gd name="T16" fmla="*/ 8 w 14"/>
                    <a:gd name="T17" fmla="*/ 37 h 37"/>
                    <a:gd name="T18" fmla="*/ 11 w 14"/>
                    <a:gd name="T19" fmla="*/ 33 h 37"/>
                    <a:gd name="T20" fmla="*/ 10 w 14"/>
                    <a:gd name="T21" fmla="*/ 0 h 37"/>
                    <a:gd name="T22" fmla="*/ 10 w 14"/>
                    <a:gd name="T23" fmla="*/ 0 h 37"/>
                    <a:gd name="T24" fmla="*/ 4 w 14"/>
                    <a:gd name="T2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37">
                      <a:moveTo>
                        <a:pt x="4" y="5"/>
                      </a:move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1"/>
                        <a:pt x="8" y="35"/>
                        <a:pt x="8" y="37"/>
                      </a:cubicBezTo>
                      <a:cubicBezTo>
                        <a:pt x="9" y="36"/>
                        <a:pt x="10" y="35"/>
                        <a:pt x="11" y="33"/>
                      </a:cubicBezTo>
                      <a:cubicBezTo>
                        <a:pt x="14" y="27"/>
                        <a:pt x="12" y="13"/>
                        <a:pt x="10" y="0"/>
                      </a:cubicBezTo>
                      <a:cubicBezTo>
                        <a:pt x="10" y="0"/>
                        <a:pt x="10" y="0"/>
                        <a:pt x="10" y="0"/>
                      </a:cubicBezTo>
                      <a:cubicBezTo>
                        <a:pt x="7" y="0"/>
                        <a:pt x="5"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02" name="Oval 313"/>
                <p:cNvSpPr>
                  <a:spLocks noChangeArrowheads="1"/>
                </p:cNvSpPr>
                <p:nvPr/>
              </p:nvSpPr>
              <p:spPr bwMode="auto">
                <a:xfrm>
                  <a:off x="14017" y="1999"/>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03" name="Oval 314"/>
                <p:cNvSpPr>
                  <a:spLocks noChangeArrowheads="1"/>
                </p:cNvSpPr>
                <p:nvPr/>
              </p:nvSpPr>
              <p:spPr bwMode="auto">
                <a:xfrm>
                  <a:off x="13951"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04" name="Freeform 315"/>
                <p:cNvSpPr>
                  <a:spLocks/>
                </p:cNvSpPr>
                <p:nvPr/>
              </p:nvSpPr>
              <p:spPr bwMode="auto">
                <a:xfrm>
                  <a:off x="13935" y="2025"/>
                  <a:ext cx="54" cy="111"/>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8 h 47"/>
                    <a:gd name="T20" fmla="*/ 6 w 23"/>
                    <a:gd name="T21" fmla="*/ 8 h 47"/>
                    <a:gd name="T22" fmla="*/ 6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05" name="Oval 316"/>
                <p:cNvSpPr>
                  <a:spLocks noChangeArrowheads="1"/>
                </p:cNvSpPr>
                <p:nvPr/>
              </p:nvSpPr>
              <p:spPr bwMode="auto">
                <a:xfrm>
                  <a:off x="13951"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06" name="Freeform 317"/>
                <p:cNvSpPr>
                  <a:spLocks/>
                </p:cNvSpPr>
                <p:nvPr/>
              </p:nvSpPr>
              <p:spPr bwMode="auto">
                <a:xfrm>
                  <a:off x="14017" y="2299"/>
                  <a:ext cx="3" cy="15"/>
                </a:xfrm>
                <a:custGeom>
                  <a:avLst/>
                  <a:gdLst>
                    <a:gd name="T0" fmla="*/ 1 w 1"/>
                    <a:gd name="T1" fmla="*/ 6 h 6"/>
                    <a:gd name="T2" fmla="*/ 0 w 1"/>
                    <a:gd name="T3" fmla="*/ 0 h 6"/>
                    <a:gd name="T4" fmla="*/ 0 w 1"/>
                    <a:gd name="T5" fmla="*/ 2 h 6"/>
                    <a:gd name="T6" fmla="*/ 1 w 1"/>
                    <a:gd name="T7" fmla="*/ 6 h 6"/>
                  </a:gdLst>
                  <a:ahLst/>
                  <a:cxnLst>
                    <a:cxn ang="0">
                      <a:pos x="T0" y="T1"/>
                    </a:cxn>
                    <a:cxn ang="0">
                      <a:pos x="T2" y="T3"/>
                    </a:cxn>
                    <a:cxn ang="0">
                      <a:pos x="T4" y="T5"/>
                    </a:cxn>
                    <a:cxn ang="0">
                      <a:pos x="T6" y="T7"/>
                    </a:cxn>
                  </a:cxnLst>
                  <a:rect l="0" t="0" r="r" b="b"/>
                  <a:pathLst>
                    <a:path w="1" h="6">
                      <a:moveTo>
                        <a:pt x="1" y="6"/>
                      </a:moveTo>
                      <a:cubicBezTo>
                        <a:pt x="1" y="4"/>
                        <a:pt x="0" y="2"/>
                        <a:pt x="0" y="0"/>
                      </a:cubicBezTo>
                      <a:cubicBezTo>
                        <a:pt x="0" y="1"/>
                        <a:pt x="0" y="2"/>
                        <a:pt x="0" y="2"/>
                      </a:cubicBezTo>
                      <a:cubicBezTo>
                        <a:pt x="0" y="4"/>
                        <a:pt x="0" y="5"/>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07" name="Freeform 318"/>
                <p:cNvSpPr>
                  <a:spLocks/>
                </p:cNvSpPr>
                <p:nvPr/>
              </p:nvSpPr>
              <p:spPr bwMode="auto">
                <a:xfrm>
                  <a:off x="13996" y="2025"/>
                  <a:ext cx="64"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1 w 27"/>
                    <a:gd name="T11" fmla="*/ 21 h 47"/>
                    <a:gd name="T12" fmla="*/ 4 w 27"/>
                    <a:gd name="T13" fmla="*/ 20 h 47"/>
                    <a:gd name="T14" fmla="*/ 7 w 27"/>
                    <a:gd name="T15" fmla="*/ 6 h 47"/>
                    <a:gd name="T16" fmla="*/ 9 w 27"/>
                    <a:gd name="T17" fmla="*/ 6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6 h 47"/>
                    <a:gd name="T44" fmla="*/ 19 w 27"/>
                    <a:gd name="T45" fmla="*/ 6 h 47"/>
                    <a:gd name="T46" fmla="*/ 23 w 27"/>
                    <a:gd name="T47" fmla="*/ 20 h 47"/>
                    <a:gd name="T48" fmla="*/ 25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7" y="6"/>
                        <a:pt x="7"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20"/>
                      </a:cubicBezTo>
                      <a:cubicBezTo>
                        <a:pt x="23" y="20"/>
                        <a:pt x="24" y="21"/>
                        <a:pt x="25" y="21"/>
                      </a:cubicBezTo>
                      <a:cubicBezTo>
                        <a:pt x="26" y="20"/>
                        <a:pt x="27" y="19"/>
                        <a:pt x="27" y="18"/>
                      </a:cubicBezTo>
                      <a:cubicBezTo>
                        <a:pt x="26" y="18"/>
                        <a:pt x="24"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08" name="Oval 319"/>
                <p:cNvSpPr>
                  <a:spLocks noChangeArrowheads="1"/>
                </p:cNvSpPr>
                <p:nvPr/>
              </p:nvSpPr>
              <p:spPr bwMode="auto">
                <a:xfrm>
                  <a:off x="13821"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09" name="Oval 320"/>
                <p:cNvSpPr>
                  <a:spLocks noChangeArrowheads="1"/>
                </p:cNvSpPr>
                <p:nvPr/>
              </p:nvSpPr>
              <p:spPr bwMode="auto">
                <a:xfrm>
                  <a:off x="14017" y="2148"/>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10" name="Freeform 321"/>
                <p:cNvSpPr>
                  <a:spLocks/>
                </p:cNvSpPr>
                <p:nvPr/>
              </p:nvSpPr>
              <p:spPr bwMode="auto">
                <a:xfrm>
                  <a:off x="13804" y="2025"/>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8 w 23"/>
                    <a:gd name="T35" fmla="*/ 8 h 47"/>
                    <a:gd name="T36" fmla="*/ 18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11" name="Oval 322"/>
                <p:cNvSpPr>
                  <a:spLocks noChangeArrowheads="1"/>
                </p:cNvSpPr>
                <p:nvPr/>
              </p:nvSpPr>
              <p:spPr bwMode="auto">
                <a:xfrm>
                  <a:off x="13821"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12" name="Freeform 323"/>
                <p:cNvSpPr>
                  <a:spLocks/>
                </p:cNvSpPr>
                <p:nvPr/>
              </p:nvSpPr>
              <p:spPr bwMode="auto">
                <a:xfrm>
                  <a:off x="13864" y="2025"/>
                  <a:ext cx="63" cy="111"/>
                </a:xfrm>
                <a:custGeom>
                  <a:avLst/>
                  <a:gdLst>
                    <a:gd name="T0" fmla="*/ 23 w 27"/>
                    <a:gd name="T1" fmla="*/ 5 h 47"/>
                    <a:gd name="T2" fmla="*/ 18 w 27"/>
                    <a:gd name="T3" fmla="*/ 0 h 47"/>
                    <a:gd name="T4" fmla="*/ 10 w 27"/>
                    <a:gd name="T5" fmla="*/ 0 h 47"/>
                    <a:gd name="T6" fmla="*/ 5 w 27"/>
                    <a:gd name="T7" fmla="*/ 5 h 47"/>
                    <a:gd name="T8" fmla="*/ 1 w 27"/>
                    <a:gd name="T9" fmla="*/ 18 h 47"/>
                    <a:gd name="T10" fmla="*/ 2 w 27"/>
                    <a:gd name="T11" fmla="*/ 21 h 47"/>
                    <a:gd name="T12" fmla="*/ 4 w 27"/>
                    <a:gd name="T13" fmla="*/ 20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4 w 27"/>
                    <a:gd name="T27" fmla="*/ 45 h 47"/>
                    <a:gd name="T28" fmla="*/ 14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4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3" y="2"/>
                        <a:pt x="20" y="0"/>
                        <a:pt x="18" y="0"/>
                      </a:cubicBezTo>
                      <a:cubicBezTo>
                        <a:pt x="17" y="0"/>
                        <a:pt x="11" y="0"/>
                        <a:pt x="10" y="0"/>
                      </a:cubicBezTo>
                      <a:cubicBezTo>
                        <a:pt x="8" y="0"/>
                        <a:pt x="5" y="2"/>
                        <a:pt x="5" y="5"/>
                      </a:cubicBezTo>
                      <a:cubicBezTo>
                        <a:pt x="3" y="10"/>
                        <a:pt x="1" y="18"/>
                        <a:pt x="1" y="18"/>
                      </a:cubicBezTo>
                      <a:cubicBezTo>
                        <a:pt x="0" y="19"/>
                        <a:pt x="1" y="20"/>
                        <a:pt x="2" y="21"/>
                      </a:cubicBezTo>
                      <a:cubicBezTo>
                        <a:pt x="3" y="21"/>
                        <a:pt x="4" y="20"/>
                        <a:pt x="4" y="20"/>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13" name="Freeform 324"/>
                <p:cNvSpPr>
                  <a:spLocks/>
                </p:cNvSpPr>
                <p:nvPr/>
              </p:nvSpPr>
              <p:spPr bwMode="auto">
                <a:xfrm>
                  <a:off x="13733" y="2025"/>
                  <a:ext cx="64"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2 w 27"/>
                    <a:gd name="T11" fmla="*/ 21 h 47"/>
                    <a:gd name="T12" fmla="*/ 4 w 27"/>
                    <a:gd name="T13" fmla="*/ 20 h 47"/>
                    <a:gd name="T14" fmla="*/ 8 w 27"/>
                    <a:gd name="T15" fmla="*/ 6 h 47"/>
                    <a:gd name="T16" fmla="*/ 9 w 27"/>
                    <a:gd name="T17" fmla="*/ 6 h 47"/>
                    <a:gd name="T18" fmla="*/ 2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6 h 47"/>
                    <a:gd name="T44" fmla="*/ 20 w 27"/>
                    <a:gd name="T45" fmla="*/ 6 h 47"/>
                    <a:gd name="T46" fmla="*/ 23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8" y="0"/>
                        <a:pt x="5" y="2"/>
                        <a:pt x="4" y="5"/>
                      </a:cubicBezTo>
                      <a:cubicBezTo>
                        <a:pt x="3" y="10"/>
                        <a:pt x="1" y="18"/>
                        <a:pt x="0" y="18"/>
                      </a:cubicBezTo>
                      <a:cubicBezTo>
                        <a:pt x="0" y="19"/>
                        <a:pt x="1" y="20"/>
                        <a:pt x="2" y="21"/>
                      </a:cubicBezTo>
                      <a:cubicBezTo>
                        <a:pt x="3" y="21"/>
                        <a:pt x="4" y="20"/>
                        <a:pt x="4" y="20"/>
                      </a:cubicBezTo>
                      <a:cubicBezTo>
                        <a:pt x="4" y="18"/>
                        <a:pt x="8" y="6"/>
                        <a:pt x="8" y="6"/>
                      </a:cubicBezTo>
                      <a:cubicBezTo>
                        <a:pt x="9" y="6"/>
                        <a:pt x="9" y="6"/>
                        <a:pt x="9" y="6"/>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6"/>
                        <a:pt x="18" y="6"/>
                        <a:pt x="18" y="6"/>
                      </a:cubicBezTo>
                      <a:cubicBezTo>
                        <a:pt x="20" y="6"/>
                        <a:pt x="20" y="6"/>
                        <a:pt x="20" y="6"/>
                      </a:cubicBezTo>
                      <a:cubicBezTo>
                        <a:pt x="20" y="6"/>
                        <a:pt x="23" y="18"/>
                        <a:pt x="23"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14" name="Oval 325"/>
                <p:cNvSpPr>
                  <a:spLocks noChangeArrowheads="1"/>
                </p:cNvSpPr>
                <p:nvPr/>
              </p:nvSpPr>
              <p:spPr bwMode="auto">
                <a:xfrm>
                  <a:off x="13885"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15" name="Oval 326"/>
                <p:cNvSpPr>
                  <a:spLocks noChangeArrowheads="1"/>
                </p:cNvSpPr>
                <p:nvPr/>
              </p:nvSpPr>
              <p:spPr bwMode="auto">
                <a:xfrm>
                  <a:off x="13885"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16" name="Freeform 327"/>
                <p:cNvSpPr>
                  <a:spLocks/>
                </p:cNvSpPr>
                <p:nvPr/>
              </p:nvSpPr>
              <p:spPr bwMode="auto">
                <a:xfrm>
                  <a:off x="13930" y="2174"/>
                  <a:ext cx="64" cy="109"/>
                </a:xfrm>
                <a:custGeom>
                  <a:avLst/>
                  <a:gdLst>
                    <a:gd name="T0" fmla="*/ 23 w 27"/>
                    <a:gd name="T1" fmla="*/ 4 h 46"/>
                    <a:gd name="T2" fmla="*/ 18 w 27"/>
                    <a:gd name="T3" fmla="*/ 0 h 46"/>
                    <a:gd name="T4" fmla="*/ 10 w 27"/>
                    <a:gd name="T5" fmla="*/ 0 h 46"/>
                    <a:gd name="T6" fmla="*/ 5 w 27"/>
                    <a:gd name="T7" fmla="*/ 4 h 46"/>
                    <a:gd name="T8" fmla="*/ 0 w 27"/>
                    <a:gd name="T9" fmla="*/ 18 h 46"/>
                    <a:gd name="T10" fmla="*/ 2 w 27"/>
                    <a:gd name="T11" fmla="*/ 20 h 46"/>
                    <a:gd name="T12" fmla="*/ 4 w 27"/>
                    <a:gd name="T13" fmla="*/ 19 h 46"/>
                    <a:gd name="T14" fmla="*/ 8 w 27"/>
                    <a:gd name="T15" fmla="*/ 6 h 46"/>
                    <a:gd name="T16" fmla="*/ 9 w 27"/>
                    <a:gd name="T17" fmla="*/ 6 h 46"/>
                    <a:gd name="T18" fmla="*/ 3 w 27"/>
                    <a:gd name="T19" fmla="*/ 28 h 46"/>
                    <a:gd name="T20" fmla="*/ 9 w 27"/>
                    <a:gd name="T21" fmla="*/ 28 h 46"/>
                    <a:gd name="T22" fmla="*/ 9 w 27"/>
                    <a:gd name="T23" fmla="*/ 44 h 46"/>
                    <a:gd name="T24" fmla="*/ 11 w 27"/>
                    <a:gd name="T25" fmla="*/ 46 h 46"/>
                    <a:gd name="T26" fmla="*/ 13 w 27"/>
                    <a:gd name="T27" fmla="*/ 44 h 46"/>
                    <a:gd name="T28" fmla="*/ 13 w 27"/>
                    <a:gd name="T29" fmla="*/ 28 h 46"/>
                    <a:gd name="T30" fmla="*/ 14 w 27"/>
                    <a:gd name="T31" fmla="*/ 28 h 46"/>
                    <a:gd name="T32" fmla="*/ 14 w 27"/>
                    <a:gd name="T33" fmla="*/ 44 h 46"/>
                    <a:gd name="T34" fmla="*/ 17 w 27"/>
                    <a:gd name="T35" fmla="*/ 46 h 46"/>
                    <a:gd name="T36" fmla="*/ 19 w 27"/>
                    <a:gd name="T37" fmla="*/ 44 h 46"/>
                    <a:gd name="T38" fmla="*/ 19 w 27"/>
                    <a:gd name="T39" fmla="*/ 28 h 46"/>
                    <a:gd name="T40" fmla="*/ 25 w 27"/>
                    <a:gd name="T41" fmla="*/ 28 h 46"/>
                    <a:gd name="T42" fmla="*/ 18 w 27"/>
                    <a:gd name="T43" fmla="*/ 6 h 46"/>
                    <a:gd name="T44" fmla="*/ 20 w 27"/>
                    <a:gd name="T45" fmla="*/ 6 h 46"/>
                    <a:gd name="T46" fmla="*/ 23 w 27"/>
                    <a:gd name="T47" fmla="*/ 19 h 46"/>
                    <a:gd name="T48" fmla="*/ 26 w 27"/>
                    <a:gd name="T49" fmla="*/ 20 h 46"/>
                    <a:gd name="T50" fmla="*/ 27 w 27"/>
                    <a:gd name="T51" fmla="*/ 18 h 46"/>
                    <a:gd name="T52" fmla="*/ 23 w 27"/>
                    <a:gd name="T53"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0"/>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7" y="46"/>
                      </a:cubicBezTo>
                      <a:cubicBezTo>
                        <a:pt x="18" y="46"/>
                        <a:pt x="19" y="45"/>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0"/>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17" name="Freeform 328"/>
                <p:cNvSpPr>
                  <a:spLocks/>
                </p:cNvSpPr>
                <p:nvPr/>
              </p:nvSpPr>
              <p:spPr bwMode="auto">
                <a:xfrm>
                  <a:off x="14126" y="2025"/>
                  <a:ext cx="64" cy="111"/>
                </a:xfrm>
                <a:custGeom>
                  <a:avLst/>
                  <a:gdLst>
                    <a:gd name="T0" fmla="*/ 23 w 27"/>
                    <a:gd name="T1" fmla="*/ 5 h 47"/>
                    <a:gd name="T2" fmla="*/ 18 w 27"/>
                    <a:gd name="T3" fmla="*/ 0 h 47"/>
                    <a:gd name="T4" fmla="*/ 10 w 27"/>
                    <a:gd name="T5" fmla="*/ 0 h 47"/>
                    <a:gd name="T6" fmla="*/ 5 w 27"/>
                    <a:gd name="T7" fmla="*/ 5 h 47"/>
                    <a:gd name="T8" fmla="*/ 0 w 27"/>
                    <a:gd name="T9" fmla="*/ 18 h 47"/>
                    <a:gd name="T10" fmla="*/ 2 w 27"/>
                    <a:gd name="T11" fmla="*/ 21 h 47"/>
                    <a:gd name="T12" fmla="*/ 4 w 27"/>
                    <a:gd name="T13" fmla="*/ 20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3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8" y="0"/>
                      </a:cubicBezTo>
                      <a:cubicBezTo>
                        <a:pt x="16" y="0"/>
                        <a:pt x="11" y="0"/>
                        <a:pt x="10" y="0"/>
                      </a:cubicBezTo>
                      <a:cubicBezTo>
                        <a:pt x="8" y="0"/>
                        <a:pt x="5" y="2"/>
                        <a:pt x="5" y="5"/>
                      </a:cubicBezTo>
                      <a:cubicBezTo>
                        <a:pt x="3" y="10"/>
                        <a:pt x="1" y="18"/>
                        <a:pt x="0" y="18"/>
                      </a:cubicBezTo>
                      <a:cubicBezTo>
                        <a:pt x="0" y="19"/>
                        <a:pt x="1" y="20"/>
                        <a:pt x="2" y="21"/>
                      </a:cubicBezTo>
                      <a:cubicBezTo>
                        <a:pt x="3" y="21"/>
                        <a:pt x="4" y="20"/>
                        <a:pt x="4" y="20"/>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3"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18" name="Oval 329"/>
                <p:cNvSpPr>
                  <a:spLocks noChangeArrowheads="1"/>
                </p:cNvSpPr>
                <p:nvPr/>
              </p:nvSpPr>
              <p:spPr bwMode="auto">
                <a:xfrm>
                  <a:off x="13755"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19" name="Oval 330"/>
                <p:cNvSpPr>
                  <a:spLocks noChangeArrowheads="1"/>
                </p:cNvSpPr>
                <p:nvPr/>
              </p:nvSpPr>
              <p:spPr bwMode="auto">
                <a:xfrm>
                  <a:off x="14148" y="2148"/>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20" name="Oval 331"/>
                <p:cNvSpPr>
                  <a:spLocks noChangeArrowheads="1"/>
                </p:cNvSpPr>
                <p:nvPr/>
              </p:nvSpPr>
              <p:spPr bwMode="auto">
                <a:xfrm>
                  <a:off x="14081"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21" name="Freeform 332"/>
                <p:cNvSpPr>
                  <a:spLocks/>
                </p:cNvSpPr>
                <p:nvPr/>
              </p:nvSpPr>
              <p:spPr bwMode="auto">
                <a:xfrm>
                  <a:off x="14067" y="2025"/>
                  <a:ext cx="52" cy="111"/>
                </a:xfrm>
                <a:custGeom>
                  <a:avLst/>
                  <a:gdLst>
                    <a:gd name="T0" fmla="*/ 16 w 22"/>
                    <a:gd name="T1" fmla="*/ 0 h 47"/>
                    <a:gd name="T2" fmla="*/ 6 w 22"/>
                    <a:gd name="T3" fmla="*/ 0 h 47"/>
                    <a:gd name="T4" fmla="*/ 0 w 22"/>
                    <a:gd name="T5" fmla="*/ 6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2 w 22"/>
                    <a:gd name="T25" fmla="*/ 23 h 47"/>
                    <a:gd name="T26" fmla="*/ 12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6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5"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22" name="Oval 333"/>
                <p:cNvSpPr>
                  <a:spLocks noChangeArrowheads="1"/>
                </p:cNvSpPr>
                <p:nvPr/>
              </p:nvSpPr>
              <p:spPr bwMode="auto">
                <a:xfrm>
                  <a:off x="14148" y="1999"/>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23" name="Freeform 334"/>
                <p:cNvSpPr>
                  <a:spLocks/>
                </p:cNvSpPr>
                <p:nvPr/>
              </p:nvSpPr>
              <p:spPr bwMode="auto">
                <a:xfrm>
                  <a:off x="14001" y="2172"/>
                  <a:ext cx="54" cy="111"/>
                </a:xfrm>
                <a:custGeom>
                  <a:avLst/>
                  <a:gdLst>
                    <a:gd name="T0" fmla="*/ 19 w 23"/>
                    <a:gd name="T1" fmla="*/ 8 h 47"/>
                    <a:gd name="T2" fmla="*/ 19 w 23"/>
                    <a:gd name="T3" fmla="*/ 21 h 47"/>
                    <a:gd name="T4" fmla="*/ 21 w 23"/>
                    <a:gd name="T5" fmla="*/ 23 h 47"/>
                    <a:gd name="T6" fmla="*/ 23 w 23"/>
                    <a:gd name="T7" fmla="*/ 21 h 47"/>
                    <a:gd name="T8" fmla="*/ 23 w 23"/>
                    <a:gd name="T9" fmla="*/ 7 h 47"/>
                    <a:gd name="T10" fmla="*/ 17 w 23"/>
                    <a:gd name="T11" fmla="*/ 0 h 47"/>
                    <a:gd name="T12" fmla="*/ 6 w 23"/>
                    <a:gd name="T13" fmla="*/ 0 h 47"/>
                    <a:gd name="T14" fmla="*/ 0 w 23"/>
                    <a:gd name="T15" fmla="*/ 7 h 47"/>
                    <a:gd name="T16" fmla="*/ 0 w 23"/>
                    <a:gd name="T17" fmla="*/ 21 h 47"/>
                    <a:gd name="T18" fmla="*/ 2 w 23"/>
                    <a:gd name="T19" fmla="*/ 23 h 47"/>
                    <a:gd name="T20" fmla="*/ 4 w 23"/>
                    <a:gd name="T21" fmla="*/ 21 h 47"/>
                    <a:gd name="T22" fmla="*/ 4 w 23"/>
                    <a:gd name="T23" fmla="*/ 8 h 47"/>
                    <a:gd name="T24" fmla="*/ 5 w 23"/>
                    <a:gd name="T25" fmla="*/ 8 h 47"/>
                    <a:gd name="T26" fmla="*/ 5 w 23"/>
                    <a:gd name="T27" fmla="*/ 45 h 47"/>
                    <a:gd name="T28" fmla="*/ 6 w 23"/>
                    <a:gd name="T29" fmla="*/ 47 h 47"/>
                    <a:gd name="T30" fmla="*/ 6 w 23"/>
                    <a:gd name="T31" fmla="*/ 39 h 47"/>
                    <a:gd name="T32" fmla="*/ 11 w 23"/>
                    <a:gd name="T33" fmla="*/ 38 h 47"/>
                    <a:gd name="T34" fmla="*/ 11 w 23"/>
                    <a:gd name="T35" fmla="*/ 23 h 47"/>
                    <a:gd name="T36" fmla="*/ 12 w 23"/>
                    <a:gd name="T37" fmla="*/ 23 h 47"/>
                    <a:gd name="T38" fmla="*/ 12 w 23"/>
                    <a:gd name="T39" fmla="*/ 38 h 47"/>
                    <a:gd name="T40" fmla="*/ 17 w 23"/>
                    <a:gd name="T41" fmla="*/ 37 h 47"/>
                    <a:gd name="T42" fmla="*/ 17 w 23"/>
                    <a:gd name="T43" fmla="*/ 8 h 47"/>
                    <a:gd name="T44" fmla="*/ 19 w 23"/>
                    <a:gd name="T45"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9" y="8"/>
                      </a:moveTo>
                      <a:cubicBezTo>
                        <a:pt x="19" y="8"/>
                        <a:pt x="19" y="20"/>
                        <a:pt x="19" y="21"/>
                      </a:cubicBezTo>
                      <a:cubicBezTo>
                        <a:pt x="19" y="22"/>
                        <a:pt x="19" y="23"/>
                        <a:pt x="21" y="23"/>
                      </a:cubicBez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5"/>
                      </a:cubicBezTo>
                      <a:cubicBezTo>
                        <a:pt x="5" y="45"/>
                        <a:pt x="6" y="46"/>
                        <a:pt x="6" y="47"/>
                      </a:cubicBezTo>
                      <a:cubicBezTo>
                        <a:pt x="6" y="44"/>
                        <a:pt x="6" y="41"/>
                        <a:pt x="6" y="39"/>
                      </a:cubicBezTo>
                      <a:cubicBezTo>
                        <a:pt x="8" y="39"/>
                        <a:pt x="9" y="39"/>
                        <a:pt x="11" y="38"/>
                      </a:cubicBezTo>
                      <a:cubicBezTo>
                        <a:pt x="11" y="32"/>
                        <a:pt x="11" y="23"/>
                        <a:pt x="11" y="23"/>
                      </a:cubicBezTo>
                      <a:cubicBezTo>
                        <a:pt x="11" y="23"/>
                        <a:pt x="11" y="23"/>
                        <a:pt x="12" y="23"/>
                      </a:cubicBezTo>
                      <a:cubicBezTo>
                        <a:pt x="12" y="23"/>
                        <a:pt x="12" y="32"/>
                        <a:pt x="12" y="38"/>
                      </a:cubicBezTo>
                      <a:cubicBezTo>
                        <a:pt x="14" y="38"/>
                        <a:pt x="16" y="37"/>
                        <a:pt x="17" y="37"/>
                      </a:cubicBezTo>
                      <a:cubicBezTo>
                        <a:pt x="17" y="26"/>
                        <a:pt x="17" y="8"/>
                        <a:pt x="17" y="8"/>
                      </a:cubicBezTo>
                      <a:cubicBezTo>
                        <a:pt x="17" y="8"/>
                        <a:pt x="17" y="8"/>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24" name="Freeform 335"/>
                <p:cNvSpPr>
                  <a:spLocks/>
                </p:cNvSpPr>
                <p:nvPr/>
              </p:nvSpPr>
              <p:spPr bwMode="auto">
                <a:xfrm>
                  <a:off x="13674" y="2025"/>
                  <a:ext cx="52" cy="111"/>
                </a:xfrm>
                <a:custGeom>
                  <a:avLst/>
                  <a:gdLst>
                    <a:gd name="T0" fmla="*/ 16 w 22"/>
                    <a:gd name="T1" fmla="*/ 0 h 47"/>
                    <a:gd name="T2" fmla="*/ 6 w 22"/>
                    <a:gd name="T3" fmla="*/ 0 h 47"/>
                    <a:gd name="T4" fmla="*/ 0 w 22"/>
                    <a:gd name="T5" fmla="*/ 6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1 w 22"/>
                    <a:gd name="T25" fmla="*/ 23 h 47"/>
                    <a:gd name="T26" fmla="*/ 11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6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4" y="0"/>
                        <a:pt x="7" y="0"/>
                        <a:pt x="6" y="0"/>
                      </a:cubicBezTo>
                      <a:cubicBezTo>
                        <a:pt x="2" y="0"/>
                        <a:pt x="0" y="3"/>
                        <a:pt x="0" y="6"/>
                      </a:cubicBezTo>
                      <a:cubicBezTo>
                        <a:pt x="0" y="8"/>
                        <a:pt x="0" y="20"/>
                        <a:pt x="0" y="21"/>
                      </a:cubicBezTo>
                      <a:cubicBezTo>
                        <a:pt x="0" y="22"/>
                        <a:pt x="0"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19"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25" name="Freeform 336"/>
                <p:cNvSpPr>
                  <a:spLocks/>
                </p:cNvSpPr>
                <p:nvPr/>
              </p:nvSpPr>
              <p:spPr bwMode="auto">
                <a:xfrm>
                  <a:off x="14062" y="2174"/>
                  <a:ext cx="64" cy="76"/>
                </a:xfrm>
                <a:custGeom>
                  <a:avLst/>
                  <a:gdLst>
                    <a:gd name="T0" fmla="*/ 24 w 27"/>
                    <a:gd name="T1" fmla="*/ 28 h 32"/>
                    <a:gd name="T2" fmla="*/ 18 w 27"/>
                    <a:gd name="T3" fmla="*/ 6 h 32"/>
                    <a:gd name="T4" fmla="*/ 19 w 27"/>
                    <a:gd name="T5" fmla="*/ 6 h 32"/>
                    <a:gd name="T6" fmla="*/ 23 w 27"/>
                    <a:gd name="T7" fmla="*/ 19 h 32"/>
                    <a:gd name="T8" fmla="*/ 25 w 27"/>
                    <a:gd name="T9" fmla="*/ 20 h 32"/>
                    <a:gd name="T10" fmla="*/ 26 w 27"/>
                    <a:gd name="T11" fmla="*/ 18 h 32"/>
                    <a:gd name="T12" fmla="*/ 22 w 27"/>
                    <a:gd name="T13" fmla="*/ 4 h 32"/>
                    <a:gd name="T14" fmla="*/ 17 w 27"/>
                    <a:gd name="T15" fmla="*/ 0 h 32"/>
                    <a:gd name="T16" fmla="*/ 9 w 27"/>
                    <a:gd name="T17" fmla="*/ 0 h 32"/>
                    <a:gd name="T18" fmla="*/ 4 w 27"/>
                    <a:gd name="T19" fmla="*/ 4 h 32"/>
                    <a:gd name="T20" fmla="*/ 0 w 27"/>
                    <a:gd name="T21" fmla="*/ 18 h 32"/>
                    <a:gd name="T22" fmla="*/ 1 w 27"/>
                    <a:gd name="T23" fmla="*/ 20 h 32"/>
                    <a:gd name="T24" fmla="*/ 3 w 27"/>
                    <a:gd name="T25" fmla="*/ 19 h 32"/>
                    <a:gd name="T26" fmla="*/ 7 w 27"/>
                    <a:gd name="T27" fmla="*/ 6 h 32"/>
                    <a:gd name="T28" fmla="*/ 8 w 27"/>
                    <a:gd name="T29" fmla="*/ 6 h 32"/>
                    <a:gd name="T30" fmla="*/ 2 w 27"/>
                    <a:gd name="T31" fmla="*/ 28 h 32"/>
                    <a:gd name="T32" fmla="*/ 8 w 27"/>
                    <a:gd name="T33" fmla="*/ 28 h 32"/>
                    <a:gd name="T34" fmla="*/ 8 w 27"/>
                    <a:gd name="T35" fmla="*/ 32 h 32"/>
                    <a:gd name="T36" fmla="*/ 13 w 27"/>
                    <a:gd name="T37" fmla="*/ 32 h 32"/>
                    <a:gd name="T38" fmla="*/ 13 w 27"/>
                    <a:gd name="T39" fmla="*/ 28 h 32"/>
                    <a:gd name="T40" fmla="*/ 14 w 27"/>
                    <a:gd name="T41" fmla="*/ 28 h 32"/>
                    <a:gd name="T42" fmla="*/ 14 w 27"/>
                    <a:gd name="T43" fmla="*/ 31 h 32"/>
                    <a:gd name="T44" fmla="*/ 18 w 27"/>
                    <a:gd name="T45" fmla="*/ 30 h 32"/>
                    <a:gd name="T46" fmla="*/ 18 w 27"/>
                    <a:gd name="T47" fmla="*/ 28 h 32"/>
                    <a:gd name="T48" fmla="*/ 24 w 27"/>
                    <a:gd name="T4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32">
                      <a:moveTo>
                        <a:pt x="24" y="28"/>
                      </a:moveTo>
                      <a:cubicBezTo>
                        <a:pt x="18" y="6"/>
                        <a:pt x="18" y="6"/>
                        <a:pt x="18" y="6"/>
                      </a:cubicBezTo>
                      <a:cubicBezTo>
                        <a:pt x="19" y="6"/>
                        <a:pt x="19" y="6"/>
                        <a:pt x="19" y="6"/>
                      </a:cubicBezTo>
                      <a:cubicBezTo>
                        <a:pt x="19" y="6"/>
                        <a:pt x="22" y="18"/>
                        <a:pt x="23" y="19"/>
                      </a:cubicBezTo>
                      <a:cubicBezTo>
                        <a:pt x="23" y="20"/>
                        <a:pt x="24" y="20"/>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0"/>
                        <a:pt x="3" y="20"/>
                        <a:pt x="3" y="19"/>
                      </a:cubicBezTo>
                      <a:cubicBezTo>
                        <a:pt x="4" y="18"/>
                        <a:pt x="7" y="6"/>
                        <a:pt x="7" y="6"/>
                      </a:cubicBezTo>
                      <a:cubicBezTo>
                        <a:pt x="8" y="6"/>
                        <a:pt x="8" y="6"/>
                        <a:pt x="8" y="6"/>
                      </a:cubicBezTo>
                      <a:cubicBezTo>
                        <a:pt x="2" y="28"/>
                        <a:pt x="2" y="28"/>
                        <a:pt x="2" y="28"/>
                      </a:cubicBezTo>
                      <a:cubicBezTo>
                        <a:pt x="8" y="28"/>
                        <a:pt x="8" y="28"/>
                        <a:pt x="8" y="28"/>
                      </a:cubicBezTo>
                      <a:cubicBezTo>
                        <a:pt x="8" y="29"/>
                        <a:pt x="8" y="31"/>
                        <a:pt x="8" y="32"/>
                      </a:cubicBezTo>
                      <a:cubicBezTo>
                        <a:pt x="10" y="32"/>
                        <a:pt x="11" y="32"/>
                        <a:pt x="13" y="32"/>
                      </a:cubicBezTo>
                      <a:cubicBezTo>
                        <a:pt x="13" y="29"/>
                        <a:pt x="13" y="28"/>
                        <a:pt x="13" y="28"/>
                      </a:cubicBezTo>
                      <a:cubicBezTo>
                        <a:pt x="14" y="28"/>
                        <a:pt x="14" y="28"/>
                        <a:pt x="14" y="28"/>
                      </a:cubicBezTo>
                      <a:cubicBezTo>
                        <a:pt x="14" y="28"/>
                        <a:pt x="14" y="29"/>
                        <a:pt x="14" y="31"/>
                      </a:cubicBezTo>
                      <a:cubicBezTo>
                        <a:pt x="15" y="31"/>
                        <a:pt x="17" y="31"/>
                        <a:pt x="18" y="30"/>
                      </a:cubicBezTo>
                      <a:cubicBezTo>
                        <a:pt x="18" y="30"/>
                        <a:pt x="18" y="29"/>
                        <a:pt x="18" y="28"/>
                      </a:cubicBezTo>
                      <a:cubicBezTo>
                        <a:pt x="24" y="28"/>
                        <a:pt x="24" y="28"/>
                        <a:pt x="2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26" name="Freeform 337"/>
                <p:cNvSpPr>
                  <a:spLocks/>
                </p:cNvSpPr>
                <p:nvPr/>
              </p:nvSpPr>
              <p:spPr bwMode="auto">
                <a:xfrm>
                  <a:off x="14131" y="2172"/>
                  <a:ext cx="54" cy="66"/>
                </a:xfrm>
                <a:custGeom>
                  <a:avLst/>
                  <a:gdLst>
                    <a:gd name="T0" fmla="*/ 19 w 23"/>
                    <a:gd name="T1" fmla="*/ 8 h 28"/>
                    <a:gd name="T2" fmla="*/ 19 w 23"/>
                    <a:gd name="T3" fmla="*/ 21 h 28"/>
                    <a:gd name="T4" fmla="*/ 21 w 23"/>
                    <a:gd name="T5" fmla="*/ 23 h 28"/>
                    <a:gd name="T6" fmla="*/ 23 w 23"/>
                    <a:gd name="T7" fmla="*/ 21 h 28"/>
                    <a:gd name="T8" fmla="*/ 23 w 23"/>
                    <a:gd name="T9" fmla="*/ 7 h 28"/>
                    <a:gd name="T10" fmla="*/ 17 w 23"/>
                    <a:gd name="T11" fmla="*/ 0 h 28"/>
                    <a:gd name="T12" fmla="*/ 7 w 23"/>
                    <a:gd name="T13" fmla="*/ 0 h 28"/>
                    <a:gd name="T14" fmla="*/ 0 w 23"/>
                    <a:gd name="T15" fmla="*/ 7 h 28"/>
                    <a:gd name="T16" fmla="*/ 0 w 23"/>
                    <a:gd name="T17" fmla="*/ 21 h 28"/>
                    <a:gd name="T18" fmla="*/ 3 w 23"/>
                    <a:gd name="T19" fmla="*/ 23 h 28"/>
                    <a:gd name="T20" fmla="*/ 5 w 23"/>
                    <a:gd name="T21" fmla="*/ 21 h 28"/>
                    <a:gd name="T22" fmla="*/ 5 w 23"/>
                    <a:gd name="T23" fmla="*/ 8 h 28"/>
                    <a:gd name="T24" fmla="*/ 6 w 23"/>
                    <a:gd name="T25" fmla="*/ 8 h 28"/>
                    <a:gd name="T26" fmla="*/ 6 w 23"/>
                    <a:gd name="T27" fmla="*/ 28 h 28"/>
                    <a:gd name="T28" fmla="*/ 11 w 23"/>
                    <a:gd name="T29" fmla="*/ 27 h 28"/>
                    <a:gd name="T30" fmla="*/ 11 w 23"/>
                    <a:gd name="T31" fmla="*/ 23 h 28"/>
                    <a:gd name="T32" fmla="*/ 12 w 23"/>
                    <a:gd name="T33" fmla="*/ 23 h 28"/>
                    <a:gd name="T34" fmla="*/ 12 w 23"/>
                    <a:gd name="T35" fmla="*/ 26 h 28"/>
                    <a:gd name="T36" fmla="*/ 18 w 23"/>
                    <a:gd name="T37" fmla="*/ 25 h 28"/>
                    <a:gd name="T38" fmla="*/ 18 w 23"/>
                    <a:gd name="T39" fmla="*/ 8 h 28"/>
                    <a:gd name="T40" fmla="*/ 19 w 23"/>
                    <a:gd name="T41"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8">
                      <a:moveTo>
                        <a:pt x="19" y="8"/>
                      </a:move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7" y="0"/>
                      </a:cubicBezTo>
                      <a:cubicBezTo>
                        <a:pt x="3" y="0"/>
                        <a:pt x="0" y="3"/>
                        <a:pt x="0" y="7"/>
                      </a:cubicBezTo>
                      <a:cubicBezTo>
                        <a:pt x="0" y="8"/>
                        <a:pt x="0" y="20"/>
                        <a:pt x="0" y="21"/>
                      </a:cubicBezTo>
                      <a:cubicBezTo>
                        <a:pt x="0" y="22"/>
                        <a:pt x="1" y="23"/>
                        <a:pt x="3" y="23"/>
                      </a:cubicBezTo>
                      <a:cubicBezTo>
                        <a:pt x="4" y="23"/>
                        <a:pt x="5" y="22"/>
                        <a:pt x="5" y="21"/>
                      </a:cubicBezTo>
                      <a:cubicBezTo>
                        <a:pt x="5" y="20"/>
                        <a:pt x="5" y="8"/>
                        <a:pt x="5" y="8"/>
                      </a:cubicBezTo>
                      <a:cubicBezTo>
                        <a:pt x="5" y="8"/>
                        <a:pt x="5" y="8"/>
                        <a:pt x="6" y="8"/>
                      </a:cubicBezTo>
                      <a:cubicBezTo>
                        <a:pt x="6" y="8"/>
                        <a:pt x="6" y="18"/>
                        <a:pt x="6" y="28"/>
                      </a:cubicBezTo>
                      <a:cubicBezTo>
                        <a:pt x="7" y="28"/>
                        <a:pt x="9" y="27"/>
                        <a:pt x="11" y="27"/>
                      </a:cubicBezTo>
                      <a:cubicBezTo>
                        <a:pt x="11" y="25"/>
                        <a:pt x="11" y="23"/>
                        <a:pt x="11" y="23"/>
                      </a:cubicBezTo>
                      <a:cubicBezTo>
                        <a:pt x="11" y="23"/>
                        <a:pt x="11" y="23"/>
                        <a:pt x="12" y="23"/>
                      </a:cubicBezTo>
                      <a:cubicBezTo>
                        <a:pt x="12" y="23"/>
                        <a:pt x="12" y="25"/>
                        <a:pt x="12" y="26"/>
                      </a:cubicBezTo>
                      <a:cubicBezTo>
                        <a:pt x="14" y="26"/>
                        <a:pt x="16" y="26"/>
                        <a:pt x="18" y="25"/>
                      </a:cubicBezTo>
                      <a:cubicBezTo>
                        <a:pt x="18" y="16"/>
                        <a:pt x="18" y="8"/>
                        <a:pt x="18" y="8"/>
                      </a:cubicBezTo>
                      <a:cubicBezTo>
                        <a:pt x="18" y="8"/>
                        <a:pt x="18" y="8"/>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27" name="Oval 338"/>
                <p:cNvSpPr>
                  <a:spLocks noChangeArrowheads="1"/>
                </p:cNvSpPr>
                <p:nvPr/>
              </p:nvSpPr>
              <p:spPr bwMode="auto">
                <a:xfrm>
                  <a:off x="14081"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28" name="Freeform 339"/>
                <p:cNvSpPr>
                  <a:spLocks/>
                </p:cNvSpPr>
                <p:nvPr/>
              </p:nvSpPr>
              <p:spPr bwMode="auto">
                <a:xfrm>
                  <a:off x="13473" y="2025"/>
                  <a:ext cx="64" cy="111"/>
                </a:xfrm>
                <a:custGeom>
                  <a:avLst/>
                  <a:gdLst>
                    <a:gd name="T0" fmla="*/ 23 w 27"/>
                    <a:gd name="T1" fmla="*/ 5 h 47"/>
                    <a:gd name="T2" fmla="*/ 18 w 27"/>
                    <a:gd name="T3" fmla="*/ 0 h 47"/>
                    <a:gd name="T4" fmla="*/ 10 w 27"/>
                    <a:gd name="T5" fmla="*/ 0 h 47"/>
                    <a:gd name="T6" fmla="*/ 5 w 27"/>
                    <a:gd name="T7" fmla="*/ 5 h 47"/>
                    <a:gd name="T8" fmla="*/ 1 w 27"/>
                    <a:gd name="T9" fmla="*/ 18 h 47"/>
                    <a:gd name="T10" fmla="*/ 2 w 27"/>
                    <a:gd name="T11" fmla="*/ 21 h 47"/>
                    <a:gd name="T12" fmla="*/ 4 w 27"/>
                    <a:gd name="T13" fmla="*/ 20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4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8" y="0"/>
                      </a:cubicBezTo>
                      <a:cubicBezTo>
                        <a:pt x="17" y="0"/>
                        <a:pt x="11" y="0"/>
                        <a:pt x="10" y="0"/>
                      </a:cubicBezTo>
                      <a:cubicBezTo>
                        <a:pt x="8" y="0"/>
                        <a:pt x="5" y="2"/>
                        <a:pt x="5" y="5"/>
                      </a:cubicBezTo>
                      <a:cubicBezTo>
                        <a:pt x="3" y="10"/>
                        <a:pt x="1" y="18"/>
                        <a:pt x="1" y="18"/>
                      </a:cubicBezTo>
                      <a:cubicBezTo>
                        <a:pt x="0" y="19"/>
                        <a:pt x="1" y="20"/>
                        <a:pt x="2" y="21"/>
                      </a:cubicBezTo>
                      <a:cubicBezTo>
                        <a:pt x="3" y="21"/>
                        <a:pt x="4" y="20"/>
                        <a:pt x="4" y="20"/>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29" name="Oval 340"/>
                <p:cNvSpPr>
                  <a:spLocks noChangeArrowheads="1"/>
                </p:cNvSpPr>
                <p:nvPr/>
              </p:nvSpPr>
              <p:spPr bwMode="auto">
                <a:xfrm>
                  <a:off x="13561"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30" name="Oval 341"/>
                <p:cNvSpPr>
                  <a:spLocks noChangeArrowheads="1"/>
                </p:cNvSpPr>
                <p:nvPr/>
              </p:nvSpPr>
              <p:spPr bwMode="auto">
                <a:xfrm>
                  <a:off x="13561"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31" name="Freeform 342"/>
                <p:cNvSpPr>
                  <a:spLocks/>
                </p:cNvSpPr>
                <p:nvPr/>
              </p:nvSpPr>
              <p:spPr bwMode="auto">
                <a:xfrm>
                  <a:off x="13438" y="2148"/>
                  <a:ext cx="14" cy="19"/>
                </a:xfrm>
                <a:custGeom>
                  <a:avLst/>
                  <a:gdLst>
                    <a:gd name="T0" fmla="*/ 6 w 6"/>
                    <a:gd name="T1" fmla="*/ 5 h 8"/>
                    <a:gd name="T2" fmla="*/ 1 w 6"/>
                    <a:gd name="T3" fmla="*/ 0 h 8"/>
                    <a:gd name="T4" fmla="*/ 0 w 6"/>
                    <a:gd name="T5" fmla="*/ 0 h 8"/>
                    <a:gd name="T6" fmla="*/ 5 w 6"/>
                    <a:gd name="T7" fmla="*/ 8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6" y="2"/>
                        <a:pt x="4" y="0"/>
                        <a:pt x="1" y="0"/>
                      </a:cubicBezTo>
                      <a:cubicBezTo>
                        <a:pt x="1" y="0"/>
                        <a:pt x="1" y="0"/>
                        <a:pt x="0" y="0"/>
                      </a:cubicBezTo>
                      <a:cubicBezTo>
                        <a:pt x="2" y="3"/>
                        <a:pt x="3" y="5"/>
                        <a:pt x="5" y="8"/>
                      </a:cubicBezTo>
                      <a:cubicBezTo>
                        <a:pt x="6" y="7"/>
                        <a:pt x="6" y="6"/>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32" name="Oval 343"/>
                <p:cNvSpPr>
                  <a:spLocks noChangeArrowheads="1"/>
                </p:cNvSpPr>
                <p:nvPr/>
              </p:nvSpPr>
              <p:spPr bwMode="auto">
                <a:xfrm>
                  <a:off x="13494"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33" name="Freeform 344"/>
                <p:cNvSpPr>
                  <a:spLocks/>
                </p:cNvSpPr>
                <p:nvPr/>
              </p:nvSpPr>
              <p:spPr bwMode="auto">
                <a:xfrm>
                  <a:off x="13544" y="2025"/>
                  <a:ext cx="54"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34" name="Freeform 345"/>
                <p:cNvSpPr>
                  <a:spLocks/>
                </p:cNvSpPr>
                <p:nvPr/>
              </p:nvSpPr>
              <p:spPr bwMode="auto">
                <a:xfrm>
                  <a:off x="13539" y="2174"/>
                  <a:ext cx="64" cy="80"/>
                </a:xfrm>
                <a:custGeom>
                  <a:avLst/>
                  <a:gdLst>
                    <a:gd name="T0" fmla="*/ 18 w 27"/>
                    <a:gd name="T1" fmla="*/ 0 h 34"/>
                    <a:gd name="T2" fmla="*/ 10 w 27"/>
                    <a:gd name="T3" fmla="*/ 0 h 34"/>
                    <a:gd name="T4" fmla="*/ 4 w 27"/>
                    <a:gd name="T5" fmla="*/ 4 h 34"/>
                    <a:gd name="T6" fmla="*/ 0 w 27"/>
                    <a:gd name="T7" fmla="*/ 18 h 34"/>
                    <a:gd name="T8" fmla="*/ 2 w 27"/>
                    <a:gd name="T9" fmla="*/ 20 h 34"/>
                    <a:gd name="T10" fmla="*/ 4 w 27"/>
                    <a:gd name="T11" fmla="*/ 19 h 34"/>
                    <a:gd name="T12" fmla="*/ 8 w 27"/>
                    <a:gd name="T13" fmla="*/ 6 h 34"/>
                    <a:gd name="T14" fmla="*/ 9 w 27"/>
                    <a:gd name="T15" fmla="*/ 6 h 34"/>
                    <a:gd name="T16" fmla="*/ 3 w 27"/>
                    <a:gd name="T17" fmla="*/ 28 h 34"/>
                    <a:gd name="T18" fmla="*/ 9 w 27"/>
                    <a:gd name="T19" fmla="*/ 28 h 34"/>
                    <a:gd name="T20" fmla="*/ 9 w 27"/>
                    <a:gd name="T21" fmla="*/ 32 h 34"/>
                    <a:gd name="T22" fmla="*/ 13 w 27"/>
                    <a:gd name="T23" fmla="*/ 33 h 34"/>
                    <a:gd name="T24" fmla="*/ 13 w 27"/>
                    <a:gd name="T25" fmla="*/ 28 h 34"/>
                    <a:gd name="T26" fmla="*/ 14 w 27"/>
                    <a:gd name="T27" fmla="*/ 28 h 34"/>
                    <a:gd name="T28" fmla="*/ 14 w 27"/>
                    <a:gd name="T29" fmla="*/ 34 h 34"/>
                    <a:gd name="T30" fmla="*/ 19 w 27"/>
                    <a:gd name="T31" fmla="*/ 34 h 34"/>
                    <a:gd name="T32" fmla="*/ 19 w 27"/>
                    <a:gd name="T33" fmla="*/ 28 h 34"/>
                    <a:gd name="T34" fmla="*/ 25 w 27"/>
                    <a:gd name="T35" fmla="*/ 28 h 34"/>
                    <a:gd name="T36" fmla="*/ 19 w 27"/>
                    <a:gd name="T37" fmla="*/ 6 h 34"/>
                    <a:gd name="T38" fmla="*/ 20 w 27"/>
                    <a:gd name="T39" fmla="*/ 6 h 34"/>
                    <a:gd name="T40" fmla="*/ 23 w 27"/>
                    <a:gd name="T41" fmla="*/ 19 h 34"/>
                    <a:gd name="T42" fmla="*/ 24 w 27"/>
                    <a:gd name="T43" fmla="*/ 20 h 34"/>
                    <a:gd name="T44" fmla="*/ 27 w 27"/>
                    <a:gd name="T45" fmla="*/ 17 h 34"/>
                    <a:gd name="T46" fmla="*/ 23 w 27"/>
                    <a:gd name="T47" fmla="*/ 4 h 34"/>
                    <a:gd name="T48" fmla="*/ 18 w 27"/>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34">
                      <a:moveTo>
                        <a:pt x="18" y="0"/>
                      </a:moveTo>
                      <a:cubicBezTo>
                        <a:pt x="16" y="0"/>
                        <a:pt x="11" y="0"/>
                        <a:pt x="10" y="0"/>
                      </a:cubicBezTo>
                      <a:cubicBezTo>
                        <a:pt x="8" y="0"/>
                        <a:pt x="5" y="2"/>
                        <a:pt x="4" y="4"/>
                      </a:cubicBezTo>
                      <a:cubicBezTo>
                        <a:pt x="3" y="10"/>
                        <a:pt x="1" y="17"/>
                        <a:pt x="0" y="18"/>
                      </a:cubicBezTo>
                      <a:cubicBezTo>
                        <a:pt x="0" y="19"/>
                        <a:pt x="1" y="20"/>
                        <a:pt x="2" y="20"/>
                      </a:cubicBezTo>
                      <a:cubicBezTo>
                        <a:pt x="3" y="20"/>
                        <a:pt x="4" y="20"/>
                        <a:pt x="4" y="19"/>
                      </a:cubicBezTo>
                      <a:cubicBezTo>
                        <a:pt x="4" y="18"/>
                        <a:pt x="8" y="6"/>
                        <a:pt x="8" y="6"/>
                      </a:cubicBezTo>
                      <a:cubicBezTo>
                        <a:pt x="9" y="6"/>
                        <a:pt x="9" y="6"/>
                        <a:pt x="9" y="6"/>
                      </a:cubicBezTo>
                      <a:cubicBezTo>
                        <a:pt x="3" y="28"/>
                        <a:pt x="3" y="28"/>
                        <a:pt x="3" y="28"/>
                      </a:cubicBezTo>
                      <a:cubicBezTo>
                        <a:pt x="9" y="28"/>
                        <a:pt x="9" y="28"/>
                        <a:pt x="9" y="28"/>
                      </a:cubicBezTo>
                      <a:cubicBezTo>
                        <a:pt x="9" y="29"/>
                        <a:pt x="9" y="31"/>
                        <a:pt x="9" y="32"/>
                      </a:cubicBezTo>
                      <a:cubicBezTo>
                        <a:pt x="10" y="33"/>
                        <a:pt x="12" y="33"/>
                        <a:pt x="13" y="33"/>
                      </a:cubicBezTo>
                      <a:cubicBezTo>
                        <a:pt x="13" y="30"/>
                        <a:pt x="13" y="28"/>
                        <a:pt x="13" y="28"/>
                      </a:cubicBezTo>
                      <a:cubicBezTo>
                        <a:pt x="14" y="28"/>
                        <a:pt x="14" y="28"/>
                        <a:pt x="14" y="28"/>
                      </a:cubicBezTo>
                      <a:cubicBezTo>
                        <a:pt x="14" y="28"/>
                        <a:pt x="14" y="30"/>
                        <a:pt x="14" y="34"/>
                      </a:cubicBezTo>
                      <a:cubicBezTo>
                        <a:pt x="16" y="34"/>
                        <a:pt x="17" y="34"/>
                        <a:pt x="19" y="34"/>
                      </a:cubicBezTo>
                      <a:cubicBezTo>
                        <a:pt x="19" y="32"/>
                        <a:pt x="19" y="30"/>
                        <a:pt x="19" y="28"/>
                      </a:cubicBezTo>
                      <a:cubicBezTo>
                        <a:pt x="25" y="28"/>
                        <a:pt x="25" y="28"/>
                        <a:pt x="25" y="28"/>
                      </a:cubicBezTo>
                      <a:cubicBezTo>
                        <a:pt x="19" y="6"/>
                        <a:pt x="19" y="6"/>
                        <a:pt x="19" y="6"/>
                      </a:cubicBezTo>
                      <a:cubicBezTo>
                        <a:pt x="20" y="6"/>
                        <a:pt x="20" y="6"/>
                        <a:pt x="20" y="6"/>
                      </a:cubicBezTo>
                      <a:cubicBezTo>
                        <a:pt x="20" y="6"/>
                        <a:pt x="23" y="18"/>
                        <a:pt x="23" y="19"/>
                      </a:cubicBezTo>
                      <a:cubicBezTo>
                        <a:pt x="24" y="19"/>
                        <a:pt x="24" y="20"/>
                        <a:pt x="24" y="20"/>
                      </a:cubicBezTo>
                      <a:cubicBezTo>
                        <a:pt x="25" y="19"/>
                        <a:pt x="26" y="18"/>
                        <a:pt x="27" y="17"/>
                      </a:cubicBezTo>
                      <a:cubicBezTo>
                        <a:pt x="26" y="15"/>
                        <a:pt x="24" y="9"/>
                        <a:pt x="23" y="4"/>
                      </a:cubicBezTo>
                      <a:cubicBezTo>
                        <a:pt x="22" y="2"/>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35" name="Oval 346"/>
                <p:cNvSpPr>
                  <a:spLocks noChangeArrowheads="1"/>
                </p:cNvSpPr>
                <p:nvPr/>
              </p:nvSpPr>
              <p:spPr bwMode="auto">
                <a:xfrm>
                  <a:off x="13627"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36" name="Freeform 347"/>
                <p:cNvSpPr>
                  <a:spLocks/>
                </p:cNvSpPr>
                <p:nvPr/>
              </p:nvSpPr>
              <p:spPr bwMode="auto">
                <a:xfrm>
                  <a:off x="13480" y="2172"/>
                  <a:ext cx="52" cy="61"/>
                </a:xfrm>
                <a:custGeom>
                  <a:avLst/>
                  <a:gdLst>
                    <a:gd name="T0" fmla="*/ 18 w 22"/>
                    <a:gd name="T1" fmla="*/ 8 h 26"/>
                    <a:gd name="T2" fmla="*/ 18 w 22"/>
                    <a:gd name="T3" fmla="*/ 21 h 26"/>
                    <a:gd name="T4" fmla="*/ 20 w 22"/>
                    <a:gd name="T5" fmla="*/ 23 h 26"/>
                    <a:gd name="T6" fmla="*/ 22 w 22"/>
                    <a:gd name="T7" fmla="*/ 21 h 26"/>
                    <a:gd name="T8" fmla="*/ 22 w 22"/>
                    <a:gd name="T9" fmla="*/ 7 h 26"/>
                    <a:gd name="T10" fmla="*/ 16 w 22"/>
                    <a:gd name="T11" fmla="*/ 0 h 26"/>
                    <a:gd name="T12" fmla="*/ 6 w 22"/>
                    <a:gd name="T13" fmla="*/ 0 h 26"/>
                    <a:gd name="T14" fmla="*/ 0 w 22"/>
                    <a:gd name="T15" fmla="*/ 7 h 26"/>
                    <a:gd name="T16" fmla="*/ 0 w 22"/>
                    <a:gd name="T17" fmla="*/ 13 h 26"/>
                    <a:gd name="T18" fmla="*/ 4 w 22"/>
                    <a:gd name="T19" fmla="*/ 17 h 26"/>
                    <a:gd name="T20" fmla="*/ 4 w 22"/>
                    <a:gd name="T21" fmla="*/ 8 h 26"/>
                    <a:gd name="T22" fmla="*/ 5 w 22"/>
                    <a:gd name="T23" fmla="*/ 8 h 26"/>
                    <a:gd name="T24" fmla="*/ 5 w 22"/>
                    <a:gd name="T25" fmla="*/ 18 h 26"/>
                    <a:gd name="T26" fmla="*/ 17 w 22"/>
                    <a:gd name="T27" fmla="*/ 26 h 26"/>
                    <a:gd name="T28" fmla="*/ 17 w 22"/>
                    <a:gd name="T29" fmla="*/ 8 h 26"/>
                    <a:gd name="T30" fmla="*/ 18 w 22"/>
                    <a:gd name="T31"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6">
                      <a:moveTo>
                        <a:pt x="18" y="8"/>
                      </a:move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7" y="0"/>
                        <a:pt x="6" y="0"/>
                      </a:cubicBezTo>
                      <a:cubicBezTo>
                        <a:pt x="2" y="0"/>
                        <a:pt x="0" y="3"/>
                        <a:pt x="0" y="7"/>
                      </a:cubicBezTo>
                      <a:cubicBezTo>
                        <a:pt x="0" y="7"/>
                        <a:pt x="0" y="10"/>
                        <a:pt x="0" y="13"/>
                      </a:cubicBezTo>
                      <a:cubicBezTo>
                        <a:pt x="1" y="14"/>
                        <a:pt x="2" y="15"/>
                        <a:pt x="4" y="17"/>
                      </a:cubicBezTo>
                      <a:cubicBezTo>
                        <a:pt x="4" y="13"/>
                        <a:pt x="4" y="8"/>
                        <a:pt x="4" y="8"/>
                      </a:cubicBezTo>
                      <a:cubicBezTo>
                        <a:pt x="4" y="8"/>
                        <a:pt x="4" y="8"/>
                        <a:pt x="5" y="8"/>
                      </a:cubicBezTo>
                      <a:cubicBezTo>
                        <a:pt x="5" y="8"/>
                        <a:pt x="5" y="12"/>
                        <a:pt x="5" y="18"/>
                      </a:cubicBezTo>
                      <a:cubicBezTo>
                        <a:pt x="9" y="20"/>
                        <a:pt x="13" y="23"/>
                        <a:pt x="17" y="26"/>
                      </a:cubicBezTo>
                      <a:cubicBezTo>
                        <a:pt x="17" y="17"/>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37" name="Freeform 348"/>
                <p:cNvSpPr>
                  <a:spLocks/>
                </p:cNvSpPr>
                <p:nvPr/>
              </p:nvSpPr>
              <p:spPr bwMode="auto">
                <a:xfrm>
                  <a:off x="13426" y="2025"/>
                  <a:ext cx="42" cy="111"/>
                </a:xfrm>
                <a:custGeom>
                  <a:avLst/>
                  <a:gdLst>
                    <a:gd name="T0" fmla="*/ 6 w 18"/>
                    <a:gd name="T1" fmla="*/ 44 h 47"/>
                    <a:gd name="T2" fmla="*/ 6 w 18"/>
                    <a:gd name="T3" fmla="*/ 23 h 47"/>
                    <a:gd name="T4" fmla="*/ 7 w 18"/>
                    <a:gd name="T5" fmla="*/ 23 h 47"/>
                    <a:gd name="T6" fmla="*/ 7 w 18"/>
                    <a:gd name="T7" fmla="*/ 44 h 47"/>
                    <a:gd name="T8" fmla="*/ 10 w 18"/>
                    <a:gd name="T9" fmla="*/ 47 h 47"/>
                    <a:gd name="T10" fmla="*/ 12 w 18"/>
                    <a:gd name="T11" fmla="*/ 44 h 47"/>
                    <a:gd name="T12" fmla="*/ 12 w 18"/>
                    <a:gd name="T13" fmla="*/ 8 h 47"/>
                    <a:gd name="T14" fmla="*/ 13 w 18"/>
                    <a:gd name="T15" fmla="*/ 8 h 47"/>
                    <a:gd name="T16" fmla="*/ 13 w 18"/>
                    <a:gd name="T17" fmla="*/ 21 h 47"/>
                    <a:gd name="T18" fmla="*/ 16 w 18"/>
                    <a:gd name="T19" fmla="*/ 23 h 47"/>
                    <a:gd name="T20" fmla="*/ 18 w 18"/>
                    <a:gd name="T21" fmla="*/ 21 h 47"/>
                    <a:gd name="T22" fmla="*/ 18 w 18"/>
                    <a:gd name="T23" fmla="*/ 6 h 47"/>
                    <a:gd name="T24" fmla="*/ 11 w 18"/>
                    <a:gd name="T25" fmla="*/ 0 h 47"/>
                    <a:gd name="T26" fmla="*/ 1 w 18"/>
                    <a:gd name="T27" fmla="*/ 0 h 47"/>
                    <a:gd name="T28" fmla="*/ 0 w 18"/>
                    <a:gd name="T29" fmla="*/ 0 h 47"/>
                    <a:gd name="T30" fmla="*/ 0 w 18"/>
                    <a:gd name="T31" fmla="*/ 8 h 47"/>
                    <a:gd name="T32" fmla="*/ 0 w 18"/>
                    <a:gd name="T33" fmla="*/ 8 h 47"/>
                    <a:gd name="T34" fmla="*/ 0 w 18"/>
                    <a:gd name="T35" fmla="*/ 32 h 47"/>
                    <a:gd name="T36" fmla="*/ 3 w 18"/>
                    <a:gd name="T37" fmla="*/ 47 h 47"/>
                    <a:gd name="T38" fmla="*/ 6 w 18"/>
                    <a:gd name="T39"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47">
                      <a:moveTo>
                        <a:pt x="6" y="44"/>
                      </a:moveTo>
                      <a:cubicBezTo>
                        <a:pt x="6" y="42"/>
                        <a:pt x="6" y="23"/>
                        <a:pt x="6" y="23"/>
                      </a:cubicBezTo>
                      <a:cubicBezTo>
                        <a:pt x="6" y="23"/>
                        <a:pt x="6" y="23"/>
                        <a:pt x="7" y="23"/>
                      </a:cubicBezTo>
                      <a:cubicBezTo>
                        <a:pt x="7" y="23"/>
                        <a:pt x="7" y="42"/>
                        <a:pt x="7" y="44"/>
                      </a:cubicBezTo>
                      <a:cubicBezTo>
                        <a:pt x="7" y="46"/>
                        <a:pt x="8" y="47"/>
                        <a:pt x="10" y="47"/>
                      </a:cubicBezTo>
                      <a:cubicBezTo>
                        <a:pt x="11" y="47"/>
                        <a:pt x="12" y="46"/>
                        <a:pt x="12" y="44"/>
                      </a:cubicBezTo>
                      <a:cubicBezTo>
                        <a:pt x="12" y="42"/>
                        <a:pt x="12" y="8"/>
                        <a:pt x="12" y="8"/>
                      </a:cubicBezTo>
                      <a:cubicBezTo>
                        <a:pt x="12" y="8"/>
                        <a:pt x="12" y="8"/>
                        <a:pt x="13" y="8"/>
                      </a:cubicBezTo>
                      <a:cubicBezTo>
                        <a:pt x="13" y="8"/>
                        <a:pt x="13" y="19"/>
                        <a:pt x="13" y="21"/>
                      </a:cubicBezTo>
                      <a:cubicBezTo>
                        <a:pt x="13" y="22"/>
                        <a:pt x="14" y="23"/>
                        <a:pt x="16" y="23"/>
                      </a:cubicBezTo>
                      <a:cubicBezTo>
                        <a:pt x="17" y="23"/>
                        <a:pt x="18" y="22"/>
                        <a:pt x="18" y="21"/>
                      </a:cubicBezTo>
                      <a:cubicBezTo>
                        <a:pt x="18" y="20"/>
                        <a:pt x="18" y="8"/>
                        <a:pt x="18" y="6"/>
                      </a:cubicBezTo>
                      <a:cubicBezTo>
                        <a:pt x="18" y="3"/>
                        <a:pt x="15" y="0"/>
                        <a:pt x="11" y="0"/>
                      </a:cubicBezTo>
                      <a:cubicBezTo>
                        <a:pt x="10" y="0"/>
                        <a:pt x="3" y="0"/>
                        <a:pt x="1" y="0"/>
                      </a:cubicBezTo>
                      <a:cubicBezTo>
                        <a:pt x="1" y="0"/>
                        <a:pt x="0" y="0"/>
                        <a:pt x="0" y="0"/>
                      </a:cubicBezTo>
                      <a:cubicBezTo>
                        <a:pt x="0" y="3"/>
                        <a:pt x="0" y="5"/>
                        <a:pt x="0" y="8"/>
                      </a:cubicBezTo>
                      <a:cubicBezTo>
                        <a:pt x="0" y="8"/>
                        <a:pt x="0" y="8"/>
                        <a:pt x="0" y="8"/>
                      </a:cubicBezTo>
                      <a:cubicBezTo>
                        <a:pt x="0" y="8"/>
                        <a:pt x="0" y="21"/>
                        <a:pt x="0" y="32"/>
                      </a:cubicBezTo>
                      <a:cubicBezTo>
                        <a:pt x="1" y="37"/>
                        <a:pt x="2" y="42"/>
                        <a:pt x="3" y="47"/>
                      </a:cubicBezTo>
                      <a:cubicBezTo>
                        <a:pt x="5" y="46"/>
                        <a:pt x="6" y="45"/>
                        <a:pt x="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38" name="Oval 349"/>
                <p:cNvSpPr>
                  <a:spLocks noChangeArrowheads="1"/>
                </p:cNvSpPr>
                <p:nvPr/>
              </p:nvSpPr>
              <p:spPr bwMode="auto">
                <a:xfrm>
                  <a:off x="13494"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39" name="Freeform 350"/>
                <p:cNvSpPr>
                  <a:spLocks/>
                </p:cNvSpPr>
                <p:nvPr/>
              </p:nvSpPr>
              <p:spPr bwMode="auto">
                <a:xfrm>
                  <a:off x="13454" y="2174"/>
                  <a:ext cx="10" cy="14"/>
                </a:xfrm>
                <a:custGeom>
                  <a:avLst/>
                  <a:gdLst>
                    <a:gd name="T0" fmla="*/ 0 w 4"/>
                    <a:gd name="T1" fmla="*/ 0 h 6"/>
                    <a:gd name="T2" fmla="*/ 3 w 4"/>
                    <a:gd name="T3" fmla="*/ 4 h 6"/>
                    <a:gd name="T4" fmla="*/ 4 w 4"/>
                    <a:gd name="T5" fmla="*/ 6 h 6"/>
                    <a:gd name="T6" fmla="*/ 4 w 4"/>
                    <a:gd name="T7" fmla="*/ 4 h 6"/>
                    <a:gd name="T8" fmla="*/ 0 w 4"/>
                    <a:gd name="T9" fmla="*/ 0 h 6"/>
                  </a:gdLst>
                  <a:ahLst/>
                  <a:cxnLst>
                    <a:cxn ang="0">
                      <a:pos x="T0" y="T1"/>
                    </a:cxn>
                    <a:cxn ang="0">
                      <a:pos x="T2" y="T3"/>
                    </a:cxn>
                    <a:cxn ang="0">
                      <a:pos x="T4" y="T5"/>
                    </a:cxn>
                    <a:cxn ang="0">
                      <a:pos x="T6" y="T7"/>
                    </a:cxn>
                    <a:cxn ang="0">
                      <a:pos x="T8" y="T9"/>
                    </a:cxn>
                  </a:cxnLst>
                  <a:rect l="0" t="0" r="r" b="b"/>
                  <a:pathLst>
                    <a:path w="4" h="6">
                      <a:moveTo>
                        <a:pt x="0" y="0"/>
                      </a:moveTo>
                      <a:cubicBezTo>
                        <a:pt x="0" y="1"/>
                        <a:pt x="1" y="2"/>
                        <a:pt x="3" y="4"/>
                      </a:cubicBezTo>
                      <a:cubicBezTo>
                        <a:pt x="3" y="4"/>
                        <a:pt x="3" y="5"/>
                        <a:pt x="4" y="6"/>
                      </a:cubicBezTo>
                      <a:cubicBezTo>
                        <a:pt x="4" y="5"/>
                        <a:pt x="4" y="4"/>
                        <a:pt x="4" y="4"/>
                      </a:cubicBezTo>
                      <a:cubicBezTo>
                        <a:pt x="3" y="2"/>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40" name="Oval 351"/>
                <p:cNvSpPr>
                  <a:spLocks noChangeArrowheads="1"/>
                </p:cNvSpPr>
                <p:nvPr/>
              </p:nvSpPr>
              <p:spPr bwMode="auto">
                <a:xfrm>
                  <a:off x="13430" y="1999"/>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41" name="Oval 352"/>
                <p:cNvSpPr>
                  <a:spLocks noChangeArrowheads="1"/>
                </p:cNvSpPr>
                <p:nvPr/>
              </p:nvSpPr>
              <p:spPr bwMode="auto">
                <a:xfrm>
                  <a:off x="13627"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42" name="Freeform 353"/>
                <p:cNvSpPr>
                  <a:spLocks/>
                </p:cNvSpPr>
                <p:nvPr/>
              </p:nvSpPr>
              <p:spPr bwMode="auto">
                <a:xfrm>
                  <a:off x="13610" y="2172"/>
                  <a:ext cx="55" cy="35"/>
                </a:xfrm>
                <a:custGeom>
                  <a:avLst/>
                  <a:gdLst>
                    <a:gd name="T0" fmla="*/ 17 w 23"/>
                    <a:gd name="T1" fmla="*/ 0 h 15"/>
                    <a:gd name="T2" fmla="*/ 6 w 23"/>
                    <a:gd name="T3" fmla="*/ 0 h 15"/>
                    <a:gd name="T4" fmla="*/ 0 w 23"/>
                    <a:gd name="T5" fmla="*/ 7 h 15"/>
                    <a:gd name="T6" fmla="*/ 0 w 23"/>
                    <a:gd name="T7" fmla="*/ 15 h 15"/>
                    <a:gd name="T8" fmla="*/ 4 w 23"/>
                    <a:gd name="T9" fmla="*/ 12 h 15"/>
                    <a:gd name="T10" fmla="*/ 4 w 23"/>
                    <a:gd name="T11" fmla="*/ 8 h 15"/>
                    <a:gd name="T12" fmla="*/ 5 w 23"/>
                    <a:gd name="T13" fmla="*/ 8 h 15"/>
                    <a:gd name="T14" fmla="*/ 5 w 23"/>
                    <a:gd name="T15" fmla="*/ 12 h 15"/>
                    <a:gd name="T16" fmla="*/ 17 w 23"/>
                    <a:gd name="T17" fmla="*/ 13 h 15"/>
                    <a:gd name="T18" fmla="*/ 17 w 23"/>
                    <a:gd name="T19" fmla="*/ 8 h 15"/>
                    <a:gd name="T20" fmla="*/ 19 w 23"/>
                    <a:gd name="T21" fmla="*/ 8 h 15"/>
                    <a:gd name="T22" fmla="*/ 19 w 23"/>
                    <a:gd name="T23" fmla="*/ 13 h 15"/>
                    <a:gd name="T24" fmla="*/ 23 w 23"/>
                    <a:gd name="T25" fmla="*/ 14 h 15"/>
                    <a:gd name="T26" fmla="*/ 23 w 23"/>
                    <a:gd name="T27" fmla="*/ 7 h 15"/>
                    <a:gd name="T28" fmla="*/ 17 w 23"/>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5">
                      <a:moveTo>
                        <a:pt x="17" y="0"/>
                      </a:moveTo>
                      <a:cubicBezTo>
                        <a:pt x="15" y="0"/>
                        <a:pt x="8" y="0"/>
                        <a:pt x="6" y="0"/>
                      </a:cubicBezTo>
                      <a:cubicBezTo>
                        <a:pt x="3" y="0"/>
                        <a:pt x="0" y="3"/>
                        <a:pt x="0" y="7"/>
                      </a:cubicBezTo>
                      <a:cubicBezTo>
                        <a:pt x="0" y="7"/>
                        <a:pt x="0" y="11"/>
                        <a:pt x="0" y="15"/>
                      </a:cubicBezTo>
                      <a:cubicBezTo>
                        <a:pt x="1" y="14"/>
                        <a:pt x="3" y="13"/>
                        <a:pt x="4" y="12"/>
                      </a:cubicBezTo>
                      <a:cubicBezTo>
                        <a:pt x="4" y="10"/>
                        <a:pt x="4" y="8"/>
                        <a:pt x="4" y="8"/>
                      </a:cubicBezTo>
                      <a:cubicBezTo>
                        <a:pt x="4" y="8"/>
                        <a:pt x="4" y="8"/>
                        <a:pt x="5" y="8"/>
                      </a:cubicBezTo>
                      <a:cubicBezTo>
                        <a:pt x="5" y="8"/>
                        <a:pt x="5" y="10"/>
                        <a:pt x="5" y="12"/>
                      </a:cubicBezTo>
                      <a:cubicBezTo>
                        <a:pt x="9" y="11"/>
                        <a:pt x="13" y="12"/>
                        <a:pt x="17" y="13"/>
                      </a:cubicBezTo>
                      <a:cubicBezTo>
                        <a:pt x="17" y="10"/>
                        <a:pt x="17" y="8"/>
                        <a:pt x="17" y="8"/>
                      </a:cubicBezTo>
                      <a:cubicBezTo>
                        <a:pt x="17" y="8"/>
                        <a:pt x="17" y="8"/>
                        <a:pt x="19" y="8"/>
                      </a:cubicBezTo>
                      <a:cubicBezTo>
                        <a:pt x="19" y="8"/>
                        <a:pt x="19" y="10"/>
                        <a:pt x="19" y="13"/>
                      </a:cubicBezTo>
                      <a:cubicBezTo>
                        <a:pt x="20" y="13"/>
                        <a:pt x="21" y="14"/>
                        <a:pt x="23" y="14"/>
                      </a:cubicBezTo>
                      <a:cubicBezTo>
                        <a:pt x="23" y="11"/>
                        <a:pt x="23" y="7"/>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43" name="Freeform 354"/>
                <p:cNvSpPr>
                  <a:spLocks/>
                </p:cNvSpPr>
                <p:nvPr/>
              </p:nvSpPr>
              <p:spPr bwMode="auto">
                <a:xfrm>
                  <a:off x="13606" y="2025"/>
                  <a:ext cx="63"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1 w 27"/>
                    <a:gd name="T11" fmla="*/ 21 h 47"/>
                    <a:gd name="T12" fmla="*/ 4 w 27"/>
                    <a:gd name="T13" fmla="*/ 20 h 47"/>
                    <a:gd name="T14" fmla="*/ 8 w 27"/>
                    <a:gd name="T15" fmla="*/ 6 h 47"/>
                    <a:gd name="T16" fmla="*/ 9 w 27"/>
                    <a:gd name="T17" fmla="*/ 6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6 h 47"/>
                    <a:gd name="T44" fmla="*/ 19 w 27"/>
                    <a:gd name="T45" fmla="*/ 6 h 47"/>
                    <a:gd name="T46" fmla="*/ 23 w 27"/>
                    <a:gd name="T47" fmla="*/ 20 h 47"/>
                    <a:gd name="T48" fmla="*/ 25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20"/>
                      </a:cubicBezTo>
                      <a:cubicBezTo>
                        <a:pt x="23" y="20"/>
                        <a:pt x="24" y="21"/>
                        <a:pt x="25" y="21"/>
                      </a:cubicBezTo>
                      <a:cubicBezTo>
                        <a:pt x="26" y="20"/>
                        <a:pt x="27" y="19"/>
                        <a:pt x="27" y="18"/>
                      </a:cubicBezTo>
                      <a:cubicBezTo>
                        <a:pt x="26" y="18"/>
                        <a:pt x="24"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44" name="Oval 355"/>
                <p:cNvSpPr>
                  <a:spLocks noChangeArrowheads="1"/>
                </p:cNvSpPr>
                <p:nvPr/>
              </p:nvSpPr>
              <p:spPr bwMode="auto">
                <a:xfrm>
                  <a:off x="14732" y="39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45" name="Freeform 356"/>
                <p:cNvSpPr>
                  <a:spLocks/>
                </p:cNvSpPr>
                <p:nvPr/>
              </p:nvSpPr>
              <p:spPr bwMode="auto">
                <a:xfrm>
                  <a:off x="14798" y="390"/>
                  <a:ext cx="15" cy="21"/>
                </a:xfrm>
                <a:custGeom>
                  <a:avLst/>
                  <a:gdLst>
                    <a:gd name="T0" fmla="*/ 0 w 6"/>
                    <a:gd name="T1" fmla="*/ 5 h 9"/>
                    <a:gd name="T2" fmla="*/ 5 w 6"/>
                    <a:gd name="T3" fmla="*/ 9 h 9"/>
                    <a:gd name="T4" fmla="*/ 6 w 6"/>
                    <a:gd name="T5" fmla="*/ 9 h 9"/>
                    <a:gd name="T6" fmla="*/ 5 w 6"/>
                    <a:gd name="T7" fmla="*/ 0 h 9"/>
                    <a:gd name="T8" fmla="*/ 5 w 6"/>
                    <a:gd name="T9" fmla="*/ 0 h 9"/>
                    <a:gd name="T10" fmla="*/ 0 w 6"/>
                    <a:gd name="T11" fmla="*/ 5 h 9"/>
                  </a:gdLst>
                  <a:ahLst/>
                  <a:cxnLst>
                    <a:cxn ang="0">
                      <a:pos x="T0" y="T1"/>
                    </a:cxn>
                    <a:cxn ang="0">
                      <a:pos x="T2" y="T3"/>
                    </a:cxn>
                    <a:cxn ang="0">
                      <a:pos x="T4" y="T5"/>
                    </a:cxn>
                    <a:cxn ang="0">
                      <a:pos x="T6" y="T7"/>
                    </a:cxn>
                    <a:cxn ang="0">
                      <a:pos x="T8" y="T9"/>
                    </a:cxn>
                    <a:cxn ang="0">
                      <a:pos x="T10" y="T11"/>
                    </a:cxn>
                  </a:cxnLst>
                  <a:rect l="0" t="0" r="r" b="b"/>
                  <a:pathLst>
                    <a:path w="6" h="9">
                      <a:moveTo>
                        <a:pt x="0" y="5"/>
                      </a:moveTo>
                      <a:cubicBezTo>
                        <a:pt x="0" y="7"/>
                        <a:pt x="2" y="9"/>
                        <a:pt x="5" y="9"/>
                      </a:cubicBezTo>
                      <a:cubicBezTo>
                        <a:pt x="5" y="9"/>
                        <a:pt x="6" y="9"/>
                        <a:pt x="6" y="9"/>
                      </a:cubicBezTo>
                      <a:cubicBezTo>
                        <a:pt x="6" y="6"/>
                        <a:pt x="5" y="3"/>
                        <a:pt x="5" y="0"/>
                      </a:cubicBezTo>
                      <a:cubicBezTo>
                        <a:pt x="5" y="0"/>
                        <a:pt x="5" y="0"/>
                        <a:pt x="5" y="0"/>
                      </a:cubicBezTo>
                      <a:cubicBezTo>
                        <a:pt x="2" y="0"/>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46" name="Freeform 357"/>
                <p:cNvSpPr>
                  <a:spLocks/>
                </p:cNvSpPr>
                <p:nvPr/>
              </p:nvSpPr>
              <p:spPr bwMode="auto">
                <a:xfrm>
                  <a:off x="14796" y="352"/>
                  <a:ext cx="9" cy="26"/>
                </a:xfrm>
                <a:custGeom>
                  <a:avLst/>
                  <a:gdLst>
                    <a:gd name="T0" fmla="*/ 0 w 4"/>
                    <a:gd name="T1" fmla="*/ 9 h 11"/>
                    <a:gd name="T2" fmla="*/ 3 w 4"/>
                    <a:gd name="T3" fmla="*/ 11 h 11"/>
                    <a:gd name="T4" fmla="*/ 4 w 4"/>
                    <a:gd name="T5" fmla="*/ 10 h 11"/>
                    <a:gd name="T6" fmla="*/ 0 w 4"/>
                    <a:gd name="T7" fmla="*/ 0 h 11"/>
                    <a:gd name="T8" fmla="*/ 0 w 4"/>
                    <a:gd name="T9" fmla="*/ 9 h 11"/>
                  </a:gdLst>
                  <a:ahLst/>
                  <a:cxnLst>
                    <a:cxn ang="0">
                      <a:pos x="T0" y="T1"/>
                    </a:cxn>
                    <a:cxn ang="0">
                      <a:pos x="T2" y="T3"/>
                    </a:cxn>
                    <a:cxn ang="0">
                      <a:pos x="T4" y="T5"/>
                    </a:cxn>
                    <a:cxn ang="0">
                      <a:pos x="T6" y="T7"/>
                    </a:cxn>
                    <a:cxn ang="0">
                      <a:pos x="T8" y="T9"/>
                    </a:cxn>
                  </a:cxnLst>
                  <a:rect l="0" t="0" r="r" b="b"/>
                  <a:pathLst>
                    <a:path w="4" h="11">
                      <a:moveTo>
                        <a:pt x="0" y="9"/>
                      </a:moveTo>
                      <a:cubicBezTo>
                        <a:pt x="0" y="10"/>
                        <a:pt x="1" y="11"/>
                        <a:pt x="3" y="11"/>
                      </a:cubicBezTo>
                      <a:cubicBezTo>
                        <a:pt x="3" y="11"/>
                        <a:pt x="4" y="11"/>
                        <a:pt x="4" y="10"/>
                      </a:cubicBezTo>
                      <a:cubicBezTo>
                        <a:pt x="3" y="7"/>
                        <a:pt x="2" y="3"/>
                        <a:pt x="0" y="0"/>
                      </a:cubicBezTo>
                      <a:cubicBezTo>
                        <a:pt x="0" y="4"/>
                        <a:pt x="0" y="8"/>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47" name="Freeform 358"/>
                <p:cNvSpPr>
                  <a:spLocks/>
                </p:cNvSpPr>
                <p:nvPr/>
              </p:nvSpPr>
              <p:spPr bwMode="auto">
                <a:xfrm>
                  <a:off x="14782" y="413"/>
                  <a:ext cx="42" cy="112"/>
                </a:xfrm>
                <a:custGeom>
                  <a:avLst/>
                  <a:gdLst>
                    <a:gd name="T0" fmla="*/ 0 w 18"/>
                    <a:gd name="T1" fmla="*/ 6 h 47"/>
                    <a:gd name="T2" fmla="*/ 0 w 18"/>
                    <a:gd name="T3" fmla="*/ 21 h 47"/>
                    <a:gd name="T4" fmla="*/ 2 w 18"/>
                    <a:gd name="T5" fmla="*/ 23 h 47"/>
                    <a:gd name="T6" fmla="*/ 4 w 18"/>
                    <a:gd name="T7" fmla="*/ 21 h 47"/>
                    <a:gd name="T8" fmla="*/ 4 w 18"/>
                    <a:gd name="T9" fmla="*/ 8 h 47"/>
                    <a:gd name="T10" fmla="*/ 5 w 18"/>
                    <a:gd name="T11" fmla="*/ 8 h 47"/>
                    <a:gd name="T12" fmla="*/ 5 w 18"/>
                    <a:gd name="T13" fmla="*/ 44 h 47"/>
                    <a:gd name="T14" fmla="*/ 8 w 18"/>
                    <a:gd name="T15" fmla="*/ 47 h 47"/>
                    <a:gd name="T16" fmla="*/ 11 w 18"/>
                    <a:gd name="T17" fmla="*/ 44 h 47"/>
                    <a:gd name="T18" fmla="*/ 11 w 18"/>
                    <a:gd name="T19" fmla="*/ 23 h 47"/>
                    <a:gd name="T20" fmla="*/ 12 w 18"/>
                    <a:gd name="T21" fmla="*/ 23 h 47"/>
                    <a:gd name="T22" fmla="*/ 12 w 18"/>
                    <a:gd name="T23" fmla="*/ 44 h 47"/>
                    <a:gd name="T24" fmla="*/ 15 w 18"/>
                    <a:gd name="T25" fmla="*/ 47 h 47"/>
                    <a:gd name="T26" fmla="*/ 18 w 18"/>
                    <a:gd name="T27" fmla="*/ 44 h 47"/>
                    <a:gd name="T28" fmla="*/ 18 w 18"/>
                    <a:gd name="T29" fmla="*/ 20 h 47"/>
                    <a:gd name="T30" fmla="*/ 14 w 18"/>
                    <a:gd name="T31" fmla="*/ 0 h 47"/>
                    <a:gd name="T32" fmla="*/ 6 w 18"/>
                    <a:gd name="T33" fmla="*/ 0 h 47"/>
                    <a:gd name="T34" fmla="*/ 0 w 18"/>
                    <a:gd name="T3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3"/>
                        <a:pt x="18" y="30"/>
                        <a:pt x="18" y="20"/>
                      </a:cubicBezTo>
                      <a:cubicBezTo>
                        <a:pt x="16" y="14"/>
                        <a:pt x="15" y="7"/>
                        <a:pt x="14" y="0"/>
                      </a:cubicBezTo>
                      <a:cubicBezTo>
                        <a:pt x="11"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48" name="Freeform 359"/>
                <p:cNvSpPr>
                  <a:spLocks/>
                </p:cNvSpPr>
                <p:nvPr/>
              </p:nvSpPr>
              <p:spPr bwMode="auto">
                <a:xfrm>
                  <a:off x="14782" y="328"/>
                  <a:ext cx="4" cy="5"/>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1"/>
                        <a:pt x="1" y="0"/>
                      </a:cubicBezTo>
                      <a:cubicBezTo>
                        <a:pt x="0" y="2"/>
                        <a:pt x="0" y="2"/>
                        <a:pt x="0" y="2"/>
                      </a:cubicBezTo>
                      <a:cubicBezTo>
                        <a:pt x="1" y="2"/>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49" name="Freeform 360"/>
                <p:cNvSpPr>
                  <a:spLocks/>
                </p:cNvSpPr>
                <p:nvPr/>
              </p:nvSpPr>
              <p:spPr bwMode="auto">
                <a:xfrm>
                  <a:off x="14954" y="581"/>
                  <a:ext cx="17" cy="29"/>
                </a:xfrm>
                <a:custGeom>
                  <a:avLst/>
                  <a:gdLst>
                    <a:gd name="T0" fmla="*/ 0 w 7"/>
                    <a:gd name="T1" fmla="*/ 0 h 12"/>
                    <a:gd name="T2" fmla="*/ 4 w 7"/>
                    <a:gd name="T3" fmla="*/ 11 h 12"/>
                    <a:gd name="T4" fmla="*/ 6 w 7"/>
                    <a:gd name="T5" fmla="*/ 12 h 12"/>
                    <a:gd name="T6" fmla="*/ 7 w 7"/>
                    <a:gd name="T7" fmla="*/ 10 h 12"/>
                    <a:gd name="T8" fmla="*/ 7 w 7"/>
                    <a:gd name="T9" fmla="*/ 8 h 12"/>
                    <a:gd name="T10" fmla="*/ 5 w 7"/>
                    <a:gd name="T11" fmla="*/ 6 h 12"/>
                    <a:gd name="T12" fmla="*/ 0 w 7"/>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7" h="12">
                      <a:moveTo>
                        <a:pt x="0" y="0"/>
                      </a:moveTo>
                      <a:cubicBezTo>
                        <a:pt x="1" y="3"/>
                        <a:pt x="3" y="10"/>
                        <a:pt x="4" y="11"/>
                      </a:cubicBezTo>
                      <a:cubicBezTo>
                        <a:pt x="4" y="12"/>
                        <a:pt x="5" y="12"/>
                        <a:pt x="6" y="12"/>
                      </a:cubicBezTo>
                      <a:cubicBezTo>
                        <a:pt x="7" y="12"/>
                        <a:pt x="7" y="11"/>
                        <a:pt x="7" y="10"/>
                      </a:cubicBezTo>
                      <a:cubicBezTo>
                        <a:pt x="7" y="9"/>
                        <a:pt x="7" y="9"/>
                        <a:pt x="7" y="8"/>
                      </a:cubicBezTo>
                      <a:cubicBezTo>
                        <a:pt x="6" y="8"/>
                        <a:pt x="6" y="7"/>
                        <a:pt x="5" y="6"/>
                      </a:cubicBezTo>
                      <a:cubicBezTo>
                        <a:pt x="4" y="4"/>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50" name="Freeform 361"/>
                <p:cNvSpPr>
                  <a:spLocks/>
                </p:cNvSpPr>
                <p:nvPr/>
              </p:nvSpPr>
              <p:spPr bwMode="auto">
                <a:xfrm>
                  <a:off x="14907" y="560"/>
                  <a:ext cx="59" cy="111"/>
                </a:xfrm>
                <a:custGeom>
                  <a:avLst/>
                  <a:gdLst>
                    <a:gd name="T0" fmla="*/ 5 w 25"/>
                    <a:gd name="T1" fmla="*/ 5 h 47"/>
                    <a:gd name="T2" fmla="*/ 1 w 25"/>
                    <a:gd name="T3" fmla="*/ 19 h 47"/>
                    <a:gd name="T4" fmla="*/ 2 w 25"/>
                    <a:gd name="T5" fmla="*/ 21 h 47"/>
                    <a:gd name="T6" fmla="*/ 4 w 25"/>
                    <a:gd name="T7" fmla="*/ 20 h 47"/>
                    <a:gd name="T8" fmla="*/ 8 w 25"/>
                    <a:gd name="T9" fmla="*/ 7 h 47"/>
                    <a:gd name="T10" fmla="*/ 9 w 25"/>
                    <a:gd name="T11" fmla="*/ 7 h 47"/>
                    <a:gd name="T12" fmla="*/ 3 w 25"/>
                    <a:gd name="T13" fmla="*/ 28 h 47"/>
                    <a:gd name="T14" fmla="*/ 9 w 25"/>
                    <a:gd name="T15" fmla="*/ 28 h 47"/>
                    <a:gd name="T16" fmla="*/ 9 w 25"/>
                    <a:gd name="T17" fmla="*/ 45 h 47"/>
                    <a:gd name="T18" fmla="*/ 11 w 25"/>
                    <a:gd name="T19" fmla="*/ 47 h 47"/>
                    <a:gd name="T20" fmla="*/ 13 w 25"/>
                    <a:gd name="T21" fmla="*/ 45 h 47"/>
                    <a:gd name="T22" fmla="*/ 13 w 25"/>
                    <a:gd name="T23" fmla="*/ 28 h 47"/>
                    <a:gd name="T24" fmla="*/ 14 w 25"/>
                    <a:gd name="T25" fmla="*/ 28 h 47"/>
                    <a:gd name="T26" fmla="*/ 14 w 25"/>
                    <a:gd name="T27" fmla="*/ 45 h 47"/>
                    <a:gd name="T28" fmla="*/ 17 w 25"/>
                    <a:gd name="T29" fmla="*/ 47 h 47"/>
                    <a:gd name="T30" fmla="*/ 19 w 25"/>
                    <a:gd name="T31" fmla="*/ 45 h 47"/>
                    <a:gd name="T32" fmla="*/ 19 w 25"/>
                    <a:gd name="T33" fmla="*/ 28 h 47"/>
                    <a:gd name="T34" fmla="*/ 25 w 25"/>
                    <a:gd name="T35" fmla="*/ 28 h 47"/>
                    <a:gd name="T36" fmla="*/ 19 w 25"/>
                    <a:gd name="T37" fmla="*/ 7 h 47"/>
                    <a:gd name="T38" fmla="*/ 10 w 25"/>
                    <a:gd name="T39" fmla="*/ 0 h 47"/>
                    <a:gd name="T40" fmla="*/ 5 w 25"/>
                    <a:gd name="T41"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47">
                      <a:moveTo>
                        <a:pt x="5" y="5"/>
                      </a:move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20" y="13"/>
                        <a:pt x="19" y="8"/>
                        <a:pt x="19" y="7"/>
                      </a:cubicBezTo>
                      <a:cubicBezTo>
                        <a:pt x="16" y="5"/>
                        <a:pt x="13" y="2"/>
                        <a:pt x="10" y="0"/>
                      </a:cubicBezTo>
                      <a:cubicBezTo>
                        <a:pt x="8" y="1"/>
                        <a:pt x="5" y="3"/>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51" name="Freeform 362"/>
                <p:cNvSpPr>
                  <a:spLocks/>
                </p:cNvSpPr>
                <p:nvPr/>
              </p:nvSpPr>
              <p:spPr bwMode="auto">
                <a:xfrm>
                  <a:off x="14760" y="309"/>
                  <a:ext cx="10" cy="12"/>
                </a:xfrm>
                <a:custGeom>
                  <a:avLst/>
                  <a:gdLst>
                    <a:gd name="T0" fmla="*/ 0 w 4"/>
                    <a:gd name="T1" fmla="*/ 3 h 5"/>
                    <a:gd name="T2" fmla="*/ 2 w 4"/>
                    <a:gd name="T3" fmla="*/ 5 h 5"/>
                    <a:gd name="T4" fmla="*/ 4 w 4"/>
                    <a:gd name="T5" fmla="*/ 3 h 5"/>
                    <a:gd name="T6" fmla="*/ 0 w 4"/>
                    <a:gd name="T7" fmla="*/ 0 h 5"/>
                    <a:gd name="T8" fmla="*/ 0 w 4"/>
                    <a:gd name="T9" fmla="*/ 3 h 5"/>
                  </a:gdLst>
                  <a:ahLst/>
                  <a:cxnLst>
                    <a:cxn ang="0">
                      <a:pos x="T0" y="T1"/>
                    </a:cxn>
                    <a:cxn ang="0">
                      <a:pos x="T2" y="T3"/>
                    </a:cxn>
                    <a:cxn ang="0">
                      <a:pos x="T4" y="T5"/>
                    </a:cxn>
                    <a:cxn ang="0">
                      <a:pos x="T6" y="T7"/>
                    </a:cxn>
                    <a:cxn ang="0">
                      <a:pos x="T8" y="T9"/>
                    </a:cxn>
                  </a:cxnLst>
                  <a:rect l="0" t="0" r="r" b="b"/>
                  <a:pathLst>
                    <a:path w="4" h="5">
                      <a:moveTo>
                        <a:pt x="0" y="3"/>
                      </a:moveTo>
                      <a:cubicBezTo>
                        <a:pt x="0" y="4"/>
                        <a:pt x="1" y="5"/>
                        <a:pt x="2" y="5"/>
                      </a:cubicBezTo>
                      <a:cubicBezTo>
                        <a:pt x="3" y="5"/>
                        <a:pt x="4" y="4"/>
                        <a:pt x="4" y="3"/>
                      </a:cubicBezTo>
                      <a:cubicBezTo>
                        <a:pt x="3" y="2"/>
                        <a:pt x="1" y="1"/>
                        <a:pt x="0" y="0"/>
                      </a:cubicBezTo>
                      <a:cubicBezTo>
                        <a:pt x="0" y="2"/>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52" name="Freeform 363"/>
                <p:cNvSpPr>
                  <a:spLocks/>
                </p:cNvSpPr>
                <p:nvPr/>
              </p:nvSpPr>
              <p:spPr bwMode="auto">
                <a:xfrm>
                  <a:off x="14715" y="560"/>
                  <a:ext cx="55" cy="111"/>
                </a:xfrm>
                <a:custGeom>
                  <a:avLst/>
                  <a:gdLst>
                    <a:gd name="T0" fmla="*/ 23 w 23"/>
                    <a:gd name="T1" fmla="*/ 21 h 47"/>
                    <a:gd name="T2" fmla="*/ 23 w 23"/>
                    <a:gd name="T3" fmla="*/ 6 h 47"/>
                    <a:gd name="T4" fmla="*/ 17 w 23"/>
                    <a:gd name="T5" fmla="*/ 0 h 47"/>
                    <a:gd name="T6" fmla="*/ 7 w 23"/>
                    <a:gd name="T7" fmla="*/ 0 h 47"/>
                    <a:gd name="T8" fmla="*/ 0 w 23"/>
                    <a:gd name="T9" fmla="*/ 6 h 47"/>
                    <a:gd name="T10" fmla="*/ 0 w 23"/>
                    <a:gd name="T11" fmla="*/ 21 h 47"/>
                    <a:gd name="T12" fmla="*/ 3 w 23"/>
                    <a:gd name="T13" fmla="*/ 23 h 47"/>
                    <a:gd name="T14" fmla="*/ 5 w 23"/>
                    <a:gd name="T15" fmla="*/ 21 h 47"/>
                    <a:gd name="T16" fmla="*/ 5 w 23"/>
                    <a:gd name="T17" fmla="*/ 8 h 47"/>
                    <a:gd name="T18" fmla="*/ 6 w 23"/>
                    <a:gd name="T19" fmla="*/ 8 h 47"/>
                    <a:gd name="T20" fmla="*/ 6 w 23"/>
                    <a:gd name="T21" fmla="*/ 44 h 47"/>
                    <a:gd name="T22" fmla="*/ 8 w 23"/>
                    <a:gd name="T23" fmla="*/ 47 h 47"/>
                    <a:gd name="T24" fmla="*/ 11 w 23"/>
                    <a:gd name="T25" fmla="*/ 44 h 47"/>
                    <a:gd name="T26" fmla="*/ 11 w 23"/>
                    <a:gd name="T27" fmla="*/ 23 h 47"/>
                    <a:gd name="T28" fmla="*/ 12 w 23"/>
                    <a:gd name="T29" fmla="*/ 23 h 47"/>
                    <a:gd name="T30" fmla="*/ 12 w 23"/>
                    <a:gd name="T31" fmla="*/ 44 h 47"/>
                    <a:gd name="T32" fmla="*/ 15 w 23"/>
                    <a:gd name="T33" fmla="*/ 47 h 47"/>
                    <a:gd name="T34" fmla="*/ 18 w 23"/>
                    <a:gd name="T35" fmla="*/ 44 h 47"/>
                    <a:gd name="T36" fmla="*/ 18 w 23"/>
                    <a:gd name="T37" fmla="*/ 8 h 47"/>
                    <a:gd name="T38" fmla="*/ 19 w 23"/>
                    <a:gd name="T39" fmla="*/ 8 h 47"/>
                    <a:gd name="T40" fmla="*/ 19 w 23"/>
                    <a:gd name="T41" fmla="*/ 21 h 47"/>
                    <a:gd name="T42" fmla="*/ 21 w 23"/>
                    <a:gd name="T43" fmla="*/ 23 h 47"/>
                    <a:gd name="T44" fmla="*/ 23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3" y="21"/>
                      </a:moveTo>
                      <a:cubicBezTo>
                        <a:pt x="23" y="20"/>
                        <a:pt x="23" y="8"/>
                        <a:pt x="23" y="6"/>
                      </a:cubicBezTo>
                      <a:cubicBezTo>
                        <a:pt x="23" y="3"/>
                        <a:pt x="20" y="0"/>
                        <a:pt x="17" y="0"/>
                      </a:cubicBezTo>
                      <a:cubicBezTo>
                        <a:pt x="15" y="0"/>
                        <a:pt x="8" y="0"/>
                        <a:pt x="7" y="0"/>
                      </a:cubicBezTo>
                      <a:cubicBezTo>
                        <a:pt x="3" y="0"/>
                        <a:pt x="0" y="3"/>
                        <a:pt x="0" y="6"/>
                      </a:cubicBezTo>
                      <a:cubicBezTo>
                        <a:pt x="0" y="8"/>
                        <a:pt x="0" y="20"/>
                        <a:pt x="0" y="21"/>
                      </a:cubicBezTo>
                      <a:cubicBezTo>
                        <a:pt x="0" y="22"/>
                        <a:pt x="1" y="23"/>
                        <a:pt x="3"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53" name="Oval 364"/>
                <p:cNvSpPr>
                  <a:spLocks noChangeArrowheads="1"/>
                </p:cNvSpPr>
                <p:nvPr/>
              </p:nvSpPr>
              <p:spPr bwMode="auto">
                <a:xfrm>
                  <a:off x="14732" y="536"/>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54" name="Freeform 365"/>
                <p:cNvSpPr>
                  <a:spLocks/>
                </p:cNvSpPr>
                <p:nvPr/>
              </p:nvSpPr>
              <p:spPr bwMode="auto">
                <a:xfrm>
                  <a:off x="14730" y="302"/>
                  <a:ext cx="28" cy="76"/>
                </a:xfrm>
                <a:custGeom>
                  <a:avLst/>
                  <a:gdLst>
                    <a:gd name="T0" fmla="*/ 0 w 12"/>
                    <a:gd name="T1" fmla="*/ 29 h 32"/>
                    <a:gd name="T2" fmla="*/ 2 w 12"/>
                    <a:gd name="T3" fmla="*/ 32 h 32"/>
                    <a:gd name="T4" fmla="*/ 5 w 12"/>
                    <a:gd name="T5" fmla="*/ 29 h 32"/>
                    <a:gd name="T6" fmla="*/ 5 w 12"/>
                    <a:gd name="T7" fmla="*/ 8 h 32"/>
                    <a:gd name="T8" fmla="*/ 6 w 12"/>
                    <a:gd name="T9" fmla="*/ 8 h 32"/>
                    <a:gd name="T10" fmla="*/ 6 w 12"/>
                    <a:gd name="T11" fmla="*/ 29 h 32"/>
                    <a:gd name="T12" fmla="*/ 9 w 12"/>
                    <a:gd name="T13" fmla="*/ 32 h 32"/>
                    <a:gd name="T14" fmla="*/ 12 w 12"/>
                    <a:gd name="T15" fmla="*/ 29 h 32"/>
                    <a:gd name="T16" fmla="*/ 12 w 12"/>
                    <a:gd name="T17" fmla="*/ 3 h 32"/>
                    <a:gd name="T18" fmla="*/ 0 w 12"/>
                    <a:gd name="T19" fmla="*/ 0 h 32"/>
                    <a:gd name="T20" fmla="*/ 0 w 12"/>
                    <a:gd name="T21"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2">
                      <a:moveTo>
                        <a:pt x="0" y="29"/>
                      </a:moveTo>
                      <a:cubicBezTo>
                        <a:pt x="0" y="30"/>
                        <a:pt x="1" y="32"/>
                        <a:pt x="2" y="32"/>
                      </a:cubicBezTo>
                      <a:cubicBezTo>
                        <a:pt x="4" y="32"/>
                        <a:pt x="5" y="30"/>
                        <a:pt x="5" y="29"/>
                      </a:cubicBezTo>
                      <a:cubicBezTo>
                        <a:pt x="5" y="27"/>
                        <a:pt x="5" y="8"/>
                        <a:pt x="5" y="8"/>
                      </a:cubicBezTo>
                      <a:cubicBezTo>
                        <a:pt x="5" y="8"/>
                        <a:pt x="5" y="8"/>
                        <a:pt x="6" y="8"/>
                      </a:cubicBezTo>
                      <a:cubicBezTo>
                        <a:pt x="6" y="8"/>
                        <a:pt x="6" y="27"/>
                        <a:pt x="6" y="29"/>
                      </a:cubicBezTo>
                      <a:cubicBezTo>
                        <a:pt x="6" y="30"/>
                        <a:pt x="8" y="32"/>
                        <a:pt x="9" y="32"/>
                      </a:cubicBezTo>
                      <a:cubicBezTo>
                        <a:pt x="11" y="32"/>
                        <a:pt x="12" y="30"/>
                        <a:pt x="12" y="29"/>
                      </a:cubicBezTo>
                      <a:cubicBezTo>
                        <a:pt x="12" y="27"/>
                        <a:pt x="12" y="13"/>
                        <a:pt x="12" y="3"/>
                      </a:cubicBezTo>
                      <a:cubicBezTo>
                        <a:pt x="9" y="1"/>
                        <a:pt x="5" y="0"/>
                        <a:pt x="0" y="0"/>
                      </a:cubicBezTo>
                      <a:cubicBezTo>
                        <a:pt x="0" y="10"/>
                        <a:pt x="0" y="2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55" name="Freeform 366"/>
                <p:cNvSpPr>
                  <a:spLocks/>
                </p:cNvSpPr>
                <p:nvPr/>
              </p:nvSpPr>
              <p:spPr bwMode="auto">
                <a:xfrm>
                  <a:off x="14715" y="302"/>
                  <a:ext cx="12" cy="19"/>
                </a:xfrm>
                <a:custGeom>
                  <a:avLst/>
                  <a:gdLst>
                    <a:gd name="T0" fmla="*/ 3 w 5"/>
                    <a:gd name="T1" fmla="*/ 8 h 8"/>
                    <a:gd name="T2" fmla="*/ 5 w 5"/>
                    <a:gd name="T3" fmla="*/ 6 h 8"/>
                    <a:gd name="T4" fmla="*/ 5 w 5"/>
                    <a:gd name="T5" fmla="*/ 0 h 8"/>
                    <a:gd name="T6" fmla="*/ 0 w 5"/>
                    <a:gd name="T7" fmla="*/ 0 h 8"/>
                    <a:gd name="T8" fmla="*/ 0 w 5"/>
                    <a:gd name="T9" fmla="*/ 6 h 8"/>
                    <a:gd name="T10" fmla="*/ 3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3" y="8"/>
                      </a:moveTo>
                      <a:cubicBezTo>
                        <a:pt x="4" y="8"/>
                        <a:pt x="5" y="7"/>
                        <a:pt x="5" y="6"/>
                      </a:cubicBezTo>
                      <a:cubicBezTo>
                        <a:pt x="5" y="5"/>
                        <a:pt x="5" y="3"/>
                        <a:pt x="5" y="0"/>
                      </a:cubicBezTo>
                      <a:cubicBezTo>
                        <a:pt x="3" y="0"/>
                        <a:pt x="2" y="0"/>
                        <a:pt x="0" y="0"/>
                      </a:cubicBezTo>
                      <a:cubicBezTo>
                        <a:pt x="0" y="2"/>
                        <a:pt x="0" y="5"/>
                        <a:pt x="0" y="6"/>
                      </a:cubicBezTo>
                      <a:cubicBezTo>
                        <a:pt x="0" y="7"/>
                        <a:pt x="1"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56" name="Oval 367"/>
                <p:cNvSpPr>
                  <a:spLocks noChangeArrowheads="1"/>
                </p:cNvSpPr>
                <p:nvPr/>
              </p:nvSpPr>
              <p:spPr bwMode="auto">
                <a:xfrm>
                  <a:off x="14798" y="536"/>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57" name="Freeform 368"/>
                <p:cNvSpPr>
                  <a:spLocks/>
                </p:cNvSpPr>
                <p:nvPr/>
              </p:nvSpPr>
              <p:spPr bwMode="auto">
                <a:xfrm>
                  <a:off x="14711" y="413"/>
                  <a:ext cx="64" cy="112"/>
                </a:xfrm>
                <a:custGeom>
                  <a:avLst/>
                  <a:gdLst>
                    <a:gd name="T0" fmla="*/ 2 w 27"/>
                    <a:gd name="T1" fmla="*/ 21 h 47"/>
                    <a:gd name="T2" fmla="*/ 4 w 27"/>
                    <a:gd name="T3" fmla="*/ 20 h 47"/>
                    <a:gd name="T4" fmla="*/ 8 w 27"/>
                    <a:gd name="T5" fmla="*/ 7 h 47"/>
                    <a:gd name="T6" fmla="*/ 9 w 27"/>
                    <a:gd name="T7" fmla="*/ 7 h 47"/>
                    <a:gd name="T8" fmla="*/ 3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7 w 27"/>
                    <a:gd name="T25" fmla="*/ 47 h 47"/>
                    <a:gd name="T26" fmla="*/ 19 w 27"/>
                    <a:gd name="T27" fmla="*/ 45 h 47"/>
                    <a:gd name="T28" fmla="*/ 19 w 27"/>
                    <a:gd name="T29" fmla="*/ 29 h 47"/>
                    <a:gd name="T30" fmla="*/ 25 w 27"/>
                    <a:gd name="T31" fmla="*/ 29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58" name="Oval 369"/>
                <p:cNvSpPr>
                  <a:spLocks noChangeArrowheads="1"/>
                </p:cNvSpPr>
                <p:nvPr/>
              </p:nvSpPr>
              <p:spPr bwMode="auto">
                <a:xfrm>
                  <a:off x="14862" y="536"/>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59" name="Freeform 370"/>
                <p:cNvSpPr>
                  <a:spLocks/>
                </p:cNvSpPr>
                <p:nvPr/>
              </p:nvSpPr>
              <p:spPr bwMode="auto">
                <a:xfrm>
                  <a:off x="14848" y="560"/>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1 w 22"/>
                    <a:gd name="T13" fmla="*/ 44 h 47"/>
                    <a:gd name="T14" fmla="*/ 11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60" name="Freeform 371"/>
                <p:cNvSpPr>
                  <a:spLocks/>
                </p:cNvSpPr>
                <p:nvPr/>
              </p:nvSpPr>
              <p:spPr bwMode="auto">
                <a:xfrm>
                  <a:off x="14777" y="560"/>
                  <a:ext cx="64" cy="111"/>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5" y="21"/>
                        <a:pt x="25" y="21"/>
                      </a:cubicBezTo>
                      <a:cubicBezTo>
                        <a:pt x="26" y="21"/>
                        <a:pt x="27" y="20"/>
                        <a:pt x="27" y="19"/>
                      </a:cubicBezTo>
                      <a:cubicBezTo>
                        <a:pt x="26" y="18"/>
                        <a:pt x="24" y="11"/>
                        <a:pt x="23" y="5"/>
                      </a:cubicBezTo>
                      <a:cubicBezTo>
                        <a:pt x="22" y="2"/>
                        <a:pt x="20" y="0"/>
                        <a:pt x="17" y="0"/>
                      </a:cubicBezTo>
                      <a:cubicBezTo>
                        <a:pt x="16" y="0"/>
                        <a:pt x="11" y="0"/>
                        <a:pt x="10" y="0"/>
                      </a:cubicBezTo>
                      <a:cubicBezTo>
                        <a:pt x="7" y="0"/>
                        <a:pt x="5" y="2"/>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61" name="Oval 372"/>
                <p:cNvSpPr>
                  <a:spLocks noChangeArrowheads="1"/>
                </p:cNvSpPr>
                <p:nvPr/>
              </p:nvSpPr>
              <p:spPr bwMode="auto">
                <a:xfrm>
                  <a:off x="14538" y="39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62" name="Freeform 373"/>
                <p:cNvSpPr>
                  <a:spLocks/>
                </p:cNvSpPr>
                <p:nvPr/>
              </p:nvSpPr>
              <p:spPr bwMode="auto">
                <a:xfrm>
                  <a:off x="14304" y="577"/>
                  <a:ext cx="16" cy="33"/>
                </a:xfrm>
                <a:custGeom>
                  <a:avLst/>
                  <a:gdLst>
                    <a:gd name="T0" fmla="*/ 3 w 7"/>
                    <a:gd name="T1" fmla="*/ 13 h 14"/>
                    <a:gd name="T2" fmla="*/ 5 w 7"/>
                    <a:gd name="T3" fmla="*/ 14 h 14"/>
                    <a:gd name="T4" fmla="*/ 6 w 7"/>
                    <a:gd name="T5" fmla="*/ 12 h 14"/>
                    <a:gd name="T6" fmla="*/ 3 w 7"/>
                    <a:gd name="T7" fmla="*/ 0 h 14"/>
                    <a:gd name="T8" fmla="*/ 0 w 7"/>
                    <a:gd name="T9" fmla="*/ 3 h 14"/>
                    <a:gd name="T10" fmla="*/ 3 w 7"/>
                    <a:gd name="T11" fmla="*/ 13 h 14"/>
                  </a:gdLst>
                  <a:ahLst/>
                  <a:cxnLst>
                    <a:cxn ang="0">
                      <a:pos x="T0" y="T1"/>
                    </a:cxn>
                    <a:cxn ang="0">
                      <a:pos x="T2" y="T3"/>
                    </a:cxn>
                    <a:cxn ang="0">
                      <a:pos x="T4" y="T5"/>
                    </a:cxn>
                    <a:cxn ang="0">
                      <a:pos x="T6" y="T7"/>
                    </a:cxn>
                    <a:cxn ang="0">
                      <a:pos x="T8" y="T9"/>
                    </a:cxn>
                    <a:cxn ang="0">
                      <a:pos x="T10" y="T11"/>
                    </a:cxn>
                  </a:cxnLst>
                  <a:rect l="0" t="0" r="r" b="b"/>
                  <a:pathLst>
                    <a:path w="7" h="14">
                      <a:moveTo>
                        <a:pt x="3" y="13"/>
                      </a:moveTo>
                      <a:cubicBezTo>
                        <a:pt x="3" y="14"/>
                        <a:pt x="4" y="14"/>
                        <a:pt x="5" y="14"/>
                      </a:cubicBezTo>
                      <a:cubicBezTo>
                        <a:pt x="6" y="14"/>
                        <a:pt x="7" y="13"/>
                        <a:pt x="6" y="12"/>
                      </a:cubicBezTo>
                      <a:cubicBezTo>
                        <a:pt x="6" y="11"/>
                        <a:pt x="4" y="5"/>
                        <a:pt x="3" y="0"/>
                      </a:cubicBezTo>
                      <a:cubicBezTo>
                        <a:pt x="2" y="1"/>
                        <a:pt x="1" y="2"/>
                        <a:pt x="0" y="3"/>
                      </a:cubicBezTo>
                      <a:cubicBezTo>
                        <a:pt x="1" y="6"/>
                        <a:pt x="2" y="12"/>
                        <a:pt x="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63" name="Freeform 374"/>
                <p:cNvSpPr>
                  <a:spLocks/>
                </p:cNvSpPr>
                <p:nvPr/>
              </p:nvSpPr>
              <p:spPr bwMode="auto">
                <a:xfrm>
                  <a:off x="14524" y="413"/>
                  <a:ext cx="52" cy="112"/>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7 w 22"/>
                    <a:gd name="T11" fmla="*/ 47 h 47"/>
                    <a:gd name="T12" fmla="*/ 10 w 22"/>
                    <a:gd name="T13" fmla="*/ 44 h 47"/>
                    <a:gd name="T14" fmla="*/ 10 w 22"/>
                    <a:gd name="T15" fmla="*/ 23 h 47"/>
                    <a:gd name="T16" fmla="*/ 11 w 22"/>
                    <a:gd name="T17" fmla="*/ 23 h 47"/>
                    <a:gd name="T18" fmla="*/ 11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7"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4" y="0"/>
                        <a:pt x="7" y="0"/>
                        <a:pt x="6" y="0"/>
                      </a:cubicBezTo>
                      <a:cubicBezTo>
                        <a:pt x="2" y="0"/>
                        <a:pt x="0" y="3"/>
                        <a:pt x="0" y="6"/>
                      </a:cubicBezTo>
                      <a:cubicBezTo>
                        <a:pt x="0" y="8"/>
                        <a:pt x="0" y="20"/>
                        <a:pt x="0" y="21"/>
                      </a:cubicBezTo>
                      <a:cubicBezTo>
                        <a:pt x="0" y="22"/>
                        <a:pt x="0"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64" name="Oval 375"/>
                <p:cNvSpPr>
                  <a:spLocks noChangeArrowheads="1"/>
                </p:cNvSpPr>
                <p:nvPr/>
              </p:nvSpPr>
              <p:spPr bwMode="auto">
                <a:xfrm>
                  <a:off x="14668" y="536"/>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65" name="Freeform 376"/>
                <p:cNvSpPr>
                  <a:spLocks/>
                </p:cNvSpPr>
                <p:nvPr/>
              </p:nvSpPr>
              <p:spPr bwMode="auto">
                <a:xfrm>
                  <a:off x="14583" y="413"/>
                  <a:ext cx="64" cy="112"/>
                </a:xfrm>
                <a:custGeom>
                  <a:avLst/>
                  <a:gdLst>
                    <a:gd name="T0" fmla="*/ 1 w 27"/>
                    <a:gd name="T1" fmla="*/ 21 h 47"/>
                    <a:gd name="T2" fmla="*/ 4 w 27"/>
                    <a:gd name="T3" fmla="*/ 20 h 47"/>
                    <a:gd name="T4" fmla="*/ 8 w 27"/>
                    <a:gd name="T5" fmla="*/ 7 h 47"/>
                    <a:gd name="T6" fmla="*/ 9 w 27"/>
                    <a:gd name="T7" fmla="*/ 7 h 47"/>
                    <a:gd name="T8" fmla="*/ 2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9 w 27"/>
                    <a:gd name="T27" fmla="*/ 45 h 47"/>
                    <a:gd name="T28" fmla="*/ 19 w 27"/>
                    <a:gd name="T29" fmla="*/ 29 h 47"/>
                    <a:gd name="T30" fmla="*/ 25 w 27"/>
                    <a:gd name="T31" fmla="*/ 29 h 47"/>
                    <a:gd name="T32" fmla="*/ 18 w 27"/>
                    <a:gd name="T33" fmla="*/ 7 h 47"/>
                    <a:gd name="T34" fmla="*/ 19 w 27"/>
                    <a:gd name="T35" fmla="*/ 7 h 47"/>
                    <a:gd name="T36" fmla="*/ 23 w 27"/>
                    <a:gd name="T37" fmla="*/ 20 h 47"/>
                    <a:gd name="T38" fmla="*/ 26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4" y="21"/>
                        <a:pt x="4" y="20"/>
                      </a:cubicBezTo>
                      <a:cubicBezTo>
                        <a:pt x="4" y="18"/>
                        <a:pt x="8" y="7"/>
                        <a:pt x="8" y="7"/>
                      </a:cubicBezTo>
                      <a:cubicBezTo>
                        <a:pt x="9" y="7"/>
                        <a:pt x="9" y="7"/>
                        <a:pt x="9" y="7"/>
                      </a:cubicBezTo>
                      <a:cubicBezTo>
                        <a:pt x="2" y="29"/>
                        <a:pt x="2" y="29"/>
                        <a:pt x="2"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19" y="7"/>
                        <a:pt x="19" y="7"/>
                        <a:pt x="19" y="7"/>
                      </a:cubicBezTo>
                      <a:cubicBezTo>
                        <a:pt x="19" y="7"/>
                        <a:pt x="23" y="18"/>
                        <a:pt x="23" y="20"/>
                      </a:cubicBezTo>
                      <a:cubicBezTo>
                        <a:pt x="24" y="21"/>
                        <a:pt x="25" y="21"/>
                        <a:pt x="26" y="21"/>
                      </a:cubicBezTo>
                      <a:cubicBezTo>
                        <a:pt x="27" y="21"/>
                        <a:pt x="27" y="20"/>
                        <a:pt x="27" y="19"/>
                      </a:cubicBezTo>
                      <a:cubicBezTo>
                        <a:pt x="27" y="18"/>
                        <a:pt x="24" y="11"/>
                        <a:pt x="23" y="5"/>
                      </a:cubicBezTo>
                      <a:cubicBezTo>
                        <a:pt x="22" y="3"/>
                        <a:pt x="20" y="0"/>
                        <a:pt x="17" y="0"/>
                      </a:cubicBezTo>
                      <a:cubicBezTo>
                        <a:pt x="16" y="0"/>
                        <a:pt x="11" y="0"/>
                        <a:pt x="10" y="0"/>
                      </a:cubicBezTo>
                      <a:cubicBezTo>
                        <a:pt x="7" y="0"/>
                        <a:pt x="5" y="3"/>
                        <a:pt x="4" y="5"/>
                      </a:cubicBezTo>
                      <a:cubicBezTo>
                        <a:pt x="3"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66" name="Freeform 377"/>
                <p:cNvSpPr>
                  <a:spLocks/>
                </p:cNvSpPr>
                <p:nvPr/>
              </p:nvSpPr>
              <p:spPr bwMode="auto">
                <a:xfrm>
                  <a:off x="14342" y="539"/>
                  <a:ext cx="21" cy="19"/>
                </a:xfrm>
                <a:custGeom>
                  <a:avLst/>
                  <a:gdLst>
                    <a:gd name="T0" fmla="*/ 5 w 9"/>
                    <a:gd name="T1" fmla="*/ 8 h 8"/>
                    <a:gd name="T2" fmla="*/ 9 w 9"/>
                    <a:gd name="T3" fmla="*/ 3 h 8"/>
                    <a:gd name="T4" fmla="*/ 8 w 9"/>
                    <a:gd name="T5" fmla="*/ 0 h 8"/>
                    <a:gd name="T6" fmla="*/ 4 w 9"/>
                    <a:gd name="T7" fmla="*/ 3 h 8"/>
                    <a:gd name="T8" fmla="*/ 0 w 9"/>
                    <a:gd name="T9" fmla="*/ 5 h 8"/>
                    <a:gd name="T10" fmla="*/ 5 w 9"/>
                    <a:gd name="T11" fmla="*/ 8 h 8"/>
                  </a:gdLst>
                  <a:ahLst/>
                  <a:cxnLst>
                    <a:cxn ang="0">
                      <a:pos x="T0" y="T1"/>
                    </a:cxn>
                    <a:cxn ang="0">
                      <a:pos x="T2" y="T3"/>
                    </a:cxn>
                    <a:cxn ang="0">
                      <a:pos x="T4" y="T5"/>
                    </a:cxn>
                    <a:cxn ang="0">
                      <a:pos x="T6" y="T7"/>
                    </a:cxn>
                    <a:cxn ang="0">
                      <a:pos x="T8" y="T9"/>
                    </a:cxn>
                    <a:cxn ang="0">
                      <a:pos x="T10" y="T11"/>
                    </a:cxn>
                  </a:cxnLst>
                  <a:rect l="0" t="0" r="r" b="b"/>
                  <a:pathLst>
                    <a:path w="9" h="8">
                      <a:moveTo>
                        <a:pt x="5" y="8"/>
                      </a:moveTo>
                      <a:cubicBezTo>
                        <a:pt x="7" y="8"/>
                        <a:pt x="9" y="6"/>
                        <a:pt x="9" y="3"/>
                      </a:cubicBezTo>
                      <a:cubicBezTo>
                        <a:pt x="9" y="2"/>
                        <a:pt x="9" y="1"/>
                        <a:pt x="8" y="0"/>
                      </a:cubicBezTo>
                      <a:cubicBezTo>
                        <a:pt x="7" y="1"/>
                        <a:pt x="6" y="2"/>
                        <a:pt x="4" y="3"/>
                      </a:cubicBezTo>
                      <a:cubicBezTo>
                        <a:pt x="3" y="3"/>
                        <a:pt x="2" y="4"/>
                        <a:pt x="0" y="5"/>
                      </a:cubicBezTo>
                      <a:cubicBezTo>
                        <a:pt x="1" y="7"/>
                        <a:pt x="3" y="8"/>
                        <a:pt x="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67" name="Freeform 378"/>
                <p:cNvSpPr>
                  <a:spLocks/>
                </p:cNvSpPr>
                <p:nvPr/>
              </p:nvSpPr>
              <p:spPr bwMode="auto">
                <a:xfrm>
                  <a:off x="14649" y="560"/>
                  <a:ext cx="64" cy="111"/>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2"/>
                        <a:pt x="19" y="0"/>
                        <a:pt x="17" y="0"/>
                      </a:cubicBezTo>
                      <a:cubicBezTo>
                        <a:pt x="16" y="0"/>
                        <a:pt x="10" y="0"/>
                        <a:pt x="9" y="0"/>
                      </a:cubicBezTo>
                      <a:cubicBezTo>
                        <a:pt x="7" y="0"/>
                        <a:pt x="5" y="2"/>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68" name="Oval 379"/>
                <p:cNvSpPr>
                  <a:spLocks noChangeArrowheads="1"/>
                </p:cNvSpPr>
                <p:nvPr/>
              </p:nvSpPr>
              <p:spPr bwMode="auto">
                <a:xfrm>
                  <a:off x="14604" y="39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69" name="Oval 380"/>
                <p:cNvSpPr>
                  <a:spLocks noChangeArrowheads="1"/>
                </p:cNvSpPr>
                <p:nvPr/>
              </p:nvSpPr>
              <p:spPr bwMode="auto">
                <a:xfrm>
                  <a:off x="14538" y="536"/>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70" name="Freeform 381"/>
                <p:cNvSpPr>
                  <a:spLocks/>
                </p:cNvSpPr>
                <p:nvPr/>
              </p:nvSpPr>
              <p:spPr bwMode="auto">
                <a:xfrm>
                  <a:off x="14275" y="586"/>
                  <a:ext cx="38" cy="85"/>
                </a:xfrm>
                <a:custGeom>
                  <a:avLst/>
                  <a:gdLst>
                    <a:gd name="T0" fmla="*/ 2 w 16"/>
                    <a:gd name="T1" fmla="*/ 36 h 36"/>
                    <a:gd name="T2" fmla="*/ 5 w 16"/>
                    <a:gd name="T3" fmla="*/ 34 h 36"/>
                    <a:gd name="T4" fmla="*/ 5 w 16"/>
                    <a:gd name="T5" fmla="*/ 17 h 36"/>
                    <a:gd name="T6" fmla="*/ 6 w 16"/>
                    <a:gd name="T7" fmla="*/ 17 h 36"/>
                    <a:gd name="T8" fmla="*/ 6 w 16"/>
                    <a:gd name="T9" fmla="*/ 34 h 36"/>
                    <a:gd name="T10" fmla="*/ 8 w 16"/>
                    <a:gd name="T11" fmla="*/ 36 h 36"/>
                    <a:gd name="T12" fmla="*/ 10 w 16"/>
                    <a:gd name="T13" fmla="*/ 34 h 36"/>
                    <a:gd name="T14" fmla="*/ 10 w 16"/>
                    <a:gd name="T15" fmla="*/ 17 h 36"/>
                    <a:gd name="T16" fmla="*/ 16 w 16"/>
                    <a:gd name="T17" fmla="*/ 17 h 36"/>
                    <a:gd name="T18" fmla="*/ 11 w 16"/>
                    <a:gd name="T19" fmla="*/ 0 h 36"/>
                    <a:gd name="T20" fmla="*/ 0 w 16"/>
                    <a:gd name="T21" fmla="*/ 20 h 36"/>
                    <a:gd name="T22" fmla="*/ 0 w 16"/>
                    <a:gd name="T23" fmla="*/ 34 h 36"/>
                    <a:gd name="T24" fmla="*/ 2 w 1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36">
                      <a:moveTo>
                        <a:pt x="2" y="36"/>
                      </a:moveTo>
                      <a:cubicBezTo>
                        <a:pt x="3" y="36"/>
                        <a:pt x="5" y="35"/>
                        <a:pt x="5" y="34"/>
                      </a:cubicBezTo>
                      <a:cubicBezTo>
                        <a:pt x="5" y="32"/>
                        <a:pt x="5" y="17"/>
                        <a:pt x="5" y="17"/>
                      </a:cubicBezTo>
                      <a:cubicBezTo>
                        <a:pt x="6" y="17"/>
                        <a:pt x="6" y="17"/>
                        <a:pt x="6" y="17"/>
                      </a:cubicBezTo>
                      <a:cubicBezTo>
                        <a:pt x="6" y="17"/>
                        <a:pt x="6" y="32"/>
                        <a:pt x="6" y="34"/>
                      </a:cubicBezTo>
                      <a:cubicBezTo>
                        <a:pt x="6" y="35"/>
                        <a:pt x="7" y="36"/>
                        <a:pt x="8" y="36"/>
                      </a:cubicBezTo>
                      <a:cubicBezTo>
                        <a:pt x="9" y="36"/>
                        <a:pt x="10" y="35"/>
                        <a:pt x="10" y="34"/>
                      </a:cubicBezTo>
                      <a:cubicBezTo>
                        <a:pt x="10" y="33"/>
                        <a:pt x="10" y="25"/>
                        <a:pt x="10" y="17"/>
                      </a:cubicBezTo>
                      <a:cubicBezTo>
                        <a:pt x="16" y="17"/>
                        <a:pt x="16" y="17"/>
                        <a:pt x="16" y="17"/>
                      </a:cubicBezTo>
                      <a:cubicBezTo>
                        <a:pt x="14" y="8"/>
                        <a:pt x="12" y="3"/>
                        <a:pt x="11" y="0"/>
                      </a:cubicBezTo>
                      <a:cubicBezTo>
                        <a:pt x="6" y="6"/>
                        <a:pt x="2" y="12"/>
                        <a:pt x="0" y="20"/>
                      </a:cubicBezTo>
                      <a:cubicBezTo>
                        <a:pt x="0" y="27"/>
                        <a:pt x="0" y="33"/>
                        <a:pt x="0" y="34"/>
                      </a:cubicBezTo>
                      <a:cubicBezTo>
                        <a:pt x="0" y="35"/>
                        <a:pt x="1" y="36"/>
                        <a:pt x="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71" name="Freeform 382"/>
                <p:cNvSpPr>
                  <a:spLocks/>
                </p:cNvSpPr>
                <p:nvPr/>
              </p:nvSpPr>
              <p:spPr bwMode="auto">
                <a:xfrm>
                  <a:off x="14325" y="560"/>
                  <a:ext cx="54" cy="111"/>
                </a:xfrm>
                <a:custGeom>
                  <a:avLst/>
                  <a:gdLst>
                    <a:gd name="T0" fmla="*/ 17 w 23"/>
                    <a:gd name="T1" fmla="*/ 0 h 47"/>
                    <a:gd name="T2" fmla="*/ 7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6"/>
                      </a:cubicBezTo>
                      <a:cubicBezTo>
                        <a:pt x="0" y="8"/>
                        <a:pt x="0" y="20"/>
                        <a:pt x="0" y="21"/>
                      </a:cubicBez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72" name="Oval 383"/>
                <p:cNvSpPr>
                  <a:spLocks noChangeArrowheads="1"/>
                </p:cNvSpPr>
                <p:nvPr/>
              </p:nvSpPr>
              <p:spPr bwMode="auto">
                <a:xfrm>
                  <a:off x="14408" y="536"/>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73" name="Oval 384"/>
                <p:cNvSpPr>
                  <a:spLocks noChangeArrowheads="1"/>
                </p:cNvSpPr>
                <p:nvPr/>
              </p:nvSpPr>
              <p:spPr bwMode="auto">
                <a:xfrm>
                  <a:off x="14472" y="536"/>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74" name="Freeform 385"/>
                <p:cNvSpPr>
                  <a:spLocks/>
                </p:cNvSpPr>
                <p:nvPr/>
              </p:nvSpPr>
              <p:spPr bwMode="auto">
                <a:xfrm>
                  <a:off x="14387" y="560"/>
                  <a:ext cx="63" cy="111"/>
                </a:xfrm>
                <a:custGeom>
                  <a:avLst/>
                  <a:gdLst>
                    <a:gd name="T0" fmla="*/ 27 w 27"/>
                    <a:gd name="T1" fmla="*/ 19 h 47"/>
                    <a:gd name="T2" fmla="*/ 23 w 27"/>
                    <a:gd name="T3" fmla="*/ 5 h 47"/>
                    <a:gd name="T4" fmla="*/ 17 w 27"/>
                    <a:gd name="T5" fmla="*/ 0 h 47"/>
                    <a:gd name="T6" fmla="*/ 10 w 27"/>
                    <a:gd name="T7" fmla="*/ 0 h 47"/>
                    <a:gd name="T8" fmla="*/ 4 w 27"/>
                    <a:gd name="T9" fmla="*/ 5 h 47"/>
                    <a:gd name="T10" fmla="*/ 0 w 27"/>
                    <a:gd name="T11" fmla="*/ 19 h 47"/>
                    <a:gd name="T12" fmla="*/ 1 w 27"/>
                    <a:gd name="T13" fmla="*/ 21 h 47"/>
                    <a:gd name="T14" fmla="*/ 4 w 27"/>
                    <a:gd name="T15" fmla="*/ 20 h 47"/>
                    <a:gd name="T16" fmla="*/ 8 w 27"/>
                    <a:gd name="T17" fmla="*/ 7 h 47"/>
                    <a:gd name="T18" fmla="*/ 9 w 27"/>
                    <a:gd name="T19" fmla="*/ 7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7 h 47"/>
                    <a:gd name="T46" fmla="*/ 19 w 27"/>
                    <a:gd name="T47" fmla="*/ 7 h 47"/>
                    <a:gd name="T48" fmla="*/ 23 w 27"/>
                    <a:gd name="T49" fmla="*/ 20 h 47"/>
                    <a:gd name="T50" fmla="*/ 25 w 27"/>
                    <a:gd name="T51" fmla="*/ 21 h 47"/>
                    <a:gd name="T52" fmla="*/ 27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9"/>
                      </a:moveTo>
                      <a:cubicBezTo>
                        <a:pt x="26" y="18"/>
                        <a:pt x="24" y="11"/>
                        <a:pt x="23" y="5"/>
                      </a:cubicBezTo>
                      <a:cubicBezTo>
                        <a:pt x="22" y="2"/>
                        <a:pt x="20" y="0"/>
                        <a:pt x="17" y="0"/>
                      </a:cubicBezTo>
                      <a:cubicBezTo>
                        <a:pt x="16" y="0"/>
                        <a:pt x="11" y="0"/>
                        <a:pt x="10" y="0"/>
                      </a:cubicBezTo>
                      <a:cubicBezTo>
                        <a:pt x="7" y="0"/>
                        <a:pt x="5" y="2"/>
                        <a:pt x="4" y="5"/>
                      </a:cubicBezTo>
                      <a:cubicBezTo>
                        <a:pt x="2"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75" name="Freeform 386"/>
                <p:cNvSpPr>
                  <a:spLocks/>
                </p:cNvSpPr>
                <p:nvPr/>
              </p:nvSpPr>
              <p:spPr bwMode="auto">
                <a:xfrm>
                  <a:off x="14458" y="560"/>
                  <a:ext cx="52" cy="111"/>
                </a:xfrm>
                <a:custGeom>
                  <a:avLst/>
                  <a:gdLst>
                    <a:gd name="T0" fmla="*/ 22 w 22"/>
                    <a:gd name="T1" fmla="*/ 21 h 47"/>
                    <a:gd name="T2" fmla="*/ 22 w 22"/>
                    <a:gd name="T3" fmla="*/ 6 h 47"/>
                    <a:gd name="T4" fmla="*/ 16 w 22"/>
                    <a:gd name="T5" fmla="*/ 0 h 47"/>
                    <a:gd name="T6" fmla="*/ 6 w 22"/>
                    <a:gd name="T7" fmla="*/ 0 h 47"/>
                    <a:gd name="T8" fmla="*/ 0 w 22"/>
                    <a:gd name="T9" fmla="*/ 6 h 47"/>
                    <a:gd name="T10" fmla="*/ 0 w 22"/>
                    <a:gd name="T11" fmla="*/ 21 h 47"/>
                    <a:gd name="T12" fmla="*/ 2 w 22"/>
                    <a:gd name="T13" fmla="*/ 23 h 47"/>
                    <a:gd name="T14" fmla="*/ 4 w 22"/>
                    <a:gd name="T15" fmla="*/ 21 h 47"/>
                    <a:gd name="T16" fmla="*/ 4 w 22"/>
                    <a:gd name="T17" fmla="*/ 8 h 47"/>
                    <a:gd name="T18" fmla="*/ 5 w 22"/>
                    <a:gd name="T19" fmla="*/ 8 h 47"/>
                    <a:gd name="T20" fmla="*/ 5 w 22"/>
                    <a:gd name="T21" fmla="*/ 44 h 47"/>
                    <a:gd name="T22" fmla="*/ 8 w 22"/>
                    <a:gd name="T23" fmla="*/ 47 h 47"/>
                    <a:gd name="T24" fmla="*/ 11 w 22"/>
                    <a:gd name="T25" fmla="*/ 44 h 47"/>
                    <a:gd name="T26" fmla="*/ 11 w 22"/>
                    <a:gd name="T27" fmla="*/ 23 h 47"/>
                    <a:gd name="T28" fmla="*/ 12 w 22"/>
                    <a:gd name="T29" fmla="*/ 23 h 47"/>
                    <a:gd name="T30" fmla="*/ 12 w 22"/>
                    <a:gd name="T31" fmla="*/ 44 h 47"/>
                    <a:gd name="T32" fmla="*/ 14 w 22"/>
                    <a:gd name="T33" fmla="*/ 47 h 47"/>
                    <a:gd name="T34" fmla="*/ 17 w 22"/>
                    <a:gd name="T35" fmla="*/ 44 h 47"/>
                    <a:gd name="T36" fmla="*/ 17 w 22"/>
                    <a:gd name="T37" fmla="*/ 8 h 47"/>
                    <a:gd name="T38" fmla="*/ 18 w 22"/>
                    <a:gd name="T39" fmla="*/ 8 h 47"/>
                    <a:gd name="T40" fmla="*/ 18 w 22"/>
                    <a:gd name="T41" fmla="*/ 21 h 47"/>
                    <a:gd name="T42" fmla="*/ 20 w 22"/>
                    <a:gd name="T43" fmla="*/ 23 h 47"/>
                    <a:gd name="T44" fmla="*/ 22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2" y="21"/>
                      </a:moveTo>
                      <a:cubicBezTo>
                        <a:pt x="22" y="20"/>
                        <a:pt x="22" y="8"/>
                        <a:pt x="22" y="6"/>
                      </a:cubicBezTo>
                      <a:cubicBezTo>
                        <a:pt x="22" y="3"/>
                        <a:pt x="20" y="0"/>
                        <a:pt x="16" y="0"/>
                      </a:cubicBezTo>
                      <a:cubicBezTo>
                        <a:pt x="15" y="0"/>
                        <a:pt x="8" y="0"/>
                        <a:pt x="6" y="0"/>
                      </a:cubicBezTo>
                      <a:cubicBezTo>
                        <a:pt x="2"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76" name="Oval 387"/>
                <p:cNvSpPr>
                  <a:spLocks noChangeArrowheads="1"/>
                </p:cNvSpPr>
                <p:nvPr/>
              </p:nvSpPr>
              <p:spPr bwMode="auto">
                <a:xfrm>
                  <a:off x="14668" y="39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77" name="Freeform 388"/>
                <p:cNvSpPr>
                  <a:spLocks/>
                </p:cNvSpPr>
                <p:nvPr/>
              </p:nvSpPr>
              <p:spPr bwMode="auto">
                <a:xfrm>
                  <a:off x="14654" y="413"/>
                  <a:ext cx="54" cy="112"/>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8 w 23"/>
                    <a:gd name="T27" fmla="*/ 8 h 47"/>
                    <a:gd name="T28" fmla="*/ 18 w 23"/>
                    <a:gd name="T29" fmla="*/ 21 h 47"/>
                    <a:gd name="T30" fmla="*/ 20 w 23"/>
                    <a:gd name="T31" fmla="*/ 23 h 47"/>
                    <a:gd name="T32" fmla="*/ 23 w 23"/>
                    <a:gd name="T33" fmla="*/ 21 h 47"/>
                    <a:gd name="T34" fmla="*/ 23 w 23"/>
                    <a:gd name="T35" fmla="*/ 6 h 47"/>
                    <a:gd name="T36" fmla="*/ 16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3" y="22"/>
                        <a:pt x="23" y="21"/>
                      </a:cubicBezTo>
                      <a:cubicBezTo>
                        <a:pt x="23" y="20"/>
                        <a:pt x="23" y="8"/>
                        <a:pt x="23" y="6"/>
                      </a:cubicBezTo>
                      <a:cubicBezTo>
                        <a:pt x="23" y="3"/>
                        <a:pt x="20" y="0"/>
                        <a:pt x="16"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78" name="Freeform 389"/>
                <p:cNvSpPr>
                  <a:spLocks/>
                </p:cNvSpPr>
                <p:nvPr/>
              </p:nvSpPr>
              <p:spPr bwMode="auto">
                <a:xfrm>
                  <a:off x="14517" y="56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2"/>
                        <a:pt x="20" y="0"/>
                        <a:pt x="18" y="0"/>
                      </a:cubicBezTo>
                      <a:cubicBezTo>
                        <a:pt x="16" y="0"/>
                        <a:pt x="11" y="0"/>
                        <a:pt x="10" y="0"/>
                      </a:cubicBezTo>
                      <a:cubicBezTo>
                        <a:pt x="8" y="0"/>
                        <a:pt x="5" y="2"/>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79" name="Freeform 390"/>
                <p:cNvSpPr>
                  <a:spLocks/>
                </p:cNvSpPr>
                <p:nvPr/>
              </p:nvSpPr>
              <p:spPr bwMode="auto">
                <a:xfrm>
                  <a:off x="14453" y="413"/>
                  <a:ext cx="64" cy="112"/>
                </a:xfrm>
                <a:custGeom>
                  <a:avLst/>
                  <a:gdLst>
                    <a:gd name="T0" fmla="*/ 1 w 27"/>
                    <a:gd name="T1" fmla="*/ 21 h 47"/>
                    <a:gd name="T2" fmla="*/ 3 w 27"/>
                    <a:gd name="T3" fmla="*/ 20 h 47"/>
                    <a:gd name="T4" fmla="*/ 7 w 27"/>
                    <a:gd name="T5" fmla="*/ 7 h 47"/>
                    <a:gd name="T6" fmla="*/ 8 w 27"/>
                    <a:gd name="T7" fmla="*/ 7 h 47"/>
                    <a:gd name="T8" fmla="*/ 2 w 27"/>
                    <a:gd name="T9" fmla="*/ 29 h 47"/>
                    <a:gd name="T10" fmla="*/ 8 w 27"/>
                    <a:gd name="T11" fmla="*/ 29 h 47"/>
                    <a:gd name="T12" fmla="*/ 8 w 27"/>
                    <a:gd name="T13" fmla="*/ 45 h 47"/>
                    <a:gd name="T14" fmla="*/ 10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8 w 27"/>
                    <a:gd name="T27" fmla="*/ 45 h 47"/>
                    <a:gd name="T28" fmla="*/ 18 w 27"/>
                    <a:gd name="T29" fmla="*/ 29 h 47"/>
                    <a:gd name="T30" fmla="*/ 24 w 27"/>
                    <a:gd name="T31" fmla="*/ 29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9"/>
                        <a:pt x="2" y="29"/>
                        <a:pt x="2" y="29"/>
                      </a:cubicBezTo>
                      <a:cubicBezTo>
                        <a:pt x="8" y="29"/>
                        <a:pt x="8" y="29"/>
                        <a:pt x="8" y="29"/>
                      </a:cubicBezTo>
                      <a:cubicBezTo>
                        <a:pt x="8" y="36"/>
                        <a:pt x="8" y="44"/>
                        <a:pt x="8" y="45"/>
                      </a:cubicBezTo>
                      <a:cubicBezTo>
                        <a:pt x="8" y="46"/>
                        <a:pt x="9" y="47"/>
                        <a:pt x="10"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4" y="29"/>
                        <a:pt x="24" y="29"/>
                        <a:pt x="24" y="29"/>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80" name="Freeform 391"/>
                <p:cNvSpPr>
                  <a:spLocks/>
                </p:cNvSpPr>
                <p:nvPr/>
              </p:nvSpPr>
              <p:spPr bwMode="auto">
                <a:xfrm>
                  <a:off x="14699" y="300"/>
                  <a:ext cx="14" cy="16"/>
                </a:xfrm>
                <a:custGeom>
                  <a:avLst/>
                  <a:gdLst>
                    <a:gd name="T0" fmla="*/ 0 w 6"/>
                    <a:gd name="T1" fmla="*/ 0 h 7"/>
                    <a:gd name="T2" fmla="*/ 2 w 6"/>
                    <a:gd name="T3" fmla="*/ 5 h 7"/>
                    <a:gd name="T4" fmla="*/ 4 w 6"/>
                    <a:gd name="T5" fmla="*/ 7 h 7"/>
                    <a:gd name="T6" fmla="*/ 5 w 6"/>
                    <a:gd name="T7" fmla="*/ 4 h 7"/>
                    <a:gd name="T8" fmla="*/ 4 w 6"/>
                    <a:gd name="T9" fmla="*/ 0 h 7"/>
                    <a:gd name="T10" fmla="*/ 0 w 6"/>
                    <a:gd name="T11" fmla="*/ 0 h 7"/>
                  </a:gdLst>
                  <a:ahLst/>
                  <a:cxnLst>
                    <a:cxn ang="0">
                      <a:pos x="T0" y="T1"/>
                    </a:cxn>
                    <a:cxn ang="0">
                      <a:pos x="T2" y="T3"/>
                    </a:cxn>
                    <a:cxn ang="0">
                      <a:pos x="T4" y="T5"/>
                    </a:cxn>
                    <a:cxn ang="0">
                      <a:pos x="T6" y="T7"/>
                    </a:cxn>
                    <a:cxn ang="0">
                      <a:pos x="T8" y="T9"/>
                    </a:cxn>
                    <a:cxn ang="0">
                      <a:pos x="T10" y="T11"/>
                    </a:cxn>
                  </a:cxnLst>
                  <a:rect l="0" t="0" r="r" b="b"/>
                  <a:pathLst>
                    <a:path w="6" h="7">
                      <a:moveTo>
                        <a:pt x="0" y="0"/>
                      </a:moveTo>
                      <a:cubicBezTo>
                        <a:pt x="1" y="3"/>
                        <a:pt x="2" y="5"/>
                        <a:pt x="2" y="5"/>
                      </a:cubicBezTo>
                      <a:cubicBezTo>
                        <a:pt x="2" y="6"/>
                        <a:pt x="3" y="7"/>
                        <a:pt x="4" y="7"/>
                      </a:cubicBezTo>
                      <a:cubicBezTo>
                        <a:pt x="5" y="6"/>
                        <a:pt x="6" y="5"/>
                        <a:pt x="5" y="4"/>
                      </a:cubicBezTo>
                      <a:cubicBezTo>
                        <a:pt x="5" y="4"/>
                        <a:pt x="5" y="2"/>
                        <a:pt x="4"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81" name="Freeform 392"/>
                <p:cNvSpPr>
                  <a:spLocks/>
                </p:cNvSpPr>
                <p:nvPr/>
              </p:nvSpPr>
              <p:spPr bwMode="auto">
                <a:xfrm>
                  <a:off x="14524" y="314"/>
                  <a:ext cx="52" cy="64"/>
                </a:xfrm>
                <a:custGeom>
                  <a:avLst/>
                  <a:gdLst>
                    <a:gd name="T0" fmla="*/ 6 w 22"/>
                    <a:gd name="T1" fmla="*/ 8 h 27"/>
                    <a:gd name="T2" fmla="*/ 6 w 22"/>
                    <a:gd name="T3" fmla="*/ 25 h 27"/>
                    <a:gd name="T4" fmla="*/ 8 w 22"/>
                    <a:gd name="T5" fmla="*/ 27 h 27"/>
                    <a:gd name="T6" fmla="*/ 10 w 22"/>
                    <a:gd name="T7" fmla="*/ 25 h 27"/>
                    <a:gd name="T8" fmla="*/ 10 w 22"/>
                    <a:gd name="T9" fmla="*/ 8 h 27"/>
                    <a:gd name="T10" fmla="*/ 11 w 22"/>
                    <a:gd name="T11" fmla="*/ 8 h 27"/>
                    <a:gd name="T12" fmla="*/ 11 w 22"/>
                    <a:gd name="T13" fmla="*/ 25 h 27"/>
                    <a:gd name="T14" fmla="*/ 14 w 22"/>
                    <a:gd name="T15" fmla="*/ 27 h 27"/>
                    <a:gd name="T16" fmla="*/ 16 w 22"/>
                    <a:gd name="T17" fmla="*/ 25 h 27"/>
                    <a:gd name="T18" fmla="*/ 16 w 22"/>
                    <a:gd name="T19" fmla="*/ 8 h 27"/>
                    <a:gd name="T20" fmla="*/ 22 w 22"/>
                    <a:gd name="T21" fmla="*/ 8 h 27"/>
                    <a:gd name="T22" fmla="*/ 20 w 22"/>
                    <a:gd name="T23" fmla="*/ 0 h 27"/>
                    <a:gd name="T24" fmla="*/ 11 w 22"/>
                    <a:gd name="T25" fmla="*/ 1 h 27"/>
                    <a:gd name="T26" fmla="*/ 1 w 22"/>
                    <a:gd name="T27" fmla="*/ 4 h 27"/>
                    <a:gd name="T28" fmla="*/ 0 w 22"/>
                    <a:gd name="T29" fmla="*/ 8 h 27"/>
                    <a:gd name="T30" fmla="*/ 6 w 22"/>
                    <a:gd name="T3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7">
                      <a:moveTo>
                        <a:pt x="6" y="8"/>
                      </a:moveTo>
                      <a:cubicBezTo>
                        <a:pt x="6" y="16"/>
                        <a:pt x="6" y="24"/>
                        <a:pt x="6" y="25"/>
                      </a:cubicBezTo>
                      <a:cubicBezTo>
                        <a:pt x="6" y="26"/>
                        <a:pt x="7" y="27"/>
                        <a:pt x="8" y="27"/>
                      </a:cubicBezTo>
                      <a:cubicBezTo>
                        <a:pt x="9" y="27"/>
                        <a:pt x="10" y="26"/>
                        <a:pt x="10" y="25"/>
                      </a:cubicBezTo>
                      <a:cubicBezTo>
                        <a:pt x="10" y="23"/>
                        <a:pt x="10" y="8"/>
                        <a:pt x="10" y="8"/>
                      </a:cubicBezTo>
                      <a:cubicBezTo>
                        <a:pt x="11" y="8"/>
                        <a:pt x="11" y="8"/>
                        <a:pt x="11" y="8"/>
                      </a:cubicBezTo>
                      <a:cubicBezTo>
                        <a:pt x="11" y="8"/>
                        <a:pt x="11" y="23"/>
                        <a:pt x="11" y="25"/>
                      </a:cubicBezTo>
                      <a:cubicBezTo>
                        <a:pt x="11" y="26"/>
                        <a:pt x="12" y="27"/>
                        <a:pt x="14" y="27"/>
                      </a:cubicBezTo>
                      <a:cubicBezTo>
                        <a:pt x="15" y="27"/>
                        <a:pt x="16" y="26"/>
                        <a:pt x="16" y="25"/>
                      </a:cubicBezTo>
                      <a:cubicBezTo>
                        <a:pt x="16" y="24"/>
                        <a:pt x="16" y="16"/>
                        <a:pt x="16" y="8"/>
                      </a:cubicBezTo>
                      <a:cubicBezTo>
                        <a:pt x="22" y="8"/>
                        <a:pt x="22" y="8"/>
                        <a:pt x="22" y="8"/>
                      </a:cubicBezTo>
                      <a:cubicBezTo>
                        <a:pt x="21" y="5"/>
                        <a:pt x="20" y="2"/>
                        <a:pt x="20" y="0"/>
                      </a:cubicBezTo>
                      <a:cubicBezTo>
                        <a:pt x="16" y="0"/>
                        <a:pt x="14" y="1"/>
                        <a:pt x="11" y="1"/>
                      </a:cubicBezTo>
                      <a:cubicBezTo>
                        <a:pt x="7" y="2"/>
                        <a:pt x="4" y="3"/>
                        <a:pt x="1" y="4"/>
                      </a:cubicBezTo>
                      <a:cubicBezTo>
                        <a:pt x="0" y="8"/>
                        <a:pt x="0" y="8"/>
                        <a:pt x="0" y="8"/>
                      </a:cubicBezTo>
                      <a:cubicBezTo>
                        <a:pt x="6"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82" name="Freeform 393"/>
                <p:cNvSpPr>
                  <a:spLocks/>
                </p:cNvSpPr>
                <p:nvPr/>
              </p:nvSpPr>
              <p:spPr bwMode="auto">
                <a:xfrm>
                  <a:off x="14573" y="312"/>
                  <a:ext cx="8" cy="4"/>
                </a:xfrm>
                <a:custGeom>
                  <a:avLst/>
                  <a:gdLst>
                    <a:gd name="T0" fmla="*/ 2 w 3"/>
                    <a:gd name="T1" fmla="*/ 2 h 2"/>
                    <a:gd name="T2" fmla="*/ 3 w 3"/>
                    <a:gd name="T3" fmla="*/ 0 h 2"/>
                    <a:gd name="T4" fmla="*/ 0 w 3"/>
                    <a:gd name="T5" fmla="*/ 1 h 2"/>
                    <a:gd name="T6" fmla="*/ 2 w 3"/>
                    <a:gd name="T7" fmla="*/ 2 h 2"/>
                  </a:gdLst>
                  <a:ahLst/>
                  <a:cxnLst>
                    <a:cxn ang="0">
                      <a:pos x="T0" y="T1"/>
                    </a:cxn>
                    <a:cxn ang="0">
                      <a:pos x="T2" y="T3"/>
                    </a:cxn>
                    <a:cxn ang="0">
                      <a:pos x="T4" y="T5"/>
                    </a:cxn>
                    <a:cxn ang="0">
                      <a:pos x="T6" y="T7"/>
                    </a:cxn>
                  </a:cxnLst>
                  <a:rect l="0" t="0" r="r" b="b"/>
                  <a:pathLst>
                    <a:path w="3" h="2">
                      <a:moveTo>
                        <a:pt x="2" y="2"/>
                      </a:moveTo>
                      <a:cubicBezTo>
                        <a:pt x="3" y="1"/>
                        <a:pt x="3" y="1"/>
                        <a:pt x="3" y="0"/>
                      </a:cubicBezTo>
                      <a:cubicBezTo>
                        <a:pt x="2" y="0"/>
                        <a:pt x="1" y="0"/>
                        <a:pt x="0" y="1"/>
                      </a:cubicBezTo>
                      <a:cubicBezTo>
                        <a:pt x="0" y="1"/>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83" name="Freeform 394"/>
                <p:cNvSpPr>
                  <a:spLocks/>
                </p:cNvSpPr>
                <p:nvPr/>
              </p:nvSpPr>
              <p:spPr bwMode="auto">
                <a:xfrm>
                  <a:off x="14600" y="304"/>
                  <a:ext cx="30" cy="74"/>
                </a:xfrm>
                <a:custGeom>
                  <a:avLst/>
                  <a:gdLst>
                    <a:gd name="T0" fmla="*/ 0 w 13"/>
                    <a:gd name="T1" fmla="*/ 28 h 31"/>
                    <a:gd name="T2" fmla="*/ 3 w 13"/>
                    <a:gd name="T3" fmla="*/ 31 h 31"/>
                    <a:gd name="T4" fmla="*/ 6 w 13"/>
                    <a:gd name="T5" fmla="*/ 28 h 31"/>
                    <a:gd name="T6" fmla="*/ 6 w 13"/>
                    <a:gd name="T7" fmla="*/ 7 h 31"/>
                    <a:gd name="T8" fmla="*/ 7 w 13"/>
                    <a:gd name="T9" fmla="*/ 7 h 31"/>
                    <a:gd name="T10" fmla="*/ 7 w 13"/>
                    <a:gd name="T11" fmla="*/ 28 h 31"/>
                    <a:gd name="T12" fmla="*/ 10 w 13"/>
                    <a:gd name="T13" fmla="*/ 31 h 31"/>
                    <a:gd name="T14" fmla="*/ 13 w 13"/>
                    <a:gd name="T15" fmla="*/ 28 h 31"/>
                    <a:gd name="T16" fmla="*/ 13 w 13"/>
                    <a:gd name="T17" fmla="*/ 0 h 31"/>
                    <a:gd name="T18" fmla="*/ 0 w 13"/>
                    <a:gd name="T19" fmla="*/ 2 h 31"/>
                    <a:gd name="T20" fmla="*/ 0 w 13"/>
                    <a:gd name="T21"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1">
                      <a:moveTo>
                        <a:pt x="0" y="28"/>
                      </a:moveTo>
                      <a:cubicBezTo>
                        <a:pt x="0" y="29"/>
                        <a:pt x="2" y="31"/>
                        <a:pt x="3" y="31"/>
                      </a:cubicBezTo>
                      <a:cubicBezTo>
                        <a:pt x="5" y="31"/>
                        <a:pt x="6" y="29"/>
                        <a:pt x="6" y="28"/>
                      </a:cubicBezTo>
                      <a:cubicBezTo>
                        <a:pt x="6" y="26"/>
                        <a:pt x="6" y="7"/>
                        <a:pt x="6" y="7"/>
                      </a:cubicBezTo>
                      <a:cubicBezTo>
                        <a:pt x="6" y="7"/>
                        <a:pt x="6" y="7"/>
                        <a:pt x="7" y="7"/>
                      </a:cubicBezTo>
                      <a:cubicBezTo>
                        <a:pt x="7" y="7"/>
                        <a:pt x="7" y="26"/>
                        <a:pt x="7" y="28"/>
                      </a:cubicBezTo>
                      <a:cubicBezTo>
                        <a:pt x="7" y="29"/>
                        <a:pt x="8" y="31"/>
                        <a:pt x="10" y="31"/>
                      </a:cubicBezTo>
                      <a:cubicBezTo>
                        <a:pt x="11" y="31"/>
                        <a:pt x="13" y="29"/>
                        <a:pt x="13" y="28"/>
                      </a:cubicBezTo>
                      <a:cubicBezTo>
                        <a:pt x="13" y="26"/>
                        <a:pt x="13" y="10"/>
                        <a:pt x="13" y="0"/>
                      </a:cubicBezTo>
                      <a:cubicBezTo>
                        <a:pt x="8" y="1"/>
                        <a:pt x="4" y="1"/>
                        <a:pt x="0" y="2"/>
                      </a:cubicBezTo>
                      <a:cubicBezTo>
                        <a:pt x="0" y="12"/>
                        <a:pt x="0" y="26"/>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84" name="Freeform 395"/>
                <p:cNvSpPr>
                  <a:spLocks/>
                </p:cNvSpPr>
                <p:nvPr/>
              </p:nvSpPr>
              <p:spPr bwMode="auto">
                <a:xfrm>
                  <a:off x="14588" y="309"/>
                  <a:ext cx="9" cy="12"/>
                </a:xfrm>
                <a:custGeom>
                  <a:avLst/>
                  <a:gdLst>
                    <a:gd name="T0" fmla="*/ 2 w 4"/>
                    <a:gd name="T1" fmla="*/ 5 h 5"/>
                    <a:gd name="T2" fmla="*/ 4 w 4"/>
                    <a:gd name="T3" fmla="*/ 3 h 5"/>
                    <a:gd name="T4" fmla="*/ 4 w 4"/>
                    <a:gd name="T5" fmla="*/ 0 h 5"/>
                    <a:gd name="T6" fmla="*/ 0 w 4"/>
                    <a:gd name="T7" fmla="*/ 0 h 5"/>
                    <a:gd name="T8" fmla="*/ 0 w 4"/>
                    <a:gd name="T9" fmla="*/ 3 h 5"/>
                    <a:gd name="T10" fmla="*/ 2 w 4"/>
                    <a:gd name="T11" fmla="*/ 5 h 5"/>
                  </a:gdLst>
                  <a:ahLst/>
                  <a:cxnLst>
                    <a:cxn ang="0">
                      <a:pos x="T0" y="T1"/>
                    </a:cxn>
                    <a:cxn ang="0">
                      <a:pos x="T2" y="T3"/>
                    </a:cxn>
                    <a:cxn ang="0">
                      <a:pos x="T4" y="T5"/>
                    </a:cxn>
                    <a:cxn ang="0">
                      <a:pos x="T6" y="T7"/>
                    </a:cxn>
                    <a:cxn ang="0">
                      <a:pos x="T8" y="T9"/>
                    </a:cxn>
                    <a:cxn ang="0">
                      <a:pos x="T10" y="T11"/>
                    </a:cxn>
                  </a:cxnLst>
                  <a:rect l="0" t="0" r="r" b="b"/>
                  <a:pathLst>
                    <a:path w="4" h="5">
                      <a:moveTo>
                        <a:pt x="2" y="5"/>
                      </a:moveTo>
                      <a:cubicBezTo>
                        <a:pt x="3" y="5"/>
                        <a:pt x="4" y="4"/>
                        <a:pt x="4" y="3"/>
                      </a:cubicBezTo>
                      <a:cubicBezTo>
                        <a:pt x="4" y="2"/>
                        <a:pt x="4" y="1"/>
                        <a:pt x="4" y="0"/>
                      </a:cubicBezTo>
                      <a:cubicBezTo>
                        <a:pt x="3" y="0"/>
                        <a:pt x="1" y="0"/>
                        <a:pt x="0" y="0"/>
                      </a:cubicBezTo>
                      <a:cubicBezTo>
                        <a:pt x="0" y="2"/>
                        <a:pt x="0" y="2"/>
                        <a:pt x="0"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85" name="Freeform 396"/>
                <p:cNvSpPr>
                  <a:spLocks/>
                </p:cNvSpPr>
                <p:nvPr/>
              </p:nvSpPr>
              <p:spPr bwMode="auto">
                <a:xfrm>
                  <a:off x="14633" y="304"/>
                  <a:ext cx="9" cy="17"/>
                </a:xfrm>
                <a:custGeom>
                  <a:avLst/>
                  <a:gdLst>
                    <a:gd name="T0" fmla="*/ 0 w 4"/>
                    <a:gd name="T1" fmla="*/ 5 h 7"/>
                    <a:gd name="T2" fmla="*/ 2 w 4"/>
                    <a:gd name="T3" fmla="*/ 7 h 7"/>
                    <a:gd name="T4" fmla="*/ 4 w 4"/>
                    <a:gd name="T5" fmla="*/ 5 h 7"/>
                    <a:gd name="T6" fmla="*/ 4 w 4"/>
                    <a:gd name="T7" fmla="*/ 0 h 7"/>
                    <a:gd name="T8" fmla="*/ 0 w 4"/>
                    <a:gd name="T9" fmla="*/ 0 h 7"/>
                    <a:gd name="T10" fmla="*/ 0 w 4"/>
                    <a:gd name="T11" fmla="*/ 5 h 7"/>
                  </a:gdLst>
                  <a:ahLst/>
                  <a:cxnLst>
                    <a:cxn ang="0">
                      <a:pos x="T0" y="T1"/>
                    </a:cxn>
                    <a:cxn ang="0">
                      <a:pos x="T2" y="T3"/>
                    </a:cxn>
                    <a:cxn ang="0">
                      <a:pos x="T4" y="T5"/>
                    </a:cxn>
                    <a:cxn ang="0">
                      <a:pos x="T6" y="T7"/>
                    </a:cxn>
                    <a:cxn ang="0">
                      <a:pos x="T8" y="T9"/>
                    </a:cxn>
                    <a:cxn ang="0">
                      <a:pos x="T10" y="T11"/>
                    </a:cxn>
                  </a:cxnLst>
                  <a:rect l="0" t="0" r="r" b="b"/>
                  <a:pathLst>
                    <a:path w="4" h="7">
                      <a:moveTo>
                        <a:pt x="0" y="5"/>
                      </a:moveTo>
                      <a:cubicBezTo>
                        <a:pt x="0" y="6"/>
                        <a:pt x="1" y="7"/>
                        <a:pt x="2" y="7"/>
                      </a:cubicBezTo>
                      <a:cubicBezTo>
                        <a:pt x="3" y="7"/>
                        <a:pt x="4" y="6"/>
                        <a:pt x="4" y="5"/>
                      </a:cubicBezTo>
                      <a:cubicBezTo>
                        <a:pt x="4" y="4"/>
                        <a:pt x="4" y="2"/>
                        <a:pt x="4" y="0"/>
                      </a:cubicBezTo>
                      <a:cubicBezTo>
                        <a:pt x="2" y="0"/>
                        <a:pt x="1" y="0"/>
                        <a:pt x="0" y="0"/>
                      </a:cubicBezTo>
                      <a:cubicBezTo>
                        <a:pt x="0" y="2"/>
                        <a:pt x="0"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86" name="Freeform 397"/>
                <p:cNvSpPr>
                  <a:spLocks/>
                </p:cNvSpPr>
                <p:nvPr/>
              </p:nvSpPr>
              <p:spPr bwMode="auto">
                <a:xfrm>
                  <a:off x="14654" y="300"/>
                  <a:ext cx="52" cy="78"/>
                </a:xfrm>
                <a:custGeom>
                  <a:avLst/>
                  <a:gdLst>
                    <a:gd name="T0" fmla="*/ 0 w 22"/>
                    <a:gd name="T1" fmla="*/ 14 h 33"/>
                    <a:gd name="T2" fmla="*/ 6 w 22"/>
                    <a:gd name="T3" fmla="*/ 14 h 33"/>
                    <a:gd name="T4" fmla="*/ 6 w 22"/>
                    <a:gd name="T5" fmla="*/ 31 h 33"/>
                    <a:gd name="T6" fmla="*/ 8 w 22"/>
                    <a:gd name="T7" fmla="*/ 33 h 33"/>
                    <a:gd name="T8" fmla="*/ 11 w 22"/>
                    <a:gd name="T9" fmla="*/ 31 h 33"/>
                    <a:gd name="T10" fmla="*/ 11 w 22"/>
                    <a:gd name="T11" fmla="*/ 14 h 33"/>
                    <a:gd name="T12" fmla="*/ 12 w 22"/>
                    <a:gd name="T13" fmla="*/ 14 h 33"/>
                    <a:gd name="T14" fmla="*/ 12 w 22"/>
                    <a:gd name="T15" fmla="*/ 31 h 33"/>
                    <a:gd name="T16" fmla="*/ 14 w 22"/>
                    <a:gd name="T17" fmla="*/ 33 h 33"/>
                    <a:gd name="T18" fmla="*/ 16 w 22"/>
                    <a:gd name="T19" fmla="*/ 31 h 33"/>
                    <a:gd name="T20" fmla="*/ 16 w 22"/>
                    <a:gd name="T21" fmla="*/ 14 h 33"/>
                    <a:gd name="T22" fmla="*/ 22 w 22"/>
                    <a:gd name="T23" fmla="*/ 14 h 33"/>
                    <a:gd name="T24" fmla="*/ 18 w 22"/>
                    <a:gd name="T25" fmla="*/ 0 h 33"/>
                    <a:gd name="T26" fmla="*/ 4 w 22"/>
                    <a:gd name="T27" fmla="*/ 1 h 33"/>
                    <a:gd name="T28" fmla="*/ 0 w 22"/>
                    <a:gd name="T29"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33">
                      <a:moveTo>
                        <a:pt x="0" y="14"/>
                      </a:moveTo>
                      <a:cubicBezTo>
                        <a:pt x="6" y="14"/>
                        <a:pt x="6" y="14"/>
                        <a:pt x="6" y="14"/>
                      </a:cubicBezTo>
                      <a:cubicBezTo>
                        <a:pt x="6" y="22"/>
                        <a:pt x="6" y="30"/>
                        <a:pt x="6" y="31"/>
                      </a:cubicBezTo>
                      <a:cubicBezTo>
                        <a:pt x="6" y="32"/>
                        <a:pt x="7" y="33"/>
                        <a:pt x="8" y="33"/>
                      </a:cubicBezTo>
                      <a:cubicBezTo>
                        <a:pt x="10" y="33"/>
                        <a:pt x="11" y="32"/>
                        <a:pt x="11" y="31"/>
                      </a:cubicBezTo>
                      <a:cubicBezTo>
                        <a:pt x="11" y="29"/>
                        <a:pt x="11" y="14"/>
                        <a:pt x="11" y="14"/>
                      </a:cubicBezTo>
                      <a:cubicBezTo>
                        <a:pt x="12" y="14"/>
                        <a:pt x="12" y="14"/>
                        <a:pt x="12" y="14"/>
                      </a:cubicBezTo>
                      <a:cubicBezTo>
                        <a:pt x="12" y="14"/>
                        <a:pt x="12" y="29"/>
                        <a:pt x="12" y="31"/>
                      </a:cubicBezTo>
                      <a:cubicBezTo>
                        <a:pt x="12" y="32"/>
                        <a:pt x="13" y="33"/>
                        <a:pt x="14" y="33"/>
                      </a:cubicBezTo>
                      <a:cubicBezTo>
                        <a:pt x="15" y="33"/>
                        <a:pt x="16" y="32"/>
                        <a:pt x="16" y="31"/>
                      </a:cubicBezTo>
                      <a:cubicBezTo>
                        <a:pt x="16" y="30"/>
                        <a:pt x="16" y="22"/>
                        <a:pt x="16" y="14"/>
                      </a:cubicBezTo>
                      <a:cubicBezTo>
                        <a:pt x="22" y="14"/>
                        <a:pt x="22" y="14"/>
                        <a:pt x="22" y="14"/>
                      </a:cubicBezTo>
                      <a:cubicBezTo>
                        <a:pt x="21" y="8"/>
                        <a:pt x="19" y="3"/>
                        <a:pt x="18" y="0"/>
                      </a:cubicBezTo>
                      <a:cubicBezTo>
                        <a:pt x="14" y="0"/>
                        <a:pt x="9" y="1"/>
                        <a:pt x="4" y="1"/>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87" name="Freeform 398"/>
                <p:cNvSpPr>
                  <a:spLocks/>
                </p:cNvSpPr>
                <p:nvPr/>
              </p:nvSpPr>
              <p:spPr bwMode="auto">
                <a:xfrm>
                  <a:off x="14649" y="302"/>
                  <a:ext cx="12" cy="14"/>
                </a:xfrm>
                <a:custGeom>
                  <a:avLst/>
                  <a:gdLst>
                    <a:gd name="T0" fmla="*/ 1 w 5"/>
                    <a:gd name="T1" fmla="*/ 6 h 6"/>
                    <a:gd name="T2" fmla="*/ 3 w 5"/>
                    <a:gd name="T3" fmla="*/ 4 h 6"/>
                    <a:gd name="T4" fmla="*/ 5 w 5"/>
                    <a:gd name="T5" fmla="*/ 0 h 6"/>
                    <a:gd name="T6" fmla="*/ 1 w 5"/>
                    <a:gd name="T7" fmla="*/ 0 h 6"/>
                    <a:gd name="T8" fmla="*/ 0 w 5"/>
                    <a:gd name="T9" fmla="*/ 3 h 6"/>
                    <a:gd name="T10" fmla="*/ 1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1" y="6"/>
                      </a:moveTo>
                      <a:cubicBezTo>
                        <a:pt x="2" y="6"/>
                        <a:pt x="3" y="5"/>
                        <a:pt x="3" y="4"/>
                      </a:cubicBezTo>
                      <a:cubicBezTo>
                        <a:pt x="4" y="4"/>
                        <a:pt x="4" y="2"/>
                        <a:pt x="5" y="0"/>
                      </a:cubicBezTo>
                      <a:cubicBezTo>
                        <a:pt x="3" y="0"/>
                        <a:pt x="2" y="0"/>
                        <a:pt x="1" y="0"/>
                      </a:cubicBezTo>
                      <a:cubicBezTo>
                        <a:pt x="0" y="2"/>
                        <a:pt x="0" y="3"/>
                        <a:pt x="0" y="3"/>
                      </a:cubicBezTo>
                      <a:cubicBezTo>
                        <a:pt x="0" y="4"/>
                        <a:pt x="0" y="5"/>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grpSp>
            <p:nvGrpSpPr>
              <p:cNvPr id="325" name="Group 600"/>
              <p:cNvGrpSpPr>
                <a:grpSpLocks/>
              </p:cNvGrpSpPr>
              <p:nvPr/>
            </p:nvGrpSpPr>
            <p:grpSpPr bwMode="auto">
              <a:xfrm>
                <a:off x="19885026" y="569913"/>
                <a:ext cx="4159250" cy="1893888"/>
                <a:chOff x="12526" y="359"/>
                <a:chExt cx="2620" cy="1193"/>
              </a:xfrm>
              <a:grpFill/>
            </p:grpSpPr>
            <p:sp>
              <p:nvSpPr>
                <p:cNvPr id="1688" name="Freeform 400"/>
                <p:cNvSpPr>
                  <a:spLocks/>
                </p:cNvSpPr>
                <p:nvPr/>
              </p:nvSpPr>
              <p:spPr bwMode="auto">
                <a:xfrm>
                  <a:off x="14405" y="510"/>
                  <a:ext cx="12" cy="15"/>
                </a:xfrm>
                <a:custGeom>
                  <a:avLst/>
                  <a:gdLst>
                    <a:gd name="T0" fmla="*/ 2 w 5"/>
                    <a:gd name="T1" fmla="*/ 6 h 6"/>
                    <a:gd name="T2" fmla="*/ 5 w 5"/>
                    <a:gd name="T3" fmla="*/ 3 h 6"/>
                    <a:gd name="T4" fmla="*/ 5 w 5"/>
                    <a:gd name="T5" fmla="*/ 0 h 6"/>
                    <a:gd name="T6" fmla="*/ 0 w 5"/>
                    <a:gd name="T7" fmla="*/ 5 h 6"/>
                    <a:gd name="T8" fmla="*/ 2 w 5"/>
                    <a:gd name="T9" fmla="*/ 6 h 6"/>
                  </a:gdLst>
                  <a:ahLst/>
                  <a:cxnLst>
                    <a:cxn ang="0">
                      <a:pos x="T0" y="T1"/>
                    </a:cxn>
                    <a:cxn ang="0">
                      <a:pos x="T2" y="T3"/>
                    </a:cxn>
                    <a:cxn ang="0">
                      <a:pos x="T4" y="T5"/>
                    </a:cxn>
                    <a:cxn ang="0">
                      <a:pos x="T6" y="T7"/>
                    </a:cxn>
                    <a:cxn ang="0">
                      <a:pos x="T8" y="T9"/>
                    </a:cxn>
                  </a:cxnLst>
                  <a:rect l="0" t="0" r="r" b="b"/>
                  <a:pathLst>
                    <a:path w="5" h="6">
                      <a:moveTo>
                        <a:pt x="2" y="6"/>
                      </a:moveTo>
                      <a:cubicBezTo>
                        <a:pt x="4" y="6"/>
                        <a:pt x="5" y="5"/>
                        <a:pt x="5" y="3"/>
                      </a:cubicBezTo>
                      <a:cubicBezTo>
                        <a:pt x="5" y="3"/>
                        <a:pt x="5" y="2"/>
                        <a:pt x="5" y="0"/>
                      </a:cubicBezTo>
                      <a:cubicBezTo>
                        <a:pt x="3" y="2"/>
                        <a:pt x="1" y="4"/>
                        <a:pt x="0"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89" name="Freeform 401"/>
                <p:cNvSpPr>
                  <a:spLocks/>
                </p:cNvSpPr>
                <p:nvPr/>
              </p:nvSpPr>
              <p:spPr bwMode="auto">
                <a:xfrm>
                  <a:off x="14588" y="560"/>
                  <a:ext cx="54" cy="111"/>
                </a:xfrm>
                <a:custGeom>
                  <a:avLst/>
                  <a:gdLst>
                    <a:gd name="T0" fmla="*/ 23 w 23"/>
                    <a:gd name="T1" fmla="*/ 21 h 47"/>
                    <a:gd name="T2" fmla="*/ 23 w 23"/>
                    <a:gd name="T3" fmla="*/ 6 h 47"/>
                    <a:gd name="T4" fmla="*/ 17 w 23"/>
                    <a:gd name="T5" fmla="*/ 0 h 47"/>
                    <a:gd name="T6" fmla="*/ 6 w 23"/>
                    <a:gd name="T7" fmla="*/ 0 h 47"/>
                    <a:gd name="T8" fmla="*/ 0 w 23"/>
                    <a:gd name="T9" fmla="*/ 6 h 47"/>
                    <a:gd name="T10" fmla="*/ 0 w 23"/>
                    <a:gd name="T11" fmla="*/ 21 h 47"/>
                    <a:gd name="T12" fmla="*/ 2 w 23"/>
                    <a:gd name="T13" fmla="*/ 23 h 47"/>
                    <a:gd name="T14" fmla="*/ 4 w 23"/>
                    <a:gd name="T15" fmla="*/ 21 h 47"/>
                    <a:gd name="T16" fmla="*/ 4 w 23"/>
                    <a:gd name="T17" fmla="*/ 8 h 47"/>
                    <a:gd name="T18" fmla="*/ 5 w 23"/>
                    <a:gd name="T19" fmla="*/ 8 h 47"/>
                    <a:gd name="T20" fmla="*/ 5 w 23"/>
                    <a:gd name="T21" fmla="*/ 44 h 47"/>
                    <a:gd name="T22" fmla="*/ 8 w 23"/>
                    <a:gd name="T23" fmla="*/ 47 h 47"/>
                    <a:gd name="T24" fmla="*/ 11 w 23"/>
                    <a:gd name="T25" fmla="*/ 44 h 47"/>
                    <a:gd name="T26" fmla="*/ 11 w 23"/>
                    <a:gd name="T27" fmla="*/ 23 h 47"/>
                    <a:gd name="T28" fmla="*/ 12 w 23"/>
                    <a:gd name="T29" fmla="*/ 23 h 47"/>
                    <a:gd name="T30" fmla="*/ 12 w 23"/>
                    <a:gd name="T31" fmla="*/ 44 h 47"/>
                    <a:gd name="T32" fmla="*/ 15 w 23"/>
                    <a:gd name="T33" fmla="*/ 47 h 47"/>
                    <a:gd name="T34" fmla="*/ 18 w 23"/>
                    <a:gd name="T35" fmla="*/ 44 h 47"/>
                    <a:gd name="T36" fmla="*/ 18 w 23"/>
                    <a:gd name="T37" fmla="*/ 8 h 47"/>
                    <a:gd name="T38" fmla="*/ 19 w 23"/>
                    <a:gd name="T39" fmla="*/ 8 h 47"/>
                    <a:gd name="T40" fmla="*/ 19 w 23"/>
                    <a:gd name="T41" fmla="*/ 21 h 47"/>
                    <a:gd name="T42" fmla="*/ 21 w 23"/>
                    <a:gd name="T43" fmla="*/ 23 h 47"/>
                    <a:gd name="T44" fmla="*/ 23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3" y="21"/>
                      </a:move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90" name="Freeform 402"/>
                <p:cNvSpPr>
                  <a:spLocks/>
                </p:cNvSpPr>
                <p:nvPr/>
              </p:nvSpPr>
              <p:spPr bwMode="auto">
                <a:xfrm>
                  <a:off x="14488" y="359"/>
                  <a:ext cx="10" cy="19"/>
                </a:xfrm>
                <a:custGeom>
                  <a:avLst/>
                  <a:gdLst>
                    <a:gd name="T0" fmla="*/ 4 w 4"/>
                    <a:gd name="T1" fmla="*/ 5 h 8"/>
                    <a:gd name="T2" fmla="*/ 4 w 4"/>
                    <a:gd name="T3" fmla="*/ 0 h 8"/>
                    <a:gd name="T4" fmla="*/ 1 w 4"/>
                    <a:gd name="T5" fmla="*/ 5 h 8"/>
                    <a:gd name="T6" fmla="*/ 0 w 4"/>
                    <a:gd name="T7" fmla="*/ 7 h 8"/>
                    <a:gd name="T8" fmla="*/ 1 w 4"/>
                    <a:gd name="T9" fmla="*/ 8 h 8"/>
                    <a:gd name="T10" fmla="*/ 4 w 4"/>
                    <a:gd name="T11" fmla="*/ 5 h 8"/>
                  </a:gdLst>
                  <a:ahLst/>
                  <a:cxnLst>
                    <a:cxn ang="0">
                      <a:pos x="T0" y="T1"/>
                    </a:cxn>
                    <a:cxn ang="0">
                      <a:pos x="T2" y="T3"/>
                    </a:cxn>
                    <a:cxn ang="0">
                      <a:pos x="T4" y="T5"/>
                    </a:cxn>
                    <a:cxn ang="0">
                      <a:pos x="T6" y="T7"/>
                    </a:cxn>
                    <a:cxn ang="0">
                      <a:pos x="T8" y="T9"/>
                    </a:cxn>
                    <a:cxn ang="0">
                      <a:pos x="T10" y="T11"/>
                    </a:cxn>
                  </a:cxnLst>
                  <a:rect l="0" t="0" r="r" b="b"/>
                  <a:pathLst>
                    <a:path w="4" h="8">
                      <a:moveTo>
                        <a:pt x="4" y="5"/>
                      </a:moveTo>
                      <a:cubicBezTo>
                        <a:pt x="4" y="4"/>
                        <a:pt x="4" y="2"/>
                        <a:pt x="4" y="0"/>
                      </a:cubicBezTo>
                      <a:cubicBezTo>
                        <a:pt x="3" y="1"/>
                        <a:pt x="3" y="3"/>
                        <a:pt x="1" y="5"/>
                      </a:cubicBezTo>
                      <a:cubicBezTo>
                        <a:pt x="1" y="6"/>
                        <a:pt x="0" y="6"/>
                        <a:pt x="0" y="7"/>
                      </a:cubicBezTo>
                      <a:cubicBezTo>
                        <a:pt x="0" y="7"/>
                        <a:pt x="1" y="8"/>
                        <a:pt x="1" y="8"/>
                      </a:cubicBezTo>
                      <a:cubicBezTo>
                        <a:pt x="3" y="8"/>
                        <a:pt x="4" y="6"/>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91" name="Freeform 403"/>
                <p:cNvSpPr>
                  <a:spLocks/>
                </p:cNvSpPr>
                <p:nvPr/>
              </p:nvSpPr>
              <p:spPr bwMode="auto">
                <a:xfrm>
                  <a:off x="14415" y="451"/>
                  <a:ext cx="19" cy="74"/>
                </a:xfrm>
                <a:custGeom>
                  <a:avLst/>
                  <a:gdLst>
                    <a:gd name="T0" fmla="*/ 1 w 8"/>
                    <a:gd name="T1" fmla="*/ 5 h 31"/>
                    <a:gd name="T2" fmla="*/ 1 w 8"/>
                    <a:gd name="T3" fmla="*/ 12 h 31"/>
                    <a:gd name="T4" fmla="*/ 1 w 8"/>
                    <a:gd name="T5" fmla="*/ 7 h 31"/>
                    <a:gd name="T6" fmla="*/ 2 w 8"/>
                    <a:gd name="T7" fmla="*/ 7 h 31"/>
                    <a:gd name="T8" fmla="*/ 2 w 8"/>
                    <a:gd name="T9" fmla="*/ 17 h 31"/>
                    <a:gd name="T10" fmla="*/ 2 w 8"/>
                    <a:gd name="T11" fmla="*/ 23 h 31"/>
                    <a:gd name="T12" fmla="*/ 2 w 8"/>
                    <a:gd name="T13" fmla="*/ 28 h 31"/>
                    <a:gd name="T14" fmla="*/ 5 w 8"/>
                    <a:gd name="T15" fmla="*/ 31 h 31"/>
                    <a:gd name="T16" fmla="*/ 8 w 8"/>
                    <a:gd name="T17" fmla="*/ 28 h 31"/>
                    <a:gd name="T18" fmla="*/ 8 w 8"/>
                    <a:gd name="T19" fmla="*/ 0 h 31"/>
                    <a:gd name="T20" fmla="*/ 1 w 8"/>
                    <a:gd name="T21"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31">
                      <a:moveTo>
                        <a:pt x="1" y="5"/>
                      </a:moveTo>
                      <a:cubicBezTo>
                        <a:pt x="0" y="7"/>
                        <a:pt x="0" y="9"/>
                        <a:pt x="1" y="12"/>
                      </a:cubicBezTo>
                      <a:cubicBezTo>
                        <a:pt x="1" y="9"/>
                        <a:pt x="1" y="7"/>
                        <a:pt x="1" y="7"/>
                      </a:cubicBezTo>
                      <a:cubicBezTo>
                        <a:pt x="1" y="7"/>
                        <a:pt x="1" y="7"/>
                        <a:pt x="2" y="7"/>
                      </a:cubicBezTo>
                      <a:cubicBezTo>
                        <a:pt x="2" y="7"/>
                        <a:pt x="2" y="12"/>
                        <a:pt x="2" y="17"/>
                      </a:cubicBezTo>
                      <a:cubicBezTo>
                        <a:pt x="2" y="20"/>
                        <a:pt x="2" y="21"/>
                        <a:pt x="2" y="23"/>
                      </a:cubicBezTo>
                      <a:cubicBezTo>
                        <a:pt x="2" y="26"/>
                        <a:pt x="2" y="28"/>
                        <a:pt x="2" y="28"/>
                      </a:cubicBezTo>
                      <a:cubicBezTo>
                        <a:pt x="2" y="30"/>
                        <a:pt x="3" y="31"/>
                        <a:pt x="5" y="31"/>
                      </a:cubicBezTo>
                      <a:cubicBezTo>
                        <a:pt x="6" y="31"/>
                        <a:pt x="8" y="30"/>
                        <a:pt x="8" y="28"/>
                      </a:cubicBezTo>
                      <a:cubicBezTo>
                        <a:pt x="8" y="27"/>
                        <a:pt x="8" y="10"/>
                        <a:pt x="8" y="0"/>
                      </a:cubicBezTo>
                      <a:cubicBezTo>
                        <a:pt x="5" y="1"/>
                        <a:pt x="3" y="3"/>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92" name="Oval 404"/>
                <p:cNvSpPr>
                  <a:spLocks noChangeArrowheads="1"/>
                </p:cNvSpPr>
                <p:nvPr/>
              </p:nvSpPr>
              <p:spPr bwMode="auto">
                <a:xfrm>
                  <a:off x="14604" y="536"/>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93" name="Freeform 405"/>
                <p:cNvSpPr>
                  <a:spLocks/>
                </p:cNvSpPr>
                <p:nvPr/>
              </p:nvSpPr>
              <p:spPr bwMode="auto">
                <a:xfrm>
                  <a:off x="14472" y="390"/>
                  <a:ext cx="23" cy="21"/>
                </a:xfrm>
                <a:custGeom>
                  <a:avLst/>
                  <a:gdLst>
                    <a:gd name="T0" fmla="*/ 5 w 10"/>
                    <a:gd name="T1" fmla="*/ 9 h 9"/>
                    <a:gd name="T2" fmla="*/ 10 w 10"/>
                    <a:gd name="T3" fmla="*/ 5 h 9"/>
                    <a:gd name="T4" fmla="*/ 5 w 10"/>
                    <a:gd name="T5" fmla="*/ 0 h 9"/>
                    <a:gd name="T6" fmla="*/ 3 w 10"/>
                    <a:gd name="T7" fmla="*/ 0 h 9"/>
                    <a:gd name="T8" fmla="*/ 0 w 10"/>
                    <a:gd name="T9" fmla="*/ 4 h 9"/>
                    <a:gd name="T10" fmla="*/ 0 w 10"/>
                    <a:gd name="T11" fmla="*/ 5 h 9"/>
                    <a:gd name="T12" fmla="*/ 5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5" y="9"/>
                      </a:moveTo>
                      <a:cubicBezTo>
                        <a:pt x="8" y="9"/>
                        <a:pt x="10" y="7"/>
                        <a:pt x="10" y="5"/>
                      </a:cubicBezTo>
                      <a:cubicBezTo>
                        <a:pt x="10" y="2"/>
                        <a:pt x="8" y="0"/>
                        <a:pt x="5" y="0"/>
                      </a:cubicBezTo>
                      <a:cubicBezTo>
                        <a:pt x="4" y="0"/>
                        <a:pt x="4" y="0"/>
                        <a:pt x="3" y="0"/>
                      </a:cubicBezTo>
                      <a:cubicBezTo>
                        <a:pt x="2" y="2"/>
                        <a:pt x="1" y="3"/>
                        <a:pt x="0" y="4"/>
                      </a:cubicBezTo>
                      <a:cubicBezTo>
                        <a:pt x="0" y="4"/>
                        <a:pt x="0" y="5"/>
                        <a:pt x="0" y="5"/>
                      </a:cubicBezTo>
                      <a:cubicBezTo>
                        <a:pt x="0" y="7"/>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94" name="Freeform 406"/>
                <p:cNvSpPr>
                  <a:spLocks/>
                </p:cNvSpPr>
                <p:nvPr/>
              </p:nvSpPr>
              <p:spPr bwMode="auto">
                <a:xfrm>
                  <a:off x="14436" y="442"/>
                  <a:ext cx="10" cy="26"/>
                </a:xfrm>
                <a:custGeom>
                  <a:avLst/>
                  <a:gdLst>
                    <a:gd name="T0" fmla="*/ 0 w 4"/>
                    <a:gd name="T1" fmla="*/ 9 h 11"/>
                    <a:gd name="T2" fmla="*/ 2 w 4"/>
                    <a:gd name="T3" fmla="*/ 11 h 11"/>
                    <a:gd name="T4" fmla="*/ 4 w 4"/>
                    <a:gd name="T5" fmla="*/ 9 h 11"/>
                    <a:gd name="T6" fmla="*/ 4 w 4"/>
                    <a:gd name="T7" fmla="*/ 0 h 11"/>
                    <a:gd name="T8" fmla="*/ 0 w 4"/>
                    <a:gd name="T9" fmla="*/ 3 h 11"/>
                    <a:gd name="T10" fmla="*/ 0 w 4"/>
                    <a:gd name="T11" fmla="*/ 9 h 11"/>
                  </a:gdLst>
                  <a:ahLst/>
                  <a:cxnLst>
                    <a:cxn ang="0">
                      <a:pos x="T0" y="T1"/>
                    </a:cxn>
                    <a:cxn ang="0">
                      <a:pos x="T2" y="T3"/>
                    </a:cxn>
                    <a:cxn ang="0">
                      <a:pos x="T4" y="T5"/>
                    </a:cxn>
                    <a:cxn ang="0">
                      <a:pos x="T6" y="T7"/>
                    </a:cxn>
                    <a:cxn ang="0">
                      <a:pos x="T8" y="T9"/>
                    </a:cxn>
                    <a:cxn ang="0">
                      <a:pos x="T10" y="T11"/>
                    </a:cxn>
                  </a:cxnLst>
                  <a:rect l="0" t="0" r="r" b="b"/>
                  <a:pathLst>
                    <a:path w="4" h="11">
                      <a:moveTo>
                        <a:pt x="0" y="9"/>
                      </a:moveTo>
                      <a:cubicBezTo>
                        <a:pt x="0" y="10"/>
                        <a:pt x="1" y="11"/>
                        <a:pt x="2" y="11"/>
                      </a:cubicBezTo>
                      <a:cubicBezTo>
                        <a:pt x="3" y="11"/>
                        <a:pt x="4" y="10"/>
                        <a:pt x="4" y="9"/>
                      </a:cubicBezTo>
                      <a:cubicBezTo>
                        <a:pt x="4" y="8"/>
                        <a:pt x="4" y="4"/>
                        <a:pt x="4" y="0"/>
                      </a:cubicBezTo>
                      <a:cubicBezTo>
                        <a:pt x="3" y="1"/>
                        <a:pt x="1" y="2"/>
                        <a:pt x="0" y="3"/>
                      </a:cubicBezTo>
                      <a:cubicBezTo>
                        <a:pt x="0" y="6"/>
                        <a:pt x="0" y="9"/>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95" name="Freeform 407"/>
                <p:cNvSpPr>
                  <a:spLocks/>
                </p:cNvSpPr>
                <p:nvPr/>
              </p:nvSpPr>
              <p:spPr bwMode="auto">
                <a:xfrm>
                  <a:off x="12974" y="652"/>
                  <a:ext cx="9" cy="19"/>
                </a:xfrm>
                <a:custGeom>
                  <a:avLst/>
                  <a:gdLst>
                    <a:gd name="T0" fmla="*/ 2 w 4"/>
                    <a:gd name="T1" fmla="*/ 8 h 8"/>
                    <a:gd name="T2" fmla="*/ 4 w 4"/>
                    <a:gd name="T3" fmla="*/ 6 h 8"/>
                    <a:gd name="T4" fmla="*/ 4 w 4"/>
                    <a:gd name="T5" fmla="*/ 4 h 8"/>
                    <a:gd name="T6" fmla="*/ 0 w 4"/>
                    <a:gd name="T7" fmla="*/ 0 h 8"/>
                    <a:gd name="T8" fmla="*/ 0 w 4"/>
                    <a:gd name="T9" fmla="*/ 6 h 8"/>
                    <a:gd name="T10" fmla="*/ 2 w 4"/>
                    <a:gd name="T11" fmla="*/ 8 h 8"/>
                  </a:gdLst>
                  <a:ahLst/>
                  <a:cxnLst>
                    <a:cxn ang="0">
                      <a:pos x="T0" y="T1"/>
                    </a:cxn>
                    <a:cxn ang="0">
                      <a:pos x="T2" y="T3"/>
                    </a:cxn>
                    <a:cxn ang="0">
                      <a:pos x="T4" y="T5"/>
                    </a:cxn>
                    <a:cxn ang="0">
                      <a:pos x="T6" y="T7"/>
                    </a:cxn>
                    <a:cxn ang="0">
                      <a:pos x="T8" y="T9"/>
                    </a:cxn>
                    <a:cxn ang="0">
                      <a:pos x="T10" y="T11"/>
                    </a:cxn>
                  </a:cxnLst>
                  <a:rect l="0" t="0" r="r" b="b"/>
                  <a:pathLst>
                    <a:path w="4" h="8">
                      <a:moveTo>
                        <a:pt x="2" y="8"/>
                      </a:moveTo>
                      <a:cubicBezTo>
                        <a:pt x="3" y="8"/>
                        <a:pt x="4" y="7"/>
                        <a:pt x="4" y="6"/>
                      </a:cubicBezTo>
                      <a:cubicBezTo>
                        <a:pt x="4" y="6"/>
                        <a:pt x="4" y="5"/>
                        <a:pt x="4" y="4"/>
                      </a:cubicBezTo>
                      <a:cubicBezTo>
                        <a:pt x="3" y="3"/>
                        <a:pt x="1" y="1"/>
                        <a:pt x="0" y="0"/>
                      </a:cubicBezTo>
                      <a:cubicBezTo>
                        <a:pt x="0" y="3"/>
                        <a:pt x="0" y="5"/>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96" name="Freeform 408"/>
                <p:cNvSpPr>
                  <a:spLocks/>
                </p:cNvSpPr>
                <p:nvPr/>
              </p:nvSpPr>
              <p:spPr bwMode="auto">
                <a:xfrm>
                  <a:off x="12986" y="664"/>
                  <a:ext cx="9" cy="7"/>
                </a:xfrm>
                <a:custGeom>
                  <a:avLst/>
                  <a:gdLst>
                    <a:gd name="T0" fmla="*/ 0 w 4"/>
                    <a:gd name="T1" fmla="*/ 1 h 3"/>
                    <a:gd name="T2" fmla="*/ 2 w 4"/>
                    <a:gd name="T3" fmla="*/ 3 h 3"/>
                    <a:gd name="T4" fmla="*/ 4 w 4"/>
                    <a:gd name="T5" fmla="*/ 3 h 3"/>
                    <a:gd name="T6" fmla="*/ 0 w 4"/>
                    <a:gd name="T7" fmla="*/ 0 h 3"/>
                    <a:gd name="T8" fmla="*/ 0 w 4"/>
                    <a:gd name="T9" fmla="*/ 1 h 3"/>
                  </a:gdLst>
                  <a:ahLst/>
                  <a:cxnLst>
                    <a:cxn ang="0">
                      <a:pos x="T0" y="T1"/>
                    </a:cxn>
                    <a:cxn ang="0">
                      <a:pos x="T2" y="T3"/>
                    </a:cxn>
                    <a:cxn ang="0">
                      <a:pos x="T4" y="T5"/>
                    </a:cxn>
                    <a:cxn ang="0">
                      <a:pos x="T6" y="T7"/>
                    </a:cxn>
                    <a:cxn ang="0">
                      <a:pos x="T8" y="T9"/>
                    </a:cxn>
                  </a:cxnLst>
                  <a:rect l="0" t="0" r="r" b="b"/>
                  <a:pathLst>
                    <a:path w="4" h="3">
                      <a:moveTo>
                        <a:pt x="0" y="1"/>
                      </a:moveTo>
                      <a:cubicBezTo>
                        <a:pt x="0" y="2"/>
                        <a:pt x="1" y="3"/>
                        <a:pt x="2" y="3"/>
                      </a:cubicBezTo>
                      <a:cubicBezTo>
                        <a:pt x="3" y="3"/>
                        <a:pt x="3" y="3"/>
                        <a:pt x="4" y="3"/>
                      </a:cubicBezTo>
                      <a:cubicBezTo>
                        <a:pt x="2" y="2"/>
                        <a:pt x="1" y="1"/>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97" name="Freeform 409"/>
                <p:cNvSpPr>
                  <a:spLocks/>
                </p:cNvSpPr>
                <p:nvPr/>
              </p:nvSpPr>
              <p:spPr bwMode="auto">
                <a:xfrm>
                  <a:off x="12905" y="605"/>
                  <a:ext cx="29" cy="66"/>
                </a:xfrm>
                <a:custGeom>
                  <a:avLst/>
                  <a:gdLst>
                    <a:gd name="T0" fmla="*/ 0 w 12"/>
                    <a:gd name="T1" fmla="*/ 25 h 28"/>
                    <a:gd name="T2" fmla="*/ 2 w 12"/>
                    <a:gd name="T3" fmla="*/ 28 h 28"/>
                    <a:gd name="T4" fmla="*/ 5 w 12"/>
                    <a:gd name="T5" fmla="*/ 25 h 28"/>
                    <a:gd name="T6" fmla="*/ 5 w 12"/>
                    <a:gd name="T7" fmla="*/ 4 h 28"/>
                    <a:gd name="T8" fmla="*/ 6 w 12"/>
                    <a:gd name="T9" fmla="*/ 4 h 28"/>
                    <a:gd name="T10" fmla="*/ 6 w 12"/>
                    <a:gd name="T11" fmla="*/ 25 h 28"/>
                    <a:gd name="T12" fmla="*/ 9 w 12"/>
                    <a:gd name="T13" fmla="*/ 28 h 28"/>
                    <a:gd name="T14" fmla="*/ 12 w 12"/>
                    <a:gd name="T15" fmla="*/ 25 h 28"/>
                    <a:gd name="T16" fmla="*/ 12 w 12"/>
                    <a:gd name="T17" fmla="*/ 7 h 28"/>
                    <a:gd name="T18" fmla="*/ 0 w 12"/>
                    <a:gd name="T19" fmla="*/ 0 h 28"/>
                    <a:gd name="T20" fmla="*/ 0 w 12"/>
                    <a:gd name="T2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8">
                      <a:moveTo>
                        <a:pt x="0" y="25"/>
                      </a:moveTo>
                      <a:cubicBezTo>
                        <a:pt x="0" y="27"/>
                        <a:pt x="1" y="28"/>
                        <a:pt x="2" y="28"/>
                      </a:cubicBezTo>
                      <a:cubicBezTo>
                        <a:pt x="4" y="28"/>
                        <a:pt x="5" y="27"/>
                        <a:pt x="5" y="25"/>
                      </a:cubicBezTo>
                      <a:cubicBezTo>
                        <a:pt x="5" y="23"/>
                        <a:pt x="5" y="4"/>
                        <a:pt x="5" y="4"/>
                      </a:cubicBezTo>
                      <a:cubicBezTo>
                        <a:pt x="5" y="4"/>
                        <a:pt x="5" y="4"/>
                        <a:pt x="6" y="4"/>
                      </a:cubicBezTo>
                      <a:cubicBezTo>
                        <a:pt x="6" y="4"/>
                        <a:pt x="6" y="23"/>
                        <a:pt x="6" y="25"/>
                      </a:cubicBezTo>
                      <a:cubicBezTo>
                        <a:pt x="6" y="27"/>
                        <a:pt x="8" y="28"/>
                        <a:pt x="9" y="28"/>
                      </a:cubicBezTo>
                      <a:cubicBezTo>
                        <a:pt x="11" y="28"/>
                        <a:pt x="12" y="27"/>
                        <a:pt x="12" y="25"/>
                      </a:cubicBezTo>
                      <a:cubicBezTo>
                        <a:pt x="12" y="24"/>
                        <a:pt x="12" y="16"/>
                        <a:pt x="12" y="7"/>
                      </a:cubicBezTo>
                      <a:cubicBezTo>
                        <a:pt x="7" y="4"/>
                        <a:pt x="3" y="1"/>
                        <a:pt x="0" y="0"/>
                      </a:cubicBezTo>
                      <a:cubicBezTo>
                        <a:pt x="0" y="10"/>
                        <a:pt x="0" y="24"/>
                        <a:pt x="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98" name="Freeform 410"/>
                <p:cNvSpPr>
                  <a:spLocks/>
                </p:cNvSpPr>
                <p:nvPr/>
              </p:nvSpPr>
              <p:spPr bwMode="auto">
                <a:xfrm>
                  <a:off x="12853" y="610"/>
                  <a:ext cx="26" cy="61"/>
                </a:xfrm>
                <a:custGeom>
                  <a:avLst/>
                  <a:gdLst>
                    <a:gd name="T0" fmla="*/ 0 w 11"/>
                    <a:gd name="T1" fmla="*/ 7 h 26"/>
                    <a:gd name="T2" fmla="*/ 1 w 11"/>
                    <a:gd name="T3" fmla="*/ 7 h 26"/>
                    <a:gd name="T4" fmla="*/ 1 w 11"/>
                    <a:gd name="T5" fmla="*/ 24 h 26"/>
                    <a:gd name="T6" fmla="*/ 3 w 11"/>
                    <a:gd name="T7" fmla="*/ 26 h 26"/>
                    <a:gd name="T8" fmla="*/ 5 w 11"/>
                    <a:gd name="T9" fmla="*/ 24 h 26"/>
                    <a:gd name="T10" fmla="*/ 5 w 11"/>
                    <a:gd name="T11" fmla="*/ 7 h 26"/>
                    <a:gd name="T12" fmla="*/ 11 w 11"/>
                    <a:gd name="T13" fmla="*/ 7 h 26"/>
                    <a:gd name="T14" fmla="*/ 9 w 11"/>
                    <a:gd name="T15" fmla="*/ 0 h 26"/>
                    <a:gd name="T16" fmla="*/ 0 w 1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6">
                      <a:moveTo>
                        <a:pt x="0" y="7"/>
                      </a:moveTo>
                      <a:cubicBezTo>
                        <a:pt x="1" y="7"/>
                        <a:pt x="1" y="7"/>
                        <a:pt x="1" y="7"/>
                      </a:cubicBezTo>
                      <a:cubicBezTo>
                        <a:pt x="1" y="7"/>
                        <a:pt x="1" y="22"/>
                        <a:pt x="1" y="24"/>
                      </a:cubicBezTo>
                      <a:cubicBezTo>
                        <a:pt x="1" y="25"/>
                        <a:pt x="2" y="26"/>
                        <a:pt x="3" y="26"/>
                      </a:cubicBezTo>
                      <a:cubicBezTo>
                        <a:pt x="4" y="26"/>
                        <a:pt x="5" y="25"/>
                        <a:pt x="5" y="24"/>
                      </a:cubicBezTo>
                      <a:cubicBezTo>
                        <a:pt x="5" y="23"/>
                        <a:pt x="5" y="15"/>
                        <a:pt x="5" y="7"/>
                      </a:cubicBezTo>
                      <a:cubicBezTo>
                        <a:pt x="11" y="7"/>
                        <a:pt x="11" y="7"/>
                        <a:pt x="11" y="7"/>
                      </a:cubicBezTo>
                      <a:cubicBezTo>
                        <a:pt x="10" y="4"/>
                        <a:pt x="10" y="2"/>
                        <a:pt x="9" y="0"/>
                      </a:cubicBezTo>
                      <a:cubicBezTo>
                        <a:pt x="6" y="1"/>
                        <a:pt x="3" y="4"/>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99" name="Freeform 411"/>
                <p:cNvSpPr>
                  <a:spLocks/>
                </p:cNvSpPr>
                <p:nvPr/>
              </p:nvSpPr>
              <p:spPr bwMode="auto">
                <a:xfrm>
                  <a:off x="12841" y="629"/>
                  <a:ext cx="12" cy="42"/>
                </a:xfrm>
                <a:custGeom>
                  <a:avLst/>
                  <a:gdLst>
                    <a:gd name="T0" fmla="*/ 2 w 5"/>
                    <a:gd name="T1" fmla="*/ 18 h 18"/>
                    <a:gd name="T2" fmla="*/ 5 w 5"/>
                    <a:gd name="T3" fmla="*/ 16 h 18"/>
                    <a:gd name="T4" fmla="*/ 5 w 5"/>
                    <a:gd name="T5" fmla="*/ 0 h 18"/>
                    <a:gd name="T6" fmla="*/ 0 w 5"/>
                    <a:gd name="T7" fmla="*/ 7 h 18"/>
                    <a:gd name="T8" fmla="*/ 0 w 5"/>
                    <a:gd name="T9" fmla="*/ 16 h 18"/>
                    <a:gd name="T10" fmla="*/ 2 w 5"/>
                    <a:gd name="T11" fmla="*/ 18 h 18"/>
                  </a:gdLst>
                  <a:ahLst/>
                  <a:cxnLst>
                    <a:cxn ang="0">
                      <a:pos x="T0" y="T1"/>
                    </a:cxn>
                    <a:cxn ang="0">
                      <a:pos x="T2" y="T3"/>
                    </a:cxn>
                    <a:cxn ang="0">
                      <a:pos x="T4" y="T5"/>
                    </a:cxn>
                    <a:cxn ang="0">
                      <a:pos x="T6" y="T7"/>
                    </a:cxn>
                    <a:cxn ang="0">
                      <a:pos x="T8" y="T9"/>
                    </a:cxn>
                    <a:cxn ang="0">
                      <a:pos x="T10" y="T11"/>
                    </a:cxn>
                  </a:cxnLst>
                  <a:rect l="0" t="0" r="r" b="b"/>
                  <a:pathLst>
                    <a:path w="5" h="18">
                      <a:moveTo>
                        <a:pt x="2" y="18"/>
                      </a:moveTo>
                      <a:cubicBezTo>
                        <a:pt x="4" y="18"/>
                        <a:pt x="5" y="17"/>
                        <a:pt x="5" y="16"/>
                      </a:cubicBezTo>
                      <a:cubicBezTo>
                        <a:pt x="5" y="14"/>
                        <a:pt x="5" y="2"/>
                        <a:pt x="5" y="0"/>
                      </a:cubicBezTo>
                      <a:cubicBezTo>
                        <a:pt x="3" y="2"/>
                        <a:pt x="2" y="4"/>
                        <a:pt x="0" y="7"/>
                      </a:cubicBezTo>
                      <a:cubicBezTo>
                        <a:pt x="0" y="12"/>
                        <a:pt x="0" y="15"/>
                        <a:pt x="0" y="16"/>
                      </a:cubicBezTo>
                      <a:cubicBezTo>
                        <a:pt x="0" y="17"/>
                        <a:pt x="1" y="18"/>
                        <a:pt x="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00" name="Freeform 412"/>
                <p:cNvSpPr>
                  <a:spLocks/>
                </p:cNvSpPr>
                <p:nvPr/>
              </p:nvSpPr>
              <p:spPr bwMode="auto">
                <a:xfrm>
                  <a:off x="12891" y="603"/>
                  <a:ext cx="12" cy="11"/>
                </a:xfrm>
                <a:custGeom>
                  <a:avLst/>
                  <a:gdLst>
                    <a:gd name="T0" fmla="*/ 3 w 5"/>
                    <a:gd name="T1" fmla="*/ 5 h 5"/>
                    <a:gd name="T2" fmla="*/ 5 w 5"/>
                    <a:gd name="T3" fmla="*/ 3 h 5"/>
                    <a:gd name="T4" fmla="*/ 5 w 5"/>
                    <a:gd name="T5" fmla="*/ 0 h 5"/>
                    <a:gd name="T6" fmla="*/ 3 w 5"/>
                    <a:gd name="T7" fmla="*/ 0 h 5"/>
                    <a:gd name="T8" fmla="*/ 0 w 5"/>
                    <a:gd name="T9" fmla="*/ 0 h 5"/>
                    <a:gd name="T10" fmla="*/ 0 w 5"/>
                    <a:gd name="T11" fmla="*/ 3 h 5"/>
                    <a:gd name="T12" fmla="*/ 3 w 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3" y="5"/>
                      </a:moveTo>
                      <a:cubicBezTo>
                        <a:pt x="4" y="5"/>
                        <a:pt x="5" y="4"/>
                        <a:pt x="5" y="3"/>
                      </a:cubicBezTo>
                      <a:cubicBezTo>
                        <a:pt x="5" y="3"/>
                        <a:pt x="5" y="2"/>
                        <a:pt x="5" y="0"/>
                      </a:cubicBezTo>
                      <a:cubicBezTo>
                        <a:pt x="4" y="0"/>
                        <a:pt x="3" y="0"/>
                        <a:pt x="3" y="0"/>
                      </a:cubicBezTo>
                      <a:cubicBezTo>
                        <a:pt x="2" y="0"/>
                        <a:pt x="1" y="0"/>
                        <a:pt x="0" y="0"/>
                      </a:cubicBezTo>
                      <a:cubicBezTo>
                        <a:pt x="0" y="2"/>
                        <a:pt x="0" y="3"/>
                        <a:pt x="0" y="3"/>
                      </a:cubicBezTo>
                      <a:cubicBezTo>
                        <a:pt x="0" y="4"/>
                        <a:pt x="1"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01" name="Freeform 413"/>
                <p:cNvSpPr>
                  <a:spLocks/>
                </p:cNvSpPr>
                <p:nvPr/>
              </p:nvSpPr>
              <p:spPr bwMode="auto">
                <a:xfrm>
                  <a:off x="12877" y="605"/>
                  <a:ext cx="9" cy="5"/>
                </a:xfrm>
                <a:custGeom>
                  <a:avLst/>
                  <a:gdLst>
                    <a:gd name="T0" fmla="*/ 2 w 4"/>
                    <a:gd name="T1" fmla="*/ 2 h 2"/>
                    <a:gd name="T2" fmla="*/ 3 w 4"/>
                    <a:gd name="T3" fmla="*/ 0 h 2"/>
                    <a:gd name="T4" fmla="*/ 0 w 4"/>
                    <a:gd name="T5" fmla="*/ 1 h 2"/>
                    <a:gd name="T6" fmla="*/ 2 w 4"/>
                    <a:gd name="T7" fmla="*/ 2 h 2"/>
                  </a:gdLst>
                  <a:ahLst/>
                  <a:cxnLst>
                    <a:cxn ang="0">
                      <a:pos x="T0" y="T1"/>
                    </a:cxn>
                    <a:cxn ang="0">
                      <a:pos x="T2" y="T3"/>
                    </a:cxn>
                    <a:cxn ang="0">
                      <a:pos x="T4" y="T5"/>
                    </a:cxn>
                    <a:cxn ang="0">
                      <a:pos x="T6" y="T7"/>
                    </a:cxn>
                  </a:cxnLst>
                  <a:rect l="0" t="0" r="r" b="b"/>
                  <a:pathLst>
                    <a:path w="4" h="2">
                      <a:moveTo>
                        <a:pt x="2" y="2"/>
                      </a:moveTo>
                      <a:cubicBezTo>
                        <a:pt x="3" y="2"/>
                        <a:pt x="4" y="1"/>
                        <a:pt x="3" y="0"/>
                      </a:cubicBezTo>
                      <a:cubicBezTo>
                        <a:pt x="2" y="0"/>
                        <a:pt x="1" y="1"/>
                        <a:pt x="0" y="1"/>
                      </a:cubicBezTo>
                      <a:cubicBezTo>
                        <a:pt x="0" y="2"/>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02" name="Freeform 414"/>
                <p:cNvSpPr>
                  <a:spLocks/>
                </p:cNvSpPr>
                <p:nvPr/>
              </p:nvSpPr>
              <p:spPr bwMode="auto">
                <a:xfrm>
                  <a:off x="14905" y="707"/>
                  <a:ext cx="64" cy="111"/>
                </a:xfrm>
                <a:custGeom>
                  <a:avLst/>
                  <a:gdLst>
                    <a:gd name="T0" fmla="*/ 2 w 27"/>
                    <a:gd name="T1" fmla="*/ 20 h 47"/>
                    <a:gd name="T2" fmla="*/ 4 w 27"/>
                    <a:gd name="T3" fmla="*/ 19 h 47"/>
                    <a:gd name="T4" fmla="*/ 8 w 27"/>
                    <a:gd name="T5" fmla="*/ 6 h 47"/>
                    <a:gd name="T6" fmla="*/ 9 w 27"/>
                    <a:gd name="T7" fmla="*/ 6 h 47"/>
                    <a:gd name="T8" fmla="*/ 3 w 27"/>
                    <a:gd name="T9" fmla="*/ 28 h 47"/>
                    <a:gd name="T10" fmla="*/ 9 w 27"/>
                    <a:gd name="T11" fmla="*/ 28 h 47"/>
                    <a:gd name="T12" fmla="*/ 9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7 w 27"/>
                    <a:gd name="T25" fmla="*/ 47 h 47"/>
                    <a:gd name="T26" fmla="*/ 19 w 27"/>
                    <a:gd name="T27" fmla="*/ 44 h 47"/>
                    <a:gd name="T28" fmla="*/ 19 w 27"/>
                    <a:gd name="T29" fmla="*/ 28 h 47"/>
                    <a:gd name="T30" fmla="*/ 25 w 27"/>
                    <a:gd name="T31" fmla="*/ 28 h 47"/>
                    <a:gd name="T32" fmla="*/ 19 w 27"/>
                    <a:gd name="T33" fmla="*/ 6 h 47"/>
                    <a:gd name="T34" fmla="*/ 20 w 27"/>
                    <a:gd name="T35" fmla="*/ 6 h 47"/>
                    <a:gd name="T36" fmla="*/ 23 w 27"/>
                    <a:gd name="T37" fmla="*/ 19 h 47"/>
                    <a:gd name="T38" fmla="*/ 26 w 27"/>
                    <a:gd name="T39" fmla="*/ 20 h 47"/>
                    <a:gd name="T40" fmla="*/ 27 w 27"/>
                    <a:gd name="T41" fmla="*/ 18 h 47"/>
                    <a:gd name="T42" fmla="*/ 23 w 27"/>
                    <a:gd name="T43" fmla="*/ 4 h 47"/>
                    <a:gd name="T44" fmla="*/ 18 w 27"/>
                    <a:gd name="T45" fmla="*/ 0 h 47"/>
                    <a:gd name="T46" fmla="*/ 10 w 27"/>
                    <a:gd name="T47" fmla="*/ 0 h 47"/>
                    <a:gd name="T48" fmla="*/ 5 w 27"/>
                    <a:gd name="T49" fmla="*/ 4 h 47"/>
                    <a:gd name="T50" fmla="*/ 0 w 27"/>
                    <a:gd name="T51" fmla="*/ 18 h 47"/>
                    <a:gd name="T52" fmla="*/ 2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0"/>
                      </a:move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6"/>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03" name="Oval 415"/>
                <p:cNvSpPr>
                  <a:spLocks noChangeArrowheads="1"/>
                </p:cNvSpPr>
                <p:nvPr/>
              </p:nvSpPr>
              <p:spPr bwMode="auto">
                <a:xfrm>
                  <a:off x="14796"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04" name="Freeform 416"/>
                <p:cNvSpPr>
                  <a:spLocks/>
                </p:cNvSpPr>
                <p:nvPr/>
              </p:nvSpPr>
              <p:spPr bwMode="auto">
                <a:xfrm>
                  <a:off x="14713" y="1000"/>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05" name="Oval 417"/>
                <p:cNvSpPr>
                  <a:spLocks noChangeArrowheads="1"/>
                </p:cNvSpPr>
                <p:nvPr/>
              </p:nvSpPr>
              <p:spPr bwMode="auto">
                <a:xfrm>
                  <a:off x="14926"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06" name="Oval 418"/>
                <p:cNvSpPr>
                  <a:spLocks noChangeArrowheads="1"/>
                </p:cNvSpPr>
                <p:nvPr/>
              </p:nvSpPr>
              <p:spPr bwMode="auto">
                <a:xfrm>
                  <a:off x="14926"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07" name="Oval 419"/>
                <p:cNvSpPr>
                  <a:spLocks noChangeArrowheads="1"/>
                </p:cNvSpPr>
                <p:nvPr/>
              </p:nvSpPr>
              <p:spPr bwMode="auto">
                <a:xfrm>
                  <a:off x="14730"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08" name="Freeform 420"/>
                <p:cNvSpPr>
                  <a:spLocks/>
                </p:cNvSpPr>
                <p:nvPr/>
              </p:nvSpPr>
              <p:spPr bwMode="auto">
                <a:xfrm>
                  <a:off x="14775" y="1000"/>
                  <a:ext cx="64"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1 w 27"/>
                    <a:gd name="T11" fmla="*/ 21 h 47"/>
                    <a:gd name="T12" fmla="*/ 4 w 27"/>
                    <a:gd name="T13" fmla="*/ 20 h 47"/>
                    <a:gd name="T14" fmla="*/ 7 w 27"/>
                    <a:gd name="T15" fmla="*/ 7 h 47"/>
                    <a:gd name="T16" fmla="*/ 9 w 27"/>
                    <a:gd name="T17" fmla="*/ 7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7 h 47"/>
                    <a:gd name="T44" fmla="*/ 19 w 27"/>
                    <a:gd name="T45" fmla="*/ 7 h 47"/>
                    <a:gd name="T46" fmla="*/ 23 w 27"/>
                    <a:gd name="T47" fmla="*/ 20 h 47"/>
                    <a:gd name="T48" fmla="*/ 25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19"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0"/>
                        <a:pt x="24" y="21"/>
                        <a:pt x="25" y="21"/>
                      </a:cubicBezTo>
                      <a:cubicBezTo>
                        <a:pt x="26" y="20"/>
                        <a:pt x="27" y="19"/>
                        <a:pt x="27" y="18"/>
                      </a:cubicBezTo>
                      <a:cubicBezTo>
                        <a:pt x="26" y="18"/>
                        <a:pt x="24"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09" name="Freeform 421"/>
                <p:cNvSpPr>
                  <a:spLocks/>
                </p:cNvSpPr>
                <p:nvPr/>
              </p:nvSpPr>
              <p:spPr bwMode="auto">
                <a:xfrm>
                  <a:off x="14779" y="853"/>
                  <a:ext cx="55" cy="112"/>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5 w 23"/>
                    <a:gd name="T11" fmla="*/ 8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10" name="Freeform 422"/>
                <p:cNvSpPr>
                  <a:spLocks/>
                </p:cNvSpPr>
                <p:nvPr/>
              </p:nvSpPr>
              <p:spPr bwMode="auto">
                <a:xfrm>
                  <a:off x="15037" y="707"/>
                  <a:ext cx="64" cy="111"/>
                </a:xfrm>
                <a:custGeom>
                  <a:avLst/>
                  <a:gdLst>
                    <a:gd name="T0" fmla="*/ 1 w 27"/>
                    <a:gd name="T1" fmla="*/ 20 h 47"/>
                    <a:gd name="T2" fmla="*/ 3 w 27"/>
                    <a:gd name="T3" fmla="*/ 19 h 47"/>
                    <a:gd name="T4" fmla="*/ 7 w 27"/>
                    <a:gd name="T5" fmla="*/ 6 h 47"/>
                    <a:gd name="T6" fmla="*/ 8 w 27"/>
                    <a:gd name="T7" fmla="*/ 6 h 47"/>
                    <a:gd name="T8" fmla="*/ 2 w 27"/>
                    <a:gd name="T9" fmla="*/ 28 h 47"/>
                    <a:gd name="T10" fmla="*/ 8 w 27"/>
                    <a:gd name="T11" fmla="*/ 28 h 47"/>
                    <a:gd name="T12" fmla="*/ 8 w 27"/>
                    <a:gd name="T13" fmla="*/ 44 h 47"/>
                    <a:gd name="T14" fmla="*/ 10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8 w 27"/>
                    <a:gd name="T27" fmla="*/ 44 h 47"/>
                    <a:gd name="T28" fmla="*/ 18 w 27"/>
                    <a:gd name="T29" fmla="*/ 28 h 47"/>
                    <a:gd name="T30" fmla="*/ 24 w 27"/>
                    <a:gd name="T31" fmla="*/ 28 h 47"/>
                    <a:gd name="T32" fmla="*/ 18 w 27"/>
                    <a:gd name="T33" fmla="*/ 6 h 47"/>
                    <a:gd name="T34" fmla="*/ 19 w 27"/>
                    <a:gd name="T35" fmla="*/ 6 h 47"/>
                    <a:gd name="T36" fmla="*/ 23 w 27"/>
                    <a:gd name="T37" fmla="*/ 19 h 47"/>
                    <a:gd name="T38" fmla="*/ 25 w 27"/>
                    <a:gd name="T39" fmla="*/ 20 h 47"/>
                    <a:gd name="T40" fmla="*/ 26 w 27"/>
                    <a:gd name="T41" fmla="*/ 18 h 47"/>
                    <a:gd name="T42" fmla="*/ 22 w 27"/>
                    <a:gd name="T43" fmla="*/ 4 h 47"/>
                    <a:gd name="T44" fmla="*/ 17 w 27"/>
                    <a:gd name="T45" fmla="*/ 0 h 47"/>
                    <a:gd name="T46" fmla="*/ 9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11" name="Oval 423"/>
                <p:cNvSpPr>
                  <a:spLocks noChangeArrowheads="1"/>
                </p:cNvSpPr>
                <p:nvPr/>
              </p:nvSpPr>
              <p:spPr bwMode="auto">
                <a:xfrm>
                  <a:off x="15056"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12" name="Oval 424"/>
                <p:cNvSpPr>
                  <a:spLocks noChangeArrowheads="1"/>
                </p:cNvSpPr>
                <p:nvPr/>
              </p:nvSpPr>
              <p:spPr bwMode="auto">
                <a:xfrm>
                  <a:off x="14992"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13" name="Freeform 425"/>
                <p:cNvSpPr>
                  <a:spLocks/>
                </p:cNvSpPr>
                <p:nvPr/>
              </p:nvSpPr>
              <p:spPr bwMode="auto">
                <a:xfrm>
                  <a:off x="14910" y="853"/>
                  <a:ext cx="54" cy="112"/>
                </a:xfrm>
                <a:custGeom>
                  <a:avLst/>
                  <a:gdLst>
                    <a:gd name="T0" fmla="*/ 17 w 23"/>
                    <a:gd name="T1" fmla="*/ 0 h 47"/>
                    <a:gd name="T2" fmla="*/ 7 w 23"/>
                    <a:gd name="T3" fmla="*/ 0 h 47"/>
                    <a:gd name="T4" fmla="*/ 0 w 23"/>
                    <a:gd name="T5" fmla="*/ 6 h 47"/>
                    <a:gd name="T6" fmla="*/ 0 w 23"/>
                    <a:gd name="T7" fmla="*/ 21 h 47"/>
                    <a:gd name="T8" fmla="*/ 2 w 23"/>
                    <a:gd name="T9" fmla="*/ 23 h 47"/>
                    <a:gd name="T10" fmla="*/ 5 w 23"/>
                    <a:gd name="T11" fmla="*/ 21 h 47"/>
                    <a:gd name="T12" fmla="*/ 5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6"/>
                      </a:cubicBezTo>
                      <a:cubicBezTo>
                        <a:pt x="0" y="8"/>
                        <a:pt x="0" y="20"/>
                        <a:pt x="0" y="21"/>
                      </a:cubicBezTo>
                      <a:cubicBezTo>
                        <a:pt x="0" y="22"/>
                        <a:pt x="1" y="23"/>
                        <a:pt x="2"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14" name="Freeform 426"/>
                <p:cNvSpPr>
                  <a:spLocks/>
                </p:cNvSpPr>
                <p:nvPr/>
              </p:nvSpPr>
              <p:spPr bwMode="auto">
                <a:xfrm>
                  <a:off x="14905" y="1000"/>
                  <a:ext cx="64" cy="66"/>
                </a:xfrm>
                <a:custGeom>
                  <a:avLst/>
                  <a:gdLst>
                    <a:gd name="T0" fmla="*/ 20 w 27"/>
                    <a:gd name="T1" fmla="*/ 7 h 28"/>
                    <a:gd name="T2" fmla="*/ 23 w 27"/>
                    <a:gd name="T3" fmla="*/ 20 h 28"/>
                    <a:gd name="T4" fmla="*/ 26 w 27"/>
                    <a:gd name="T5" fmla="*/ 21 h 28"/>
                    <a:gd name="T6" fmla="*/ 27 w 27"/>
                    <a:gd name="T7" fmla="*/ 18 h 28"/>
                    <a:gd name="T8" fmla="*/ 23 w 27"/>
                    <a:gd name="T9" fmla="*/ 5 h 28"/>
                    <a:gd name="T10" fmla="*/ 18 w 27"/>
                    <a:gd name="T11" fmla="*/ 0 h 28"/>
                    <a:gd name="T12" fmla="*/ 10 w 27"/>
                    <a:gd name="T13" fmla="*/ 0 h 28"/>
                    <a:gd name="T14" fmla="*/ 5 w 27"/>
                    <a:gd name="T15" fmla="*/ 5 h 28"/>
                    <a:gd name="T16" fmla="*/ 0 w 27"/>
                    <a:gd name="T17" fmla="*/ 18 h 28"/>
                    <a:gd name="T18" fmla="*/ 2 w 27"/>
                    <a:gd name="T19" fmla="*/ 21 h 28"/>
                    <a:gd name="T20" fmla="*/ 4 w 27"/>
                    <a:gd name="T21" fmla="*/ 20 h 28"/>
                    <a:gd name="T22" fmla="*/ 8 w 27"/>
                    <a:gd name="T23" fmla="*/ 7 h 28"/>
                    <a:gd name="T24" fmla="*/ 9 w 27"/>
                    <a:gd name="T25" fmla="*/ 7 h 28"/>
                    <a:gd name="T26" fmla="*/ 3 w 27"/>
                    <a:gd name="T27" fmla="*/ 28 h 28"/>
                    <a:gd name="T28" fmla="*/ 5 w 27"/>
                    <a:gd name="T29" fmla="*/ 28 h 28"/>
                    <a:gd name="T30" fmla="*/ 5 w 27"/>
                    <a:gd name="T31" fmla="*/ 28 h 28"/>
                    <a:gd name="T32" fmla="*/ 24 w 27"/>
                    <a:gd name="T33" fmla="*/ 25 h 28"/>
                    <a:gd name="T34" fmla="*/ 19 w 27"/>
                    <a:gd name="T35" fmla="*/ 7 h 28"/>
                    <a:gd name="T36" fmla="*/ 20 w 27"/>
                    <a:gd name="T37"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0" y="7"/>
                      </a:moveTo>
                      <a:cubicBezTo>
                        <a:pt x="20" y="7"/>
                        <a:pt x="23" y="18"/>
                        <a:pt x="23" y="20"/>
                      </a:cubicBezTo>
                      <a:cubicBezTo>
                        <a:pt x="24" y="20"/>
                        <a:pt x="25" y="21"/>
                        <a:pt x="26" y="21"/>
                      </a:cubicBezTo>
                      <a:cubicBezTo>
                        <a:pt x="27" y="20"/>
                        <a:pt x="27" y="19"/>
                        <a:pt x="27" y="18"/>
                      </a:cubicBezTo>
                      <a:cubicBezTo>
                        <a:pt x="27" y="18"/>
                        <a:pt x="25" y="10"/>
                        <a:pt x="23" y="5"/>
                      </a:cubicBezTo>
                      <a:cubicBezTo>
                        <a:pt x="22" y="2"/>
                        <a:pt x="20" y="0"/>
                        <a:pt x="18" y="0"/>
                      </a:cubicBezTo>
                      <a:cubicBezTo>
                        <a:pt x="16" y="0"/>
                        <a:pt x="11" y="0"/>
                        <a:pt x="10" y="0"/>
                      </a:cubicBezTo>
                      <a:cubicBezTo>
                        <a:pt x="8" y="0"/>
                        <a:pt x="5" y="2"/>
                        <a:pt x="5" y="5"/>
                      </a:cubicBezTo>
                      <a:cubicBezTo>
                        <a:pt x="3" y="10"/>
                        <a:pt x="1" y="18"/>
                        <a:pt x="0" y="18"/>
                      </a:cubicBezTo>
                      <a:cubicBezTo>
                        <a:pt x="0" y="19"/>
                        <a:pt x="1" y="20"/>
                        <a:pt x="2" y="21"/>
                      </a:cubicBezTo>
                      <a:cubicBezTo>
                        <a:pt x="3" y="21"/>
                        <a:pt x="4" y="20"/>
                        <a:pt x="4" y="20"/>
                      </a:cubicBezTo>
                      <a:cubicBezTo>
                        <a:pt x="4" y="18"/>
                        <a:pt x="8" y="7"/>
                        <a:pt x="8" y="7"/>
                      </a:cubicBezTo>
                      <a:cubicBezTo>
                        <a:pt x="9" y="7"/>
                        <a:pt x="9" y="7"/>
                        <a:pt x="9" y="7"/>
                      </a:cubicBezTo>
                      <a:cubicBezTo>
                        <a:pt x="3" y="28"/>
                        <a:pt x="3" y="28"/>
                        <a:pt x="3" y="28"/>
                      </a:cubicBezTo>
                      <a:cubicBezTo>
                        <a:pt x="4" y="28"/>
                        <a:pt x="4" y="28"/>
                        <a:pt x="5" y="28"/>
                      </a:cubicBezTo>
                      <a:cubicBezTo>
                        <a:pt x="5" y="28"/>
                        <a:pt x="5" y="28"/>
                        <a:pt x="5" y="28"/>
                      </a:cubicBezTo>
                      <a:cubicBezTo>
                        <a:pt x="9" y="26"/>
                        <a:pt x="16" y="26"/>
                        <a:pt x="24" y="25"/>
                      </a:cubicBezTo>
                      <a:cubicBezTo>
                        <a:pt x="19" y="7"/>
                        <a:pt x="19" y="7"/>
                        <a:pt x="19" y="7"/>
                      </a:cubicBezTo>
                      <a:cubicBezTo>
                        <a:pt x="20" y="7"/>
                        <a:pt x="20" y="7"/>
                        <a:pt x="2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15" name="Oval 427"/>
                <p:cNvSpPr>
                  <a:spLocks noChangeArrowheads="1"/>
                </p:cNvSpPr>
                <p:nvPr/>
              </p:nvSpPr>
              <p:spPr bwMode="auto">
                <a:xfrm>
                  <a:off x="14926"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16" name="Freeform 428"/>
                <p:cNvSpPr>
                  <a:spLocks/>
                </p:cNvSpPr>
                <p:nvPr/>
              </p:nvSpPr>
              <p:spPr bwMode="auto">
                <a:xfrm>
                  <a:off x="14976" y="707"/>
                  <a:ext cx="54" cy="109"/>
                </a:xfrm>
                <a:custGeom>
                  <a:avLst/>
                  <a:gdLst>
                    <a:gd name="T0" fmla="*/ 2 w 23"/>
                    <a:gd name="T1" fmla="*/ 23 h 46"/>
                    <a:gd name="T2" fmla="*/ 4 w 23"/>
                    <a:gd name="T3" fmla="*/ 20 h 46"/>
                    <a:gd name="T4" fmla="*/ 4 w 23"/>
                    <a:gd name="T5" fmla="*/ 7 h 46"/>
                    <a:gd name="T6" fmla="*/ 5 w 23"/>
                    <a:gd name="T7" fmla="*/ 7 h 46"/>
                    <a:gd name="T8" fmla="*/ 5 w 23"/>
                    <a:gd name="T9" fmla="*/ 44 h 46"/>
                    <a:gd name="T10" fmla="*/ 8 w 23"/>
                    <a:gd name="T11" fmla="*/ 46 h 46"/>
                    <a:gd name="T12" fmla="*/ 11 w 23"/>
                    <a:gd name="T13" fmla="*/ 44 h 46"/>
                    <a:gd name="T14" fmla="*/ 11 w 23"/>
                    <a:gd name="T15" fmla="*/ 23 h 46"/>
                    <a:gd name="T16" fmla="*/ 12 w 23"/>
                    <a:gd name="T17" fmla="*/ 23 h 46"/>
                    <a:gd name="T18" fmla="*/ 12 w 23"/>
                    <a:gd name="T19" fmla="*/ 44 h 46"/>
                    <a:gd name="T20" fmla="*/ 15 w 23"/>
                    <a:gd name="T21" fmla="*/ 46 h 46"/>
                    <a:gd name="T22" fmla="*/ 18 w 23"/>
                    <a:gd name="T23" fmla="*/ 44 h 46"/>
                    <a:gd name="T24" fmla="*/ 18 w 23"/>
                    <a:gd name="T25" fmla="*/ 7 h 46"/>
                    <a:gd name="T26" fmla="*/ 19 w 23"/>
                    <a:gd name="T27" fmla="*/ 7 h 46"/>
                    <a:gd name="T28" fmla="*/ 19 w 23"/>
                    <a:gd name="T29" fmla="*/ 20 h 46"/>
                    <a:gd name="T30" fmla="*/ 21 w 23"/>
                    <a:gd name="T31" fmla="*/ 23 h 46"/>
                    <a:gd name="T32" fmla="*/ 23 w 23"/>
                    <a:gd name="T33" fmla="*/ 20 h 46"/>
                    <a:gd name="T34" fmla="*/ 23 w 23"/>
                    <a:gd name="T35" fmla="*/ 6 h 46"/>
                    <a:gd name="T36" fmla="*/ 17 w 23"/>
                    <a:gd name="T37" fmla="*/ 0 h 46"/>
                    <a:gd name="T38" fmla="*/ 6 w 23"/>
                    <a:gd name="T39" fmla="*/ 0 h 46"/>
                    <a:gd name="T40" fmla="*/ 0 w 23"/>
                    <a:gd name="T41" fmla="*/ 6 h 46"/>
                    <a:gd name="T42" fmla="*/ 0 w 23"/>
                    <a:gd name="T43" fmla="*/ 20 h 46"/>
                    <a:gd name="T44" fmla="*/ 2 w 23"/>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 y="23"/>
                      </a:move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7"/>
                        <a:pt x="23" y="6"/>
                      </a:cubicBezTo>
                      <a:cubicBezTo>
                        <a:pt x="23" y="3"/>
                        <a:pt x="20" y="0"/>
                        <a:pt x="17" y="0"/>
                      </a:cubicBezTo>
                      <a:cubicBezTo>
                        <a:pt x="15" y="0"/>
                        <a:pt x="8" y="0"/>
                        <a:pt x="6" y="0"/>
                      </a:cubicBezTo>
                      <a:cubicBezTo>
                        <a:pt x="3" y="0"/>
                        <a:pt x="0" y="3"/>
                        <a:pt x="0" y="6"/>
                      </a:cubicBezTo>
                      <a:cubicBezTo>
                        <a:pt x="0" y="7"/>
                        <a:pt x="0" y="19"/>
                        <a:pt x="0" y="20"/>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17" name="Oval 429"/>
                <p:cNvSpPr>
                  <a:spLocks noChangeArrowheads="1"/>
                </p:cNvSpPr>
                <p:nvPr/>
              </p:nvSpPr>
              <p:spPr bwMode="auto">
                <a:xfrm>
                  <a:off x="14992"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18" name="Freeform 430"/>
                <p:cNvSpPr>
                  <a:spLocks/>
                </p:cNvSpPr>
                <p:nvPr/>
              </p:nvSpPr>
              <p:spPr bwMode="auto">
                <a:xfrm>
                  <a:off x="15056" y="683"/>
                  <a:ext cx="24" cy="21"/>
                </a:xfrm>
                <a:custGeom>
                  <a:avLst/>
                  <a:gdLst>
                    <a:gd name="T0" fmla="*/ 5 w 10"/>
                    <a:gd name="T1" fmla="*/ 9 h 9"/>
                    <a:gd name="T2" fmla="*/ 10 w 10"/>
                    <a:gd name="T3" fmla="*/ 4 h 9"/>
                    <a:gd name="T4" fmla="*/ 8 w 10"/>
                    <a:gd name="T5" fmla="*/ 0 h 9"/>
                    <a:gd name="T6" fmla="*/ 0 w 10"/>
                    <a:gd name="T7" fmla="*/ 4 h 9"/>
                    <a:gd name="T8" fmla="*/ 0 w 10"/>
                    <a:gd name="T9" fmla="*/ 4 h 9"/>
                    <a:gd name="T10" fmla="*/ 5 w 10"/>
                    <a:gd name="T11" fmla="*/ 9 h 9"/>
                  </a:gdLst>
                  <a:ahLst/>
                  <a:cxnLst>
                    <a:cxn ang="0">
                      <a:pos x="T0" y="T1"/>
                    </a:cxn>
                    <a:cxn ang="0">
                      <a:pos x="T2" y="T3"/>
                    </a:cxn>
                    <a:cxn ang="0">
                      <a:pos x="T4" y="T5"/>
                    </a:cxn>
                    <a:cxn ang="0">
                      <a:pos x="T6" y="T7"/>
                    </a:cxn>
                    <a:cxn ang="0">
                      <a:pos x="T8" y="T9"/>
                    </a:cxn>
                    <a:cxn ang="0">
                      <a:pos x="T10" y="T11"/>
                    </a:cxn>
                  </a:cxnLst>
                  <a:rect l="0" t="0" r="r" b="b"/>
                  <a:pathLst>
                    <a:path w="10" h="9">
                      <a:moveTo>
                        <a:pt x="5" y="9"/>
                      </a:moveTo>
                      <a:cubicBezTo>
                        <a:pt x="8" y="9"/>
                        <a:pt x="10" y="7"/>
                        <a:pt x="10" y="4"/>
                      </a:cubicBezTo>
                      <a:cubicBezTo>
                        <a:pt x="10" y="2"/>
                        <a:pt x="9" y="1"/>
                        <a:pt x="8" y="0"/>
                      </a:cubicBezTo>
                      <a:cubicBezTo>
                        <a:pt x="5" y="1"/>
                        <a:pt x="3" y="3"/>
                        <a:pt x="0" y="4"/>
                      </a:cubicBezTo>
                      <a:cubicBezTo>
                        <a:pt x="0" y="4"/>
                        <a:pt x="0" y="4"/>
                        <a:pt x="0" y="4"/>
                      </a:cubicBezTo>
                      <a:cubicBezTo>
                        <a:pt x="0" y="7"/>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19" name="Freeform 431"/>
                <p:cNvSpPr>
                  <a:spLocks/>
                </p:cNvSpPr>
                <p:nvPr/>
              </p:nvSpPr>
              <p:spPr bwMode="auto">
                <a:xfrm>
                  <a:off x="15123" y="830"/>
                  <a:ext cx="11" cy="21"/>
                </a:xfrm>
                <a:custGeom>
                  <a:avLst/>
                  <a:gdLst>
                    <a:gd name="T0" fmla="*/ 0 w 5"/>
                    <a:gd name="T1" fmla="*/ 4 h 9"/>
                    <a:gd name="T2" fmla="*/ 3 w 5"/>
                    <a:gd name="T3" fmla="*/ 9 h 9"/>
                    <a:gd name="T4" fmla="*/ 4 w 5"/>
                    <a:gd name="T5" fmla="*/ 7 h 9"/>
                    <a:gd name="T6" fmla="*/ 5 w 5"/>
                    <a:gd name="T7" fmla="*/ 0 h 9"/>
                    <a:gd name="T8" fmla="*/ 5 w 5"/>
                    <a:gd name="T9" fmla="*/ 0 h 9"/>
                    <a:gd name="T10" fmla="*/ 0 w 5"/>
                    <a:gd name="T11" fmla="*/ 4 h 9"/>
                  </a:gdLst>
                  <a:ahLst/>
                  <a:cxnLst>
                    <a:cxn ang="0">
                      <a:pos x="T0" y="T1"/>
                    </a:cxn>
                    <a:cxn ang="0">
                      <a:pos x="T2" y="T3"/>
                    </a:cxn>
                    <a:cxn ang="0">
                      <a:pos x="T4" y="T5"/>
                    </a:cxn>
                    <a:cxn ang="0">
                      <a:pos x="T6" y="T7"/>
                    </a:cxn>
                    <a:cxn ang="0">
                      <a:pos x="T8" y="T9"/>
                    </a:cxn>
                    <a:cxn ang="0">
                      <a:pos x="T10" y="T11"/>
                    </a:cxn>
                  </a:cxnLst>
                  <a:rect l="0" t="0" r="r" b="b"/>
                  <a:pathLst>
                    <a:path w="5" h="9">
                      <a:moveTo>
                        <a:pt x="0" y="4"/>
                      </a:moveTo>
                      <a:cubicBezTo>
                        <a:pt x="0" y="6"/>
                        <a:pt x="1" y="8"/>
                        <a:pt x="3" y="9"/>
                      </a:cubicBezTo>
                      <a:cubicBezTo>
                        <a:pt x="3" y="8"/>
                        <a:pt x="3" y="8"/>
                        <a:pt x="4" y="7"/>
                      </a:cubicBezTo>
                      <a:cubicBezTo>
                        <a:pt x="4" y="5"/>
                        <a:pt x="4" y="2"/>
                        <a:pt x="5"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20" name="Freeform 432"/>
                <p:cNvSpPr>
                  <a:spLocks/>
                </p:cNvSpPr>
                <p:nvPr/>
              </p:nvSpPr>
              <p:spPr bwMode="auto">
                <a:xfrm>
                  <a:off x="15106" y="707"/>
                  <a:ext cx="40" cy="109"/>
                </a:xfrm>
                <a:custGeom>
                  <a:avLst/>
                  <a:gdLst>
                    <a:gd name="T0" fmla="*/ 0 w 17"/>
                    <a:gd name="T1" fmla="*/ 6 h 46"/>
                    <a:gd name="T2" fmla="*/ 0 w 17"/>
                    <a:gd name="T3" fmla="*/ 20 h 46"/>
                    <a:gd name="T4" fmla="*/ 3 w 17"/>
                    <a:gd name="T5" fmla="*/ 23 h 46"/>
                    <a:gd name="T6" fmla="*/ 5 w 17"/>
                    <a:gd name="T7" fmla="*/ 20 h 46"/>
                    <a:gd name="T8" fmla="*/ 5 w 17"/>
                    <a:gd name="T9" fmla="*/ 7 h 46"/>
                    <a:gd name="T10" fmla="*/ 6 w 17"/>
                    <a:gd name="T11" fmla="*/ 7 h 46"/>
                    <a:gd name="T12" fmla="*/ 6 w 17"/>
                    <a:gd name="T13" fmla="*/ 44 h 46"/>
                    <a:gd name="T14" fmla="*/ 8 w 17"/>
                    <a:gd name="T15" fmla="*/ 46 h 46"/>
                    <a:gd name="T16" fmla="*/ 11 w 17"/>
                    <a:gd name="T17" fmla="*/ 44 h 46"/>
                    <a:gd name="T18" fmla="*/ 11 w 17"/>
                    <a:gd name="T19" fmla="*/ 23 h 46"/>
                    <a:gd name="T20" fmla="*/ 12 w 17"/>
                    <a:gd name="T21" fmla="*/ 23 h 46"/>
                    <a:gd name="T22" fmla="*/ 12 w 17"/>
                    <a:gd name="T23" fmla="*/ 44 h 46"/>
                    <a:gd name="T24" fmla="*/ 13 w 17"/>
                    <a:gd name="T25" fmla="*/ 45 h 46"/>
                    <a:gd name="T26" fmla="*/ 12 w 17"/>
                    <a:gd name="T27" fmla="*/ 0 h 46"/>
                    <a:gd name="T28" fmla="*/ 7 w 17"/>
                    <a:gd name="T29" fmla="*/ 0 h 46"/>
                    <a:gd name="T30" fmla="*/ 0 w 17"/>
                    <a:gd name="T31"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46">
                      <a:moveTo>
                        <a:pt x="0" y="6"/>
                      </a:moveTo>
                      <a:cubicBezTo>
                        <a:pt x="0" y="7"/>
                        <a:pt x="0" y="19"/>
                        <a:pt x="0" y="20"/>
                      </a:cubicBezTo>
                      <a:cubicBezTo>
                        <a:pt x="0" y="22"/>
                        <a:pt x="1" y="23"/>
                        <a:pt x="3"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4"/>
                        <a:pt x="13" y="45"/>
                        <a:pt x="13" y="45"/>
                      </a:cubicBezTo>
                      <a:cubicBezTo>
                        <a:pt x="15" y="29"/>
                        <a:pt x="17" y="12"/>
                        <a:pt x="12" y="0"/>
                      </a:cubicBezTo>
                      <a:cubicBezTo>
                        <a:pt x="10" y="0"/>
                        <a:pt x="7" y="0"/>
                        <a:pt x="7"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21" name="Freeform 433"/>
                <p:cNvSpPr>
                  <a:spLocks/>
                </p:cNvSpPr>
                <p:nvPr/>
              </p:nvSpPr>
              <p:spPr bwMode="auto">
                <a:xfrm>
                  <a:off x="14841" y="853"/>
                  <a:ext cx="64" cy="112"/>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22" name="Freeform 434"/>
                <p:cNvSpPr>
                  <a:spLocks/>
                </p:cNvSpPr>
                <p:nvPr/>
              </p:nvSpPr>
              <p:spPr bwMode="auto">
                <a:xfrm>
                  <a:off x="15123" y="688"/>
                  <a:ext cx="11" cy="16"/>
                </a:xfrm>
                <a:custGeom>
                  <a:avLst/>
                  <a:gdLst>
                    <a:gd name="T0" fmla="*/ 5 w 5"/>
                    <a:gd name="T1" fmla="*/ 7 h 7"/>
                    <a:gd name="T2" fmla="*/ 0 w 5"/>
                    <a:gd name="T3" fmla="*/ 0 h 7"/>
                    <a:gd name="T4" fmla="*/ 0 w 5"/>
                    <a:gd name="T5" fmla="*/ 2 h 7"/>
                    <a:gd name="T6" fmla="*/ 5 w 5"/>
                    <a:gd name="T7" fmla="*/ 7 h 7"/>
                  </a:gdLst>
                  <a:ahLst/>
                  <a:cxnLst>
                    <a:cxn ang="0">
                      <a:pos x="T0" y="T1"/>
                    </a:cxn>
                    <a:cxn ang="0">
                      <a:pos x="T2" y="T3"/>
                    </a:cxn>
                    <a:cxn ang="0">
                      <a:pos x="T4" y="T5"/>
                    </a:cxn>
                    <a:cxn ang="0">
                      <a:pos x="T6" y="T7"/>
                    </a:cxn>
                  </a:cxnLst>
                  <a:rect l="0" t="0" r="r" b="b"/>
                  <a:pathLst>
                    <a:path w="5" h="7">
                      <a:moveTo>
                        <a:pt x="5" y="7"/>
                      </a:moveTo>
                      <a:cubicBezTo>
                        <a:pt x="4" y="4"/>
                        <a:pt x="2" y="2"/>
                        <a:pt x="0" y="0"/>
                      </a:cubicBezTo>
                      <a:cubicBezTo>
                        <a:pt x="0" y="1"/>
                        <a:pt x="0" y="1"/>
                        <a:pt x="0" y="2"/>
                      </a:cubicBezTo>
                      <a:cubicBezTo>
                        <a:pt x="0" y="4"/>
                        <a:pt x="2" y="7"/>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23" name="Freeform 435"/>
                <p:cNvSpPr>
                  <a:spLocks/>
                </p:cNvSpPr>
                <p:nvPr/>
              </p:nvSpPr>
              <p:spPr bwMode="auto">
                <a:xfrm>
                  <a:off x="14708" y="853"/>
                  <a:ext cx="64" cy="112"/>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8 w 27"/>
                    <a:gd name="T33" fmla="*/ 7 h 47"/>
                    <a:gd name="T34" fmla="*/ 20 w 27"/>
                    <a:gd name="T35" fmla="*/ 7 h 47"/>
                    <a:gd name="T36" fmla="*/ 23 w 27"/>
                    <a:gd name="T37" fmla="*/ 20 h 47"/>
                    <a:gd name="T38" fmla="*/ 26 w 27"/>
                    <a:gd name="T39" fmla="*/ 21 h 47"/>
                    <a:gd name="T40" fmla="*/ 27 w 27"/>
                    <a:gd name="T41" fmla="*/ 19 h 47"/>
                    <a:gd name="T42" fmla="*/ 23 w 27"/>
                    <a:gd name="T43" fmla="*/ 5 h 47"/>
                    <a:gd name="T44" fmla="*/ 17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ubicBezTo>
                        <a:pt x="22" y="3"/>
                        <a:pt x="20" y="0"/>
                        <a:pt x="17"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24" name="Oval 436"/>
                <p:cNvSpPr>
                  <a:spLocks noChangeArrowheads="1"/>
                </p:cNvSpPr>
                <p:nvPr/>
              </p:nvSpPr>
              <p:spPr bwMode="auto">
                <a:xfrm>
                  <a:off x="14860" y="830"/>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25" name="Oval 437"/>
                <p:cNvSpPr>
                  <a:spLocks noChangeArrowheads="1"/>
                </p:cNvSpPr>
                <p:nvPr/>
              </p:nvSpPr>
              <p:spPr bwMode="auto">
                <a:xfrm>
                  <a:off x="14730"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26" name="Oval 438"/>
                <p:cNvSpPr>
                  <a:spLocks noChangeArrowheads="1"/>
                </p:cNvSpPr>
                <p:nvPr/>
              </p:nvSpPr>
              <p:spPr bwMode="auto">
                <a:xfrm>
                  <a:off x="14730"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27" name="Freeform 439"/>
                <p:cNvSpPr>
                  <a:spLocks/>
                </p:cNvSpPr>
                <p:nvPr/>
              </p:nvSpPr>
              <p:spPr bwMode="auto">
                <a:xfrm>
                  <a:off x="14713" y="707"/>
                  <a:ext cx="55" cy="109"/>
                </a:xfrm>
                <a:custGeom>
                  <a:avLst/>
                  <a:gdLst>
                    <a:gd name="T0" fmla="*/ 21 w 23"/>
                    <a:gd name="T1" fmla="*/ 23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3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3"/>
                      </a:moveTo>
                      <a:cubicBezTo>
                        <a:pt x="22" y="23"/>
                        <a:pt x="23" y="22"/>
                        <a:pt x="23" y="20"/>
                      </a:cubicBezTo>
                      <a:cubicBezTo>
                        <a:pt x="23" y="19"/>
                        <a:pt x="23" y="7"/>
                        <a:pt x="23" y="6"/>
                      </a:cubicBezTo>
                      <a:cubicBezTo>
                        <a:pt x="23" y="3"/>
                        <a:pt x="20" y="0"/>
                        <a:pt x="17" y="0"/>
                      </a:cubicBezTo>
                      <a:cubicBezTo>
                        <a:pt x="15" y="0"/>
                        <a:pt x="8" y="0"/>
                        <a:pt x="6" y="0"/>
                      </a:cubicBezTo>
                      <a:cubicBezTo>
                        <a:pt x="3" y="0"/>
                        <a:pt x="0" y="3"/>
                        <a:pt x="0" y="6"/>
                      </a:cubicBezTo>
                      <a:cubicBezTo>
                        <a:pt x="0" y="7"/>
                        <a:pt x="0" y="19"/>
                        <a:pt x="0" y="20"/>
                      </a:cubicBezTo>
                      <a:cubicBezTo>
                        <a:pt x="0" y="22"/>
                        <a:pt x="1" y="23"/>
                        <a:pt x="2" y="23"/>
                      </a:cubicBezTo>
                      <a:cubicBezTo>
                        <a:pt x="4"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28" name="Freeform 440"/>
                <p:cNvSpPr>
                  <a:spLocks/>
                </p:cNvSpPr>
                <p:nvPr/>
              </p:nvSpPr>
              <p:spPr bwMode="auto">
                <a:xfrm>
                  <a:off x="14992" y="681"/>
                  <a:ext cx="22" cy="23"/>
                </a:xfrm>
                <a:custGeom>
                  <a:avLst/>
                  <a:gdLst>
                    <a:gd name="T0" fmla="*/ 0 w 9"/>
                    <a:gd name="T1" fmla="*/ 5 h 10"/>
                    <a:gd name="T2" fmla="*/ 4 w 9"/>
                    <a:gd name="T3" fmla="*/ 10 h 10"/>
                    <a:gd name="T4" fmla="*/ 9 w 9"/>
                    <a:gd name="T5" fmla="*/ 5 h 10"/>
                    <a:gd name="T6" fmla="*/ 9 w 9"/>
                    <a:gd name="T7" fmla="*/ 3 h 10"/>
                    <a:gd name="T8" fmla="*/ 5 w 9"/>
                    <a:gd name="T9" fmla="*/ 0 h 10"/>
                    <a:gd name="T10" fmla="*/ 4 w 9"/>
                    <a:gd name="T11" fmla="*/ 0 h 10"/>
                    <a:gd name="T12" fmla="*/ 0 w 9"/>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0" y="5"/>
                      </a:moveTo>
                      <a:cubicBezTo>
                        <a:pt x="0" y="8"/>
                        <a:pt x="2" y="10"/>
                        <a:pt x="4" y="10"/>
                      </a:cubicBezTo>
                      <a:cubicBezTo>
                        <a:pt x="7" y="10"/>
                        <a:pt x="9" y="8"/>
                        <a:pt x="9" y="5"/>
                      </a:cubicBezTo>
                      <a:cubicBezTo>
                        <a:pt x="9" y="4"/>
                        <a:pt x="9" y="3"/>
                        <a:pt x="9" y="3"/>
                      </a:cubicBezTo>
                      <a:cubicBezTo>
                        <a:pt x="8" y="2"/>
                        <a:pt x="7" y="1"/>
                        <a:pt x="5" y="0"/>
                      </a:cubicBezTo>
                      <a:cubicBezTo>
                        <a:pt x="5" y="0"/>
                        <a:pt x="5" y="0"/>
                        <a:pt x="4" y="0"/>
                      </a:cubicBezTo>
                      <a:cubicBezTo>
                        <a:pt x="2" y="0"/>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29" name="Freeform 441"/>
                <p:cNvSpPr>
                  <a:spLocks/>
                </p:cNvSpPr>
                <p:nvPr/>
              </p:nvSpPr>
              <p:spPr bwMode="auto">
                <a:xfrm>
                  <a:off x="14846" y="1000"/>
                  <a:ext cx="52" cy="109"/>
                </a:xfrm>
                <a:custGeom>
                  <a:avLst/>
                  <a:gdLst>
                    <a:gd name="T0" fmla="*/ 17 w 22"/>
                    <a:gd name="T1" fmla="*/ 8 h 46"/>
                    <a:gd name="T2" fmla="*/ 18 w 22"/>
                    <a:gd name="T3" fmla="*/ 8 h 46"/>
                    <a:gd name="T4" fmla="*/ 18 w 22"/>
                    <a:gd name="T5" fmla="*/ 21 h 46"/>
                    <a:gd name="T6" fmla="*/ 20 w 22"/>
                    <a:gd name="T7" fmla="*/ 23 h 46"/>
                    <a:gd name="T8" fmla="*/ 22 w 22"/>
                    <a:gd name="T9" fmla="*/ 21 h 46"/>
                    <a:gd name="T10" fmla="*/ 22 w 22"/>
                    <a:gd name="T11" fmla="*/ 6 h 46"/>
                    <a:gd name="T12" fmla="*/ 16 w 22"/>
                    <a:gd name="T13" fmla="*/ 0 h 46"/>
                    <a:gd name="T14" fmla="*/ 6 w 22"/>
                    <a:gd name="T15" fmla="*/ 0 h 46"/>
                    <a:gd name="T16" fmla="*/ 0 w 22"/>
                    <a:gd name="T17" fmla="*/ 6 h 46"/>
                    <a:gd name="T18" fmla="*/ 0 w 22"/>
                    <a:gd name="T19" fmla="*/ 21 h 46"/>
                    <a:gd name="T20" fmla="*/ 2 w 22"/>
                    <a:gd name="T21" fmla="*/ 23 h 46"/>
                    <a:gd name="T22" fmla="*/ 4 w 22"/>
                    <a:gd name="T23" fmla="*/ 21 h 46"/>
                    <a:gd name="T24" fmla="*/ 4 w 22"/>
                    <a:gd name="T25" fmla="*/ 8 h 46"/>
                    <a:gd name="T26" fmla="*/ 5 w 22"/>
                    <a:gd name="T27" fmla="*/ 8 h 46"/>
                    <a:gd name="T28" fmla="*/ 5 w 22"/>
                    <a:gd name="T29" fmla="*/ 44 h 46"/>
                    <a:gd name="T30" fmla="*/ 6 w 22"/>
                    <a:gd name="T31" fmla="*/ 46 h 46"/>
                    <a:gd name="T32" fmla="*/ 9 w 22"/>
                    <a:gd name="T33" fmla="*/ 46 h 46"/>
                    <a:gd name="T34" fmla="*/ 11 w 22"/>
                    <a:gd name="T35" fmla="*/ 44 h 46"/>
                    <a:gd name="T36" fmla="*/ 11 w 22"/>
                    <a:gd name="T37" fmla="*/ 23 h 46"/>
                    <a:gd name="T38" fmla="*/ 12 w 22"/>
                    <a:gd name="T39" fmla="*/ 23 h 46"/>
                    <a:gd name="T40" fmla="*/ 12 w 22"/>
                    <a:gd name="T41" fmla="*/ 44 h 46"/>
                    <a:gd name="T42" fmla="*/ 12 w 22"/>
                    <a:gd name="T43" fmla="*/ 46 h 46"/>
                    <a:gd name="T44" fmla="*/ 16 w 22"/>
                    <a:gd name="T45" fmla="*/ 46 h 46"/>
                    <a:gd name="T46" fmla="*/ 17 w 22"/>
                    <a:gd name="T47" fmla="*/ 44 h 46"/>
                    <a:gd name="T48" fmla="*/ 17 w 22"/>
                    <a:gd name="T49"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46">
                      <a:moveTo>
                        <a:pt x="17" y="8"/>
                      </a:move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5"/>
                        <a:pt x="6" y="46"/>
                        <a:pt x="6" y="46"/>
                      </a:cubicBezTo>
                      <a:cubicBezTo>
                        <a:pt x="7" y="46"/>
                        <a:pt x="8" y="46"/>
                        <a:pt x="9" y="46"/>
                      </a:cubicBezTo>
                      <a:cubicBezTo>
                        <a:pt x="10" y="46"/>
                        <a:pt x="11" y="45"/>
                        <a:pt x="11" y="44"/>
                      </a:cubicBezTo>
                      <a:cubicBezTo>
                        <a:pt x="11" y="42"/>
                        <a:pt x="11" y="23"/>
                        <a:pt x="11" y="23"/>
                      </a:cubicBezTo>
                      <a:cubicBezTo>
                        <a:pt x="11" y="23"/>
                        <a:pt x="11" y="23"/>
                        <a:pt x="12" y="23"/>
                      </a:cubicBezTo>
                      <a:cubicBezTo>
                        <a:pt x="12" y="23"/>
                        <a:pt x="12" y="42"/>
                        <a:pt x="12" y="44"/>
                      </a:cubicBezTo>
                      <a:cubicBezTo>
                        <a:pt x="12" y="45"/>
                        <a:pt x="12" y="46"/>
                        <a:pt x="12" y="46"/>
                      </a:cubicBezTo>
                      <a:cubicBezTo>
                        <a:pt x="14" y="46"/>
                        <a:pt x="15" y="46"/>
                        <a:pt x="16" y="46"/>
                      </a:cubicBezTo>
                      <a:cubicBezTo>
                        <a:pt x="17" y="45"/>
                        <a:pt x="17" y="45"/>
                        <a:pt x="17" y="44"/>
                      </a:cubicBezTo>
                      <a:cubicBezTo>
                        <a:pt x="17" y="42"/>
                        <a:pt x="17"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30" name="Oval 442"/>
                <p:cNvSpPr>
                  <a:spLocks noChangeArrowheads="1"/>
                </p:cNvSpPr>
                <p:nvPr/>
              </p:nvSpPr>
              <p:spPr bwMode="auto">
                <a:xfrm>
                  <a:off x="14860" y="68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31" name="Oval 443"/>
                <p:cNvSpPr>
                  <a:spLocks noChangeArrowheads="1"/>
                </p:cNvSpPr>
                <p:nvPr/>
              </p:nvSpPr>
              <p:spPr bwMode="auto">
                <a:xfrm>
                  <a:off x="14796"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32" name="Freeform 444"/>
                <p:cNvSpPr>
                  <a:spLocks/>
                </p:cNvSpPr>
                <p:nvPr/>
              </p:nvSpPr>
              <p:spPr bwMode="auto">
                <a:xfrm>
                  <a:off x="14971" y="853"/>
                  <a:ext cx="62" cy="112"/>
                </a:xfrm>
                <a:custGeom>
                  <a:avLst/>
                  <a:gdLst>
                    <a:gd name="T0" fmla="*/ 17 w 26"/>
                    <a:gd name="T1" fmla="*/ 0 h 47"/>
                    <a:gd name="T2" fmla="*/ 10 w 26"/>
                    <a:gd name="T3" fmla="*/ 0 h 47"/>
                    <a:gd name="T4" fmla="*/ 4 w 26"/>
                    <a:gd name="T5" fmla="*/ 5 h 47"/>
                    <a:gd name="T6" fmla="*/ 0 w 26"/>
                    <a:gd name="T7" fmla="*/ 19 h 47"/>
                    <a:gd name="T8" fmla="*/ 1 w 26"/>
                    <a:gd name="T9" fmla="*/ 21 h 47"/>
                    <a:gd name="T10" fmla="*/ 4 w 26"/>
                    <a:gd name="T11" fmla="*/ 20 h 47"/>
                    <a:gd name="T12" fmla="*/ 8 w 26"/>
                    <a:gd name="T13" fmla="*/ 7 h 47"/>
                    <a:gd name="T14" fmla="*/ 9 w 26"/>
                    <a:gd name="T15" fmla="*/ 7 h 47"/>
                    <a:gd name="T16" fmla="*/ 2 w 26"/>
                    <a:gd name="T17" fmla="*/ 28 h 47"/>
                    <a:gd name="T18" fmla="*/ 9 w 26"/>
                    <a:gd name="T19" fmla="*/ 28 h 47"/>
                    <a:gd name="T20" fmla="*/ 9 w 26"/>
                    <a:gd name="T21" fmla="*/ 45 h 47"/>
                    <a:gd name="T22" fmla="*/ 11 w 26"/>
                    <a:gd name="T23" fmla="*/ 47 h 47"/>
                    <a:gd name="T24" fmla="*/ 13 w 26"/>
                    <a:gd name="T25" fmla="*/ 45 h 47"/>
                    <a:gd name="T26" fmla="*/ 13 w 26"/>
                    <a:gd name="T27" fmla="*/ 28 h 47"/>
                    <a:gd name="T28" fmla="*/ 14 w 26"/>
                    <a:gd name="T29" fmla="*/ 28 h 47"/>
                    <a:gd name="T30" fmla="*/ 14 w 26"/>
                    <a:gd name="T31" fmla="*/ 45 h 47"/>
                    <a:gd name="T32" fmla="*/ 16 w 26"/>
                    <a:gd name="T33" fmla="*/ 47 h 47"/>
                    <a:gd name="T34" fmla="*/ 19 w 26"/>
                    <a:gd name="T35" fmla="*/ 45 h 47"/>
                    <a:gd name="T36" fmla="*/ 19 w 26"/>
                    <a:gd name="T37" fmla="*/ 28 h 47"/>
                    <a:gd name="T38" fmla="*/ 21 w 26"/>
                    <a:gd name="T39" fmla="*/ 28 h 47"/>
                    <a:gd name="T40" fmla="*/ 22 w 26"/>
                    <a:gd name="T41" fmla="*/ 21 h 47"/>
                    <a:gd name="T42" fmla="*/ 18 w 26"/>
                    <a:gd name="T43" fmla="*/ 7 h 47"/>
                    <a:gd name="T44" fmla="*/ 19 w 26"/>
                    <a:gd name="T45" fmla="*/ 7 h 47"/>
                    <a:gd name="T46" fmla="*/ 23 w 26"/>
                    <a:gd name="T47" fmla="*/ 19 h 47"/>
                    <a:gd name="T48" fmla="*/ 26 w 26"/>
                    <a:gd name="T49" fmla="*/ 15 h 47"/>
                    <a:gd name="T50" fmla="*/ 23 w 26"/>
                    <a:gd name="T51" fmla="*/ 5 h 47"/>
                    <a:gd name="T52" fmla="*/ 17 w 26"/>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 h="47">
                      <a:moveTo>
                        <a:pt x="17" y="0"/>
                      </a:moveTo>
                      <a:cubicBezTo>
                        <a:pt x="16" y="0"/>
                        <a:pt x="11" y="0"/>
                        <a:pt x="10" y="0"/>
                      </a:cubicBezTo>
                      <a:cubicBezTo>
                        <a:pt x="7" y="0"/>
                        <a:pt x="5" y="3"/>
                        <a:pt x="4" y="5"/>
                      </a:cubicBezTo>
                      <a:cubicBezTo>
                        <a:pt x="3"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19" y="28"/>
                        <a:pt x="20" y="28"/>
                        <a:pt x="21" y="28"/>
                      </a:cubicBezTo>
                      <a:cubicBezTo>
                        <a:pt x="21" y="26"/>
                        <a:pt x="22" y="23"/>
                        <a:pt x="22" y="21"/>
                      </a:cubicBezTo>
                      <a:cubicBezTo>
                        <a:pt x="18" y="7"/>
                        <a:pt x="18" y="7"/>
                        <a:pt x="18" y="7"/>
                      </a:cubicBezTo>
                      <a:cubicBezTo>
                        <a:pt x="19" y="7"/>
                        <a:pt x="19" y="7"/>
                        <a:pt x="19" y="7"/>
                      </a:cubicBezTo>
                      <a:cubicBezTo>
                        <a:pt x="19" y="7"/>
                        <a:pt x="23" y="17"/>
                        <a:pt x="23" y="19"/>
                      </a:cubicBezTo>
                      <a:cubicBezTo>
                        <a:pt x="24" y="18"/>
                        <a:pt x="25" y="17"/>
                        <a:pt x="26" y="15"/>
                      </a:cubicBezTo>
                      <a:cubicBezTo>
                        <a:pt x="25" y="13"/>
                        <a:pt x="24" y="8"/>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33" name="Oval 445"/>
                <p:cNvSpPr>
                  <a:spLocks noChangeArrowheads="1"/>
                </p:cNvSpPr>
                <p:nvPr/>
              </p:nvSpPr>
              <p:spPr bwMode="auto">
                <a:xfrm>
                  <a:off x="14796"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34" name="Freeform 446"/>
                <p:cNvSpPr>
                  <a:spLocks/>
                </p:cNvSpPr>
                <p:nvPr/>
              </p:nvSpPr>
              <p:spPr bwMode="auto">
                <a:xfrm>
                  <a:off x="14976" y="1000"/>
                  <a:ext cx="47" cy="55"/>
                </a:xfrm>
                <a:custGeom>
                  <a:avLst/>
                  <a:gdLst>
                    <a:gd name="T0" fmla="*/ 6 w 20"/>
                    <a:gd name="T1" fmla="*/ 0 h 23"/>
                    <a:gd name="T2" fmla="*/ 0 w 20"/>
                    <a:gd name="T3" fmla="*/ 6 h 23"/>
                    <a:gd name="T4" fmla="*/ 0 w 20"/>
                    <a:gd name="T5" fmla="*/ 21 h 23"/>
                    <a:gd name="T6" fmla="*/ 2 w 20"/>
                    <a:gd name="T7" fmla="*/ 23 h 23"/>
                    <a:gd name="T8" fmla="*/ 4 w 20"/>
                    <a:gd name="T9" fmla="*/ 21 h 23"/>
                    <a:gd name="T10" fmla="*/ 4 w 20"/>
                    <a:gd name="T11" fmla="*/ 8 h 23"/>
                    <a:gd name="T12" fmla="*/ 5 w 20"/>
                    <a:gd name="T13" fmla="*/ 8 h 23"/>
                    <a:gd name="T14" fmla="*/ 5 w 20"/>
                    <a:gd name="T15" fmla="*/ 23 h 23"/>
                    <a:gd name="T16" fmla="*/ 13 w 20"/>
                    <a:gd name="T17" fmla="*/ 20 h 23"/>
                    <a:gd name="T18" fmla="*/ 18 w 20"/>
                    <a:gd name="T19" fmla="*/ 13 h 23"/>
                    <a:gd name="T20" fmla="*/ 18 w 20"/>
                    <a:gd name="T21" fmla="*/ 8 h 23"/>
                    <a:gd name="T22" fmla="*/ 19 w 20"/>
                    <a:gd name="T23" fmla="*/ 8 h 23"/>
                    <a:gd name="T24" fmla="*/ 19 w 20"/>
                    <a:gd name="T25" fmla="*/ 10 h 23"/>
                    <a:gd name="T26" fmla="*/ 20 w 20"/>
                    <a:gd name="T27" fmla="*/ 1 h 23"/>
                    <a:gd name="T28" fmla="*/ 17 w 20"/>
                    <a:gd name="T29" fmla="*/ 0 h 23"/>
                    <a:gd name="T30" fmla="*/ 6 w 20"/>
                    <a:gd name="T3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3">
                      <a:moveTo>
                        <a:pt x="6" y="0"/>
                      </a:move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15"/>
                        <a:pt x="5" y="23"/>
                      </a:cubicBezTo>
                      <a:cubicBezTo>
                        <a:pt x="8" y="22"/>
                        <a:pt x="11" y="21"/>
                        <a:pt x="13" y="20"/>
                      </a:cubicBezTo>
                      <a:cubicBezTo>
                        <a:pt x="15" y="18"/>
                        <a:pt x="16" y="16"/>
                        <a:pt x="18" y="13"/>
                      </a:cubicBezTo>
                      <a:cubicBezTo>
                        <a:pt x="18" y="10"/>
                        <a:pt x="18" y="8"/>
                        <a:pt x="18" y="8"/>
                      </a:cubicBezTo>
                      <a:cubicBezTo>
                        <a:pt x="18" y="8"/>
                        <a:pt x="18" y="8"/>
                        <a:pt x="19" y="8"/>
                      </a:cubicBezTo>
                      <a:cubicBezTo>
                        <a:pt x="19" y="8"/>
                        <a:pt x="19" y="8"/>
                        <a:pt x="19" y="10"/>
                      </a:cubicBezTo>
                      <a:cubicBezTo>
                        <a:pt x="19" y="7"/>
                        <a:pt x="20" y="4"/>
                        <a:pt x="20" y="1"/>
                      </a:cubicBezTo>
                      <a:cubicBezTo>
                        <a:pt x="19" y="0"/>
                        <a:pt x="18" y="0"/>
                        <a:pt x="17" y="0"/>
                      </a:cubicBezTo>
                      <a:cubicBezTo>
                        <a:pt x="15" y="0"/>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35" name="Freeform 447"/>
                <p:cNvSpPr>
                  <a:spLocks/>
                </p:cNvSpPr>
                <p:nvPr/>
              </p:nvSpPr>
              <p:spPr bwMode="auto">
                <a:xfrm>
                  <a:off x="14775" y="707"/>
                  <a:ext cx="64" cy="111"/>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7 w 27"/>
                    <a:gd name="T15" fmla="*/ 6 h 47"/>
                    <a:gd name="T16" fmla="*/ 9 w 27"/>
                    <a:gd name="T17" fmla="*/ 6 h 47"/>
                    <a:gd name="T18" fmla="*/ 2 w 27"/>
                    <a:gd name="T19" fmla="*/ 28 h 47"/>
                    <a:gd name="T20" fmla="*/ 8 w 27"/>
                    <a:gd name="T21" fmla="*/ 28 h 47"/>
                    <a:gd name="T22" fmla="*/ 8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5 w 27"/>
                    <a:gd name="T41" fmla="*/ 28 h 47"/>
                    <a:gd name="T42" fmla="*/ 18 w 27"/>
                    <a:gd name="T43" fmla="*/ 6 h 47"/>
                    <a:gd name="T44" fmla="*/ 19 w 27"/>
                    <a:gd name="T45" fmla="*/ 6 h 47"/>
                    <a:gd name="T46" fmla="*/ 23 w 27"/>
                    <a:gd name="T47" fmla="*/ 19 h 47"/>
                    <a:gd name="T48" fmla="*/ 25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6"/>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36" name="Freeform 448"/>
                <p:cNvSpPr>
                  <a:spLocks/>
                </p:cNvSpPr>
                <p:nvPr/>
              </p:nvSpPr>
              <p:spPr bwMode="auto">
                <a:xfrm>
                  <a:off x="15042" y="853"/>
                  <a:ext cx="52" cy="67"/>
                </a:xfrm>
                <a:custGeom>
                  <a:avLst/>
                  <a:gdLst>
                    <a:gd name="T0" fmla="*/ 18 w 22"/>
                    <a:gd name="T1" fmla="*/ 8 h 28"/>
                    <a:gd name="T2" fmla="*/ 18 w 22"/>
                    <a:gd name="T3" fmla="*/ 21 h 28"/>
                    <a:gd name="T4" fmla="*/ 20 w 22"/>
                    <a:gd name="T5" fmla="*/ 23 h 28"/>
                    <a:gd name="T6" fmla="*/ 22 w 22"/>
                    <a:gd name="T7" fmla="*/ 21 h 28"/>
                    <a:gd name="T8" fmla="*/ 22 w 22"/>
                    <a:gd name="T9" fmla="*/ 6 h 28"/>
                    <a:gd name="T10" fmla="*/ 16 w 22"/>
                    <a:gd name="T11" fmla="*/ 0 h 28"/>
                    <a:gd name="T12" fmla="*/ 6 w 22"/>
                    <a:gd name="T13" fmla="*/ 0 h 28"/>
                    <a:gd name="T14" fmla="*/ 0 w 22"/>
                    <a:gd name="T15" fmla="*/ 6 h 28"/>
                    <a:gd name="T16" fmla="*/ 0 w 22"/>
                    <a:gd name="T17" fmla="*/ 12 h 28"/>
                    <a:gd name="T18" fmla="*/ 4 w 22"/>
                    <a:gd name="T19" fmla="*/ 10 h 28"/>
                    <a:gd name="T20" fmla="*/ 4 w 22"/>
                    <a:gd name="T21" fmla="*/ 8 h 28"/>
                    <a:gd name="T22" fmla="*/ 5 w 22"/>
                    <a:gd name="T23" fmla="*/ 8 h 28"/>
                    <a:gd name="T24" fmla="*/ 5 w 22"/>
                    <a:gd name="T25" fmla="*/ 10 h 28"/>
                    <a:gd name="T26" fmla="*/ 6 w 22"/>
                    <a:gd name="T27" fmla="*/ 10 h 28"/>
                    <a:gd name="T28" fmla="*/ 11 w 22"/>
                    <a:gd name="T29" fmla="*/ 23 h 28"/>
                    <a:gd name="T30" fmla="*/ 12 w 22"/>
                    <a:gd name="T31" fmla="*/ 23 h 28"/>
                    <a:gd name="T32" fmla="*/ 12 w 22"/>
                    <a:gd name="T33" fmla="*/ 25 h 28"/>
                    <a:gd name="T34" fmla="*/ 17 w 22"/>
                    <a:gd name="T35" fmla="*/ 28 h 28"/>
                    <a:gd name="T36" fmla="*/ 17 w 22"/>
                    <a:gd name="T37" fmla="*/ 8 h 28"/>
                    <a:gd name="T38" fmla="*/ 18 w 22"/>
                    <a:gd name="T39"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8">
                      <a:moveTo>
                        <a:pt x="18" y="8"/>
                      </a:move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8" y="0"/>
                        <a:pt x="6" y="0"/>
                      </a:cubicBezTo>
                      <a:cubicBezTo>
                        <a:pt x="3" y="0"/>
                        <a:pt x="0" y="3"/>
                        <a:pt x="0" y="6"/>
                      </a:cubicBezTo>
                      <a:cubicBezTo>
                        <a:pt x="0" y="7"/>
                        <a:pt x="0" y="9"/>
                        <a:pt x="0" y="12"/>
                      </a:cubicBezTo>
                      <a:cubicBezTo>
                        <a:pt x="1" y="11"/>
                        <a:pt x="2" y="11"/>
                        <a:pt x="4" y="10"/>
                      </a:cubicBezTo>
                      <a:cubicBezTo>
                        <a:pt x="4" y="9"/>
                        <a:pt x="4" y="8"/>
                        <a:pt x="4" y="8"/>
                      </a:cubicBezTo>
                      <a:cubicBezTo>
                        <a:pt x="4" y="8"/>
                        <a:pt x="4" y="8"/>
                        <a:pt x="5" y="8"/>
                      </a:cubicBezTo>
                      <a:cubicBezTo>
                        <a:pt x="5" y="8"/>
                        <a:pt x="5" y="9"/>
                        <a:pt x="5" y="10"/>
                      </a:cubicBezTo>
                      <a:cubicBezTo>
                        <a:pt x="5" y="10"/>
                        <a:pt x="6" y="10"/>
                        <a:pt x="6" y="10"/>
                      </a:cubicBezTo>
                      <a:cubicBezTo>
                        <a:pt x="7" y="16"/>
                        <a:pt x="9" y="20"/>
                        <a:pt x="11" y="23"/>
                      </a:cubicBezTo>
                      <a:cubicBezTo>
                        <a:pt x="11" y="23"/>
                        <a:pt x="11" y="23"/>
                        <a:pt x="12" y="23"/>
                      </a:cubicBezTo>
                      <a:cubicBezTo>
                        <a:pt x="12" y="23"/>
                        <a:pt x="12" y="24"/>
                        <a:pt x="12" y="25"/>
                      </a:cubicBezTo>
                      <a:cubicBezTo>
                        <a:pt x="13" y="27"/>
                        <a:pt x="15" y="28"/>
                        <a:pt x="17" y="28"/>
                      </a:cubicBezTo>
                      <a:cubicBezTo>
                        <a:pt x="17" y="19"/>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37" name="Freeform 449"/>
                <p:cNvSpPr>
                  <a:spLocks/>
                </p:cNvSpPr>
                <p:nvPr/>
              </p:nvSpPr>
              <p:spPr bwMode="auto">
                <a:xfrm>
                  <a:off x="15101" y="853"/>
                  <a:ext cx="29" cy="50"/>
                </a:xfrm>
                <a:custGeom>
                  <a:avLst/>
                  <a:gdLst>
                    <a:gd name="T0" fmla="*/ 5 w 12"/>
                    <a:gd name="T1" fmla="*/ 5 h 21"/>
                    <a:gd name="T2" fmla="*/ 1 w 12"/>
                    <a:gd name="T3" fmla="*/ 19 h 21"/>
                    <a:gd name="T4" fmla="*/ 2 w 12"/>
                    <a:gd name="T5" fmla="*/ 21 h 21"/>
                    <a:gd name="T6" fmla="*/ 3 w 12"/>
                    <a:gd name="T7" fmla="*/ 21 h 21"/>
                    <a:gd name="T8" fmla="*/ 4 w 12"/>
                    <a:gd name="T9" fmla="*/ 18 h 21"/>
                    <a:gd name="T10" fmla="*/ 8 w 12"/>
                    <a:gd name="T11" fmla="*/ 7 h 21"/>
                    <a:gd name="T12" fmla="*/ 9 w 12"/>
                    <a:gd name="T13" fmla="*/ 7 h 21"/>
                    <a:gd name="T14" fmla="*/ 7 w 12"/>
                    <a:gd name="T15" fmla="*/ 14 h 21"/>
                    <a:gd name="T16" fmla="*/ 12 w 12"/>
                    <a:gd name="T17" fmla="*/ 0 h 21"/>
                    <a:gd name="T18" fmla="*/ 10 w 12"/>
                    <a:gd name="T19" fmla="*/ 0 h 21"/>
                    <a:gd name="T20" fmla="*/ 5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5" y="5"/>
                      </a:moveTo>
                      <a:cubicBezTo>
                        <a:pt x="3" y="11"/>
                        <a:pt x="1" y="18"/>
                        <a:pt x="1" y="19"/>
                      </a:cubicBezTo>
                      <a:cubicBezTo>
                        <a:pt x="0" y="20"/>
                        <a:pt x="1" y="21"/>
                        <a:pt x="2" y="21"/>
                      </a:cubicBezTo>
                      <a:cubicBezTo>
                        <a:pt x="2" y="21"/>
                        <a:pt x="3" y="21"/>
                        <a:pt x="3" y="21"/>
                      </a:cubicBezTo>
                      <a:cubicBezTo>
                        <a:pt x="3" y="20"/>
                        <a:pt x="4" y="19"/>
                        <a:pt x="4" y="18"/>
                      </a:cubicBezTo>
                      <a:cubicBezTo>
                        <a:pt x="5" y="15"/>
                        <a:pt x="8" y="7"/>
                        <a:pt x="8" y="7"/>
                      </a:cubicBezTo>
                      <a:cubicBezTo>
                        <a:pt x="9" y="7"/>
                        <a:pt x="9" y="7"/>
                        <a:pt x="9" y="7"/>
                      </a:cubicBezTo>
                      <a:cubicBezTo>
                        <a:pt x="8" y="9"/>
                        <a:pt x="8" y="12"/>
                        <a:pt x="7" y="14"/>
                      </a:cubicBezTo>
                      <a:cubicBezTo>
                        <a:pt x="9" y="10"/>
                        <a:pt x="11" y="5"/>
                        <a:pt x="12" y="0"/>
                      </a:cubicBezTo>
                      <a:cubicBezTo>
                        <a:pt x="11" y="0"/>
                        <a:pt x="10" y="0"/>
                        <a:pt x="10" y="0"/>
                      </a:cubicBezTo>
                      <a:cubicBezTo>
                        <a:pt x="8" y="0"/>
                        <a:pt x="5" y="3"/>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38" name="Freeform 450"/>
                <p:cNvSpPr>
                  <a:spLocks/>
                </p:cNvSpPr>
                <p:nvPr/>
              </p:nvSpPr>
              <p:spPr bwMode="auto">
                <a:xfrm>
                  <a:off x="14846" y="707"/>
                  <a:ext cx="52" cy="109"/>
                </a:xfrm>
                <a:custGeom>
                  <a:avLst/>
                  <a:gdLst>
                    <a:gd name="T0" fmla="*/ 2 w 22"/>
                    <a:gd name="T1" fmla="*/ 23 h 46"/>
                    <a:gd name="T2" fmla="*/ 4 w 22"/>
                    <a:gd name="T3" fmla="*/ 20 h 46"/>
                    <a:gd name="T4" fmla="*/ 4 w 22"/>
                    <a:gd name="T5" fmla="*/ 7 h 46"/>
                    <a:gd name="T6" fmla="*/ 5 w 22"/>
                    <a:gd name="T7" fmla="*/ 7 h 46"/>
                    <a:gd name="T8" fmla="*/ 5 w 22"/>
                    <a:gd name="T9" fmla="*/ 44 h 46"/>
                    <a:gd name="T10" fmla="*/ 8 w 22"/>
                    <a:gd name="T11" fmla="*/ 46 h 46"/>
                    <a:gd name="T12" fmla="*/ 11 w 22"/>
                    <a:gd name="T13" fmla="*/ 44 h 46"/>
                    <a:gd name="T14" fmla="*/ 11 w 22"/>
                    <a:gd name="T15" fmla="*/ 23 h 46"/>
                    <a:gd name="T16" fmla="*/ 12 w 22"/>
                    <a:gd name="T17" fmla="*/ 23 h 46"/>
                    <a:gd name="T18" fmla="*/ 12 w 22"/>
                    <a:gd name="T19" fmla="*/ 44 h 46"/>
                    <a:gd name="T20" fmla="*/ 14 w 22"/>
                    <a:gd name="T21" fmla="*/ 46 h 46"/>
                    <a:gd name="T22" fmla="*/ 17 w 22"/>
                    <a:gd name="T23" fmla="*/ 44 h 46"/>
                    <a:gd name="T24" fmla="*/ 17 w 22"/>
                    <a:gd name="T25" fmla="*/ 7 h 46"/>
                    <a:gd name="T26" fmla="*/ 18 w 22"/>
                    <a:gd name="T27" fmla="*/ 7 h 46"/>
                    <a:gd name="T28" fmla="*/ 18 w 22"/>
                    <a:gd name="T29" fmla="*/ 20 h 46"/>
                    <a:gd name="T30" fmla="*/ 20 w 22"/>
                    <a:gd name="T31" fmla="*/ 23 h 46"/>
                    <a:gd name="T32" fmla="*/ 22 w 22"/>
                    <a:gd name="T33" fmla="*/ 20 h 46"/>
                    <a:gd name="T34" fmla="*/ 22 w 22"/>
                    <a:gd name="T35" fmla="*/ 6 h 46"/>
                    <a:gd name="T36" fmla="*/ 16 w 22"/>
                    <a:gd name="T37" fmla="*/ 0 h 46"/>
                    <a:gd name="T38" fmla="*/ 6 w 22"/>
                    <a:gd name="T39" fmla="*/ 0 h 46"/>
                    <a:gd name="T40" fmla="*/ 0 w 22"/>
                    <a:gd name="T41" fmla="*/ 6 h 46"/>
                    <a:gd name="T42" fmla="*/ 0 w 22"/>
                    <a:gd name="T43" fmla="*/ 20 h 46"/>
                    <a:gd name="T44" fmla="*/ 2 w 22"/>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 y="23"/>
                      </a:move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7"/>
                        <a:pt x="22" y="6"/>
                      </a:cubicBezTo>
                      <a:cubicBezTo>
                        <a:pt x="22" y="3"/>
                        <a:pt x="20" y="0"/>
                        <a:pt x="16" y="0"/>
                      </a:cubicBezTo>
                      <a:cubicBezTo>
                        <a:pt x="15" y="0"/>
                        <a:pt x="7" y="0"/>
                        <a:pt x="6" y="0"/>
                      </a:cubicBezTo>
                      <a:cubicBezTo>
                        <a:pt x="2" y="0"/>
                        <a:pt x="0" y="3"/>
                        <a:pt x="0" y="6"/>
                      </a:cubicBezTo>
                      <a:cubicBezTo>
                        <a:pt x="0" y="7"/>
                        <a:pt x="0" y="19"/>
                        <a:pt x="0" y="20"/>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39" name="Oval 451"/>
                <p:cNvSpPr>
                  <a:spLocks noChangeArrowheads="1"/>
                </p:cNvSpPr>
                <p:nvPr/>
              </p:nvSpPr>
              <p:spPr bwMode="auto">
                <a:xfrm>
                  <a:off x="14860" y="97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40" name="Freeform 452"/>
                <p:cNvSpPr>
                  <a:spLocks/>
                </p:cNvSpPr>
                <p:nvPr/>
              </p:nvSpPr>
              <p:spPr bwMode="auto">
                <a:xfrm>
                  <a:off x="14192" y="1000"/>
                  <a:ext cx="55"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8 w 23"/>
                    <a:gd name="T27" fmla="*/ 8 h 47"/>
                    <a:gd name="T28" fmla="*/ 18 w 23"/>
                    <a:gd name="T29" fmla="*/ 21 h 47"/>
                    <a:gd name="T30" fmla="*/ 21 w 23"/>
                    <a:gd name="T31" fmla="*/ 23 h 47"/>
                    <a:gd name="T32" fmla="*/ 23 w 23"/>
                    <a:gd name="T33" fmla="*/ 21 h 47"/>
                    <a:gd name="T34" fmla="*/ 23 w 23"/>
                    <a:gd name="T35" fmla="*/ 6 h 47"/>
                    <a:gd name="T36" fmla="*/ 16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1" y="23"/>
                      </a:cubicBezTo>
                      <a:cubicBezTo>
                        <a:pt x="22" y="23"/>
                        <a:pt x="23" y="22"/>
                        <a:pt x="23" y="21"/>
                      </a:cubicBezTo>
                      <a:cubicBezTo>
                        <a:pt x="23" y="20"/>
                        <a:pt x="23" y="8"/>
                        <a:pt x="23" y="6"/>
                      </a:cubicBezTo>
                      <a:cubicBezTo>
                        <a:pt x="23" y="3"/>
                        <a:pt x="20" y="0"/>
                        <a:pt x="16"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41" name="Freeform 453"/>
                <p:cNvSpPr>
                  <a:spLocks/>
                </p:cNvSpPr>
                <p:nvPr/>
              </p:nvSpPr>
              <p:spPr bwMode="auto">
                <a:xfrm>
                  <a:off x="14252" y="100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4 w 27"/>
                    <a:gd name="T17" fmla="*/ 45 h 47"/>
                    <a:gd name="T18" fmla="*/ 14 w 27"/>
                    <a:gd name="T19" fmla="*/ 28 h 47"/>
                    <a:gd name="T20" fmla="*/ 15 w 27"/>
                    <a:gd name="T21" fmla="*/ 28 h 47"/>
                    <a:gd name="T22" fmla="*/ 15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8 h 47"/>
                    <a:gd name="T42" fmla="*/ 23 w 27"/>
                    <a:gd name="T43" fmla="*/ 5 h 47"/>
                    <a:gd name="T44" fmla="*/ 18 w 27"/>
                    <a:gd name="T45" fmla="*/ 0 h 47"/>
                    <a:gd name="T46" fmla="*/ 10 w 27"/>
                    <a:gd name="T47" fmla="*/ 0 h 47"/>
                    <a:gd name="T48" fmla="*/ 5 w 27"/>
                    <a:gd name="T49" fmla="*/ 5 h 47"/>
                    <a:gd name="T50" fmla="*/ 1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0"/>
                        <a:pt x="25" y="21"/>
                        <a:pt x="26" y="21"/>
                      </a:cubicBezTo>
                      <a:cubicBezTo>
                        <a:pt x="27" y="20"/>
                        <a:pt x="27" y="19"/>
                        <a:pt x="27" y="18"/>
                      </a:cubicBezTo>
                      <a:cubicBezTo>
                        <a:pt x="27" y="18"/>
                        <a:pt x="25" y="10"/>
                        <a:pt x="23" y="5"/>
                      </a:cubicBezTo>
                      <a:cubicBezTo>
                        <a:pt x="22" y="2"/>
                        <a:pt x="20" y="0"/>
                        <a:pt x="18" y="0"/>
                      </a:cubicBezTo>
                      <a:cubicBezTo>
                        <a:pt x="17" y="0"/>
                        <a:pt x="11" y="0"/>
                        <a:pt x="10" y="0"/>
                      </a:cubicBezTo>
                      <a:cubicBezTo>
                        <a:pt x="8" y="0"/>
                        <a:pt x="5" y="2"/>
                        <a:pt x="5" y="5"/>
                      </a:cubicBezTo>
                      <a:cubicBezTo>
                        <a:pt x="3" y="10"/>
                        <a:pt x="1" y="18"/>
                        <a:pt x="1"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42" name="Oval 454"/>
                <p:cNvSpPr>
                  <a:spLocks noChangeArrowheads="1"/>
                </p:cNvSpPr>
                <p:nvPr/>
              </p:nvSpPr>
              <p:spPr bwMode="auto">
                <a:xfrm>
                  <a:off x="14273"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43" name="Oval 455"/>
                <p:cNvSpPr>
                  <a:spLocks noChangeArrowheads="1"/>
                </p:cNvSpPr>
                <p:nvPr/>
              </p:nvSpPr>
              <p:spPr bwMode="auto">
                <a:xfrm>
                  <a:off x="14209"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44" name="Freeform 456"/>
                <p:cNvSpPr>
                  <a:spLocks/>
                </p:cNvSpPr>
                <p:nvPr/>
              </p:nvSpPr>
              <p:spPr bwMode="auto">
                <a:xfrm>
                  <a:off x="14188" y="889"/>
                  <a:ext cx="12" cy="14"/>
                </a:xfrm>
                <a:custGeom>
                  <a:avLst/>
                  <a:gdLst>
                    <a:gd name="T0" fmla="*/ 1 w 5"/>
                    <a:gd name="T1" fmla="*/ 6 h 6"/>
                    <a:gd name="T2" fmla="*/ 4 w 5"/>
                    <a:gd name="T3" fmla="*/ 5 h 6"/>
                    <a:gd name="T4" fmla="*/ 5 w 5"/>
                    <a:gd name="T5" fmla="*/ 0 h 6"/>
                    <a:gd name="T6" fmla="*/ 1 w 5"/>
                    <a:gd name="T7" fmla="*/ 1 h 6"/>
                    <a:gd name="T8" fmla="*/ 0 w 5"/>
                    <a:gd name="T9" fmla="*/ 4 h 6"/>
                    <a:gd name="T10" fmla="*/ 1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1" y="6"/>
                      </a:moveTo>
                      <a:cubicBezTo>
                        <a:pt x="2" y="6"/>
                        <a:pt x="3" y="6"/>
                        <a:pt x="4" y="5"/>
                      </a:cubicBezTo>
                      <a:cubicBezTo>
                        <a:pt x="4" y="4"/>
                        <a:pt x="4" y="2"/>
                        <a:pt x="5" y="0"/>
                      </a:cubicBezTo>
                      <a:cubicBezTo>
                        <a:pt x="4" y="0"/>
                        <a:pt x="2" y="1"/>
                        <a:pt x="1" y="1"/>
                      </a:cubicBezTo>
                      <a:cubicBezTo>
                        <a:pt x="0" y="2"/>
                        <a:pt x="0" y="3"/>
                        <a:pt x="0" y="4"/>
                      </a:cubicBezTo>
                      <a:cubicBezTo>
                        <a:pt x="0" y="5"/>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45" name="Freeform 457"/>
                <p:cNvSpPr>
                  <a:spLocks/>
                </p:cNvSpPr>
                <p:nvPr/>
              </p:nvSpPr>
              <p:spPr bwMode="auto">
                <a:xfrm>
                  <a:off x="14273" y="681"/>
                  <a:ext cx="24" cy="16"/>
                </a:xfrm>
                <a:custGeom>
                  <a:avLst/>
                  <a:gdLst>
                    <a:gd name="T0" fmla="*/ 5 w 10"/>
                    <a:gd name="T1" fmla="*/ 0 h 7"/>
                    <a:gd name="T2" fmla="*/ 0 w 10"/>
                    <a:gd name="T3" fmla="*/ 5 h 7"/>
                    <a:gd name="T4" fmla="*/ 1 w 10"/>
                    <a:gd name="T5" fmla="*/ 7 h 7"/>
                    <a:gd name="T6" fmla="*/ 9 w 10"/>
                    <a:gd name="T7" fmla="*/ 7 h 7"/>
                    <a:gd name="T8" fmla="*/ 10 w 10"/>
                    <a:gd name="T9" fmla="*/ 5 h 7"/>
                    <a:gd name="T10" fmla="*/ 5 w 10"/>
                    <a:gd name="T11" fmla="*/ 0 h 7"/>
                  </a:gdLst>
                  <a:ahLst/>
                  <a:cxnLst>
                    <a:cxn ang="0">
                      <a:pos x="T0" y="T1"/>
                    </a:cxn>
                    <a:cxn ang="0">
                      <a:pos x="T2" y="T3"/>
                    </a:cxn>
                    <a:cxn ang="0">
                      <a:pos x="T4" y="T5"/>
                    </a:cxn>
                    <a:cxn ang="0">
                      <a:pos x="T6" y="T7"/>
                    </a:cxn>
                    <a:cxn ang="0">
                      <a:pos x="T8" y="T9"/>
                    </a:cxn>
                    <a:cxn ang="0">
                      <a:pos x="T10" y="T11"/>
                    </a:cxn>
                  </a:cxnLst>
                  <a:rect l="0" t="0" r="r" b="b"/>
                  <a:pathLst>
                    <a:path w="10" h="7">
                      <a:moveTo>
                        <a:pt x="5" y="0"/>
                      </a:moveTo>
                      <a:cubicBezTo>
                        <a:pt x="2" y="0"/>
                        <a:pt x="0" y="2"/>
                        <a:pt x="0" y="5"/>
                      </a:cubicBezTo>
                      <a:cubicBezTo>
                        <a:pt x="0" y="6"/>
                        <a:pt x="0" y="6"/>
                        <a:pt x="1" y="7"/>
                      </a:cubicBezTo>
                      <a:cubicBezTo>
                        <a:pt x="3" y="7"/>
                        <a:pt x="6" y="7"/>
                        <a:pt x="9" y="7"/>
                      </a:cubicBezTo>
                      <a:cubicBezTo>
                        <a:pt x="10" y="6"/>
                        <a:pt x="10" y="6"/>
                        <a:pt x="10" y="5"/>
                      </a:cubicBezTo>
                      <a:cubicBezTo>
                        <a:pt x="10" y="2"/>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46" name="Freeform 458"/>
                <p:cNvSpPr>
                  <a:spLocks/>
                </p:cNvSpPr>
                <p:nvPr/>
              </p:nvSpPr>
              <p:spPr bwMode="auto">
                <a:xfrm>
                  <a:off x="14339" y="681"/>
                  <a:ext cx="22" cy="14"/>
                </a:xfrm>
                <a:custGeom>
                  <a:avLst/>
                  <a:gdLst>
                    <a:gd name="T0" fmla="*/ 5 w 9"/>
                    <a:gd name="T1" fmla="*/ 0 h 6"/>
                    <a:gd name="T2" fmla="*/ 0 w 9"/>
                    <a:gd name="T3" fmla="*/ 5 h 6"/>
                    <a:gd name="T4" fmla="*/ 0 w 9"/>
                    <a:gd name="T5" fmla="*/ 6 h 6"/>
                    <a:gd name="T6" fmla="*/ 9 w 9"/>
                    <a:gd name="T7" fmla="*/ 5 h 6"/>
                    <a:gd name="T8" fmla="*/ 9 w 9"/>
                    <a:gd name="T9" fmla="*/ 5 h 6"/>
                    <a:gd name="T10" fmla="*/ 5 w 9"/>
                    <a:gd name="T11" fmla="*/ 0 h 6"/>
                  </a:gdLst>
                  <a:ahLst/>
                  <a:cxnLst>
                    <a:cxn ang="0">
                      <a:pos x="T0" y="T1"/>
                    </a:cxn>
                    <a:cxn ang="0">
                      <a:pos x="T2" y="T3"/>
                    </a:cxn>
                    <a:cxn ang="0">
                      <a:pos x="T4" y="T5"/>
                    </a:cxn>
                    <a:cxn ang="0">
                      <a:pos x="T6" y="T7"/>
                    </a:cxn>
                    <a:cxn ang="0">
                      <a:pos x="T8" y="T9"/>
                    </a:cxn>
                    <a:cxn ang="0">
                      <a:pos x="T10" y="T11"/>
                    </a:cxn>
                  </a:cxnLst>
                  <a:rect l="0" t="0" r="r" b="b"/>
                  <a:pathLst>
                    <a:path w="9" h="6">
                      <a:moveTo>
                        <a:pt x="5" y="0"/>
                      </a:moveTo>
                      <a:cubicBezTo>
                        <a:pt x="2" y="0"/>
                        <a:pt x="0" y="2"/>
                        <a:pt x="0" y="5"/>
                      </a:cubicBezTo>
                      <a:cubicBezTo>
                        <a:pt x="0" y="5"/>
                        <a:pt x="0" y="5"/>
                        <a:pt x="0" y="6"/>
                      </a:cubicBezTo>
                      <a:cubicBezTo>
                        <a:pt x="3" y="6"/>
                        <a:pt x="6" y="5"/>
                        <a:pt x="9" y="5"/>
                      </a:cubicBezTo>
                      <a:cubicBezTo>
                        <a:pt x="9" y="5"/>
                        <a:pt x="9" y="5"/>
                        <a:pt x="9" y="5"/>
                      </a:cubicBezTo>
                      <a:cubicBezTo>
                        <a:pt x="9"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47" name="Freeform 459"/>
                <p:cNvSpPr>
                  <a:spLocks/>
                </p:cNvSpPr>
                <p:nvPr/>
              </p:nvSpPr>
              <p:spPr bwMode="auto">
                <a:xfrm>
                  <a:off x="14439" y="745"/>
                  <a:ext cx="9" cy="11"/>
                </a:xfrm>
                <a:custGeom>
                  <a:avLst/>
                  <a:gdLst>
                    <a:gd name="T0" fmla="*/ 2 w 4"/>
                    <a:gd name="T1" fmla="*/ 4 h 5"/>
                    <a:gd name="T2" fmla="*/ 4 w 4"/>
                    <a:gd name="T3" fmla="*/ 2 h 5"/>
                    <a:gd name="T4" fmla="*/ 3 w 4"/>
                    <a:gd name="T5" fmla="*/ 0 h 5"/>
                    <a:gd name="T6" fmla="*/ 0 w 4"/>
                    <a:gd name="T7" fmla="*/ 4 h 5"/>
                    <a:gd name="T8" fmla="*/ 2 w 4"/>
                    <a:gd name="T9" fmla="*/ 4 h 5"/>
                  </a:gdLst>
                  <a:ahLst/>
                  <a:cxnLst>
                    <a:cxn ang="0">
                      <a:pos x="T0" y="T1"/>
                    </a:cxn>
                    <a:cxn ang="0">
                      <a:pos x="T2" y="T3"/>
                    </a:cxn>
                    <a:cxn ang="0">
                      <a:pos x="T4" y="T5"/>
                    </a:cxn>
                    <a:cxn ang="0">
                      <a:pos x="T6" y="T7"/>
                    </a:cxn>
                    <a:cxn ang="0">
                      <a:pos x="T8" y="T9"/>
                    </a:cxn>
                  </a:cxnLst>
                  <a:rect l="0" t="0" r="r" b="b"/>
                  <a:pathLst>
                    <a:path w="4" h="5">
                      <a:moveTo>
                        <a:pt x="2" y="4"/>
                      </a:moveTo>
                      <a:cubicBezTo>
                        <a:pt x="3" y="4"/>
                        <a:pt x="4" y="3"/>
                        <a:pt x="4" y="2"/>
                      </a:cubicBezTo>
                      <a:cubicBezTo>
                        <a:pt x="3" y="2"/>
                        <a:pt x="3" y="1"/>
                        <a:pt x="3" y="0"/>
                      </a:cubicBezTo>
                      <a:cubicBezTo>
                        <a:pt x="2" y="1"/>
                        <a:pt x="2" y="3"/>
                        <a:pt x="0" y="4"/>
                      </a:cubicBezTo>
                      <a:cubicBezTo>
                        <a:pt x="1" y="4"/>
                        <a:pt x="2" y="5"/>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48" name="Freeform 460"/>
                <p:cNvSpPr>
                  <a:spLocks/>
                </p:cNvSpPr>
                <p:nvPr/>
              </p:nvSpPr>
              <p:spPr bwMode="auto">
                <a:xfrm>
                  <a:off x="14585" y="707"/>
                  <a:ext cx="55" cy="109"/>
                </a:xfrm>
                <a:custGeom>
                  <a:avLst/>
                  <a:gdLst>
                    <a:gd name="T0" fmla="*/ 21 w 23"/>
                    <a:gd name="T1" fmla="*/ 23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3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7 w 23"/>
                    <a:gd name="T37" fmla="*/ 44 h 46"/>
                    <a:gd name="T38" fmla="*/ 17 w 23"/>
                    <a:gd name="T39" fmla="*/ 7 h 46"/>
                    <a:gd name="T40" fmla="*/ 19 w 23"/>
                    <a:gd name="T41" fmla="*/ 7 h 46"/>
                    <a:gd name="T42" fmla="*/ 19 w 23"/>
                    <a:gd name="T43" fmla="*/ 20 h 46"/>
                    <a:gd name="T44" fmla="*/ 21 w 23"/>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3"/>
                      </a:moveTo>
                      <a:cubicBezTo>
                        <a:pt x="22" y="23"/>
                        <a:pt x="23" y="22"/>
                        <a:pt x="23" y="20"/>
                      </a:cubicBezTo>
                      <a:cubicBezTo>
                        <a:pt x="23" y="19"/>
                        <a:pt x="23" y="7"/>
                        <a:pt x="23" y="6"/>
                      </a:cubicBezTo>
                      <a:cubicBezTo>
                        <a:pt x="23" y="3"/>
                        <a:pt x="20" y="0"/>
                        <a:pt x="17" y="0"/>
                      </a:cubicBezTo>
                      <a:cubicBezTo>
                        <a:pt x="15" y="0"/>
                        <a:pt x="8" y="0"/>
                        <a:pt x="6" y="0"/>
                      </a:cubicBezTo>
                      <a:cubicBezTo>
                        <a:pt x="3" y="0"/>
                        <a:pt x="0" y="3"/>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49" name="Freeform 461"/>
                <p:cNvSpPr>
                  <a:spLocks/>
                </p:cNvSpPr>
                <p:nvPr/>
              </p:nvSpPr>
              <p:spPr bwMode="auto">
                <a:xfrm>
                  <a:off x="14405" y="681"/>
                  <a:ext cx="22" cy="19"/>
                </a:xfrm>
                <a:custGeom>
                  <a:avLst/>
                  <a:gdLst>
                    <a:gd name="T0" fmla="*/ 9 w 9"/>
                    <a:gd name="T1" fmla="*/ 5 h 8"/>
                    <a:gd name="T2" fmla="*/ 4 w 9"/>
                    <a:gd name="T3" fmla="*/ 0 h 8"/>
                    <a:gd name="T4" fmla="*/ 0 w 9"/>
                    <a:gd name="T5" fmla="*/ 5 h 8"/>
                    <a:gd name="T6" fmla="*/ 0 w 9"/>
                    <a:gd name="T7" fmla="*/ 6 h 8"/>
                    <a:gd name="T8" fmla="*/ 7 w 9"/>
                    <a:gd name="T9" fmla="*/ 8 h 8"/>
                    <a:gd name="T10" fmla="*/ 9 w 9"/>
                    <a:gd name="T11" fmla="*/ 5 h 8"/>
                  </a:gdLst>
                  <a:ahLst/>
                  <a:cxnLst>
                    <a:cxn ang="0">
                      <a:pos x="T0" y="T1"/>
                    </a:cxn>
                    <a:cxn ang="0">
                      <a:pos x="T2" y="T3"/>
                    </a:cxn>
                    <a:cxn ang="0">
                      <a:pos x="T4" y="T5"/>
                    </a:cxn>
                    <a:cxn ang="0">
                      <a:pos x="T6" y="T7"/>
                    </a:cxn>
                    <a:cxn ang="0">
                      <a:pos x="T8" y="T9"/>
                    </a:cxn>
                    <a:cxn ang="0">
                      <a:pos x="T10" y="T11"/>
                    </a:cxn>
                  </a:cxnLst>
                  <a:rect l="0" t="0" r="r" b="b"/>
                  <a:pathLst>
                    <a:path w="9" h="8">
                      <a:moveTo>
                        <a:pt x="9" y="5"/>
                      </a:moveTo>
                      <a:cubicBezTo>
                        <a:pt x="9" y="2"/>
                        <a:pt x="7" y="0"/>
                        <a:pt x="4" y="0"/>
                      </a:cubicBezTo>
                      <a:cubicBezTo>
                        <a:pt x="2" y="0"/>
                        <a:pt x="0" y="2"/>
                        <a:pt x="0" y="5"/>
                      </a:cubicBezTo>
                      <a:cubicBezTo>
                        <a:pt x="0" y="5"/>
                        <a:pt x="0" y="6"/>
                        <a:pt x="0" y="6"/>
                      </a:cubicBezTo>
                      <a:cubicBezTo>
                        <a:pt x="3" y="7"/>
                        <a:pt x="6" y="7"/>
                        <a:pt x="7" y="8"/>
                      </a:cubicBezTo>
                      <a:cubicBezTo>
                        <a:pt x="8" y="8"/>
                        <a:pt x="9" y="6"/>
                        <a:pt x="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50" name="Oval 462"/>
                <p:cNvSpPr>
                  <a:spLocks noChangeArrowheads="1"/>
                </p:cNvSpPr>
                <p:nvPr/>
              </p:nvSpPr>
              <p:spPr bwMode="auto">
                <a:xfrm>
                  <a:off x="14602"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51" name="Freeform 463"/>
                <p:cNvSpPr>
                  <a:spLocks/>
                </p:cNvSpPr>
                <p:nvPr/>
              </p:nvSpPr>
              <p:spPr bwMode="auto">
                <a:xfrm>
                  <a:off x="14644" y="707"/>
                  <a:ext cx="67" cy="111"/>
                </a:xfrm>
                <a:custGeom>
                  <a:avLst/>
                  <a:gdLst>
                    <a:gd name="T0" fmla="*/ 23 w 28"/>
                    <a:gd name="T1" fmla="*/ 4 h 47"/>
                    <a:gd name="T2" fmla="*/ 18 w 28"/>
                    <a:gd name="T3" fmla="*/ 0 h 47"/>
                    <a:gd name="T4" fmla="*/ 10 w 28"/>
                    <a:gd name="T5" fmla="*/ 0 h 47"/>
                    <a:gd name="T6" fmla="*/ 5 w 28"/>
                    <a:gd name="T7" fmla="*/ 4 h 47"/>
                    <a:gd name="T8" fmla="*/ 1 w 28"/>
                    <a:gd name="T9" fmla="*/ 18 h 47"/>
                    <a:gd name="T10" fmla="*/ 2 w 28"/>
                    <a:gd name="T11" fmla="*/ 20 h 47"/>
                    <a:gd name="T12" fmla="*/ 4 w 28"/>
                    <a:gd name="T13" fmla="*/ 19 h 47"/>
                    <a:gd name="T14" fmla="*/ 8 w 28"/>
                    <a:gd name="T15" fmla="*/ 6 h 47"/>
                    <a:gd name="T16" fmla="*/ 9 w 28"/>
                    <a:gd name="T17" fmla="*/ 6 h 47"/>
                    <a:gd name="T18" fmla="*/ 3 w 28"/>
                    <a:gd name="T19" fmla="*/ 28 h 47"/>
                    <a:gd name="T20" fmla="*/ 9 w 28"/>
                    <a:gd name="T21" fmla="*/ 28 h 47"/>
                    <a:gd name="T22" fmla="*/ 9 w 28"/>
                    <a:gd name="T23" fmla="*/ 44 h 47"/>
                    <a:gd name="T24" fmla="*/ 11 w 28"/>
                    <a:gd name="T25" fmla="*/ 47 h 47"/>
                    <a:gd name="T26" fmla="*/ 14 w 28"/>
                    <a:gd name="T27" fmla="*/ 44 h 47"/>
                    <a:gd name="T28" fmla="*/ 14 w 28"/>
                    <a:gd name="T29" fmla="*/ 28 h 47"/>
                    <a:gd name="T30" fmla="*/ 15 w 28"/>
                    <a:gd name="T31" fmla="*/ 28 h 47"/>
                    <a:gd name="T32" fmla="*/ 15 w 28"/>
                    <a:gd name="T33" fmla="*/ 44 h 47"/>
                    <a:gd name="T34" fmla="*/ 17 w 28"/>
                    <a:gd name="T35" fmla="*/ 47 h 47"/>
                    <a:gd name="T36" fmla="*/ 19 w 28"/>
                    <a:gd name="T37" fmla="*/ 44 h 47"/>
                    <a:gd name="T38" fmla="*/ 19 w 28"/>
                    <a:gd name="T39" fmla="*/ 28 h 47"/>
                    <a:gd name="T40" fmla="*/ 25 w 28"/>
                    <a:gd name="T41" fmla="*/ 28 h 47"/>
                    <a:gd name="T42" fmla="*/ 19 w 28"/>
                    <a:gd name="T43" fmla="*/ 6 h 47"/>
                    <a:gd name="T44" fmla="*/ 20 w 28"/>
                    <a:gd name="T45" fmla="*/ 6 h 47"/>
                    <a:gd name="T46" fmla="*/ 24 w 28"/>
                    <a:gd name="T47" fmla="*/ 19 h 47"/>
                    <a:gd name="T48" fmla="*/ 26 w 28"/>
                    <a:gd name="T49" fmla="*/ 20 h 47"/>
                    <a:gd name="T50" fmla="*/ 27 w 28"/>
                    <a:gd name="T51" fmla="*/ 18 h 47"/>
                    <a:gd name="T52" fmla="*/ 23 w 28"/>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4"/>
                      </a:moveTo>
                      <a:cubicBezTo>
                        <a:pt x="23" y="2"/>
                        <a:pt x="20" y="0"/>
                        <a:pt x="18" y="0"/>
                      </a:cubicBezTo>
                      <a:cubicBezTo>
                        <a:pt x="17" y="0"/>
                        <a:pt x="11" y="0"/>
                        <a:pt x="10" y="0"/>
                      </a:cubicBezTo>
                      <a:cubicBezTo>
                        <a:pt x="8" y="0"/>
                        <a:pt x="6"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3"/>
                        <a:pt x="9" y="44"/>
                      </a:cubicBezTo>
                      <a:cubicBezTo>
                        <a:pt x="9" y="46"/>
                        <a:pt x="10" y="47"/>
                        <a:pt x="11" y="47"/>
                      </a:cubicBezTo>
                      <a:cubicBezTo>
                        <a:pt x="13"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52" name="Oval 464"/>
                <p:cNvSpPr>
                  <a:spLocks noChangeArrowheads="1"/>
                </p:cNvSpPr>
                <p:nvPr/>
              </p:nvSpPr>
              <p:spPr bwMode="auto">
                <a:xfrm>
                  <a:off x="14666" y="68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53" name="Oval 465"/>
                <p:cNvSpPr>
                  <a:spLocks noChangeArrowheads="1"/>
                </p:cNvSpPr>
                <p:nvPr/>
              </p:nvSpPr>
              <p:spPr bwMode="auto">
                <a:xfrm>
                  <a:off x="14602"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54" name="Freeform 466"/>
                <p:cNvSpPr>
                  <a:spLocks/>
                </p:cNvSpPr>
                <p:nvPr/>
              </p:nvSpPr>
              <p:spPr bwMode="auto">
                <a:xfrm>
                  <a:off x="14403" y="756"/>
                  <a:ext cx="38" cy="62"/>
                </a:xfrm>
                <a:custGeom>
                  <a:avLst/>
                  <a:gdLst>
                    <a:gd name="T0" fmla="*/ 3 w 16"/>
                    <a:gd name="T1" fmla="*/ 26 h 26"/>
                    <a:gd name="T2" fmla="*/ 5 w 16"/>
                    <a:gd name="T3" fmla="*/ 23 h 26"/>
                    <a:gd name="T4" fmla="*/ 5 w 16"/>
                    <a:gd name="T5" fmla="*/ 7 h 26"/>
                    <a:gd name="T6" fmla="*/ 6 w 16"/>
                    <a:gd name="T7" fmla="*/ 7 h 26"/>
                    <a:gd name="T8" fmla="*/ 6 w 16"/>
                    <a:gd name="T9" fmla="*/ 23 h 26"/>
                    <a:gd name="T10" fmla="*/ 8 w 16"/>
                    <a:gd name="T11" fmla="*/ 26 h 26"/>
                    <a:gd name="T12" fmla="*/ 10 w 16"/>
                    <a:gd name="T13" fmla="*/ 23 h 26"/>
                    <a:gd name="T14" fmla="*/ 10 w 16"/>
                    <a:gd name="T15" fmla="*/ 7 h 26"/>
                    <a:gd name="T16" fmla="*/ 16 w 16"/>
                    <a:gd name="T17" fmla="*/ 7 h 26"/>
                    <a:gd name="T18" fmla="*/ 14 w 16"/>
                    <a:gd name="T19" fmla="*/ 0 h 26"/>
                    <a:gd name="T20" fmla="*/ 0 w 16"/>
                    <a:gd name="T21" fmla="*/ 8 h 26"/>
                    <a:gd name="T22" fmla="*/ 0 w 16"/>
                    <a:gd name="T23" fmla="*/ 23 h 26"/>
                    <a:gd name="T24" fmla="*/ 3 w 16"/>
                    <a:gd name="T2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3" y="26"/>
                      </a:moveTo>
                      <a:cubicBezTo>
                        <a:pt x="4" y="26"/>
                        <a:pt x="5" y="25"/>
                        <a:pt x="5" y="23"/>
                      </a:cubicBezTo>
                      <a:cubicBezTo>
                        <a:pt x="5" y="22"/>
                        <a:pt x="5" y="7"/>
                        <a:pt x="5" y="7"/>
                      </a:cubicBezTo>
                      <a:cubicBezTo>
                        <a:pt x="6" y="7"/>
                        <a:pt x="6" y="7"/>
                        <a:pt x="6" y="7"/>
                      </a:cubicBezTo>
                      <a:cubicBezTo>
                        <a:pt x="6" y="7"/>
                        <a:pt x="6" y="22"/>
                        <a:pt x="6" y="23"/>
                      </a:cubicBezTo>
                      <a:cubicBezTo>
                        <a:pt x="6" y="25"/>
                        <a:pt x="7" y="26"/>
                        <a:pt x="8" y="26"/>
                      </a:cubicBezTo>
                      <a:cubicBezTo>
                        <a:pt x="9" y="26"/>
                        <a:pt x="10" y="25"/>
                        <a:pt x="10" y="23"/>
                      </a:cubicBezTo>
                      <a:cubicBezTo>
                        <a:pt x="10" y="22"/>
                        <a:pt x="10" y="15"/>
                        <a:pt x="10" y="7"/>
                      </a:cubicBezTo>
                      <a:cubicBezTo>
                        <a:pt x="16" y="7"/>
                        <a:pt x="16" y="7"/>
                        <a:pt x="16" y="7"/>
                      </a:cubicBezTo>
                      <a:cubicBezTo>
                        <a:pt x="16" y="4"/>
                        <a:pt x="15" y="2"/>
                        <a:pt x="14" y="0"/>
                      </a:cubicBezTo>
                      <a:cubicBezTo>
                        <a:pt x="11" y="3"/>
                        <a:pt x="6" y="6"/>
                        <a:pt x="0" y="8"/>
                      </a:cubicBezTo>
                      <a:cubicBezTo>
                        <a:pt x="0" y="15"/>
                        <a:pt x="0" y="23"/>
                        <a:pt x="0" y="23"/>
                      </a:cubicBezTo>
                      <a:cubicBezTo>
                        <a:pt x="0" y="25"/>
                        <a:pt x="1" y="26"/>
                        <a:pt x="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55" name="Freeform 467"/>
                <p:cNvSpPr>
                  <a:spLocks/>
                </p:cNvSpPr>
                <p:nvPr/>
              </p:nvSpPr>
              <p:spPr bwMode="auto">
                <a:xfrm>
                  <a:off x="14581" y="853"/>
                  <a:ext cx="63" cy="112"/>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3"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56" name="Oval 468"/>
                <p:cNvSpPr>
                  <a:spLocks noChangeArrowheads="1"/>
                </p:cNvSpPr>
                <p:nvPr/>
              </p:nvSpPr>
              <p:spPr bwMode="auto">
                <a:xfrm>
                  <a:off x="14666" y="830"/>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57" name="Freeform 469"/>
                <p:cNvSpPr>
                  <a:spLocks/>
                </p:cNvSpPr>
                <p:nvPr/>
              </p:nvSpPr>
              <p:spPr bwMode="auto">
                <a:xfrm>
                  <a:off x="14351" y="790"/>
                  <a:ext cx="14" cy="26"/>
                </a:xfrm>
                <a:custGeom>
                  <a:avLst/>
                  <a:gdLst>
                    <a:gd name="T0" fmla="*/ 0 w 6"/>
                    <a:gd name="T1" fmla="*/ 2 h 11"/>
                    <a:gd name="T2" fmla="*/ 0 w 6"/>
                    <a:gd name="T3" fmla="*/ 9 h 11"/>
                    <a:gd name="T4" fmla="*/ 3 w 6"/>
                    <a:gd name="T5" fmla="*/ 11 h 11"/>
                    <a:gd name="T6" fmla="*/ 6 w 6"/>
                    <a:gd name="T7" fmla="*/ 9 h 11"/>
                    <a:gd name="T8" fmla="*/ 6 w 6"/>
                    <a:gd name="T9" fmla="*/ 0 h 11"/>
                    <a:gd name="T10" fmla="*/ 2 w 6"/>
                    <a:gd name="T11" fmla="*/ 1 h 11"/>
                    <a:gd name="T12" fmla="*/ 0 w 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6" h="11">
                      <a:moveTo>
                        <a:pt x="0" y="2"/>
                      </a:moveTo>
                      <a:cubicBezTo>
                        <a:pt x="0" y="5"/>
                        <a:pt x="0" y="8"/>
                        <a:pt x="0" y="9"/>
                      </a:cubicBezTo>
                      <a:cubicBezTo>
                        <a:pt x="0" y="10"/>
                        <a:pt x="1" y="11"/>
                        <a:pt x="3" y="11"/>
                      </a:cubicBezTo>
                      <a:cubicBezTo>
                        <a:pt x="4" y="11"/>
                        <a:pt x="6" y="10"/>
                        <a:pt x="6" y="9"/>
                      </a:cubicBezTo>
                      <a:cubicBezTo>
                        <a:pt x="6" y="8"/>
                        <a:pt x="6" y="4"/>
                        <a:pt x="6" y="0"/>
                      </a:cubicBezTo>
                      <a:cubicBezTo>
                        <a:pt x="4" y="0"/>
                        <a:pt x="3" y="1"/>
                        <a:pt x="2" y="1"/>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58" name="Freeform 470"/>
                <p:cNvSpPr>
                  <a:spLocks/>
                </p:cNvSpPr>
                <p:nvPr/>
              </p:nvSpPr>
              <p:spPr bwMode="auto">
                <a:xfrm>
                  <a:off x="14652" y="853"/>
                  <a:ext cx="52" cy="112"/>
                </a:xfrm>
                <a:custGeom>
                  <a:avLst/>
                  <a:gdLst>
                    <a:gd name="T0" fmla="*/ 0 w 22"/>
                    <a:gd name="T1" fmla="*/ 6 h 47"/>
                    <a:gd name="T2" fmla="*/ 0 w 22"/>
                    <a:gd name="T3" fmla="*/ 21 h 47"/>
                    <a:gd name="T4" fmla="*/ 2 w 22"/>
                    <a:gd name="T5" fmla="*/ 23 h 47"/>
                    <a:gd name="T6" fmla="*/ 4 w 22"/>
                    <a:gd name="T7" fmla="*/ 21 h 47"/>
                    <a:gd name="T8" fmla="*/ 4 w 22"/>
                    <a:gd name="T9" fmla="*/ 8 h 47"/>
                    <a:gd name="T10" fmla="*/ 5 w 22"/>
                    <a:gd name="T11" fmla="*/ 8 h 47"/>
                    <a:gd name="T12" fmla="*/ 5 w 22"/>
                    <a:gd name="T13" fmla="*/ 44 h 47"/>
                    <a:gd name="T14" fmla="*/ 8 w 22"/>
                    <a:gd name="T15" fmla="*/ 47 h 47"/>
                    <a:gd name="T16" fmla="*/ 11 w 22"/>
                    <a:gd name="T17" fmla="*/ 44 h 47"/>
                    <a:gd name="T18" fmla="*/ 11 w 22"/>
                    <a:gd name="T19" fmla="*/ 23 h 47"/>
                    <a:gd name="T20" fmla="*/ 12 w 22"/>
                    <a:gd name="T21" fmla="*/ 23 h 47"/>
                    <a:gd name="T22" fmla="*/ 12 w 22"/>
                    <a:gd name="T23" fmla="*/ 44 h 47"/>
                    <a:gd name="T24" fmla="*/ 14 w 22"/>
                    <a:gd name="T25" fmla="*/ 47 h 47"/>
                    <a:gd name="T26" fmla="*/ 17 w 22"/>
                    <a:gd name="T27" fmla="*/ 44 h 47"/>
                    <a:gd name="T28" fmla="*/ 17 w 22"/>
                    <a:gd name="T29" fmla="*/ 8 h 47"/>
                    <a:gd name="T30" fmla="*/ 18 w 22"/>
                    <a:gd name="T31" fmla="*/ 8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2" y="22"/>
                        <a:pt x="22" y="21"/>
                      </a:cubicBezTo>
                      <a:cubicBezTo>
                        <a:pt x="22" y="20"/>
                        <a:pt x="22" y="8"/>
                        <a:pt x="22" y="6"/>
                      </a:cubicBezTo>
                      <a:cubicBezTo>
                        <a:pt x="22" y="3"/>
                        <a:pt x="20" y="0"/>
                        <a:pt x="16" y="0"/>
                      </a:cubicBezTo>
                      <a:cubicBezTo>
                        <a:pt x="15"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59" name="Freeform 471"/>
                <p:cNvSpPr>
                  <a:spLocks/>
                </p:cNvSpPr>
                <p:nvPr/>
              </p:nvSpPr>
              <p:spPr bwMode="auto">
                <a:xfrm>
                  <a:off x="14585" y="1000"/>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60" name="Freeform 472"/>
                <p:cNvSpPr>
                  <a:spLocks/>
                </p:cNvSpPr>
                <p:nvPr/>
              </p:nvSpPr>
              <p:spPr bwMode="auto">
                <a:xfrm>
                  <a:off x="14192" y="877"/>
                  <a:ext cx="55" cy="88"/>
                </a:xfrm>
                <a:custGeom>
                  <a:avLst/>
                  <a:gdLst>
                    <a:gd name="T0" fmla="*/ 4 w 23"/>
                    <a:gd name="T1" fmla="*/ 5 h 37"/>
                    <a:gd name="T2" fmla="*/ 0 w 23"/>
                    <a:gd name="T3" fmla="*/ 18 h 37"/>
                    <a:gd name="T4" fmla="*/ 6 w 23"/>
                    <a:gd name="T5" fmla="*/ 18 h 37"/>
                    <a:gd name="T6" fmla="*/ 6 w 23"/>
                    <a:gd name="T7" fmla="*/ 35 h 37"/>
                    <a:gd name="T8" fmla="*/ 9 w 23"/>
                    <a:gd name="T9" fmla="*/ 37 h 37"/>
                    <a:gd name="T10" fmla="*/ 11 w 23"/>
                    <a:gd name="T11" fmla="*/ 35 h 37"/>
                    <a:gd name="T12" fmla="*/ 11 w 23"/>
                    <a:gd name="T13" fmla="*/ 18 h 37"/>
                    <a:gd name="T14" fmla="*/ 12 w 23"/>
                    <a:gd name="T15" fmla="*/ 18 h 37"/>
                    <a:gd name="T16" fmla="*/ 12 w 23"/>
                    <a:gd name="T17" fmla="*/ 35 h 37"/>
                    <a:gd name="T18" fmla="*/ 14 w 23"/>
                    <a:gd name="T19" fmla="*/ 37 h 37"/>
                    <a:gd name="T20" fmla="*/ 16 w 23"/>
                    <a:gd name="T21" fmla="*/ 35 h 37"/>
                    <a:gd name="T22" fmla="*/ 16 w 23"/>
                    <a:gd name="T23" fmla="*/ 18 h 37"/>
                    <a:gd name="T24" fmla="*/ 23 w 23"/>
                    <a:gd name="T25" fmla="*/ 18 h 37"/>
                    <a:gd name="T26" fmla="*/ 17 w 23"/>
                    <a:gd name="T27" fmla="*/ 0 h 37"/>
                    <a:gd name="T28" fmla="*/ 9 w 23"/>
                    <a:gd name="T29" fmla="*/ 3 h 37"/>
                    <a:gd name="T30" fmla="*/ 4 w 23"/>
                    <a:gd name="T3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7">
                      <a:moveTo>
                        <a:pt x="4" y="5"/>
                      </a:moveTo>
                      <a:cubicBezTo>
                        <a:pt x="0" y="18"/>
                        <a:pt x="0" y="18"/>
                        <a:pt x="0" y="18"/>
                      </a:cubicBezTo>
                      <a:cubicBezTo>
                        <a:pt x="6" y="18"/>
                        <a:pt x="6" y="18"/>
                        <a:pt x="6" y="18"/>
                      </a:cubicBezTo>
                      <a:cubicBezTo>
                        <a:pt x="6" y="26"/>
                        <a:pt x="6" y="34"/>
                        <a:pt x="6" y="35"/>
                      </a:cubicBezTo>
                      <a:cubicBezTo>
                        <a:pt x="6" y="36"/>
                        <a:pt x="7" y="37"/>
                        <a:pt x="9" y="37"/>
                      </a:cubicBezTo>
                      <a:cubicBezTo>
                        <a:pt x="10" y="37"/>
                        <a:pt x="11" y="36"/>
                        <a:pt x="11" y="35"/>
                      </a:cubicBezTo>
                      <a:cubicBezTo>
                        <a:pt x="11" y="33"/>
                        <a:pt x="11" y="18"/>
                        <a:pt x="11" y="18"/>
                      </a:cubicBezTo>
                      <a:cubicBezTo>
                        <a:pt x="12" y="18"/>
                        <a:pt x="12" y="18"/>
                        <a:pt x="12" y="18"/>
                      </a:cubicBezTo>
                      <a:cubicBezTo>
                        <a:pt x="12" y="18"/>
                        <a:pt x="12" y="33"/>
                        <a:pt x="12" y="35"/>
                      </a:cubicBezTo>
                      <a:cubicBezTo>
                        <a:pt x="12" y="36"/>
                        <a:pt x="13" y="37"/>
                        <a:pt x="14" y="37"/>
                      </a:cubicBezTo>
                      <a:cubicBezTo>
                        <a:pt x="15" y="37"/>
                        <a:pt x="16" y="36"/>
                        <a:pt x="16" y="35"/>
                      </a:cubicBezTo>
                      <a:cubicBezTo>
                        <a:pt x="16" y="34"/>
                        <a:pt x="16" y="26"/>
                        <a:pt x="16" y="18"/>
                      </a:cubicBezTo>
                      <a:cubicBezTo>
                        <a:pt x="23" y="18"/>
                        <a:pt x="23" y="18"/>
                        <a:pt x="23" y="18"/>
                      </a:cubicBezTo>
                      <a:cubicBezTo>
                        <a:pt x="20" y="8"/>
                        <a:pt x="18" y="3"/>
                        <a:pt x="17" y="0"/>
                      </a:cubicBezTo>
                      <a:cubicBezTo>
                        <a:pt x="14" y="1"/>
                        <a:pt x="12" y="2"/>
                        <a:pt x="9" y="3"/>
                      </a:cubicBezTo>
                      <a:cubicBezTo>
                        <a:pt x="7" y="4"/>
                        <a:pt x="6" y="4"/>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61" name="Oval 473"/>
                <p:cNvSpPr>
                  <a:spLocks noChangeArrowheads="1"/>
                </p:cNvSpPr>
                <p:nvPr/>
              </p:nvSpPr>
              <p:spPr bwMode="auto">
                <a:xfrm>
                  <a:off x="14602"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62" name="Freeform 474"/>
                <p:cNvSpPr>
                  <a:spLocks/>
                </p:cNvSpPr>
                <p:nvPr/>
              </p:nvSpPr>
              <p:spPr bwMode="auto">
                <a:xfrm>
                  <a:off x="14644" y="1000"/>
                  <a:ext cx="67" cy="111"/>
                </a:xfrm>
                <a:custGeom>
                  <a:avLst/>
                  <a:gdLst>
                    <a:gd name="T0" fmla="*/ 23 w 28"/>
                    <a:gd name="T1" fmla="*/ 5 h 47"/>
                    <a:gd name="T2" fmla="*/ 18 w 28"/>
                    <a:gd name="T3" fmla="*/ 0 h 47"/>
                    <a:gd name="T4" fmla="*/ 10 w 28"/>
                    <a:gd name="T5" fmla="*/ 0 h 47"/>
                    <a:gd name="T6" fmla="*/ 5 w 28"/>
                    <a:gd name="T7" fmla="*/ 5 h 47"/>
                    <a:gd name="T8" fmla="*/ 1 w 28"/>
                    <a:gd name="T9" fmla="*/ 18 h 47"/>
                    <a:gd name="T10" fmla="*/ 2 w 28"/>
                    <a:gd name="T11" fmla="*/ 21 h 47"/>
                    <a:gd name="T12" fmla="*/ 4 w 28"/>
                    <a:gd name="T13" fmla="*/ 20 h 47"/>
                    <a:gd name="T14" fmla="*/ 8 w 28"/>
                    <a:gd name="T15" fmla="*/ 7 h 47"/>
                    <a:gd name="T16" fmla="*/ 9 w 28"/>
                    <a:gd name="T17" fmla="*/ 7 h 47"/>
                    <a:gd name="T18" fmla="*/ 3 w 28"/>
                    <a:gd name="T19" fmla="*/ 28 h 47"/>
                    <a:gd name="T20" fmla="*/ 9 w 28"/>
                    <a:gd name="T21" fmla="*/ 28 h 47"/>
                    <a:gd name="T22" fmla="*/ 9 w 28"/>
                    <a:gd name="T23" fmla="*/ 45 h 47"/>
                    <a:gd name="T24" fmla="*/ 11 w 28"/>
                    <a:gd name="T25" fmla="*/ 47 h 47"/>
                    <a:gd name="T26" fmla="*/ 14 w 28"/>
                    <a:gd name="T27" fmla="*/ 45 h 47"/>
                    <a:gd name="T28" fmla="*/ 14 w 28"/>
                    <a:gd name="T29" fmla="*/ 28 h 47"/>
                    <a:gd name="T30" fmla="*/ 15 w 28"/>
                    <a:gd name="T31" fmla="*/ 28 h 47"/>
                    <a:gd name="T32" fmla="*/ 15 w 28"/>
                    <a:gd name="T33" fmla="*/ 45 h 47"/>
                    <a:gd name="T34" fmla="*/ 17 w 28"/>
                    <a:gd name="T35" fmla="*/ 47 h 47"/>
                    <a:gd name="T36" fmla="*/ 19 w 28"/>
                    <a:gd name="T37" fmla="*/ 45 h 47"/>
                    <a:gd name="T38" fmla="*/ 19 w 28"/>
                    <a:gd name="T39" fmla="*/ 28 h 47"/>
                    <a:gd name="T40" fmla="*/ 25 w 28"/>
                    <a:gd name="T41" fmla="*/ 28 h 47"/>
                    <a:gd name="T42" fmla="*/ 19 w 28"/>
                    <a:gd name="T43" fmla="*/ 7 h 47"/>
                    <a:gd name="T44" fmla="*/ 20 w 28"/>
                    <a:gd name="T45" fmla="*/ 7 h 47"/>
                    <a:gd name="T46" fmla="*/ 24 w 28"/>
                    <a:gd name="T47" fmla="*/ 20 h 47"/>
                    <a:gd name="T48" fmla="*/ 26 w 28"/>
                    <a:gd name="T49" fmla="*/ 21 h 47"/>
                    <a:gd name="T50" fmla="*/ 27 w 28"/>
                    <a:gd name="T51" fmla="*/ 18 h 47"/>
                    <a:gd name="T52" fmla="*/ 23 w 28"/>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5"/>
                      </a:moveTo>
                      <a:cubicBezTo>
                        <a:pt x="23" y="2"/>
                        <a:pt x="20" y="0"/>
                        <a:pt x="18" y="0"/>
                      </a:cubicBezTo>
                      <a:cubicBezTo>
                        <a:pt x="17" y="0"/>
                        <a:pt x="11" y="0"/>
                        <a:pt x="10" y="0"/>
                      </a:cubicBezTo>
                      <a:cubicBezTo>
                        <a:pt x="8" y="0"/>
                        <a:pt x="6" y="2"/>
                        <a:pt x="5" y="5"/>
                      </a:cubicBezTo>
                      <a:cubicBezTo>
                        <a:pt x="3" y="10"/>
                        <a:pt x="1" y="18"/>
                        <a:pt x="1" y="18"/>
                      </a:cubicBezTo>
                      <a:cubicBezTo>
                        <a:pt x="0" y="19"/>
                        <a:pt x="1" y="20"/>
                        <a:pt x="2" y="21"/>
                      </a:cubicBezTo>
                      <a:cubicBezTo>
                        <a:pt x="3" y="21"/>
                        <a:pt x="4" y="20"/>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3"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0"/>
                        <a:pt x="25" y="21"/>
                        <a:pt x="26" y="21"/>
                      </a:cubicBezTo>
                      <a:cubicBezTo>
                        <a:pt x="27" y="20"/>
                        <a:pt x="28"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63" name="Freeform 475"/>
                <p:cNvSpPr>
                  <a:spLocks/>
                </p:cNvSpPr>
                <p:nvPr/>
              </p:nvSpPr>
              <p:spPr bwMode="auto">
                <a:xfrm>
                  <a:off x="14235" y="872"/>
                  <a:ext cx="17" cy="31"/>
                </a:xfrm>
                <a:custGeom>
                  <a:avLst/>
                  <a:gdLst>
                    <a:gd name="T0" fmla="*/ 3 w 7"/>
                    <a:gd name="T1" fmla="*/ 12 h 13"/>
                    <a:gd name="T2" fmla="*/ 5 w 7"/>
                    <a:gd name="T3" fmla="*/ 13 h 13"/>
                    <a:gd name="T4" fmla="*/ 6 w 7"/>
                    <a:gd name="T5" fmla="*/ 11 h 13"/>
                    <a:gd name="T6" fmla="*/ 3 w 7"/>
                    <a:gd name="T7" fmla="*/ 0 h 13"/>
                    <a:gd name="T8" fmla="*/ 0 w 7"/>
                    <a:gd name="T9" fmla="*/ 2 h 13"/>
                    <a:gd name="T10" fmla="*/ 3 w 7"/>
                    <a:gd name="T11" fmla="*/ 12 h 13"/>
                  </a:gdLst>
                  <a:ahLst/>
                  <a:cxnLst>
                    <a:cxn ang="0">
                      <a:pos x="T0" y="T1"/>
                    </a:cxn>
                    <a:cxn ang="0">
                      <a:pos x="T2" y="T3"/>
                    </a:cxn>
                    <a:cxn ang="0">
                      <a:pos x="T4" y="T5"/>
                    </a:cxn>
                    <a:cxn ang="0">
                      <a:pos x="T6" y="T7"/>
                    </a:cxn>
                    <a:cxn ang="0">
                      <a:pos x="T8" y="T9"/>
                    </a:cxn>
                    <a:cxn ang="0">
                      <a:pos x="T10" y="T11"/>
                    </a:cxn>
                  </a:cxnLst>
                  <a:rect l="0" t="0" r="r" b="b"/>
                  <a:pathLst>
                    <a:path w="7" h="13">
                      <a:moveTo>
                        <a:pt x="3" y="12"/>
                      </a:moveTo>
                      <a:cubicBezTo>
                        <a:pt x="3" y="13"/>
                        <a:pt x="4" y="13"/>
                        <a:pt x="5" y="13"/>
                      </a:cubicBezTo>
                      <a:cubicBezTo>
                        <a:pt x="6" y="13"/>
                        <a:pt x="7" y="12"/>
                        <a:pt x="6" y="11"/>
                      </a:cubicBezTo>
                      <a:cubicBezTo>
                        <a:pt x="6" y="10"/>
                        <a:pt x="5" y="5"/>
                        <a:pt x="3" y="0"/>
                      </a:cubicBezTo>
                      <a:cubicBezTo>
                        <a:pt x="2" y="0"/>
                        <a:pt x="1" y="1"/>
                        <a:pt x="0" y="2"/>
                      </a:cubicBezTo>
                      <a:cubicBezTo>
                        <a:pt x="1" y="5"/>
                        <a:pt x="3" y="11"/>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64" name="Freeform 476"/>
                <p:cNvSpPr>
                  <a:spLocks/>
                </p:cNvSpPr>
                <p:nvPr/>
              </p:nvSpPr>
              <p:spPr bwMode="auto">
                <a:xfrm>
                  <a:off x="14337" y="797"/>
                  <a:ext cx="12" cy="19"/>
                </a:xfrm>
                <a:custGeom>
                  <a:avLst/>
                  <a:gdLst>
                    <a:gd name="T0" fmla="*/ 2 w 5"/>
                    <a:gd name="T1" fmla="*/ 8 h 8"/>
                    <a:gd name="T2" fmla="*/ 5 w 5"/>
                    <a:gd name="T3" fmla="*/ 6 h 8"/>
                    <a:gd name="T4" fmla="*/ 5 w 5"/>
                    <a:gd name="T5" fmla="*/ 0 h 8"/>
                    <a:gd name="T6" fmla="*/ 0 w 5"/>
                    <a:gd name="T7" fmla="*/ 3 h 8"/>
                    <a:gd name="T8" fmla="*/ 0 w 5"/>
                    <a:gd name="T9" fmla="*/ 6 h 8"/>
                    <a:gd name="T10" fmla="*/ 2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2" y="8"/>
                      </a:moveTo>
                      <a:cubicBezTo>
                        <a:pt x="4" y="8"/>
                        <a:pt x="5" y="7"/>
                        <a:pt x="5" y="6"/>
                      </a:cubicBezTo>
                      <a:cubicBezTo>
                        <a:pt x="5" y="5"/>
                        <a:pt x="5" y="3"/>
                        <a:pt x="5" y="0"/>
                      </a:cubicBezTo>
                      <a:cubicBezTo>
                        <a:pt x="3" y="1"/>
                        <a:pt x="1" y="2"/>
                        <a:pt x="0" y="3"/>
                      </a:cubicBezTo>
                      <a:cubicBezTo>
                        <a:pt x="0" y="5"/>
                        <a:pt x="0" y="5"/>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65" name="Freeform 477"/>
                <p:cNvSpPr>
                  <a:spLocks/>
                </p:cNvSpPr>
                <p:nvPr/>
              </p:nvSpPr>
              <p:spPr bwMode="auto">
                <a:xfrm>
                  <a:off x="14278" y="835"/>
                  <a:ext cx="19" cy="16"/>
                </a:xfrm>
                <a:custGeom>
                  <a:avLst/>
                  <a:gdLst>
                    <a:gd name="T0" fmla="*/ 8 w 8"/>
                    <a:gd name="T1" fmla="*/ 2 h 7"/>
                    <a:gd name="T2" fmla="*/ 7 w 8"/>
                    <a:gd name="T3" fmla="*/ 0 h 7"/>
                    <a:gd name="T4" fmla="*/ 0 w 8"/>
                    <a:gd name="T5" fmla="*/ 6 h 7"/>
                    <a:gd name="T6" fmla="*/ 3 w 8"/>
                    <a:gd name="T7" fmla="*/ 7 h 7"/>
                    <a:gd name="T8" fmla="*/ 8 w 8"/>
                    <a:gd name="T9" fmla="*/ 2 h 7"/>
                  </a:gdLst>
                  <a:ahLst/>
                  <a:cxnLst>
                    <a:cxn ang="0">
                      <a:pos x="T0" y="T1"/>
                    </a:cxn>
                    <a:cxn ang="0">
                      <a:pos x="T2" y="T3"/>
                    </a:cxn>
                    <a:cxn ang="0">
                      <a:pos x="T4" y="T5"/>
                    </a:cxn>
                    <a:cxn ang="0">
                      <a:pos x="T6" y="T7"/>
                    </a:cxn>
                    <a:cxn ang="0">
                      <a:pos x="T8" y="T9"/>
                    </a:cxn>
                  </a:cxnLst>
                  <a:rect l="0" t="0" r="r" b="b"/>
                  <a:pathLst>
                    <a:path w="8" h="7">
                      <a:moveTo>
                        <a:pt x="8" y="2"/>
                      </a:moveTo>
                      <a:cubicBezTo>
                        <a:pt x="8" y="2"/>
                        <a:pt x="8" y="1"/>
                        <a:pt x="7" y="0"/>
                      </a:cubicBezTo>
                      <a:cubicBezTo>
                        <a:pt x="5" y="2"/>
                        <a:pt x="2" y="4"/>
                        <a:pt x="0" y="6"/>
                      </a:cubicBezTo>
                      <a:cubicBezTo>
                        <a:pt x="1" y="7"/>
                        <a:pt x="2" y="7"/>
                        <a:pt x="3" y="7"/>
                      </a:cubicBezTo>
                      <a:cubicBezTo>
                        <a:pt x="6" y="7"/>
                        <a:pt x="8" y="5"/>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66" name="Freeform 478"/>
                <p:cNvSpPr>
                  <a:spLocks/>
                </p:cNvSpPr>
                <p:nvPr/>
              </p:nvSpPr>
              <p:spPr bwMode="auto">
                <a:xfrm>
                  <a:off x="14259" y="853"/>
                  <a:ext cx="52" cy="112"/>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2 w 22"/>
                    <a:gd name="T19" fmla="*/ 23 h 47"/>
                    <a:gd name="T20" fmla="*/ 12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5 w 22"/>
                    <a:gd name="T43" fmla="*/ 0 h 47"/>
                    <a:gd name="T44" fmla="*/ 0 w 22"/>
                    <a:gd name="T45" fmla="*/ 4 h 47"/>
                    <a:gd name="T46" fmla="*/ 0 w 22"/>
                    <a:gd name="T47" fmla="*/ 6 h 47"/>
                    <a:gd name="T48" fmla="*/ 0 w 22"/>
                    <a:gd name="T49"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5" y="0"/>
                        <a:pt x="7" y="0"/>
                        <a:pt x="6" y="0"/>
                      </a:cubicBezTo>
                      <a:cubicBezTo>
                        <a:pt x="6" y="0"/>
                        <a:pt x="5" y="0"/>
                        <a:pt x="5" y="0"/>
                      </a:cubicBezTo>
                      <a:cubicBezTo>
                        <a:pt x="4" y="1"/>
                        <a:pt x="2" y="2"/>
                        <a:pt x="0" y="4"/>
                      </a:cubicBezTo>
                      <a:cubicBezTo>
                        <a:pt x="0" y="4"/>
                        <a:pt x="0" y="5"/>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67" name="Freeform 479"/>
                <p:cNvSpPr>
                  <a:spLocks/>
                </p:cNvSpPr>
                <p:nvPr/>
              </p:nvSpPr>
              <p:spPr bwMode="auto">
                <a:xfrm>
                  <a:off x="14384" y="1000"/>
                  <a:ext cx="64" cy="111"/>
                </a:xfrm>
                <a:custGeom>
                  <a:avLst/>
                  <a:gdLst>
                    <a:gd name="T0" fmla="*/ 1 w 27"/>
                    <a:gd name="T1" fmla="*/ 21 h 47"/>
                    <a:gd name="T2" fmla="*/ 4 w 27"/>
                    <a:gd name="T3" fmla="*/ 20 h 47"/>
                    <a:gd name="T4" fmla="*/ 7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7 w 27"/>
                    <a:gd name="T41" fmla="*/ 18 h 47"/>
                    <a:gd name="T42" fmla="*/ 22 w 27"/>
                    <a:gd name="T43" fmla="*/ 5 h 47"/>
                    <a:gd name="T44" fmla="*/ 17 w 27"/>
                    <a:gd name="T45" fmla="*/ 0 h 47"/>
                    <a:gd name="T46" fmla="*/ 10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3" y="18"/>
                        <a:pt x="23" y="20"/>
                      </a:cubicBezTo>
                      <a:cubicBezTo>
                        <a:pt x="23" y="20"/>
                        <a:pt x="24" y="21"/>
                        <a:pt x="25" y="21"/>
                      </a:cubicBezTo>
                      <a:cubicBezTo>
                        <a:pt x="26" y="20"/>
                        <a:pt x="27" y="19"/>
                        <a:pt x="27" y="18"/>
                      </a:cubicBezTo>
                      <a:cubicBezTo>
                        <a:pt x="26" y="18"/>
                        <a:pt x="24" y="10"/>
                        <a:pt x="22" y="5"/>
                      </a:cubicBezTo>
                      <a:cubicBezTo>
                        <a:pt x="22" y="2"/>
                        <a:pt x="19" y="0"/>
                        <a:pt x="17" y="0"/>
                      </a:cubicBezTo>
                      <a:cubicBezTo>
                        <a:pt x="16" y="0"/>
                        <a:pt x="11" y="0"/>
                        <a:pt x="10" y="0"/>
                      </a:cubicBezTo>
                      <a:cubicBezTo>
                        <a:pt x="7" y="0"/>
                        <a:pt x="5" y="2"/>
                        <a:pt x="4" y="5"/>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68" name="Oval 480"/>
                <p:cNvSpPr>
                  <a:spLocks noChangeArrowheads="1"/>
                </p:cNvSpPr>
                <p:nvPr/>
              </p:nvSpPr>
              <p:spPr bwMode="auto">
                <a:xfrm>
                  <a:off x="14405"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69" name="Oval 481"/>
                <p:cNvSpPr>
                  <a:spLocks noChangeArrowheads="1"/>
                </p:cNvSpPr>
                <p:nvPr/>
              </p:nvSpPr>
              <p:spPr bwMode="auto">
                <a:xfrm>
                  <a:off x="14469"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70" name="Freeform 482"/>
                <p:cNvSpPr>
                  <a:spLocks/>
                </p:cNvSpPr>
                <p:nvPr/>
              </p:nvSpPr>
              <p:spPr bwMode="auto">
                <a:xfrm>
                  <a:off x="14389" y="853"/>
                  <a:ext cx="54" cy="112"/>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9 w 23"/>
                    <a:gd name="T27" fmla="*/ 8 h 47"/>
                    <a:gd name="T28" fmla="*/ 19 w 23"/>
                    <a:gd name="T29" fmla="*/ 21 h 47"/>
                    <a:gd name="T30" fmla="*/ 21 w 23"/>
                    <a:gd name="T31" fmla="*/ 23 h 47"/>
                    <a:gd name="T32" fmla="*/ 23 w 23"/>
                    <a:gd name="T33" fmla="*/ 21 h 47"/>
                    <a:gd name="T34" fmla="*/ 23 w 23"/>
                    <a:gd name="T35" fmla="*/ 6 h 47"/>
                    <a:gd name="T36" fmla="*/ 17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19"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71" name="Freeform 483"/>
                <p:cNvSpPr>
                  <a:spLocks/>
                </p:cNvSpPr>
                <p:nvPr/>
              </p:nvSpPr>
              <p:spPr bwMode="auto">
                <a:xfrm>
                  <a:off x="14450" y="853"/>
                  <a:ext cx="64" cy="112"/>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72" name="Oval 484"/>
                <p:cNvSpPr>
                  <a:spLocks noChangeArrowheads="1"/>
                </p:cNvSpPr>
                <p:nvPr/>
              </p:nvSpPr>
              <p:spPr bwMode="auto">
                <a:xfrm>
                  <a:off x="14469"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73" name="Oval 485"/>
                <p:cNvSpPr>
                  <a:spLocks noChangeArrowheads="1"/>
                </p:cNvSpPr>
                <p:nvPr/>
              </p:nvSpPr>
              <p:spPr bwMode="auto">
                <a:xfrm>
                  <a:off x="14405"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74" name="Oval 486"/>
                <p:cNvSpPr>
                  <a:spLocks noChangeArrowheads="1"/>
                </p:cNvSpPr>
                <p:nvPr/>
              </p:nvSpPr>
              <p:spPr bwMode="auto">
                <a:xfrm>
                  <a:off x="14666" y="97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75" name="Freeform 487"/>
                <p:cNvSpPr>
                  <a:spLocks/>
                </p:cNvSpPr>
                <p:nvPr/>
              </p:nvSpPr>
              <p:spPr bwMode="auto">
                <a:xfrm>
                  <a:off x="14318" y="853"/>
                  <a:ext cx="64" cy="112"/>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8 w 27"/>
                    <a:gd name="T33" fmla="*/ 7 h 47"/>
                    <a:gd name="T34" fmla="*/ 20 w 27"/>
                    <a:gd name="T35" fmla="*/ 7 h 47"/>
                    <a:gd name="T36" fmla="*/ 23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76" name="Freeform 488"/>
                <p:cNvSpPr>
                  <a:spLocks/>
                </p:cNvSpPr>
                <p:nvPr/>
              </p:nvSpPr>
              <p:spPr bwMode="auto">
                <a:xfrm>
                  <a:off x="14323" y="1000"/>
                  <a:ext cx="54" cy="111"/>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6 w 23"/>
                    <a:gd name="T11" fmla="*/ 8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77" name="Oval 489"/>
                <p:cNvSpPr>
                  <a:spLocks noChangeArrowheads="1"/>
                </p:cNvSpPr>
                <p:nvPr/>
              </p:nvSpPr>
              <p:spPr bwMode="auto">
                <a:xfrm>
                  <a:off x="14339"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78" name="Oval 490"/>
                <p:cNvSpPr>
                  <a:spLocks noChangeArrowheads="1"/>
                </p:cNvSpPr>
                <p:nvPr/>
              </p:nvSpPr>
              <p:spPr bwMode="auto">
                <a:xfrm>
                  <a:off x="14536"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79" name="Oval 491"/>
                <p:cNvSpPr>
                  <a:spLocks noChangeArrowheads="1"/>
                </p:cNvSpPr>
                <p:nvPr/>
              </p:nvSpPr>
              <p:spPr bwMode="auto">
                <a:xfrm>
                  <a:off x="1446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80" name="Freeform 492"/>
                <p:cNvSpPr>
                  <a:spLocks/>
                </p:cNvSpPr>
                <p:nvPr/>
              </p:nvSpPr>
              <p:spPr bwMode="auto">
                <a:xfrm>
                  <a:off x="14514" y="1000"/>
                  <a:ext cx="64" cy="111"/>
                </a:xfrm>
                <a:custGeom>
                  <a:avLst/>
                  <a:gdLst>
                    <a:gd name="T0" fmla="*/ 23 w 27"/>
                    <a:gd name="T1" fmla="*/ 5 h 47"/>
                    <a:gd name="T2" fmla="*/ 17 w 27"/>
                    <a:gd name="T3" fmla="*/ 0 h 47"/>
                    <a:gd name="T4" fmla="*/ 10 w 27"/>
                    <a:gd name="T5" fmla="*/ 0 h 47"/>
                    <a:gd name="T6" fmla="*/ 5 w 27"/>
                    <a:gd name="T7" fmla="*/ 5 h 47"/>
                    <a:gd name="T8" fmla="*/ 0 w 27"/>
                    <a:gd name="T9" fmla="*/ 18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7 h 47"/>
                    <a:gd name="T44" fmla="*/ 20 w 27"/>
                    <a:gd name="T45" fmla="*/ 7 h 47"/>
                    <a:gd name="T46" fmla="*/ 23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8" y="0"/>
                        <a:pt x="5" y="2"/>
                        <a:pt x="5" y="5"/>
                      </a:cubicBezTo>
                      <a:cubicBezTo>
                        <a:pt x="3" y="10"/>
                        <a:pt x="1" y="18"/>
                        <a:pt x="0" y="18"/>
                      </a:cubicBezTo>
                      <a:cubicBezTo>
                        <a:pt x="0" y="19"/>
                        <a:pt x="1" y="20"/>
                        <a:pt x="2" y="21"/>
                      </a:cubicBezTo>
                      <a:cubicBezTo>
                        <a:pt x="3" y="21"/>
                        <a:pt x="4" y="20"/>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81" name="Freeform 493"/>
                <p:cNvSpPr>
                  <a:spLocks/>
                </p:cNvSpPr>
                <p:nvPr/>
              </p:nvSpPr>
              <p:spPr bwMode="auto">
                <a:xfrm>
                  <a:off x="14519" y="853"/>
                  <a:ext cx="54" cy="112"/>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6 w 23"/>
                    <a:gd name="T11" fmla="*/ 8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82" name="Oval 494"/>
                <p:cNvSpPr>
                  <a:spLocks noChangeArrowheads="1"/>
                </p:cNvSpPr>
                <p:nvPr/>
              </p:nvSpPr>
              <p:spPr bwMode="auto">
                <a:xfrm>
                  <a:off x="14339"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83" name="Freeform 495"/>
                <p:cNvSpPr>
                  <a:spLocks/>
                </p:cNvSpPr>
                <p:nvPr/>
              </p:nvSpPr>
              <p:spPr bwMode="auto">
                <a:xfrm>
                  <a:off x="14455" y="1000"/>
                  <a:ext cx="52" cy="111"/>
                </a:xfrm>
                <a:custGeom>
                  <a:avLst/>
                  <a:gdLst>
                    <a:gd name="T0" fmla="*/ 16 w 22"/>
                    <a:gd name="T1" fmla="*/ 0 h 47"/>
                    <a:gd name="T2" fmla="*/ 6 w 22"/>
                    <a:gd name="T3" fmla="*/ 0 h 47"/>
                    <a:gd name="T4" fmla="*/ 0 w 22"/>
                    <a:gd name="T5" fmla="*/ 6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2 w 22"/>
                    <a:gd name="T25" fmla="*/ 23 h 47"/>
                    <a:gd name="T26" fmla="*/ 12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6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4"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84" name="Oval 496"/>
                <p:cNvSpPr>
                  <a:spLocks noChangeArrowheads="1"/>
                </p:cNvSpPr>
                <p:nvPr/>
              </p:nvSpPr>
              <p:spPr bwMode="auto">
                <a:xfrm>
                  <a:off x="14536"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85" name="Oval 497"/>
                <p:cNvSpPr>
                  <a:spLocks noChangeArrowheads="1"/>
                </p:cNvSpPr>
                <p:nvPr/>
              </p:nvSpPr>
              <p:spPr bwMode="auto">
                <a:xfrm>
                  <a:off x="14536"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86" name="Freeform 498"/>
                <p:cNvSpPr>
                  <a:spLocks/>
                </p:cNvSpPr>
                <p:nvPr/>
              </p:nvSpPr>
              <p:spPr bwMode="auto">
                <a:xfrm>
                  <a:off x="14514" y="707"/>
                  <a:ext cx="64" cy="111"/>
                </a:xfrm>
                <a:custGeom>
                  <a:avLst/>
                  <a:gdLst>
                    <a:gd name="T0" fmla="*/ 23 w 27"/>
                    <a:gd name="T1" fmla="*/ 4 h 47"/>
                    <a:gd name="T2" fmla="*/ 17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6"/>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87" name="Freeform 499"/>
                <p:cNvSpPr>
                  <a:spLocks/>
                </p:cNvSpPr>
                <p:nvPr/>
              </p:nvSpPr>
              <p:spPr bwMode="auto">
                <a:xfrm>
                  <a:off x="14455" y="707"/>
                  <a:ext cx="52" cy="109"/>
                </a:xfrm>
                <a:custGeom>
                  <a:avLst/>
                  <a:gdLst>
                    <a:gd name="T0" fmla="*/ 20 w 22"/>
                    <a:gd name="T1" fmla="*/ 23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3 h 46"/>
                    <a:gd name="T16" fmla="*/ 4 w 22"/>
                    <a:gd name="T17" fmla="*/ 20 h 46"/>
                    <a:gd name="T18" fmla="*/ 4 w 22"/>
                    <a:gd name="T19" fmla="*/ 7 h 46"/>
                    <a:gd name="T20" fmla="*/ 5 w 22"/>
                    <a:gd name="T21" fmla="*/ 7 h 46"/>
                    <a:gd name="T22" fmla="*/ 5 w 22"/>
                    <a:gd name="T23" fmla="*/ 44 h 46"/>
                    <a:gd name="T24" fmla="*/ 8 w 22"/>
                    <a:gd name="T25" fmla="*/ 46 h 46"/>
                    <a:gd name="T26" fmla="*/ 10 w 22"/>
                    <a:gd name="T27" fmla="*/ 44 h 46"/>
                    <a:gd name="T28" fmla="*/ 10 w 22"/>
                    <a:gd name="T29" fmla="*/ 23 h 46"/>
                    <a:gd name="T30" fmla="*/ 12 w 22"/>
                    <a:gd name="T31" fmla="*/ 23 h 46"/>
                    <a:gd name="T32" fmla="*/ 12 w 22"/>
                    <a:gd name="T33" fmla="*/ 44 h 46"/>
                    <a:gd name="T34" fmla="*/ 14 w 22"/>
                    <a:gd name="T35" fmla="*/ 46 h 46"/>
                    <a:gd name="T36" fmla="*/ 17 w 22"/>
                    <a:gd name="T37" fmla="*/ 44 h 46"/>
                    <a:gd name="T38" fmla="*/ 17 w 22"/>
                    <a:gd name="T39" fmla="*/ 7 h 46"/>
                    <a:gd name="T40" fmla="*/ 18 w 22"/>
                    <a:gd name="T41" fmla="*/ 7 h 46"/>
                    <a:gd name="T42" fmla="*/ 18 w 22"/>
                    <a:gd name="T43" fmla="*/ 20 h 46"/>
                    <a:gd name="T44" fmla="*/ 20 w 22"/>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3"/>
                      </a:moveTo>
                      <a:cubicBezTo>
                        <a:pt x="21" y="23"/>
                        <a:pt x="22" y="22"/>
                        <a:pt x="22" y="20"/>
                      </a:cubicBezTo>
                      <a:cubicBezTo>
                        <a:pt x="22" y="19"/>
                        <a:pt x="22" y="7"/>
                        <a:pt x="22" y="6"/>
                      </a:cubicBezTo>
                      <a:cubicBezTo>
                        <a:pt x="22" y="3"/>
                        <a:pt x="20" y="0"/>
                        <a:pt x="16" y="0"/>
                      </a:cubicBezTo>
                      <a:cubicBezTo>
                        <a:pt x="14" y="0"/>
                        <a:pt x="7" y="0"/>
                        <a:pt x="6" y="0"/>
                      </a:cubicBezTo>
                      <a:cubicBezTo>
                        <a:pt x="2" y="0"/>
                        <a:pt x="0" y="3"/>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88" name="Freeform 500"/>
                <p:cNvSpPr>
                  <a:spLocks/>
                </p:cNvSpPr>
                <p:nvPr/>
              </p:nvSpPr>
              <p:spPr bwMode="auto">
                <a:xfrm>
                  <a:off x="13830" y="1066"/>
                  <a:ext cx="12" cy="45"/>
                </a:xfrm>
                <a:custGeom>
                  <a:avLst/>
                  <a:gdLst>
                    <a:gd name="T0" fmla="*/ 0 w 5"/>
                    <a:gd name="T1" fmla="*/ 16 h 19"/>
                    <a:gd name="T2" fmla="*/ 3 w 5"/>
                    <a:gd name="T3" fmla="*/ 19 h 19"/>
                    <a:gd name="T4" fmla="*/ 5 w 5"/>
                    <a:gd name="T5" fmla="*/ 16 h 19"/>
                    <a:gd name="T6" fmla="*/ 5 w 5"/>
                    <a:gd name="T7" fmla="*/ 0 h 19"/>
                    <a:gd name="T8" fmla="*/ 0 w 5"/>
                    <a:gd name="T9" fmla="*/ 2 h 19"/>
                    <a:gd name="T10" fmla="*/ 0 w 5"/>
                    <a:gd name="T11" fmla="*/ 16 h 19"/>
                  </a:gdLst>
                  <a:ahLst/>
                  <a:cxnLst>
                    <a:cxn ang="0">
                      <a:pos x="T0" y="T1"/>
                    </a:cxn>
                    <a:cxn ang="0">
                      <a:pos x="T2" y="T3"/>
                    </a:cxn>
                    <a:cxn ang="0">
                      <a:pos x="T4" y="T5"/>
                    </a:cxn>
                    <a:cxn ang="0">
                      <a:pos x="T6" y="T7"/>
                    </a:cxn>
                    <a:cxn ang="0">
                      <a:pos x="T8" y="T9"/>
                    </a:cxn>
                    <a:cxn ang="0">
                      <a:pos x="T10" y="T11"/>
                    </a:cxn>
                  </a:cxnLst>
                  <a:rect l="0" t="0" r="r" b="b"/>
                  <a:pathLst>
                    <a:path w="5" h="19">
                      <a:moveTo>
                        <a:pt x="0" y="16"/>
                      </a:moveTo>
                      <a:cubicBezTo>
                        <a:pt x="0" y="18"/>
                        <a:pt x="1" y="19"/>
                        <a:pt x="3" y="19"/>
                      </a:cubicBezTo>
                      <a:cubicBezTo>
                        <a:pt x="4" y="19"/>
                        <a:pt x="5" y="18"/>
                        <a:pt x="5" y="16"/>
                      </a:cubicBezTo>
                      <a:cubicBezTo>
                        <a:pt x="5" y="15"/>
                        <a:pt x="5" y="8"/>
                        <a:pt x="5" y="0"/>
                      </a:cubicBezTo>
                      <a:cubicBezTo>
                        <a:pt x="3" y="1"/>
                        <a:pt x="2" y="1"/>
                        <a:pt x="0" y="2"/>
                      </a:cubicBezTo>
                      <a:cubicBezTo>
                        <a:pt x="0" y="7"/>
                        <a:pt x="0" y="15"/>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89" name="Freeform 501"/>
                <p:cNvSpPr>
                  <a:spLocks/>
                </p:cNvSpPr>
                <p:nvPr/>
              </p:nvSpPr>
              <p:spPr bwMode="auto">
                <a:xfrm>
                  <a:off x="13814" y="1071"/>
                  <a:ext cx="14" cy="40"/>
                </a:xfrm>
                <a:custGeom>
                  <a:avLst/>
                  <a:gdLst>
                    <a:gd name="T0" fmla="*/ 3 w 6"/>
                    <a:gd name="T1" fmla="*/ 17 h 17"/>
                    <a:gd name="T2" fmla="*/ 6 w 6"/>
                    <a:gd name="T3" fmla="*/ 14 h 17"/>
                    <a:gd name="T4" fmla="*/ 6 w 6"/>
                    <a:gd name="T5" fmla="*/ 0 h 17"/>
                    <a:gd name="T6" fmla="*/ 0 w 6"/>
                    <a:gd name="T7" fmla="*/ 1 h 17"/>
                    <a:gd name="T8" fmla="*/ 0 w 6"/>
                    <a:gd name="T9" fmla="*/ 14 h 17"/>
                    <a:gd name="T10" fmla="*/ 3 w 6"/>
                    <a:gd name="T11" fmla="*/ 17 h 17"/>
                  </a:gdLst>
                  <a:ahLst/>
                  <a:cxnLst>
                    <a:cxn ang="0">
                      <a:pos x="T0" y="T1"/>
                    </a:cxn>
                    <a:cxn ang="0">
                      <a:pos x="T2" y="T3"/>
                    </a:cxn>
                    <a:cxn ang="0">
                      <a:pos x="T4" y="T5"/>
                    </a:cxn>
                    <a:cxn ang="0">
                      <a:pos x="T6" y="T7"/>
                    </a:cxn>
                    <a:cxn ang="0">
                      <a:pos x="T8" y="T9"/>
                    </a:cxn>
                    <a:cxn ang="0">
                      <a:pos x="T10" y="T11"/>
                    </a:cxn>
                  </a:cxnLst>
                  <a:rect l="0" t="0" r="r" b="b"/>
                  <a:pathLst>
                    <a:path w="6" h="17">
                      <a:moveTo>
                        <a:pt x="3" y="17"/>
                      </a:moveTo>
                      <a:cubicBezTo>
                        <a:pt x="4" y="17"/>
                        <a:pt x="6" y="16"/>
                        <a:pt x="6" y="14"/>
                      </a:cubicBezTo>
                      <a:cubicBezTo>
                        <a:pt x="6" y="13"/>
                        <a:pt x="6" y="5"/>
                        <a:pt x="6" y="0"/>
                      </a:cubicBezTo>
                      <a:cubicBezTo>
                        <a:pt x="4" y="0"/>
                        <a:pt x="2" y="1"/>
                        <a:pt x="0" y="1"/>
                      </a:cubicBezTo>
                      <a:cubicBezTo>
                        <a:pt x="0" y="8"/>
                        <a:pt x="0" y="13"/>
                        <a:pt x="0" y="14"/>
                      </a:cubicBezTo>
                      <a:cubicBezTo>
                        <a:pt x="0" y="16"/>
                        <a:pt x="1" y="17"/>
                        <a:pt x="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90" name="Freeform 502"/>
                <p:cNvSpPr>
                  <a:spLocks/>
                </p:cNvSpPr>
                <p:nvPr/>
              </p:nvSpPr>
              <p:spPr bwMode="auto">
                <a:xfrm>
                  <a:off x="13764" y="1081"/>
                  <a:ext cx="12" cy="30"/>
                </a:xfrm>
                <a:custGeom>
                  <a:avLst/>
                  <a:gdLst>
                    <a:gd name="T0" fmla="*/ 0 w 5"/>
                    <a:gd name="T1" fmla="*/ 11 h 13"/>
                    <a:gd name="T2" fmla="*/ 2 w 5"/>
                    <a:gd name="T3" fmla="*/ 13 h 13"/>
                    <a:gd name="T4" fmla="*/ 5 w 5"/>
                    <a:gd name="T5" fmla="*/ 11 h 13"/>
                    <a:gd name="T6" fmla="*/ 5 w 5"/>
                    <a:gd name="T7" fmla="*/ 0 h 13"/>
                    <a:gd name="T8" fmla="*/ 0 w 5"/>
                    <a:gd name="T9" fmla="*/ 0 h 13"/>
                    <a:gd name="T10" fmla="*/ 0 w 5"/>
                    <a:gd name="T11" fmla="*/ 11 h 13"/>
                  </a:gdLst>
                  <a:ahLst/>
                  <a:cxnLst>
                    <a:cxn ang="0">
                      <a:pos x="T0" y="T1"/>
                    </a:cxn>
                    <a:cxn ang="0">
                      <a:pos x="T2" y="T3"/>
                    </a:cxn>
                    <a:cxn ang="0">
                      <a:pos x="T4" y="T5"/>
                    </a:cxn>
                    <a:cxn ang="0">
                      <a:pos x="T6" y="T7"/>
                    </a:cxn>
                    <a:cxn ang="0">
                      <a:pos x="T8" y="T9"/>
                    </a:cxn>
                    <a:cxn ang="0">
                      <a:pos x="T10" y="T11"/>
                    </a:cxn>
                  </a:cxnLst>
                  <a:rect l="0" t="0" r="r" b="b"/>
                  <a:pathLst>
                    <a:path w="5" h="13">
                      <a:moveTo>
                        <a:pt x="0" y="11"/>
                      </a:moveTo>
                      <a:cubicBezTo>
                        <a:pt x="0" y="12"/>
                        <a:pt x="1" y="13"/>
                        <a:pt x="2" y="13"/>
                      </a:cubicBezTo>
                      <a:cubicBezTo>
                        <a:pt x="4" y="13"/>
                        <a:pt x="5" y="12"/>
                        <a:pt x="5" y="11"/>
                      </a:cubicBezTo>
                      <a:cubicBezTo>
                        <a:pt x="5" y="10"/>
                        <a:pt x="5" y="5"/>
                        <a:pt x="5" y="0"/>
                      </a:cubicBezTo>
                      <a:cubicBezTo>
                        <a:pt x="3" y="0"/>
                        <a:pt x="2" y="0"/>
                        <a:pt x="0" y="0"/>
                      </a:cubicBezTo>
                      <a:cubicBezTo>
                        <a:pt x="0" y="4"/>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91" name="Freeform 503"/>
                <p:cNvSpPr>
                  <a:spLocks/>
                </p:cNvSpPr>
                <p:nvPr/>
              </p:nvSpPr>
              <p:spPr bwMode="auto">
                <a:xfrm>
                  <a:off x="13868" y="1050"/>
                  <a:ext cx="52" cy="61"/>
                </a:xfrm>
                <a:custGeom>
                  <a:avLst/>
                  <a:gdLst>
                    <a:gd name="T0" fmla="*/ 6 w 22"/>
                    <a:gd name="T1" fmla="*/ 7 h 26"/>
                    <a:gd name="T2" fmla="*/ 6 w 22"/>
                    <a:gd name="T3" fmla="*/ 24 h 26"/>
                    <a:gd name="T4" fmla="*/ 8 w 22"/>
                    <a:gd name="T5" fmla="*/ 26 h 26"/>
                    <a:gd name="T6" fmla="*/ 10 w 22"/>
                    <a:gd name="T7" fmla="*/ 24 h 26"/>
                    <a:gd name="T8" fmla="*/ 10 w 22"/>
                    <a:gd name="T9" fmla="*/ 7 h 26"/>
                    <a:gd name="T10" fmla="*/ 11 w 22"/>
                    <a:gd name="T11" fmla="*/ 7 h 26"/>
                    <a:gd name="T12" fmla="*/ 11 w 22"/>
                    <a:gd name="T13" fmla="*/ 24 h 26"/>
                    <a:gd name="T14" fmla="*/ 14 w 22"/>
                    <a:gd name="T15" fmla="*/ 26 h 26"/>
                    <a:gd name="T16" fmla="*/ 16 w 22"/>
                    <a:gd name="T17" fmla="*/ 24 h 26"/>
                    <a:gd name="T18" fmla="*/ 16 w 22"/>
                    <a:gd name="T19" fmla="*/ 7 h 26"/>
                    <a:gd name="T20" fmla="*/ 22 w 22"/>
                    <a:gd name="T21" fmla="*/ 7 h 26"/>
                    <a:gd name="T22" fmla="*/ 20 w 22"/>
                    <a:gd name="T23" fmla="*/ 0 h 26"/>
                    <a:gd name="T24" fmla="*/ 15 w 22"/>
                    <a:gd name="T25" fmla="*/ 1 h 26"/>
                    <a:gd name="T26" fmla="*/ 1 w 22"/>
                    <a:gd name="T27" fmla="*/ 4 h 26"/>
                    <a:gd name="T28" fmla="*/ 0 w 22"/>
                    <a:gd name="T29" fmla="*/ 7 h 26"/>
                    <a:gd name="T30" fmla="*/ 6 w 22"/>
                    <a:gd name="T31"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6">
                      <a:moveTo>
                        <a:pt x="6" y="7"/>
                      </a:moveTo>
                      <a:cubicBezTo>
                        <a:pt x="6" y="15"/>
                        <a:pt x="6" y="23"/>
                        <a:pt x="6" y="24"/>
                      </a:cubicBezTo>
                      <a:cubicBezTo>
                        <a:pt x="6" y="25"/>
                        <a:pt x="7" y="26"/>
                        <a:pt x="8" y="26"/>
                      </a:cubicBezTo>
                      <a:cubicBezTo>
                        <a:pt x="9" y="26"/>
                        <a:pt x="10" y="25"/>
                        <a:pt x="10" y="24"/>
                      </a:cubicBezTo>
                      <a:cubicBezTo>
                        <a:pt x="10" y="22"/>
                        <a:pt x="10" y="7"/>
                        <a:pt x="10" y="7"/>
                      </a:cubicBezTo>
                      <a:cubicBezTo>
                        <a:pt x="11" y="7"/>
                        <a:pt x="11" y="7"/>
                        <a:pt x="11" y="7"/>
                      </a:cubicBezTo>
                      <a:cubicBezTo>
                        <a:pt x="11" y="7"/>
                        <a:pt x="11" y="22"/>
                        <a:pt x="11" y="24"/>
                      </a:cubicBezTo>
                      <a:cubicBezTo>
                        <a:pt x="11" y="25"/>
                        <a:pt x="12" y="26"/>
                        <a:pt x="14" y="26"/>
                      </a:cubicBezTo>
                      <a:cubicBezTo>
                        <a:pt x="15" y="26"/>
                        <a:pt x="16" y="25"/>
                        <a:pt x="16" y="24"/>
                      </a:cubicBezTo>
                      <a:cubicBezTo>
                        <a:pt x="16" y="23"/>
                        <a:pt x="16" y="15"/>
                        <a:pt x="16" y="7"/>
                      </a:cubicBezTo>
                      <a:cubicBezTo>
                        <a:pt x="22" y="7"/>
                        <a:pt x="22" y="7"/>
                        <a:pt x="22" y="7"/>
                      </a:cubicBezTo>
                      <a:cubicBezTo>
                        <a:pt x="21" y="4"/>
                        <a:pt x="21" y="2"/>
                        <a:pt x="20" y="0"/>
                      </a:cubicBezTo>
                      <a:cubicBezTo>
                        <a:pt x="18" y="0"/>
                        <a:pt x="17" y="0"/>
                        <a:pt x="15" y="1"/>
                      </a:cubicBezTo>
                      <a:cubicBezTo>
                        <a:pt x="10" y="2"/>
                        <a:pt x="5" y="3"/>
                        <a:pt x="1" y="4"/>
                      </a:cubicBezTo>
                      <a:cubicBezTo>
                        <a:pt x="0" y="7"/>
                        <a:pt x="0" y="7"/>
                        <a:pt x="0" y="7"/>
                      </a:cubicBezTo>
                      <a:cubicBezTo>
                        <a:pt x="6" y="7"/>
                        <a:pt x="6" y="7"/>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92" name="Freeform 504"/>
                <p:cNvSpPr>
                  <a:spLocks/>
                </p:cNvSpPr>
                <p:nvPr/>
              </p:nvSpPr>
              <p:spPr bwMode="auto">
                <a:xfrm>
                  <a:off x="13918" y="1048"/>
                  <a:ext cx="7" cy="2"/>
                </a:xfrm>
                <a:custGeom>
                  <a:avLst/>
                  <a:gdLst>
                    <a:gd name="T0" fmla="*/ 2 w 3"/>
                    <a:gd name="T1" fmla="*/ 1 h 1"/>
                    <a:gd name="T2" fmla="*/ 3 w 3"/>
                    <a:gd name="T3" fmla="*/ 0 h 1"/>
                    <a:gd name="T4" fmla="*/ 0 w 3"/>
                    <a:gd name="T5" fmla="*/ 1 h 1"/>
                    <a:gd name="T6" fmla="*/ 2 w 3"/>
                    <a:gd name="T7" fmla="*/ 1 h 1"/>
                  </a:gdLst>
                  <a:ahLst/>
                  <a:cxnLst>
                    <a:cxn ang="0">
                      <a:pos x="T0" y="T1"/>
                    </a:cxn>
                    <a:cxn ang="0">
                      <a:pos x="T2" y="T3"/>
                    </a:cxn>
                    <a:cxn ang="0">
                      <a:pos x="T4" y="T5"/>
                    </a:cxn>
                    <a:cxn ang="0">
                      <a:pos x="T6" y="T7"/>
                    </a:cxn>
                  </a:cxnLst>
                  <a:rect l="0" t="0" r="r" b="b"/>
                  <a:pathLst>
                    <a:path w="3" h="1">
                      <a:moveTo>
                        <a:pt x="2" y="1"/>
                      </a:moveTo>
                      <a:cubicBezTo>
                        <a:pt x="2" y="1"/>
                        <a:pt x="3" y="0"/>
                        <a:pt x="3" y="0"/>
                      </a:cubicBezTo>
                      <a:cubicBezTo>
                        <a:pt x="2" y="0"/>
                        <a:pt x="1" y="0"/>
                        <a:pt x="0"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93" name="Freeform 505"/>
                <p:cNvSpPr>
                  <a:spLocks/>
                </p:cNvSpPr>
                <p:nvPr/>
              </p:nvSpPr>
              <p:spPr bwMode="auto">
                <a:xfrm>
                  <a:off x="13684" y="1076"/>
                  <a:ext cx="12" cy="35"/>
                </a:xfrm>
                <a:custGeom>
                  <a:avLst/>
                  <a:gdLst>
                    <a:gd name="T0" fmla="*/ 2 w 5"/>
                    <a:gd name="T1" fmla="*/ 15 h 15"/>
                    <a:gd name="T2" fmla="*/ 5 w 5"/>
                    <a:gd name="T3" fmla="*/ 12 h 15"/>
                    <a:gd name="T4" fmla="*/ 5 w 5"/>
                    <a:gd name="T5" fmla="*/ 1 h 15"/>
                    <a:gd name="T6" fmla="*/ 0 w 5"/>
                    <a:gd name="T7" fmla="*/ 0 h 15"/>
                    <a:gd name="T8" fmla="*/ 0 w 5"/>
                    <a:gd name="T9" fmla="*/ 12 h 15"/>
                    <a:gd name="T10" fmla="*/ 2 w 5"/>
                    <a:gd name="T11" fmla="*/ 15 h 15"/>
                  </a:gdLst>
                  <a:ahLst/>
                  <a:cxnLst>
                    <a:cxn ang="0">
                      <a:pos x="T0" y="T1"/>
                    </a:cxn>
                    <a:cxn ang="0">
                      <a:pos x="T2" y="T3"/>
                    </a:cxn>
                    <a:cxn ang="0">
                      <a:pos x="T4" y="T5"/>
                    </a:cxn>
                    <a:cxn ang="0">
                      <a:pos x="T6" y="T7"/>
                    </a:cxn>
                    <a:cxn ang="0">
                      <a:pos x="T8" y="T9"/>
                    </a:cxn>
                    <a:cxn ang="0">
                      <a:pos x="T10" y="T11"/>
                    </a:cxn>
                  </a:cxnLst>
                  <a:rect l="0" t="0" r="r" b="b"/>
                  <a:pathLst>
                    <a:path w="5" h="15">
                      <a:moveTo>
                        <a:pt x="2" y="15"/>
                      </a:moveTo>
                      <a:cubicBezTo>
                        <a:pt x="4" y="15"/>
                        <a:pt x="5" y="14"/>
                        <a:pt x="5" y="12"/>
                      </a:cubicBezTo>
                      <a:cubicBezTo>
                        <a:pt x="5" y="11"/>
                        <a:pt x="5" y="6"/>
                        <a:pt x="5" y="1"/>
                      </a:cubicBezTo>
                      <a:cubicBezTo>
                        <a:pt x="3" y="1"/>
                        <a:pt x="2" y="1"/>
                        <a:pt x="0" y="0"/>
                      </a:cubicBezTo>
                      <a:cubicBezTo>
                        <a:pt x="0" y="6"/>
                        <a:pt x="0" y="11"/>
                        <a:pt x="0" y="12"/>
                      </a:cubicBezTo>
                      <a:cubicBezTo>
                        <a:pt x="0" y="14"/>
                        <a:pt x="1" y="15"/>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94" name="Freeform 506"/>
                <p:cNvSpPr>
                  <a:spLocks/>
                </p:cNvSpPr>
                <p:nvPr/>
              </p:nvSpPr>
              <p:spPr bwMode="auto">
                <a:xfrm>
                  <a:off x="13752" y="1081"/>
                  <a:ext cx="10" cy="30"/>
                </a:xfrm>
                <a:custGeom>
                  <a:avLst/>
                  <a:gdLst>
                    <a:gd name="T0" fmla="*/ 2 w 4"/>
                    <a:gd name="T1" fmla="*/ 13 h 13"/>
                    <a:gd name="T2" fmla="*/ 4 w 4"/>
                    <a:gd name="T3" fmla="*/ 11 h 13"/>
                    <a:gd name="T4" fmla="*/ 4 w 4"/>
                    <a:gd name="T5" fmla="*/ 0 h 13"/>
                    <a:gd name="T6" fmla="*/ 0 w 4"/>
                    <a:gd name="T7" fmla="*/ 1 h 13"/>
                    <a:gd name="T8" fmla="*/ 0 w 4"/>
                    <a:gd name="T9" fmla="*/ 11 h 13"/>
                    <a:gd name="T10" fmla="*/ 2 w 4"/>
                    <a:gd name="T11" fmla="*/ 13 h 13"/>
                  </a:gdLst>
                  <a:ahLst/>
                  <a:cxnLst>
                    <a:cxn ang="0">
                      <a:pos x="T0" y="T1"/>
                    </a:cxn>
                    <a:cxn ang="0">
                      <a:pos x="T2" y="T3"/>
                    </a:cxn>
                    <a:cxn ang="0">
                      <a:pos x="T4" y="T5"/>
                    </a:cxn>
                    <a:cxn ang="0">
                      <a:pos x="T6" y="T7"/>
                    </a:cxn>
                    <a:cxn ang="0">
                      <a:pos x="T8" y="T9"/>
                    </a:cxn>
                    <a:cxn ang="0">
                      <a:pos x="T10" y="T11"/>
                    </a:cxn>
                  </a:cxnLst>
                  <a:rect l="0" t="0" r="r" b="b"/>
                  <a:pathLst>
                    <a:path w="4" h="13">
                      <a:moveTo>
                        <a:pt x="2" y="13"/>
                      </a:moveTo>
                      <a:cubicBezTo>
                        <a:pt x="3" y="13"/>
                        <a:pt x="4" y="12"/>
                        <a:pt x="4" y="11"/>
                      </a:cubicBezTo>
                      <a:cubicBezTo>
                        <a:pt x="4" y="10"/>
                        <a:pt x="4" y="5"/>
                        <a:pt x="4" y="0"/>
                      </a:cubicBezTo>
                      <a:cubicBezTo>
                        <a:pt x="3" y="0"/>
                        <a:pt x="1" y="0"/>
                        <a:pt x="0" y="1"/>
                      </a:cubicBezTo>
                      <a:cubicBezTo>
                        <a:pt x="0" y="6"/>
                        <a:pt x="0" y="10"/>
                        <a:pt x="0" y="11"/>
                      </a:cubicBezTo>
                      <a:cubicBezTo>
                        <a:pt x="0" y="12"/>
                        <a:pt x="1" y="13"/>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95" name="Freeform 507"/>
                <p:cNvSpPr>
                  <a:spLocks/>
                </p:cNvSpPr>
                <p:nvPr/>
              </p:nvSpPr>
              <p:spPr bwMode="auto">
                <a:xfrm>
                  <a:off x="13698" y="1078"/>
                  <a:ext cx="14" cy="33"/>
                </a:xfrm>
                <a:custGeom>
                  <a:avLst/>
                  <a:gdLst>
                    <a:gd name="T0" fmla="*/ 0 w 6"/>
                    <a:gd name="T1" fmla="*/ 0 h 14"/>
                    <a:gd name="T2" fmla="*/ 0 w 6"/>
                    <a:gd name="T3" fmla="*/ 11 h 14"/>
                    <a:gd name="T4" fmla="*/ 3 w 6"/>
                    <a:gd name="T5" fmla="*/ 14 h 14"/>
                    <a:gd name="T6" fmla="*/ 6 w 6"/>
                    <a:gd name="T7" fmla="*/ 11 h 14"/>
                    <a:gd name="T8" fmla="*/ 6 w 6"/>
                    <a:gd name="T9" fmla="*/ 1 h 14"/>
                    <a:gd name="T10" fmla="*/ 0 w 6"/>
                    <a:gd name="T11" fmla="*/ 0 h 14"/>
                    <a:gd name="T12" fmla="*/ 0 w 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6" h="14">
                      <a:moveTo>
                        <a:pt x="0" y="0"/>
                      </a:moveTo>
                      <a:cubicBezTo>
                        <a:pt x="0" y="5"/>
                        <a:pt x="0" y="10"/>
                        <a:pt x="0" y="11"/>
                      </a:cubicBezTo>
                      <a:cubicBezTo>
                        <a:pt x="0" y="13"/>
                        <a:pt x="2" y="14"/>
                        <a:pt x="3" y="14"/>
                      </a:cubicBezTo>
                      <a:cubicBezTo>
                        <a:pt x="5" y="14"/>
                        <a:pt x="6" y="13"/>
                        <a:pt x="6" y="11"/>
                      </a:cubicBezTo>
                      <a:cubicBezTo>
                        <a:pt x="6" y="10"/>
                        <a:pt x="6" y="6"/>
                        <a:pt x="6" y="1"/>
                      </a:cubicBezTo>
                      <a:cubicBezTo>
                        <a:pt x="4" y="1"/>
                        <a:pt x="2"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96" name="Freeform 508"/>
                <p:cNvSpPr>
                  <a:spLocks/>
                </p:cNvSpPr>
                <p:nvPr/>
              </p:nvSpPr>
              <p:spPr bwMode="auto">
                <a:xfrm>
                  <a:off x="14079" y="906"/>
                  <a:ext cx="38" cy="59"/>
                </a:xfrm>
                <a:custGeom>
                  <a:avLst/>
                  <a:gdLst>
                    <a:gd name="T0" fmla="*/ 2 w 16"/>
                    <a:gd name="T1" fmla="*/ 25 h 25"/>
                    <a:gd name="T2" fmla="*/ 5 w 16"/>
                    <a:gd name="T3" fmla="*/ 23 h 25"/>
                    <a:gd name="T4" fmla="*/ 5 w 16"/>
                    <a:gd name="T5" fmla="*/ 6 h 25"/>
                    <a:gd name="T6" fmla="*/ 6 w 16"/>
                    <a:gd name="T7" fmla="*/ 6 h 25"/>
                    <a:gd name="T8" fmla="*/ 6 w 16"/>
                    <a:gd name="T9" fmla="*/ 23 h 25"/>
                    <a:gd name="T10" fmla="*/ 8 w 16"/>
                    <a:gd name="T11" fmla="*/ 25 h 25"/>
                    <a:gd name="T12" fmla="*/ 10 w 16"/>
                    <a:gd name="T13" fmla="*/ 23 h 25"/>
                    <a:gd name="T14" fmla="*/ 10 w 16"/>
                    <a:gd name="T15" fmla="*/ 6 h 25"/>
                    <a:gd name="T16" fmla="*/ 16 w 16"/>
                    <a:gd name="T17" fmla="*/ 6 h 25"/>
                    <a:gd name="T18" fmla="*/ 14 w 16"/>
                    <a:gd name="T19" fmla="*/ 0 h 25"/>
                    <a:gd name="T20" fmla="*/ 0 w 16"/>
                    <a:gd name="T21" fmla="*/ 7 h 25"/>
                    <a:gd name="T22" fmla="*/ 0 w 16"/>
                    <a:gd name="T23" fmla="*/ 23 h 25"/>
                    <a:gd name="T24" fmla="*/ 2 w 16"/>
                    <a:gd name="T2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5">
                      <a:moveTo>
                        <a:pt x="2" y="25"/>
                      </a:moveTo>
                      <a:cubicBezTo>
                        <a:pt x="4" y="25"/>
                        <a:pt x="5" y="24"/>
                        <a:pt x="5" y="23"/>
                      </a:cubicBezTo>
                      <a:cubicBezTo>
                        <a:pt x="5" y="21"/>
                        <a:pt x="5" y="6"/>
                        <a:pt x="5" y="6"/>
                      </a:cubicBezTo>
                      <a:cubicBezTo>
                        <a:pt x="6" y="6"/>
                        <a:pt x="6" y="6"/>
                        <a:pt x="6" y="6"/>
                      </a:cubicBezTo>
                      <a:cubicBezTo>
                        <a:pt x="6" y="6"/>
                        <a:pt x="6" y="21"/>
                        <a:pt x="6" y="23"/>
                      </a:cubicBezTo>
                      <a:cubicBezTo>
                        <a:pt x="6" y="24"/>
                        <a:pt x="7" y="25"/>
                        <a:pt x="8" y="25"/>
                      </a:cubicBezTo>
                      <a:cubicBezTo>
                        <a:pt x="9" y="25"/>
                        <a:pt x="10" y="24"/>
                        <a:pt x="10" y="23"/>
                      </a:cubicBezTo>
                      <a:cubicBezTo>
                        <a:pt x="10" y="22"/>
                        <a:pt x="10" y="14"/>
                        <a:pt x="10" y="6"/>
                      </a:cubicBezTo>
                      <a:cubicBezTo>
                        <a:pt x="16" y="6"/>
                        <a:pt x="16" y="6"/>
                        <a:pt x="16" y="6"/>
                      </a:cubicBezTo>
                      <a:cubicBezTo>
                        <a:pt x="16" y="4"/>
                        <a:pt x="15" y="2"/>
                        <a:pt x="14" y="0"/>
                      </a:cubicBezTo>
                      <a:cubicBezTo>
                        <a:pt x="9" y="1"/>
                        <a:pt x="4" y="4"/>
                        <a:pt x="0" y="7"/>
                      </a:cubicBezTo>
                      <a:cubicBezTo>
                        <a:pt x="0" y="14"/>
                        <a:pt x="0" y="22"/>
                        <a:pt x="0" y="23"/>
                      </a:cubicBezTo>
                      <a:cubicBezTo>
                        <a:pt x="0" y="24"/>
                        <a:pt x="1" y="25"/>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97" name="Freeform 509"/>
                <p:cNvSpPr>
                  <a:spLocks/>
                </p:cNvSpPr>
                <p:nvPr/>
              </p:nvSpPr>
              <p:spPr bwMode="auto">
                <a:xfrm>
                  <a:off x="14174" y="891"/>
                  <a:ext cx="9" cy="17"/>
                </a:xfrm>
                <a:custGeom>
                  <a:avLst/>
                  <a:gdLst>
                    <a:gd name="T0" fmla="*/ 0 w 4"/>
                    <a:gd name="T1" fmla="*/ 5 h 7"/>
                    <a:gd name="T2" fmla="*/ 2 w 4"/>
                    <a:gd name="T3" fmla="*/ 7 h 7"/>
                    <a:gd name="T4" fmla="*/ 4 w 4"/>
                    <a:gd name="T5" fmla="*/ 5 h 7"/>
                    <a:gd name="T6" fmla="*/ 4 w 4"/>
                    <a:gd name="T7" fmla="*/ 0 h 7"/>
                    <a:gd name="T8" fmla="*/ 0 w 4"/>
                    <a:gd name="T9" fmla="*/ 1 h 7"/>
                    <a:gd name="T10" fmla="*/ 0 w 4"/>
                    <a:gd name="T11" fmla="*/ 5 h 7"/>
                  </a:gdLst>
                  <a:ahLst/>
                  <a:cxnLst>
                    <a:cxn ang="0">
                      <a:pos x="T0" y="T1"/>
                    </a:cxn>
                    <a:cxn ang="0">
                      <a:pos x="T2" y="T3"/>
                    </a:cxn>
                    <a:cxn ang="0">
                      <a:pos x="T4" y="T5"/>
                    </a:cxn>
                    <a:cxn ang="0">
                      <a:pos x="T6" y="T7"/>
                    </a:cxn>
                    <a:cxn ang="0">
                      <a:pos x="T8" y="T9"/>
                    </a:cxn>
                    <a:cxn ang="0">
                      <a:pos x="T10" y="T11"/>
                    </a:cxn>
                  </a:cxnLst>
                  <a:rect l="0" t="0" r="r" b="b"/>
                  <a:pathLst>
                    <a:path w="4" h="7">
                      <a:moveTo>
                        <a:pt x="0" y="5"/>
                      </a:moveTo>
                      <a:cubicBezTo>
                        <a:pt x="0" y="6"/>
                        <a:pt x="1" y="7"/>
                        <a:pt x="2" y="7"/>
                      </a:cubicBezTo>
                      <a:cubicBezTo>
                        <a:pt x="3" y="7"/>
                        <a:pt x="4" y="6"/>
                        <a:pt x="4" y="5"/>
                      </a:cubicBezTo>
                      <a:cubicBezTo>
                        <a:pt x="4" y="5"/>
                        <a:pt x="4" y="3"/>
                        <a:pt x="4" y="0"/>
                      </a:cubicBezTo>
                      <a:cubicBezTo>
                        <a:pt x="3" y="1"/>
                        <a:pt x="1" y="1"/>
                        <a:pt x="0" y="1"/>
                      </a:cubicBezTo>
                      <a:cubicBezTo>
                        <a:pt x="0" y="3"/>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98" name="Freeform 510"/>
                <p:cNvSpPr>
                  <a:spLocks/>
                </p:cNvSpPr>
                <p:nvPr/>
              </p:nvSpPr>
              <p:spPr bwMode="auto">
                <a:xfrm>
                  <a:off x="13998" y="1000"/>
                  <a:ext cx="60" cy="111"/>
                </a:xfrm>
                <a:custGeom>
                  <a:avLst/>
                  <a:gdLst>
                    <a:gd name="T0" fmla="*/ 6 w 25"/>
                    <a:gd name="T1" fmla="*/ 10 h 47"/>
                    <a:gd name="T2" fmla="*/ 0 w 25"/>
                    <a:gd name="T3" fmla="*/ 28 h 47"/>
                    <a:gd name="T4" fmla="*/ 6 w 25"/>
                    <a:gd name="T5" fmla="*/ 28 h 47"/>
                    <a:gd name="T6" fmla="*/ 6 w 25"/>
                    <a:gd name="T7" fmla="*/ 45 h 47"/>
                    <a:gd name="T8" fmla="*/ 9 w 25"/>
                    <a:gd name="T9" fmla="*/ 47 h 47"/>
                    <a:gd name="T10" fmla="*/ 11 w 25"/>
                    <a:gd name="T11" fmla="*/ 45 h 47"/>
                    <a:gd name="T12" fmla="*/ 11 w 25"/>
                    <a:gd name="T13" fmla="*/ 28 h 47"/>
                    <a:gd name="T14" fmla="*/ 12 w 25"/>
                    <a:gd name="T15" fmla="*/ 28 h 47"/>
                    <a:gd name="T16" fmla="*/ 12 w 25"/>
                    <a:gd name="T17" fmla="*/ 45 h 47"/>
                    <a:gd name="T18" fmla="*/ 14 w 25"/>
                    <a:gd name="T19" fmla="*/ 47 h 47"/>
                    <a:gd name="T20" fmla="*/ 16 w 25"/>
                    <a:gd name="T21" fmla="*/ 45 h 47"/>
                    <a:gd name="T22" fmla="*/ 16 w 25"/>
                    <a:gd name="T23" fmla="*/ 28 h 47"/>
                    <a:gd name="T24" fmla="*/ 23 w 25"/>
                    <a:gd name="T25" fmla="*/ 28 h 47"/>
                    <a:gd name="T26" fmla="*/ 16 w 25"/>
                    <a:gd name="T27" fmla="*/ 7 h 47"/>
                    <a:gd name="T28" fmla="*/ 17 w 25"/>
                    <a:gd name="T29" fmla="*/ 7 h 47"/>
                    <a:gd name="T30" fmla="*/ 21 w 25"/>
                    <a:gd name="T31" fmla="*/ 20 h 47"/>
                    <a:gd name="T32" fmla="*/ 23 w 25"/>
                    <a:gd name="T33" fmla="*/ 21 h 47"/>
                    <a:gd name="T34" fmla="*/ 24 w 25"/>
                    <a:gd name="T35" fmla="*/ 18 h 47"/>
                    <a:gd name="T36" fmla="*/ 20 w 25"/>
                    <a:gd name="T37" fmla="*/ 5 h 47"/>
                    <a:gd name="T38" fmla="*/ 15 w 25"/>
                    <a:gd name="T39" fmla="*/ 0 h 47"/>
                    <a:gd name="T40" fmla="*/ 6 w 25"/>
                    <a:gd name="T41"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47">
                      <a:moveTo>
                        <a:pt x="6" y="10"/>
                      </a:moveTo>
                      <a:cubicBezTo>
                        <a:pt x="0" y="28"/>
                        <a:pt x="0" y="28"/>
                        <a:pt x="0" y="28"/>
                      </a:cubicBezTo>
                      <a:cubicBezTo>
                        <a:pt x="6" y="28"/>
                        <a:pt x="6" y="28"/>
                        <a:pt x="6" y="28"/>
                      </a:cubicBezTo>
                      <a:cubicBezTo>
                        <a:pt x="6" y="36"/>
                        <a:pt x="6" y="44"/>
                        <a:pt x="6" y="45"/>
                      </a:cubicBezTo>
                      <a:cubicBezTo>
                        <a:pt x="6" y="46"/>
                        <a:pt x="7" y="47"/>
                        <a:pt x="9" y="47"/>
                      </a:cubicBezTo>
                      <a:cubicBezTo>
                        <a:pt x="10" y="47"/>
                        <a:pt x="11" y="46"/>
                        <a:pt x="11" y="45"/>
                      </a:cubicBezTo>
                      <a:cubicBezTo>
                        <a:pt x="11" y="43"/>
                        <a:pt x="11" y="28"/>
                        <a:pt x="11" y="28"/>
                      </a:cubicBezTo>
                      <a:cubicBezTo>
                        <a:pt x="12" y="28"/>
                        <a:pt x="12" y="28"/>
                        <a:pt x="12" y="28"/>
                      </a:cubicBezTo>
                      <a:cubicBezTo>
                        <a:pt x="12" y="28"/>
                        <a:pt x="12" y="43"/>
                        <a:pt x="12" y="45"/>
                      </a:cubicBezTo>
                      <a:cubicBezTo>
                        <a:pt x="12" y="46"/>
                        <a:pt x="13" y="47"/>
                        <a:pt x="14" y="47"/>
                      </a:cubicBezTo>
                      <a:cubicBezTo>
                        <a:pt x="15" y="47"/>
                        <a:pt x="16" y="46"/>
                        <a:pt x="16" y="45"/>
                      </a:cubicBezTo>
                      <a:cubicBezTo>
                        <a:pt x="16" y="44"/>
                        <a:pt x="16" y="36"/>
                        <a:pt x="16" y="28"/>
                      </a:cubicBezTo>
                      <a:cubicBezTo>
                        <a:pt x="23" y="28"/>
                        <a:pt x="23" y="28"/>
                        <a:pt x="23" y="28"/>
                      </a:cubicBezTo>
                      <a:cubicBezTo>
                        <a:pt x="16" y="7"/>
                        <a:pt x="16" y="7"/>
                        <a:pt x="16" y="7"/>
                      </a:cubicBezTo>
                      <a:cubicBezTo>
                        <a:pt x="17" y="7"/>
                        <a:pt x="17" y="7"/>
                        <a:pt x="17" y="7"/>
                      </a:cubicBezTo>
                      <a:cubicBezTo>
                        <a:pt x="17" y="7"/>
                        <a:pt x="21" y="18"/>
                        <a:pt x="21" y="20"/>
                      </a:cubicBezTo>
                      <a:cubicBezTo>
                        <a:pt x="21" y="20"/>
                        <a:pt x="22" y="21"/>
                        <a:pt x="23" y="21"/>
                      </a:cubicBezTo>
                      <a:cubicBezTo>
                        <a:pt x="24" y="20"/>
                        <a:pt x="25" y="19"/>
                        <a:pt x="24" y="18"/>
                      </a:cubicBezTo>
                      <a:cubicBezTo>
                        <a:pt x="24" y="18"/>
                        <a:pt x="22" y="10"/>
                        <a:pt x="20" y="5"/>
                      </a:cubicBezTo>
                      <a:cubicBezTo>
                        <a:pt x="20" y="2"/>
                        <a:pt x="18" y="0"/>
                        <a:pt x="15" y="0"/>
                      </a:cubicBezTo>
                      <a:cubicBezTo>
                        <a:pt x="13" y="3"/>
                        <a:pt x="11" y="7"/>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99" name="Freeform 511"/>
                <p:cNvSpPr>
                  <a:spLocks/>
                </p:cNvSpPr>
                <p:nvPr/>
              </p:nvSpPr>
              <p:spPr bwMode="auto">
                <a:xfrm>
                  <a:off x="14129" y="898"/>
                  <a:ext cx="11" cy="10"/>
                </a:xfrm>
                <a:custGeom>
                  <a:avLst/>
                  <a:gdLst>
                    <a:gd name="T0" fmla="*/ 3 w 5"/>
                    <a:gd name="T1" fmla="*/ 4 h 4"/>
                    <a:gd name="T2" fmla="*/ 5 w 5"/>
                    <a:gd name="T3" fmla="*/ 2 h 4"/>
                    <a:gd name="T4" fmla="*/ 5 w 5"/>
                    <a:gd name="T5" fmla="*/ 0 h 4"/>
                    <a:gd name="T6" fmla="*/ 0 w 5"/>
                    <a:gd name="T7" fmla="*/ 1 h 4"/>
                    <a:gd name="T8" fmla="*/ 0 w 5"/>
                    <a:gd name="T9" fmla="*/ 2 h 4"/>
                    <a:gd name="T10" fmla="*/ 3 w 5"/>
                    <a:gd name="T11" fmla="*/ 4 h 4"/>
                  </a:gdLst>
                  <a:ahLst/>
                  <a:cxnLst>
                    <a:cxn ang="0">
                      <a:pos x="T0" y="T1"/>
                    </a:cxn>
                    <a:cxn ang="0">
                      <a:pos x="T2" y="T3"/>
                    </a:cxn>
                    <a:cxn ang="0">
                      <a:pos x="T4" y="T5"/>
                    </a:cxn>
                    <a:cxn ang="0">
                      <a:pos x="T6" y="T7"/>
                    </a:cxn>
                    <a:cxn ang="0">
                      <a:pos x="T8" y="T9"/>
                    </a:cxn>
                    <a:cxn ang="0">
                      <a:pos x="T10" y="T11"/>
                    </a:cxn>
                  </a:cxnLst>
                  <a:rect l="0" t="0" r="r" b="b"/>
                  <a:pathLst>
                    <a:path w="5" h="4">
                      <a:moveTo>
                        <a:pt x="3" y="4"/>
                      </a:moveTo>
                      <a:cubicBezTo>
                        <a:pt x="4" y="4"/>
                        <a:pt x="5" y="3"/>
                        <a:pt x="5" y="2"/>
                      </a:cubicBezTo>
                      <a:cubicBezTo>
                        <a:pt x="5" y="2"/>
                        <a:pt x="5" y="1"/>
                        <a:pt x="5" y="0"/>
                      </a:cubicBezTo>
                      <a:cubicBezTo>
                        <a:pt x="3" y="1"/>
                        <a:pt x="2" y="1"/>
                        <a:pt x="0" y="1"/>
                      </a:cubicBezTo>
                      <a:cubicBezTo>
                        <a:pt x="0" y="2"/>
                        <a:pt x="0" y="2"/>
                        <a:pt x="0" y="2"/>
                      </a:cubicBezTo>
                      <a:cubicBezTo>
                        <a:pt x="0" y="3"/>
                        <a:pt x="1"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00" name="Freeform 512"/>
                <p:cNvSpPr>
                  <a:spLocks/>
                </p:cNvSpPr>
                <p:nvPr/>
              </p:nvSpPr>
              <p:spPr bwMode="auto">
                <a:xfrm>
                  <a:off x="13932" y="1045"/>
                  <a:ext cx="10" cy="10"/>
                </a:xfrm>
                <a:custGeom>
                  <a:avLst/>
                  <a:gdLst>
                    <a:gd name="T0" fmla="*/ 2 w 4"/>
                    <a:gd name="T1" fmla="*/ 4 h 4"/>
                    <a:gd name="T2" fmla="*/ 4 w 4"/>
                    <a:gd name="T3" fmla="*/ 2 h 4"/>
                    <a:gd name="T4" fmla="*/ 4 w 4"/>
                    <a:gd name="T5" fmla="*/ 0 h 4"/>
                    <a:gd name="T6" fmla="*/ 0 w 4"/>
                    <a:gd name="T7" fmla="*/ 1 h 4"/>
                    <a:gd name="T8" fmla="*/ 0 w 4"/>
                    <a:gd name="T9" fmla="*/ 2 h 4"/>
                    <a:gd name="T10" fmla="*/ 2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2" y="4"/>
                      </a:moveTo>
                      <a:cubicBezTo>
                        <a:pt x="3" y="4"/>
                        <a:pt x="4" y="3"/>
                        <a:pt x="4" y="2"/>
                      </a:cubicBezTo>
                      <a:cubicBezTo>
                        <a:pt x="4" y="2"/>
                        <a:pt x="4" y="1"/>
                        <a:pt x="4" y="0"/>
                      </a:cubicBezTo>
                      <a:cubicBezTo>
                        <a:pt x="3" y="0"/>
                        <a:pt x="2" y="0"/>
                        <a:pt x="0" y="1"/>
                      </a:cubicBezTo>
                      <a:cubicBezTo>
                        <a:pt x="0" y="1"/>
                        <a:pt x="0" y="2"/>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01" name="Oval 513"/>
                <p:cNvSpPr>
                  <a:spLocks noChangeArrowheads="1"/>
                </p:cNvSpPr>
                <p:nvPr/>
              </p:nvSpPr>
              <p:spPr bwMode="auto">
                <a:xfrm>
                  <a:off x="1407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02" name="Freeform 514"/>
                <p:cNvSpPr>
                  <a:spLocks/>
                </p:cNvSpPr>
                <p:nvPr/>
              </p:nvSpPr>
              <p:spPr bwMode="auto">
                <a:xfrm>
                  <a:off x="14065" y="1000"/>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0 w 22"/>
                    <a:gd name="T13" fmla="*/ 44 h 47"/>
                    <a:gd name="T14" fmla="*/ 10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ubicBezTo>
                        <a:pt x="14" y="0"/>
                        <a:pt x="7" y="0"/>
                        <a:pt x="6" y="0"/>
                      </a:cubicBezTo>
                      <a:cubicBezTo>
                        <a:pt x="2"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03" name="Freeform 515"/>
                <p:cNvSpPr>
                  <a:spLocks/>
                </p:cNvSpPr>
                <p:nvPr/>
              </p:nvSpPr>
              <p:spPr bwMode="auto">
                <a:xfrm>
                  <a:off x="14143" y="894"/>
                  <a:ext cx="28" cy="71"/>
                </a:xfrm>
                <a:custGeom>
                  <a:avLst/>
                  <a:gdLst>
                    <a:gd name="T0" fmla="*/ 0 w 12"/>
                    <a:gd name="T1" fmla="*/ 27 h 30"/>
                    <a:gd name="T2" fmla="*/ 2 w 12"/>
                    <a:gd name="T3" fmla="*/ 30 h 30"/>
                    <a:gd name="T4" fmla="*/ 5 w 12"/>
                    <a:gd name="T5" fmla="*/ 27 h 30"/>
                    <a:gd name="T6" fmla="*/ 5 w 12"/>
                    <a:gd name="T7" fmla="*/ 6 h 30"/>
                    <a:gd name="T8" fmla="*/ 6 w 12"/>
                    <a:gd name="T9" fmla="*/ 6 h 30"/>
                    <a:gd name="T10" fmla="*/ 6 w 12"/>
                    <a:gd name="T11" fmla="*/ 27 h 30"/>
                    <a:gd name="T12" fmla="*/ 9 w 12"/>
                    <a:gd name="T13" fmla="*/ 30 h 30"/>
                    <a:gd name="T14" fmla="*/ 12 w 12"/>
                    <a:gd name="T15" fmla="*/ 27 h 30"/>
                    <a:gd name="T16" fmla="*/ 12 w 12"/>
                    <a:gd name="T17" fmla="*/ 0 h 30"/>
                    <a:gd name="T18" fmla="*/ 0 w 12"/>
                    <a:gd name="T19" fmla="*/ 2 h 30"/>
                    <a:gd name="T20" fmla="*/ 0 w 12"/>
                    <a:gd name="T21"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0">
                      <a:moveTo>
                        <a:pt x="0" y="27"/>
                      </a:moveTo>
                      <a:cubicBezTo>
                        <a:pt x="0" y="29"/>
                        <a:pt x="1" y="30"/>
                        <a:pt x="2" y="30"/>
                      </a:cubicBezTo>
                      <a:cubicBezTo>
                        <a:pt x="4" y="30"/>
                        <a:pt x="5" y="29"/>
                        <a:pt x="5" y="27"/>
                      </a:cubicBezTo>
                      <a:cubicBezTo>
                        <a:pt x="5" y="25"/>
                        <a:pt x="5" y="6"/>
                        <a:pt x="5" y="6"/>
                      </a:cubicBezTo>
                      <a:cubicBezTo>
                        <a:pt x="5" y="6"/>
                        <a:pt x="5" y="6"/>
                        <a:pt x="6" y="6"/>
                      </a:cubicBezTo>
                      <a:cubicBezTo>
                        <a:pt x="6" y="6"/>
                        <a:pt x="6" y="25"/>
                        <a:pt x="6" y="27"/>
                      </a:cubicBezTo>
                      <a:cubicBezTo>
                        <a:pt x="6" y="29"/>
                        <a:pt x="8" y="30"/>
                        <a:pt x="9" y="30"/>
                      </a:cubicBezTo>
                      <a:cubicBezTo>
                        <a:pt x="11" y="30"/>
                        <a:pt x="12" y="29"/>
                        <a:pt x="12" y="27"/>
                      </a:cubicBezTo>
                      <a:cubicBezTo>
                        <a:pt x="12" y="26"/>
                        <a:pt x="12" y="11"/>
                        <a:pt x="12" y="0"/>
                      </a:cubicBezTo>
                      <a:cubicBezTo>
                        <a:pt x="8" y="1"/>
                        <a:pt x="3" y="2"/>
                        <a:pt x="0" y="2"/>
                      </a:cubicBezTo>
                      <a:cubicBezTo>
                        <a:pt x="0" y="12"/>
                        <a:pt x="0" y="26"/>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04" name="Freeform 516"/>
                <p:cNvSpPr>
                  <a:spLocks/>
                </p:cNvSpPr>
                <p:nvPr/>
              </p:nvSpPr>
              <p:spPr bwMode="auto">
                <a:xfrm>
                  <a:off x="13994" y="1026"/>
                  <a:ext cx="14" cy="24"/>
                </a:xfrm>
                <a:custGeom>
                  <a:avLst/>
                  <a:gdLst>
                    <a:gd name="T0" fmla="*/ 1 w 6"/>
                    <a:gd name="T1" fmla="*/ 10 h 10"/>
                    <a:gd name="T2" fmla="*/ 4 w 6"/>
                    <a:gd name="T3" fmla="*/ 9 h 10"/>
                    <a:gd name="T4" fmla="*/ 6 w 6"/>
                    <a:gd name="T5" fmla="*/ 0 h 10"/>
                    <a:gd name="T6" fmla="*/ 5 w 6"/>
                    <a:gd name="T7" fmla="*/ 1 h 10"/>
                    <a:gd name="T8" fmla="*/ 1 w 6"/>
                    <a:gd name="T9" fmla="*/ 2 h 10"/>
                    <a:gd name="T10" fmla="*/ 0 w 6"/>
                    <a:gd name="T11" fmla="*/ 7 h 10"/>
                    <a:gd name="T12" fmla="*/ 1 w 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1" y="10"/>
                      </a:moveTo>
                      <a:cubicBezTo>
                        <a:pt x="2" y="10"/>
                        <a:pt x="3" y="9"/>
                        <a:pt x="4" y="9"/>
                      </a:cubicBezTo>
                      <a:cubicBezTo>
                        <a:pt x="4" y="8"/>
                        <a:pt x="5" y="3"/>
                        <a:pt x="6" y="0"/>
                      </a:cubicBezTo>
                      <a:cubicBezTo>
                        <a:pt x="6" y="0"/>
                        <a:pt x="5" y="0"/>
                        <a:pt x="5" y="1"/>
                      </a:cubicBezTo>
                      <a:cubicBezTo>
                        <a:pt x="4" y="1"/>
                        <a:pt x="3" y="2"/>
                        <a:pt x="1" y="2"/>
                      </a:cubicBezTo>
                      <a:cubicBezTo>
                        <a:pt x="1" y="5"/>
                        <a:pt x="0" y="7"/>
                        <a:pt x="0" y="7"/>
                      </a:cubicBezTo>
                      <a:cubicBezTo>
                        <a:pt x="0" y="8"/>
                        <a:pt x="0" y="9"/>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05" name="Freeform 517"/>
                <p:cNvSpPr>
                  <a:spLocks/>
                </p:cNvSpPr>
                <p:nvPr/>
              </p:nvSpPr>
              <p:spPr bwMode="auto">
                <a:xfrm>
                  <a:off x="13977" y="1036"/>
                  <a:ext cx="10" cy="19"/>
                </a:xfrm>
                <a:custGeom>
                  <a:avLst/>
                  <a:gdLst>
                    <a:gd name="T0" fmla="*/ 0 w 4"/>
                    <a:gd name="T1" fmla="*/ 6 h 8"/>
                    <a:gd name="T2" fmla="*/ 2 w 4"/>
                    <a:gd name="T3" fmla="*/ 8 h 8"/>
                    <a:gd name="T4" fmla="*/ 4 w 4"/>
                    <a:gd name="T5" fmla="*/ 6 h 8"/>
                    <a:gd name="T6" fmla="*/ 4 w 4"/>
                    <a:gd name="T7" fmla="*/ 0 h 8"/>
                    <a:gd name="T8" fmla="*/ 0 w 4"/>
                    <a:gd name="T9" fmla="*/ 1 h 8"/>
                    <a:gd name="T10" fmla="*/ 0 w 4"/>
                    <a:gd name="T11" fmla="*/ 6 h 8"/>
                  </a:gdLst>
                  <a:ahLst/>
                  <a:cxnLst>
                    <a:cxn ang="0">
                      <a:pos x="T0" y="T1"/>
                    </a:cxn>
                    <a:cxn ang="0">
                      <a:pos x="T2" y="T3"/>
                    </a:cxn>
                    <a:cxn ang="0">
                      <a:pos x="T4" y="T5"/>
                    </a:cxn>
                    <a:cxn ang="0">
                      <a:pos x="T6" y="T7"/>
                    </a:cxn>
                    <a:cxn ang="0">
                      <a:pos x="T8" y="T9"/>
                    </a:cxn>
                    <a:cxn ang="0">
                      <a:pos x="T10" y="T11"/>
                    </a:cxn>
                  </a:cxnLst>
                  <a:rect l="0" t="0" r="r" b="b"/>
                  <a:pathLst>
                    <a:path w="4" h="8">
                      <a:moveTo>
                        <a:pt x="0" y="6"/>
                      </a:moveTo>
                      <a:cubicBezTo>
                        <a:pt x="0" y="7"/>
                        <a:pt x="1" y="8"/>
                        <a:pt x="2" y="8"/>
                      </a:cubicBezTo>
                      <a:cubicBezTo>
                        <a:pt x="3" y="8"/>
                        <a:pt x="4" y="7"/>
                        <a:pt x="4" y="6"/>
                      </a:cubicBezTo>
                      <a:cubicBezTo>
                        <a:pt x="4" y="5"/>
                        <a:pt x="4" y="3"/>
                        <a:pt x="4" y="0"/>
                      </a:cubicBezTo>
                      <a:cubicBezTo>
                        <a:pt x="3" y="1"/>
                        <a:pt x="1" y="1"/>
                        <a:pt x="0" y="1"/>
                      </a:cubicBezTo>
                      <a:cubicBezTo>
                        <a:pt x="0" y="4"/>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06" name="Oval 518"/>
                <p:cNvSpPr>
                  <a:spLocks noChangeArrowheads="1"/>
                </p:cNvSpPr>
                <p:nvPr/>
              </p:nvSpPr>
              <p:spPr bwMode="auto">
                <a:xfrm>
                  <a:off x="14145"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07" name="Freeform 519"/>
                <p:cNvSpPr>
                  <a:spLocks/>
                </p:cNvSpPr>
                <p:nvPr/>
              </p:nvSpPr>
              <p:spPr bwMode="auto">
                <a:xfrm>
                  <a:off x="14124" y="1000"/>
                  <a:ext cx="64" cy="111"/>
                </a:xfrm>
                <a:custGeom>
                  <a:avLst/>
                  <a:gdLst>
                    <a:gd name="T0" fmla="*/ 2 w 27"/>
                    <a:gd name="T1" fmla="*/ 21 h 47"/>
                    <a:gd name="T2" fmla="*/ 4 w 27"/>
                    <a:gd name="T3" fmla="*/ 20 h 47"/>
                    <a:gd name="T4" fmla="*/ 8 w 27"/>
                    <a:gd name="T5" fmla="*/ 7 h 47"/>
                    <a:gd name="T6" fmla="*/ 9 w 27"/>
                    <a:gd name="T7" fmla="*/ 7 h 47"/>
                    <a:gd name="T8" fmla="*/ 2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9 w 27"/>
                    <a:gd name="T27" fmla="*/ 45 h 47"/>
                    <a:gd name="T28" fmla="*/ 19 w 27"/>
                    <a:gd name="T29" fmla="*/ 28 h 47"/>
                    <a:gd name="T30" fmla="*/ 25 w 27"/>
                    <a:gd name="T31" fmla="*/ 28 h 47"/>
                    <a:gd name="T32" fmla="*/ 18 w 27"/>
                    <a:gd name="T33" fmla="*/ 7 h 47"/>
                    <a:gd name="T34" fmla="*/ 20 w 27"/>
                    <a:gd name="T35" fmla="*/ 7 h 47"/>
                    <a:gd name="T36" fmla="*/ 23 w 27"/>
                    <a:gd name="T37" fmla="*/ 20 h 47"/>
                    <a:gd name="T38" fmla="*/ 26 w 27"/>
                    <a:gd name="T39" fmla="*/ 21 h 47"/>
                    <a:gd name="T40" fmla="*/ 27 w 27"/>
                    <a:gd name="T41" fmla="*/ 18 h 47"/>
                    <a:gd name="T42" fmla="*/ 23 w 27"/>
                    <a:gd name="T43" fmla="*/ 5 h 47"/>
                    <a:gd name="T44" fmla="*/ 17 w 27"/>
                    <a:gd name="T45" fmla="*/ 0 h 47"/>
                    <a:gd name="T46" fmla="*/ 10 w 27"/>
                    <a:gd name="T47" fmla="*/ 0 h 47"/>
                    <a:gd name="T48" fmla="*/ 5 w 27"/>
                    <a:gd name="T49" fmla="*/ 5 h 47"/>
                    <a:gd name="T50" fmla="*/ 0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0"/>
                        <a:pt x="25" y="21"/>
                        <a:pt x="26" y="21"/>
                      </a:cubicBezTo>
                      <a:cubicBezTo>
                        <a:pt x="27" y="20"/>
                        <a:pt x="27" y="19"/>
                        <a:pt x="27" y="18"/>
                      </a:cubicBezTo>
                      <a:cubicBezTo>
                        <a:pt x="27" y="18"/>
                        <a:pt x="25" y="10"/>
                        <a:pt x="23" y="5"/>
                      </a:cubicBezTo>
                      <a:cubicBezTo>
                        <a:pt x="22" y="2"/>
                        <a:pt x="20" y="0"/>
                        <a:pt x="17" y="0"/>
                      </a:cubicBezTo>
                      <a:cubicBezTo>
                        <a:pt x="16" y="0"/>
                        <a:pt x="11" y="0"/>
                        <a:pt x="10" y="0"/>
                      </a:cubicBezTo>
                      <a:cubicBezTo>
                        <a:pt x="8" y="0"/>
                        <a:pt x="5" y="2"/>
                        <a:pt x="5" y="5"/>
                      </a:cubicBezTo>
                      <a:cubicBezTo>
                        <a:pt x="3" y="10"/>
                        <a:pt x="1" y="18"/>
                        <a:pt x="0"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08" name="Freeform 520"/>
                <p:cNvSpPr>
                  <a:spLocks/>
                </p:cNvSpPr>
                <p:nvPr/>
              </p:nvSpPr>
              <p:spPr bwMode="auto">
                <a:xfrm>
                  <a:off x="13944" y="1040"/>
                  <a:ext cx="31" cy="71"/>
                </a:xfrm>
                <a:custGeom>
                  <a:avLst/>
                  <a:gdLst>
                    <a:gd name="T0" fmla="*/ 0 w 13"/>
                    <a:gd name="T1" fmla="*/ 27 h 30"/>
                    <a:gd name="T2" fmla="*/ 3 w 13"/>
                    <a:gd name="T3" fmla="*/ 30 h 30"/>
                    <a:gd name="T4" fmla="*/ 6 w 13"/>
                    <a:gd name="T5" fmla="*/ 27 h 30"/>
                    <a:gd name="T6" fmla="*/ 6 w 13"/>
                    <a:gd name="T7" fmla="*/ 6 h 30"/>
                    <a:gd name="T8" fmla="*/ 7 w 13"/>
                    <a:gd name="T9" fmla="*/ 6 h 30"/>
                    <a:gd name="T10" fmla="*/ 7 w 13"/>
                    <a:gd name="T11" fmla="*/ 27 h 30"/>
                    <a:gd name="T12" fmla="*/ 10 w 13"/>
                    <a:gd name="T13" fmla="*/ 30 h 30"/>
                    <a:gd name="T14" fmla="*/ 13 w 13"/>
                    <a:gd name="T15" fmla="*/ 27 h 30"/>
                    <a:gd name="T16" fmla="*/ 13 w 13"/>
                    <a:gd name="T17" fmla="*/ 0 h 30"/>
                    <a:gd name="T18" fmla="*/ 0 w 13"/>
                    <a:gd name="T19" fmla="*/ 2 h 30"/>
                    <a:gd name="T20" fmla="*/ 0 w 13"/>
                    <a:gd name="T21"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0">
                      <a:moveTo>
                        <a:pt x="0" y="27"/>
                      </a:moveTo>
                      <a:cubicBezTo>
                        <a:pt x="0" y="29"/>
                        <a:pt x="2" y="30"/>
                        <a:pt x="3" y="30"/>
                      </a:cubicBezTo>
                      <a:cubicBezTo>
                        <a:pt x="5" y="30"/>
                        <a:pt x="6" y="29"/>
                        <a:pt x="6" y="27"/>
                      </a:cubicBezTo>
                      <a:cubicBezTo>
                        <a:pt x="6" y="25"/>
                        <a:pt x="6" y="6"/>
                        <a:pt x="6" y="6"/>
                      </a:cubicBezTo>
                      <a:cubicBezTo>
                        <a:pt x="6" y="6"/>
                        <a:pt x="6" y="6"/>
                        <a:pt x="7" y="6"/>
                      </a:cubicBezTo>
                      <a:cubicBezTo>
                        <a:pt x="7" y="6"/>
                        <a:pt x="7" y="25"/>
                        <a:pt x="7" y="27"/>
                      </a:cubicBezTo>
                      <a:cubicBezTo>
                        <a:pt x="7" y="29"/>
                        <a:pt x="8" y="30"/>
                        <a:pt x="10" y="30"/>
                      </a:cubicBezTo>
                      <a:cubicBezTo>
                        <a:pt x="11" y="30"/>
                        <a:pt x="13" y="29"/>
                        <a:pt x="13" y="27"/>
                      </a:cubicBezTo>
                      <a:cubicBezTo>
                        <a:pt x="13" y="26"/>
                        <a:pt x="13" y="10"/>
                        <a:pt x="13" y="0"/>
                      </a:cubicBezTo>
                      <a:cubicBezTo>
                        <a:pt x="9" y="1"/>
                        <a:pt x="5" y="1"/>
                        <a:pt x="0" y="2"/>
                      </a:cubicBezTo>
                      <a:cubicBezTo>
                        <a:pt x="0" y="12"/>
                        <a:pt x="0" y="26"/>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09" name="Freeform 521"/>
                <p:cNvSpPr>
                  <a:spLocks/>
                </p:cNvSpPr>
                <p:nvPr/>
              </p:nvSpPr>
              <p:spPr bwMode="auto">
                <a:xfrm>
                  <a:off x="13227" y="917"/>
                  <a:ext cx="14" cy="48"/>
                </a:xfrm>
                <a:custGeom>
                  <a:avLst/>
                  <a:gdLst>
                    <a:gd name="T0" fmla="*/ 3 w 6"/>
                    <a:gd name="T1" fmla="*/ 20 h 20"/>
                    <a:gd name="T2" fmla="*/ 6 w 6"/>
                    <a:gd name="T3" fmla="*/ 17 h 20"/>
                    <a:gd name="T4" fmla="*/ 6 w 6"/>
                    <a:gd name="T5" fmla="*/ 5 h 20"/>
                    <a:gd name="T6" fmla="*/ 4 w 6"/>
                    <a:gd name="T7" fmla="*/ 3 h 20"/>
                    <a:gd name="T8" fmla="*/ 0 w 6"/>
                    <a:gd name="T9" fmla="*/ 0 h 20"/>
                    <a:gd name="T10" fmla="*/ 0 w 6"/>
                    <a:gd name="T11" fmla="*/ 17 h 20"/>
                    <a:gd name="T12" fmla="*/ 3 w 6"/>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 h="20">
                      <a:moveTo>
                        <a:pt x="3" y="20"/>
                      </a:moveTo>
                      <a:cubicBezTo>
                        <a:pt x="4" y="20"/>
                        <a:pt x="6" y="19"/>
                        <a:pt x="6" y="17"/>
                      </a:cubicBezTo>
                      <a:cubicBezTo>
                        <a:pt x="6" y="16"/>
                        <a:pt x="6" y="10"/>
                        <a:pt x="6" y="5"/>
                      </a:cubicBezTo>
                      <a:cubicBezTo>
                        <a:pt x="5" y="4"/>
                        <a:pt x="4" y="4"/>
                        <a:pt x="4" y="3"/>
                      </a:cubicBezTo>
                      <a:cubicBezTo>
                        <a:pt x="3" y="2"/>
                        <a:pt x="1" y="1"/>
                        <a:pt x="0" y="0"/>
                      </a:cubicBezTo>
                      <a:cubicBezTo>
                        <a:pt x="0" y="8"/>
                        <a:pt x="0" y="16"/>
                        <a:pt x="0" y="17"/>
                      </a:cubicBezTo>
                      <a:cubicBezTo>
                        <a:pt x="0" y="19"/>
                        <a:pt x="1" y="20"/>
                        <a:pt x="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10" name="Freeform 522"/>
                <p:cNvSpPr>
                  <a:spLocks/>
                </p:cNvSpPr>
                <p:nvPr/>
              </p:nvSpPr>
              <p:spPr bwMode="auto">
                <a:xfrm>
                  <a:off x="13149" y="887"/>
                  <a:ext cx="54" cy="78"/>
                </a:xfrm>
                <a:custGeom>
                  <a:avLst/>
                  <a:gdLst>
                    <a:gd name="T0" fmla="*/ 0 w 23"/>
                    <a:gd name="T1" fmla="*/ 14 h 33"/>
                    <a:gd name="T2" fmla="*/ 6 w 23"/>
                    <a:gd name="T3" fmla="*/ 14 h 33"/>
                    <a:gd name="T4" fmla="*/ 6 w 23"/>
                    <a:gd name="T5" fmla="*/ 31 h 33"/>
                    <a:gd name="T6" fmla="*/ 9 w 23"/>
                    <a:gd name="T7" fmla="*/ 33 h 33"/>
                    <a:gd name="T8" fmla="*/ 11 w 23"/>
                    <a:gd name="T9" fmla="*/ 31 h 33"/>
                    <a:gd name="T10" fmla="*/ 11 w 23"/>
                    <a:gd name="T11" fmla="*/ 14 h 33"/>
                    <a:gd name="T12" fmla="*/ 12 w 23"/>
                    <a:gd name="T13" fmla="*/ 14 h 33"/>
                    <a:gd name="T14" fmla="*/ 12 w 23"/>
                    <a:gd name="T15" fmla="*/ 31 h 33"/>
                    <a:gd name="T16" fmla="*/ 14 w 23"/>
                    <a:gd name="T17" fmla="*/ 33 h 33"/>
                    <a:gd name="T18" fmla="*/ 17 w 23"/>
                    <a:gd name="T19" fmla="*/ 31 h 33"/>
                    <a:gd name="T20" fmla="*/ 17 w 23"/>
                    <a:gd name="T21" fmla="*/ 14 h 33"/>
                    <a:gd name="T22" fmla="*/ 23 w 23"/>
                    <a:gd name="T23" fmla="*/ 14 h 33"/>
                    <a:gd name="T24" fmla="*/ 20 w 23"/>
                    <a:gd name="T25" fmla="*/ 6 h 33"/>
                    <a:gd name="T26" fmla="*/ 4 w 23"/>
                    <a:gd name="T27" fmla="*/ 0 h 33"/>
                    <a:gd name="T28" fmla="*/ 0 w 23"/>
                    <a:gd name="T29"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3">
                      <a:moveTo>
                        <a:pt x="0" y="14"/>
                      </a:moveTo>
                      <a:cubicBezTo>
                        <a:pt x="6" y="14"/>
                        <a:pt x="6" y="14"/>
                        <a:pt x="6" y="14"/>
                      </a:cubicBezTo>
                      <a:cubicBezTo>
                        <a:pt x="6" y="22"/>
                        <a:pt x="6" y="30"/>
                        <a:pt x="6" y="31"/>
                      </a:cubicBezTo>
                      <a:cubicBezTo>
                        <a:pt x="6" y="32"/>
                        <a:pt x="7" y="33"/>
                        <a:pt x="9" y="33"/>
                      </a:cubicBezTo>
                      <a:cubicBezTo>
                        <a:pt x="10" y="33"/>
                        <a:pt x="11" y="32"/>
                        <a:pt x="11" y="31"/>
                      </a:cubicBezTo>
                      <a:cubicBezTo>
                        <a:pt x="11" y="29"/>
                        <a:pt x="11" y="14"/>
                        <a:pt x="11" y="14"/>
                      </a:cubicBezTo>
                      <a:cubicBezTo>
                        <a:pt x="12" y="14"/>
                        <a:pt x="12" y="14"/>
                        <a:pt x="12" y="14"/>
                      </a:cubicBezTo>
                      <a:cubicBezTo>
                        <a:pt x="12" y="14"/>
                        <a:pt x="12" y="29"/>
                        <a:pt x="12" y="31"/>
                      </a:cubicBezTo>
                      <a:cubicBezTo>
                        <a:pt x="12" y="32"/>
                        <a:pt x="13" y="33"/>
                        <a:pt x="14" y="33"/>
                      </a:cubicBezTo>
                      <a:cubicBezTo>
                        <a:pt x="16" y="33"/>
                        <a:pt x="17" y="32"/>
                        <a:pt x="17" y="31"/>
                      </a:cubicBezTo>
                      <a:cubicBezTo>
                        <a:pt x="17" y="30"/>
                        <a:pt x="17" y="22"/>
                        <a:pt x="17" y="14"/>
                      </a:cubicBezTo>
                      <a:cubicBezTo>
                        <a:pt x="23" y="14"/>
                        <a:pt x="23" y="14"/>
                        <a:pt x="23" y="14"/>
                      </a:cubicBezTo>
                      <a:cubicBezTo>
                        <a:pt x="22" y="11"/>
                        <a:pt x="21" y="9"/>
                        <a:pt x="20" y="6"/>
                      </a:cubicBezTo>
                      <a:cubicBezTo>
                        <a:pt x="15" y="4"/>
                        <a:pt x="10" y="2"/>
                        <a:pt x="4" y="0"/>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11" name="Freeform 523"/>
                <p:cNvSpPr>
                  <a:spLocks/>
                </p:cNvSpPr>
                <p:nvPr/>
              </p:nvSpPr>
              <p:spPr bwMode="auto">
                <a:xfrm>
                  <a:off x="13345" y="1036"/>
                  <a:ext cx="55" cy="75"/>
                </a:xfrm>
                <a:custGeom>
                  <a:avLst/>
                  <a:gdLst>
                    <a:gd name="T0" fmla="*/ 0 w 23"/>
                    <a:gd name="T1" fmla="*/ 13 h 32"/>
                    <a:gd name="T2" fmla="*/ 7 w 23"/>
                    <a:gd name="T3" fmla="*/ 13 h 32"/>
                    <a:gd name="T4" fmla="*/ 7 w 23"/>
                    <a:gd name="T5" fmla="*/ 30 h 32"/>
                    <a:gd name="T6" fmla="*/ 9 w 23"/>
                    <a:gd name="T7" fmla="*/ 32 h 32"/>
                    <a:gd name="T8" fmla="*/ 11 w 23"/>
                    <a:gd name="T9" fmla="*/ 30 h 32"/>
                    <a:gd name="T10" fmla="*/ 11 w 23"/>
                    <a:gd name="T11" fmla="*/ 13 h 32"/>
                    <a:gd name="T12" fmla="*/ 12 w 23"/>
                    <a:gd name="T13" fmla="*/ 13 h 32"/>
                    <a:gd name="T14" fmla="*/ 12 w 23"/>
                    <a:gd name="T15" fmla="*/ 30 h 32"/>
                    <a:gd name="T16" fmla="*/ 14 w 23"/>
                    <a:gd name="T17" fmla="*/ 32 h 32"/>
                    <a:gd name="T18" fmla="*/ 17 w 23"/>
                    <a:gd name="T19" fmla="*/ 30 h 32"/>
                    <a:gd name="T20" fmla="*/ 17 w 23"/>
                    <a:gd name="T21" fmla="*/ 13 h 32"/>
                    <a:gd name="T22" fmla="*/ 23 w 23"/>
                    <a:gd name="T23" fmla="*/ 13 h 32"/>
                    <a:gd name="T24" fmla="*/ 19 w 23"/>
                    <a:gd name="T25" fmla="*/ 1 h 32"/>
                    <a:gd name="T26" fmla="*/ 4 w 23"/>
                    <a:gd name="T27" fmla="*/ 0 h 32"/>
                    <a:gd name="T28" fmla="*/ 0 w 23"/>
                    <a:gd name="T29"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2">
                      <a:moveTo>
                        <a:pt x="0" y="13"/>
                      </a:moveTo>
                      <a:cubicBezTo>
                        <a:pt x="7" y="13"/>
                        <a:pt x="7" y="13"/>
                        <a:pt x="7" y="13"/>
                      </a:cubicBezTo>
                      <a:cubicBezTo>
                        <a:pt x="7" y="21"/>
                        <a:pt x="7" y="29"/>
                        <a:pt x="7" y="30"/>
                      </a:cubicBezTo>
                      <a:cubicBezTo>
                        <a:pt x="7" y="31"/>
                        <a:pt x="8" y="32"/>
                        <a:pt x="9" y="32"/>
                      </a:cubicBezTo>
                      <a:cubicBezTo>
                        <a:pt x="10" y="32"/>
                        <a:pt x="11" y="31"/>
                        <a:pt x="11" y="30"/>
                      </a:cubicBezTo>
                      <a:cubicBezTo>
                        <a:pt x="11" y="28"/>
                        <a:pt x="11" y="13"/>
                        <a:pt x="11" y="13"/>
                      </a:cubicBezTo>
                      <a:cubicBezTo>
                        <a:pt x="12" y="13"/>
                        <a:pt x="12" y="13"/>
                        <a:pt x="12" y="13"/>
                      </a:cubicBezTo>
                      <a:cubicBezTo>
                        <a:pt x="12" y="13"/>
                        <a:pt x="12" y="28"/>
                        <a:pt x="12" y="30"/>
                      </a:cubicBezTo>
                      <a:cubicBezTo>
                        <a:pt x="12" y="31"/>
                        <a:pt x="13" y="32"/>
                        <a:pt x="14" y="32"/>
                      </a:cubicBezTo>
                      <a:cubicBezTo>
                        <a:pt x="16" y="32"/>
                        <a:pt x="17" y="31"/>
                        <a:pt x="17" y="30"/>
                      </a:cubicBezTo>
                      <a:cubicBezTo>
                        <a:pt x="17" y="29"/>
                        <a:pt x="17" y="21"/>
                        <a:pt x="17" y="13"/>
                      </a:cubicBezTo>
                      <a:cubicBezTo>
                        <a:pt x="23" y="13"/>
                        <a:pt x="23" y="13"/>
                        <a:pt x="23" y="13"/>
                      </a:cubicBezTo>
                      <a:cubicBezTo>
                        <a:pt x="21" y="8"/>
                        <a:pt x="20" y="4"/>
                        <a:pt x="19" y="1"/>
                      </a:cubicBezTo>
                      <a:cubicBezTo>
                        <a:pt x="14" y="1"/>
                        <a:pt x="9" y="1"/>
                        <a:pt x="4" y="0"/>
                      </a:cubicBezTo>
                      <a:cubicBezTo>
                        <a:pt x="0" y="13"/>
                        <a:pt x="0" y="13"/>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12" name="Freeform 524"/>
                <p:cNvSpPr>
                  <a:spLocks/>
                </p:cNvSpPr>
                <p:nvPr/>
              </p:nvSpPr>
              <p:spPr bwMode="auto">
                <a:xfrm>
                  <a:off x="13144" y="884"/>
                  <a:ext cx="12" cy="19"/>
                </a:xfrm>
                <a:custGeom>
                  <a:avLst/>
                  <a:gdLst>
                    <a:gd name="T0" fmla="*/ 1 w 5"/>
                    <a:gd name="T1" fmla="*/ 8 h 8"/>
                    <a:gd name="T2" fmla="*/ 4 w 5"/>
                    <a:gd name="T3" fmla="*/ 7 h 8"/>
                    <a:gd name="T4" fmla="*/ 5 w 5"/>
                    <a:gd name="T5" fmla="*/ 1 h 8"/>
                    <a:gd name="T6" fmla="*/ 2 w 5"/>
                    <a:gd name="T7" fmla="*/ 0 h 8"/>
                    <a:gd name="T8" fmla="*/ 0 w 5"/>
                    <a:gd name="T9" fmla="*/ 6 h 8"/>
                    <a:gd name="T10" fmla="*/ 1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1" y="8"/>
                      </a:moveTo>
                      <a:cubicBezTo>
                        <a:pt x="2" y="8"/>
                        <a:pt x="3" y="8"/>
                        <a:pt x="4" y="7"/>
                      </a:cubicBezTo>
                      <a:cubicBezTo>
                        <a:pt x="4" y="6"/>
                        <a:pt x="5" y="4"/>
                        <a:pt x="5" y="1"/>
                      </a:cubicBezTo>
                      <a:cubicBezTo>
                        <a:pt x="4" y="1"/>
                        <a:pt x="3" y="0"/>
                        <a:pt x="2" y="0"/>
                      </a:cubicBezTo>
                      <a:cubicBezTo>
                        <a:pt x="1" y="3"/>
                        <a:pt x="0" y="5"/>
                        <a:pt x="0" y="6"/>
                      </a:cubicBezTo>
                      <a:cubicBezTo>
                        <a:pt x="0" y="7"/>
                        <a:pt x="0" y="8"/>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13" name="Freeform 525"/>
                <p:cNvSpPr>
                  <a:spLocks/>
                </p:cNvSpPr>
                <p:nvPr/>
              </p:nvSpPr>
              <p:spPr bwMode="auto">
                <a:xfrm>
                  <a:off x="13244" y="932"/>
                  <a:ext cx="11" cy="33"/>
                </a:xfrm>
                <a:custGeom>
                  <a:avLst/>
                  <a:gdLst>
                    <a:gd name="T0" fmla="*/ 0 w 5"/>
                    <a:gd name="T1" fmla="*/ 11 h 14"/>
                    <a:gd name="T2" fmla="*/ 3 w 5"/>
                    <a:gd name="T3" fmla="*/ 14 h 14"/>
                    <a:gd name="T4" fmla="*/ 5 w 5"/>
                    <a:gd name="T5" fmla="*/ 11 h 14"/>
                    <a:gd name="T6" fmla="*/ 5 w 5"/>
                    <a:gd name="T7" fmla="*/ 8 h 14"/>
                    <a:gd name="T8" fmla="*/ 0 w 5"/>
                    <a:gd name="T9" fmla="*/ 0 h 14"/>
                    <a:gd name="T10" fmla="*/ 0 w 5"/>
                    <a:gd name="T11" fmla="*/ 11 h 14"/>
                  </a:gdLst>
                  <a:ahLst/>
                  <a:cxnLst>
                    <a:cxn ang="0">
                      <a:pos x="T0" y="T1"/>
                    </a:cxn>
                    <a:cxn ang="0">
                      <a:pos x="T2" y="T3"/>
                    </a:cxn>
                    <a:cxn ang="0">
                      <a:pos x="T4" y="T5"/>
                    </a:cxn>
                    <a:cxn ang="0">
                      <a:pos x="T6" y="T7"/>
                    </a:cxn>
                    <a:cxn ang="0">
                      <a:pos x="T8" y="T9"/>
                    </a:cxn>
                    <a:cxn ang="0">
                      <a:pos x="T10" y="T11"/>
                    </a:cxn>
                  </a:cxnLst>
                  <a:rect l="0" t="0" r="r" b="b"/>
                  <a:pathLst>
                    <a:path w="5" h="14">
                      <a:moveTo>
                        <a:pt x="0" y="11"/>
                      </a:moveTo>
                      <a:cubicBezTo>
                        <a:pt x="0" y="13"/>
                        <a:pt x="1" y="14"/>
                        <a:pt x="3" y="14"/>
                      </a:cubicBezTo>
                      <a:cubicBezTo>
                        <a:pt x="4" y="14"/>
                        <a:pt x="5" y="13"/>
                        <a:pt x="5" y="11"/>
                      </a:cubicBezTo>
                      <a:cubicBezTo>
                        <a:pt x="5" y="11"/>
                        <a:pt x="5" y="10"/>
                        <a:pt x="5" y="8"/>
                      </a:cubicBezTo>
                      <a:cubicBezTo>
                        <a:pt x="4" y="6"/>
                        <a:pt x="2" y="3"/>
                        <a:pt x="0" y="0"/>
                      </a:cubicBezTo>
                      <a:cubicBezTo>
                        <a:pt x="0" y="5"/>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14" name="Freeform 526"/>
                <p:cNvSpPr>
                  <a:spLocks/>
                </p:cNvSpPr>
                <p:nvPr/>
              </p:nvSpPr>
              <p:spPr bwMode="auto">
                <a:xfrm>
                  <a:off x="13279" y="1003"/>
                  <a:ext cx="43" cy="108"/>
                </a:xfrm>
                <a:custGeom>
                  <a:avLst/>
                  <a:gdLst>
                    <a:gd name="T0" fmla="*/ 0 w 18"/>
                    <a:gd name="T1" fmla="*/ 5 h 46"/>
                    <a:gd name="T2" fmla="*/ 0 w 18"/>
                    <a:gd name="T3" fmla="*/ 20 h 46"/>
                    <a:gd name="T4" fmla="*/ 3 w 18"/>
                    <a:gd name="T5" fmla="*/ 22 h 46"/>
                    <a:gd name="T6" fmla="*/ 5 w 18"/>
                    <a:gd name="T7" fmla="*/ 20 h 46"/>
                    <a:gd name="T8" fmla="*/ 5 w 18"/>
                    <a:gd name="T9" fmla="*/ 7 h 46"/>
                    <a:gd name="T10" fmla="*/ 6 w 18"/>
                    <a:gd name="T11" fmla="*/ 7 h 46"/>
                    <a:gd name="T12" fmla="*/ 6 w 18"/>
                    <a:gd name="T13" fmla="*/ 43 h 46"/>
                    <a:gd name="T14" fmla="*/ 8 w 18"/>
                    <a:gd name="T15" fmla="*/ 46 h 46"/>
                    <a:gd name="T16" fmla="*/ 11 w 18"/>
                    <a:gd name="T17" fmla="*/ 43 h 46"/>
                    <a:gd name="T18" fmla="*/ 11 w 18"/>
                    <a:gd name="T19" fmla="*/ 22 h 46"/>
                    <a:gd name="T20" fmla="*/ 12 w 18"/>
                    <a:gd name="T21" fmla="*/ 22 h 46"/>
                    <a:gd name="T22" fmla="*/ 12 w 18"/>
                    <a:gd name="T23" fmla="*/ 43 h 46"/>
                    <a:gd name="T24" fmla="*/ 15 w 18"/>
                    <a:gd name="T25" fmla="*/ 46 h 46"/>
                    <a:gd name="T26" fmla="*/ 18 w 18"/>
                    <a:gd name="T27" fmla="*/ 43 h 46"/>
                    <a:gd name="T28" fmla="*/ 18 w 18"/>
                    <a:gd name="T29" fmla="*/ 10 h 46"/>
                    <a:gd name="T30" fmla="*/ 6 w 18"/>
                    <a:gd name="T31" fmla="*/ 2 h 46"/>
                    <a:gd name="T32" fmla="*/ 3 w 18"/>
                    <a:gd name="T33" fmla="*/ 0 h 46"/>
                    <a:gd name="T34" fmla="*/ 0 w 18"/>
                    <a:gd name="T35"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6">
                      <a:moveTo>
                        <a:pt x="0" y="5"/>
                      </a:moveTo>
                      <a:cubicBezTo>
                        <a:pt x="0" y="7"/>
                        <a:pt x="0" y="19"/>
                        <a:pt x="0" y="20"/>
                      </a:cubicBezTo>
                      <a:cubicBezTo>
                        <a:pt x="0" y="21"/>
                        <a:pt x="1" y="22"/>
                        <a:pt x="3" y="22"/>
                      </a:cubicBezTo>
                      <a:cubicBezTo>
                        <a:pt x="4" y="22"/>
                        <a:pt x="5" y="21"/>
                        <a:pt x="5" y="20"/>
                      </a:cubicBezTo>
                      <a:cubicBezTo>
                        <a:pt x="5" y="18"/>
                        <a:pt x="5" y="7"/>
                        <a:pt x="5" y="7"/>
                      </a:cubicBezTo>
                      <a:cubicBezTo>
                        <a:pt x="5" y="7"/>
                        <a:pt x="5" y="7"/>
                        <a:pt x="6" y="7"/>
                      </a:cubicBezTo>
                      <a:cubicBezTo>
                        <a:pt x="6" y="7"/>
                        <a:pt x="6" y="41"/>
                        <a:pt x="6" y="43"/>
                      </a:cubicBezTo>
                      <a:cubicBezTo>
                        <a:pt x="6" y="45"/>
                        <a:pt x="7" y="46"/>
                        <a:pt x="8" y="46"/>
                      </a:cubicBezTo>
                      <a:cubicBezTo>
                        <a:pt x="10" y="46"/>
                        <a:pt x="11" y="45"/>
                        <a:pt x="11" y="43"/>
                      </a:cubicBezTo>
                      <a:cubicBezTo>
                        <a:pt x="11" y="41"/>
                        <a:pt x="11" y="22"/>
                        <a:pt x="11" y="22"/>
                      </a:cubicBezTo>
                      <a:cubicBezTo>
                        <a:pt x="11" y="22"/>
                        <a:pt x="11" y="22"/>
                        <a:pt x="12" y="22"/>
                      </a:cubicBezTo>
                      <a:cubicBezTo>
                        <a:pt x="12" y="22"/>
                        <a:pt x="12" y="41"/>
                        <a:pt x="12" y="43"/>
                      </a:cubicBezTo>
                      <a:cubicBezTo>
                        <a:pt x="12" y="45"/>
                        <a:pt x="14" y="46"/>
                        <a:pt x="15" y="46"/>
                      </a:cubicBezTo>
                      <a:cubicBezTo>
                        <a:pt x="17" y="46"/>
                        <a:pt x="18" y="45"/>
                        <a:pt x="18" y="43"/>
                      </a:cubicBezTo>
                      <a:cubicBezTo>
                        <a:pt x="18" y="41"/>
                        <a:pt x="18" y="19"/>
                        <a:pt x="18" y="10"/>
                      </a:cubicBezTo>
                      <a:cubicBezTo>
                        <a:pt x="14" y="8"/>
                        <a:pt x="10" y="6"/>
                        <a:pt x="6" y="2"/>
                      </a:cubicBezTo>
                      <a:cubicBezTo>
                        <a:pt x="5" y="1"/>
                        <a:pt x="4" y="1"/>
                        <a:pt x="3" y="0"/>
                      </a:cubicBezTo>
                      <a:cubicBezTo>
                        <a:pt x="2" y="1"/>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15" name="Freeform 527"/>
                <p:cNvSpPr>
                  <a:spLocks/>
                </p:cNvSpPr>
                <p:nvPr/>
              </p:nvSpPr>
              <p:spPr bwMode="auto">
                <a:xfrm>
                  <a:off x="13324" y="1029"/>
                  <a:ext cx="9" cy="26"/>
                </a:xfrm>
                <a:custGeom>
                  <a:avLst/>
                  <a:gdLst>
                    <a:gd name="T0" fmla="*/ 0 w 4"/>
                    <a:gd name="T1" fmla="*/ 9 h 11"/>
                    <a:gd name="T2" fmla="*/ 2 w 4"/>
                    <a:gd name="T3" fmla="*/ 11 h 11"/>
                    <a:gd name="T4" fmla="*/ 4 w 4"/>
                    <a:gd name="T5" fmla="*/ 9 h 11"/>
                    <a:gd name="T6" fmla="*/ 4 w 4"/>
                    <a:gd name="T7" fmla="*/ 1 h 11"/>
                    <a:gd name="T8" fmla="*/ 0 w 4"/>
                    <a:gd name="T9" fmla="*/ 0 h 11"/>
                    <a:gd name="T10" fmla="*/ 0 w 4"/>
                    <a:gd name="T11" fmla="*/ 9 h 11"/>
                  </a:gdLst>
                  <a:ahLst/>
                  <a:cxnLst>
                    <a:cxn ang="0">
                      <a:pos x="T0" y="T1"/>
                    </a:cxn>
                    <a:cxn ang="0">
                      <a:pos x="T2" y="T3"/>
                    </a:cxn>
                    <a:cxn ang="0">
                      <a:pos x="T4" y="T5"/>
                    </a:cxn>
                    <a:cxn ang="0">
                      <a:pos x="T6" y="T7"/>
                    </a:cxn>
                    <a:cxn ang="0">
                      <a:pos x="T8" y="T9"/>
                    </a:cxn>
                    <a:cxn ang="0">
                      <a:pos x="T10" y="T11"/>
                    </a:cxn>
                  </a:cxnLst>
                  <a:rect l="0" t="0" r="r" b="b"/>
                  <a:pathLst>
                    <a:path w="4" h="11">
                      <a:moveTo>
                        <a:pt x="0" y="9"/>
                      </a:moveTo>
                      <a:cubicBezTo>
                        <a:pt x="0" y="10"/>
                        <a:pt x="1" y="11"/>
                        <a:pt x="2" y="11"/>
                      </a:cubicBezTo>
                      <a:cubicBezTo>
                        <a:pt x="3" y="11"/>
                        <a:pt x="4" y="10"/>
                        <a:pt x="4" y="9"/>
                      </a:cubicBezTo>
                      <a:cubicBezTo>
                        <a:pt x="4" y="8"/>
                        <a:pt x="4" y="5"/>
                        <a:pt x="4" y="1"/>
                      </a:cubicBezTo>
                      <a:cubicBezTo>
                        <a:pt x="3" y="1"/>
                        <a:pt x="1" y="0"/>
                        <a:pt x="0" y="0"/>
                      </a:cubicBezTo>
                      <a:cubicBezTo>
                        <a:pt x="0" y="3"/>
                        <a:pt x="0" y="8"/>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16" name="Freeform 528"/>
                <p:cNvSpPr>
                  <a:spLocks/>
                </p:cNvSpPr>
                <p:nvPr/>
              </p:nvSpPr>
              <p:spPr bwMode="auto">
                <a:xfrm>
                  <a:off x="13341" y="1033"/>
                  <a:ext cx="11" cy="17"/>
                </a:xfrm>
                <a:custGeom>
                  <a:avLst/>
                  <a:gdLst>
                    <a:gd name="T0" fmla="*/ 1 w 5"/>
                    <a:gd name="T1" fmla="*/ 7 h 7"/>
                    <a:gd name="T2" fmla="*/ 4 w 5"/>
                    <a:gd name="T3" fmla="*/ 6 h 7"/>
                    <a:gd name="T4" fmla="*/ 5 w 5"/>
                    <a:gd name="T5" fmla="*/ 1 h 7"/>
                    <a:gd name="T6" fmla="*/ 1 w 5"/>
                    <a:gd name="T7" fmla="*/ 0 h 7"/>
                    <a:gd name="T8" fmla="*/ 0 w 5"/>
                    <a:gd name="T9" fmla="*/ 4 h 7"/>
                    <a:gd name="T10" fmla="*/ 1 w 5"/>
                    <a:gd name="T11" fmla="*/ 7 h 7"/>
                  </a:gdLst>
                  <a:ahLst/>
                  <a:cxnLst>
                    <a:cxn ang="0">
                      <a:pos x="T0" y="T1"/>
                    </a:cxn>
                    <a:cxn ang="0">
                      <a:pos x="T2" y="T3"/>
                    </a:cxn>
                    <a:cxn ang="0">
                      <a:pos x="T4" y="T5"/>
                    </a:cxn>
                    <a:cxn ang="0">
                      <a:pos x="T6" y="T7"/>
                    </a:cxn>
                    <a:cxn ang="0">
                      <a:pos x="T8" y="T9"/>
                    </a:cxn>
                    <a:cxn ang="0">
                      <a:pos x="T10" y="T11"/>
                    </a:cxn>
                  </a:cxnLst>
                  <a:rect l="0" t="0" r="r" b="b"/>
                  <a:pathLst>
                    <a:path w="5" h="7">
                      <a:moveTo>
                        <a:pt x="1" y="7"/>
                      </a:moveTo>
                      <a:cubicBezTo>
                        <a:pt x="2" y="7"/>
                        <a:pt x="4" y="6"/>
                        <a:pt x="4" y="6"/>
                      </a:cubicBezTo>
                      <a:cubicBezTo>
                        <a:pt x="4" y="5"/>
                        <a:pt x="5" y="3"/>
                        <a:pt x="5" y="1"/>
                      </a:cubicBezTo>
                      <a:cubicBezTo>
                        <a:pt x="4" y="1"/>
                        <a:pt x="3" y="1"/>
                        <a:pt x="1" y="0"/>
                      </a:cubicBezTo>
                      <a:cubicBezTo>
                        <a:pt x="1" y="2"/>
                        <a:pt x="0" y="4"/>
                        <a:pt x="0" y="4"/>
                      </a:cubicBezTo>
                      <a:cubicBezTo>
                        <a:pt x="0" y="5"/>
                        <a:pt x="1" y="6"/>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17" name="Freeform 529"/>
                <p:cNvSpPr>
                  <a:spLocks/>
                </p:cNvSpPr>
                <p:nvPr/>
              </p:nvSpPr>
              <p:spPr bwMode="auto">
                <a:xfrm>
                  <a:off x="13393" y="1038"/>
                  <a:ext cx="11" cy="12"/>
                </a:xfrm>
                <a:custGeom>
                  <a:avLst/>
                  <a:gdLst>
                    <a:gd name="T0" fmla="*/ 1 w 5"/>
                    <a:gd name="T1" fmla="*/ 4 h 5"/>
                    <a:gd name="T2" fmla="*/ 4 w 5"/>
                    <a:gd name="T3" fmla="*/ 5 h 5"/>
                    <a:gd name="T4" fmla="*/ 5 w 5"/>
                    <a:gd name="T5" fmla="*/ 2 h 5"/>
                    <a:gd name="T6" fmla="*/ 4 w 5"/>
                    <a:gd name="T7" fmla="*/ 0 h 5"/>
                    <a:gd name="T8" fmla="*/ 0 w 5"/>
                    <a:gd name="T9" fmla="*/ 0 h 5"/>
                    <a:gd name="T10" fmla="*/ 1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1" y="4"/>
                      </a:moveTo>
                      <a:cubicBezTo>
                        <a:pt x="1" y="4"/>
                        <a:pt x="3" y="5"/>
                        <a:pt x="4" y="5"/>
                      </a:cubicBezTo>
                      <a:cubicBezTo>
                        <a:pt x="4" y="4"/>
                        <a:pt x="5" y="3"/>
                        <a:pt x="5" y="2"/>
                      </a:cubicBezTo>
                      <a:cubicBezTo>
                        <a:pt x="5" y="2"/>
                        <a:pt x="4" y="1"/>
                        <a:pt x="4" y="0"/>
                      </a:cubicBezTo>
                      <a:cubicBezTo>
                        <a:pt x="3" y="0"/>
                        <a:pt x="2" y="0"/>
                        <a:pt x="0" y="0"/>
                      </a:cubicBezTo>
                      <a:cubicBezTo>
                        <a:pt x="1" y="2"/>
                        <a:pt x="1"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18" name="Freeform 530"/>
                <p:cNvSpPr>
                  <a:spLocks/>
                </p:cNvSpPr>
                <p:nvPr/>
              </p:nvSpPr>
              <p:spPr bwMode="auto">
                <a:xfrm>
                  <a:off x="13608" y="1059"/>
                  <a:ext cx="38" cy="52"/>
                </a:xfrm>
                <a:custGeom>
                  <a:avLst/>
                  <a:gdLst>
                    <a:gd name="T0" fmla="*/ 6 w 16"/>
                    <a:gd name="T1" fmla="*/ 3 h 22"/>
                    <a:gd name="T2" fmla="*/ 6 w 16"/>
                    <a:gd name="T3" fmla="*/ 20 h 22"/>
                    <a:gd name="T4" fmla="*/ 9 w 16"/>
                    <a:gd name="T5" fmla="*/ 22 h 22"/>
                    <a:gd name="T6" fmla="*/ 11 w 16"/>
                    <a:gd name="T7" fmla="*/ 20 h 22"/>
                    <a:gd name="T8" fmla="*/ 11 w 16"/>
                    <a:gd name="T9" fmla="*/ 3 h 22"/>
                    <a:gd name="T10" fmla="*/ 12 w 16"/>
                    <a:gd name="T11" fmla="*/ 3 h 22"/>
                    <a:gd name="T12" fmla="*/ 12 w 16"/>
                    <a:gd name="T13" fmla="*/ 20 h 22"/>
                    <a:gd name="T14" fmla="*/ 14 w 16"/>
                    <a:gd name="T15" fmla="*/ 22 h 22"/>
                    <a:gd name="T16" fmla="*/ 16 w 16"/>
                    <a:gd name="T17" fmla="*/ 20 h 22"/>
                    <a:gd name="T18" fmla="*/ 16 w 16"/>
                    <a:gd name="T19" fmla="*/ 4 h 22"/>
                    <a:gd name="T20" fmla="*/ 1 w 16"/>
                    <a:gd name="T21" fmla="*/ 0 h 22"/>
                    <a:gd name="T22" fmla="*/ 0 w 16"/>
                    <a:gd name="T23" fmla="*/ 3 h 22"/>
                    <a:gd name="T24" fmla="*/ 6 w 16"/>
                    <a:gd name="T2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2">
                      <a:moveTo>
                        <a:pt x="6" y="3"/>
                      </a:moveTo>
                      <a:cubicBezTo>
                        <a:pt x="6" y="11"/>
                        <a:pt x="6" y="19"/>
                        <a:pt x="6" y="20"/>
                      </a:cubicBezTo>
                      <a:cubicBezTo>
                        <a:pt x="6" y="21"/>
                        <a:pt x="7" y="22"/>
                        <a:pt x="9" y="22"/>
                      </a:cubicBezTo>
                      <a:cubicBezTo>
                        <a:pt x="10" y="22"/>
                        <a:pt x="11" y="21"/>
                        <a:pt x="11" y="20"/>
                      </a:cubicBezTo>
                      <a:cubicBezTo>
                        <a:pt x="11" y="18"/>
                        <a:pt x="11" y="3"/>
                        <a:pt x="11" y="3"/>
                      </a:cubicBezTo>
                      <a:cubicBezTo>
                        <a:pt x="12" y="3"/>
                        <a:pt x="12" y="3"/>
                        <a:pt x="12" y="3"/>
                      </a:cubicBezTo>
                      <a:cubicBezTo>
                        <a:pt x="12" y="3"/>
                        <a:pt x="12" y="18"/>
                        <a:pt x="12" y="20"/>
                      </a:cubicBezTo>
                      <a:cubicBezTo>
                        <a:pt x="12" y="21"/>
                        <a:pt x="13" y="22"/>
                        <a:pt x="14" y="22"/>
                      </a:cubicBezTo>
                      <a:cubicBezTo>
                        <a:pt x="15" y="22"/>
                        <a:pt x="16" y="21"/>
                        <a:pt x="16" y="20"/>
                      </a:cubicBezTo>
                      <a:cubicBezTo>
                        <a:pt x="16" y="19"/>
                        <a:pt x="16" y="11"/>
                        <a:pt x="16" y="4"/>
                      </a:cubicBezTo>
                      <a:cubicBezTo>
                        <a:pt x="11" y="3"/>
                        <a:pt x="6" y="1"/>
                        <a:pt x="1" y="0"/>
                      </a:cubicBezTo>
                      <a:cubicBezTo>
                        <a:pt x="0" y="3"/>
                        <a:pt x="0" y="3"/>
                        <a:pt x="0" y="3"/>
                      </a:cubicBezTo>
                      <a:cubicBezTo>
                        <a:pt x="6" y="3"/>
                        <a:pt x="6"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19" name="Freeform 531"/>
                <p:cNvSpPr>
                  <a:spLocks/>
                </p:cNvSpPr>
                <p:nvPr/>
              </p:nvSpPr>
              <p:spPr bwMode="auto">
                <a:xfrm>
                  <a:off x="13589" y="1055"/>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20" name="Oval 532"/>
                <p:cNvSpPr>
                  <a:spLocks noChangeArrowheads="1"/>
                </p:cNvSpPr>
                <p:nvPr/>
              </p:nvSpPr>
              <p:spPr bwMode="auto">
                <a:xfrm>
                  <a:off x="1322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21" name="Oval 533"/>
                <p:cNvSpPr>
                  <a:spLocks noChangeArrowheads="1"/>
                </p:cNvSpPr>
                <p:nvPr/>
              </p:nvSpPr>
              <p:spPr bwMode="auto">
                <a:xfrm>
                  <a:off x="13165"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22" name="Freeform 534"/>
                <p:cNvSpPr>
                  <a:spLocks/>
                </p:cNvSpPr>
                <p:nvPr/>
              </p:nvSpPr>
              <p:spPr bwMode="auto">
                <a:xfrm>
                  <a:off x="13210" y="1000"/>
                  <a:ext cx="64" cy="111"/>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8 h 47"/>
                    <a:gd name="T42" fmla="*/ 22 w 27"/>
                    <a:gd name="T43" fmla="*/ 5 h 47"/>
                    <a:gd name="T44" fmla="*/ 17 w 27"/>
                    <a:gd name="T45" fmla="*/ 0 h 47"/>
                    <a:gd name="T46" fmla="*/ 9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0"/>
                        <a:pt x="24" y="21"/>
                        <a:pt x="25" y="21"/>
                      </a:cubicBezTo>
                      <a:cubicBezTo>
                        <a:pt x="26" y="20"/>
                        <a:pt x="27" y="19"/>
                        <a:pt x="26" y="18"/>
                      </a:cubicBezTo>
                      <a:cubicBezTo>
                        <a:pt x="26" y="18"/>
                        <a:pt x="24" y="10"/>
                        <a:pt x="22" y="5"/>
                      </a:cubicBezTo>
                      <a:cubicBezTo>
                        <a:pt x="22" y="2"/>
                        <a:pt x="19" y="0"/>
                        <a:pt x="17" y="0"/>
                      </a:cubicBezTo>
                      <a:cubicBezTo>
                        <a:pt x="16" y="0"/>
                        <a:pt x="10" y="0"/>
                        <a:pt x="9" y="0"/>
                      </a:cubicBezTo>
                      <a:cubicBezTo>
                        <a:pt x="7" y="0"/>
                        <a:pt x="5" y="2"/>
                        <a:pt x="4" y="5"/>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23" name="Freeform 535"/>
                <p:cNvSpPr>
                  <a:spLocks/>
                </p:cNvSpPr>
                <p:nvPr/>
              </p:nvSpPr>
              <p:spPr bwMode="auto">
                <a:xfrm>
                  <a:off x="13412" y="1038"/>
                  <a:ext cx="9" cy="17"/>
                </a:xfrm>
                <a:custGeom>
                  <a:avLst/>
                  <a:gdLst>
                    <a:gd name="T0" fmla="*/ 2 w 4"/>
                    <a:gd name="T1" fmla="*/ 7 h 7"/>
                    <a:gd name="T2" fmla="*/ 4 w 4"/>
                    <a:gd name="T3" fmla="*/ 5 h 7"/>
                    <a:gd name="T4" fmla="*/ 4 w 4"/>
                    <a:gd name="T5" fmla="*/ 0 h 7"/>
                    <a:gd name="T6" fmla="*/ 0 w 4"/>
                    <a:gd name="T7" fmla="*/ 0 h 7"/>
                    <a:gd name="T8" fmla="*/ 0 w 4"/>
                    <a:gd name="T9" fmla="*/ 5 h 7"/>
                    <a:gd name="T10" fmla="*/ 2 w 4"/>
                    <a:gd name="T11" fmla="*/ 7 h 7"/>
                  </a:gdLst>
                  <a:ahLst/>
                  <a:cxnLst>
                    <a:cxn ang="0">
                      <a:pos x="T0" y="T1"/>
                    </a:cxn>
                    <a:cxn ang="0">
                      <a:pos x="T2" y="T3"/>
                    </a:cxn>
                    <a:cxn ang="0">
                      <a:pos x="T4" y="T5"/>
                    </a:cxn>
                    <a:cxn ang="0">
                      <a:pos x="T6" y="T7"/>
                    </a:cxn>
                    <a:cxn ang="0">
                      <a:pos x="T8" y="T9"/>
                    </a:cxn>
                    <a:cxn ang="0">
                      <a:pos x="T10" y="T11"/>
                    </a:cxn>
                  </a:cxnLst>
                  <a:rect l="0" t="0" r="r" b="b"/>
                  <a:pathLst>
                    <a:path w="4" h="7">
                      <a:moveTo>
                        <a:pt x="2" y="7"/>
                      </a:moveTo>
                      <a:cubicBezTo>
                        <a:pt x="3" y="7"/>
                        <a:pt x="4" y="6"/>
                        <a:pt x="4" y="5"/>
                      </a:cubicBezTo>
                      <a:cubicBezTo>
                        <a:pt x="4" y="4"/>
                        <a:pt x="4" y="2"/>
                        <a:pt x="4" y="0"/>
                      </a:cubicBezTo>
                      <a:cubicBezTo>
                        <a:pt x="3" y="0"/>
                        <a:pt x="1" y="0"/>
                        <a:pt x="0" y="0"/>
                      </a:cubicBezTo>
                      <a:cubicBezTo>
                        <a:pt x="0" y="2"/>
                        <a:pt x="0" y="4"/>
                        <a:pt x="0" y="5"/>
                      </a:cubicBezTo>
                      <a:cubicBezTo>
                        <a:pt x="0" y="6"/>
                        <a:pt x="1" y="7"/>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24" name="Freeform 536"/>
                <p:cNvSpPr>
                  <a:spLocks/>
                </p:cNvSpPr>
                <p:nvPr/>
              </p:nvSpPr>
              <p:spPr bwMode="auto">
                <a:xfrm>
                  <a:off x="13554" y="1045"/>
                  <a:ext cx="30" cy="66"/>
                </a:xfrm>
                <a:custGeom>
                  <a:avLst/>
                  <a:gdLst>
                    <a:gd name="T0" fmla="*/ 0 w 13"/>
                    <a:gd name="T1" fmla="*/ 25 h 28"/>
                    <a:gd name="T2" fmla="*/ 3 w 13"/>
                    <a:gd name="T3" fmla="*/ 28 h 28"/>
                    <a:gd name="T4" fmla="*/ 6 w 13"/>
                    <a:gd name="T5" fmla="*/ 25 h 28"/>
                    <a:gd name="T6" fmla="*/ 6 w 13"/>
                    <a:gd name="T7" fmla="*/ 4 h 28"/>
                    <a:gd name="T8" fmla="*/ 7 w 13"/>
                    <a:gd name="T9" fmla="*/ 4 h 28"/>
                    <a:gd name="T10" fmla="*/ 7 w 13"/>
                    <a:gd name="T11" fmla="*/ 25 h 28"/>
                    <a:gd name="T12" fmla="*/ 10 w 13"/>
                    <a:gd name="T13" fmla="*/ 28 h 28"/>
                    <a:gd name="T14" fmla="*/ 13 w 13"/>
                    <a:gd name="T15" fmla="*/ 25 h 28"/>
                    <a:gd name="T16" fmla="*/ 13 w 13"/>
                    <a:gd name="T17" fmla="*/ 3 h 28"/>
                    <a:gd name="T18" fmla="*/ 0 w 13"/>
                    <a:gd name="T19" fmla="*/ 0 h 28"/>
                    <a:gd name="T20" fmla="*/ 0 w 13"/>
                    <a:gd name="T2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8">
                      <a:moveTo>
                        <a:pt x="0" y="25"/>
                      </a:moveTo>
                      <a:cubicBezTo>
                        <a:pt x="0" y="27"/>
                        <a:pt x="2" y="28"/>
                        <a:pt x="3" y="28"/>
                      </a:cubicBezTo>
                      <a:cubicBezTo>
                        <a:pt x="5" y="28"/>
                        <a:pt x="6" y="27"/>
                        <a:pt x="6" y="25"/>
                      </a:cubicBezTo>
                      <a:cubicBezTo>
                        <a:pt x="6" y="23"/>
                        <a:pt x="6" y="4"/>
                        <a:pt x="6" y="4"/>
                      </a:cubicBezTo>
                      <a:cubicBezTo>
                        <a:pt x="6" y="4"/>
                        <a:pt x="6" y="4"/>
                        <a:pt x="7" y="4"/>
                      </a:cubicBezTo>
                      <a:cubicBezTo>
                        <a:pt x="7" y="4"/>
                        <a:pt x="7" y="23"/>
                        <a:pt x="7" y="25"/>
                      </a:cubicBezTo>
                      <a:cubicBezTo>
                        <a:pt x="7" y="27"/>
                        <a:pt x="8" y="28"/>
                        <a:pt x="10" y="28"/>
                      </a:cubicBezTo>
                      <a:cubicBezTo>
                        <a:pt x="11" y="28"/>
                        <a:pt x="13" y="27"/>
                        <a:pt x="13" y="25"/>
                      </a:cubicBezTo>
                      <a:cubicBezTo>
                        <a:pt x="13" y="24"/>
                        <a:pt x="13" y="13"/>
                        <a:pt x="13" y="3"/>
                      </a:cubicBezTo>
                      <a:cubicBezTo>
                        <a:pt x="9" y="2"/>
                        <a:pt x="5" y="1"/>
                        <a:pt x="0" y="0"/>
                      </a:cubicBezTo>
                      <a:cubicBezTo>
                        <a:pt x="0" y="10"/>
                        <a:pt x="0" y="24"/>
                        <a:pt x="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25" name="Freeform 537"/>
                <p:cNvSpPr>
                  <a:spLocks/>
                </p:cNvSpPr>
                <p:nvPr/>
              </p:nvSpPr>
              <p:spPr bwMode="auto">
                <a:xfrm>
                  <a:off x="13149" y="1000"/>
                  <a:ext cx="54"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6 h 47"/>
                    <a:gd name="T36" fmla="*/ 17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26" name="Freeform 538"/>
                <p:cNvSpPr>
                  <a:spLocks/>
                </p:cNvSpPr>
                <p:nvPr/>
              </p:nvSpPr>
              <p:spPr bwMode="auto">
                <a:xfrm>
                  <a:off x="13454" y="1036"/>
                  <a:ext cx="10" cy="19"/>
                </a:xfrm>
                <a:custGeom>
                  <a:avLst/>
                  <a:gdLst>
                    <a:gd name="T0" fmla="*/ 0 w 4"/>
                    <a:gd name="T1" fmla="*/ 6 h 8"/>
                    <a:gd name="T2" fmla="*/ 2 w 4"/>
                    <a:gd name="T3" fmla="*/ 8 h 8"/>
                    <a:gd name="T4" fmla="*/ 4 w 4"/>
                    <a:gd name="T5" fmla="*/ 6 h 8"/>
                    <a:gd name="T6" fmla="*/ 4 w 4"/>
                    <a:gd name="T7" fmla="*/ 0 h 8"/>
                    <a:gd name="T8" fmla="*/ 0 w 4"/>
                    <a:gd name="T9" fmla="*/ 0 h 8"/>
                    <a:gd name="T10" fmla="*/ 0 w 4"/>
                    <a:gd name="T11" fmla="*/ 6 h 8"/>
                  </a:gdLst>
                  <a:ahLst/>
                  <a:cxnLst>
                    <a:cxn ang="0">
                      <a:pos x="T0" y="T1"/>
                    </a:cxn>
                    <a:cxn ang="0">
                      <a:pos x="T2" y="T3"/>
                    </a:cxn>
                    <a:cxn ang="0">
                      <a:pos x="T4" y="T5"/>
                    </a:cxn>
                    <a:cxn ang="0">
                      <a:pos x="T6" y="T7"/>
                    </a:cxn>
                    <a:cxn ang="0">
                      <a:pos x="T8" y="T9"/>
                    </a:cxn>
                    <a:cxn ang="0">
                      <a:pos x="T10" y="T11"/>
                    </a:cxn>
                  </a:cxnLst>
                  <a:rect l="0" t="0" r="r" b="b"/>
                  <a:pathLst>
                    <a:path w="4" h="8">
                      <a:moveTo>
                        <a:pt x="0" y="6"/>
                      </a:moveTo>
                      <a:cubicBezTo>
                        <a:pt x="0" y="7"/>
                        <a:pt x="1" y="8"/>
                        <a:pt x="2" y="8"/>
                      </a:cubicBezTo>
                      <a:cubicBezTo>
                        <a:pt x="4" y="8"/>
                        <a:pt x="4" y="7"/>
                        <a:pt x="4" y="6"/>
                      </a:cubicBezTo>
                      <a:cubicBezTo>
                        <a:pt x="4" y="5"/>
                        <a:pt x="4" y="3"/>
                        <a:pt x="4" y="0"/>
                      </a:cubicBezTo>
                      <a:cubicBezTo>
                        <a:pt x="3" y="0"/>
                        <a:pt x="2" y="0"/>
                        <a:pt x="0" y="0"/>
                      </a:cubicBezTo>
                      <a:cubicBezTo>
                        <a:pt x="0" y="3"/>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27" name="Freeform 539"/>
                <p:cNvSpPr>
                  <a:spLocks/>
                </p:cNvSpPr>
                <p:nvPr/>
              </p:nvSpPr>
              <p:spPr bwMode="auto">
                <a:xfrm>
                  <a:off x="13423" y="1036"/>
                  <a:ext cx="29" cy="75"/>
                </a:xfrm>
                <a:custGeom>
                  <a:avLst/>
                  <a:gdLst>
                    <a:gd name="T0" fmla="*/ 0 w 12"/>
                    <a:gd name="T1" fmla="*/ 29 h 32"/>
                    <a:gd name="T2" fmla="*/ 3 w 12"/>
                    <a:gd name="T3" fmla="*/ 32 h 32"/>
                    <a:gd name="T4" fmla="*/ 6 w 12"/>
                    <a:gd name="T5" fmla="*/ 29 h 32"/>
                    <a:gd name="T6" fmla="*/ 6 w 12"/>
                    <a:gd name="T7" fmla="*/ 8 h 32"/>
                    <a:gd name="T8" fmla="*/ 7 w 12"/>
                    <a:gd name="T9" fmla="*/ 8 h 32"/>
                    <a:gd name="T10" fmla="*/ 7 w 12"/>
                    <a:gd name="T11" fmla="*/ 29 h 32"/>
                    <a:gd name="T12" fmla="*/ 9 w 12"/>
                    <a:gd name="T13" fmla="*/ 32 h 32"/>
                    <a:gd name="T14" fmla="*/ 12 w 12"/>
                    <a:gd name="T15" fmla="*/ 29 h 32"/>
                    <a:gd name="T16" fmla="*/ 12 w 12"/>
                    <a:gd name="T17" fmla="*/ 0 h 32"/>
                    <a:gd name="T18" fmla="*/ 0 w 12"/>
                    <a:gd name="T19" fmla="*/ 1 h 32"/>
                    <a:gd name="T20" fmla="*/ 0 w 12"/>
                    <a:gd name="T21"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2">
                      <a:moveTo>
                        <a:pt x="0" y="29"/>
                      </a:moveTo>
                      <a:cubicBezTo>
                        <a:pt x="0" y="31"/>
                        <a:pt x="1" y="32"/>
                        <a:pt x="3" y="32"/>
                      </a:cubicBezTo>
                      <a:cubicBezTo>
                        <a:pt x="4" y="32"/>
                        <a:pt x="6" y="31"/>
                        <a:pt x="6" y="29"/>
                      </a:cubicBezTo>
                      <a:cubicBezTo>
                        <a:pt x="6" y="27"/>
                        <a:pt x="6" y="8"/>
                        <a:pt x="6" y="8"/>
                      </a:cubicBezTo>
                      <a:cubicBezTo>
                        <a:pt x="6" y="8"/>
                        <a:pt x="6" y="8"/>
                        <a:pt x="7" y="8"/>
                      </a:cubicBezTo>
                      <a:cubicBezTo>
                        <a:pt x="7" y="8"/>
                        <a:pt x="7" y="27"/>
                        <a:pt x="7" y="29"/>
                      </a:cubicBezTo>
                      <a:cubicBezTo>
                        <a:pt x="7" y="31"/>
                        <a:pt x="8" y="32"/>
                        <a:pt x="9" y="32"/>
                      </a:cubicBezTo>
                      <a:cubicBezTo>
                        <a:pt x="11" y="32"/>
                        <a:pt x="12" y="31"/>
                        <a:pt x="12" y="29"/>
                      </a:cubicBezTo>
                      <a:cubicBezTo>
                        <a:pt x="12" y="27"/>
                        <a:pt x="12" y="10"/>
                        <a:pt x="12" y="0"/>
                      </a:cubicBezTo>
                      <a:cubicBezTo>
                        <a:pt x="8" y="0"/>
                        <a:pt x="4" y="1"/>
                        <a:pt x="0" y="1"/>
                      </a:cubicBezTo>
                      <a:cubicBezTo>
                        <a:pt x="0" y="11"/>
                        <a:pt x="0" y="2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28" name="Freeform 540"/>
                <p:cNvSpPr>
                  <a:spLocks/>
                </p:cNvSpPr>
                <p:nvPr/>
              </p:nvSpPr>
              <p:spPr bwMode="auto">
                <a:xfrm>
                  <a:off x="13471" y="1036"/>
                  <a:ext cx="12" cy="14"/>
                </a:xfrm>
                <a:custGeom>
                  <a:avLst/>
                  <a:gdLst>
                    <a:gd name="T0" fmla="*/ 2 w 5"/>
                    <a:gd name="T1" fmla="*/ 6 h 6"/>
                    <a:gd name="T2" fmla="*/ 4 w 5"/>
                    <a:gd name="T3" fmla="*/ 5 h 6"/>
                    <a:gd name="T4" fmla="*/ 5 w 5"/>
                    <a:gd name="T5" fmla="*/ 0 h 6"/>
                    <a:gd name="T6" fmla="*/ 2 w 5"/>
                    <a:gd name="T7" fmla="*/ 0 h 6"/>
                    <a:gd name="T8" fmla="*/ 1 w 5"/>
                    <a:gd name="T9" fmla="*/ 3 h 6"/>
                    <a:gd name="T10" fmla="*/ 2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2" y="6"/>
                      </a:moveTo>
                      <a:cubicBezTo>
                        <a:pt x="3" y="6"/>
                        <a:pt x="4" y="5"/>
                        <a:pt x="4" y="5"/>
                      </a:cubicBezTo>
                      <a:cubicBezTo>
                        <a:pt x="4" y="4"/>
                        <a:pt x="5" y="2"/>
                        <a:pt x="5" y="0"/>
                      </a:cubicBezTo>
                      <a:cubicBezTo>
                        <a:pt x="4" y="0"/>
                        <a:pt x="3" y="0"/>
                        <a:pt x="2" y="0"/>
                      </a:cubicBezTo>
                      <a:cubicBezTo>
                        <a:pt x="1" y="2"/>
                        <a:pt x="1" y="3"/>
                        <a:pt x="1" y="3"/>
                      </a:cubicBezTo>
                      <a:cubicBezTo>
                        <a:pt x="0" y="4"/>
                        <a:pt x="1" y="5"/>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29" name="Freeform 541"/>
                <p:cNvSpPr>
                  <a:spLocks/>
                </p:cNvSpPr>
                <p:nvPr/>
              </p:nvSpPr>
              <p:spPr bwMode="auto">
                <a:xfrm>
                  <a:off x="13478" y="1036"/>
                  <a:ext cx="52" cy="75"/>
                </a:xfrm>
                <a:custGeom>
                  <a:avLst/>
                  <a:gdLst>
                    <a:gd name="T0" fmla="*/ 4 w 22"/>
                    <a:gd name="T1" fmla="*/ 0 h 32"/>
                    <a:gd name="T2" fmla="*/ 0 w 22"/>
                    <a:gd name="T3" fmla="*/ 13 h 32"/>
                    <a:gd name="T4" fmla="*/ 6 w 22"/>
                    <a:gd name="T5" fmla="*/ 13 h 32"/>
                    <a:gd name="T6" fmla="*/ 6 w 22"/>
                    <a:gd name="T7" fmla="*/ 30 h 32"/>
                    <a:gd name="T8" fmla="*/ 8 w 22"/>
                    <a:gd name="T9" fmla="*/ 32 h 32"/>
                    <a:gd name="T10" fmla="*/ 10 w 22"/>
                    <a:gd name="T11" fmla="*/ 30 h 32"/>
                    <a:gd name="T12" fmla="*/ 10 w 22"/>
                    <a:gd name="T13" fmla="*/ 13 h 32"/>
                    <a:gd name="T14" fmla="*/ 11 w 22"/>
                    <a:gd name="T15" fmla="*/ 13 h 32"/>
                    <a:gd name="T16" fmla="*/ 11 w 22"/>
                    <a:gd name="T17" fmla="*/ 30 h 32"/>
                    <a:gd name="T18" fmla="*/ 14 w 22"/>
                    <a:gd name="T19" fmla="*/ 32 h 32"/>
                    <a:gd name="T20" fmla="*/ 16 w 22"/>
                    <a:gd name="T21" fmla="*/ 30 h 32"/>
                    <a:gd name="T22" fmla="*/ 16 w 22"/>
                    <a:gd name="T23" fmla="*/ 13 h 32"/>
                    <a:gd name="T24" fmla="*/ 22 w 22"/>
                    <a:gd name="T25" fmla="*/ 13 h 32"/>
                    <a:gd name="T26" fmla="*/ 19 w 22"/>
                    <a:gd name="T27" fmla="*/ 2 h 32"/>
                    <a:gd name="T28" fmla="*/ 10 w 22"/>
                    <a:gd name="T29" fmla="*/ 0 h 32"/>
                    <a:gd name="T30" fmla="*/ 4 w 22"/>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32">
                      <a:moveTo>
                        <a:pt x="4" y="0"/>
                      </a:moveTo>
                      <a:cubicBezTo>
                        <a:pt x="0" y="13"/>
                        <a:pt x="0" y="13"/>
                        <a:pt x="0" y="13"/>
                      </a:cubicBezTo>
                      <a:cubicBezTo>
                        <a:pt x="6" y="13"/>
                        <a:pt x="6" y="13"/>
                        <a:pt x="6" y="13"/>
                      </a:cubicBezTo>
                      <a:cubicBezTo>
                        <a:pt x="6" y="21"/>
                        <a:pt x="6" y="29"/>
                        <a:pt x="6" y="30"/>
                      </a:cubicBezTo>
                      <a:cubicBezTo>
                        <a:pt x="6" y="31"/>
                        <a:pt x="7" y="32"/>
                        <a:pt x="8" y="32"/>
                      </a:cubicBezTo>
                      <a:cubicBezTo>
                        <a:pt x="9" y="32"/>
                        <a:pt x="10" y="31"/>
                        <a:pt x="10" y="30"/>
                      </a:cubicBezTo>
                      <a:cubicBezTo>
                        <a:pt x="10" y="28"/>
                        <a:pt x="10" y="13"/>
                        <a:pt x="10" y="13"/>
                      </a:cubicBezTo>
                      <a:cubicBezTo>
                        <a:pt x="11" y="13"/>
                        <a:pt x="11" y="13"/>
                        <a:pt x="11" y="13"/>
                      </a:cubicBezTo>
                      <a:cubicBezTo>
                        <a:pt x="11" y="13"/>
                        <a:pt x="11" y="28"/>
                        <a:pt x="11" y="30"/>
                      </a:cubicBezTo>
                      <a:cubicBezTo>
                        <a:pt x="11" y="31"/>
                        <a:pt x="12" y="32"/>
                        <a:pt x="14" y="32"/>
                      </a:cubicBezTo>
                      <a:cubicBezTo>
                        <a:pt x="15" y="32"/>
                        <a:pt x="16" y="31"/>
                        <a:pt x="16" y="30"/>
                      </a:cubicBezTo>
                      <a:cubicBezTo>
                        <a:pt x="16" y="29"/>
                        <a:pt x="16" y="21"/>
                        <a:pt x="16" y="13"/>
                      </a:cubicBezTo>
                      <a:cubicBezTo>
                        <a:pt x="22" y="13"/>
                        <a:pt x="22" y="13"/>
                        <a:pt x="22" y="13"/>
                      </a:cubicBezTo>
                      <a:cubicBezTo>
                        <a:pt x="21" y="8"/>
                        <a:pt x="20" y="4"/>
                        <a:pt x="19" y="2"/>
                      </a:cubicBezTo>
                      <a:cubicBezTo>
                        <a:pt x="16" y="1"/>
                        <a:pt x="13" y="1"/>
                        <a:pt x="10" y="0"/>
                      </a:cubicBezTo>
                      <a:cubicBezTo>
                        <a:pt x="8" y="0"/>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30" name="Freeform 542"/>
                <p:cNvSpPr>
                  <a:spLocks/>
                </p:cNvSpPr>
                <p:nvPr/>
              </p:nvSpPr>
              <p:spPr bwMode="auto">
                <a:xfrm>
                  <a:off x="13525" y="1040"/>
                  <a:ext cx="10" cy="10"/>
                </a:xfrm>
                <a:custGeom>
                  <a:avLst/>
                  <a:gdLst>
                    <a:gd name="T0" fmla="*/ 1 w 4"/>
                    <a:gd name="T1" fmla="*/ 3 h 4"/>
                    <a:gd name="T2" fmla="*/ 3 w 4"/>
                    <a:gd name="T3" fmla="*/ 4 h 4"/>
                    <a:gd name="T4" fmla="*/ 4 w 4"/>
                    <a:gd name="T5" fmla="*/ 1 h 4"/>
                    <a:gd name="T6" fmla="*/ 4 w 4"/>
                    <a:gd name="T7" fmla="*/ 0 h 4"/>
                    <a:gd name="T8" fmla="*/ 0 w 4"/>
                    <a:gd name="T9" fmla="*/ 0 h 4"/>
                    <a:gd name="T10" fmla="*/ 1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1" y="3"/>
                      </a:moveTo>
                      <a:cubicBezTo>
                        <a:pt x="1" y="3"/>
                        <a:pt x="2" y="4"/>
                        <a:pt x="3" y="4"/>
                      </a:cubicBezTo>
                      <a:cubicBezTo>
                        <a:pt x="4" y="3"/>
                        <a:pt x="4" y="2"/>
                        <a:pt x="4" y="1"/>
                      </a:cubicBezTo>
                      <a:cubicBezTo>
                        <a:pt x="4" y="1"/>
                        <a:pt x="4" y="1"/>
                        <a:pt x="4" y="0"/>
                      </a:cubicBezTo>
                      <a:cubicBezTo>
                        <a:pt x="2" y="0"/>
                        <a:pt x="1" y="0"/>
                        <a:pt x="0" y="0"/>
                      </a:cubicBezTo>
                      <a:cubicBezTo>
                        <a:pt x="0"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31" name="Freeform 543"/>
                <p:cNvSpPr>
                  <a:spLocks/>
                </p:cNvSpPr>
                <p:nvPr/>
              </p:nvSpPr>
              <p:spPr bwMode="auto">
                <a:xfrm>
                  <a:off x="13542" y="1043"/>
                  <a:ext cx="9" cy="12"/>
                </a:xfrm>
                <a:custGeom>
                  <a:avLst/>
                  <a:gdLst>
                    <a:gd name="T0" fmla="*/ 2 w 4"/>
                    <a:gd name="T1" fmla="*/ 5 h 5"/>
                    <a:gd name="T2" fmla="*/ 4 w 4"/>
                    <a:gd name="T3" fmla="*/ 3 h 5"/>
                    <a:gd name="T4" fmla="*/ 4 w 4"/>
                    <a:gd name="T5" fmla="*/ 1 h 5"/>
                    <a:gd name="T6" fmla="*/ 0 w 4"/>
                    <a:gd name="T7" fmla="*/ 0 h 5"/>
                    <a:gd name="T8" fmla="*/ 0 w 4"/>
                    <a:gd name="T9" fmla="*/ 3 h 5"/>
                    <a:gd name="T10" fmla="*/ 2 w 4"/>
                    <a:gd name="T11" fmla="*/ 5 h 5"/>
                  </a:gdLst>
                  <a:ahLst/>
                  <a:cxnLst>
                    <a:cxn ang="0">
                      <a:pos x="T0" y="T1"/>
                    </a:cxn>
                    <a:cxn ang="0">
                      <a:pos x="T2" y="T3"/>
                    </a:cxn>
                    <a:cxn ang="0">
                      <a:pos x="T4" y="T5"/>
                    </a:cxn>
                    <a:cxn ang="0">
                      <a:pos x="T6" y="T7"/>
                    </a:cxn>
                    <a:cxn ang="0">
                      <a:pos x="T8" y="T9"/>
                    </a:cxn>
                    <a:cxn ang="0">
                      <a:pos x="T10" y="T11"/>
                    </a:cxn>
                  </a:cxnLst>
                  <a:rect l="0" t="0" r="r" b="b"/>
                  <a:pathLst>
                    <a:path w="4" h="5">
                      <a:moveTo>
                        <a:pt x="2" y="5"/>
                      </a:moveTo>
                      <a:cubicBezTo>
                        <a:pt x="3" y="5"/>
                        <a:pt x="4" y="4"/>
                        <a:pt x="4" y="3"/>
                      </a:cubicBezTo>
                      <a:cubicBezTo>
                        <a:pt x="4" y="3"/>
                        <a:pt x="4" y="2"/>
                        <a:pt x="4" y="1"/>
                      </a:cubicBezTo>
                      <a:cubicBezTo>
                        <a:pt x="3" y="0"/>
                        <a:pt x="2" y="0"/>
                        <a:pt x="0" y="0"/>
                      </a:cubicBezTo>
                      <a:cubicBezTo>
                        <a:pt x="0" y="1"/>
                        <a:pt x="0" y="2"/>
                        <a:pt x="0"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32" name="Freeform 544"/>
                <p:cNvSpPr>
                  <a:spLocks/>
                </p:cNvSpPr>
                <p:nvPr/>
              </p:nvSpPr>
              <p:spPr bwMode="auto">
                <a:xfrm>
                  <a:off x="13130" y="877"/>
                  <a:ext cx="9" cy="31"/>
                </a:xfrm>
                <a:custGeom>
                  <a:avLst/>
                  <a:gdLst>
                    <a:gd name="T0" fmla="*/ 0 w 4"/>
                    <a:gd name="T1" fmla="*/ 11 h 13"/>
                    <a:gd name="T2" fmla="*/ 2 w 4"/>
                    <a:gd name="T3" fmla="*/ 13 h 13"/>
                    <a:gd name="T4" fmla="*/ 4 w 4"/>
                    <a:gd name="T5" fmla="*/ 11 h 13"/>
                    <a:gd name="T6" fmla="*/ 4 w 4"/>
                    <a:gd name="T7" fmla="*/ 1 h 13"/>
                    <a:gd name="T8" fmla="*/ 0 w 4"/>
                    <a:gd name="T9" fmla="*/ 0 h 13"/>
                    <a:gd name="T10" fmla="*/ 0 w 4"/>
                    <a:gd name="T11" fmla="*/ 11 h 13"/>
                  </a:gdLst>
                  <a:ahLst/>
                  <a:cxnLst>
                    <a:cxn ang="0">
                      <a:pos x="T0" y="T1"/>
                    </a:cxn>
                    <a:cxn ang="0">
                      <a:pos x="T2" y="T3"/>
                    </a:cxn>
                    <a:cxn ang="0">
                      <a:pos x="T4" y="T5"/>
                    </a:cxn>
                    <a:cxn ang="0">
                      <a:pos x="T6" y="T7"/>
                    </a:cxn>
                    <a:cxn ang="0">
                      <a:pos x="T8" y="T9"/>
                    </a:cxn>
                    <a:cxn ang="0">
                      <a:pos x="T10" y="T11"/>
                    </a:cxn>
                  </a:cxnLst>
                  <a:rect l="0" t="0" r="r" b="b"/>
                  <a:pathLst>
                    <a:path w="4" h="13">
                      <a:moveTo>
                        <a:pt x="0" y="11"/>
                      </a:moveTo>
                      <a:cubicBezTo>
                        <a:pt x="0" y="12"/>
                        <a:pt x="1" y="13"/>
                        <a:pt x="2" y="13"/>
                      </a:cubicBezTo>
                      <a:cubicBezTo>
                        <a:pt x="3" y="13"/>
                        <a:pt x="4" y="12"/>
                        <a:pt x="4" y="11"/>
                      </a:cubicBezTo>
                      <a:cubicBezTo>
                        <a:pt x="4" y="10"/>
                        <a:pt x="4" y="5"/>
                        <a:pt x="4" y="1"/>
                      </a:cubicBezTo>
                      <a:cubicBezTo>
                        <a:pt x="3" y="0"/>
                        <a:pt x="1" y="0"/>
                        <a:pt x="0" y="0"/>
                      </a:cubicBezTo>
                      <a:cubicBezTo>
                        <a:pt x="0" y="3"/>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33" name="Freeform 545"/>
                <p:cNvSpPr>
                  <a:spLocks/>
                </p:cNvSpPr>
                <p:nvPr/>
              </p:nvSpPr>
              <p:spPr bwMode="auto">
                <a:xfrm>
                  <a:off x="13016" y="853"/>
                  <a:ext cx="64" cy="112"/>
                </a:xfrm>
                <a:custGeom>
                  <a:avLst/>
                  <a:gdLst>
                    <a:gd name="T0" fmla="*/ 1 w 27"/>
                    <a:gd name="T1" fmla="*/ 21 h 47"/>
                    <a:gd name="T2" fmla="*/ 4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34" name="Oval 546"/>
                <p:cNvSpPr>
                  <a:spLocks noChangeArrowheads="1"/>
                </p:cNvSpPr>
                <p:nvPr/>
              </p:nvSpPr>
              <p:spPr bwMode="auto">
                <a:xfrm>
                  <a:off x="13035"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35" name="Freeform 547"/>
                <p:cNvSpPr>
                  <a:spLocks/>
                </p:cNvSpPr>
                <p:nvPr/>
              </p:nvSpPr>
              <p:spPr bwMode="auto">
                <a:xfrm>
                  <a:off x="13021" y="1000"/>
                  <a:ext cx="52" cy="111"/>
                </a:xfrm>
                <a:custGeom>
                  <a:avLst/>
                  <a:gdLst>
                    <a:gd name="T0" fmla="*/ 0 w 22"/>
                    <a:gd name="T1" fmla="*/ 6 h 47"/>
                    <a:gd name="T2" fmla="*/ 0 w 22"/>
                    <a:gd name="T3" fmla="*/ 21 h 47"/>
                    <a:gd name="T4" fmla="*/ 2 w 22"/>
                    <a:gd name="T5" fmla="*/ 23 h 47"/>
                    <a:gd name="T6" fmla="*/ 4 w 22"/>
                    <a:gd name="T7" fmla="*/ 21 h 47"/>
                    <a:gd name="T8" fmla="*/ 4 w 22"/>
                    <a:gd name="T9" fmla="*/ 8 h 47"/>
                    <a:gd name="T10" fmla="*/ 5 w 22"/>
                    <a:gd name="T11" fmla="*/ 8 h 47"/>
                    <a:gd name="T12" fmla="*/ 5 w 22"/>
                    <a:gd name="T13" fmla="*/ 44 h 47"/>
                    <a:gd name="T14" fmla="*/ 8 w 22"/>
                    <a:gd name="T15" fmla="*/ 47 h 47"/>
                    <a:gd name="T16" fmla="*/ 11 w 22"/>
                    <a:gd name="T17" fmla="*/ 44 h 47"/>
                    <a:gd name="T18" fmla="*/ 11 w 22"/>
                    <a:gd name="T19" fmla="*/ 23 h 47"/>
                    <a:gd name="T20" fmla="*/ 12 w 22"/>
                    <a:gd name="T21" fmla="*/ 23 h 47"/>
                    <a:gd name="T22" fmla="*/ 12 w 22"/>
                    <a:gd name="T23" fmla="*/ 44 h 47"/>
                    <a:gd name="T24" fmla="*/ 14 w 22"/>
                    <a:gd name="T25" fmla="*/ 47 h 47"/>
                    <a:gd name="T26" fmla="*/ 17 w 22"/>
                    <a:gd name="T27" fmla="*/ 44 h 47"/>
                    <a:gd name="T28" fmla="*/ 17 w 22"/>
                    <a:gd name="T29" fmla="*/ 8 h 47"/>
                    <a:gd name="T30" fmla="*/ 18 w 22"/>
                    <a:gd name="T31" fmla="*/ 8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2" y="23"/>
                        <a:pt x="22" y="22"/>
                        <a:pt x="22" y="21"/>
                      </a:cubicBezTo>
                      <a:cubicBezTo>
                        <a:pt x="22" y="20"/>
                        <a:pt x="22" y="8"/>
                        <a:pt x="22" y="6"/>
                      </a:cubicBezTo>
                      <a:cubicBezTo>
                        <a:pt x="22" y="3"/>
                        <a:pt x="20" y="0"/>
                        <a:pt x="16"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36" name="Oval 548"/>
                <p:cNvSpPr>
                  <a:spLocks noChangeArrowheads="1"/>
                </p:cNvSpPr>
                <p:nvPr/>
              </p:nvSpPr>
              <p:spPr bwMode="auto">
                <a:xfrm>
                  <a:off x="13038"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37" name="Freeform 549"/>
                <p:cNvSpPr>
                  <a:spLocks/>
                </p:cNvSpPr>
                <p:nvPr/>
              </p:nvSpPr>
              <p:spPr bwMode="auto">
                <a:xfrm>
                  <a:off x="13080" y="100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8 h 47"/>
                    <a:gd name="T42" fmla="*/ 23 w 27"/>
                    <a:gd name="T43" fmla="*/ 5 h 47"/>
                    <a:gd name="T44" fmla="*/ 18 w 27"/>
                    <a:gd name="T45" fmla="*/ 0 h 47"/>
                    <a:gd name="T46" fmla="*/ 10 w 27"/>
                    <a:gd name="T47" fmla="*/ 0 h 47"/>
                    <a:gd name="T48" fmla="*/ 5 w 27"/>
                    <a:gd name="T49" fmla="*/ 5 h 47"/>
                    <a:gd name="T50" fmla="*/ 1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0"/>
                        <a:pt x="25" y="21"/>
                        <a:pt x="26" y="21"/>
                      </a:cubicBezTo>
                      <a:cubicBezTo>
                        <a:pt x="27" y="20"/>
                        <a:pt x="27" y="19"/>
                        <a:pt x="27" y="18"/>
                      </a:cubicBezTo>
                      <a:cubicBezTo>
                        <a:pt x="27" y="18"/>
                        <a:pt x="25" y="10"/>
                        <a:pt x="23" y="5"/>
                      </a:cubicBezTo>
                      <a:cubicBezTo>
                        <a:pt x="22" y="2"/>
                        <a:pt x="20" y="0"/>
                        <a:pt x="18" y="0"/>
                      </a:cubicBezTo>
                      <a:cubicBezTo>
                        <a:pt x="17" y="0"/>
                        <a:pt x="11" y="0"/>
                        <a:pt x="10" y="0"/>
                      </a:cubicBezTo>
                      <a:cubicBezTo>
                        <a:pt x="8" y="0"/>
                        <a:pt x="5" y="2"/>
                        <a:pt x="5" y="5"/>
                      </a:cubicBezTo>
                      <a:cubicBezTo>
                        <a:pt x="3" y="10"/>
                        <a:pt x="1" y="18"/>
                        <a:pt x="1"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38" name="Oval 550"/>
                <p:cNvSpPr>
                  <a:spLocks noChangeArrowheads="1"/>
                </p:cNvSpPr>
                <p:nvPr/>
              </p:nvSpPr>
              <p:spPr bwMode="auto">
                <a:xfrm>
                  <a:off x="12971"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39" name="Oval 551"/>
                <p:cNvSpPr>
                  <a:spLocks noChangeArrowheads="1"/>
                </p:cNvSpPr>
                <p:nvPr/>
              </p:nvSpPr>
              <p:spPr bwMode="auto">
                <a:xfrm>
                  <a:off x="13102" y="97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40" name="Oval 552"/>
                <p:cNvSpPr>
                  <a:spLocks noChangeArrowheads="1"/>
                </p:cNvSpPr>
                <p:nvPr/>
              </p:nvSpPr>
              <p:spPr bwMode="auto">
                <a:xfrm>
                  <a:off x="12971" y="681"/>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41" name="Oval 553"/>
                <p:cNvSpPr>
                  <a:spLocks noChangeArrowheads="1"/>
                </p:cNvSpPr>
                <p:nvPr/>
              </p:nvSpPr>
              <p:spPr bwMode="auto">
                <a:xfrm>
                  <a:off x="12971"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42" name="Freeform 554"/>
                <p:cNvSpPr>
                  <a:spLocks/>
                </p:cNvSpPr>
                <p:nvPr/>
              </p:nvSpPr>
              <p:spPr bwMode="auto">
                <a:xfrm>
                  <a:off x="12950" y="707"/>
                  <a:ext cx="64" cy="111"/>
                </a:xfrm>
                <a:custGeom>
                  <a:avLst/>
                  <a:gdLst>
                    <a:gd name="T0" fmla="*/ 1 w 27"/>
                    <a:gd name="T1" fmla="*/ 20 h 47"/>
                    <a:gd name="T2" fmla="*/ 4 w 27"/>
                    <a:gd name="T3" fmla="*/ 19 h 47"/>
                    <a:gd name="T4" fmla="*/ 8 w 27"/>
                    <a:gd name="T5" fmla="*/ 6 h 47"/>
                    <a:gd name="T6" fmla="*/ 9 w 27"/>
                    <a:gd name="T7" fmla="*/ 6 h 47"/>
                    <a:gd name="T8" fmla="*/ 2 w 27"/>
                    <a:gd name="T9" fmla="*/ 28 h 47"/>
                    <a:gd name="T10" fmla="*/ 8 w 27"/>
                    <a:gd name="T11" fmla="*/ 28 h 47"/>
                    <a:gd name="T12" fmla="*/ 8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9 w 27"/>
                    <a:gd name="T27" fmla="*/ 44 h 47"/>
                    <a:gd name="T28" fmla="*/ 19 w 27"/>
                    <a:gd name="T29" fmla="*/ 28 h 47"/>
                    <a:gd name="T30" fmla="*/ 25 w 27"/>
                    <a:gd name="T31" fmla="*/ 28 h 47"/>
                    <a:gd name="T32" fmla="*/ 18 w 27"/>
                    <a:gd name="T33" fmla="*/ 6 h 47"/>
                    <a:gd name="T34" fmla="*/ 19 w 27"/>
                    <a:gd name="T35" fmla="*/ 6 h 47"/>
                    <a:gd name="T36" fmla="*/ 23 w 27"/>
                    <a:gd name="T37" fmla="*/ 19 h 47"/>
                    <a:gd name="T38" fmla="*/ 26 w 27"/>
                    <a:gd name="T39" fmla="*/ 20 h 47"/>
                    <a:gd name="T40" fmla="*/ 27 w 27"/>
                    <a:gd name="T41" fmla="*/ 18 h 47"/>
                    <a:gd name="T42" fmla="*/ 23 w 27"/>
                    <a:gd name="T43" fmla="*/ 4 h 47"/>
                    <a:gd name="T44" fmla="*/ 17 w 27"/>
                    <a:gd name="T45" fmla="*/ 0 h 47"/>
                    <a:gd name="T46" fmla="*/ 10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4"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4" y="20"/>
                        <a:pt x="25" y="21"/>
                        <a:pt x="26"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3"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43" name="Freeform 555"/>
                <p:cNvSpPr>
                  <a:spLocks/>
                </p:cNvSpPr>
                <p:nvPr/>
              </p:nvSpPr>
              <p:spPr bwMode="auto">
                <a:xfrm>
                  <a:off x="12955" y="853"/>
                  <a:ext cx="54" cy="112"/>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8 h 47"/>
                    <a:gd name="T20" fmla="*/ 5 w 23"/>
                    <a:gd name="T21" fmla="*/ 8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44" name="Freeform 556"/>
                <p:cNvSpPr>
                  <a:spLocks/>
                </p:cNvSpPr>
                <p:nvPr/>
              </p:nvSpPr>
              <p:spPr bwMode="auto">
                <a:xfrm>
                  <a:off x="12664" y="837"/>
                  <a:ext cx="2" cy="7"/>
                </a:xfrm>
                <a:custGeom>
                  <a:avLst/>
                  <a:gdLst>
                    <a:gd name="T0" fmla="*/ 1 w 1"/>
                    <a:gd name="T1" fmla="*/ 0 h 3"/>
                    <a:gd name="T2" fmla="*/ 0 w 1"/>
                    <a:gd name="T3" fmla="*/ 3 h 3"/>
                    <a:gd name="T4" fmla="*/ 1 w 1"/>
                    <a:gd name="T5" fmla="*/ 1 h 3"/>
                    <a:gd name="T6" fmla="*/ 1 w 1"/>
                    <a:gd name="T7" fmla="*/ 0 h 3"/>
                  </a:gdLst>
                  <a:ahLst/>
                  <a:cxnLst>
                    <a:cxn ang="0">
                      <a:pos x="T0" y="T1"/>
                    </a:cxn>
                    <a:cxn ang="0">
                      <a:pos x="T2" y="T3"/>
                    </a:cxn>
                    <a:cxn ang="0">
                      <a:pos x="T4" y="T5"/>
                    </a:cxn>
                    <a:cxn ang="0">
                      <a:pos x="T6" y="T7"/>
                    </a:cxn>
                  </a:cxnLst>
                  <a:rect l="0" t="0" r="r" b="b"/>
                  <a:pathLst>
                    <a:path w="1" h="3">
                      <a:moveTo>
                        <a:pt x="1" y="0"/>
                      </a:moveTo>
                      <a:cubicBezTo>
                        <a:pt x="1" y="1"/>
                        <a:pt x="1" y="2"/>
                        <a:pt x="0" y="3"/>
                      </a:cubicBezTo>
                      <a:cubicBezTo>
                        <a:pt x="1" y="3"/>
                        <a:pt x="1" y="2"/>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45" name="Freeform 557"/>
                <p:cNvSpPr>
                  <a:spLocks/>
                </p:cNvSpPr>
                <p:nvPr/>
              </p:nvSpPr>
              <p:spPr bwMode="auto">
                <a:xfrm>
                  <a:off x="12770" y="756"/>
                  <a:ext cx="14" cy="62"/>
                </a:xfrm>
                <a:custGeom>
                  <a:avLst/>
                  <a:gdLst>
                    <a:gd name="T0" fmla="*/ 0 w 6"/>
                    <a:gd name="T1" fmla="*/ 23 h 26"/>
                    <a:gd name="T2" fmla="*/ 3 w 6"/>
                    <a:gd name="T3" fmla="*/ 26 h 26"/>
                    <a:gd name="T4" fmla="*/ 6 w 6"/>
                    <a:gd name="T5" fmla="*/ 23 h 26"/>
                    <a:gd name="T6" fmla="*/ 6 w 6"/>
                    <a:gd name="T7" fmla="*/ 3 h 26"/>
                    <a:gd name="T8" fmla="*/ 0 w 6"/>
                    <a:gd name="T9" fmla="*/ 0 h 26"/>
                    <a:gd name="T10" fmla="*/ 0 w 6"/>
                    <a:gd name="T11" fmla="*/ 23 h 26"/>
                  </a:gdLst>
                  <a:ahLst/>
                  <a:cxnLst>
                    <a:cxn ang="0">
                      <a:pos x="T0" y="T1"/>
                    </a:cxn>
                    <a:cxn ang="0">
                      <a:pos x="T2" y="T3"/>
                    </a:cxn>
                    <a:cxn ang="0">
                      <a:pos x="T4" y="T5"/>
                    </a:cxn>
                    <a:cxn ang="0">
                      <a:pos x="T6" y="T7"/>
                    </a:cxn>
                    <a:cxn ang="0">
                      <a:pos x="T8" y="T9"/>
                    </a:cxn>
                    <a:cxn ang="0">
                      <a:pos x="T10" y="T11"/>
                    </a:cxn>
                  </a:cxnLst>
                  <a:rect l="0" t="0" r="r" b="b"/>
                  <a:pathLst>
                    <a:path w="6" h="26">
                      <a:moveTo>
                        <a:pt x="0" y="23"/>
                      </a:moveTo>
                      <a:cubicBezTo>
                        <a:pt x="0" y="24"/>
                        <a:pt x="2" y="26"/>
                        <a:pt x="3" y="26"/>
                      </a:cubicBezTo>
                      <a:cubicBezTo>
                        <a:pt x="5" y="26"/>
                        <a:pt x="6" y="24"/>
                        <a:pt x="6" y="23"/>
                      </a:cubicBezTo>
                      <a:cubicBezTo>
                        <a:pt x="6" y="21"/>
                        <a:pt x="6" y="8"/>
                        <a:pt x="6" y="3"/>
                      </a:cubicBezTo>
                      <a:cubicBezTo>
                        <a:pt x="4" y="3"/>
                        <a:pt x="2" y="1"/>
                        <a:pt x="0" y="0"/>
                      </a:cubicBezTo>
                      <a:cubicBezTo>
                        <a:pt x="0" y="10"/>
                        <a:pt x="0" y="21"/>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46" name="Freeform 558"/>
                <p:cNvSpPr>
                  <a:spLocks/>
                </p:cNvSpPr>
                <p:nvPr/>
              </p:nvSpPr>
              <p:spPr bwMode="auto">
                <a:xfrm>
                  <a:off x="12787" y="766"/>
                  <a:ext cx="14" cy="52"/>
                </a:xfrm>
                <a:custGeom>
                  <a:avLst/>
                  <a:gdLst>
                    <a:gd name="T0" fmla="*/ 0 w 6"/>
                    <a:gd name="T1" fmla="*/ 0 h 22"/>
                    <a:gd name="T2" fmla="*/ 0 w 6"/>
                    <a:gd name="T3" fmla="*/ 19 h 22"/>
                    <a:gd name="T4" fmla="*/ 3 w 6"/>
                    <a:gd name="T5" fmla="*/ 22 h 22"/>
                    <a:gd name="T6" fmla="*/ 6 w 6"/>
                    <a:gd name="T7" fmla="*/ 19 h 22"/>
                    <a:gd name="T8" fmla="*/ 6 w 6"/>
                    <a:gd name="T9" fmla="*/ 0 h 22"/>
                    <a:gd name="T10" fmla="*/ 0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0" y="0"/>
                      </a:moveTo>
                      <a:cubicBezTo>
                        <a:pt x="0" y="5"/>
                        <a:pt x="0" y="17"/>
                        <a:pt x="0" y="19"/>
                      </a:cubicBezTo>
                      <a:cubicBezTo>
                        <a:pt x="0" y="20"/>
                        <a:pt x="1" y="22"/>
                        <a:pt x="3" y="22"/>
                      </a:cubicBezTo>
                      <a:cubicBezTo>
                        <a:pt x="4" y="22"/>
                        <a:pt x="6" y="20"/>
                        <a:pt x="6" y="19"/>
                      </a:cubicBezTo>
                      <a:cubicBezTo>
                        <a:pt x="6" y="18"/>
                        <a:pt x="6" y="9"/>
                        <a:pt x="6"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47" name="Freeform 559"/>
                <p:cNvSpPr>
                  <a:spLocks/>
                </p:cNvSpPr>
                <p:nvPr/>
              </p:nvSpPr>
              <p:spPr bwMode="auto">
                <a:xfrm>
                  <a:off x="13021" y="707"/>
                  <a:ext cx="40" cy="111"/>
                </a:xfrm>
                <a:custGeom>
                  <a:avLst/>
                  <a:gdLst>
                    <a:gd name="T0" fmla="*/ 0 w 17"/>
                    <a:gd name="T1" fmla="*/ 6 h 47"/>
                    <a:gd name="T2" fmla="*/ 0 w 17"/>
                    <a:gd name="T3" fmla="*/ 20 h 47"/>
                    <a:gd name="T4" fmla="*/ 2 w 17"/>
                    <a:gd name="T5" fmla="*/ 23 h 47"/>
                    <a:gd name="T6" fmla="*/ 4 w 17"/>
                    <a:gd name="T7" fmla="*/ 20 h 47"/>
                    <a:gd name="T8" fmla="*/ 4 w 17"/>
                    <a:gd name="T9" fmla="*/ 7 h 47"/>
                    <a:gd name="T10" fmla="*/ 5 w 17"/>
                    <a:gd name="T11" fmla="*/ 7 h 47"/>
                    <a:gd name="T12" fmla="*/ 5 w 17"/>
                    <a:gd name="T13" fmla="*/ 44 h 47"/>
                    <a:gd name="T14" fmla="*/ 8 w 17"/>
                    <a:gd name="T15" fmla="*/ 47 h 47"/>
                    <a:gd name="T16" fmla="*/ 11 w 17"/>
                    <a:gd name="T17" fmla="*/ 44 h 47"/>
                    <a:gd name="T18" fmla="*/ 11 w 17"/>
                    <a:gd name="T19" fmla="*/ 23 h 47"/>
                    <a:gd name="T20" fmla="*/ 12 w 17"/>
                    <a:gd name="T21" fmla="*/ 23 h 47"/>
                    <a:gd name="T22" fmla="*/ 12 w 17"/>
                    <a:gd name="T23" fmla="*/ 44 h 47"/>
                    <a:gd name="T24" fmla="*/ 14 w 17"/>
                    <a:gd name="T25" fmla="*/ 47 h 47"/>
                    <a:gd name="T26" fmla="*/ 17 w 17"/>
                    <a:gd name="T27" fmla="*/ 44 h 47"/>
                    <a:gd name="T28" fmla="*/ 17 w 17"/>
                    <a:gd name="T29" fmla="*/ 12 h 47"/>
                    <a:gd name="T30" fmla="*/ 5 w 17"/>
                    <a:gd name="T31" fmla="*/ 0 h 47"/>
                    <a:gd name="T32" fmla="*/ 0 w 17"/>
                    <a:gd name="T33"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47">
                      <a:moveTo>
                        <a:pt x="0" y="6"/>
                      </a:move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7"/>
                        <a:pt x="8" y="47"/>
                      </a:cubicBezTo>
                      <a:cubicBezTo>
                        <a:pt x="9" y="47"/>
                        <a:pt x="11" y="45"/>
                        <a:pt x="11" y="44"/>
                      </a:cubicBezTo>
                      <a:cubicBezTo>
                        <a:pt x="11" y="41"/>
                        <a:pt x="11" y="23"/>
                        <a:pt x="11" y="23"/>
                      </a:cubicBezTo>
                      <a:cubicBezTo>
                        <a:pt x="11" y="23"/>
                        <a:pt x="11" y="23"/>
                        <a:pt x="12" y="23"/>
                      </a:cubicBezTo>
                      <a:cubicBezTo>
                        <a:pt x="12" y="23"/>
                        <a:pt x="12" y="41"/>
                        <a:pt x="12" y="44"/>
                      </a:cubicBezTo>
                      <a:cubicBezTo>
                        <a:pt x="12" y="45"/>
                        <a:pt x="13" y="47"/>
                        <a:pt x="14" y="47"/>
                      </a:cubicBezTo>
                      <a:cubicBezTo>
                        <a:pt x="16" y="47"/>
                        <a:pt x="17" y="45"/>
                        <a:pt x="17" y="44"/>
                      </a:cubicBezTo>
                      <a:cubicBezTo>
                        <a:pt x="17" y="42"/>
                        <a:pt x="17" y="22"/>
                        <a:pt x="17" y="12"/>
                      </a:cubicBezTo>
                      <a:cubicBezTo>
                        <a:pt x="15" y="9"/>
                        <a:pt x="11" y="5"/>
                        <a:pt x="5" y="0"/>
                      </a:cubicBezTo>
                      <a:cubicBezTo>
                        <a:pt x="2"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48" name="Freeform 560"/>
                <p:cNvSpPr>
                  <a:spLocks/>
                </p:cNvSpPr>
                <p:nvPr/>
              </p:nvSpPr>
              <p:spPr bwMode="auto">
                <a:xfrm>
                  <a:off x="12758" y="740"/>
                  <a:ext cx="10" cy="21"/>
                </a:xfrm>
                <a:custGeom>
                  <a:avLst/>
                  <a:gdLst>
                    <a:gd name="T0" fmla="*/ 2 w 4"/>
                    <a:gd name="T1" fmla="*/ 9 h 9"/>
                    <a:gd name="T2" fmla="*/ 4 w 4"/>
                    <a:gd name="T3" fmla="*/ 6 h 9"/>
                    <a:gd name="T4" fmla="*/ 4 w 4"/>
                    <a:gd name="T5" fmla="*/ 6 h 9"/>
                    <a:gd name="T6" fmla="*/ 0 w 4"/>
                    <a:gd name="T7" fmla="*/ 0 h 9"/>
                    <a:gd name="T8" fmla="*/ 0 w 4"/>
                    <a:gd name="T9" fmla="*/ 6 h 9"/>
                    <a:gd name="T10" fmla="*/ 2 w 4"/>
                    <a:gd name="T11" fmla="*/ 9 h 9"/>
                  </a:gdLst>
                  <a:ahLst/>
                  <a:cxnLst>
                    <a:cxn ang="0">
                      <a:pos x="T0" y="T1"/>
                    </a:cxn>
                    <a:cxn ang="0">
                      <a:pos x="T2" y="T3"/>
                    </a:cxn>
                    <a:cxn ang="0">
                      <a:pos x="T4" y="T5"/>
                    </a:cxn>
                    <a:cxn ang="0">
                      <a:pos x="T6" y="T7"/>
                    </a:cxn>
                    <a:cxn ang="0">
                      <a:pos x="T8" y="T9"/>
                    </a:cxn>
                    <a:cxn ang="0">
                      <a:pos x="T10" y="T11"/>
                    </a:cxn>
                  </a:cxnLst>
                  <a:rect l="0" t="0" r="r" b="b"/>
                  <a:pathLst>
                    <a:path w="4" h="9">
                      <a:moveTo>
                        <a:pt x="2" y="9"/>
                      </a:moveTo>
                      <a:cubicBezTo>
                        <a:pt x="3" y="9"/>
                        <a:pt x="4" y="8"/>
                        <a:pt x="4" y="6"/>
                      </a:cubicBezTo>
                      <a:cubicBezTo>
                        <a:pt x="4" y="6"/>
                        <a:pt x="4" y="6"/>
                        <a:pt x="4" y="6"/>
                      </a:cubicBezTo>
                      <a:cubicBezTo>
                        <a:pt x="3" y="4"/>
                        <a:pt x="1" y="2"/>
                        <a:pt x="0" y="0"/>
                      </a:cubicBezTo>
                      <a:cubicBezTo>
                        <a:pt x="0" y="3"/>
                        <a:pt x="0" y="6"/>
                        <a:pt x="0" y="6"/>
                      </a:cubicBezTo>
                      <a:cubicBezTo>
                        <a:pt x="0" y="8"/>
                        <a:pt x="1" y="9"/>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49" name="Freeform 561"/>
                <p:cNvSpPr>
                  <a:spLocks/>
                </p:cNvSpPr>
                <p:nvPr/>
              </p:nvSpPr>
              <p:spPr bwMode="auto">
                <a:xfrm>
                  <a:off x="13087" y="856"/>
                  <a:ext cx="41" cy="109"/>
                </a:xfrm>
                <a:custGeom>
                  <a:avLst/>
                  <a:gdLst>
                    <a:gd name="T0" fmla="*/ 0 w 17"/>
                    <a:gd name="T1" fmla="*/ 5 h 46"/>
                    <a:gd name="T2" fmla="*/ 0 w 17"/>
                    <a:gd name="T3" fmla="*/ 20 h 46"/>
                    <a:gd name="T4" fmla="*/ 2 w 17"/>
                    <a:gd name="T5" fmla="*/ 22 h 46"/>
                    <a:gd name="T6" fmla="*/ 4 w 17"/>
                    <a:gd name="T7" fmla="*/ 20 h 46"/>
                    <a:gd name="T8" fmla="*/ 4 w 17"/>
                    <a:gd name="T9" fmla="*/ 7 h 46"/>
                    <a:gd name="T10" fmla="*/ 5 w 17"/>
                    <a:gd name="T11" fmla="*/ 7 h 46"/>
                    <a:gd name="T12" fmla="*/ 5 w 17"/>
                    <a:gd name="T13" fmla="*/ 43 h 46"/>
                    <a:gd name="T14" fmla="*/ 8 w 17"/>
                    <a:gd name="T15" fmla="*/ 46 h 46"/>
                    <a:gd name="T16" fmla="*/ 10 w 17"/>
                    <a:gd name="T17" fmla="*/ 43 h 46"/>
                    <a:gd name="T18" fmla="*/ 10 w 17"/>
                    <a:gd name="T19" fmla="*/ 22 h 46"/>
                    <a:gd name="T20" fmla="*/ 11 w 17"/>
                    <a:gd name="T21" fmla="*/ 22 h 46"/>
                    <a:gd name="T22" fmla="*/ 11 w 17"/>
                    <a:gd name="T23" fmla="*/ 43 h 46"/>
                    <a:gd name="T24" fmla="*/ 14 w 17"/>
                    <a:gd name="T25" fmla="*/ 46 h 46"/>
                    <a:gd name="T26" fmla="*/ 17 w 17"/>
                    <a:gd name="T27" fmla="*/ 43 h 46"/>
                    <a:gd name="T28" fmla="*/ 17 w 17"/>
                    <a:gd name="T29" fmla="*/ 8 h 46"/>
                    <a:gd name="T30" fmla="*/ 4 w 17"/>
                    <a:gd name="T31" fmla="*/ 0 h 46"/>
                    <a:gd name="T32" fmla="*/ 0 w 17"/>
                    <a:gd name="T33"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46">
                      <a:moveTo>
                        <a:pt x="0" y="5"/>
                      </a:moveTo>
                      <a:cubicBezTo>
                        <a:pt x="0" y="7"/>
                        <a:pt x="0" y="19"/>
                        <a:pt x="0" y="20"/>
                      </a:cubicBezTo>
                      <a:cubicBezTo>
                        <a:pt x="0" y="21"/>
                        <a:pt x="0" y="22"/>
                        <a:pt x="2" y="22"/>
                      </a:cubicBezTo>
                      <a:cubicBezTo>
                        <a:pt x="3" y="22"/>
                        <a:pt x="4" y="21"/>
                        <a:pt x="4" y="20"/>
                      </a:cubicBezTo>
                      <a:cubicBezTo>
                        <a:pt x="4" y="19"/>
                        <a:pt x="4" y="7"/>
                        <a:pt x="4" y="7"/>
                      </a:cubicBezTo>
                      <a:cubicBezTo>
                        <a:pt x="4" y="7"/>
                        <a:pt x="4" y="7"/>
                        <a:pt x="5" y="7"/>
                      </a:cubicBezTo>
                      <a:cubicBezTo>
                        <a:pt x="5" y="7"/>
                        <a:pt x="5" y="41"/>
                        <a:pt x="5" y="43"/>
                      </a:cubicBezTo>
                      <a:cubicBezTo>
                        <a:pt x="5" y="45"/>
                        <a:pt x="6" y="46"/>
                        <a:pt x="8" y="46"/>
                      </a:cubicBezTo>
                      <a:cubicBezTo>
                        <a:pt x="9" y="46"/>
                        <a:pt x="10" y="45"/>
                        <a:pt x="10" y="43"/>
                      </a:cubicBezTo>
                      <a:cubicBezTo>
                        <a:pt x="10" y="41"/>
                        <a:pt x="10" y="22"/>
                        <a:pt x="10" y="22"/>
                      </a:cubicBezTo>
                      <a:cubicBezTo>
                        <a:pt x="10" y="22"/>
                        <a:pt x="10" y="22"/>
                        <a:pt x="11" y="22"/>
                      </a:cubicBezTo>
                      <a:cubicBezTo>
                        <a:pt x="11" y="22"/>
                        <a:pt x="11" y="41"/>
                        <a:pt x="11" y="43"/>
                      </a:cubicBezTo>
                      <a:cubicBezTo>
                        <a:pt x="11" y="45"/>
                        <a:pt x="13" y="46"/>
                        <a:pt x="14" y="46"/>
                      </a:cubicBezTo>
                      <a:cubicBezTo>
                        <a:pt x="16" y="46"/>
                        <a:pt x="17" y="45"/>
                        <a:pt x="17" y="43"/>
                      </a:cubicBezTo>
                      <a:cubicBezTo>
                        <a:pt x="17" y="41"/>
                        <a:pt x="17" y="15"/>
                        <a:pt x="17" y="8"/>
                      </a:cubicBezTo>
                      <a:cubicBezTo>
                        <a:pt x="8" y="6"/>
                        <a:pt x="8" y="10"/>
                        <a:pt x="4"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50" name="Freeform 562"/>
                <p:cNvSpPr>
                  <a:spLocks/>
                </p:cNvSpPr>
                <p:nvPr/>
              </p:nvSpPr>
              <p:spPr bwMode="auto">
                <a:xfrm>
                  <a:off x="12687" y="721"/>
                  <a:ext cx="19" cy="35"/>
                </a:xfrm>
                <a:custGeom>
                  <a:avLst/>
                  <a:gdLst>
                    <a:gd name="T0" fmla="*/ 2 w 8"/>
                    <a:gd name="T1" fmla="*/ 14 h 15"/>
                    <a:gd name="T2" fmla="*/ 4 w 8"/>
                    <a:gd name="T3" fmla="*/ 13 h 15"/>
                    <a:gd name="T4" fmla="*/ 8 w 8"/>
                    <a:gd name="T5" fmla="*/ 0 h 15"/>
                    <a:gd name="T6" fmla="*/ 2 w 8"/>
                    <a:gd name="T7" fmla="*/ 6 h 15"/>
                    <a:gd name="T8" fmla="*/ 0 w 8"/>
                    <a:gd name="T9" fmla="*/ 12 h 15"/>
                    <a:gd name="T10" fmla="*/ 2 w 8"/>
                    <a:gd name="T11" fmla="*/ 14 h 15"/>
                  </a:gdLst>
                  <a:ahLst/>
                  <a:cxnLst>
                    <a:cxn ang="0">
                      <a:pos x="T0" y="T1"/>
                    </a:cxn>
                    <a:cxn ang="0">
                      <a:pos x="T2" y="T3"/>
                    </a:cxn>
                    <a:cxn ang="0">
                      <a:pos x="T4" y="T5"/>
                    </a:cxn>
                    <a:cxn ang="0">
                      <a:pos x="T6" y="T7"/>
                    </a:cxn>
                    <a:cxn ang="0">
                      <a:pos x="T8" y="T9"/>
                    </a:cxn>
                    <a:cxn ang="0">
                      <a:pos x="T10" y="T11"/>
                    </a:cxn>
                  </a:cxnLst>
                  <a:rect l="0" t="0" r="r" b="b"/>
                  <a:pathLst>
                    <a:path w="8" h="15">
                      <a:moveTo>
                        <a:pt x="2" y="14"/>
                      </a:moveTo>
                      <a:cubicBezTo>
                        <a:pt x="3" y="15"/>
                        <a:pt x="4" y="14"/>
                        <a:pt x="4" y="13"/>
                      </a:cubicBezTo>
                      <a:cubicBezTo>
                        <a:pt x="4" y="12"/>
                        <a:pt x="7" y="2"/>
                        <a:pt x="8" y="0"/>
                      </a:cubicBezTo>
                      <a:cubicBezTo>
                        <a:pt x="6" y="2"/>
                        <a:pt x="4" y="3"/>
                        <a:pt x="2" y="6"/>
                      </a:cubicBezTo>
                      <a:cubicBezTo>
                        <a:pt x="1" y="9"/>
                        <a:pt x="1" y="12"/>
                        <a:pt x="0" y="12"/>
                      </a:cubicBezTo>
                      <a:cubicBezTo>
                        <a:pt x="0" y="13"/>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51" name="Freeform 563"/>
                <p:cNvSpPr>
                  <a:spLocks/>
                </p:cNvSpPr>
                <p:nvPr/>
              </p:nvSpPr>
              <p:spPr bwMode="auto">
                <a:xfrm>
                  <a:off x="12694" y="711"/>
                  <a:ext cx="57" cy="107"/>
                </a:xfrm>
                <a:custGeom>
                  <a:avLst/>
                  <a:gdLst>
                    <a:gd name="T0" fmla="*/ 5 w 24"/>
                    <a:gd name="T1" fmla="*/ 4 h 45"/>
                    <a:gd name="T2" fmla="*/ 5 w 24"/>
                    <a:gd name="T3" fmla="*/ 4 h 45"/>
                    <a:gd name="T4" fmla="*/ 6 w 24"/>
                    <a:gd name="T5" fmla="*/ 4 h 45"/>
                    <a:gd name="T6" fmla="*/ 0 w 24"/>
                    <a:gd name="T7" fmla="*/ 26 h 45"/>
                    <a:gd name="T8" fmla="*/ 6 w 24"/>
                    <a:gd name="T9" fmla="*/ 26 h 45"/>
                    <a:gd name="T10" fmla="*/ 6 w 24"/>
                    <a:gd name="T11" fmla="*/ 42 h 45"/>
                    <a:gd name="T12" fmla="*/ 8 w 24"/>
                    <a:gd name="T13" fmla="*/ 45 h 45"/>
                    <a:gd name="T14" fmla="*/ 10 w 24"/>
                    <a:gd name="T15" fmla="*/ 42 h 45"/>
                    <a:gd name="T16" fmla="*/ 10 w 24"/>
                    <a:gd name="T17" fmla="*/ 26 h 45"/>
                    <a:gd name="T18" fmla="*/ 11 w 24"/>
                    <a:gd name="T19" fmla="*/ 26 h 45"/>
                    <a:gd name="T20" fmla="*/ 11 w 24"/>
                    <a:gd name="T21" fmla="*/ 42 h 45"/>
                    <a:gd name="T22" fmla="*/ 14 w 24"/>
                    <a:gd name="T23" fmla="*/ 45 h 45"/>
                    <a:gd name="T24" fmla="*/ 16 w 24"/>
                    <a:gd name="T25" fmla="*/ 42 h 45"/>
                    <a:gd name="T26" fmla="*/ 16 w 24"/>
                    <a:gd name="T27" fmla="*/ 26 h 45"/>
                    <a:gd name="T28" fmla="*/ 22 w 24"/>
                    <a:gd name="T29" fmla="*/ 26 h 45"/>
                    <a:gd name="T30" fmla="*/ 16 w 24"/>
                    <a:gd name="T31" fmla="*/ 4 h 45"/>
                    <a:gd name="T32" fmla="*/ 17 w 24"/>
                    <a:gd name="T33" fmla="*/ 4 h 45"/>
                    <a:gd name="T34" fmla="*/ 20 w 24"/>
                    <a:gd name="T35" fmla="*/ 17 h 45"/>
                    <a:gd name="T36" fmla="*/ 23 w 24"/>
                    <a:gd name="T37" fmla="*/ 18 h 45"/>
                    <a:gd name="T38" fmla="*/ 24 w 24"/>
                    <a:gd name="T39" fmla="*/ 16 h 45"/>
                    <a:gd name="T40" fmla="*/ 20 w 24"/>
                    <a:gd name="T41" fmla="*/ 3 h 45"/>
                    <a:gd name="T42" fmla="*/ 5 w 24"/>
                    <a:gd name="T43"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5">
                      <a:moveTo>
                        <a:pt x="5" y="4"/>
                      </a:moveTo>
                      <a:cubicBezTo>
                        <a:pt x="5" y="4"/>
                        <a:pt x="5" y="4"/>
                        <a:pt x="5" y="4"/>
                      </a:cubicBezTo>
                      <a:cubicBezTo>
                        <a:pt x="6" y="4"/>
                        <a:pt x="6" y="4"/>
                        <a:pt x="6" y="4"/>
                      </a:cubicBezTo>
                      <a:cubicBezTo>
                        <a:pt x="0" y="26"/>
                        <a:pt x="0" y="26"/>
                        <a:pt x="0" y="26"/>
                      </a:cubicBezTo>
                      <a:cubicBezTo>
                        <a:pt x="6" y="26"/>
                        <a:pt x="6" y="26"/>
                        <a:pt x="6" y="26"/>
                      </a:cubicBezTo>
                      <a:cubicBezTo>
                        <a:pt x="6" y="34"/>
                        <a:pt x="6" y="41"/>
                        <a:pt x="6" y="42"/>
                      </a:cubicBezTo>
                      <a:cubicBezTo>
                        <a:pt x="6" y="44"/>
                        <a:pt x="7" y="45"/>
                        <a:pt x="8" y="45"/>
                      </a:cubicBezTo>
                      <a:cubicBezTo>
                        <a:pt x="9" y="45"/>
                        <a:pt x="10" y="44"/>
                        <a:pt x="10" y="42"/>
                      </a:cubicBezTo>
                      <a:cubicBezTo>
                        <a:pt x="10" y="41"/>
                        <a:pt x="10" y="26"/>
                        <a:pt x="10" y="26"/>
                      </a:cubicBezTo>
                      <a:cubicBezTo>
                        <a:pt x="11" y="26"/>
                        <a:pt x="11" y="26"/>
                        <a:pt x="11" y="26"/>
                      </a:cubicBezTo>
                      <a:cubicBezTo>
                        <a:pt x="11" y="26"/>
                        <a:pt x="11" y="41"/>
                        <a:pt x="11" y="42"/>
                      </a:cubicBezTo>
                      <a:cubicBezTo>
                        <a:pt x="11" y="44"/>
                        <a:pt x="12" y="45"/>
                        <a:pt x="14" y="45"/>
                      </a:cubicBezTo>
                      <a:cubicBezTo>
                        <a:pt x="15" y="45"/>
                        <a:pt x="16" y="44"/>
                        <a:pt x="16" y="42"/>
                      </a:cubicBezTo>
                      <a:cubicBezTo>
                        <a:pt x="16" y="41"/>
                        <a:pt x="16" y="34"/>
                        <a:pt x="16" y="26"/>
                      </a:cubicBezTo>
                      <a:cubicBezTo>
                        <a:pt x="22" y="26"/>
                        <a:pt x="22" y="26"/>
                        <a:pt x="22" y="26"/>
                      </a:cubicBezTo>
                      <a:cubicBezTo>
                        <a:pt x="16" y="4"/>
                        <a:pt x="16" y="4"/>
                        <a:pt x="16" y="4"/>
                      </a:cubicBezTo>
                      <a:cubicBezTo>
                        <a:pt x="17" y="4"/>
                        <a:pt x="17" y="4"/>
                        <a:pt x="17" y="4"/>
                      </a:cubicBezTo>
                      <a:cubicBezTo>
                        <a:pt x="17" y="4"/>
                        <a:pt x="20" y="16"/>
                        <a:pt x="20" y="17"/>
                      </a:cubicBezTo>
                      <a:cubicBezTo>
                        <a:pt x="21" y="18"/>
                        <a:pt x="22" y="19"/>
                        <a:pt x="23" y="18"/>
                      </a:cubicBezTo>
                      <a:cubicBezTo>
                        <a:pt x="24" y="18"/>
                        <a:pt x="24" y="17"/>
                        <a:pt x="24" y="16"/>
                      </a:cubicBezTo>
                      <a:cubicBezTo>
                        <a:pt x="24" y="16"/>
                        <a:pt x="22" y="9"/>
                        <a:pt x="20" y="3"/>
                      </a:cubicBezTo>
                      <a:cubicBezTo>
                        <a:pt x="17" y="0"/>
                        <a:pt x="13" y="0"/>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52" name="Freeform 564"/>
                <p:cNvSpPr>
                  <a:spLocks/>
                </p:cNvSpPr>
                <p:nvPr/>
              </p:nvSpPr>
              <p:spPr bwMode="auto">
                <a:xfrm>
                  <a:off x="12668" y="808"/>
                  <a:ext cx="0" cy="5"/>
                </a:xfrm>
                <a:custGeom>
                  <a:avLst/>
                  <a:gdLst>
                    <a:gd name="T0" fmla="*/ 0 h 2"/>
                    <a:gd name="T1" fmla="*/ 2 h 2"/>
                    <a:gd name="T2" fmla="*/ 1 h 2"/>
                    <a:gd name="T3" fmla="*/ 0 h 2"/>
                  </a:gdLst>
                  <a:ahLst/>
                  <a:cxnLst>
                    <a:cxn ang="0">
                      <a:pos x="0" y="T0"/>
                    </a:cxn>
                    <a:cxn ang="0">
                      <a:pos x="0" y="T1"/>
                    </a:cxn>
                    <a:cxn ang="0">
                      <a:pos x="0" y="T2"/>
                    </a:cxn>
                    <a:cxn ang="0">
                      <a:pos x="0" y="T3"/>
                    </a:cxn>
                  </a:cxnLst>
                  <a:rect l="0" t="0" r="r" b="b"/>
                  <a:pathLst>
                    <a:path h="2">
                      <a:moveTo>
                        <a:pt x="0" y="0"/>
                      </a:moveTo>
                      <a:cubicBezTo>
                        <a:pt x="0" y="1"/>
                        <a:pt x="0" y="1"/>
                        <a:pt x="0" y="2"/>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53" name="Freeform 565"/>
                <p:cNvSpPr>
                  <a:spLocks/>
                </p:cNvSpPr>
                <p:nvPr/>
              </p:nvSpPr>
              <p:spPr bwMode="auto">
                <a:xfrm>
                  <a:off x="12950" y="1000"/>
                  <a:ext cx="64" cy="111"/>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9 w 27"/>
                    <a:gd name="T27" fmla="*/ 45 h 47"/>
                    <a:gd name="T28" fmla="*/ 19 w 27"/>
                    <a:gd name="T29" fmla="*/ 28 h 47"/>
                    <a:gd name="T30" fmla="*/ 25 w 27"/>
                    <a:gd name="T31" fmla="*/ 28 h 47"/>
                    <a:gd name="T32" fmla="*/ 18 w 27"/>
                    <a:gd name="T33" fmla="*/ 7 h 47"/>
                    <a:gd name="T34" fmla="*/ 19 w 27"/>
                    <a:gd name="T35" fmla="*/ 7 h 47"/>
                    <a:gd name="T36" fmla="*/ 23 w 27"/>
                    <a:gd name="T37" fmla="*/ 20 h 47"/>
                    <a:gd name="T38" fmla="*/ 26 w 27"/>
                    <a:gd name="T39" fmla="*/ 21 h 47"/>
                    <a:gd name="T40" fmla="*/ 27 w 27"/>
                    <a:gd name="T41" fmla="*/ 18 h 47"/>
                    <a:gd name="T42" fmla="*/ 23 w 27"/>
                    <a:gd name="T43" fmla="*/ 5 h 47"/>
                    <a:gd name="T44" fmla="*/ 17 w 27"/>
                    <a:gd name="T45" fmla="*/ 0 h 47"/>
                    <a:gd name="T46" fmla="*/ 10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4" y="20"/>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4" y="20"/>
                        <a:pt x="25" y="21"/>
                        <a:pt x="26" y="21"/>
                      </a:cubicBezTo>
                      <a:cubicBezTo>
                        <a:pt x="26" y="20"/>
                        <a:pt x="27" y="19"/>
                        <a:pt x="27" y="18"/>
                      </a:cubicBezTo>
                      <a:cubicBezTo>
                        <a:pt x="26" y="18"/>
                        <a:pt x="24" y="10"/>
                        <a:pt x="23" y="5"/>
                      </a:cubicBezTo>
                      <a:cubicBezTo>
                        <a:pt x="22" y="2"/>
                        <a:pt x="20" y="0"/>
                        <a:pt x="17" y="0"/>
                      </a:cubicBezTo>
                      <a:cubicBezTo>
                        <a:pt x="16" y="0"/>
                        <a:pt x="11" y="0"/>
                        <a:pt x="10" y="0"/>
                      </a:cubicBezTo>
                      <a:cubicBezTo>
                        <a:pt x="7" y="0"/>
                        <a:pt x="5" y="2"/>
                        <a:pt x="4" y="5"/>
                      </a:cubicBezTo>
                      <a:cubicBezTo>
                        <a:pt x="3"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54" name="Freeform 566"/>
                <p:cNvSpPr>
                  <a:spLocks/>
                </p:cNvSpPr>
                <p:nvPr/>
              </p:nvSpPr>
              <p:spPr bwMode="auto">
                <a:xfrm>
                  <a:off x="12623" y="853"/>
                  <a:ext cx="64" cy="112"/>
                </a:xfrm>
                <a:custGeom>
                  <a:avLst/>
                  <a:gdLst>
                    <a:gd name="T0" fmla="*/ 0 w 27"/>
                    <a:gd name="T1" fmla="*/ 19 h 47"/>
                    <a:gd name="T2" fmla="*/ 1 w 27"/>
                    <a:gd name="T3" fmla="*/ 21 h 47"/>
                    <a:gd name="T4" fmla="*/ 3 w 27"/>
                    <a:gd name="T5" fmla="*/ 20 h 47"/>
                    <a:gd name="T6" fmla="*/ 7 w 27"/>
                    <a:gd name="T7" fmla="*/ 7 h 47"/>
                    <a:gd name="T8" fmla="*/ 8 w 27"/>
                    <a:gd name="T9" fmla="*/ 7 h 47"/>
                    <a:gd name="T10" fmla="*/ 2 w 27"/>
                    <a:gd name="T11" fmla="*/ 28 h 47"/>
                    <a:gd name="T12" fmla="*/ 8 w 27"/>
                    <a:gd name="T13" fmla="*/ 28 h 47"/>
                    <a:gd name="T14" fmla="*/ 8 w 27"/>
                    <a:gd name="T15" fmla="*/ 45 h 47"/>
                    <a:gd name="T16" fmla="*/ 10 w 27"/>
                    <a:gd name="T17" fmla="*/ 47 h 47"/>
                    <a:gd name="T18" fmla="*/ 13 w 27"/>
                    <a:gd name="T19" fmla="*/ 45 h 47"/>
                    <a:gd name="T20" fmla="*/ 13 w 27"/>
                    <a:gd name="T21" fmla="*/ 28 h 47"/>
                    <a:gd name="T22" fmla="*/ 14 w 27"/>
                    <a:gd name="T23" fmla="*/ 28 h 47"/>
                    <a:gd name="T24" fmla="*/ 14 w 27"/>
                    <a:gd name="T25" fmla="*/ 45 h 47"/>
                    <a:gd name="T26" fmla="*/ 16 w 27"/>
                    <a:gd name="T27" fmla="*/ 47 h 47"/>
                    <a:gd name="T28" fmla="*/ 18 w 27"/>
                    <a:gd name="T29" fmla="*/ 45 h 47"/>
                    <a:gd name="T30" fmla="*/ 18 w 27"/>
                    <a:gd name="T31" fmla="*/ 28 h 47"/>
                    <a:gd name="T32" fmla="*/ 24 w 27"/>
                    <a:gd name="T33" fmla="*/ 28 h 47"/>
                    <a:gd name="T34" fmla="*/ 18 w 27"/>
                    <a:gd name="T35" fmla="*/ 7 h 47"/>
                    <a:gd name="T36" fmla="*/ 19 w 27"/>
                    <a:gd name="T37" fmla="*/ 7 h 47"/>
                    <a:gd name="T38" fmla="*/ 23 w 27"/>
                    <a:gd name="T39" fmla="*/ 20 h 47"/>
                    <a:gd name="T40" fmla="*/ 25 w 27"/>
                    <a:gd name="T41" fmla="*/ 21 h 47"/>
                    <a:gd name="T42" fmla="*/ 26 w 27"/>
                    <a:gd name="T43" fmla="*/ 19 h 47"/>
                    <a:gd name="T44" fmla="*/ 22 w 27"/>
                    <a:gd name="T45" fmla="*/ 5 h 47"/>
                    <a:gd name="T46" fmla="*/ 17 w 27"/>
                    <a:gd name="T47" fmla="*/ 0 h 47"/>
                    <a:gd name="T48" fmla="*/ 17 w 27"/>
                    <a:gd name="T49" fmla="*/ 9 h 47"/>
                    <a:gd name="T50" fmla="*/ 10 w 27"/>
                    <a:gd name="T51" fmla="*/ 3 h 47"/>
                    <a:gd name="T52" fmla="*/ 5 w 27"/>
                    <a:gd name="T53" fmla="*/ 3 h 47"/>
                    <a:gd name="T54" fmla="*/ 4 w 27"/>
                    <a:gd name="T55" fmla="*/ 5 h 47"/>
                    <a:gd name="T56" fmla="*/ 0 w 27"/>
                    <a:gd name="T57"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47">
                      <a:moveTo>
                        <a:pt x="0" y="19"/>
                      </a:moveTo>
                      <a:cubicBezTo>
                        <a:pt x="0" y="20"/>
                        <a:pt x="0" y="21"/>
                        <a:pt x="1" y="21"/>
                      </a:cubicBez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1"/>
                        <a:pt x="17" y="0"/>
                      </a:cubicBezTo>
                      <a:cubicBezTo>
                        <a:pt x="17" y="4"/>
                        <a:pt x="17" y="7"/>
                        <a:pt x="17" y="9"/>
                      </a:cubicBezTo>
                      <a:cubicBezTo>
                        <a:pt x="10" y="3"/>
                        <a:pt x="10" y="3"/>
                        <a:pt x="10" y="3"/>
                      </a:cubicBezTo>
                      <a:cubicBezTo>
                        <a:pt x="8" y="3"/>
                        <a:pt x="6" y="3"/>
                        <a:pt x="5" y="3"/>
                      </a:cubicBezTo>
                      <a:cubicBezTo>
                        <a:pt x="4" y="4"/>
                        <a:pt x="4" y="4"/>
                        <a:pt x="4" y="5"/>
                      </a:cubicBezTo>
                      <a:cubicBezTo>
                        <a:pt x="2" y="11"/>
                        <a:pt x="0" y="18"/>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55" name="Freeform 567"/>
                <p:cNvSpPr>
                  <a:spLocks/>
                </p:cNvSpPr>
                <p:nvPr/>
              </p:nvSpPr>
              <p:spPr bwMode="auto">
                <a:xfrm>
                  <a:off x="13064" y="740"/>
                  <a:ext cx="9" cy="21"/>
                </a:xfrm>
                <a:custGeom>
                  <a:avLst/>
                  <a:gdLst>
                    <a:gd name="T0" fmla="*/ 0 w 4"/>
                    <a:gd name="T1" fmla="*/ 0 h 9"/>
                    <a:gd name="T2" fmla="*/ 0 w 4"/>
                    <a:gd name="T3" fmla="*/ 6 h 9"/>
                    <a:gd name="T4" fmla="*/ 2 w 4"/>
                    <a:gd name="T5" fmla="*/ 9 h 9"/>
                    <a:gd name="T6" fmla="*/ 4 w 4"/>
                    <a:gd name="T7" fmla="*/ 7 h 9"/>
                    <a:gd name="T8" fmla="*/ 0 w 4"/>
                    <a:gd name="T9" fmla="*/ 0 h 9"/>
                    <a:gd name="T10" fmla="*/ 0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0" y="0"/>
                      </a:moveTo>
                      <a:cubicBezTo>
                        <a:pt x="0" y="3"/>
                        <a:pt x="0" y="6"/>
                        <a:pt x="0" y="6"/>
                      </a:cubicBezTo>
                      <a:cubicBezTo>
                        <a:pt x="0" y="8"/>
                        <a:pt x="1" y="9"/>
                        <a:pt x="2" y="9"/>
                      </a:cubicBezTo>
                      <a:cubicBezTo>
                        <a:pt x="3" y="9"/>
                        <a:pt x="4" y="8"/>
                        <a:pt x="4" y="7"/>
                      </a:cubicBezTo>
                      <a:cubicBezTo>
                        <a:pt x="3" y="5"/>
                        <a:pt x="2" y="2"/>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56" name="Oval 568"/>
                <p:cNvSpPr>
                  <a:spLocks noChangeArrowheads="1"/>
                </p:cNvSpPr>
                <p:nvPr/>
              </p:nvSpPr>
              <p:spPr bwMode="auto">
                <a:xfrm>
                  <a:off x="12775"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57" name="Oval 569"/>
                <p:cNvSpPr>
                  <a:spLocks noChangeArrowheads="1"/>
                </p:cNvSpPr>
                <p:nvPr/>
              </p:nvSpPr>
              <p:spPr bwMode="auto">
                <a:xfrm>
                  <a:off x="12709" y="830"/>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58" name="Freeform 570"/>
                <p:cNvSpPr>
                  <a:spLocks/>
                </p:cNvSpPr>
                <p:nvPr/>
              </p:nvSpPr>
              <p:spPr bwMode="auto">
                <a:xfrm>
                  <a:off x="12692" y="853"/>
                  <a:ext cx="55" cy="112"/>
                </a:xfrm>
                <a:custGeom>
                  <a:avLst/>
                  <a:gdLst>
                    <a:gd name="T0" fmla="*/ 2 w 23"/>
                    <a:gd name="T1" fmla="*/ 23 h 47"/>
                    <a:gd name="T2" fmla="*/ 5 w 23"/>
                    <a:gd name="T3" fmla="*/ 21 h 47"/>
                    <a:gd name="T4" fmla="*/ 5 w 23"/>
                    <a:gd name="T5" fmla="*/ 8 h 47"/>
                    <a:gd name="T6" fmla="*/ 6 w 23"/>
                    <a:gd name="T7" fmla="*/ 8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6 h 47"/>
                    <a:gd name="T36" fmla="*/ 17 w 23"/>
                    <a:gd name="T37" fmla="*/ 0 h 47"/>
                    <a:gd name="T38" fmla="*/ 7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7"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59" name="Freeform 571"/>
                <p:cNvSpPr>
                  <a:spLocks/>
                </p:cNvSpPr>
                <p:nvPr/>
              </p:nvSpPr>
              <p:spPr bwMode="auto">
                <a:xfrm>
                  <a:off x="12754" y="853"/>
                  <a:ext cx="64" cy="112"/>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9 w 27"/>
                    <a:gd name="T27" fmla="*/ 45 h 47"/>
                    <a:gd name="T28" fmla="*/ 19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3"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60" name="Freeform 572"/>
                <p:cNvSpPr>
                  <a:spLocks/>
                </p:cNvSpPr>
                <p:nvPr/>
              </p:nvSpPr>
              <p:spPr bwMode="auto">
                <a:xfrm>
                  <a:off x="12758" y="1000"/>
                  <a:ext cx="55" cy="111"/>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5 w 23"/>
                    <a:gd name="T11" fmla="*/ 8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61" name="Freeform 573"/>
                <p:cNvSpPr>
                  <a:spLocks/>
                </p:cNvSpPr>
                <p:nvPr/>
              </p:nvSpPr>
              <p:spPr bwMode="auto">
                <a:xfrm>
                  <a:off x="12687" y="100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3 w 27"/>
                    <a:gd name="T37" fmla="*/ 20 h 47"/>
                    <a:gd name="T38" fmla="*/ 26 w 27"/>
                    <a:gd name="T39" fmla="*/ 21 h 47"/>
                    <a:gd name="T40" fmla="*/ 27 w 27"/>
                    <a:gd name="T41" fmla="*/ 18 h 47"/>
                    <a:gd name="T42" fmla="*/ 23 w 27"/>
                    <a:gd name="T43" fmla="*/ 5 h 47"/>
                    <a:gd name="T44" fmla="*/ 18 w 27"/>
                    <a:gd name="T45" fmla="*/ 0 h 47"/>
                    <a:gd name="T46" fmla="*/ 10 w 27"/>
                    <a:gd name="T47" fmla="*/ 0 h 47"/>
                    <a:gd name="T48" fmla="*/ 5 w 27"/>
                    <a:gd name="T49" fmla="*/ 5 h 47"/>
                    <a:gd name="T50" fmla="*/ 0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3" y="20"/>
                      </a:cubicBezTo>
                      <a:cubicBezTo>
                        <a:pt x="24" y="20"/>
                        <a:pt x="25" y="21"/>
                        <a:pt x="26" y="21"/>
                      </a:cubicBezTo>
                      <a:cubicBezTo>
                        <a:pt x="27" y="20"/>
                        <a:pt x="27" y="19"/>
                        <a:pt x="27" y="18"/>
                      </a:cubicBezTo>
                      <a:cubicBezTo>
                        <a:pt x="27" y="18"/>
                        <a:pt x="25" y="10"/>
                        <a:pt x="23" y="5"/>
                      </a:cubicBezTo>
                      <a:cubicBezTo>
                        <a:pt x="22" y="2"/>
                        <a:pt x="20" y="0"/>
                        <a:pt x="18" y="0"/>
                      </a:cubicBezTo>
                      <a:cubicBezTo>
                        <a:pt x="16" y="0"/>
                        <a:pt x="11" y="0"/>
                        <a:pt x="10" y="0"/>
                      </a:cubicBezTo>
                      <a:cubicBezTo>
                        <a:pt x="8" y="0"/>
                        <a:pt x="5" y="2"/>
                        <a:pt x="5" y="5"/>
                      </a:cubicBezTo>
                      <a:cubicBezTo>
                        <a:pt x="3" y="10"/>
                        <a:pt x="1" y="18"/>
                        <a:pt x="0"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62" name="Oval 574"/>
                <p:cNvSpPr>
                  <a:spLocks noChangeArrowheads="1"/>
                </p:cNvSpPr>
                <p:nvPr/>
              </p:nvSpPr>
              <p:spPr bwMode="auto">
                <a:xfrm>
                  <a:off x="12642"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63" name="Freeform 575"/>
                <p:cNvSpPr>
                  <a:spLocks/>
                </p:cNvSpPr>
                <p:nvPr/>
              </p:nvSpPr>
              <p:spPr bwMode="auto">
                <a:xfrm>
                  <a:off x="12628" y="1000"/>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0 w 22"/>
                    <a:gd name="T13" fmla="*/ 44 h 47"/>
                    <a:gd name="T14" fmla="*/ 10 w 22"/>
                    <a:gd name="T15" fmla="*/ 23 h 47"/>
                    <a:gd name="T16" fmla="*/ 11 w 22"/>
                    <a:gd name="T17" fmla="*/ 23 h 47"/>
                    <a:gd name="T18" fmla="*/ 11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64" name="Freeform 576"/>
                <p:cNvSpPr>
                  <a:spLocks/>
                </p:cNvSpPr>
                <p:nvPr/>
              </p:nvSpPr>
              <p:spPr bwMode="auto">
                <a:xfrm>
                  <a:off x="12820" y="1000"/>
                  <a:ext cx="64" cy="111"/>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8 h 47"/>
                    <a:gd name="T42" fmla="*/ 22 w 27"/>
                    <a:gd name="T43" fmla="*/ 5 h 47"/>
                    <a:gd name="T44" fmla="*/ 17 w 27"/>
                    <a:gd name="T45" fmla="*/ 0 h 47"/>
                    <a:gd name="T46" fmla="*/ 9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0"/>
                        <a:pt x="24" y="21"/>
                        <a:pt x="25" y="21"/>
                      </a:cubicBezTo>
                      <a:cubicBezTo>
                        <a:pt x="26" y="20"/>
                        <a:pt x="27" y="19"/>
                        <a:pt x="26" y="18"/>
                      </a:cubicBezTo>
                      <a:cubicBezTo>
                        <a:pt x="26" y="18"/>
                        <a:pt x="24" y="10"/>
                        <a:pt x="22" y="5"/>
                      </a:cubicBezTo>
                      <a:cubicBezTo>
                        <a:pt x="22" y="2"/>
                        <a:pt x="19" y="0"/>
                        <a:pt x="17" y="0"/>
                      </a:cubicBezTo>
                      <a:cubicBezTo>
                        <a:pt x="16" y="0"/>
                        <a:pt x="10" y="0"/>
                        <a:pt x="9" y="0"/>
                      </a:cubicBezTo>
                      <a:cubicBezTo>
                        <a:pt x="7" y="0"/>
                        <a:pt x="5" y="2"/>
                        <a:pt x="4" y="5"/>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65" name="Oval 577"/>
                <p:cNvSpPr>
                  <a:spLocks noChangeArrowheads="1"/>
                </p:cNvSpPr>
                <p:nvPr/>
              </p:nvSpPr>
              <p:spPr bwMode="auto">
                <a:xfrm>
                  <a:off x="12709"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66" name="Freeform 578"/>
                <p:cNvSpPr>
                  <a:spLocks/>
                </p:cNvSpPr>
                <p:nvPr/>
              </p:nvSpPr>
              <p:spPr bwMode="auto">
                <a:xfrm>
                  <a:off x="12884" y="853"/>
                  <a:ext cx="64" cy="112"/>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1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67" name="Freeform 579"/>
                <p:cNvSpPr>
                  <a:spLocks/>
                </p:cNvSpPr>
                <p:nvPr/>
              </p:nvSpPr>
              <p:spPr bwMode="auto">
                <a:xfrm>
                  <a:off x="12889" y="1000"/>
                  <a:ext cx="54" cy="111"/>
                </a:xfrm>
                <a:custGeom>
                  <a:avLst/>
                  <a:gdLst>
                    <a:gd name="T0" fmla="*/ 0 w 23"/>
                    <a:gd name="T1" fmla="*/ 6 h 47"/>
                    <a:gd name="T2" fmla="*/ 0 w 23"/>
                    <a:gd name="T3" fmla="*/ 21 h 47"/>
                    <a:gd name="T4" fmla="*/ 3 w 23"/>
                    <a:gd name="T5" fmla="*/ 23 h 47"/>
                    <a:gd name="T6" fmla="*/ 5 w 23"/>
                    <a:gd name="T7" fmla="*/ 21 h 47"/>
                    <a:gd name="T8" fmla="*/ 5 w 23"/>
                    <a:gd name="T9" fmla="*/ 8 h 47"/>
                    <a:gd name="T10" fmla="*/ 6 w 23"/>
                    <a:gd name="T11" fmla="*/ 8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7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3" y="23"/>
                      </a:cubicBezTo>
                      <a:cubicBezTo>
                        <a:pt x="4" y="23"/>
                        <a:pt x="5" y="22"/>
                        <a:pt x="5" y="21"/>
                      </a:cubicBezTo>
                      <a:cubicBezTo>
                        <a:pt x="5" y="19"/>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7"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68" name="Oval 580"/>
                <p:cNvSpPr>
                  <a:spLocks noChangeArrowheads="1"/>
                </p:cNvSpPr>
                <p:nvPr/>
              </p:nvSpPr>
              <p:spPr bwMode="auto">
                <a:xfrm>
                  <a:off x="12905"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69" name="Oval 581"/>
                <p:cNvSpPr>
                  <a:spLocks noChangeArrowheads="1"/>
                </p:cNvSpPr>
                <p:nvPr/>
              </p:nvSpPr>
              <p:spPr bwMode="auto">
                <a:xfrm>
                  <a:off x="12839"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70" name="Freeform 582"/>
                <p:cNvSpPr>
                  <a:spLocks/>
                </p:cNvSpPr>
                <p:nvPr/>
              </p:nvSpPr>
              <p:spPr bwMode="auto">
                <a:xfrm>
                  <a:off x="12889" y="707"/>
                  <a:ext cx="54" cy="111"/>
                </a:xfrm>
                <a:custGeom>
                  <a:avLst/>
                  <a:gdLst>
                    <a:gd name="T0" fmla="*/ 3 w 23"/>
                    <a:gd name="T1" fmla="*/ 23 h 47"/>
                    <a:gd name="T2" fmla="*/ 5 w 23"/>
                    <a:gd name="T3" fmla="*/ 20 h 47"/>
                    <a:gd name="T4" fmla="*/ 5 w 23"/>
                    <a:gd name="T5" fmla="*/ 7 h 47"/>
                    <a:gd name="T6" fmla="*/ 6 w 23"/>
                    <a:gd name="T7" fmla="*/ 7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7 h 47"/>
                    <a:gd name="T26" fmla="*/ 19 w 23"/>
                    <a:gd name="T27" fmla="*/ 7 h 47"/>
                    <a:gd name="T28" fmla="*/ 19 w 23"/>
                    <a:gd name="T29" fmla="*/ 20 h 47"/>
                    <a:gd name="T30" fmla="*/ 21 w 23"/>
                    <a:gd name="T31" fmla="*/ 23 h 47"/>
                    <a:gd name="T32" fmla="*/ 23 w 23"/>
                    <a:gd name="T33" fmla="*/ 20 h 47"/>
                    <a:gd name="T34" fmla="*/ 23 w 23"/>
                    <a:gd name="T35" fmla="*/ 6 h 47"/>
                    <a:gd name="T36" fmla="*/ 17 w 23"/>
                    <a:gd name="T37" fmla="*/ 0 h 47"/>
                    <a:gd name="T38" fmla="*/ 7 w 23"/>
                    <a:gd name="T39" fmla="*/ 0 h 47"/>
                    <a:gd name="T40" fmla="*/ 0 w 23"/>
                    <a:gd name="T41" fmla="*/ 6 h 47"/>
                    <a:gd name="T42" fmla="*/ 0 w 23"/>
                    <a:gd name="T43" fmla="*/ 20 h 47"/>
                    <a:gd name="T44" fmla="*/ 3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3" y="23"/>
                      </a:moveTo>
                      <a:cubicBezTo>
                        <a:pt x="4" y="23"/>
                        <a:pt x="5" y="22"/>
                        <a:pt x="5" y="20"/>
                      </a:cubicBezTo>
                      <a:cubicBezTo>
                        <a:pt x="5" y="19"/>
                        <a:pt x="5" y="7"/>
                        <a:pt x="5" y="7"/>
                      </a:cubicBezTo>
                      <a:cubicBezTo>
                        <a:pt x="5" y="7"/>
                        <a:pt x="5" y="7"/>
                        <a:pt x="6" y="7"/>
                      </a:cubicBezTo>
                      <a:cubicBezTo>
                        <a:pt x="6" y="7"/>
                        <a:pt x="6" y="41"/>
                        <a:pt x="6" y="44"/>
                      </a:cubicBezTo>
                      <a:cubicBezTo>
                        <a:pt x="6" y="45"/>
                        <a:pt x="7" y="47"/>
                        <a:pt x="8" y="47"/>
                      </a:cubicBezTo>
                      <a:cubicBezTo>
                        <a:pt x="10" y="47"/>
                        <a:pt x="11" y="45"/>
                        <a:pt x="11" y="44"/>
                      </a:cubicBezTo>
                      <a:cubicBezTo>
                        <a:pt x="11" y="41"/>
                        <a:pt x="11" y="23"/>
                        <a:pt x="11" y="23"/>
                      </a:cubicBezTo>
                      <a:cubicBezTo>
                        <a:pt x="11" y="23"/>
                        <a:pt x="11" y="23"/>
                        <a:pt x="12" y="23"/>
                      </a:cubicBezTo>
                      <a:cubicBezTo>
                        <a:pt x="12" y="23"/>
                        <a:pt x="12" y="41"/>
                        <a:pt x="12" y="44"/>
                      </a:cubicBezTo>
                      <a:cubicBezTo>
                        <a:pt x="12" y="45"/>
                        <a:pt x="14" y="47"/>
                        <a:pt x="15" y="47"/>
                      </a:cubicBezTo>
                      <a:cubicBezTo>
                        <a:pt x="17" y="47"/>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7"/>
                        <a:pt x="23" y="6"/>
                      </a:cubicBezTo>
                      <a:cubicBezTo>
                        <a:pt x="23" y="3"/>
                        <a:pt x="20" y="0"/>
                        <a:pt x="17" y="0"/>
                      </a:cubicBezTo>
                      <a:cubicBezTo>
                        <a:pt x="15" y="0"/>
                        <a:pt x="8" y="0"/>
                        <a:pt x="7" y="0"/>
                      </a:cubicBezTo>
                      <a:cubicBezTo>
                        <a:pt x="3" y="0"/>
                        <a:pt x="0" y="3"/>
                        <a:pt x="0" y="6"/>
                      </a:cubicBezTo>
                      <a:cubicBezTo>
                        <a:pt x="0" y="7"/>
                        <a:pt x="0" y="19"/>
                        <a:pt x="0" y="20"/>
                      </a:cubicBezTo>
                      <a:cubicBezTo>
                        <a:pt x="0" y="22"/>
                        <a:pt x="1" y="23"/>
                        <a:pt x="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71" name="Oval 583"/>
                <p:cNvSpPr>
                  <a:spLocks noChangeArrowheads="1"/>
                </p:cNvSpPr>
                <p:nvPr/>
              </p:nvSpPr>
              <p:spPr bwMode="auto">
                <a:xfrm>
                  <a:off x="12905"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72" name="Oval 584"/>
                <p:cNvSpPr>
                  <a:spLocks noChangeArrowheads="1"/>
                </p:cNvSpPr>
                <p:nvPr/>
              </p:nvSpPr>
              <p:spPr bwMode="auto">
                <a:xfrm>
                  <a:off x="12905"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73" name="Oval 585"/>
                <p:cNvSpPr>
                  <a:spLocks noChangeArrowheads="1"/>
                </p:cNvSpPr>
                <p:nvPr/>
              </p:nvSpPr>
              <p:spPr bwMode="auto">
                <a:xfrm>
                  <a:off x="1283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74" name="Freeform 586"/>
                <p:cNvSpPr>
                  <a:spLocks/>
                </p:cNvSpPr>
                <p:nvPr/>
              </p:nvSpPr>
              <p:spPr bwMode="auto">
                <a:xfrm>
                  <a:off x="12825" y="853"/>
                  <a:ext cx="52" cy="112"/>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20"/>
                        <a:pt x="22" y="8"/>
                        <a:pt x="22" y="6"/>
                      </a:cubicBezTo>
                      <a:cubicBezTo>
                        <a:pt x="22" y="3"/>
                        <a:pt x="20" y="0"/>
                        <a:pt x="16" y="0"/>
                      </a:cubicBez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75" name="Oval 587"/>
                <p:cNvSpPr>
                  <a:spLocks noChangeArrowheads="1"/>
                </p:cNvSpPr>
                <p:nvPr/>
              </p:nvSpPr>
              <p:spPr bwMode="auto">
                <a:xfrm>
                  <a:off x="12839"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76" name="Freeform 588"/>
                <p:cNvSpPr>
                  <a:spLocks/>
                </p:cNvSpPr>
                <p:nvPr/>
              </p:nvSpPr>
              <p:spPr bwMode="auto">
                <a:xfrm>
                  <a:off x="12820" y="707"/>
                  <a:ext cx="64" cy="111"/>
                </a:xfrm>
                <a:custGeom>
                  <a:avLst/>
                  <a:gdLst>
                    <a:gd name="T0" fmla="*/ 1 w 27"/>
                    <a:gd name="T1" fmla="*/ 20 h 47"/>
                    <a:gd name="T2" fmla="*/ 3 w 27"/>
                    <a:gd name="T3" fmla="*/ 19 h 47"/>
                    <a:gd name="T4" fmla="*/ 7 w 27"/>
                    <a:gd name="T5" fmla="*/ 6 h 47"/>
                    <a:gd name="T6" fmla="*/ 8 w 27"/>
                    <a:gd name="T7" fmla="*/ 6 h 47"/>
                    <a:gd name="T8" fmla="*/ 2 w 27"/>
                    <a:gd name="T9" fmla="*/ 28 h 47"/>
                    <a:gd name="T10" fmla="*/ 8 w 27"/>
                    <a:gd name="T11" fmla="*/ 28 h 47"/>
                    <a:gd name="T12" fmla="*/ 8 w 27"/>
                    <a:gd name="T13" fmla="*/ 44 h 47"/>
                    <a:gd name="T14" fmla="*/ 10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8 w 27"/>
                    <a:gd name="T27" fmla="*/ 44 h 47"/>
                    <a:gd name="T28" fmla="*/ 18 w 27"/>
                    <a:gd name="T29" fmla="*/ 28 h 47"/>
                    <a:gd name="T30" fmla="*/ 24 w 27"/>
                    <a:gd name="T31" fmla="*/ 28 h 47"/>
                    <a:gd name="T32" fmla="*/ 18 w 27"/>
                    <a:gd name="T33" fmla="*/ 6 h 47"/>
                    <a:gd name="T34" fmla="*/ 19 w 27"/>
                    <a:gd name="T35" fmla="*/ 6 h 47"/>
                    <a:gd name="T36" fmla="*/ 23 w 27"/>
                    <a:gd name="T37" fmla="*/ 19 h 47"/>
                    <a:gd name="T38" fmla="*/ 25 w 27"/>
                    <a:gd name="T39" fmla="*/ 20 h 47"/>
                    <a:gd name="T40" fmla="*/ 26 w 27"/>
                    <a:gd name="T41" fmla="*/ 18 h 47"/>
                    <a:gd name="T42" fmla="*/ 22 w 27"/>
                    <a:gd name="T43" fmla="*/ 4 h 47"/>
                    <a:gd name="T44" fmla="*/ 17 w 27"/>
                    <a:gd name="T45" fmla="*/ 0 h 47"/>
                    <a:gd name="T46" fmla="*/ 9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77" name="Oval 589"/>
                <p:cNvSpPr>
                  <a:spLocks noChangeArrowheads="1"/>
                </p:cNvSpPr>
                <p:nvPr/>
              </p:nvSpPr>
              <p:spPr bwMode="auto">
                <a:xfrm>
                  <a:off x="12775"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78" name="Oval 590"/>
                <p:cNvSpPr>
                  <a:spLocks noChangeArrowheads="1"/>
                </p:cNvSpPr>
                <p:nvPr/>
              </p:nvSpPr>
              <p:spPr bwMode="auto">
                <a:xfrm>
                  <a:off x="12581"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79" name="Freeform 591"/>
                <p:cNvSpPr>
                  <a:spLocks/>
                </p:cNvSpPr>
                <p:nvPr/>
              </p:nvSpPr>
              <p:spPr bwMode="auto">
                <a:xfrm>
                  <a:off x="12564" y="1000"/>
                  <a:ext cx="59" cy="111"/>
                </a:xfrm>
                <a:custGeom>
                  <a:avLst/>
                  <a:gdLst>
                    <a:gd name="T0" fmla="*/ 7 w 25"/>
                    <a:gd name="T1" fmla="*/ 7 h 47"/>
                    <a:gd name="T2" fmla="*/ 0 w 25"/>
                    <a:gd name="T3" fmla="*/ 28 h 47"/>
                    <a:gd name="T4" fmla="*/ 6 w 25"/>
                    <a:gd name="T5" fmla="*/ 28 h 47"/>
                    <a:gd name="T6" fmla="*/ 6 w 25"/>
                    <a:gd name="T7" fmla="*/ 45 h 47"/>
                    <a:gd name="T8" fmla="*/ 9 w 25"/>
                    <a:gd name="T9" fmla="*/ 47 h 47"/>
                    <a:gd name="T10" fmla="*/ 11 w 25"/>
                    <a:gd name="T11" fmla="*/ 45 h 47"/>
                    <a:gd name="T12" fmla="*/ 11 w 25"/>
                    <a:gd name="T13" fmla="*/ 28 h 47"/>
                    <a:gd name="T14" fmla="*/ 12 w 25"/>
                    <a:gd name="T15" fmla="*/ 28 h 47"/>
                    <a:gd name="T16" fmla="*/ 12 w 25"/>
                    <a:gd name="T17" fmla="*/ 45 h 47"/>
                    <a:gd name="T18" fmla="*/ 14 w 25"/>
                    <a:gd name="T19" fmla="*/ 47 h 47"/>
                    <a:gd name="T20" fmla="*/ 17 w 25"/>
                    <a:gd name="T21" fmla="*/ 45 h 47"/>
                    <a:gd name="T22" fmla="*/ 17 w 25"/>
                    <a:gd name="T23" fmla="*/ 28 h 47"/>
                    <a:gd name="T24" fmla="*/ 23 w 25"/>
                    <a:gd name="T25" fmla="*/ 28 h 47"/>
                    <a:gd name="T26" fmla="*/ 16 w 25"/>
                    <a:gd name="T27" fmla="*/ 7 h 47"/>
                    <a:gd name="T28" fmla="*/ 17 w 25"/>
                    <a:gd name="T29" fmla="*/ 7 h 47"/>
                    <a:gd name="T30" fmla="*/ 21 w 25"/>
                    <a:gd name="T31" fmla="*/ 20 h 47"/>
                    <a:gd name="T32" fmla="*/ 23 w 25"/>
                    <a:gd name="T33" fmla="*/ 21 h 47"/>
                    <a:gd name="T34" fmla="*/ 25 w 25"/>
                    <a:gd name="T35" fmla="*/ 18 h 47"/>
                    <a:gd name="T36" fmla="*/ 21 w 25"/>
                    <a:gd name="T37" fmla="*/ 5 h 47"/>
                    <a:gd name="T38" fmla="*/ 15 w 25"/>
                    <a:gd name="T39" fmla="*/ 0 h 47"/>
                    <a:gd name="T40" fmla="*/ 8 w 25"/>
                    <a:gd name="T41" fmla="*/ 0 h 47"/>
                    <a:gd name="T42" fmla="*/ 6 w 25"/>
                    <a:gd name="T43" fmla="*/ 1 h 47"/>
                    <a:gd name="T44" fmla="*/ 5 w 25"/>
                    <a:gd name="T45" fmla="*/ 8 h 47"/>
                    <a:gd name="T46" fmla="*/ 6 w 25"/>
                    <a:gd name="T47" fmla="*/ 7 h 47"/>
                    <a:gd name="T48" fmla="*/ 7 w 25"/>
                    <a:gd name="T49" fmla="*/ 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47">
                      <a:moveTo>
                        <a:pt x="7" y="7"/>
                      </a:moveTo>
                      <a:cubicBezTo>
                        <a:pt x="0" y="28"/>
                        <a:pt x="0" y="28"/>
                        <a:pt x="0" y="28"/>
                      </a:cubicBezTo>
                      <a:cubicBezTo>
                        <a:pt x="6" y="28"/>
                        <a:pt x="6" y="28"/>
                        <a:pt x="6" y="28"/>
                      </a:cubicBezTo>
                      <a:cubicBezTo>
                        <a:pt x="6" y="36"/>
                        <a:pt x="6" y="44"/>
                        <a:pt x="6" y="45"/>
                      </a:cubicBezTo>
                      <a:cubicBezTo>
                        <a:pt x="6" y="46"/>
                        <a:pt x="7" y="47"/>
                        <a:pt x="9" y="47"/>
                      </a:cubicBezTo>
                      <a:cubicBezTo>
                        <a:pt x="10" y="47"/>
                        <a:pt x="11" y="46"/>
                        <a:pt x="11" y="45"/>
                      </a:cubicBezTo>
                      <a:cubicBezTo>
                        <a:pt x="11" y="43"/>
                        <a:pt x="11" y="28"/>
                        <a:pt x="11" y="28"/>
                      </a:cubicBezTo>
                      <a:cubicBezTo>
                        <a:pt x="12" y="28"/>
                        <a:pt x="12" y="28"/>
                        <a:pt x="12" y="28"/>
                      </a:cubicBezTo>
                      <a:cubicBezTo>
                        <a:pt x="12" y="28"/>
                        <a:pt x="12" y="43"/>
                        <a:pt x="12" y="45"/>
                      </a:cubicBezTo>
                      <a:cubicBezTo>
                        <a:pt x="12" y="46"/>
                        <a:pt x="13" y="47"/>
                        <a:pt x="14" y="47"/>
                      </a:cubicBezTo>
                      <a:cubicBezTo>
                        <a:pt x="16" y="47"/>
                        <a:pt x="17" y="46"/>
                        <a:pt x="17" y="45"/>
                      </a:cubicBezTo>
                      <a:cubicBezTo>
                        <a:pt x="17" y="44"/>
                        <a:pt x="17" y="36"/>
                        <a:pt x="17" y="28"/>
                      </a:cubicBezTo>
                      <a:cubicBezTo>
                        <a:pt x="23" y="28"/>
                        <a:pt x="23" y="28"/>
                        <a:pt x="23" y="28"/>
                      </a:cubicBezTo>
                      <a:cubicBezTo>
                        <a:pt x="16" y="7"/>
                        <a:pt x="16" y="7"/>
                        <a:pt x="16" y="7"/>
                      </a:cubicBezTo>
                      <a:cubicBezTo>
                        <a:pt x="17" y="7"/>
                        <a:pt x="17" y="7"/>
                        <a:pt x="17" y="7"/>
                      </a:cubicBezTo>
                      <a:cubicBezTo>
                        <a:pt x="17" y="7"/>
                        <a:pt x="21" y="18"/>
                        <a:pt x="21" y="20"/>
                      </a:cubicBezTo>
                      <a:cubicBezTo>
                        <a:pt x="21" y="20"/>
                        <a:pt x="22" y="21"/>
                        <a:pt x="23" y="21"/>
                      </a:cubicBezTo>
                      <a:cubicBezTo>
                        <a:pt x="25" y="20"/>
                        <a:pt x="25" y="19"/>
                        <a:pt x="25" y="18"/>
                      </a:cubicBezTo>
                      <a:cubicBezTo>
                        <a:pt x="24" y="18"/>
                        <a:pt x="22" y="10"/>
                        <a:pt x="21" y="5"/>
                      </a:cubicBezTo>
                      <a:cubicBezTo>
                        <a:pt x="20" y="2"/>
                        <a:pt x="18" y="0"/>
                        <a:pt x="15" y="0"/>
                      </a:cubicBezTo>
                      <a:cubicBezTo>
                        <a:pt x="14" y="0"/>
                        <a:pt x="9" y="0"/>
                        <a:pt x="8" y="0"/>
                      </a:cubicBezTo>
                      <a:cubicBezTo>
                        <a:pt x="7" y="0"/>
                        <a:pt x="6" y="0"/>
                        <a:pt x="6" y="1"/>
                      </a:cubicBezTo>
                      <a:cubicBezTo>
                        <a:pt x="6" y="3"/>
                        <a:pt x="5" y="6"/>
                        <a:pt x="5" y="8"/>
                      </a:cubicBezTo>
                      <a:cubicBezTo>
                        <a:pt x="5" y="7"/>
                        <a:pt x="6" y="7"/>
                        <a:pt x="6" y="7"/>
                      </a:cubicBezTo>
                      <a:cubicBezTo>
                        <a:pt x="7" y="7"/>
                        <a:pt x="7" y="7"/>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80" name="Freeform 592"/>
                <p:cNvSpPr>
                  <a:spLocks/>
                </p:cNvSpPr>
                <p:nvPr/>
              </p:nvSpPr>
              <p:spPr bwMode="auto">
                <a:xfrm>
                  <a:off x="12526" y="1097"/>
                  <a:ext cx="15" cy="14"/>
                </a:xfrm>
                <a:custGeom>
                  <a:avLst/>
                  <a:gdLst>
                    <a:gd name="T0" fmla="*/ 3 w 6"/>
                    <a:gd name="T1" fmla="*/ 6 h 6"/>
                    <a:gd name="T2" fmla="*/ 6 w 6"/>
                    <a:gd name="T3" fmla="*/ 3 h 6"/>
                    <a:gd name="T4" fmla="*/ 6 w 6"/>
                    <a:gd name="T5" fmla="*/ 0 h 6"/>
                    <a:gd name="T6" fmla="*/ 2 w 6"/>
                    <a:gd name="T7" fmla="*/ 2 h 6"/>
                    <a:gd name="T8" fmla="*/ 0 w 6"/>
                    <a:gd name="T9" fmla="*/ 4 h 6"/>
                    <a:gd name="T10" fmla="*/ 3 w 6"/>
                    <a:gd name="T11" fmla="*/ 6 h 6"/>
                  </a:gdLst>
                  <a:ahLst/>
                  <a:cxnLst>
                    <a:cxn ang="0">
                      <a:pos x="T0" y="T1"/>
                    </a:cxn>
                    <a:cxn ang="0">
                      <a:pos x="T2" y="T3"/>
                    </a:cxn>
                    <a:cxn ang="0">
                      <a:pos x="T4" y="T5"/>
                    </a:cxn>
                    <a:cxn ang="0">
                      <a:pos x="T6" y="T7"/>
                    </a:cxn>
                    <a:cxn ang="0">
                      <a:pos x="T8" y="T9"/>
                    </a:cxn>
                    <a:cxn ang="0">
                      <a:pos x="T10" y="T11"/>
                    </a:cxn>
                  </a:cxnLst>
                  <a:rect l="0" t="0" r="r" b="b"/>
                  <a:pathLst>
                    <a:path w="6" h="6">
                      <a:moveTo>
                        <a:pt x="3" y="6"/>
                      </a:moveTo>
                      <a:cubicBezTo>
                        <a:pt x="5" y="6"/>
                        <a:pt x="6" y="5"/>
                        <a:pt x="6" y="3"/>
                      </a:cubicBezTo>
                      <a:cubicBezTo>
                        <a:pt x="6" y="3"/>
                        <a:pt x="6" y="1"/>
                        <a:pt x="6" y="0"/>
                      </a:cubicBezTo>
                      <a:cubicBezTo>
                        <a:pt x="5" y="1"/>
                        <a:pt x="4" y="2"/>
                        <a:pt x="2" y="2"/>
                      </a:cubicBezTo>
                      <a:cubicBezTo>
                        <a:pt x="2" y="3"/>
                        <a:pt x="1" y="3"/>
                        <a:pt x="0" y="4"/>
                      </a:cubicBezTo>
                      <a:cubicBezTo>
                        <a:pt x="1" y="5"/>
                        <a:pt x="2"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81" name="Freeform 593"/>
                <p:cNvSpPr>
                  <a:spLocks/>
                </p:cNvSpPr>
                <p:nvPr/>
              </p:nvSpPr>
              <p:spPr bwMode="auto">
                <a:xfrm>
                  <a:off x="12576" y="863"/>
                  <a:ext cx="43" cy="102"/>
                </a:xfrm>
                <a:custGeom>
                  <a:avLst/>
                  <a:gdLst>
                    <a:gd name="T0" fmla="*/ 3 w 18"/>
                    <a:gd name="T1" fmla="*/ 43 h 43"/>
                    <a:gd name="T2" fmla="*/ 6 w 18"/>
                    <a:gd name="T3" fmla="*/ 40 h 43"/>
                    <a:gd name="T4" fmla="*/ 6 w 18"/>
                    <a:gd name="T5" fmla="*/ 19 h 43"/>
                    <a:gd name="T6" fmla="*/ 7 w 18"/>
                    <a:gd name="T7" fmla="*/ 19 h 43"/>
                    <a:gd name="T8" fmla="*/ 7 w 18"/>
                    <a:gd name="T9" fmla="*/ 40 h 43"/>
                    <a:gd name="T10" fmla="*/ 10 w 18"/>
                    <a:gd name="T11" fmla="*/ 43 h 43"/>
                    <a:gd name="T12" fmla="*/ 13 w 18"/>
                    <a:gd name="T13" fmla="*/ 40 h 43"/>
                    <a:gd name="T14" fmla="*/ 13 w 18"/>
                    <a:gd name="T15" fmla="*/ 4 h 43"/>
                    <a:gd name="T16" fmla="*/ 14 w 18"/>
                    <a:gd name="T17" fmla="*/ 4 h 43"/>
                    <a:gd name="T18" fmla="*/ 14 w 18"/>
                    <a:gd name="T19" fmla="*/ 17 h 43"/>
                    <a:gd name="T20" fmla="*/ 16 w 18"/>
                    <a:gd name="T21" fmla="*/ 19 h 43"/>
                    <a:gd name="T22" fmla="*/ 18 w 18"/>
                    <a:gd name="T23" fmla="*/ 17 h 43"/>
                    <a:gd name="T24" fmla="*/ 18 w 18"/>
                    <a:gd name="T25" fmla="*/ 2 h 43"/>
                    <a:gd name="T26" fmla="*/ 17 w 18"/>
                    <a:gd name="T27" fmla="*/ 0 h 43"/>
                    <a:gd name="T28" fmla="*/ 0 w 18"/>
                    <a:gd name="T29" fmla="*/ 6 h 43"/>
                    <a:gd name="T30" fmla="*/ 0 w 18"/>
                    <a:gd name="T31" fmla="*/ 35 h 43"/>
                    <a:gd name="T32" fmla="*/ 1 w 18"/>
                    <a:gd name="T33" fmla="*/ 41 h 43"/>
                    <a:gd name="T34" fmla="*/ 3 w 18"/>
                    <a:gd name="T3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3">
                      <a:moveTo>
                        <a:pt x="3" y="43"/>
                      </a:moveTo>
                      <a:cubicBezTo>
                        <a:pt x="5" y="43"/>
                        <a:pt x="6" y="42"/>
                        <a:pt x="6" y="40"/>
                      </a:cubicBezTo>
                      <a:cubicBezTo>
                        <a:pt x="6" y="38"/>
                        <a:pt x="6" y="19"/>
                        <a:pt x="6" y="19"/>
                      </a:cubicBezTo>
                      <a:cubicBezTo>
                        <a:pt x="6" y="19"/>
                        <a:pt x="6" y="19"/>
                        <a:pt x="7" y="19"/>
                      </a:cubicBezTo>
                      <a:cubicBezTo>
                        <a:pt x="7" y="19"/>
                        <a:pt x="7" y="38"/>
                        <a:pt x="7" y="40"/>
                      </a:cubicBezTo>
                      <a:cubicBezTo>
                        <a:pt x="7" y="42"/>
                        <a:pt x="8" y="43"/>
                        <a:pt x="10" y="43"/>
                      </a:cubicBezTo>
                      <a:cubicBezTo>
                        <a:pt x="11" y="43"/>
                        <a:pt x="13" y="42"/>
                        <a:pt x="13" y="40"/>
                      </a:cubicBezTo>
                      <a:cubicBezTo>
                        <a:pt x="13" y="38"/>
                        <a:pt x="13" y="4"/>
                        <a:pt x="13" y="4"/>
                      </a:cubicBezTo>
                      <a:cubicBezTo>
                        <a:pt x="13" y="4"/>
                        <a:pt x="13" y="4"/>
                        <a:pt x="14" y="4"/>
                      </a:cubicBezTo>
                      <a:cubicBezTo>
                        <a:pt x="14" y="4"/>
                        <a:pt x="14" y="16"/>
                        <a:pt x="14" y="17"/>
                      </a:cubicBezTo>
                      <a:cubicBezTo>
                        <a:pt x="14" y="18"/>
                        <a:pt x="15" y="19"/>
                        <a:pt x="16" y="19"/>
                      </a:cubicBezTo>
                      <a:cubicBezTo>
                        <a:pt x="17" y="19"/>
                        <a:pt x="18" y="18"/>
                        <a:pt x="18" y="17"/>
                      </a:cubicBezTo>
                      <a:cubicBezTo>
                        <a:pt x="18" y="16"/>
                        <a:pt x="18" y="4"/>
                        <a:pt x="18" y="2"/>
                      </a:cubicBezTo>
                      <a:cubicBezTo>
                        <a:pt x="18" y="2"/>
                        <a:pt x="18" y="1"/>
                        <a:pt x="17" y="0"/>
                      </a:cubicBezTo>
                      <a:cubicBezTo>
                        <a:pt x="12" y="1"/>
                        <a:pt x="6" y="3"/>
                        <a:pt x="0" y="6"/>
                      </a:cubicBezTo>
                      <a:cubicBezTo>
                        <a:pt x="0" y="11"/>
                        <a:pt x="0" y="26"/>
                        <a:pt x="0" y="35"/>
                      </a:cubicBezTo>
                      <a:cubicBezTo>
                        <a:pt x="0" y="37"/>
                        <a:pt x="1" y="39"/>
                        <a:pt x="1" y="41"/>
                      </a:cubicBezTo>
                      <a:cubicBezTo>
                        <a:pt x="1" y="42"/>
                        <a:pt x="2" y="43"/>
                        <a:pt x="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82" name="Freeform 594"/>
                <p:cNvSpPr>
                  <a:spLocks/>
                </p:cNvSpPr>
                <p:nvPr/>
              </p:nvSpPr>
              <p:spPr bwMode="auto">
                <a:xfrm>
                  <a:off x="14715" y="1147"/>
                  <a:ext cx="41" cy="24"/>
                </a:xfrm>
                <a:custGeom>
                  <a:avLst/>
                  <a:gdLst>
                    <a:gd name="T0" fmla="*/ 6 w 17"/>
                    <a:gd name="T1" fmla="*/ 0 h 10"/>
                    <a:gd name="T2" fmla="*/ 0 w 17"/>
                    <a:gd name="T3" fmla="*/ 7 h 10"/>
                    <a:gd name="T4" fmla="*/ 0 w 17"/>
                    <a:gd name="T5" fmla="*/ 10 h 10"/>
                    <a:gd name="T6" fmla="*/ 17 w 17"/>
                    <a:gd name="T7" fmla="*/ 1 h 10"/>
                    <a:gd name="T8" fmla="*/ 16 w 17"/>
                    <a:gd name="T9" fmla="*/ 0 h 10"/>
                    <a:gd name="T10" fmla="*/ 6 w 17"/>
                    <a:gd name="T11" fmla="*/ 0 h 10"/>
                  </a:gdLst>
                  <a:ahLst/>
                  <a:cxnLst>
                    <a:cxn ang="0">
                      <a:pos x="T0" y="T1"/>
                    </a:cxn>
                    <a:cxn ang="0">
                      <a:pos x="T2" y="T3"/>
                    </a:cxn>
                    <a:cxn ang="0">
                      <a:pos x="T4" y="T5"/>
                    </a:cxn>
                    <a:cxn ang="0">
                      <a:pos x="T6" y="T7"/>
                    </a:cxn>
                    <a:cxn ang="0">
                      <a:pos x="T8" y="T9"/>
                    </a:cxn>
                    <a:cxn ang="0">
                      <a:pos x="T10" y="T11"/>
                    </a:cxn>
                  </a:cxnLst>
                  <a:rect l="0" t="0" r="r" b="b"/>
                  <a:pathLst>
                    <a:path w="17" h="10">
                      <a:moveTo>
                        <a:pt x="6" y="0"/>
                      </a:moveTo>
                      <a:cubicBezTo>
                        <a:pt x="3" y="0"/>
                        <a:pt x="0" y="3"/>
                        <a:pt x="0" y="7"/>
                      </a:cubicBezTo>
                      <a:cubicBezTo>
                        <a:pt x="0" y="7"/>
                        <a:pt x="0" y="8"/>
                        <a:pt x="0" y="10"/>
                      </a:cubicBezTo>
                      <a:cubicBezTo>
                        <a:pt x="6" y="6"/>
                        <a:pt x="11" y="3"/>
                        <a:pt x="17" y="1"/>
                      </a:cubicBezTo>
                      <a:cubicBezTo>
                        <a:pt x="17" y="0"/>
                        <a:pt x="17" y="0"/>
                        <a:pt x="16" y="0"/>
                      </a:cubicBezTo>
                      <a:cubicBezTo>
                        <a:pt x="15" y="0"/>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83" name="Oval 595"/>
                <p:cNvSpPr>
                  <a:spLocks noChangeArrowheads="1"/>
                </p:cNvSpPr>
                <p:nvPr/>
              </p:nvSpPr>
              <p:spPr bwMode="auto">
                <a:xfrm>
                  <a:off x="14732"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84" name="Freeform 596"/>
                <p:cNvSpPr>
                  <a:spLocks/>
                </p:cNvSpPr>
                <p:nvPr/>
              </p:nvSpPr>
              <p:spPr bwMode="auto">
                <a:xfrm>
                  <a:off x="14796" y="1123"/>
                  <a:ext cx="19" cy="7"/>
                </a:xfrm>
                <a:custGeom>
                  <a:avLst/>
                  <a:gdLst>
                    <a:gd name="T0" fmla="*/ 0 w 8"/>
                    <a:gd name="T1" fmla="*/ 3 h 3"/>
                    <a:gd name="T2" fmla="*/ 8 w 8"/>
                    <a:gd name="T3" fmla="*/ 1 h 3"/>
                    <a:gd name="T4" fmla="*/ 5 w 8"/>
                    <a:gd name="T5" fmla="*/ 0 h 3"/>
                    <a:gd name="T6" fmla="*/ 0 w 8"/>
                    <a:gd name="T7" fmla="*/ 3 h 3"/>
                  </a:gdLst>
                  <a:ahLst/>
                  <a:cxnLst>
                    <a:cxn ang="0">
                      <a:pos x="T0" y="T1"/>
                    </a:cxn>
                    <a:cxn ang="0">
                      <a:pos x="T2" y="T3"/>
                    </a:cxn>
                    <a:cxn ang="0">
                      <a:pos x="T4" y="T5"/>
                    </a:cxn>
                    <a:cxn ang="0">
                      <a:pos x="T6" y="T7"/>
                    </a:cxn>
                  </a:cxnLst>
                  <a:rect l="0" t="0" r="r" b="b"/>
                  <a:pathLst>
                    <a:path w="8" h="3">
                      <a:moveTo>
                        <a:pt x="0" y="3"/>
                      </a:moveTo>
                      <a:cubicBezTo>
                        <a:pt x="3" y="2"/>
                        <a:pt x="5" y="2"/>
                        <a:pt x="8" y="1"/>
                      </a:cubicBezTo>
                      <a:cubicBezTo>
                        <a:pt x="7" y="0"/>
                        <a:pt x="6" y="0"/>
                        <a:pt x="5" y="0"/>
                      </a:cubicBezTo>
                      <a:cubicBezTo>
                        <a:pt x="3" y="0"/>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85" name="Oval 597"/>
                <p:cNvSpPr>
                  <a:spLocks noChangeArrowheads="1"/>
                </p:cNvSpPr>
                <p:nvPr/>
              </p:nvSpPr>
              <p:spPr bwMode="auto">
                <a:xfrm>
                  <a:off x="14339"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86" name="Oval 598"/>
                <p:cNvSpPr>
                  <a:spLocks noChangeArrowheads="1"/>
                </p:cNvSpPr>
                <p:nvPr/>
              </p:nvSpPr>
              <p:spPr bwMode="auto">
                <a:xfrm>
                  <a:off x="14472"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87" name="Freeform 599"/>
                <p:cNvSpPr>
                  <a:spLocks/>
                </p:cNvSpPr>
                <p:nvPr/>
              </p:nvSpPr>
              <p:spPr bwMode="auto">
                <a:xfrm>
                  <a:off x="14325"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1 w 22"/>
                    <a:gd name="T17" fmla="*/ 44 h 46"/>
                    <a:gd name="T18" fmla="*/ 11 w 22"/>
                    <a:gd name="T19" fmla="*/ 23 h 46"/>
                    <a:gd name="T20" fmla="*/ 12 w 22"/>
                    <a:gd name="T21" fmla="*/ 23 h 46"/>
                    <a:gd name="T22" fmla="*/ 12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2" y="23"/>
                        <a:pt x="22" y="22"/>
                        <a:pt x="22" y="20"/>
                      </a:cubicBezTo>
                      <a:cubicBezTo>
                        <a:pt x="22" y="19"/>
                        <a:pt x="22" y="8"/>
                        <a:pt x="22" y="6"/>
                      </a:cubicBezTo>
                      <a:cubicBezTo>
                        <a:pt x="22" y="2"/>
                        <a:pt x="20" y="0"/>
                        <a:pt x="16" y="0"/>
                      </a:cubicBezTo>
                      <a:cubicBezTo>
                        <a:pt x="15" y="0"/>
                        <a:pt x="7"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grpSp>
            <p:nvGrpSpPr>
              <p:cNvPr id="326" name="Group 801"/>
              <p:cNvGrpSpPr>
                <a:grpSpLocks/>
              </p:cNvGrpSpPr>
              <p:nvPr/>
            </p:nvGrpSpPr>
            <p:grpSpPr bwMode="auto">
              <a:xfrm>
                <a:off x="19464338" y="1782763"/>
                <a:ext cx="3881438" cy="684213"/>
                <a:chOff x="12261" y="1123"/>
                <a:chExt cx="2445" cy="431"/>
              </a:xfrm>
              <a:grpFill/>
            </p:grpSpPr>
            <p:sp>
              <p:nvSpPr>
                <p:cNvPr id="1488" name="Freeform 601"/>
                <p:cNvSpPr>
                  <a:spLocks/>
                </p:cNvSpPr>
                <p:nvPr/>
              </p:nvSpPr>
              <p:spPr bwMode="auto">
                <a:xfrm>
                  <a:off x="14192" y="1443"/>
                  <a:ext cx="55" cy="109"/>
                </a:xfrm>
                <a:custGeom>
                  <a:avLst/>
                  <a:gdLst>
                    <a:gd name="T0" fmla="*/ 0 w 23"/>
                    <a:gd name="T1" fmla="*/ 6 h 46"/>
                    <a:gd name="T2" fmla="*/ 0 w 23"/>
                    <a:gd name="T3" fmla="*/ 20 h 46"/>
                    <a:gd name="T4" fmla="*/ 3 w 23"/>
                    <a:gd name="T5" fmla="*/ 23 h 46"/>
                    <a:gd name="T6" fmla="*/ 5 w 23"/>
                    <a:gd name="T7" fmla="*/ 20 h 46"/>
                    <a:gd name="T8" fmla="*/ 5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7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3"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7"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89" name="Oval 602"/>
                <p:cNvSpPr>
                  <a:spLocks noChangeArrowheads="1"/>
                </p:cNvSpPr>
                <p:nvPr/>
              </p:nvSpPr>
              <p:spPr bwMode="auto">
                <a:xfrm>
                  <a:off x="14209"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90" name="Freeform 603"/>
                <p:cNvSpPr>
                  <a:spLocks/>
                </p:cNvSpPr>
                <p:nvPr/>
              </p:nvSpPr>
              <p:spPr bwMode="auto">
                <a:xfrm>
                  <a:off x="14188"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1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4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91" name="Oval 604"/>
                <p:cNvSpPr>
                  <a:spLocks noChangeArrowheads="1"/>
                </p:cNvSpPr>
                <p:nvPr/>
              </p:nvSpPr>
              <p:spPr bwMode="auto">
                <a:xfrm>
                  <a:off x="14339"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92" name="Freeform 605"/>
                <p:cNvSpPr>
                  <a:spLocks/>
                </p:cNvSpPr>
                <p:nvPr/>
              </p:nvSpPr>
              <p:spPr bwMode="auto">
                <a:xfrm>
                  <a:off x="14325" y="1147"/>
                  <a:ext cx="52" cy="111"/>
                </a:xfrm>
                <a:custGeom>
                  <a:avLst/>
                  <a:gdLst>
                    <a:gd name="T0" fmla="*/ 20 w 22"/>
                    <a:gd name="T1" fmla="*/ 23 h 47"/>
                    <a:gd name="T2" fmla="*/ 22 w 22"/>
                    <a:gd name="T3" fmla="*/ 21 h 47"/>
                    <a:gd name="T4" fmla="*/ 22 w 22"/>
                    <a:gd name="T5" fmla="*/ 7 h 47"/>
                    <a:gd name="T6" fmla="*/ 16 w 22"/>
                    <a:gd name="T7" fmla="*/ 0 h 47"/>
                    <a:gd name="T8" fmla="*/ 6 w 22"/>
                    <a:gd name="T9" fmla="*/ 0 h 47"/>
                    <a:gd name="T10" fmla="*/ 0 w 22"/>
                    <a:gd name="T11" fmla="*/ 7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2" y="23"/>
                        <a:pt x="22" y="22"/>
                        <a:pt x="22" y="21"/>
                      </a:cubicBezTo>
                      <a:cubicBezTo>
                        <a:pt x="22" y="20"/>
                        <a:pt x="22" y="8"/>
                        <a:pt x="22" y="7"/>
                      </a:cubicBezTo>
                      <a:cubicBezTo>
                        <a:pt x="22" y="3"/>
                        <a:pt x="20" y="0"/>
                        <a:pt x="16" y="0"/>
                      </a:cubicBezTo>
                      <a:cubicBezTo>
                        <a:pt x="15" y="0"/>
                        <a:pt x="7"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93" name="Oval 606"/>
                <p:cNvSpPr>
                  <a:spLocks noChangeArrowheads="1"/>
                </p:cNvSpPr>
                <p:nvPr/>
              </p:nvSpPr>
              <p:spPr bwMode="auto">
                <a:xfrm>
                  <a:off x="1440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94" name="Freeform 607"/>
                <p:cNvSpPr>
                  <a:spLocks/>
                </p:cNvSpPr>
                <p:nvPr/>
              </p:nvSpPr>
              <p:spPr bwMode="auto">
                <a:xfrm>
                  <a:off x="14384" y="1147"/>
                  <a:ext cx="64" cy="111"/>
                </a:xfrm>
                <a:custGeom>
                  <a:avLst/>
                  <a:gdLst>
                    <a:gd name="T0" fmla="*/ 18 w 27"/>
                    <a:gd name="T1" fmla="*/ 0 h 47"/>
                    <a:gd name="T2" fmla="*/ 10 w 27"/>
                    <a:gd name="T3" fmla="*/ 0 h 47"/>
                    <a:gd name="T4" fmla="*/ 5 w 27"/>
                    <a:gd name="T5" fmla="*/ 5 h 47"/>
                    <a:gd name="T6" fmla="*/ 1 w 27"/>
                    <a:gd name="T7" fmla="*/ 19 h 47"/>
                    <a:gd name="T8" fmla="*/ 2 w 27"/>
                    <a:gd name="T9" fmla="*/ 21 h 47"/>
                    <a:gd name="T10" fmla="*/ 4 w 27"/>
                    <a:gd name="T11" fmla="*/ 20 h 47"/>
                    <a:gd name="T12" fmla="*/ 8 w 27"/>
                    <a:gd name="T13" fmla="*/ 7 h 47"/>
                    <a:gd name="T14" fmla="*/ 9 w 27"/>
                    <a:gd name="T15" fmla="*/ 7 h 47"/>
                    <a:gd name="T16" fmla="*/ 3 w 27"/>
                    <a:gd name="T17" fmla="*/ 29 h 47"/>
                    <a:gd name="T18" fmla="*/ 9 w 27"/>
                    <a:gd name="T19" fmla="*/ 29 h 47"/>
                    <a:gd name="T20" fmla="*/ 9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7 w 27"/>
                    <a:gd name="T33" fmla="*/ 47 h 47"/>
                    <a:gd name="T34" fmla="*/ 19 w 27"/>
                    <a:gd name="T35" fmla="*/ 45 h 47"/>
                    <a:gd name="T36" fmla="*/ 19 w 27"/>
                    <a:gd name="T37" fmla="*/ 29 h 47"/>
                    <a:gd name="T38" fmla="*/ 25 w 27"/>
                    <a:gd name="T39" fmla="*/ 29 h 47"/>
                    <a:gd name="T40" fmla="*/ 19 w 27"/>
                    <a:gd name="T41" fmla="*/ 7 h 47"/>
                    <a:gd name="T42" fmla="*/ 20 w 27"/>
                    <a:gd name="T43" fmla="*/ 7 h 47"/>
                    <a:gd name="T44" fmla="*/ 24 w 27"/>
                    <a:gd name="T45" fmla="*/ 20 h 47"/>
                    <a:gd name="T46" fmla="*/ 26 w 27"/>
                    <a:gd name="T47" fmla="*/ 21 h 47"/>
                    <a:gd name="T48" fmla="*/ 27 w 27"/>
                    <a:gd name="T49" fmla="*/ 19 h 47"/>
                    <a:gd name="T50" fmla="*/ 23 w 27"/>
                    <a:gd name="T51" fmla="*/ 5 h 47"/>
                    <a:gd name="T52" fmla="*/ 18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8" y="0"/>
                      </a:move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95" name="Oval 608"/>
                <p:cNvSpPr>
                  <a:spLocks noChangeArrowheads="1"/>
                </p:cNvSpPr>
                <p:nvPr/>
              </p:nvSpPr>
              <p:spPr bwMode="auto">
                <a:xfrm>
                  <a:off x="1453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96" name="Freeform 609"/>
                <p:cNvSpPr>
                  <a:spLocks/>
                </p:cNvSpPr>
                <p:nvPr/>
              </p:nvSpPr>
              <p:spPr bwMode="auto">
                <a:xfrm>
                  <a:off x="14455" y="1147"/>
                  <a:ext cx="55" cy="76"/>
                </a:xfrm>
                <a:custGeom>
                  <a:avLst/>
                  <a:gdLst>
                    <a:gd name="T0" fmla="*/ 17 w 23"/>
                    <a:gd name="T1" fmla="*/ 0 h 32"/>
                    <a:gd name="T2" fmla="*/ 6 w 23"/>
                    <a:gd name="T3" fmla="*/ 0 h 32"/>
                    <a:gd name="T4" fmla="*/ 0 w 23"/>
                    <a:gd name="T5" fmla="*/ 7 h 32"/>
                    <a:gd name="T6" fmla="*/ 0 w 23"/>
                    <a:gd name="T7" fmla="*/ 21 h 32"/>
                    <a:gd name="T8" fmla="*/ 2 w 23"/>
                    <a:gd name="T9" fmla="*/ 23 h 32"/>
                    <a:gd name="T10" fmla="*/ 4 w 23"/>
                    <a:gd name="T11" fmla="*/ 21 h 32"/>
                    <a:gd name="T12" fmla="*/ 4 w 23"/>
                    <a:gd name="T13" fmla="*/ 8 h 32"/>
                    <a:gd name="T14" fmla="*/ 5 w 23"/>
                    <a:gd name="T15" fmla="*/ 8 h 32"/>
                    <a:gd name="T16" fmla="*/ 5 w 23"/>
                    <a:gd name="T17" fmla="*/ 32 h 32"/>
                    <a:gd name="T18" fmla="*/ 11 w 23"/>
                    <a:gd name="T19" fmla="*/ 25 h 32"/>
                    <a:gd name="T20" fmla="*/ 11 w 23"/>
                    <a:gd name="T21" fmla="*/ 23 h 32"/>
                    <a:gd name="T22" fmla="*/ 12 w 23"/>
                    <a:gd name="T23" fmla="*/ 23 h 32"/>
                    <a:gd name="T24" fmla="*/ 12 w 23"/>
                    <a:gd name="T25" fmla="*/ 24 h 32"/>
                    <a:gd name="T26" fmla="*/ 18 w 23"/>
                    <a:gd name="T27" fmla="*/ 19 h 32"/>
                    <a:gd name="T28" fmla="*/ 18 w 23"/>
                    <a:gd name="T29" fmla="*/ 8 h 32"/>
                    <a:gd name="T30" fmla="*/ 19 w 23"/>
                    <a:gd name="T31" fmla="*/ 8 h 32"/>
                    <a:gd name="T32" fmla="*/ 19 w 23"/>
                    <a:gd name="T33" fmla="*/ 18 h 32"/>
                    <a:gd name="T34" fmla="*/ 23 w 23"/>
                    <a:gd name="T35" fmla="*/ 15 h 32"/>
                    <a:gd name="T36" fmla="*/ 23 w 23"/>
                    <a:gd name="T37" fmla="*/ 7 h 32"/>
                    <a:gd name="T38" fmla="*/ 17 w 23"/>
                    <a:gd name="T3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32">
                      <a:moveTo>
                        <a:pt x="17" y="0"/>
                      </a:move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21"/>
                        <a:pt x="5" y="32"/>
                      </a:cubicBezTo>
                      <a:cubicBezTo>
                        <a:pt x="7" y="30"/>
                        <a:pt x="9" y="27"/>
                        <a:pt x="11" y="25"/>
                      </a:cubicBezTo>
                      <a:cubicBezTo>
                        <a:pt x="11" y="24"/>
                        <a:pt x="11" y="23"/>
                        <a:pt x="11" y="23"/>
                      </a:cubicBezTo>
                      <a:cubicBezTo>
                        <a:pt x="11" y="23"/>
                        <a:pt x="11" y="23"/>
                        <a:pt x="12" y="23"/>
                      </a:cubicBezTo>
                      <a:cubicBezTo>
                        <a:pt x="12" y="23"/>
                        <a:pt x="12" y="24"/>
                        <a:pt x="12" y="24"/>
                      </a:cubicBezTo>
                      <a:cubicBezTo>
                        <a:pt x="14" y="22"/>
                        <a:pt x="16" y="21"/>
                        <a:pt x="18" y="19"/>
                      </a:cubicBezTo>
                      <a:cubicBezTo>
                        <a:pt x="18" y="13"/>
                        <a:pt x="18" y="8"/>
                        <a:pt x="18" y="8"/>
                      </a:cubicBezTo>
                      <a:cubicBezTo>
                        <a:pt x="18" y="8"/>
                        <a:pt x="18" y="8"/>
                        <a:pt x="19" y="8"/>
                      </a:cubicBezTo>
                      <a:cubicBezTo>
                        <a:pt x="19" y="8"/>
                        <a:pt x="19" y="14"/>
                        <a:pt x="19" y="18"/>
                      </a:cubicBezTo>
                      <a:cubicBezTo>
                        <a:pt x="20" y="17"/>
                        <a:pt x="21" y="16"/>
                        <a:pt x="23" y="15"/>
                      </a:cubicBezTo>
                      <a:cubicBezTo>
                        <a:pt x="23" y="12"/>
                        <a:pt x="23" y="7"/>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97" name="Freeform 610"/>
                <p:cNvSpPr>
                  <a:spLocks/>
                </p:cNvSpPr>
                <p:nvPr/>
              </p:nvSpPr>
              <p:spPr bwMode="auto">
                <a:xfrm>
                  <a:off x="14320" y="1296"/>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1 h 47"/>
                    <a:gd name="T14" fmla="*/ 4 w 27"/>
                    <a:gd name="T15" fmla="*/ 19 h 47"/>
                    <a:gd name="T16" fmla="*/ 7 w 27"/>
                    <a:gd name="T17" fmla="*/ 6 h 47"/>
                    <a:gd name="T18" fmla="*/ 8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1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8"/>
                        <a:pt x="24" y="10"/>
                        <a:pt x="22" y="4"/>
                      </a:cubicBezTo>
                      <a:cubicBezTo>
                        <a:pt x="22" y="2"/>
                        <a:pt x="19" y="0"/>
                        <a:pt x="17" y="0"/>
                      </a:cubicBezTo>
                      <a:cubicBezTo>
                        <a:pt x="16" y="0"/>
                        <a:pt x="11" y="0"/>
                        <a:pt x="9" y="0"/>
                      </a:cubicBezTo>
                      <a:cubicBezTo>
                        <a:pt x="7" y="0"/>
                        <a:pt x="5" y="2"/>
                        <a:pt x="4" y="4"/>
                      </a:cubicBezTo>
                      <a:cubicBezTo>
                        <a:pt x="2" y="10"/>
                        <a:pt x="0" y="18"/>
                        <a:pt x="0" y="18"/>
                      </a:cubicBezTo>
                      <a:cubicBezTo>
                        <a:pt x="0" y="19"/>
                        <a:pt x="0" y="20"/>
                        <a:pt x="1" y="21"/>
                      </a:cubicBezTo>
                      <a:cubicBezTo>
                        <a:pt x="2" y="21"/>
                        <a:pt x="3" y="20"/>
                        <a:pt x="4"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98" name="Freeform 611"/>
                <p:cNvSpPr>
                  <a:spLocks/>
                </p:cNvSpPr>
                <p:nvPr/>
              </p:nvSpPr>
              <p:spPr bwMode="auto">
                <a:xfrm>
                  <a:off x="14538" y="1270"/>
                  <a:ext cx="21" cy="9"/>
                </a:xfrm>
                <a:custGeom>
                  <a:avLst/>
                  <a:gdLst>
                    <a:gd name="T0" fmla="*/ 4 w 9"/>
                    <a:gd name="T1" fmla="*/ 0 h 4"/>
                    <a:gd name="T2" fmla="*/ 0 w 9"/>
                    <a:gd name="T3" fmla="*/ 4 h 4"/>
                    <a:gd name="T4" fmla="*/ 9 w 9"/>
                    <a:gd name="T5" fmla="*/ 3 h 4"/>
                    <a:gd name="T6" fmla="*/ 4 w 9"/>
                    <a:gd name="T7" fmla="*/ 0 h 4"/>
                  </a:gdLst>
                  <a:ahLst/>
                  <a:cxnLst>
                    <a:cxn ang="0">
                      <a:pos x="T0" y="T1"/>
                    </a:cxn>
                    <a:cxn ang="0">
                      <a:pos x="T2" y="T3"/>
                    </a:cxn>
                    <a:cxn ang="0">
                      <a:pos x="T4" y="T5"/>
                    </a:cxn>
                    <a:cxn ang="0">
                      <a:pos x="T6" y="T7"/>
                    </a:cxn>
                  </a:cxnLst>
                  <a:rect l="0" t="0" r="r" b="b"/>
                  <a:pathLst>
                    <a:path w="9" h="4">
                      <a:moveTo>
                        <a:pt x="4" y="0"/>
                      </a:moveTo>
                      <a:cubicBezTo>
                        <a:pt x="2" y="0"/>
                        <a:pt x="0" y="2"/>
                        <a:pt x="0" y="4"/>
                      </a:cubicBezTo>
                      <a:cubicBezTo>
                        <a:pt x="3" y="4"/>
                        <a:pt x="6" y="4"/>
                        <a:pt x="9" y="3"/>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99" name="Freeform 612"/>
                <p:cNvSpPr>
                  <a:spLocks/>
                </p:cNvSpPr>
                <p:nvPr/>
              </p:nvSpPr>
              <p:spPr bwMode="auto">
                <a:xfrm>
                  <a:off x="14472" y="1365"/>
                  <a:ext cx="9" cy="42"/>
                </a:xfrm>
                <a:custGeom>
                  <a:avLst/>
                  <a:gdLst>
                    <a:gd name="T0" fmla="*/ 2 w 4"/>
                    <a:gd name="T1" fmla="*/ 18 h 18"/>
                    <a:gd name="T2" fmla="*/ 4 w 4"/>
                    <a:gd name="T3" fmla="*/ 16 h 18"/>
                    <a:gd name="T4" fmla="*/ 4 w 4"/>
                    <a:gd name="T5" fmla="*/ 0 h 18"/>
                    <a:gd name="T6" fmla="*/ 0 w 4"/>
                    <a:gd name="T7" fmla="*/ 3 h 18"/>
                    <a:gd name="T8" fmla="*/ 0 w 4"/>
                    <a:gd name="T9" fmla="*/ 16 h 18"/>
                    <a:gd name="T10" fmla="*/ 2 w 4"/>
                    <a:gd name="T11" fmla="*/ 18 h 18"/>
                  </a:gdLst>
                  <a:ahLst/>
                  <a:cxnLst>
                    <a:cxn ang="0">
                      <a:pos x="T0" y="T1"/>
                    </a:cxn>
                    <a:cxn ang="0">
                      <a:pos x="T2" y="T3"/>
                    </a:cxn>
                    <a:cxn ang="0">
                      <a:pos x="T4" y="T5"/>
                    </a:cxn>
                    <a:cxn ang="0">
                      <a:pos x="T6" y="T7"/>
                    </a:cxn>
                    <a:cxn ang="0">
                      <a:pos x="T8" y="T9"/>
                    </a:cxn>
                    <a:cxn ang="0">
                      <a:pos x="T10" y="T11"/>
                    </a:cxn>
                  </a:cxnLst>
                  <a:rect l="0" t="0" r="r" b="b"/>
                  <a:pathLst>
                    <a:path w="4" h="18">
                      <a:moveTo>
                        <a:pt x="2" y="18"/>
                      </a:moveTo>
                      <a:cubicBezTo>
                        <a:pt x="3" y="18"/>
                        <a:pt x="4" y="17"/>
                        <a:pt x="4" y="16"/>
                      </a:cubicBezTo>
                      <a:cubicBezTo>
                        <a:pt x="4" y="14"/>
                        <a:pt x="4" y="3"/>
                        <a:pt x="4" y="0"/>
                      </a:cubicBezTo>
                      <a:cubicBezTo>
                        <a:pt x="3" y="1"/>
                        <a:pt x="1" y="2"/>
                        <a:pt x="0" y="3"/>
                      </a:cubicBezTo>
                      <a:cubicBezTo>
                        <a:pt x="0" y="9"/>
                        <a:pt x="0" y="15"/>
                        <a:pt x="0" y="16"/>
                      </a:cubicBezTo>
                      <a:cubicBezTo>
                        <a:pt x="0" y="17"/>
                        <a:pt x="1" y="18"/>
                        <a:pt x="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00" name="Freeform 613"/>
                <p:cNvSpPr>
                  <a:spLocks/>
                </p:cNvSpPr>
                <p:nvPr/>
              </p:nvSpPr>
              <p:spPr bwMode="auto">
                <a:xfrm>
                  <a:off x="14533" y="1350"/>
                  <a:ext cx="14" cy="57"/>
                </a:xfrm>
                <a:custGeom>
                  <a:avLst/>
                  <a:gdLst>
                    <a:gd name="T0" fmla="*/ 3 w 6"/>
                    <a:gd name="T1" fmla="*/ 24 h 24"/>
                    <a:gd name="T2" fmla="*/ 6 w 6"/>
                    <a:gd name="T3" fmla="*/ 21 h 24"/>
                    <a:gd name="T4" fmla="*/ 6 w 6"/>
                    <a:gd name="T5" fmla="*/ 2 h 24"/>
                    <a:gd name="T6" fmla="*/ 0 w 6"/>
                    <a:gd name="T7" fmla="*/ 0 h 24"/>
                    <a:gd name="T8" fmla="*/ 0 w 6"/>
                    <a:gd name="T9" fmla="*/ 21 h 24"/>
                    <a:gd name="T10" fmla="*/ 3 w 6"/>
                    <a:gd name="T11" fmla="*/ 24 h 24"/>
                  </a:gdLst>
                  <a:ahLst/>
                  <a:cxnLst>
                    <a:cxn ang="0">
                      <a:pos x="T0" y="T1"/>
                    </a:cxn>
                    <a:cxn ang="0">
                      <a:pos x="T2" y="T3"/>
                    </a:cxn>
                    <a:cxn ang="0">
                      <a:pos x="T4" y="T5"/>
                    </a:cxn>
                    <a:cxn ang="0">
                      <a:pos x="T6" y="T7"/>
                    </a:cxn>
                    <a:cxn ang="0">
                      <a:pos x="T8" y="T9"/>
                    </a:cxn>
                    <a:cxn ang="0">
                      <a:pos x="T10" y="T11"/>
                    </a:cxn>
                  </a:cxnLst>
                  <a:rect l="0" t="0" r="r" b="b"/>
                  <a:pathLst>
                    <a:path w="6" h="24">
                      <a:moveTo>
                        <a:pt x="3" y="24"/>
                      </a:moveTo>
                      <a:cubicBezTo>
                        <a:pt x="4" y="24"/>
                        <a:pt x="6" y="22"/>
                        <a:pt x="6" y="21"/>
                      </a:cubicBezTo>
                      <a:cubicBezTo>
                        <a:pt x="6" y="19"/>
                        <a:pt x="6" y="7"/>
                        <a:pt x="6" y="2"/>
                      </a:cubicBezTo>
                      <a:cubicBezTo>
                        <a:pt x="4" y="1"/>
                        <a:pt x="2" y="1"/>
                        <a:pt x="0" y="0"/>
                      </a:cubicBezTo>
                      <a:cubicBezTo>
                        <a:pt x="0" y="10"/>
                        <a:pt x="0" y="20"/>
                        <a:pt x="0" y="21"/>
                      </a:cubicBezTo>
                      <a:cubicBezTo>
                        <a:pt x="0" y="22"/>
                        <a:pt x="1" y="24"/>
                        <a:pt x="3"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01" name="Freeform 614"/>
                <p:cNvSpPr>
                  <a:spLocks/>
                </p:cNvSpPr>
                <p:nvPr/>
              </p:nvSpPr>
              <p:spPr bwMode="auto">
                <a:xfrm>
                  <a:off x="14484" y="1353"/>
                  <a:ext cx="26" cy="54"/>
                </a:xfrm>
                <a:custGeom>
                  <a:avLst/>
                  <a:gdLst>
                    <a:gd name="T0" fmla="*/ 0 w 11"/>
                    <a:gd name="T1" fmla="*/ 21 h 23"/>
                    <a:gd name="T2" fmla="*/ 2 w 11"/>
                    <a:gd name="T3" fmla="*/ 23 h 23"/>
                    <a:gd name="T4" fmla="*/ 5 w 11"/>
                    <a:gd name="T5" fmla="*/ 21 h 23"/>
                    <a:gd name="T6" fmla="*/ 5 w 11"/>
                    <a:gd name="T7" fmla="*/ 4 h 23"/>
                    <a:gd name="T8" fmla="*/ 11 w 11"/>
                    <a:gd name="T9" fmla="*/ 4 h 23"/>
                    <a:gd name="T10" fmla="*/ 10 w 11"/>
                    <a:gd name="T11" fmla="*/ 0 h 23"/>
                    <a:gd name="T12" fmla="*/ 0 w 11"/>
                    <a:gd name="T13" fmla="*/ 4 h 23"/>
                    <a:gd name="T14" fmla="*/ 0 w 11"/>
                    <a:gd name="T15" fmla="*/ 2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3">
                      <a:moveTo>
                        <a:pt x="0" y="21"/>
                      </a:moveTo>
                      <a:cubicBezTo>
                        <a:pt x="0" y="22"/>
                        <a:pt x="1" y="23"/>
                        <a:pt x="2" y="23"/>
                      </a:cubicBezTo>
                      <a:cubicBezTo>
                        <a:pt x="4" y="23"/>
                        <a:pt x="5" y="22"/>
                        <a:pt x="5" y="21"/>
                      </a:cubicBezTo>
                      <a:cubicBezTo>
                        <a:pt x="5" y="20"/>
                        <a:pt x="5" y="12"/>
                        <a:pt x="5" y="4"/>
                      </a:cubicBezTo>
                      <a:cubicBezTo>
                        <a:pt x="11" y="4"/>
                        <a:pt x="11" y="4"/>
                        <a:pt x="11" y="4"/>
                      </a:cubicBezTo>
                      <a:cubicBezTo>
                        <a:pt x="10" y="3"/>
                        <a:pt x="10" y="1"/>
                        <a:pt x="10" y="0"/>
                      </a:cubicBezTo>
                      <a:cubicBezTo>
                        <a:pt x="6" y="1"/>
                        <a:pt x="3" y="2"/>
                        <a:pt x="0" y="4"/>
                      </a:cubicBezTo>
                      <a:cubicBezTo>
                        <a:pt x="0" y="6"/>
                        <a:pt x="0" y="19"/>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02" name="Freeform 615"/>
                <p:cNvSpPr>
                  <a:spLocks/>
                </p:cNvSpPr>
                <p:nvPr/>
              </p:nvSpPr>
              <p:spPr bwMode="auto">
                <a:xfrm>
                  <a:off x="14550" y="1358"/>
                  <a:ext cx="12" cy="49"/>
                </a:xfrm>
                <a:custGeom>
                  <a:avLst/>
                  <a:gdLst>
                    <a:gd name="T0" fmla="*/ 0 w 5"/>
                    <a:gd name="T1" fmla="*/ 0 h 21"/>
                    <a:gd name="T2" fmla="*/ 0 w 5"/>
                    <a:gd name="T3" fmla="*/ 18 h 21"/>
                    <a:gd name="T4" fmla="*/ 3 w 5"/>
                    <a:gd name="T5" fmla="*/ 21 h 21"/>
                    <a:gd name="T6" fmla="*/ 5 w 5"/>
                    <a:gd name="T7" fmla="*/ 18 h 21"/>
                    <a:gd name="T8" fmla="*/ 5 w 5"/>
                    <a:gd name="T9" fmla="*/ 3 h 21"/>
                    <a:gd name="T10" fmla="*/ 3 w 5"/>
                    <a:gd name="T11" fmla="*/ 2 h 21"/>
                    <a:gd name="T12" fmla="*/ 0 w 5"/>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5" h="21">
                      <a:moveTo>
                        <a:pt x="0" y="0"/>
                      </a:moveTo>
                      <a:cubicBezTo>
                        <a:pt x="0" y="5"/>
                        <a:pt x="0" y="16"/>
                        <a:pt x="0" y="18"/>
                      </a:cubicBezTo>
                      <a:cubicBezTo>
                        <a:pt x="0" y="19"/>
                        <a:pt x="1" y="21"/>
                        <a:pt x="3" y="21"/>
                      </a:cubicBezTo>
                      <a:cubicBezTo>
                        <a:pt x="4" y="21"/>
                        <a:pt x="5" y="19"/>
                        <a:pt x="5" y="18"/>
                      </a:cubicBezTo>
                      <a:cubicBezTo>
                        <a:pt x="5" y="17"/>
                        <a:pt x="5" y="11"/>
                        <a:pt x="5" y="3"/>
                      </a:cubicBezTo>
                      <a:cubicBezTo>
                        <a:pt x="5" y="3"/>
                        <a:pt x="4" y="2"/>
                        <a:pt x="3" y="2"/>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03" name="Freeform 616"/>
                <p:cNvSpPr>
                  <a:spLocks/>
                </p:cNvSpPr>
                <p:nvPr/>
              </p:nvSpPr>
              <p:spPr bwMode="auto">
                <a:xfrm>
                  <a:off x="14538" y="1417"/>
                  <a:ext cx="21" cy="21"/>
                </a:xfrm>
                <a:custGeom>
                  <a:avLst/>
                  <a:gdLst>
                    <a:gd name="T0" fmla="*/ 4 w 9"/>
                    <a:gd name="T1" fmla="*/ 0 h 9"/>
                    <a:gd name="T2" fmla="*/ 0 w 9"/>
                    <a:gd name="T3" fmla="*/ 5 h 9"/>
                    <a:gd name="T4" fmla="*/ 2 w 9"/>
                    <a:gd name="T5" fmla="*/ 9 h 9"/>
                    <a:gd name="T6" fmla="*/ 9 w 9"/>
                    <a:gd name="T7" fmla="*/ 4 h 9"/>
                    <a:gd name="T8" fmla="*/ 4 w 9"/>
                    <a:gd name="T9" fmla="*/ 0 h 9"/>
                  </a:gdLst>
                  <a:ahLst/>
                  <a:cxnLst>
                    <a:cxn ang="0">
                      <a:pos x="T0" y="T1"/>
                    </a:cxn>
                    <a:cxn ang="0">
                      <a:pos x="T2" y="T3"/>
                    </a:cxn>
                    <a:cxn ang="0">
                      <a:pos x="T4" y="T5"/>
                    </a:cxn>
                    <a:cxn ang="0">
                      <a:pos x="T6" y="T7"/>
                    </a:cxn>
                    <a:cxn ang="0">
                      <a:pos x="T8" y="T9"/>
                    </a:cxn>
                  </a:cxnLst>
                  <a:rect l="0" t="0" r="r" b="b"/>
                  <a:pathLst>
                    <a:path w="9" h="9">
                      <a:moveTo>
                        <a:pt x="4" y="0"/>
                      </a:moveTo>
                      <a:cubicBezTo>
                        <a:pt x="2" y="0"/>
                        <a:pt x="0" y="2"/>
                        <a:pt x="0" y="5"/>
                      </a:cubicBezTo>
                      <a:cubicBezTo>
                        <a:pt x="0" y="6"/>
                        <a:pt x="0" y="8"/>
                        <a:pt x="2" y="9"/>
                      </a:cubicBezTo>
                      <a:cubicBezTo>
                        <a:pt x="4" y="7"/>
                        <a:pt x="7" y="5"/>
                        <a:pt x="9"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04" name="Freeform 617"/>
                <p:cNvSpPr>
                  <a:spLocks/>
                </p:cNvSpPr>
                <p:nvPr/>
              </p:nvSpPr>
              <p:spPr bwMode="auto">
                <a:xfrm>
                  <a:off x="14391" y="1296"/>
                  <a:ext cx="43" cy="111"/>
                </a:xfrm>
                <a:custGeom>
                  <a:avLst/>
                  <a:gdLst>
                    <a:gd name="T0" fmla="*/ 0 w 18"/>
                    <a:gd name="T1" fmla="*/ 6 h 47"/>
                    <a:gd name="T2" fmla="*/ 0 w 18"/>
                    <a:gd name="T3" fmla="*/ 21 h 47"/>
                    <a:gd name="T4" fmla="*/ 2 w 18"/>
                    <a:gd name="T5" fmla="*/ 23 h 47"/>
                    <a:gd name="T6" fmla="*/ 4 w 18"/>
                    <a:gd name="T7" fmla="*/ 21 h 47"/>
                    <a:gd name="T8" fmla="*/ 4 w 18"/>
                    <a:gd name="T9" fmla="*/ 7 h 47"/>
                    <a:gd name="T10" fmla="*/ 5 w 18"/>
                    <a:gd name="T11" fmla="*/ 7 h 47"/>
                    <a:gd name="T12" fmla="*/ 5 w 18"/>
                    <a:gd name="T13" fmla="*/ 44 h 47"/>
                    <a:gd name="T14" fmla="*/ 8 w 18"/>
                    <a:gd name="T15" fmla="*/ 47 h 47"/>
                    <a:gd name="T16" fmla="*/ 10 w 18"/>
                    <a:gd name="T17" fmla="*/ 44 h 47"/>
                    <a:gd name="T18" fmla="*/ 10 w 18"/>
                    <a:gd name="T19" fmla="*/ 39 h 47"/>
                    <a:gd name="T20" fmla="*/ 9 w 18"/>
                    <a:gd name="T21" fmla="*/ 39 h 47"/>
                    <a:gd name="T22" fmla="*/ 10 w 18"/>
                    <a:gd name="T23" fmla="*/ 37 h 47"/>
                    <a:gd name="T24" fmla="*/ 10 w 18"/>
                    <a:gd name="T25" fmla="*/ 23 h 47"/>
                    <a:gd name="T26" fmla="*/ 11 w 18"/>
                    <a:gd name="T27" fmla="*/ 23 h 47"/>
                    <a:gd name="T28" fmla="*/ 11 w 18"/>
                    <a:gd name="T29" fmla="*/ 36 h 47"/>
                    <a:gd name="T30" fmla="*/ 12 w 18"/>
                    <a:gd name="T31" fmla="*/ 11 h 47"/>
                    <a:gd name="T32" fmla="*/ 4 w 18"/>
                    <a:gd name="T33" fmla="*/ 0 h 47"/>
                    <a:gd name="T34" fmla="*/ 0 w 18"/>
                    <a:gd name="T3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3"/>
                        <a:pt x="10" y="42"/>
                        <a:pt x="10" y="39"/>
                      </a:cubicBezTo>
                      <a:cubicBezTo>
                        <a:pt x="10" y="39"/>
                        <a:pt x="9" y="39"/>
                        <a:pt x="9" y="39"/>
                      </a:cubicBezTo>
                      <a:cubicBezTo>
                        <a:pt x="9" y="38"/>
                        <a:pt x="10" y="38"/>
                        <a:pt x="10" y="37"/>
                      </a:cubicBezTo>
                      <a:cubicBezTo>
                        <a:pt x="10" y="31"/>
                        <a:pt x="10" y="23"/>
                        <a:pt x="10" y="23"/>
                      </a:cubicBezTo>
                      <a:cubicBezTo>
                        <a:pt x="10" y="23"/>
                        <a:pt x="10" y="23"/>
                        <a:pt x="11" y="23"/>
                      </a:cubicBezTo>
                      <a:cubicBezTo>
                        <a:pt x="11" y="23"/>
                        <a:pt x="11" y="30"/>
                        <a:pt x="11" y="36"/>
                      </a:cubicBezTo>
                      <a:cubicBezTo>
                        <a:pt x="18" y="26"/>
                        <a:pt x="11" y="19"/>
                        <a:pt x="12" y="11"/>
                      </a:cubicBezTo>
                      <a:cubicBezTo>
                        <a:pt x="12" y="7"/>
                        <a:pt x="6" y="5"/>
                        <a:pt x="4" y="0"/>
                      </a:cubicBezTo>
                      <a:cubicBezTo>
                        <a:pt x="2" y="1"/>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05" name="Oval 618"/>
                <p:cNvSpPr>
                  <a:spLocks noChangeArrowheads="1"/>
                </p:cNvSpPr>
                <p:nvPr/>
              </p:nvSpPr>
              <p:spPr bwMode="auto">
                <a:xfrm>
                  <a:off x="14339"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06" name="Freeform 619"/>
                <p:cNvSpPr>
                  <a:spLocks/>
                </p:cNvSpPr>
                <p:nvPr/>
              </p:nvSpPr>
              <p:spPr bwMode="auto">
                <a:xfrm>
                  <a:off x="14455" y="1443"/>
                  <a:ext cx="55" cy="45"/>
                </a:xfrm>
                <a:custGeom>
                  <a:avLst/>
                  <a:gdLst>
                    <a:gd name="T0" fmla="*/ 17 w 23"/>
                    <a:gd name="T1" fmla="*/ 0 h 19"/>
                    <a:gd name="T2" fmla="*/ 6 w 23"/>
                    <a:gd name="T3" fmla="*/ 0 h 19"/>
                    <a:gd name="T4" fmla="*/ 0 w 23"/>
                    <a:gd name="T5" fmla="*/ 6 h 19"/>
                    <a:gd name="T6" fmla="*/ 0 w 23"/>
                    <a:gd name="T7" fmla="*/ 19 h 19"/>
                    <a:gd name="T8" fmla="*/ 4 w 23"/>
                    <a:gd name="T9" fmla="*/ 16 h 19"/>
                    <a:gd name="T10" fmla="*/ 4 w 23"/>
                    <a:gd name="T11" fmla="*/ 7 h 19"/>
                    <a:gd name="T12" fmla="*/ 5 w 23"/>
                    <a:gd name="T13" fmla="*/ 7 h 19"/>
                    <a:gd name="T14" fmla="*/ 5 w 23"/>
                    <a:gd name="T15" fmla="*/ 16 h 19"/>
                    <a:gd name="T16" fmla="*/ 18 w 23"/>
                    <a:gd name="T17" fmla="*/ 9 h 19"/>
                    <a:gd name="T18" fmla="*/ 18 w 23"/>
                    <a:gd name="T19" fmla="*/ 7 h 19"/>
                    <a:gd name="T20" fmla="*/ 19 w 23"/>
                    <a:gd name="T21" fmla="*/ 7 h 19"/>
                    <a:gd name="T22" fmla="*/ 19 w 23"/>
                    <a:gd name="T23" fmla="*/ 8 h 19"/>
                    <a:gd name="T24" fmla="*/ 23 w 23"/>
                    <a:gd name="T25" fmla="*/ 6 h 19"/>
                    <a:gd name="T26" fmla="*/ 17 w 23"/>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9">
                      <a:moveTo>
                        <a:pt x="17" y="0"/>
                      </a:moveTo>
                      <a:cubicBezTo>
                        <a:pt x="15" y="0"/>
                        <a:pt x="8" y="0"/>
                        <a:pt x="6" y="0"/>
                      </a:cubicBezTo>
                      <a:cubicBezTo>
                        <a:pt x="3" y="0"/>
                        <a:pt x="0" y="2"/>
                        <a:pt x="0" y="6"/>
                      </a:cubicBezTo>
                      <a:cubicBezTo>
                        <a:pt x="0" y="7"/>
                        <a:pt x="0" y="15"/>
                        <a:pt x="0" y="19"/>
                      </a:cubicBezTo>
                      <a:cubicBezTo>
                        <a:pt x="1" y="18"/>
                        <a:pt x="3" y="17"/>
                        <a:pt x="4" y="16"/>
                      </a:cubicBezTo>
                      <a:cubicBezTo>
                        <a:pt x="4" y="12"/>
                        <a:pt x="4" y="7"/>
                        <a:pt x="4" y="7"/>
                      </a:cubicBezTo>
                      <a:cubicBezTo>
                        <a:pt x="4" y="7"/>
                        <a:pt x="4" y="7"/>
                        <a:pt x="5" y="7"/>
                      </a:cubicBezTo>
                      <a:cubicBezTo>
                        <a:pt x="5" y="7"/>
                        <a:pt x="5" y="11"/>
                        <a:pt x="5" y="16"/>
                      </a:cubicBezTo>
                      <a:cubicBezTo>
                        <a:pt x="9" y="14"/>
                        <a:pt x="13" y="11"/>
                        <a:pt x="18" y="9"/>
                      </a:cubicBezTo>
                      <a:cubicBezTo>
                        <a:pt x="18" y="8"/>
                        <a:pt x="18" y="7"/>
                        <a:pt x="18" y="7"/>
                      </a:cubicBezTo>
                      <a:cubicBezTo>
                        <a:pt x="18" y="7"/>
                        <a:pt x="18" y="7"/>
                        <a:pt x="19" y="7"/>
                      </a:cubicBezTo>
                      <a:cubicBezTo>
                        <a:pt x="19" y="7"/>
                        <a:pt x="19" y="7"/>
                        <a:pt x="19" y="8"/>
                      </a:cubicBezTo>
                      <a:cubicBezTo>
                        <a:pt x="20" y="7"/>
                        <a:pt x="21" y="6"/>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07" name="Freeform 620"/>
                <p:cNvSpPr>
                  <a:spLocks/>
                </p:cNvSpPr>
                <p:nvPr/>
              </p:nvSpPr>
              <p:spPr bwMode="auto">
                <a:xfrm>
                  <a:off x="14417" y="1388"/>
                  <a:ext cx="14" cy="19"/>
                </a:xfrm>
                <a:custGeom>
                  <a:avLst/>
                  <a:gdLst>
                    <a:gd name="T0" fmla="*/ 0 w 6"/>
                    <a:gd name="T1" fmla="*/ 0 h 8"/>
                    <a:gd name="T2" fmla="*/ 0 w 6"/>
                    <a:gd name="T3" fmla="*/ 5 h 8"/>
                    <a:gd name="T4" fmla="*/ 3 w 6"/>
                    <a:gd name="T5" fmla="*/ 8 h 8"/>
                    <a:gd name="T6" fmla="*/ 6 w 6"/>
                    <a:gd name="T7" fmla="*/ 5 h 8"/>
                    <a:gd name="T8" fmla="*/ 6 w 6"/>
                    <a:gd name="T9" fmla="*/ 0 h 8"/>
                    <a:gd name="T10" fmla="*/ 0 w 6"/>
                    <a:gd name="T11" fmla="*/ 0 h 8"/>
                  </a:gdLst>
                  <a:ahLst/>
                  <a:cxnLst>
                    <a:cxn ang="0">
                      <a:pos x="T0" y="T1"/>
                    </a:cxn>
                    <a:cxn ang="0">
                      <a:pos x="T2" y="T3"/>
                    </a:cxn>
                    <a:cxn ang="0">
                      <a:pos x="T4" y="T5"/>
                    </a:cxn>
                    <a:cxn ang="0">
                      <a:pos x="T6" y="T7"/>
                    </a:cxn>
                    <a:cxn ang="0">
                      <a:pos x="T8" y="T9"/>
                    </a:cxn>
                    <a:cxn ang="0">
                      <a:pos x="T10" y="T11"/>
                    </a:cxn>
                  </a:cxnLst>
                  <a:rect l="0" t="0" r="r" b="b"/>
                  <a:pathLst>
                    <a:path w="6" h="8">
                      <a:moveTo>
                        <a:pt x="0" y="0"/>
                      </a:moveTo>
                      <a:cubicBezTo>
                        <a:pt x="0" y="3"/>
                        <a:pt x="0" y="4"/>
                        <a:pt x="0" y="5"/>
                      </a:cubicBezTo>
                      <a:cubicBezTo>
                        <a:pt x="0" y="6"/>
                        <a:pt x="2" y="8"/>
                        <a:pt x="3" y="8"/>
                      </a:cubicBezTo>
                      <a:cubicBezTo>
                        <a:pt x="5" y="8"/>
                        <a:pt x="6" y="6"/>
                        <a:pt x="6" y="5"/>
                      </a:cubicBezTo>
                      <a:cubicBezTo>
                        <a:pt x="6" y="4"/>
                        <a:pt x="6" y="3"/>
                        <a:pt x="6" y="0"/>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08" name="Freeform 621"/>
                <p:cNvSpPr>
                  <a:spLocks/>
                </p:cNvSpPr>
                <p:nvPr/>
              </p:nvSpPr>
              <p:spPr bwMode="auto">
                <a:xfrm>
                  <a:off x="14573" y="1185"/>
                  <a:ext cx="8" cy="12"/>
                </a:xfrm>
                <a:custGeom>
                  <a:avLst/>
                  <a:gdLst>
                    <a:gd name="T0" fmla="*/ 1 w 3"/>
                    <a:gd name="T1" fmla="*/ 5 h 5"/>
                    <a:gd name="T2" fmla="*/ 2 w 3"/>
                    <a:gd name="T3" fmla="*/ 3 h 5"/>
                    <a:gd name="T4" fmla="*/ 1 w 3"/>
                    <a:gd name="T5" fmla="*/ 0 h 5"/>
                    <a:gd name="T6" fmla="*/ 0 w 3"/>
                    <a:gd name="T7" fmla="*/ 5 h 5"/>
                    <a:gd name="T8" fmla="*/ 1 w 3"/>
                    <a:gd name="T9" fmla="*/ 5 h 5"/>
                  </a:gdLst>
                  <a:ahLst/>
                  <a:cxnLst>
                    <a:cxn ang="0">
                      <a:pos x="T0" y="T1"/>
                    </a:cxn>
                    <a:cxn ang="0">
                      <a:pos x="T2" y="T3"/>
                    </a:cxn>
                    <a:cxn ang="0">
                      <a:pos x="T4" y="T5"/>
                    </a:cxn>
                    <a:cxn ang="0">
                      <a:pos x="T6" y="T7"/>
                    </a:cxn>
                    <a:cxn ang="0">
                      <a:pos x="T8" y="T9"/>
                    </a:cxn>
                  </a:cxnLst>
                  <a:rect l="0" t="0" r="r" b="b"/>
                  <a:pathLst>
                    <a:path w="3" h="5">
                      <a:moveTo>
                        <a:pt x="1" y="5"/>
                      </a:moveTo>
                      <a:cubicBezTo>
                        <a:pt x="2" y="5"/>
                        <a:pt x="3" y="4"/>
                        <a:pt x="2" y="3"/>
                      </a:cubicBezTo>
                      <a:cubicBezTo>
                        <a:pt x="2" y="3"/>
                        <a:pt x="2" y="1"/>
                        <a:pt x="1" y="0"/>
                      </a:cubicBezTo>
                      <a:cubicBezTo>
                        <a:pt x="1" y="1"/>
                        <a:pt x="0" y="3"/>
                        <a:pt x="0" y="5"/>
                      </a:cubicBezTo>
                      <a:cubicBezTo>
                        <a:pt x="0"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09" name="Oval 622"/>
                <p:cNvSpPr>
                  <a:spLocks noChangeArrowheads="1"/>
                </p:cNvSpPr>
                <p:nvPr/>
              </p:nvSpPr>
              <p:spPr bwMode="auto">
                <a:xfrm>
                  <a:off x="14472"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10" name="Oval 623"/>
                <p:cNvSpPr>
                  <a:spLocks noChangeArrowheads="1"/>
                </p:cNvSpPr>
                <p:nvPr/>
              </p:nvSpPr>
              <p:spPr bwMode="auto">
                <a:xfrm>
                  <a:off x="1466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11" name="Freeform 624"/>
                <p:cNvSpPr>
                  <a:spLocks/>
                </p:cNvSpPr>
                <p:nvPr/>
              </p:nvSpPr>
              <p:spPr bwMode="auto">
                <a:xfrm>
                  <a:off x="14521" y="1147"/>
                  <a:ext cx="52" cy="31"/>
                </a:xfrm>
                <a:custGeom>
                  <a:avLst/>
                  <a:gdLst>
                    <a:gd name="T0" fmla="*/ 17 w 22"/>
                    <a:gd name="T1" fmla="*/ 9 h 13"/>
                    <a:gd name="T2" fmla="*/ 16 w 22"/>
                    <a:gd name="T3" fmla="*/ 7 h 13"/>
                    <a:gd name="T4" fmla="*/ 17 w 22"/>
                    <a:gd name="T5" fmla="*/ 7 h 13"/>
                    <a:gd name="T6" fmla="*/ 18 w 22"/>
                    <a:gd name="T7" fmla="*/ 9 h 13"/>
                    <a:gd name="T8" fmla="*/ 22 w 22"/>
                    <a:gd name="T9" fmla="*/ 9 h 13"/>
                    <a:gd name="T10" fmla="*/ 20 w 22"/>
                    <a:gd name="T11" fmla="*/ 5 h 13"/>
                    <a:gd name="T12" fmla="*/ 15 w 22"/>
                    <a:gd name="T13" fmla="*/ 0 h 13"/>
                    <a:gd name="T14" fmla="*/ 7 w 22"/>
                    <a:gd name="T15" fmla="*/ 0 h 13"/>
                    <a:gd name="T16" fmla="*/ 2 w 22"/>
                    <a:gd name="T17" fmla="*/ 5 h 13"/>
                    <a:gd name="T18" fmla="*/ 0 w 22"/>
                    <a:gd name="T19" fmla="*/ 13 h 13"/>
                    <a:gd name="T20" fmla="*/ 4 w 22"/>
                    <a:gd name="T21" fmla="*/ 11 h 13"/>
                    <a:gd name="T22" fmla="*/ 5 w 22"/>
                    <a:gd name="T23" fmla="*/ 7 h 13"/>
                    <a:gd name="T24" fmla="*/ 7 w 22"/>
                    <a:gd name="T25" fmla="*/ 7 h 13"/>
                    <a:gd name="T26" fmla="*/ 6 w 22"/>
                    <a:gd name="T27" fmla="*/ 10 h 13"/>
                    <a:gd name="T28" fmla="*/ 17 w 22"/>
                    <a:gd name="T2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13">
                      <a:moveTo>
                        <a:pt x="17" y="9"/>
                      </a:moveTo>
                      <a:cubicBezTo>
                        <a:pt x="16" y="7"/>
                        <a:pt x="16" y="7"/>
                        <a:pt x="16" y="7"/>
                      </a:cubicBezTo>
                      <a:cubicBezTo>
                        <a:pt x="17" y="7"/>
                        <a:pt x="17" y="7"/>
                        <a:pt x="17" y="7"/>
                      </a:cubicBezTo>
                      <a:cubicBezTo>
                        <a:pt x="17" y="7"/>
                        <a:pt x="17" y="8"/>
                        <a:pt x="18" y="9"/>
                      </a:cubicBezTo>
                      <a:cubicBezTo>
                        <a:pt x="19" y="9"/>
                        <a:pt x="20" y="9"/>
                        <a:pt x="22" y="9"/>
                      </a:cubicBezTo>
                      <a:cubicBezTo>
                        <a:pt x="21" y="8"/>
                        <a:pt x="21" y="6"/>
                        <a:pt x="20" y="5"/>
                      </a:cubicBezTo>
                      <a:cubicBezTo>
                        <a:pt x="20" y="3"/>
                        <a:pt x="17" y="0"/>
                        <a:pt x="15" y="0"/>
                      </a:cubicBezTo>
                      <a:cubicBezTo>
                        <a:pt x="14" y="0"/>
                        <a:pt x="8" y="0"/>
                        <a:pt x="7" y="0"/>
                      </a:cubicBezTo>
                      <a:cubicBezTo>
                        <a:pt x="5" y="0"/>
                        <a:pt x="3" y="3"/>
                        <a:pt x="2" y="5"/>
                      </a:cubicBezTo>
                      <a:cubicBezTo>
                        <a:pt x="1" y="7"/>
                        <a:pt x="1" y="10"/>
                        <a:pt x="0" y="13"/>
                      </a:cubicBezTo>
                      <a:cubicBezTo>
                        <a:pt x="1" y="12"/>
                        <a:pt x="3" y="11"/>
                        <a:pt x="4" y="11"/>
                      </a:cubicBezTo>
                      <a:cubicBezTo>
                        <a:pt x="5" y="8"/>
                        <a:pt x="5" y="7"/>
                        <a:pt x="5" y="7"/>
                      </a:cubicBezTo>
                      <a:cubicBezTo>
                        <a:pt x="7" y="7"/>
                        <a:pt x="7" y="7"/>
                        <a:pt x="7" y="7"/>
                      </a:cubicBezTo>
                      <a:cubicBezTo>
                        <a:pt x="6" y="8"/>
                        <a:pt x="6" y="9"/>
                        <a:pt x="6" y="10"/>
                      </a:cubicBezTo>
                      <a:cubicBezTo>
                        <a:pt x="9" y="9"/>
                        <a:pt x="13" y="9"/>
                        <a:pt x="1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12" name="Freeform 625"/>
                <p:cNvSpPr>
                  <a:spLocks/>
                </p:cNvSpPr>
                <p:nvPr/>
              </p:nvSpPr>
              <p:spPr bwMode="auto">
                <a:xfrm>
                  <a:off x="14405" y="1270"/>
                  <a:ext cx="22" cy="9"/>
                </a:xfrm>
                <a:custGeom>
                  <a:avLst/>
                  <a:gdLst>
                    <a:gd name="T0" fmla="*/ 5 w 9"/>
                    <a:gd name="T1" fmla="*/ 0 h 4"/>
                    <a:gd name="T2" fmla="*/ 0 w 9"/>
                    <a:gd name="T3" fmla="*/ 4 h 4"/>
                    <a:gd name="T4" fmla="*/ 9 w 9"/>
                    <a:gd name="T5" fmla="*/ 3 h 4"/>
                    <a:gd name="T6" fmla="*/ 5 w 9"/>
                    <a:gd name="T7" fmla="*/ 0 h 4"/>
                  </a:gdLst>
                  <a:ahLst/>
                  <a:cxnLst>
                    <a:cxn ang="0">
                      <a:pos x="T0" y="T1"/>
                    </a:cxn>
                    <a:cxn ang="0">
                      <a:pos x="T2" y="T3"/>
                    </a:cxn>
                    <a:cxn ang="0">
                      <a:pos x="T4" y="T5"/>
                    </a:cxn>
                    <a:cxn ang="0">
                      <a:pos x="T6" y="T7"/>
                    </a:cxn>
                  </a:cxnLst>
                  <a:rect l="0" t="0" r="r" b="b"/>
                  <a:pathLst>
                    <a:path w="9" h="4">
                      <a:moveTo>
                        <a:pt x="5" y="0"/>
                      </a:moveTo>
                      <a:cubicBezTo>
                        <a:pt x="3" y="0"/>
                        <a:pt x="1" y="2"/>
                        <a:pt x="0" y="4"/>
                      </a:cubicBezTo>
                      <a:cubicBezTo>
                        <a:pt x="3" y="3"/>
                        <a:pt x="6" y="4"/>
                        <a:pt x="9" y="3"/>
                      </a:cubicBezTo>
                      <a:cubicBezTo>
                        <a:pt x="8"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13" name="Oval 626"/>
                <p:cNvSpPr>
                  <a:spLocks noChangeArrowheads="1"/>
                </p:cNvSpPr>
                <p:nvPr/>
              </p:nvSpPr>
              <p:spPr bwMode="auto">
                <a:xfrm>
                  <a:off x="14602"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14" name="Freeform 627"/>
                <p:cNvSpPr>
                  <a:spLocks/>
                </p:cNvSpPr>
                <p:nvPr/>
              </p:nvSpPr>
              <p:spPr bwMode="auto">
                <a:xfrm>
                  <a:off x="14254" y="1147"/>
                  <a:ext cx="64" cy="111"/>
                </a:xfrm>
                <a:custGeom>
                  <a:avLst/>
                  <a:gdLst>
                    <a:gd name="T0" fmla="*/ 17 w 27"/>
                    <a:gd name="T1" fmla="*/ 0 h 47"/>
                    <a:gd name="T2" fmla="*/ 10 w 27"/>
                    <a:gd name="T3" fmla="*/ 0 h 47"/>
                    <a:gd name="T4" fmla="*/ 4 w 27"/>
                    <a:gd name="T5" fmla="*/ 5 h 47"/>
                    <a:gd name="T6" fmla="*/ 0 w 27"/>
                    <a:gd name="T7" fmla="*/ 19 h 47"/>
                    <a:gd name="T8" fmla="*/ 1 w 27"/>
                    <a:gd name="T9" fmla="*/ 21 h 47"/>
                    <a:gd name="T10" fmla="*/ 4 w 27"/>
                    <a:gd name="T11" fmla="*/ 20 h 47"/>
                    <a:gd name="T12" fmla="*/ 8 w 27"/>
                    <a:gd name="T13" fmla="*/ 7 h 47"/>
                    <a:gd name="T14" fmla="*/ 9 w 27"/>
                    <a:gd name="T15" fmla="*/ 7 h 47"/>
                    <a:gd name="T16" fmla="*/ 2 w 27"/>
                    <a:gd name="T17" fmla="*/ 29 h 47"/>
                    <a:gd name="T18" fmla="*/ 8 w 27"/>
                    <a:gd name="T19" fmla="*/ 29 h 47"/>
                    <a:gd name="T20" fmla="*/ 8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6 w 27"/>
                    <a:gd name="T33" fmla="*/ 47 h 47"/>
                    <a:gd name="T34" fmla="*/ 18 w 27"/>
                    <a:gd name="T35" fmla="*/ 45 h 47"/>
                    <a:gd name="T36" fmla="*/ 18 w 27"/>
                    <a:gd name="T37" fmla="*/ 29 h 47"/>
                    <a:gd name="T38" fmla="*/ 25 w 27"/>
                    <a:gd name="T39" fmla="*/ 29 h 47"/>
                    <a:gd name="T40" fmla="*/ 18 w 27"/>
                    <a:gd name="T41" fmla="*/ 7 h 47"/>
                    <a:gd name="T42" fmla="*/ 19 w 27"/>
                    <a:gd name="T43" fmla="*/ 7 h 47"/>
                    <a:gd name="T44" fmla="*/ 23 w 27"/>
                    <a:gd name="T45" fmla="*/ 20 h 47"/>
                    <a:gd name="T46" fmla="*/ 25 w 27"/>
                    <a:gd name="T47" fmla="*/ 21 h 47"/>
                    <a:gd name="T48" fmla="*/ 27 w 27"/>
                    <a:gd name="T49" fmla="*/ 19 h 47"/>
                    <a:gd name="T50" fmla="*/ 23 w 27"/>
                    <a:gd name="T51" fmla="*/ 5 h 47"/>
                    <a:gd name="T52" fmla="*/ 17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7" y="0"/>
                      </a:moveTo>
                      <a:cubicBezTo>
                        <a:pt x="16" y="0"/>
                        <a:pt x="11" y="0"/>
                        <a:pt x="10" y="0"/>
                      </a:cubicBezTo>
                      <a:cubicBezTo>
                        <a:pt x="7" y="0"/>
                        <a:pt x="5" y="3"/>
                        <a:pt x="4" y="5"/>
                      </a:cubicBezTo>
                      <a:cubicBezTo>
                        <a:pt x="3" y="11"/>
                        <a:pt x="0" y="18"/>
                        <a:pt x="0" y="19"/>
                      </a:cubicBezTo>
                      <a:cubicBezTo>
                        <a:pt x="0" y="20"/>
                        <a:pt x="1" y="21"/>
                        <a:pt x="1" y="21"/>
                      </a:cubicBezTo>
                      <a:cubicBezTo>
                        <a:pt x="2" y="21"/>
                        <a:pt x="3"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8" y="46"/>
                        <a:pt x="18" y="45"/>
                      </a:cubicBezTo>
                      <a:cubicBezTo>
                        <a:pt x="18" y="44"/>
                        <a:pt x="18" y="36"/>
                        <a:pt x="18"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5" y="21"/>
                        <a:pt x="25" y="21"/>
                      </a:cubicBezTo>
                      <a:cubicBezTo>
                        <a:pt x="26" y="21"/>
                        <a:pt x="27" y="20"/>
                        <a:pt x="27" y="19"/>
                      </a:cubicBezTo>
                      <a:cubicBezTo>
                        <a:pt x="26" y="18"/>
                        <a:pt x="24" y="11"/>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15" name="Freeform 628"/>
                <p:cNvSpPr>
                  <a:spLocks/>
                </p:cNvSpPr>
                <p:nvPr/>
              </p:nvSpPr>
              <p:spPr bwMode="auto">
                <a:xfrm>
                  <a:off x="14550" y="1216"/>
                  <a:ext cx="9" cy="42"/>
                </a:xfrm>
                <a:custGeom>
                  <a:avLst/>
                  <a:gdLst>
                    <a:gd name="T0" fmla="*/ 0 w 4"/>
                    <a:gd name="T1" fmla="*/ 16 h 18"/>
                    <a:gd name="T2" fmla="*/ 2 w 4"/>
                    <a:gd name="T3" fmla="*/ 18 h 18"/>
                    <a:gd name="T4" fmla="*/ 4 w 4"/>
                    <a:gd name="T5" fmla="*/ 16 h 18"/>
                    <a:gd name="T6" fmla="*/ 4 w 4"/>
                    <a:gd name="T7" fmla="*/ 0 h 18"/>
                    <a:gd name="T8" fmla="*/ 0 w 4"/>
                    <a:gd name="T9" fmla="*/ 7 h 18"/>
                    <a:gd name="T10" fmla="*/ 0 w 4"/>
                    <a:gd name="T11" fmla="*/ 16 h 18"/>
                  </a:gdLst>
                  <a:ahLst/>
                  <a:cxnLst>
                    <a:cxn ang="0">
                      <a:pos x="T0" y="T1"/>
                    </a:cxn>
                    <a:cxn ang="0">
                      <a:pos x="T2" y="T3"/>
                    </a:cxn>
                    <a:cxn ang="0">
                      <a:pos x="T4" y="T5"/>
                    </a:cxn>
                    <a:cxn ang="0">
                      <a:pos x="T6" y="T7"/>
                    </a:cxn>
                    <a:cxn ang="0">
                      <a:pos x="T8" y="T9"/>
                    </a:cxn>
                    <a:cxn ang="0">
                      <a:pos x="T10" y="T11"/>
                    </a:cxn>
                  </a:cxnLst>
                  <a:rect l="0" t="0" r="r" b="b"/>
                  <a:pathLst>
                    <a:path w="4" h="18">
                      <a:moveTo>
                        <a:pt x="0" y="16"/>
                      </a:moveTo>
                      <a:cubicBezTo>
                        <a:pt x="0" y="17"/>
                        <a:pt x="1" y="18"/>
                        <a:pt x="2" y="18"/>
                      </a:cubicBezTo>
                      <a:cubicBezTo>
                        <a:pt x="3" y="18"/>
                        <a:pt x="4" y="17"/>
                        <a:pt x="4" y="16"/>
                      </a:cubicBezTo>
                      <a:cubicBezTo>
                        <a:pt x="4" y="15"/>
                        <a:pt x="4" y="8"/>
                        <a:pt x="4" y="0"/>
                      </a:cubicBezTo>
                      <a:cubicBezTo>
                        <a:pt x="3" y="3"/>
                        <a:pt x="1" y="5"/>
                        <a:pt x="0" y="7"/>
                      </a:cubicBezTo>
                      <a:cubicBezTo>
                        <a:pt x="0" y="11"/>
                        <a:pt x="0" y="15"/>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16" name="Freeform 629"/>
                <p:cNvSpPr>
                  <a:spLocks/>
                </p:cNvSpPr>
                <p:nvPr/>
              </p:nvSpPr>
              <p:spPr bwMode="auto">
                <a:xfrm>
                  <a:off x="14588" y="1147"/>
                  <a:ext cx="52" cy="111"/>
                </a:xfrm>
                <a:custGeom>
                  <a:avLst/>
                  <a:gdLst>
                    <a:gd name="T0" fmla="*/ 18 w 22"/>
                    <a:gd name="T1" fmla="*/ 8 h 47"/>
                    <a:gd name="T2" fmla="*/ 18 w 22"/>
                    <a:gd name="T3" fmla="*/ 21 h 47"/>
                    <a:gd name="T4" fmla="*/ 20 w 22"/>
                    <a:gd name="T5" fmla="*/ 23 h 47"/>
                    <a:gd name="T6" fmla="*/ 22 w 22"/>
                    <a:gd name="T7" fmla="*/ 21 h 47"/>
                    <a:gd name="T8" fmla="*/ 22 w 22"/>
                    <a:gd name="T9" fmla="*/ 7 h 47"/>
                    <a:gd name="T10" fmla="*/ 16 w 22"/>
                    <a:gd name="T11" fmla="*/ 0 h 47"/>
                    <a:gd name="T12" fmla="*/ 6 w 22"/>
                    <a:gd name="T13" fmla="*/ 0 h 47"/>
                    <a:gd name="T14" fmla="*/ 0 w 22"/>
                    <a:gd name="T15" fmla="*/ 7 h 47"/>
                    <a:gd name="T16" fmla="*/ 0 w 22"/>
                    <a:gd name="T17" fmla="*/ 21 h 47"/>
                    <a:gd name="T18" fmla="*/ 2 w 22"/>
                    <a:gd name="T19" fmla="*/ 23 h 47"/>
                    <a:gd name="T20" fmla="*/ 4 w 22"/>
                    <a:gd name="T21" fmla="*/ 21 h 47"/>
                    <a:gd name="T22" fmla="*/ 4 w 22"/>
                    <a:gd name="T23" fmla="*/ 8 h 47"/>
                    <a:gd name="T24" fmla="*/ 5 w 22"/>
                    <a:gd name="T25" fmla="*/ 8 h 47"/>
                    <a:gd name="T26" fmla="*/ 5 w 22"/>
                    <a:gd name="T27" fmla="*/ 44 h 47"/>
                    <a:gd name="T28" fmla="*/ 6 w 22"/>
                    <a:gd name="T29" fmla="*/ 47 h 47"/>
                    <a:gd name="T30" fmla="*/ 10 w 22"/>
                    <a:gd name="T31" fmla="*/ 44 h 47"/>
                    <a:gd name="T32" fmla="*/ 10 w 22"/>
                    <a:gd name="T33" fmla="*/ 23 h 47"/>
                    <a:gd name="T34" fmla="*/ 11 w 22"/>
                    <a:gd name="T35" fmla="*/ 23 h 47"/>
                    <a:gd name="T36" fmla="*/ 11 w 22"/>
                    <a:gd name="T37" fmla="*/ 43 h 47"/>
                    <a:gd name="T38" fmla="*/ 17 w 22"/>
                    <a:gd name="T39" fmla="*/ 39 h 47"/>
                    <a:gd name="T40" fmla="*/ 17 w 22"/>
                    <a:gd name="T41" fmla="*/ 8 h 47"/>
                    <a:gd name="T42" fmla="*/ 18 w 22"/>
                    <a:gd name="T43"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18" y="8"/>
                      </a:moveTo>
                      <a:cubicBezTo>
                        <a:pt x="18" y="8"/>
                        <a:pt x="18" y="20"/>
                        <a:pt x="18" y="21"/>
                      </a:cubicBezTo>
                      <a:cubicBezTo>
                        <a:pt x="18" y="22"/>
                        <a:pt x="19" y="23"/>
                        <a:pt x="20" y="23"/>
                      </a:cubicBezTo>
                      <a:cubicBezTo>
                        <a:pt x="21" y="23"/>
                        <a:pt x="22" y="22"/>
                        <a:pt x="22" y="21"/>
                      </a:cubicBezTo>
                      <a:cubicBezTo>
                        <a:pt x="22" y="20"/>
                        <a:pt x="22" y="8"/>
                        <a:pt x="22" y="7"/>
                      </a:cubicBezTo>
                      <a:cubicBezTo>
                        <a:pt x="22" y="3"/>
                        <a:pt x="19" y="0"/>
                        <a:pt x="16" y="0"/>
                      </a:cubicBezTo>
                      <a:cubicBezTo>
                        <a:pt x="14" y="0"/>
                        <a:pt x="7" y="0"/>
                        <a:pt x="6" y="0"/>
                      </a:cubicBezTo>
                      <a:cubicBezTo>
                        <a:pt x="2"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5" y="46"/>
                        <a:pt x="6" y="47"/>
                      </a:cubicBezTo>
                      <a:cubicBezTo>
                        <a:pt x="8" y="46"/>
                        <a:pt x="9" y="45"/>
                        <a:pt x="10" y="44"/>
                      </a:cubicBezTo>
                      <a:cubicBezTo>
                        <a:pt x="10" y="40"/>
                        <a:pt x="10" y="23"/>
                        <a:pt x="10" y="23"/>
                      </a:cubicBezTo>
                      <a:cubicBezTo>
                        <a:pt x="10" y="23"/>
                        <a:pt x="10" y="23"/>
                        <a:pt x="11" y="23"/>
                      </a:cubicBezTo>
                      <a:cubicBezTo>
                        <a:pt x="11" y="23"/>
                        <a:pt x="11" y="38"/>
                        <a:pt x="11" y="43"/>
                      </a:cubicBezTo>
                      <a:cubicBezTo>
                        <a:pt x="13" y="42"/>
                        <a:pt x="15" y="40"/>
                        <a:pt x="17" y="39"/>
                      </a:cubicBezTo>
                      <a:cubicBezTo>
                        <a:pt x="17" y="28"/>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17" name="Oval 630"/>
                <p:cNvSpPr>
                  <a:spLocks noChangeArrowheads="1"/>
                </p:cNvSpPr>
                <p:nvPr/>
              </p:nvSpPr>
              <p:spPr bwMode="auto">
                <a:xfrm>
                  <a:off x="1440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18" name="Freeform 631"/>
                <p:cNvSpPr>
                  <a:spLocks/>
                </p:cNvSpPr>
                <p:nvPr/>
              </p:nvSpPr>
              <p:spPr bwMode="auto">
                <a:xfrm>
                  <a:off x="14538" y="1234"/>
                  <a:ext cx="9" cy="24"/>
                </a:xfrm>
                <a:custGeom>
                  <a:avLst/>
                  <a:gdLst>
                    <a:gd name="T0" fmla="*/ 1 w 4"/>
                    <a:gd name="T1" fmla="*/ 10 h 10"/>
                    <a:gd name="T2" fmla="*/ 4 w 4"/>
                    <a:gd name="T3" fmla="*/ 8 h 10"/>
                    <a:gd name="T4" fmla="*/ 4 w 4"/>
                    <a:gd name="T5" fmla="*/ 0 h 10"/>
                    <a:gd name="T6" fmla="*/ 0 w 4"/>
                    <a:gd name="T7" fmla="*/ 10 h 10"/>
                    <a:gd name="T8" fmla="*/ 1 w 4"/>
                    <a:gd name="T9" fmla="*/ 10 h 10"/>
                  </a:gdLst>
                  <a:ahLst/>
                  <a:cxnLst>
                    <a:cxn ang="0">
                      <a:pos x="T0" y="T1"/>
                    </a:cxn>
                    <a:cxn ang="0">
                      <a:pos x="T2" y="T3"/>
                    </a:cxn>
                    <a:cxn ang="0">
                      <a:pos x="T4" y="T5"/>
                    </a:cxn>
                    <a:cxn ang="0">
                      <a:pos x="T6" y="T7"/>
                    </a:cxn>
                    <a:cxn ang="0">
                      <a:pos x="T8" y="T9"/>
                    </a:cxn>
                  </a:cxnLst>
                  <a:rect l="0" t="0" r="r" b="b"/>
                  <a:pathLst>
                    <a:path w="4" h="10">
                      <a:moveTo>
                        <a:pt x="1" y="10"/>
                      </a:moveTo>
                      <a:cubicBezTo>
                        <a:pt x="3" y="10"/>
                        <a:pt x="4" y="9"/>
                        <a:pt x="4" y="8"/>
                      </a:cubicBezTo>
                      <a:cubicBezTo>
                        <a:pt x="4" y="7"/>
                        <a:pt x="4" y="4"/>
                        <a:pt x="4" y="0"/>
                      </a:cubicBezTo>
                      <a:cubicBezTo>
                        <a:pt x="2" y="3"/>
                        <a:pt x="1" y="6"/>
                        <a:pt x="0" y="10"/>
                      </a:cubicBezTo>
                      <a:cubicBezTo>
                        <a:pt x="0" y="10"/>
                        <a:pt x="1" y="10"/>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19" name="Freeform 632"/>
                <p:cNvSpPr>
                  <a:spLocks/>
                </p:cNvSpPr>
                <p:nvPr/>
              </p:nvSpPr>
              <p:spPr bwMode="auto">
                <a:xfrm>
                  <a:off x="14647" y="1147"/>
                  <a:ext cx="59" cy="69"/>
                </a:xfrm>
                <a:custGeom>
                  <a:avLst/>
                  <a:gdLst>
                    <a:gd name="T0" fmla="*/ 17 w 25"/>
                    <a:gd name="T1" fmla="*/ 0 h 29"/>
                    <a:gd name="T2" fmla="*/ 10 w 25"/>
                    <a:gd name="T3" fmla="*/ 0 h 29"/>
                    <a:gd name="T4" fmla="*/ 4 w 25"/>
                    <a:gd name="T5" fmla="*/ 5 h 29"/>
                    <a:gd name="T6" fmla="*/ 0 w 25"/>
                    <a:gd name="T7" fmla="*/ 19 h 29"/>
                    <a:gd name="T8" fmla="*/ 2 w 25"/>
                    <a:gd name="T9" fmla="*/ 21 h 29"/>
                    <a:gd name="T10" fmla="*/ 4 w 25"/>
                    <a:gd name="T11" fmla="*/ 20 h 29"/>
                    <a:gd name="T12" fmla="*/ 8 w 25"/>
                    <a:gd name="T13" fmla="*/ 7 h 29"/>
                    <a:gd name="T14" fmla="*/ 9 w 25"/>
                    <a:gd name="T15" fmla="*/ 7 h 29"/>
                    <a:gd name="T16" fmla="*/ 2 w 25"/>
                    <a:gd name="T17" fmla="*/ 29 h 29"/>
                    <a:gd name="T18" fmla="*/ 3 w 25"/>
                    <a:gd name="T19" fmla="*/ 29 h 29"/>
                    <a:gd name="T20" fmla="*/ 15 w 25"/>
                    <a:gd name="T21" fmla="*/ 19 h 29"/>
                    <a:gd name="T22" fmla="*/ 21 w 25"/>
                    <a:gd name="T23" fmla="*/ 15 h 29"/>
                    <a:gd name="T24" fmla="*/ 18 w 25"/>
                    <a:gd name="T25" fmla="*/ 7 h 29"/>
                    <a:gd name="T26" fmla="*/ 20 w 25"/>
                    <a:gd name="T27" fmla="*/ 7 h 29"/>
                    <a:gd name="T28" fmla="*/ 22 w 25"/>
                    <a:gd name="T29" fmla="*/ 14 h 29"/>
                    <a:gd name="T30" fmla="*/ 25 w 25"/>
                    <a:gd name="T31" fmla="*/ 12 h 29"/>
                    <a:gd name="T32" fmla="*/ 23 w 25"/>
                    <a:gd name="T33" fmla="*/ 5 h 29"/>
                    <a:gd name="T34" fmla="*/ 17 w 25"/>
                    <a:gd name="T3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9">
                      <a:moveTo>
                        <a:pt x="17" y="0"/>
                      </a:moveTo>
                      <a:cubicBezTo>
                        <a:pt x="16" y="0"/>
                        <a:pt x="11" y="0"/>
                        <a:pt x="10" y="0"/>
                      </a:cubicBezTo>
                      <a:cubicBezTo>
                        <a:pt x="7"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9"/>
                        <a:pt x="2" y="29"/>
                        <a:pt x="2" y="29"/>
                      </a:cubicBezTo>
                      <a:cubicBezTo>
                        <a:pt x="3" y="29"/>
                        <a:pt x="3" y="29"/>
                        <a:pt x="3" y="29"/>
                      </a:cubicBezTo>
                      <a:cubicBezTo>
                        <a:pt x="8" y="25"/>
                        <a:pt x="11" y="22"/>
                        <a:pt x="15" y="19"/>
                      </a:cubicBezTo>
                      <a:cubicBezTo>
                        <a:pt x="17" y="17"/>
                        <a:pt x="19" y="16"/>
                        <a:pt x="21" y="15"/>
                      </a:cubicBezTo>
                      <a:cubicBezTo>
                        <a:pt x="18" y="7"/>
                        <a:pt x="18" y="7"/>
                        <a:pt x="18" y="7"/>
                      </a:cubicBezTo>
                      <a:cubicBezTo>
                        <a:pt x="20" y="7"/>
                        <a:pt x="20" y="7"/>
                        <a:pt x="20" y="7"/>
                      </a:cubicBezTo>
                      <a:cubicBezTo>
                        <a:pt x="20" y="7"/>
                        <a:pt x="21" y="11"/>
                        <a:pt x="22" y="14"/>
                      </a:cubicBezTo>
                      <a:cubicBezTo>
                        <a:pt x="23" y="13"/>
                        <a:pt x="24" y="13"/>
                        <a:pt x="25" y="12"/>
                      </a:cubicBezTo>
                      <a:cubicBezTo>
                        <a:pt x="24" y="10"/>
                        <a:pt x="24" y="7"/>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20" name="Oval 633"/>
                <p:cNvSpPr>
                  <a:spLocks noChangeArrowheads="1"/>
                </p:cNvSpPr>
                <p:nvPr/>
              </p:nvSpPr>
              <p:spPr bwMode="auto">
                <a:xfrm>
                  <a:off x="14275"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21" name="Oval 634"/>
                <p:cNvSpPr>
                  <a:spLocks noChangeArrowheads="1"/>
                </p:cNvSpPr>
                <p:nvPr/>
              </p:nvSpPr>
              <p:spPr bwMode="auto">
                <a:xfrm>
                  <a:off x="14275"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22" name="Oval 635"/>
                <p:cNvSpPr>
                  <a:spLocks noChangeArrowheads="1"/>
                </p:cNvSpPr>
                <p:nvPr/>
              </p:nvSpPr>
              <p:spPr bwMode="auto">
                <a:xfrm>
                  <a:off x="14275"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23" name="Freeform 636"/>
                <p:cNvSpPr>
                  <a:spLocks/>
                </p:cNvSpPr>
                <p:nvPr/>
              </p:nvSpPr>
              <p:spPr bwMode="auto">
                <a:xfrm>
                  <a:off x="14259" y="1296"/>
                  <a:ext cx="54"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24" name="Freeform 637"/>
                <p:cNvSpPr>
                  <a:spLocks/>
                </p:cNvSpPr>
                <p:nvPr/>
              </p:nvSpPr>
              <p:spPr bwMode="auto">
                <a:xfrm>
                  <a:off x="14254" y="1443"/>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0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4 h 47"/>
                    <a:gd name="T26" fmla="*/ 11 w 27"/>
                    <a:gd name="T27" fmla="*/ 47 h 47"/>
                    <a:gd name="T28" fmla="*/ 13 w 27"/>
                    <a:gd name="T29" fmla="*/ 44 h 47"/>
                    <a:gd name="T30" fmla="*/ 13 w 27"/>
                    <a:gd name="T31" fmla="*/ 28 h 47"/>
                    <a:gd name="T32" fmla="*/ 14 w 27"/>
                    <a:gd name="T33" fmla="*/ 28 h 47"/>
                    <a:gd name="T34" fmla="*/ 14 w 27"/>
                    <a:gd name="T35" fmla="*/ 44 h 47"/>
                    <a:gd name="T36" fmla="*/ 16 w 27"/>
                    <a:gd name="T37" fmla="*/ 47 h 47"/>
                    <a:gd name="T38" fmla="*/ 18 w 27"/>
                    <a:gd name="T39" fmla="*/ 44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0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7"/>
                        <a:pt x="24" y="10"/>
                        <a:pt x="23" y="4"/>
                      </a:cubicBezTo>
                      <a:cubicBezTo>
                        <a:pt x="22" y="2"/>
                        <a:pt x="20" y="0"/>
                        <a:pt x="17" y="0"/>
                      </a:cubicBezTo>
                      <a:cubicBezTo>
                        <a:pt x="16" y="0"/>
                        <a:pt x="11" y="0"/>
                        <a:pt x="10" y="0"/>
                      </a:cubicBezTo>
                      <a:cubicBezTo>
                        <a:pt x="7" y="0"/>
                        <a:pt x="5" y="2"/>
                        <a:pt x="4" y="4"/>
                      </a:cubicBezTo>
                      <a:cubicBezTo>
                        <a:pt x="3" y="10"/>
                        <a:pt x="0" y="17"/>
                        <a:pt x="0" y="18"/>
                      </a:cubicBezTo>
                      <a:cubicBezTo>
                        <a:pt x="0" y="19"/>
                        <a:pt x="1" y="20"/>
                        <a:pt x="1" y="20"/>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5" y="21"/>
                        <a:pt x="25" y="20"/>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25" name="Freeform 638"/>
                <p:cNvSpPr>
                  <a:spLocks/>
                </p:cNvSpPr>
                <p:nvPr/>
              </p:nvSpPr>
              <p:spPr bwMode="auto">
                <a:xfrm>
                  <a:off x="14384" y="1443"/>
                  <a:ext cx="64" cy="111"/>
                </a:xfrm>
                <a:custGeom>
                  <a:avLst/>
                  <a:gdLst>
                    <a:gd name="T0" fmla="*/ 20 w 27"/>
                    <a:gd name="T1" fmla="*/ 6 h 47"/>
                    <a:gd name="T2" fmla="*/ 24 w 27"/>
                    <a:gd name="T3" fmla="*/ 19 h 47"/>
                    <a:gd name="T4" fmla="*/ 26 w 27"/>
                    <a:gd name="T5" fmla="*/ 20 h 47"/>
                    <a:gd name="T6" fmla="*/ 27 w 27"/>
                    <a:gd name="T7" fmla="*/ 18 h 47"/>
                    <a:gd name="T8" fmla="*/ 23 w 27"/>
                    <a:gd name="T9" fmla="*/ 4 h 47"/>
                    <a:gd name="T10" fmla="*/ 18 w 27"/>
                    <a:gd name="T11" fmla="*/ 0 h 47"/>
                    <a:gd name="T12" fmla="*/ 10 w 27"/>
                    <a:gd name="T13" fmla="*/ 0 h 47"/>
                    <a:gd name="T14" fmla="*/ 5 w 27"/>
                    <a:gd name="T15" fmla="*/ 4 h 47"/>
                    <a:gd name="T16" fmla="*/ 1 w 27"/>
                    <a:gd name="T17" fmla="*/ 18 h 47"/>
                    <a:gd name="T18" fmla="*/ 2 w 27"/>
                    <a:gd name="T19" fmla="*/ 20 h 47"/>
                    <a:gd name="T20" fmla="*/ 4 w 27"/>
                    <a:gd name="T21" fmla="*/ 19 h 47"/>
                    <a:gd name="T22" fmla="*/ 8 w 27"/>
                    <a:gd name="T23" fmla="*/ 6 h 47"/>
                    <a:gd name="T24" fmla="*/ 9 w 27"/>
                    <a:gd name="T25" fmla="*/ 6 h 47"/>
                    <a:gd name="T26" fmla="*/ 3 w 27"/>
                    <a:gd name="T27" fmla="*/ 28 h 47"/>
                    <a:gd name="T28" fmla="*/ 9 w 27"/>
                    <a:gd name="T29" fmla="*/ 28 h 47"/>
                    <a:gd name="T30" fmla="*/ 9 w 27"/>
                    <a:gd name="T31" fmla="*/ 44 h 47"/>
                    <a:gd name="T32" fmla="*/ 11 w 27"/>
                    <a:gd name="T33" fmla="*/ 47 h 47"/>
                    <a:gd name="T34" fmla="*/ 13 w 27"/>
                    <a:gd name="T35" fmla="*/ 44 h 47"/>
                    <a:gd name="T36" fmla="*/ 13 w 27"/>
                    <a:gd name="T37" fmla="*/ 28 h 47"/>
                    <a:gd name="T38" fmla="*/ 14 w 27"/>
                    <a:gd name="T39" fmla="*/ 28 h 47"/>
                    <a:gd name="T40" fmla="*/ 14 w 27"/>
                    <a:gd name="T41" fmla="*/ 44 h 47"/>
                    <a:gd name="T42" fmla="*/ 17 w 27"/>
                    <a:gd name="T43" fmla="*/ 47 h 47"/>
                    <a:gd name="T44" fmla="*/ 19 w 27"/>
                    <a:gd name="T45" fmla="*/ 44 h 47"/>
                    <a:gd name="T46" fmla="*/ 19 w 27"/>
                    <a:gd name="T47" fmla="*/ 28 h 47"/>
                    <a:gd name="T48" fmla="*/ 24 w 27"/>
                    <a:gd name="T49" fmla="*/ 28 h 47"/>
                    <a:gd name="T50" fmla="*/ 24 w 27"/>
                    <a:gd name="T51" fmla="*/ 25 h 47"/>
                    <a:gd name="T52" fmla="*/ 19 w 27"/>
                    <a:gd name="T53" fmla="*/ 6 h 47"/>
                    <a:gd name="T54" fmla="*/ 20 w 27"/>
                    <a:gd name="T5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 h="47">
                      <a:moveTo>
                        <a:pt x="20" y="6"/>
                      </a:move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1" y="28"/>
                        <a:pt x="23" y="28"/>
                        <a:pt x="24" y="28"/>
                      </a:cubicBezTo>
                      <a:cubicBezTo>
                        <a:pt x="24" y="27"/>
                        <a:pt x="24" y="26"/>
                        <a:pt x="24" y="25"/>
                      </a:cubicBezTo>
                      <a:cubicBezTo>
                        <a:pt x="19" y="6"/>
                        <a:pt x="19" y="6"/>
                        <a:pt x="19" y="6"/>
                      </a:cubicBezTo>
                      <a:cubicBezTo>
                        <a:pt x="20" y="6"/>
                        <a:pt x="20" y="6"/>
                        <a:pt x="2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26" name="Oval 639"/>
                <p:cNvSpPr>
                  <a:spLocks noChangeArrowheads="1"/>
                </p:cNvSpPr>
                <p:nvPr/>
              </p:nvSpPr>
              <p:spPr bwMode="auto">
                <a:xfrm>
                  <a:off x="14209"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27" name="Freeform 640"/>
                <p:cNvSpPr>
                  <a:spLocks/>
                </p:cNvSpPr>
                <p:nvPr/>
              </p:nvSpPr>
              <p:spPr bwMode="auto">
                <a:xfrm>
                  <a:off x="14192" y="1147"/>
                  <a:ext cx="55" cy="111"/>
                </a:xfrm>
                <a:custGeom>
                  <a:avLst/>
                  <a:gdLst>
                    <a:gd name="T0" fmla="*/ 17 w 23"/>
                    <a:gd name="T1" fmla="*/ 0 h 47"/>
                    <a:gd name="T2" fmla="*/ 7 w 23"/>
                    <a:gd name="T3" fmla="*/ 0 h 47"/>
                    <a:gd name="T4" fmla="*/ 0 w 23"/>
                    <a:gd name="T5" fmla="*/ 7 h 47"/>
                    <a:gd name="T6" fmla="*/ 0 w 23"/>
                    <a:gd name="T7" fmla="*/ 21 h 47"/>
                    <a:gd name="T8" fmla="*/ 3 w 23"/>
                    <a:gd name="T9" fmla="*/ 23 h 47"/>
                    <a:gd name="T10" fmla="*/ 5 w 23"/>
                    <a:gd name="T11" fmla="*/ 21 h 47"/>
                    <a:gd name="T12" fmla="*/ 5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7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7"/>
                      </a:cubicBezTo>
                      <a:cubicBezTo>
                        <a:pt x="0" y="8"/>
                        <a:pt x="0" y="20"/>
                        <a:pt x="0" y="21"/>
                      </a:cubicBezTo>
                      <a:cubicBezTo>
                        <a:pt x="0" y="22"/>
                        <a:pt x="1" y="23"/>
                        <a:pt x="3"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28" name="Oval 641"/>
                <p:cNvSpPr>
                  <a:spLocks noChangeArrowheads="1"/>
                </p:cNvSpPr>
                <p:nvPr/>
              </p:nvSpPr>
              <p:spPr bwMode="auto">
                <a:xfrm>
                  <a:off x="14209"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29" name="Freeform 642"/>
                <p:cNvSpPr>
                  <a:spLocks/>
                </p:cNvSpPr>
                <p:nvPr/>
              </p:nvSpPr>
              <p:spPr bwMode="auto">
                <a:xfrm>
                  <a:off x="14562" y="1201"/>
                  <a:ext cx="14" cy="15"/>
                </a:xfrm>
                <a:custGeom>
                  <a:avLst/>
                  <a:gdLst>
                    <a:gd name="T0" fmla="*/ 6 w 6"/>
                    <a:gd name="T1" fmla="*/ 6 h 6"/>
                    <a:gd name="T2" fmla="*/ 4 w 6"/>
                    <a:gd name="T3" fmla="*/ 0 h 6"/>
                    <a:gd name="T4" fmla="*/ 0 w 6"/>
                    <a:gd name="T5" fmla="*/ 6 h 6"/>
                    <a:gd name="T6" fmla="*/ 6 w 6"/>
                    <a:gd name="T7" fmla="*/ 6 h 6"/>
                  </a:gdLst>
                  <a:ahLst/>
                  <a:cxnLst>
                    <a:cxn ang="0">
                      <a:pos x="T0" y="T1"/>
                    </a:cxn>
                    <a:cxn ang="0">
                      <a:pos x="T2" y="T3"/>
                    </a:cxn>
                    <a:cxn ang="0">
                      <a:pos x="T4" y="T5"/>
                    </a:cxn>
                    <a:cxn ang="0">
                      <a:pos x="T6" y="T7"/>
                    </a:cxn>
                  </a:cxnLst>
                  <a:rect l="0" t="0" r="r" b="b"/>
                  <a:pathLst>
                    <a:path w="6" h="6">
                      <a:moveTo>
                        <a:pt x="6" y="6"/>
                      </a:moveTo>
                      <a:cubicBezTo>
                        <a:pt x="5" y="3"/>
                        <a:pt x="4" y="1"/>
                        <a:pt x="4" y="0"/>
                      </a:cubicBezTo>
                      <a:cubicBezTo>
                        <a:pt x="3" y="2"/>
                        <a:pt x="1" y="4"/>
                        <a:pt x="0" y="6"/>
                      </a:cubicBezTo>
                      <a:cubicBezTo>
                        <a:pt x="5" y="6"/>
                        <a:pt x="6" y="6"/>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30" name="Oval 643"/>
                <p:cNvSpPr>
                  <a:spLocks noChangeArrowheads="1"/>
                </p:cNvSpPr>
                <p:nvPr/>
              </p:nvSpPr>
              <p:spPr bwMode="auto">
                <a:xfrm>
                  <a:off x="13688"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31" name="Freeform 644"/>
                <p:cNvSpPr>
                  <a:spLocks/>
                </p:cNvSpPr>
                <p:nvPr/>
              </p:nvSpPr>
              <p:spPr bwMode="auto">
                <a:xfrm>
                  <a:off x="13672"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5 w 23"/>
                    <a:gd name="T11" fmla="*/ 7 h 46"/>
                    <a:gd name="T12" fmla="*/ 5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32" name="Freeform 645"/>
                <p:cNvSpPr>
                  <a:spLocks/>
                </p:cNvSpPr>
                <p:nvPr/>
              </p:nvSpPr>
              <p:spPr bwMode="auto">
                <a:xfrm>
                  <a:off x="14065" y="1147"/>
                  <a:ext cx="54" cy="111"/>
                </a:xfrm>
                <a:custGeom>
                  <a:avLst/>
                  <a:gdLst>
                    <a:gd name="T0" fmla="*/ 17 w 23"/>
                    <a:gd name="T1" fmla="*/ 0 h 47"/>
                    <a:gd name="T2" fmla="*/ 6 w 23"/>
                    <a:gd name="T3" fmla="*/ 0 h 47"/>
                    <a:gd name="T4" fmla="*/ 0 w 23"/>
                    <a:gd name="T5" fmla="*/ 7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7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33" name="Oval 646"/>
                <p:cNvSpPr>
                  <a:spLocks noChangeArrowheads="1"/>
                </p:cNvSpPr>
                <p:nvPr/>
              </p:nvSpPr>
              <p:spPr bwMode="auto">
                <a:xfrm>
                  <a:off x="1414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34" name="Freeform 647"/>
                <p:cNvSpPr>
                  <a:spLocks/>
                </p:cNvSpPr>
                <p:nvPr/>
              </p:nvSpPr>
              <p:spPr bwMode="auto">
                <a:xfrm>
                  <a:off x="14126" y="1443"/>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0 h 47"/>
                    <a:gd name="T14" fmla="*/ 3 w 27"/>
                    <a:gd name="T15" fmla="*/ 19 h 47"/>
                    <a:gd name="T16" fmla="*/ 7 w 27"/>
                    <a:gd name="T17" fmla="*/ 6 h 47"/>
                    <a:gd name="T18" fmla="*/ 8 w 27"/>
                    <a:gd name="T19" fmla="*/ 6 h 47"/>
                    <a:gd name="T20" fmla="*/ 2 w 27"/>
                    <a:gd name="T21" fmla="*/ 28 h 47"/>
                    <a:gd name="T22" fmla="*/ 8 w 27"/>
                    <a:gd name="T23" fmla="*/ 28 h 47"/>
                    <a:gd name="T24" fmla="*/ 8 w 27"/>
                    <a:gd name="T25" fmla="*/ 44 h 47"/>
                    <a:gd name="T26" fmla="*/ 11 w 27"/>
                    <a:gd name="T27" fmla="*/ 47 h 47"/>
                    <a:gd name="T28" fmla="*/ 13 w 27"/>
                    <a:gd name="T29" fmla="*/ 44 h 47"/>
                    <a:gd name="T30" fmla="*/ 13 w 27"/>
                    <a:gd name="T31" fmla="*/ 28 h 47"/>
                    <a:gd name="T32" fmla="*/ 14 w 27"/>
                    <a:gd name="T33" fmla="*/ 28 h 47"/>
                    <a:gd name="T34" fmla="*/ 14 w 27"/>
                    <a:gd name="T35" fmla="*/ 44 h 47"/>
                    <a:gd name="T36" fmla="*/ 16 w 27"/>
                    <a:gd name="T37" fmla="*/ 47 h 47"/>
                    <a:gd name="T38" fmla="*/ 18 w 27"/>
                    <a:gd name="T39" fmla="*/ 44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0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7"/>
                        <a:pt x="24" y="10"/>
                        <a:pt x="22" y="4"/>
                      </a:cubicBezTo>
                      <a:cubicBezTo>
                        <a:pt x="22" y="2"/>
                        <a:pt x="19" y="0"/>
                        <a:pt x="17" y="0"/>
                      </a:cubicBezTo>
                      <a:cubicBezTo>
                        <a:pt x="16" y="0"/>
                        <a:pt x="11" y="0"/>
                        <a:pt x="9" y="0"/>
                      </a:cubicBezTo>
                      <a:cubicBezTo>
                        <a:pt x="7" y="0"/>
                        <a:pt x="5" y="2"/>
                        <a:pt x="4" y="4"/>
                      </a:cubicBezTo>
                      <a:cubicBezTo>
                        <a:pt x="2" y="10"/>
                        <a:pt x="0" y="17"/>
                        <a:pt x="0" y="18"/>
                      </a:cubicBezTo>
                      <a:cubicBezTo>
                        <a:pt x="0" y="19"/>
                        <a:pt x="0" y="20"/>
                        <a:pt x="1" y="20"/>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35" name="Oval 648"/>
                <p:cNvSpPr>
                  <a:spLocks noChangeArrowheads="1"/>
                </p:cNvSpPr>
                <p:nvPr/>
              </p:nvSpPr>
              <p:spPr bwMode="auto">
                <a:xfrm>
                  <a:off x="1414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36" name="Freeform 649"/>
                <p:cNvSpPr>
                  <a:spLocks/>
                </p:cNvSpPr>
                <p:nvPr/>
              </p:nvSpPr>
              <p:spPr bwMode="auto">
                <a:xfrm>
                  <a:off x="13667"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20" y="0"/>
                        <a:pt x="17" y="0"/>
                      </a:cubicBezTo>
                      <a:cubicBezTo>
                        <a:pt x="16" y="0"/>
                        <a:pt x="11" y="0"/>
                        <a:pt x="10" y="0"/>
                      </a:cubicBezTo>
                      <a:cubicBezTo>
                        <a:pt x="7" y="0"/>
                        <a:pt x="5" y="2"/>
                        <a:pt x="4" y="4"/>
                      </a:cubicBezTo>
                      <a:cubicBezTo>
                        <a:pt x="3" y="10"/>
                        <a:pt x="0" y="18"/>
                        <a:pt x="0" y="18"/>
                      </a:cubicBezTo>
                      <a:cubicBezTo>
                        <a:pt x="0" y="19"/>
                        <a:pt x="0" y="20"/>
                        <a:pt x="1" y="21"/>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9" y="46"/>
                        <a:pt x="19" y="45"/>
                      </a:cubicBezTo>
                      <a:cubicBezTo>
                        <a:pt x="19" y="44"/>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37" name="Oval 650"/>
                <p:cNvSpPr>
                  <a:spLocks noChangeArrowheads="1"/>
                </p:cNvSpPr>
                <p:nvPr/>
              </p:nvSpPr>
              <p:spPr bwMode="auto">
                <a:xfrm>
                  <a:off x="1414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38" name="Oval 651"/>
                <p:cNvSpPr>
                  <a:spLocks noChangeArrowheads="1"/>
                </p:cNvSpPr>
                <p:nvPr/>
              </p:nvSpPr>
              <p:spPr bwMode="auto">
                <a:xfrm>
                  <a:off x="14081"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39" name="Oval 652"/>
                <p:cNvSpPr>
                  <a:spLocks noChangeArrowheads="1"/>
                </p:cNvSpPr>
                <p:nvPr/>
              </p:nvSpPr>
              <p:spPr bwMode="auto">
                <a:xfrm>
                  <a:off x="14081"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40" name="Freeform 653"/>
                <p:cNvSpPr>
                  <a:spLocks/>
                </p:cNvSpPr>
                <p:nvPr/>
              </p:nvSpPr>
              <p:spPr bwMode="auto">
                <a:xfrm>
                  <a:off x="14131" y="1296"/>
                  <a:ext cx="54"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7 h 47"/>
                    <a:gd name="T30" fmla="*/ 18 w 23"/>
                    <a:gd name="T31" fmla="*/ 7 h 47"/>
                    <a:gd name="T32" fmla="*/ 18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41" name="Oval 654"/>
                <p:cNvSpPr>
                  <a:spLocks noChangeArrowheads="1"/>
                </p:cNvSpPr>
                <p:nvPr/>
              </p:nvSpPr>
              <p:spPr bwMode="auto">
                <a:xfrm>
                  <a:off x="13819"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42" name="Freeform 655"/>
                <p:cNvSpPr>
                  <a:spLocks/>
                </p:cNvSpPr>
                <p:nvPr/>
              </p:nvSpPr>
              <p:spPr bwMode="auto">
                <a:xfrm>
                  <a:off x="13802" y="1443"/>
                  <a:ext cx="54" cy="109"/>
                </a:xfrm>
                <a:custGeom>
                  <a:avLst/>
                  <a:gdLst>
                    <a:gd name="T0" fmla="*/ 0 w 23"/>
                    <a:gd name="T1" fmla="*/ 6 h 46"/>
                    <a:gd name="T2" fmla="*/ 0 w 23"/>
                    <a:gd name="T3" fmla="*/ 20 h 46"/>
                    <a:gd name="T4" fmla="*/ 3 w 23"/>
                    <a:gd name="T5" fmla="*/ 23 h 46"/>
                    <a:gd name="T6" fmla="*/ 5 w 23"/>
                    <a:gd name="T7" fmla="*/ 20 h 46"/>
                    <a:gd name="T8" fmla="*/ 5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7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3"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7"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43" name="Freeform 656"/>
                <p:cNvSpPr>
                  <a:spLocks/>
                </p:cNvSpPr>
                <p:nvPr/>
              </p:nvSpPr>
              <p:spPr bwMode="auto">
                <a:xfrm>
                  <a:off x="13797"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0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4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0"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44" name="Freeform 657"/>
                <p:cNvSpPr>
                  <a:spLocks/>
                </p:cNvSpPr>
                <p:nvPr/>
              </p:nvSpPr>
              <p:spPr bwMode="auto">
                <a:xfrm>
                  <a:off x="14065"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5 w 23"/>
                    <a:gd name="T11" fmla="*/ 7 h 46"/>
                    <a:gd name="T12" fmla="*/ 5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45" name="Freeform 658"/>
                <p:cNvSpPr>
                  <a:spLocks/>
                </p:cNvSpPr>
                <p:nvPr/>
              </p:nvSpPr>
              <p:spPr bwMode="auto">
                <a:xfrm>
                  <a:off x="14060"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2 w 27"/>
                    <a:gd name="T13" fmla="*/ 21 h 47"/>
                    <a:gd name="T14" fmla="*/ 4 w 27"/>
                    <a:gd name="T15" fmla="*/ 19 h 47"/>
                    <a:gd name="T16" fmla="*/ 8 w 27"/>
                    <a:gd name="T17" fmla="*/ 6 h 47"/>
                    <a:gd name="T18" fmla="*/ 9 w 27"/>
                    <a:gd name="T19" fmla="*/ 6 h 47"/>
                    <a:gd name="T20" fmla="*/ 2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6 h 47"/>
                    <a:gd name="T46" fmla="*/ 19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4" y="10"/>
                        <a:pt x="23" y="4"/>
                      </a:cubicBezTo>
                      <a:cubicBezTo>
                        <a:pt x="22" y="2"/>
                        <a:pt x="20" y="0"/>
                        <a:pt x="17" y="0"/>
                      </a:cubicBezTo>
                      <a:cubicBezTo>
                        <a:pt x="16" y="0"/>
                        <a:pt x="11" y="0"/>
                        <a:pt x="10" y="0"/>
                      </a:cubicBezTo>
                      <a:cubicBezTo>
                        <a:pt x="7" y="0"/>
                        <a:pt x="5" y="2"/>
                        <a:pt x="4" y="4"/>
                      </a:cubicBezTo>
                      <a:cubicBezTo>
                        <a:pt x="3" y="10"/>
                        <a:pt x="1" y="18"/>
                        <a:pt x="0" y="18"/>
                      </a:cubicBezTo>
                      <a:cubicBezTo>
                        <a:pt x="0" y="19"/>
                        <a:pt x="1" y="20"/>
                        <a:pt x="2" y="21"/>
                      </a:cubicBezTo>
                      <a:cubicBezTo>
                        <a:pt x="3" y="21"/>
                        <a:pt x="4" y="20"/>
                        <a:pt x="4" y="19"/>
                      </a:cubicBezTo>
                      <a:cubicBezTo>
                        <a:pt x="4" y="18"/>
                        <a:pt x="8" y="6"/>
                        <a:pt x="8" y="6"/>
                      </a:cubicBezTo>
                      <a:cubicBezTo>
                        <a:pt x="9" y="6"/>
                        <a:pt x="9" y="6"/>
                        <a:pt x="9" y="6"/>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46" name="Oval 659"/>
                <p:cNvSpPr>
                  <a:spLocks noChangeArrowheads="1"/>
                </p:cNvSpPr>
                <p:nvPr/>
              </p:nvSpPr>
              <p:spPr bwMode="auto">
                <a:xfrm>
                  <a:off x="14081"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47" name="Freeform 660"/>
                <p:cNvSpPr>
                  <a:spLocks/>
                </p:cNvSpPr>
                <p:nvPr/>
              </p:nvSpPr>
              <p:spPr bwMode="auto">
                <a:xfrm>
                  <a:off x="14126" y="1147"/>
                  <a:ext cx="64" cy="111"/>
                </a:xfrm>
                <a:custGeom>
                  <a:avLst/>
                  <a:gdLst>
                    <a:gd name="T0" fmla="*/ 17 w 27"/>
                    <a:gd name="T1" fmla="*/ 0 h 47"/>
                    <a:gd name="T2" fmla="*/ 9 w 27"/>
                    <a:gd name="T3" fmla="*/ 0 h 47"/>
                    <a:gd name="T4" fmla="*/ 4 w 27"/>
                    <a:gd name="T5" fmla="*/ 5 h 47"/>
                    <a:gd name="T6" fmla="*/ 0 w 27"/>
                    <a:gd name="T7" fmla="*/ 19 h 47"/>
                    <a:gd name="T8" fmla="*/ 1 w 27"/>
                    <a:gd name="T9" fmla="*/ 21 h 47"/>
                    <a:gd name="T10" fmla="*/ 3 w 27"/>
                    <a:gd name="T11" fmla="*/ 20 h 47"/>
                    <a:gd name="T12" fmla="*/ 7 w 27"/>
                    <a:gd name="T13" fmla="*/ 7 h 47"/>
                    <a:gd name="T14" fmla="*/ 8 w 27"/>
                    <a:gd name="T15" fmla="*/ 7 h 47"/>
                    <a:gd name="T16" fmla="*/ 2 w 27"/>
                    <a:gd name="T17" fmla="*/ 29 h 47"/>
                    <a:gd name="T18" fmla="*/ 8 w 27"/>
                    <a:gd name="T19" fmla="*/ 29 h 47"/>
                    <a:gd name="T20" fmla="*/ 8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6 w 27"/>
                    <a:gd name="T33" fmla="*/ 47 h 47"/>
                    <a:gd name="T34" fmla="*/ 18 w 27"/>
                    <a:gd name="T35" fmla="*/ 45 h 47"/>
                    <a:gd name="T36" fmla="*/ 18 w 27"/>
                    <a:gd name="T37" fmla="*/ 29 h 47"/>
                    <a:gd name="T38" fmla="*/ 24 w 27"/>
                    <a:gd name="T39" fmla="*/ 29 h 47"/>
                    <a:gd name="T40" fmla="*/ 18 w 27"/>
                    <a:gd name="T41" fmla="*/ 7 h 47"/>
                    <a:gd name="T42" fmla="*/ 19 w 27"/>
                    <a:gd name="T43" fmla="*/ 7 h 47"/>
                    <a:gd name="T44" fmla="*/ 23 w 27"/>
                    <a:gd name="T45" fmla="*/ 20 h 47"/>
                    <a:gd name="T46" fmla="*/ 25 w 27"/>
                    <a:gd name="T47" fmla="*/ 21 h 47"/>
                    <a:gd name="T48" fmla="*/ 26 w 27"/>
                    <a:gd name="T49" fmla="*/ 19 h 47"/>
                    <a:gd name="T50" fmla="*/ 22 w 27"/>
                    <a:gd name="T51" fmla="*/ 5 h 47"/>
                    <a:gd name="T52" fmla="*/ 17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7" y="0"/>
                      </a:moveTo>
                      <a:cubicBezTo>
                        <a:pt x="16" y="0"/>
                        <a:pt x="11" y="0"/>
                        <a:pt x="9" y="0"/>
                      </a:cubicBezTo>
                      <a:cubicBezTo>
                        <a:pt x="7" y="0"/>
                        <a:pt x="5" y="3"/>
                        <a:pt x="4" y="5"/>
                      </a:cubicBezTo>
                      <a:cubicBezTo>
                        <a:pt x="2" y="11"/>
                        <a:pt x="0" y="18"/>
                        <a:pt x="0" y="19"/>
                      </a:cubicBezTo>
                      <a:cubicBezTo>
                        <a:pt x="0" y="20"/>
                        <a:pt x="0" y="21"/>
                        <a:pt x="1" y="21"/>
                      </a:cubicBezTo>
                      <a:cubicBezTo>
                        <a:pt x="2" y="21"/>
                        <a:pt x="3" y="21"/>
                        <a:pt x="3" y="20"/>
                      </a:cubicBezTo>
                      <a:cubicBezTo>
                        <a:pt x="4" y="18"/>
                        <a:pt x="7" y="7"/>
                        <a:pt x="7" y="7"/>
                      </a:cubicBezTo>
                      <a:cubicBezTo>
                        <a:pt x="8" y="7"/>
                        <a:pt x="8" y="7"/>
                        <a:pt x="8"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4" y="29"/>
                        <a:pt x="24" y="29"/>
                        <a:pt x="24"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6" y="19"/>
                      </a:cubicBezTo>
                      <a:cubicBezTo>
                        <a:pt x="26" y="18"/>
                        <a:pt x="24" y="11"/>
                        <a:pt x="22" y="5"/>
                      </a:cubicBezTo>
                      <a:cubicBezTo>
                        <a:pt x="22" y="3"/>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48" name="Oval 661"/>
                <p:cNvSpPr>
                  <a:spLocks noChangeArrowheads="1"/>
                </p:cNvSpPr>
                <p:nvPr/>
              </p:nvSpPr>
              <p:spPr bwMode="auto">
                <a:xfrm>
                  <a:off x="1401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49" name="Oval 662"/>
                <p:cNvSpPr>
                  <a:spLocks noChangeArrowheads="1"/>
                </p:cNvSpPr>
                <p:nvPr/>
              </p:nvSpPr>
              <p:spPr bwMode="auto">
                <a:xfrm>
                  <a:off x="13885"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50" name="Freeform 663"/>
                <p:cNvSpPr>
                  <a:spLocks/>
                </p:cNvSpPr>
                <p:nvPr/>
              </p:nvSpPr>
              <p:spPr bwMode="auto">
                <a:xfrm>
                  <a:off x="13802" y="1147"/>
                  <a:ext cx="54" cy="111"/>
                </a:xfrm>
                <a:custGeom>
                  <a:avLst/>
                  <a:gdLst>
                    <a:gd name="T0" fmla="*/ 3 w 23"/>
                    <a:gd name="T1" fmla="*/ 23 h 47"/>
                    <a:gd name="T2" fmla="*/ 5 w 23"/>
                    <a:gd name="T3" fmla="*/ 21 h 47"/>
                    <a:gd name="T4" fmla="*/ 5 w 23"/>
                    <a:gd name="T5" fmla="*/ 8 h 47"/>
                    <a:gd name="T6" fmla="*/ 6 w 23"/>
                    <a:gd name="T7" fmla="*/ 8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7 w 23"/>
                    <a:gd name="T37" fmla="*/ 0 h 47"/>
                    <a:gd name="T38" fmla="*/ 7 w 23"/>
                    <a:gd name="T39" fmla="*/ 0 h 47"/>
                    <a:gd name="T40" fmla="*/ 0 w 23"/>
                    <a:gd name="T41" fmla="*/ 7 h 47"/>
                    <a:gd name="T42" fmla="*/ 0 w 23"/>
                    <a:gd name="T43" fmla="*/ 21 h 47"/>
                    <a:gd name="T44" fmla="*/ 3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3" y="23"/>
                      </a:move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7" y="0"/>
                      </a:cubicBezTo>
                      <a:cubicBezTo>
                        <a:pt x="3" y="0"/>
                        <a:pt x="0" y="3"/>
                        <a:pt x="0" y="7"/>
                      </a:cubicBezTo>
                      <a:cubicBezTo>
                        <a:pt x="0" y="8"/>
                        <a:pt x="0" y="20"/>
                        <a:pt x="0" y="21"/>
                      </a:cubicBezTo>
                      <a:cubicBezTo>
                        <a:pt x="0" y="22"/>
                        <a:pt x="1" y="23"/>
                        <a:pt x="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51" name="Freeform 664"/>
                <p:cNvSpPr>
                  <a:spLocks/>
                </p:cNvSpPr>
                <p:nvPr/>
              </p:nvSpPr>
              <p:spPr bwMode="auto">
                <a:xfrm>
                  <a:off x="13868" y="1296"/>
                  <a:ext cx="55" cy="111"/>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7 h 47"/>
                    <a:gd name="T20" fmla="*/ 5 w 23"/>
                    <a:gd name="T21" fmla="*/ 7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7 h 47"/>
                    <a:gd name="T40" fmla="*/ 19 w 23"/>
                    <a:gd name="T41" fmla="*/ 7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52" name="Oval 665"/>
                <p:cNvSpPr>
                  <a:spLocks noChangeArrowheads="1"/>
                </p:cNvSpPr>
                <p:nvPr/>
              </p:nvSpPr>
              <p:spPr bwMode="auto">
                <a:xfrm>
                  <a:off x="13819"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53" name="Freeform 666"/>
                <p:cNvSpPr>
                  <a:spLocks/>
                </p:cNvSpPr>
                <p:nvPr/>
              </p:nvSpPr>
              <p:spPr bwMode="auto">
                <a:xfrm>
                  <a:off x="13864" y="1443"/>
                  <a:ext cx="63" cy="111"/>
                </a:xfrm>
                <a:custGeom>
                  <a:avLst/>
                  <a:gdLst>
                    <a:gd name="T0" fmla="*/ 1 w 27"/>
                    <a:gd name="T1" fmla="*/ 20 h 47"/>
                    <a:gd name="T2" fmla="*/ 4 w 27"/>
                    <a:gd name="T3" fmla="*/ 19 h 47"/>
                    <a:gd name="T4" fmla="*/ 8 w 27"/>
                    <a:gd name="T5" fmla="*/ 6 h 47"/>
                    <a:gd name="T6" fmla="*/ 9 w 27"/>
                    <a:gd name="T7" fmla="*/ 6 h 47"/>
                    <a:gd name="T8" fmla="*/ 2 w 27"/>
                    <a:gd name="T9" fmla="*/ 28 h 47"/>
                    <a:gd name="T10" fmla="*/ 8 w 27"/>
                    <a:gd name="T11" fmla="*/ 28 h 47"/>
                    <a:gd name="T12" fmla="*/ 8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9 w 27"/>
                    <a:gd name="T27" fmla="*/ 44 h 47"/>
                    <a:gd name="T28" fmla="*/ 19 w 27"/>
                    <a:gd name="T29" fmla="*/ 28 h 47"/>
                    <a:gd name="T30" fmla="*/ 25 w 27"/>
                    <a:gd name="T31" fmla="*/ 28 h 47"/>
                    <a:gd name="T32" fmla="*/ 18 w 27"/>
                    <a:gd name="T33" fmla="*/ 6 h 47"/>
                    <a:gd name="T34" fmla="*/ 19 w 27"/>
                    <a:gd name="T35" fmla="*/ 6 h 47"/>
                    <a:gd name="T36" fmla="*/ 23 w 27"/>
                    <a:gd name="T37" fmla="*/ 19 h 47"/>
                    <a:gd name="T38" fmla="*/ 26 w 27"/>
                    <a:gd name="T39" fmla="*/ 20 h 47"/>
                    <a:gd name="T40" fmla="*/ 27 w 27"/>
                    <a:gd name="T41" fmla="*/ 18 h 47"/>
                    <a:gd name="T42" fmla="*/ 23 w 27"/>
                    <a:gd name="T43" fmla="*/ 4 h 47"/>
                    <a:gd name="T44" fmla="*/ 17 w 27"/>
                    <a:gd name="T45" fmla="*/ 0 h 47"/>
                    <a:gd name="T46" fmla="*/ 10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4"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5" y="21"/>
                        <a:pt x="26"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54" name="Oval 667"/>
                <p:cNvSpPr>
                  <a:spLocks noChangeArrowheads="1"/>
                </p:cNvSpPr>
                <p:nvPr/>
              </p:nvSpPr>
              <p:spPr bwMode="auto">
                <a:xfrm>
                  <a:off x="13885"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55" name="Freeform 668"/>
                <p:cNvSpPr>
                  <a:spLocks/>
                </p:cNvSpPr>
                <p:nvPr/>
              </p:nvSpPr>
              <p:spPr bwMode="auto">
                <a:xfrm>
                  <a:off x="13935" y="1443"/>
                  <a:ext cx="52" cy="109"/>
                </a:xfrm>
                <a:custGeom>
                  <a:avLst/>
                  <a:gdLst>
                    <a:gd name="T0" fmla="*/ 22 w 22"/>
                    <a:gd name="T1" fmla="*/ 20 h 46"/>
                    <a:gd name="T2" fmla="*/ 22 w 22"/>
                    <a:gd name="T3" fmla="*/ 6 h 46"/>
                    <a:gd name="T4" fmla="*/ 16 w 22"/>
                    <a:gd name="T5" fmla="*/ 0 h 46"/>
                    <a:gd name="T6" fmla="*/ 6 w 22"/>
                    <a:gd name="T7" fmla="*/ 0 h 46"/>
                    <a:gd name="T8" fmla="*/ 0 w 22"/>
                    <a:gd name="T9" fmla="*/ 6 h 46"/>
                    <a:gd name="T10" fmla="*/ 0 w 22"/>
                    <a:gd name="T11" fmla="*/ 20 h 46"/>
                    <a:gd name="T12" fmla="*/ 2 w 22"/>
                    <a:gd name="T13" fmla="*/ 23 h 46"/>
                    <a:gd name="T14" fmla="*/ 4 w 22"/>
                    <a:gd name="T15" fmla="*/ 20 h 46"/>
                    <a:gd name="T16" fmla="*/ 4 w 22"/>
                    <a:gd name="T17" fmla="*/ 7 h 46"/>
                    <a:gd name="T18" fmla="*/ 5 w 22"/>
                    <a:gd name="T19" fmla="*/ 7 h 46"/>
                    <a:gd name="T20" fmla="*/ 5 w 22"/>
                    <a:gd name="T21" fmla="*/ 44 h 46"/>
                    <a:gd name="T22" fmla="*/ 8 w 22"/>
                    <a:gd name="T23" fmla="*/ 46 h 46"/>
                    <a:gd name="T24" fmla="*/ 11 w 22"/>
                    <a:gd name="T25" fmla="*/ 44 h 46"/>
                    <a:gd name="T26" fmla="*/ 11 w 22"/>
                    <a:gd name="T27" fmla="*/ 23 h 46"/>
                    <a:gd name="T28" fmla="*/ 12 w 22"/>
                    <a:gd name="T29" fmla="*/ 23 h 46"/>
                    <a:gd name="T30" fmla="*/ 12 w 22"/>
                    <a:gd name="T31" fmla="*/ 44 h 46"/>
                    <a:gd name="T32" fmla="*/ 14 w 22"/>
                    <a:gd name="T33" fmla="*/ 46 h 46"/>
                    <a:gd name="T34" fmla="*/ 17 w 22"/>
                    <a:gd name="T35" fmla="*/ 44 h 46"/>
                    <a:gd name="T36" fmla="*/ 17 w 22"/>
                    <a:gd name="T37" fmla="*/ 7 h 46"/>
                    <a:gd name="T38" fmla="*/ 18 w 22"/>
                    <a:gd name="T39" fmla="*/ 7 h 46"/>
                    <a:gd name="T40" fmla="*/ 18 w 22"/>
                    <a:gd name="T41" fmla="*/ 20 h 46"/>
                    <a:gd name="T42" fmla="*/ 20 w 22"/>
                    <a:gd name="T43" fmla="*/ 23 h 46"/>
                    <a:gd name="T44" fmla="*/ 22 w 22"/>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2" y="20"/>
                      </a:moveTo>
                      <a:cubicBezTo>
                        <a:pt x="22" y="19"/>
                        <a:pt x="22" y="8"/>
                        <a:pt x="22" y="6"/>
                      </a:cubicBezTo>
                      <a:cubicBezTo>
                        <a:pt x="22" y="2"/>
                        <a:pt x="20" y="0"/>
                        <a:pt x="16" y="0"/>
                      </a:cubicBez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56" name="Freeform 669"/>
                <p:cNvSpPr>
                  <a:spLocks/>
                </p:cNvSpPr>
                <p:nvPr/>
              </p:nvSpPr>
              <p:spPr bwMode="auto">
                <a:xfrm>
                  <a:off x="13864" y="1147"/>
                  <a:ext cx="63" cy="111"/>
                </a:xfrm>
                <a:custGeom>
                  <a:avLst/>
                  <a:gdLst>
                    <a:gd name="T0" fmla="*/ 1 w 27"/>
                    <a:gd name="T1" fmla="*/ 21 h 47"/>
                    <a:gd name="T2" fmla="*/ 4 w 27"/>
                    <a:gd name="T3" fmla="*/ 20 h 47"/>
                    <a:gd name="T4" fmla="*/ 8 w 27"/>
                    <a:gd name="T5" fmla="*/ 7 h 47"/>
                    <a:gd name="T6" fmla="*/ 9 w 27"/>
                    <a:gd name="T7" fmla="*/ 7 h 47"/>
                    <a:gd name="T8" fmla="*/ 2 w 27"/>
                    <a:gd name="T9" fmla="*/ 29 h 47"/>
                    <a:gd name="T10" fmla="*/ 8 w 27"/>
                    <a:gd name="T11" fmla="*/ 29 h 47"/>
                    <a:gd name="T12" fmla="*/ 8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9 w 27"/>
                    <a:gd name="T27" fmla="*/ 45 h 47"/>
                    <a:gd name="T28" fmla="*/ 19 w 27"/>
                    <a:gd name="T29" fmla="*/ 29 h 47"/>
                    <a:gd name="T30" fmla="*/ 25 w 27"/>
                    <a:gd name="T31" fmla="*/ 29 h 47"/>
                    <a:gd name="T32" fmla="*/ 18 w 27"/>
                    <a:gd name="T33" fmla="*/ 7 h 47"/>
                    <a:gd name="T34" fmla="*/ 19 w 27"/>
                    <a:gd name="T35" fmla="*/ 7 h 47"/>
                    <a:gd name="T36" fmla="*/ 23 w 27"/>
                    <a:gd name="T37" fmla="*/ 20 h 47"/>
                    <a:gd name="T38" fmla="*/ 26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4"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5" y="21"/>
                        <a:pt x="26"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57" name="Freeform 670"/>
                <p:cNvSpPr>
                  <a:spLocks/>
                </p:cNvSpPr>
                <p:nvPr/>
              </p:nvSpPr>
              <p:spPr bwMode="auto">
                <a:xfrm>
                  <a:off x="13930" y="1296"/>
                  <a:ext cx="64" cy="111"/>
                </a:xfrm>
                <a:custGeom>
                  <a:avLst/>
                  <a:gdLst>
                    <a:gd name="T0" fmla="*/ 1 w 27"/>
                    <a:gd name="T1" fmla="*/ 21 h 47"/>
                    <a:gd name="T2" fmla="*/ 3 w 27"/>
                    <a:gd name="T3" fmla="*/ 19 h 47"/>
                    <a:gd name="T4" fmla="*/ 7 w 27"/>
                    <a:gd name="T5" fmla="*/ 6 h 47"/>
                    <a:gd name="T6" fmla="*/ 8 w 27"/>
                    <a:gd name="T7" fmla="*/ 6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6 h 47"/>
                    <a:gd name="T34" fmla="*/ 19 w 27"/>
                    <a:gd name="T35" fmla="*/ 6 h 47"/>
                    <a:gd name="T36" fmla="*/ 23 w 27"/>
                    <a:gd name="T37" fmla="*/ 19 h 47"/>
                    <a:gd name="T38" fmla="*/ 25 w 27"/>
                    <a:gd name="T39" fmla="*/ 21 h 47"/>
                    <a:gd name="T40" fmla="*/ 26 w 27"/>
                    <a:gd name="T41" fmla="*/ 18 h 47"/>
                    <a:gd name="T42" fmla="*/ 22 w 27"/>
                    <a:gd name="T43" fmla="*/ 4 h 47"/>
                    <a:gd name="T44" fmla="*/ 17 w 27"/>
                    <a:gd name="T45" fmla="*/ 0 h 47"/>
                    <a:gd name="T46" fmla="*/ 9 w 27"/>
                    <a:gd name="T47" fmla="*/ 0 h 47"/>
                    <a:gd name="T48" fmla="*/ 4 w 27"/>
                    <a:gd name="T49" fmla="*/ 4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1"/>
                      </a:cubicBezTo>
                      <a:cubicBezTo>
                        <a:pt x="26" y="20"/>
                        <a:pt x="27" y="19"/>
                        <a:pt x="26" y="18"/>
                      </a:cubicBezTo>
                      <a:cubicBezTo>
                        <a:pt x="26" y="18"/>
                        <a:pt x="24" y="10"/>
                        <a:pt x="22" y="4"/>
                      </a:cubicBezTo>
                      <a:cubicBezTo>
                        <a:pt x="22" y="2"/>
                        <a:pt x="19" y="0"/>
                        <a:pt x="17" y="0"/>
                      </a:cubicBezTo>
                      <a:cubicBezTo>
                        <a:pt x="16" y="0"/>
                        <a:pt x="10" y="0"/>
                        <a:pt x="9" y="0"/>
                      </a:cubicBezTo>
                      <a:cubicBezTo>
                        <a:pt x="7" y="0"/>
                        <a:pt x="5" y="2"/>
                        <a:pt x="4" y="4"/>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58" name="Oval 671"/>
                <p:cNvSpPr>
                  <a:spLocks noChangeArrowheads="1"/>
                </p:cNvSpPr>
                <p:nvPr/>
              </p:nvSpPr>
              <p:spPr bwMode="auto">
                <a:xfrm>
                  <a:off x="13949" y="141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59" name="Oval 672"/>
                <p:cNvSpPr>
                  <a:spLocks noChangeArrowheads="1"/>
                </p:cNvSpPr>
                <p:nvPr/>
              </p:nvSpPr>
              <p:spPr bwMode="auto">
                <a:xfrm>
                  <a:off x="13885"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60" name="Oval 673"/>
                <p:cNvSpPr>
                  <a:spLocks noChangeArrowheads="1"/>
                </p:cNvSpPr>
                <p:nvPr/>
              </p:nvSpPr>
              <p:spPr bwMode="auto">
                <a:xfrm>
                  <a:off x="1401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61" name="Freeform 674"/>
                <p:cNvSpPr>
                  <a:spLocks/>
                </p:cNvSpPr>
                <p:nvPr/>
              </p:nvSpPr>
              <p:spPr bwMode="auto">
                <a:xfrm>
                  <a:off x="13731" y="1443"/>
                  <a:ext cx="66" cy="111"/>
                </a:xfrm>
                <a:custGeom>
                  <a:avLst/>
                  <a:gdLst>
                    <a:gd name="T0" fmla="*/ 2 w 28"/>
                    <a:gd name="T1" fmla="*/ 20 h 47"/>
                    <a:gd name="T2" fmla="*/ 4 w 28"/>
                    <a:gd name="T3" fmla="*/ 19 h 47"/>
                    <a:gd name="T4" fmla="*/ 8 w 28"/>
                    <a:gd name="T5" fmla="*/ 6 h 47"/>
                    <a:gd name="T6" fmla="*/ 9 w 28"/>
                    <a:gd name="T7" fmla="*/ 6 h 47"/>
                    <a:gd name="T8" fmla="*/ 3 w 28"/>
                    <a:gd name="T9" fmla="*/ 28 h 47"/>
                    <a:gd name="T10" fmla="*/ 9 w 28"/>
                    <a:gd name="T11" fmla="*/ 28 h 47"/>
                    <a:gd name="T12" fmla="*/ 9 w 28"/>
                    <a:gd name="T13" fmla="*/ 44 h 47"/>
                    <a:gd name="T14" fmla="*/ 11 w 28"/>
                    <a:gd name="T15" fmla="*/ 47 h 47"/>
                    <a:gd name="T16" fmla="*/ 14 w 28"/>
                    <a:gd name="T17" fmla="*/ 44 h 47"/>
                    <a:gd name="T18" fmla="*/ 14 w 28"/>
                    <a:gd name="T19" fmla="*/ 28 h 47"/>
                    <a:gd name="T20" fmla="*/ 15 w 28"/>
                    <a:gd name="T21" fmla="*/ 28 h 47"/>
                    <a:gd name="T22" fmla="*/ 15 w 28"/>
                    <a:gd name="T23" fmla="*/ 44 h 47"/>
                    <a:gd name="T24" fmla="*/ 17 w 28"/>
                    <a:gd name="T25" fmla="*/ 47 h 47"/>
                    <a:gd name="T26" fmla="*/ 19 w 28"/>
                    <a:gd name="T27" fmla="*/ 44 h 47"/>
                    <a:gd name="T28" fmla="*/ 19 w 28"/>
                    <a:gd name="T29" fmla="*/ 28 h 47"/>
                    <a:gd name="T30" fmla="*/ 25 w 28"/>
                    <a:gd name="T31" fmla="*/ 28 h 47"/>
                    <a:gd name="T32" fmla="*/ 19 w 28"/>
                    <a:gd name="T33" fmla="*/ 6 h 47"/>
                    <a:gd name="T34" fmla="*/ 20 w 28"/>
                    <a:gd name="T35" fmla="*/ 6 h 47"/>
                    <a:gd name="T36" fmla="*/ 24 w 28"/>
                    <a:gd name="T37" fmla="*/ 19 h 47"/>
                    <a:gd name="T38" fmla="*/ 26 w 28"/>
                    <a:gd name="T39" fmla="*/ 20 h 47"/>
                    <a:gd name="T40" fmla="*/ 27 w 28"/>
                    <a:gd name="T41" fmla="*/ 18 h 47"/>
                    <a:gd name="T42" fmla="*/ 23 w 28"/>
                    <a:gd name="T43" fmla="*/ 4 h 47"/>
                    <a:gd name="T44" fmla="*/ 18 w 28"/>
                    <a:gd name="T45" fmla="*/ 0 h 47"/>
                    <a:gd name="T46" fmla="*/ 10 w 28"/>
                    <a:gd name="T47" fmla="*/ 0 h 47"/>
                    <a:gd name="T48" fmla="*/ 5 w 28"/>
                    <a:gd name="T49" fmla="*/ 4 h 47"/>
                    <a:gd name="T50" fmla="*/ 1 w 28"/>
                    <a:gd name="T51" fmla="*/ 18 h 47"/>
                    <a:gd name="T52" fmla="*/ 2 w 28"/>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 y="20"/>
                      </a:move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3"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ubicBezTo>
                        <a:pt x="23" y="2"/>
                        <a:pt x="20" y="0"/>
                        <a:pt x="18" y="0"/>
                      </a:cubicBezTo>
                      <a:cubicBezTo>
                        <a:pt x="17" y="0"/>
                        <a:pt x="11" y="0"/>
                        <a:pt x="10" y="0"/>
                      </a:cubicBezTo>
                      <a:cubicBezTo>
                        <a:pt x="8" y="0"/>
                        <a:pt x="6" y="2"/>
                        <a:pt x="5" y="4"/>
                      </a:cubicBezTo>
                      <a:cubicBezTo>
                        <a:pt x="3" y="10"/>
                        <a:pt x="1" y="17"/>
                        <a:pt x="1"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62" name="Oval 675"/>
                <p:cNvSpPr>
                  <a:spLocks noChangeArrowheads="1"/>
                </p:cNvSpPr>
                <p:nvPr/>
              </p:nvSpPr>
              <p:spPr bwMode="auto">
                <a:xfrm>
                  <a:off x="13819" y="127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63" name="Freeform 676"/>
                <p:cNvSpPr>
                  <a:spLocks/>
                </p:cNvSpPr>
                <p:nvPr/>
              </p:nvSpPr>
              <p:spPr bwMode="auto">
                <a:xfrm>
                  <a:off x="13672" y="1147"/>
                  <a:ext cx="54"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7 w 23"/>
                    <a:gd name="T37" fmla="*/ 0 h 47"/>
                    <a:gd name="T38" fmla="*/ 6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64" name="Oval 677"/>
                <p:cNvSpPr>
                  <a:spLocks noChangeArrowheads="1"/>
                </p:cNvSpPr>
                <p:nvPr/>
              </p:nvSpPr>
              <p:spPr bwMode="auto">
                <a:xfrm>
                  <a:off x="13752"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65" name="Oval 678"/>
                <p:cNvSpPr>
                  <a:spLocks noChangeArrowheads="1"/>
                </p:cNvSpPr>
                <p:nvPr/>
              </p:nvSpPr>
              <p:spPr bwMode="auto">
                <a:xfrm>
                  <a:off x="13949" y="127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66" name="Oval 679"/>
                <p:cNvSpPr>
                  <a:spLocks noChangeArrowheads="1"/>
                </p:cNvSpPr>
                <p:nvPr/>
              </p:nvSpPr>
              <p:spPr bwMode="auto">
                <a:xfrm>
                  <a:off x="13688"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67" name="Oval 680"/>
                <p:cNvSpPr>
                  <a:spLocks noChangeArrowheads="1"/>
                </p:cNvSpPr>
                <p:nvPr/>
              </p:nvSpPr>
              <p:spPr bwMode="auto">
                <a:xfrm>
                  <a:off x="13752"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68" name="Oval 681"/>
                <p:cNvSpPr>
                  <a:spLocks noChangeArrowheads="1"/>
                </p:cNvSpPr>
                <p:nvPr/>
              </p:nvSpPr>
              <p:spPr bwMode="auto">
                <a:xfrm>
                  <a:off x="13752"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69" name="Freeform 682"/>
                <p:cNvSpPr>
                  <a:spLocks/>
                </p:cNvSpPr>
                <p:nvPr/>
              </p:nvSpPr>
              <p:spPr bwMode="auto">
                <a:xfrm>
                  <a:off x="13731" y="1147"/>
                  <a:ext cx="66" cy="111"/>
                </a:xfrm>
                <a:custGeom>
                  <a:avLst/>
                  <a:gdLst>
                    <a:gd name="T0" fmla="*/ 2 w 28"/>
                    <a:gd name="T1" fmla="*/ 21 h 47"/>
                    <a:gd name="T2" fmla="*/ 4 w 28"/>
                    <a:gd name="T3" fmla="*/ 20 h 47"/>
                    <a:gd name="T4" fmla="*/ 8 w 28"/>
                    <a:gd name="T5" fmla="*/ 7 h 47"/>
                    <a:gd name="T6" fmla="*/ 9 w 28"/>
                    <a:gd name="T7" fmla="*/ 7 h 47"/>
                    <a:gd name="T8" fmla="*/ 3 w 28"/>
                    <a:gd name="T9" fmla="*/ 29 h 47"/>
                    <a:gd name="T10" fmla="*/ 9 w 28"/>
                    <a:gd name="T11" fmla="*/ 29 h 47"/>
                    <a:gd name="T12" fmla="*/ 9 w 28"/>
                    <a:gd name="T13" fmla="*/ 45 h 47"/>
                    <a:gd name="T14" fmla="*/ 11 w 28"/>
                    <a:gd name="T15" fmla="*/ 47 h 47"/>
                    <a:gd name="T16" fmla="*/ 14 w 28"/>
                    <a:gd name="T17" fmla="*/ 45 h 47"/>
                    <a:gd name="T18" fmla="*/ 14 w 28"/>
                    <a:gd name="T19" fmla="*/ 29 h 47"/>
                    <a:gd name="T20" fmla="*/ 15 w 28"/>
                    <a:gd name="T21" fmla="*/ 29 h 47"/>
                    <a:gd name="T22" fmla="*/ 15 w 28"/>
                    <a:gd name="T23" fmla="*/ 45 h 47"/>
                    <a:gd name="T24" fmla="*/ 17 w 28"/>
                    <a:gd name="T25" fmla="*/ 47 h 47"/>
                    <a:gd name="T26" fmla="*/ 19 w 28"/>
                    <a:gd name="T27" fmla="*/ 45 h 47"/>
                    <a:gd name="T28" fmla="*/ 19 w 28"/>
                    <a:gd name="T29" fmla="*/ 29 h 47"/>
                    <a:gd name="T30" fmla="*/ 25 w 28"/>
                    <a:gd name="T31" fmla="*/ 29 h 47"/>
                    <a:gd name="T32" fmla="*/ 19 w 28"/>
                    <a:gd name="T33" fmla="*/ 7 h 47"/>
                    <a:gd name="T34" fmla="*/ 20 w 28"/>
                    <a:gd name="T35" fmla="*/ 7 h 47"/>
                    <a:gd name="T36" fmla="*/ 24 w 28"/>
                    <a:gd name="T37" fmla="*/ 20 h 47"/>
                    <a:gd name="T38" fmla="*/ 26 w 28"/>
                    <a:gd name="T39" fmla="*/ 21 h 47"/>
                    <a:gd name="T40" fmla="*/ 27 w 28"/>
                    <a:gd name="T41" fmla="*/ 19 h 47"/>
                    <a:gd name="T42" fmla="*/ 23 w 28"/>
                    <a:gd name="T43" fmla="*/ 5 h 47"/>
                    <a:gd name="T44" fmla="*/ 18 w 28"/>
                    <a:gd name="T45" fmla="*/ 0 h 47"/>
                    <a:gd name="T46" fmla="*/ 10 w 28"/>
                    <a:gd name="T47" fmla="*/ 0 h 47"/>
                    <a:gd name="T48" fmla="*/ 5 w 28"/>
                    <a:gd name="T49" fmla="*/ 5 h 47"/>
                    <a:gd name="T50" fmla="*/ 1 w 28"/>
                    <a:gd name="T51" fmla="*/ 19 h 47"/>
                    <a:gd name="T52" fmla="*/ 2 w 28"/>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3"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8" y="20"/>
                        <a:pt x="27" y="19"/>
                      </a:cubicBezTo>
                      <a:cubicBezTo>
                        <a:pt x="27" y="18"/>
                        <a:pt x="25" y="11"/>
                        <a:pt x="23" y="5"/>
                      </a:cubicBezTo>
                      <a:cubicBezTo>
                        <a:pt x="23" y="3"/>
                        <a:pt x="20" y="0"/>
                        <a:pt x="18" y="0"/>
                      </a:cubicBezTo>
                      <a:cubicBezTo>
                        <a:pt x="17" y="0"/>
                        <a:pt x="11" y="0"/>
                        <a:pt x="10" y="0"/>
                      </a:cubicBezTo>
                      <a:cubicBezTo>
                        <a:pt x="8" y="0"/>
                        <a:pt x="6"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70" name="Freeform 683"/>
                <p:cNvSpPr>
                  <a:spLocks/>
                </p:cNvSpPr>
                <p:nvPr/>
              </p:nvSpPr>
              <p:spPr bwMode="auto">
                <a:xfrm>
                  <a:off x="13738" y="1296"/>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7 h 47"/>
                    <a:gd name="T20" fmla="*/ 5 w 22"/>
                    <a:gd name="T21" fmla="*/ 7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7 h 47"/>
                    <a:gd name="T40" fmla="*/ 18 w 22"/>
                    <a:gd name="T41" fmla="*/ 7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19"/>
                        <a:pt x="22" y="8"/>
                        <a:pt x="22" y="6"/>
                      </a:cubicBezTo>
                      <a:cubicBezTo>
                        <a:pt x="22" y="3"/>
                        <a:pt x="20" y="0"/>
                        <a:pt x="16" y="0"/>
                      </a:cubicBezTo>
                      <a:cubicBezTo>
                        <a:pt x="15" y="0"/>
                        <a:pt x="7"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1" y="45"/>
                        <a:pt x="11" y="44"/>
                      </a:cubicBezTo>
                      <a:cubicBezTo>
                        <a:pt x="11" y="42"/>
                        <a:pt x="11" y="23"/>
                        <a:pt x="11" y="23"/>
                      </a:cubicBezTo>
                      <a:cubicBezTo>
                        <a:pt x="11" y="23"/>
                        <a:pt x="11"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71" name="Oval 684"/>
                <p:cNvSpPr>
                  <a:spLocks noChangeArrowheads="1"/>
                </p:cNvSpPr>
                <p:nvPr/>
              </p:nvSpPr>
              <p:spPr bwMode="auto">
                <a:xfrm>
                  <a:off x="13688"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72" name="Oval 685"/>
                <p:cNvSpPr>
                  <a:spLocks noChangeArrowheads="1"/>
                </p:cNvSpPr>
                <p:nvPr/>
              </p:nvSpPr>
              <p:spPr bwMode="auto">
                <a:xfrm>
                  <a:off x="1401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73" name="Freeform 686"/>
                <p:cNvSpPr>
                  <a:spLocks/>
                </p:cNvSpPr>
                <p:nvPr/>
              </p:nvSpPr>
              <p:spPr bwMode="auto">
                <a:xfrm>
                  <a:off x="13994" y="1443"/>
                  <a:ext cx="64" cy="111"/>
                </a:xfrm>
                <a:custGeom>
                  <a:avLst/>
                  <a:gdLst>
                    <a:gd name="T0" fmla="*/ 2 w 27"/>
                    <a:gd name="T1" fmla="*/ 20 h 47"/>
                    <a:gd name="T2" fmla="*/ 4 w 27"/>
                    <a:gd name="T3" fmla="*/ 19 h 47"/>
                    <a:gd name="T4" fmla="*/ 8 w 27"/>
                    <a:gd name="T5" fmla="*/ 6 h 47"/>
                    <a:gd name="T6" fmla="*/ 9 w 27"/>
                    <a:gd name="T7" fmla="*/ 6 h 47"/>
                    <a:gd name="T8" fmla="*/ 3 w 27"/>
                    <a:gd name="T9" fmla="*/ 28 h 47"/>
                    <a:gd name="T10" fmla="*/ 9 w 27"/>
                    <a:gd name="T11" fmla="*/ 28 h 47"/>
                    <a:gd name="T12" fmla="*/ 9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7 w 27"/>
                    <a:gd name="T25" fmla="*/ 47 h 47"/>
                    <a:gd name="T26" fmla="*/ 19 w 27"/>
                    <a:gd name="T27" fmla="*/ 44 h 47"/>
                    <a:gd name="T28" fmla="*/ 19 w 27"/>
                    <a:gd name="T29" fmla="*/ 28 h 47"/>
                    <a:gd name="T30" fmla="*/ 25 w 27"/>
                    <a:gd name="T31" fmla="*/ 28 h 47"/>
                    <a:gd name="T32" fmla="*/ 19 w 27"/>
                    <a:gd name="T33" fmla="*/ 6 h 47"/>
                    <a:gd name="T34" fmla="*/ 20 w 27"/>
                    <a:gd name="T35" fmla="*/ 6 h 47"/>
                    <a:gd name="T36" fmla="*/ 24 w 27"/>
                    <a:gd name="T37" fmla="*/ 19 h 47"/>
                    <a:gd name="T38" fmla="*/ 26 w 27"/>
                    <a:gd name="T39" fmla="*/ 20 h 47"/>
                    <a:gd name="T40" fmla="*/ 27 w 27"/>
                    <a:gd name="T41" fmla="*/ 18 h 47"/>
                    <a:gd name="T42" fmla="*/ 23 w 27"/>
                    <a:gd name="T43" fmla="*/ 4 h 47"/>
                    <a:gd name="T44" fmla="*/ 18 w 27"/>
                    <a:gd name="T45" fmla="*/ 0 h 47"/>
                    <a:gd name="T46" fmla="*/ 10 w 27"/>
                    <a:gd name="T47" fmla="*/ 0 h 47"/>
                    <a:gd name="T48" fmla="*/ 5 w 27"/>
                    <a:gd name="T49" fmla="*/ 4 h 47"/>
                    <a:gd name="T50" fmla="*/ 1 w 27"/>
                    <a:gd name="T51" fmla="*/ 18 h 47"/>
                    <a:gd name="T52" fmla="*/ 2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0"/>
                      </a:move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74" name="Freeform 687"/>
                <p:cNvSpPr>
                  <a:spLocks/>
                </p:cNvSpPr>
                <p:nvPr/>
              </p:nvSpPr>
              <p:spPr bwMode="auto">
                <a:xfrm>
                  <a:off x="14001" y="1296"/>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7 h 47"/>
                    <a:gd name="T20" fmla="*/ 5 w 22"/>
                    <a:gd name="T21" fmla="*/ 7 h 47"/>
                    <a:gd name="T22" fmla="*/ 5 w 22"/>
                    <a:gd name="T23" fmla="*/ 44 h 47"/>
                    <a:gd name="T24" fmla="*/ 8 w 22"/>
                    <a:gd name="T25" fmla="*/ 47 h 47"/>
                    <a:gd name="T26" fmla="*/ 10 w 22"/>
                    <a:gd name="T27" fmla="*/ 44 h 47"/>
                    <a:gd name="T28" fmla="*/ 10 w 22"/>
                    <a:gd name="T29" fmla="*/ 23 h 47"/>
                    <a:gd name="T30" fmla="*/ 11 w 22"/>
                    <a:gd name="T31" fmla="*/ 23 h 47"/>
                    <a:gd name="T32" fmla="*/ 11 w 22"/>
                    <a:gd name="T33" fmla="*/ 44 h 47"/>
                    <a:gd name="T34" fmla="*/ 14 w 22"/>
                    <a:gd name="T35" fmla="*/ 47 h 47"/>
                    <a:gd name="T36" fmla="*/ 17 w 22"/>
                    <a:gd name="T37" fmla="*/ 44 h 47"/>
                    <a:gd name="T38" fmla="*/ 17 w 22"/>
                    <a:gd name="T39" fmla="*/ 7 h 47"/>
                    <a:gd name="T40" fmla="*/ 18 w 22"/>
                    <a:gd name="T41" fmla="*/ 7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19"/>
                        <a:pt x="22" y="8"/>
                        <a:pt x="22" y="6"/>
                      </a:cubicBezTo>
                      <a:cubicBezTo>
                        <a:pt x="22" y="3"/>
                        <a:pt x="19" y="0"/>
                        <a:pt x="16" y="0"/>
                      </a:cubicBezTo>
                      <a:cubicBezTo>
                        <a:pt x="14" y="0"/>
                        <a:pt x="7" y="0"/>
                        <a:pt x="6" y="0"/>
                      </a:cubicBezTo>
                      <a:cubicBezTo>
                        <a:pt x="2" y="0"/>
                        <a:pt x="0" y="3"/>
                        <a:pt x="0" y="6"/>
                      </a:cubicBezTo>
                      <a:cubicBezTo>
                        <a:pt x="0" y="8"/>
                        <a:pt x="0" y="19"/>
                        <a:pt x="0" y="21"/>
                      </a:cubicBezTo>
                      <a:cubicBezTo>
                        <a:pt x="0" y="22"/>
                        <a:pt x="0"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1" y="23"/>
                      </a:cubicBezTo>
                      <a:cubicBezTo>
                        <a:pt x="11" y="23"/>
                        <a:pt x="11" y="42"/>
                        <a:pt x="11" y="44"/>
                      </a:cubicBezTo>
                      <a:cubicBezTo>
                        <a:pt x="11"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75" name="Freeform 688"/>
                <p:cNvSpPr>
                  <a:spLocks/>
                </p:cNvSpPr>
                <p:nvPr/>
              </p:nvSpPr>
              <p:spPr bwMode="auto">
                <a:xfrm>
                  <a:off x="13994" y="1147"/>
                  <a:ext cx="64" cy="111"/>
                </a:xfrm>
                <a:custGeom>
                  <a:avLst/>
                  <a:gdLst>
                    <a:gd name="T0" fmla="*/ 2 w 27"/>
                    <a:gd name="T1" fmla="*/ 21 h 47"/>
                    <a:gd name="T2" fmla="*/ 4 w 27"/>
                    <a:gd name="T3" fmla="*/ 20 h 47"/>
                    <a:gd name="T4" fmla="*/ 8 w 27"/>
                    <a:gd name="T5" fmla="*/ 7 h 47"/>
                    <a:gd name="T6" fmla="*/ 9 w 27"/>
                    <a:gd name="T7" fmla="*/ 7 h 47"/>
                    <a:gd name="T8" fmla="*/ 3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7 w 27"/>
                    <a:gd name="T25" fmla="*/ 47 h 47"/>
                    <a:gd name="T26" fmla="*/ 19 w 27"/>
                    <a:gd name="T27" fmla="*/ 45 h 47"/>
                    <a:gd name="T28" fmla="*/ 19 w 27"/>
                    <a:gd name="T29" fmla="*/ 29 h 47"/>
                    <a:gd name="T30" fmla="*/ 25 w 27"/>
                    <a:gd name="T31" fmla="*/ 29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1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76" name="Oval 689"/>
                <p:cNvSpPr>
                  <a:spLocks noChangeArrowheads="1"/>
                </p:cNvSpPr>
                <p:nvPr/>
              </p:nvSpPr>
              <p:spPr bwMode="auto">
                <a:xfrm>
                  <a:off x="13949" y="112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77" name="Freeform 690"/>
                <p:cNvSpPr>
                  <a:spLocks/>
                </p:cNvSpPr>
                <p:nvPr/>
              </p:nvSpPr>
              <p:spPr bwMode="auto">
                <a:xfrm>
                  <a:off x="13935" y="1147"/>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1 w 22"/>
                    <a:gd name="T13" fmla="*/ 44 h 47"/>
                    <a:gd name="T14" fmla="*/ 11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7 h 47"/>
                    <a:gd name="T36" fmla="*/ 16 w 22"/>
                    <a:gd name="T37" fmla="*/ 0 h 47"/>
                    <a:gd name="T38" fmla="*/ 6 w 22"/>
                    <a:gd name="T39" fmla="*/ 0 h 47"/>
                    <a:gd name="T40" fmla="*/ 0 w 22"/>
                    <a:gd name="T41" fmla="*/ 7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78" name="Oval 691"/>
                <p:cNvSpPr>
                  <a:spLocks noChangeArrowheads="1"/>
                </p:cNvSpPr>
                <p:nvPr/>
              </p:nvSpPr>
              <p:spPr bwMode="auto">
                <a:xfrm>
                  <a:off x="13625" y="112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79" name="Oval 692"/>
                <p:cNvSpPr>
                  <a:spLocks noChangeArrowheads="1"/>
                </p:cNvSpPr>
                <p:nvPr/>
              </p:nvSpPr>
              <p:spPr bwMode="auto">
                <a:xfrm>
                  <a:off x="13232"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80" name="Oval 693"/>
                <p:cNvSpPr>
                  <a:spLocks noChangeArrowheads="1"/>
                </p:cNvSpPr>
                <p:nvPr/>
              </p:nvSpPr>
              <p:spPr bwMode="auto">
                <a:xfrm>
                  <a:off x="1316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81" name="Freeform 694"/>
                <p:cNvSpPr>
                  <a:spLocks/>
                </p:cNvSpPr>
                <p:nvPr/>
              </p:nvSpPr>
              <p:spPr bwMode="auto">
                <a:xfrm>
                  <a:off x="13603" y="1147"/>
                  <a:ext cx="64" cy="111"/>
                </a:xfrm>
                <a:custGeom>
                  <a:avLst/>
                  <a:gdLst>
                    <a:gd name="T0" fmla="*/ 2 w 27"/>
                    <a:gd name="T1" fmla="*/ 21 h 47"/>
                    <a:gd name="T2" fmla="*/ 4 w 27"/>
                    <a:gd name="T3" fmla="*/ 20 h 47"/>
                    <a:gd name="T4" fmla="*/ 8 w 27"/>
                    <a:gd name="T5" fmla="*/ 7 h 47"/>
                    <a:gd name="T6" fmla="*/ 9 w 27"/>
                    <a:gd name="T7" fmla="*/ 7 h 47"/>
                    <a:gd name="T8" fmla="*/ 3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7 w 27"/>
                    <a:gd name="T25" fmla="*/ 47 h 47"/>
                    <a:gd name="T26" fmla="*/ 19 w 27"/>
                    <a:gd name="T27" fmla="*/ 45 h 47"/>
                    <a:gd name="T28" fmla="*/ 19 w 27"/>
                    <a:gd name="T29" fmla="*/ 29 h 47"/>
                    <a:gd name="T30" fmla="*/ 25 w 27"/>
                    <a:gd name="T31" fmla="*/ 29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82" name="Freeform 695"/>
                <p:cNvSpPr>
                  <a:spLocks/>
                </p:cNvSpPr>
                <p:nvPr/>
              </p:nvSpPr>
              <p:spPr bwMode="auto">
                <a:xfrm>
                  <a:off x="13210" y="1147"/>
                  <a:ext cx="64" cy="111"/>
                </a:xfrm>
                <a:custGeom>
                  <a:avLst/>
                  <a:gdLst>
                    <a:gd name="T0" fmla="*/ 23 w 27"/>
                    <a:gd name="T1" fmla="*/ 5 h 47"/>
                    <a:gd name="T2" fmla="*/ 17 w 27"/>
                    <a:gd name="T3" fmla="*/ 0 h 47"/>
                    <a:gd name="T4" fmla="*/ 10 w 27"/>
                    <a:gd name="T5" fmla="*/ 0 h 47"/>
                    <a:gd name="T6" fmla="*/ 5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3 w 27"/>
                    <a:gd name="T19" fmla="*/ 29 h 47"/>
                    <a:gd name="T20" fmla="*/ 9 w 27"/>
                    <a:gd name="T21" fmla="*/ 29 h 47"/>
                    <a:gd name="T22" fmla="*/ 9 w 27"/>
                    <a:gd name="T23" fmla="*/ 45 h 47"/>
                    <a:gd name="T24" fmla="*/ 11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9 w 27"/>
                    <a:gd name="T37" fmla="*/ 45 h 47"/>
                    <a:gd name="T38" fmla="*/ 19 w 27"/>
                    <a:gd name="T39" fmla="*/ 29 h 47"/>
                    <a:gd name="T40" fmla="*/ 25 w 27"/>
                    <a:gd name="T41" fmla="*/ 29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8" y="0"/>
                        <a:pt x="5" y="3"/>
                        <a:pt x="5"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83" name="Oval 696"/>
                <p:cNvSpPr>
                  <a:spLocks noChangeArrowheads="1"/>
                </p:cNvSpPr>
                <p:nvPr/>
              </p:nvSpPr>
              <p:spPr bwMode="auto">
                <a:xfrm>
                  <a:off x="1316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84" name="Freeform 697"/>
                <p:cNvSpPr>
                  <a:spLocks/>
                </p:cNvSpPr>
                <p:nvPr/>
              </p:nvSpPr>
              <p:spPr bwMode="auto">
                <a:xfrm>
                  <a:off x="13151" y="1147"/>
                  <a:ext cx="52" cy="111"/>
                </a:xfrm>
                <a:custGeom>
                  <a:avLst/>
                  <a:gdLst>
                    <a:gd name="T0" fmla="*/ 16 w 22"/>
                    <a:gd name="T1" fmla="*/ 0 h 47"/>
                    <a:gd name="T2" fmla="*/ 6 w 22"/>
                    <a:gd name="T3" fmla="*/ 0 h 47"/>
                    <a:gd name="T4" fmla="*/ 0 w 22"/>
                    <a:gd name="T5" fmla="*/ 7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1 w 22"/>
                    <a:gd name="T25" fmla="*/ 23 h 47"/>
                    <a:gd name="T26" fmla="*/ 11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7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4" y="0"/>
                        <a:pt x="7" y="0"/>
                        <a:pt x="6" y="0"/>
                      </a:cubicBezTo>
                      <a:cubicBezTo>
                        <a:pt x="2"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85" name="Oval 698"/>
                <p:cNvSpPr>
                  <a:spLocks noChangeArrowheads="1"/>
                </p:cNvSpPr>
                <p:nvPr/>
              </p:nvSpPr>
              <p:spPr bwMode="auto">
                <a:xfrm>
                  <a:off x="13558"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86" name="Freeform 699"/>
                <p:cNvSpPr>
                  <a:spLocks/>
                </p:cNvSpPr>
                <p:nvPr/>
              </p:nvSpPr>
              <p:spPr bwMode="auto">
                <a:xfrm>
                  <a:off x="13478" y="1296"/>
                  <a:ext cx="54" cy="111"/>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7 h 47"/>
                    <a:gd name="T20" fmla="*/ 5 w 23"/>
                    <a:gd name="T21" fmla="*/ 7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7 h 47"/>
                    <a:gd name="T40" fmla="*/ 19 w 23"/>
                    <a:gd name="T41" fmla="*/ 7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87" name="Oval 700"/>
                <p:cNvSpPr>
                  <a:spLocks noChangeArrowheads="1"/>
                </p:cNvSpPr>
                <p:nvPr/>
              </p:nvSpPr>
              <p:spPr bwMode="auto">
                <a:xfrm>
                  <a:off x="13494"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88" name="Oval 701"/>
                <p:cNvSpPr>
                  <a:spLocks noChangeArrowheads="1"/>
                </p:cNvSpPr>
                <p:nvPr/>
              </p:nvSpPr>
              <p:spPr bwMode="auto">
                <a:xfrm>
                  <a:off x="13494"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89" name="Freeform 702"/>
                <p:cNvSpPr>
                  <a:spLocks/>
                </p:cNvSpPr>
                <p:nvPr/>
              </p:nvSpPr>
              <p:spPr bwMode="auto">
                <a:xfrm>
                  <a:off x="13473" y="1147"/>
                  <a:ext cx="64" cy="111"/>
                </a:xfrm>
                <a:custGeom>
                  <a:avLst/>
                  <a:gdLst>
                    <a:gd name="T0" fmla="*/ 1 w 27"/>
                    <a:gd name="T1" fmla="*/ 21 h 47"/>
                    <a:gd name="T2" fmla="*/ 4 w 27"/>
                    <a:gd name="T3" fmla="*/ 20 h 47"/>
                    <a:gd name="T4" fmla="*/ 8 w 27"/>
                    <a:gd name="T5" fmla="*/ 7 h 47"/>
                    <a:gd name="T6" fmla="*/ 9 w 27"/>
                    <a:gd name="T7" fmla="*/ 7 h 47"/>
                    <a:gd name="T8" fmla="*/ 2 w 27"/>
                    <a:gd name="T9" fmla="*/ 29 h 47"/>
                    <a:gd name="T10" fmla="*/ 8 w 27"/>
                    <a:gd name="T11" fmla="*/ 29 h 47"/>
                    <a:gd name="T12" fmla="*/ 8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9 w 27"/>
                    <a:gd name="T27" fmla="*/ 45 h 47"/>
                    <a:gd name="T28" fmla="*/ 19 w 27"/>
                    <a:gd name="T29" fmla="*/ 29 h 47"/>
                    <a:gd name="T30" fmla="*/ 25 w 27"/>
                    <a:gd name="T31" fmla="*/ 29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90" name="Oval 703"/>
                <p:cNvSpPr>
                  <a:spLocks noChangeArrowheads="1"/>
                </p:cNvSpPr>
                <p:nvPr/>
              </p:nvSpPr>
              <p:spPr bwMode="auto">
                <a:xfrm>
                  <a:off x="13494"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91" name="Freeform 704"/>
                <p:cNvSpPr>
                  <a:spLocks/>
                </p:cNvSpPr>
                <p:nvPr/>
              </p:nvSpPr>
              <p:spPr bwMode="auto">
                <a:xfrm>
                  <a:off x="13473" y="1443"/>
                  <a:ext cx="64" cy="111"/>
                </a:xfrm>
                <a:custGeom>
                  <a:avLst/>
                  <a:gdLst>
                    <a:gd name="T0" fmla="*/ 1 w 27"/>
                    <a:gd name="T1" fmla="*/ 20 h 47"/>
                    <a:gd name="T2" fmla="*/ 4 w 27"/>
                    <a:gd name="T3" fmla="*/ 19 h 47"/>
                    <a:gd name="T4" fmla="*/ 8 w 27"/>
                    <a:gd name="T5" fmla="*/ 6 h 47"/>
                    <a:gd name="T6" fmla="*/ 9 w 27"/>
                    <a:gd name="T7" fmla="*/ 6 h 47"/>
                    <a:gd name="T8" fmla="*/ 2 w 27"/>
                    <a:gd name="T9" fmla="*/ 28 h 47"/>
                    <a:gd name="T10" fmla="*/ 8 w 27"/>
                    <a:gd name="T11" fmla="*/ 28 h 47"/>
                    <a:gd name="T12" fmla="*/ 8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9 w 27"/>
                    <a:gd name="T27" fmla="*/ 44 h 47"/>
                    <a:gd name="T28" fmla="*/ 19 w 27"/>
                    <a:gd name="T29" fmla="*/ 28 h 47"/>
                    <a:gd name="T30" fmla="*/ 25 w 27"/>
                    <a:gd name="T31" fmla="*/ 28 h 47"/>
                    <a:gd name="T32" fmla="*/ 18 w 27"/>
                    <a:gd name="T33" fmla="*/ 6 h 47"/>
                    <a:gd name="T34" fmla="*/ 19 w 27"/>
                    <a:gd name="T35" fmla="*/ 6 h 47"/>
                    <a:gd name="T36" fmla="*/ 23 w 27"/>
                    <a:gd name="T37" fmla="*/ 19 h 47"/>
                    <a:gd name="T38" fmla="*/ 25 w 27"/>
                    <a:gd name="T39" fmla="*/ 20 h 47"/>
                    <a:gd name="T40" fmla="*/ 27 w 27"/>
                    <a:gd name="T41" fmla="*/ 18 h 47"/>
                    <a:gd name="T42" fmla="*/ 23 w 27"/>
                    <a:gd name="T43" fmla="*/ 4 h 47"/>
                    <a:gd name="T44" fmla="*/ 17 w 27"/>
                    <a:gd name="T45" fmla="*/ 0 h 47"/>
                    <a:gd name="T46" fmla="*/ 10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92" name="Oval 705"/>
                <p:cNvSpPr>
                  <a:spLocks noChangeArrowheads="1"/>
                </p:cNvSpPr>
                <p:nvPr/>
              </p:nvSpPr>
              <p:spPr bwMode="auto">
                <a:xfrm>
                  <a:off x="13232"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93" name="Oval 706"/>
                <p:cNvSpPr>
                  <a:spLocks noChangeArrowheads="1"/>
                </p:cNvSpPr>
                <p:nvPr/>
              </p:nvSpPr>
              <p:spPr bwMode="auto">
                <a:xfrm>
                  <a:off x="13558"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94" name="Oval 707"/>
                <p:cNvSpPr>
                  <a:spLocks noChangeArrowheads="1"/>
                </p:cNvSpPr>
                <p:nvPr/>
              </p:nvSpPr>
              <p:spPr bwMode="auto">
                <a:xfrm>
                  <a:off x="13625" y="127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95" name="Oval 708"/>
                <p:cNvSpPr>
                  <a:spLocks noChangeArrowheads="1"/>
                </p:cNvSpPr>
                <p:nvPr/>
              </p:nvSpPr>
              <p:spPr bwMode="auto">
                <a:xfrm>
                  <a:off x="13625" y="141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96" name="Freeform 709"/>
                <p:cNvSpPr>
                  <a:spLocks/>
                </p:cNvSpPr>
                <p:nvPr/>
              </p:nvSpPr>
              <p:spPr bwMode="auto">
                <a:xfrm>
                  <a:off x="13603" y="1443"/>
                  <a:ext cx="64" cy="111"/>
                </a:xfrm>
                <a:custGeom>
                  <a:avLst/>
                  <a:gdLst>
                    <a:gd name="T0" fmla="*/ 2 w 27"/>
                    <a:gd name="T1" fmla="*/ 20 h 47"/>
                    <a:gd name="T2" fmla="*/ 4 w 27"/>
                    <a:gd name="T3" fmla="*/ 19 h 47"/>
                    <a:gd name="T4" fmla="*/ 8 w 27"/>
                    <a:gd name="T5" fmla="*/ 6 h 47"/>
                    <a:gd name="T6" fmla="*/ 9 w 27"/>
                    <a:gd name="T7" fmla="*/ 6 h 47"/>
                    <a:gd name="T8" fmla="*/ 3 w 27"/>
                    <a:gd name="T9" fmla="*/ 28 h 47"/>
                    <a:gd name="T10" fmla="*/ 9 w 27"/>
                    <a:gd name="T11" fmla="*/ 28 h 47"/>
                    <a:gd name="T12" fmla="*/ 9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7 w 27"/>
                    <a:gd name="T25" fmla="*/ 47 h 47"/>
                    <a:gd name="T26" fmla="*/ 19 w 27"/>
                    <a:gd name="T27" fmla="*/ 44 h 47"/>
                    <a:gd name="T28" fmla="*/ 19 w 27"/>
                    <a:gd name="T29" fmla="*/ 28 h 47"/>
                    <a:gd name="T30" fmla="*/ 25 w 27"/>
                    <a:gd name="T31" fmla="*/ 28 h 47"/>
                    <a:gd name="T32" fmla="*/ 19 w 27"/>
                    <a:gd name="T33" fmla="*/ 6 h 47"/>
                    <a:gd name="T34" fmla="*/ 20 w 27"/>
                    <a:gd name="T35" fmla="*/ 6 h 47"/>
                    <a:gd name="T36" fmla="*/ 24 w 27"/>
                    <a:gd name="T37" fmla="*/ 19 h 47"/>
                    <a:gd name="T38" fmla="*/ 26 w 27"/>
                    <a:gd name="T39" fmla="*/ 20 h 47"/>
                    <a:gd name="T40" fmla="*/ 27 w 27"/>
                    <a:gd name="T41" fmla="*/ 18 h 47"/>
                    <a:gd name="T42" fmla="*/ 23 w 27"/>
                    <a:gd name="T43" fmla="*/ 4 h 47"/>
                    <a:gd name="T44" fmla="*/ 18 w 27"/>
                    <a:gd name="T45" fmla="*/ 0 h 47"/>
                    <a:gd name="T46" fmla="*/ 10 w 27"/>
                    <a:gd name="T47" fmla="*/ 0 h 47"/>
                    <a:gd name="T48" fmla="*/ 5 w 27"/>
                    <a:gd name="T49" fmla="*/ 4 h 47"/>
                    <a:gd name="T50" fmla="*/ 0 w 27"/>
                    <a:gd name="T51" fmla="*/ 18 h 47"/>
                    <a:gd name="T52" fmla="*/ 2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0"/>
                      </a:move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97" name="Freeform 710"/>
                <p:cNvSpPr>
                  <a:spLocks/>
                </p:cNvSpPr>
                <p:nvPr/>
              </p:nvSpPr>
              <p:spPr bwMode="auto">
                <a:xfrm>
                  <a:off x="13610" y="1296"/>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7 h 47"/>
                    <a:gd name="T20" fmla="*/ 5 w 22"/>
                    <a:gd name="T21" fmla="*/ 7 h 47"/>
                    <a:gd name="T22" fmla="*/ 5 w 22"/>
                    <a:gd name="T23" fmla="*/ 44 h 47"/>
                    <a:gd name="T24" fmla="*/ 8 w 22"/>
                    <a:gd name="T25" fmla="*/ 47 h 47"/>
                    <a:gd name="T26" fmla="*/ 10 w 22"/>
                    <a:gd name="T27" fmla="*/ 44 h 47"/>
                    <a:gd name="T28" fmla="*/ 10 w 22"/>
                    <a:gd name="T29" fmla="*/ 23 h 47"/>
                    <a:gd name="T30" fmla="*/ 11 w 22"/>
                    <a:gd name="T31" fmla="*/ 23 h 47"/>
                    <a:gd name="T32" fmla="*/ 11 w 22"/>
                    <a:gd name="T33" fmla="*/ 44 h 47"/>
                    <a:gd name="T34" fmla="*/ 14 w 22"/>
                    <a:gd name="T35" fmla="*/ 47 h 47"/>
                    <a:gd name="T36" fmla="*/ 17 w 22"/>
                    <a:gd name="T37" fmla="*/ 44 h 47"/>
                    <a:gd name="T38" fmla="*/ 17 w 22"/>
                    <a:gd name="T39" fmla="*/ 7 h 47"/>
                    <a:gd name="T40" fmla="*/ 18 w 22"/>
                    <a:gd name="T41" fmla="*/ 7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19"/>
                        <a:pt x="22" y="8"/>
                        <a:pt x="22" y="6"/>
                      </a:cubicBezTo>
                      <a:cubicBezTo>
                        <a:pt x="22" y="3"/>
                        <a:pt x="19" y="0"/>
                        <a:pt x="16" y="0"/>
                      </a:cubicBezTo>
                      <a:cubicBezTo>
                        <a:pt x="14" y="0"/>
                        <a:pt x="7" y="0"/>
                        <a:pt x="6" y="0"/>
                      </a:cubicBezTo>
                      <a:cubicBezTo>
                        <a:pt x="2" y="0"/>
                        <a:pt x="0" y="3"/>
                        <a:pt x="0" y="6"/>
                      </a:cubicBezTo>
                      <a:cubicBezTo>
                        <a:pt x="0" y="8"/>
                        <a:pt x="0" y="19"/>
                        <a:pt x="0" y="21"/>
                      </a:cubicBezTo>
                      <a:cubicBezTo>
                        <a:pt x="0" y="22"/>
                        <a:pt x="0"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1" y="23"/>
                      </a:cubicBezTo>
                      <a:cubicBezTo>
                        <a:pt x="11" y="23"/>
                        <a:pt x="11" y="42"/>
                        <a:pt x="11" y="44"/>
                      </a:cubicBezTo>
                      <a:cubicBezTo>
                        <a:pt x="11"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98" name="Freeform 711"/>
                <p:cNvSpPr>
                  <a:spLocks/>
                </p:cNvSpPr>
                <p:nvPr/>
              </p:nvSpPr>
              <p:spPr bwMode="auto">
                <a:xfrm>
                  <a:off x="13544" y="1147"/>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1 w 22"/>
                    <a:gd name="T13" fmla="*/ 44 h 47"/>
                    <a:gd name="T14" fmla="*/ 11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7 h 47"/>
                    <a:gd name="T36" fmla="*/ 16 w 22"/>
                    <a:gd name="T37" fmla="*/ 0 h 47"/>
                    <a:gd name="T38" fmla="*/ 6 w 22"/>
                    <a:gd name="T39" fmla="*/ 0 h 47"/>
                    <a:gd name="T40" fmla="*/ 0 w 22"/>
                    <a:gd name="T41" fmla="*/ 7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8" y="0"/>
                        <a:pt x="6" y="0"/>
                      </a:cubicBezTo>
                      <a:cubicBezTo>
                        <a:pt x="2"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99" name="Freeform 712"/>
                <p:cNvSpPr>
                  <a:spLocks/>
                </p:cNvSpPr>
                <p:nvPr/>
              </p:nvSpPr>
              <p:spPr bwMode="auto">
                <a:xfrm>
                  <a:off x="13215" y="1296"/>
                  <a:ext cx="55"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6 w 23"/>
                    <a:gd name="T11" fmla="*/ 7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4" y="23"/>
                        <a:pt x="4" y="22"/>
                        <a:pt x="4" y="21"/>
                      </a:cubicBezTo>
                      <a:cubicBezTo>
                        <a:pt x="4" y="19"/>
                        <a:pt x="4" y="7"/>
                        <a:pt x="4" y="7"/>
                      </a:cubicBezTo>
                      <a:cubicBezTo>
                        <a:pt x="4" y="7"/>
                        <a:pt x="4" y="7"/>
                        <a:pt x="6" y="7"/>
                      </a:cubicBezTo>
                      <a:cubicBezTo>
                        <a:pt x="6" y="7"/>
                        <a:pt x="6" y="42"/>
                        <a:pt x="6" y="44"/>
                      </a:cubicBezTo>
                      <a:cubicBezTo>
                        <a:pt x="6"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7"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00" name="Oval 713"/>
                <p:cNvSpPr>
                  <a:spLocks noChangeArrowheads="1"/>
                </p:cNvSpPr>
                <p:nvPr/>
              </p:nvSpPr>
              <p:spPr bwMode="auto">
                <a:xfrm>
                  <a:off x="13362"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01" name="Oval 714"/>
                <p:cNvSpPr>
                  <a:spLocks noChangeArrowheads="1"/>
                </p:cNvSpPr>
                <p:nvPr/>
              </p:nvSpPr>
              <p:spPr bwMode="auto">
                <a:xfrm>
                  <a:off x="13362"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02" name="Freeform 715"/>
                <p:cNvSpPr>
                  <a:spLocks/>
                </p:cNvSpPr>
                <p:nvPr/>
              </p:nvSpPr>
              <p:spPr bwMode="auto">
                <a:xfrm>
                  <a:off x="13412" y="1147"/>
                  <a:ext cx="54" cy="111"/>
                </a:xfrm>
                <a:custGeom>
                  <a:avLst/>
                  <a:gdLst>
                    <a:gd name="T0" fmla="*/ 2 w 23"/>
                    <a:gd name="T1" fmla="*/ 23 h 47"/>
                    <a:gd name="T2" fmla="*/ 5 w 23"/>
                    <a:gd name="T3" fmla="*/ 21 h 47"/>
                    <a:gd name="T4" fmla="*/ 5 w 23"/>
                    <a:gd name="T5" fmla="*/ 8 h 47"/>
                    <a:gd name="T6" fmla="*/ 6 w 23"/>
                    <a:gd name="T7" fmla="*/ 8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7 w 23"/>
                    <a:gd name="T37" fmla="*/ 0 h 47"/>
                    <a:gd name="T38" fmla="*/ 7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7"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03" name="Oval 716"/>
                <p:cNvSpPr>
                  <a:spLocks noChangeArrowheads="1"/>
                </p:cNvSpPr>
                <p:nvPr/>
              </p:nvSpPr>
              <p:spPr bwMode="auto">
                <a:xfrm>
                  <a:off x="13428"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04" name="Freeform 717"/>
                <p:cNvSpPr>
                  <a:spLocks/>
                </p:cNvSpPr>
                <p:nvPr/>
              </p:nvSpPr>
              <p:spPr bwMode="auto">
                <a:xfrm>
                  <a:off x="13348" y="1296"/>
                  <a:ext cx="52" cy="111"/>
                </a:xfrm>
                <a:custGeom>
                  <a:avLst/>
                  <a:gdLst>
                    <a:gd name="T0" fmla="*/ 0 w 22"/>
                    <a:gd name="T1" fmla="*/ 6 h 47"/>
                    <a:gd name="T2" fmla="*/ 0 w 22"/>
                    <a:gd name="T3" fmla="*/ 21 h 47"/>
                    <a:gd name="T4" fmla="*/ 2 w 22"/>
                    <a:gd name="T5" fmla="*/ 23 h 47"/>
                    <a:gd name="T6" fmla="*/ 4 w 22"/>
                    <a:gd name="T7" fmla="*/ 21 h 47"/>
                    <a:gd name="T8" fmla="*/ 4 w 22"/>
                    <a:gd name="T9" fmla="*/ 7 h 47"/>
                    <a:gd name="T10" fmla="*/ 5 w 22"/>
                    <a:gd name="T11" fmla="*/ 7 h 47"/>
                    <a:gd name="T12" fmla="*/ 5 w 22"/>
                    <a:gd name="T13" fmla="*/ 44 h 47"/>
                    <a:gd name="T14" fmla="*/ 8 w 22"/>
                    <a:gd name="T15" fmla="*/ 47 h 47"/>
                    <a:gd name="T16" fmla="*/ 10 w 22"/>
                    <a:gd name="T17" fmla="*/ 44 h 47"/>
                    <a:gd name="T18" fmla="*/ 10 w 22"/>
                    <a:gd name="T19" fmla="*/ 23 h 47"/>
                    <a:gd name="T20" fmla="*/ 12 w 22"/>
                    <a:gd name="T21" fmla="*/ 23 h 47"/>
                    <a:gd name="T22" fmla="*/ 12 w 22"/>
                    <a:gd name="T23" fmla="*/ 44 h 47"/>
                    <a:gd name="T24" fmla="*/ 14 w 22"/>
                    <a:gd name="T25" fmla="*/ 47 h 47"/>
                    <a:gd name="T26" fmla="*/ 17 w 22"/>
                    <a:gd name="T27" fmla="*/ 44 h 47"/>
                    <a:gd name="T28" fmla="*/ 17 w 22"/>
                    <a:gd name="T29" fmla="*/ 7 h 47"/>
                    <a:gd name="T30" fmla="*/ 18 w 22"/>
                    <a:gd name="T31" fmla="*/ 7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ubicBezTo>
                        <a:pt x="21" y="23"/>
                        <a:pt x="22" y="22"/>
                        <a:pt x="22" y="21"/>
                      </a:cubicBezTo>
                      <a:cubicBezTo>
                        <a:pt x="22" y="19"/>
                        <a:pt x="22" y="8"/>
                        <a:pt x="22" y="6"/>
                      </a:cubicBezTo>
                      <a:cubicBezTo>
                        <a:pt x="22" y="3"/>
                        <a:pt x="20" y="0"/>
                        <a:pt x="16" y="0"/>
                      </a:cubicBezTo>
                      <a:cubicBezTo>
                        <a:pt x="15"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05" name="Freeform 718"/>
                <p:cNvSpPr>
                  <a:spLocks/>
                </p:cNvSpPr>
                <p:nvPr/>
              </p:nvSpPr>
              <p:spPr bwMode="auto">
                <a:xfrm>
                  <a:off x="13341" y="1147"/>
                  <a:ext cx="66" cy="111"/>
                </a:xfrm>
                <a:custGeom>
                  <a:avLst/>
                  <a:gdLst>
                    <a:gd name="T0" fmla="*/ 23 w 28"/>
                    <a:gd name="T1" fmla="*/ 5 h 47"/>
                    <a:gd name="T2" fmla="*/ 18 w 28"/>
                    <a:gd name="T3" fmla="*/ 0 h 47"/>
                    <a:gd name="T4" fmla="*/ 10 w 28"/>
                    <a:gd name="T5" fmla="*/ 0 h 47"/>
                    <a:gd name="T6" fmla="*/ 5 w 28"/>
                    <a:gd name="T7" fmla="*/ 5 h 47"/>
                    <a:gd name="T8" fmla="*/ 1 w 28"/>
                    <a:gd name="T9" fmla="*/ 19 h 47"/>
                    <a:gd name="T10" fmla="*/ 2 w 28"/>
                    <a:gd name="T11" fmla="*/ 21 h 47"/>
                    <a:gd name="T12" fmla="*/ 4 w 28"/>
                    <a:gd name="T13" fmla="*/ 20 h 47"/>
                    <a:gd name="T14" fmla="*/ 8 w 28"/>
                    <a:gd name="T15" fmla="*/ 7 h 47"/>
                    <a:gd name="T16" fmla="*/ 9 w 28"/>
                    <a:gd name="T17" fmla="*/ 7 h 47"/>
                    <a:gd name="T18" fmla="*/ 3 w 28"/>
                    <a:gd name="T19" fmla="*/ 29 h 47"/>
                    <a:gd name="T20" fmla="*/ 9 w 28"/>
                    <a:gd name="T21" fmla="*/ 29 h 47"/>
                    <a:gd name="T22" fmla="*/ 9 w 28"/>
                    <a:gd name="T23" fmla="*/ 45 h 47"/>
                    <a:gd name="T24" fmla="*/ 11 w 28"/>
                    <a:gd name="T25" fmla="*/ 47 h 47"/>
                    <a:gd name="T26" fmla="*/ 14 w 28"/>
                    <a:gd name="T27" fmla="*/ 45 h 47"/>
                    <a:gd name="T28" fmla="*/ 14 w 28"/>
                    <a:gd name="T29" fmla="*/ 29 h 47"/>
                    <a:gd name="T30" fmla="*/ 15 w 28"/>
                    <a:gd name="T31" fmla="*/ 29 h 47"/>
                    <a:gd name="T32" fmla="*/ 15 w 28"/>
                    <a:gd name="T33" fmla="*/ 45 h 47"/>
                    <a:gd name="T34" fmla="*/ 17 w 28"/>
                    <a:gd name="T35" fmla="*/ 47 h 47"/>
                    <a:gd name="T36" fmla="*/ 19 w 28"/>
                    <a:gd name="T37" fmla="*/ 45 h 47"/>
                    <a:gd name="T38" fmla="*/ 19 w 28"/>
                    <a:gd name="T39" fmla="*/ 29 h 47"/>
                    <a:gd name="T40" fmla="*/ 25 w 28"/>
                    <a:gd name="T41" fmla="*/ 29 h 47"/>
                    <a:gd name="T42" fmla="*/ 19 w 28"/>
                    <a:gd name="T43" fmla="*/ 7 h 47"/>
                    <a:gd name="T44" fmla="*/ 20 w 28"/>
                    <a:gd name="T45" fmla="*/ 7 h 47"/>
                    <a:gd name="T46" fmla="*/ 24 w 28"/>
                    <a:gd name="T47" fmla="*/ 20 h 47"/>
                    <a:gd name="T48" fmla="*/ 26 w 28"/>
                    <a:gd name="T49" fmla="*/ 21 h 47"/>
                    <a:gd name="T50" fmla="*/ 27 w 28"/>
                    <a:gd name="T51" fmla="*/ 19 h 47"/>
                    <a:gd name="T52" fmla="*/ 23 w 28"/>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5"/>
                      </a:moveTo>
                      <a:cubicBezTo>
                        <a:pt x="23" y="3"/>
                        <a:pt x="20" y="0"/>
                        <a:pt x="18" y="0"/>
                      </a:cubicBezTo>
                      <a:cubicBezTo>
                        <a:pt x="17" y="0"/>
                        <a:pt x="11" y="0"/>
                        <a:pt x="10" y="0"/>
                      </a:cubicBezTo>
                      <a:cubicBezTo>
                        <a:pt x="8" y="0"/>
                        <a:pt x="6"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8"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06" name="Freeform 719"/>
                <p:cNvSpPr>
                  <a:spLocks/>
                </p:cNvSpPr>
                <p:nvPr/>
              </p:nvSpPr>
              <p:spPr bwMode="auto">
                <a:xfrm>
                  <a:off x="13544"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1 w 22"/>
                    <a:gd name="T17" fmla="*/ 44 h 46"/>
                    <a:gd name="T18" fmla="*/ 11 w 22"/>
                    <a:gd name="T19" fmla="*/ 23 h 46"/>
                    <a:gd name="T20" fmla="*/ 12 w 22"/>
                    <a:gd name="T21" fmla="*/ 23 h 46"/>
                    <a:gd name="T22" fmla="*/ 12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8"/>
                        <a:pt x="22" y="6"/>
                      </a:cubicBezTo>
                      <a:cubicBezTo>
                        <a:pt x="22" y="2"/>
                        <a:pt x="20" y="0"/>
                        <a:pt x="16" y="0"/>
                      </a:cubicBezTo>
                      <a:cubicBezTo>
                        <a:pt x="15" y="0"/>
                        <a:pt x="8"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07" name="Freeform 720"/>
                <p:cNvSpPr>
                  <a:spLocks/>
                </p:cNvSpPr>
                <p:nvPr/>
              </p:nvSpPr>
              <p:spPr bwMode="auto">
                <a:xfrm>
                  <a:off x="13407"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1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08" name="Freeform 721"/>
                <p:cNvSpPr>
                  <a:spLocks/>
                </p:cNvSpPr>
                <p:nvPr/>
              </p:nvSpPr>
              <p:spPr bwMode="auto">
                <a:xfrm>
                  <a:off x="13341" y="1443"/>
                  <a:ext cx="66" cy="111"/>
                </a:xfrm>
                <a:custGeom>
                  <a:avLst/>
                  <a:gdLst>
                    <a:gd name="T0" fmla="*/ 23 w 28"/>
                    <a:gd name="T1" fmla="*/ 4 h 47"/>
                    <a:gd name="T2" fmla="*/ 18 w 28"/>
                    <a:gd name="T3" fmla="*/ 0 h 47"/>
                    <a:gd name="T4" fmla="*/ 10 w 28"/>
                    <a:gd name="T5" fmla="*/ 0 h 47"/>
                    <a:gd name="T6" fmla="*/ 5 w 28"/>
                    <a:gd name="T7" fmla="*/ 4 h 47"/>
                    <a:gd name="T8" fmla="*/ 1 w 28"/>
                    <a:gd name="T9" fmla="*/ 18 h 47"/>
                    <a:gd name="T10" fmla="*/ 2 w 28"/>
                    <a:gd name="T11" fmla="*/ 20 h 47"/>
                    <a:gd name="T12" fmla="*/ 4 w 28"/>
                    <a:gd name="T13" fmla="*/ 19 h 47"/>
                    <a:gd name="T14" fmla="*/ 8 w 28"/>
                    <a:gd name="T15" fmla="*/ 6 h 47"/>
                    <a:gd name="T16" fmla="*/ 9 w 28"/>
                    <a:gd name="T17" fmla="*/ 6 h 47"/>
                    <a:gd name="T18" fmla="*/ 3 w 28"/>
                    <a:gd name="T19" fmla="*/ 28 h 47"/>
                    <a:gd name="T20" fmla="*/ 9 w 28"/>
                    <a:gd name="T21" fmla="*/ 28 h 47"/>
                    <a:gd name="T22" fmla="*/ 9 w 28"/>
                    <a:gd name="T23" fmla="*/ 44 h 47"/>
                    <a:gd name="T24" fmla="*/ 11 w 28"/>
                    <a:gd name="T25" fmla="*/ 47 h 47"/>
                    <a:gd name="T26" fmla="*/ 14 w 28"/>
                    <a:gd name="T27" fmla="*/ 44 h 47"/>
                    <a:gd name="T28" fmla="*/ 14 w 28"/>
                    <a:gd name="T29" fmla="*/ 28 h 47"/>
                    <a:gd name="T30" fmla="*/ 15 w 28"/>
                    <a:gd name="T31" fmla="*/ 28 h 47"/>
                    <a:gd name="T32" fmla="*/ 15 w 28"/>
                    <a:gd name="T33" fmla="*/ 44 h 47"/>
                    <a:gd name="T34" fmla="*/ 17 w 28"/>
                    <a:gd name="T35" fmla="*/ 47 h 47"/>
                    <a:gd name="T36" fmla="*/ 19 w 28"/>
                    <a:gd name="T37" fmla="*/ 44 h 47"/>
                    <a:gd name="T38" fmla="*/ 19 w 28"/>
                    <a:gd name="T39" fmla="*/ 28 h 47"/>
                    <a:gd name="T40" fmla="*/ 25 w 28"/>
                    <a:gd name="T41" fmla="*/ 28 h 47"/>
                    <a:gd name="T42" fmla="*/ 19 w 28"/>
                    <a:gd name="T43" fmla="*/ 6 h 47"/>
                    <a:gd name="T44" fmla="*/ 20 w 28"/>
                    <a:gd name="T45" fmla="*/ 6 h 47"/>
                    <a:gd name="T46" fmla="*/ 24 w 28"/>
                    <a:gd name="T47" fmla="*/ 19 h 47"/>
                    <a:gd name="T48" fmla="*/ 26 w 28"/>
                    <a:gd name="T49" fmla="*/ 20 h 47"/>
                    <a:gd name="T50" fmla="*/ 27 w 28"/>
                    <a:gd name="T51" fmla="*/ 18 h 47"/>
                    <a:gd name="T52" fmla="*/ 23 w 28"/>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4"/>
                      </a:moveTo>
                      <a:cubicBezTo>
                        <a:pt x="23" y="2"/>
                        <a:pt x="20" y="0"/>
                        <a:pt x="18" y="0"/>
                      </a:cubicBezTo>
                      <a:cubicBezTo>
                        <a:pt x="17" y="0"/>
                        <a:pt x="11" y="0"/>
                        <a:pt x="10" y="0"/>
                      </a:cubicBezTo>
                      <a:cubicBezTo>
                        <a:pt x="8" y="0"/>
                        <a:pt x="6"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09" name="Oval 722"/>
                <p:cNvSpPr>
                  <a:spLocks noChangeArrowheads="1"/>
                </p:cNvSpPr>
                <p:nvPr/>
              </p:nvSpPr>
              <p:spPr bwMode="auto">
                <a:xfrm>
                  <a:off x="13428"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10" name="Oval 723"/>
                <p:cNvSpPr>
                  <a:spLocks noChangeArrowheads="1"/>
                </p:cNvSpPr>
                <p:nvPr/>
              </p:nvSpPr>
              <p:spPr bwMode="auto">
                <a:xfrm>
                  <a:off x="13428"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11" name="Oval 724"/>
                <p:cNvSpPr>
                  <a:spLocks noChangeArrowheads="1"/>
                </p:cNvSpPr>
                <p:nvPr/>
              </p:nvSpPr>
              <p:spPr bwMode="auto">
                <a:xfrm>
                  <a:off x="13558"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12" name="Freeform 725"/>
                <p:cNvSpPr>
                  <a:spLocks/>
                </p:cNvSpPr>
                <p:nvPr/>
              </p:nvSpPr>
              <p:spPr bwMode="auto">
                <a:xfrm>
                  <a:off x="13539" y="1296"/>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1 h 47"/>
                    <a:gd name="T14" fmla="*/ 3 w 27"/>
                    <a:gd name="T15" fmla="*/ 19 h 47"/>
                    <a:gd name="T16" fmla="*/ 7 w 27"/>
                    <a:gd name="T17" fmla="*/ 6 h 47"/>
                    <a:gd name="T18" fmla="*/ 8 w 27"/>
                    <a:gd name="T19" fmla="*/ 6 h 47"/>
                    <a:gd name="T20" fmla="*/ 2 w 27"/>
                    <a:gd name="T21" fmla="*/ 28 h 47"/>
                    <a:gd name="T22" fmla="*/ 8 w 27"/>
                    <a:gd name="T23" fmla="*/ 28 h 47"/>
                    <a:gd name="T24" fmla="*/ 8 w 27"/>
                    <a:gd name="T25" fmla="*/ 45 h 47"/>
                    <a:gd name="T26" fmla="*/ 10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1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8"/>
                        <a:pt x="24" y="10"/>
                        <a:pt x="22" y="4"/>
                      </a:cubicBezTo>
                      <a:cubicBezTo>
                        <a:pt x="22" y="2"/>
                        <a:pt x="19" y="0"/>
                        <a:pt x="17" y="0"/>
                      </a:cubicBezTo>
                      <a:cubicBezTo>
                        <a:pt x="16" y="0"/>
                        <a:pt x="10" y="0"/>
                        <a:pt x="9" y="0"/>
                      </a:cubicBezTo>
                      <a:cubicBezTo>
                        <a:pt x="7" y="0"/>
                        <a:pt x="5" y="2"/>
                        <a:pt x="4" y="4"/>
                      </a:cubicBezTo>
                      <a:cubicBezTo>
                        <a:pt x="2" y="10"/>
                        <a:pt x="0" y="18"/>
                        <a:pt x="0" y="18"/>
                      </a:cubicBezTo>
                      <a:cubicBezTo>
                        <a:pt x="0" y="19"/>
                        <a:pt x="0" y="20"/>
                        <a:pt x="1" y="21"/>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1"/>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13" name="Freeform 726"/>
                <p:cNvSpPr>
                  <a:spLocks/>
                </p:cNvSpPr>
                <p:nvPr/>
              </p:nvSpPr>
              <p:spPr bwMode="auto">
                <a:xfrm>
                  <a:off x="13210" y="1443"/>
                  <a:ext cx="64" cy="111"/>
                </a:xfrm>
                <a:custGeom>
                  <a:avLst/>
                  <a:gdLst>
                    <a:gd name="T0" fmla="*/ 23 w 27"/>
                    <a:gd name="T1" fmla="*/ 4 h 47"/>
                    <a:gd name="T2" fmla="*/ 17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14" name="Oval 727"/>
                <p:cNvSpPr>
                  <a:spLocks noChangeArrowheads="1"/>
                </p:cNvSpPr>
                <p:nvPr/>
              </p:nvSpPr>
              <p:spPr bwMode="auto">
                <a:xfrm>
                  <a:off x="1316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15" name="Oval 728"/>
                <p:cNvSpPr>
                  <a:spLocks noChangeArrowheads="1"/>
                </p:cNvSpPr>
                <p:nvPr/>
              </p:nvSpPr>
              <p:spPr bwMode="auto">
                <a:xfrm>
                  <a:off x="13362"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16" name="Freeform 729"/>
                <p:cNvSpPr>
                  <a:spLocks/>
                </p:cNvSpPr>
                <p:nvPr/>
              </p:nvSpPr>
              <p:spPr bwMode="auto">
                <a:xfrm>
                  <a:off x="13151"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0 w 22"/>
                    <a:gd name="T17" fmla="*/ 44 h 46"/>
                    <a:gd name="T18" fmla="*/ 10 w 22"/>
                    <a:gd name="T19" fmla="*/ 23 h 46"/>
                    <a:gd name="T20" fmla="*/ 11 w 22"/>
                    <a:gd name="T21" fmla="*/ 23 h 46"/>
                    <a:gd name="T22" fmla="*/ 11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8"/>
                        <a:pt x="22" y="6"/>
                      </a:cubicBezTo>
                      <a:cubicBezTo>
                        <a:pt x="22" y="2"/>
                        <a:pt x="20" y="0"/>
                        <a:pt x="16" y="0"/>
                      </a:cubicBezTo>
                      <a:cubicBezTo>
                        <a:pt x="14" y="0"/>
                        <a:pt x="7"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17" name="Freeform 730"/>
                <p:cNvSpPr>
                  <a:spLocks/>
                </p:cNvSpPr>
                <p:nvPr/>
              </p:nvSpPr>
              <p:spPr bwMode="auto">
                <a:xfrm>
                  <a:off x="13146" y="1296"/>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1 h 47"/>
                    <a:gd name="T14" fmla="*/ 3 w 27"/>
                    <a:gd name="T15" fmla="*/ 19 h 47"/>
                    <a:gd name="T16" fmla="*/ 7 w 27"/>
                    <a:gd name="T17" fmla="*/ 6 h 47"/>
                    <a:gd name="T18" fmla="*/ 8 w 27"/>
                    <a:gd name="T19" fmla="*/ 6 h 47"/>
                    <a:gd name="T20" fmla="*/ 2 w 27"/>
                    <a:gd name="T21" fmla="*/ 28 h 47"/>
                    <a:gd name="T22" fmla="*/ 8 w 27"/>
                    <a:gd name="T23" fmla="*/ 28 h 47"/>
                    <a:gd name="T24" fmla="*/ 8 w 27"/>
                    <a:gd name="T25" fmla="*/ 45 h 47"/>
                    <a:gd name="T26" fmla="*/ 10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1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8"/>
                        <a:pt x="24" y="10"/>
                        <a:pt x="22" y="4"/>
                      </a:cubicBezTo>
                      <a:cubicBezTo>
                        <a:pt x="22" y="2"/>
                        <a:pt x="19" y="0"/>
                        <a:pt x="17" y="0"/>
                      </a:cubicBezTo>
                      <a:cubicBezTo>
                        <a:pt x="16" y="0"/>
                        <a:pt x="10" y="0"/>
                        <a:pt x="9" y="0"/>
                      </a:cubicBezTo>
                      <a:cubicBezTo>
                        <a:pt x="7" y="0"/>
                        <a:pt x="5" y="2"/>
                        <a:pt x="4" y="4"/>
                      </a:cubicBezTo>
                      <a:cubicBezTo>
                        <a:pt x="2" y="10"/>
                        <a:pt x="0" y="18"/>
                        <a:pt x="0" y="18"/>
                      </a:cubicBezTo>
                      <a:cubicBezTo>
                        <a:pt x="0" y="19"/>
                        <a:pt x="0" y="20"/>
                        <a:pt x="1" y="21"/>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1"/>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18" name="Freeform 731"/>
                <p:cNvSpPr>
                  <a:spLocks/>
                </p:cNvSpPr>
                <p:nvPr/>
              </p:nvSpPr>
              <p:spPr bwMode="auto">
                <a:xfrm>
                  <a:off x="13412" y="1443"/>
                  <a:ext cx="54" cy="109"/>
                </a:xfrm>
                <a:custGeom>
                  <a:avLst/>
                  <a:gdLst>
                    <a:gd name="T0" fmla="*/ 0 w 23"/>
                    <a:gd name="T1" fmla="*/ 6 h 46"/>
                    <a:gd name="T2" fmla="*/ 0 w 23"/>
                    <a:gd name="T3" fmla="*/ 20 h 46"/>
                    <a:gd name="T4" fmla="*/ 2 w 23"/>
                    <a:gd name="T5" fmla="*/ 23 h 46"/>
                    <a:gd name="T6" fmla="*/ 5 w 23"/>
                    <a:gd name="T7" fmla="*/ 20 h 46"/>
                    <a:gd name="T8" fmla="*/ 5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7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7"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19" name="Oval 732"/>
                <p:cNvSpPr>
                  <a:spLocks noChangeArrowheads="1"/>
                </p:cNvSpPr>
                <p:nvPr/>
              </p:nvSpPr>
              <p:spPr bwMode="auto">
                <a:xfrm>
                  <a:off x="13232"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20" name="Freeform 733"/>
                <p:cNvSpPr>
                  <a:spLocks/>
                </p:cNvSpPr>
                <p:nvPr/>
              </p:nvSpPr>
              <p:spPr bwMode="auto">
                <a:xfrm>
                  <a:off x="13281" y="1443"/>
                  <a:ext cx="55" cy="109"/>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7 w 23"/>
                    <a:gd name="T31" fmla="*/ 44 h 46"/>
                    <a:gd name="T32" fmla="*/ 17 w 23"/>
                    <a:gd name="T33" fmla="*/ 7 h 46"/>
                    <a:gd name="T34" fmla="*/ 18 w 23"/>
                    <a:gd name="T35" fmla="*/ 7 h 46"/>
                    <a:gd name="T36" fmla="*/ 18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1" y="23"/>
                      </a:cubicBezTo>
                      <a:cubicBezTo>
                        <a:pt x="22" y="23"/>
                        <a:pt x="23" y="22"/>
                        <a:pt x="23" y="20"/>
                      </a:cubicBezTo>
                      <a:cubicBezTo>
                        <a:pt x="23" y="19"/>
                        <a:pt x="23" y="8"/>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21" name="Freeform 734"/>
                <p:cNvSpPr>
                  <a:spLocks/>
                </p:cNvSpPr>
                <p:nvPr/>
              </p:nvSpPr>
              <p:spPr bwMode="auto">
                <a:xfrm>
                  <a:off x="13277"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20" y="0"/>
                        <a:pt x="17" y="0"/>
                      </a:cubicBezTo>
                      <a:cubicBezTo>
                        <a:pt x="16" y="0"/>
                        <a:pt x="11" y="0"/>
                        <a:pt x="10" y="0"/>
                      </a:cubicBezTo>
                      <a:cubicBezTo>
                        <a:pt x="7" y="0"/>
                        <a:pt x="5" y="2"/>
                        <a:pt x="4" y="4"/>
                      </a:cubicBezTo>
                      <a:cubicBezTo>
                        <a:pt x="2" y="10"/>
                        <a:pt x="0" y="18"/>
                        <a:pt x="0" y="18"/>
                      </a:cubicBezTo>
                      <a:cubicBezTo>
                        <a:pt x="0" y="19"/>
                        <a:pt x="0" y="20"/>
                        <a:pt x="1" y="21"/>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22" name="Oval 735"/>
                <p:cNvSpPr>
                  <a:spLocks noChangeArrowheads="1"/>
                </p:cNvSpPr>
                <p:nvPr/>
              </p:nvSpPr>
              <p:spPr bwMode="auto">
                <a:xfrm>
                  <a:off x="13298"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23" name="Freeform 736"/>
                <p:cNvSpPr>
                  <a:spLocks/>
                </p:cNvSpPr>
                <p:nvPr/>
              </p:nvSpPr>
              <p:spPr bwMode="auto">
                <a:xfrm>
                  <a:off x="13281" y="1147"/>
                  <a:ext cx="55"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8 w 23"/>
                    <a:gd name="T27" fmla="*/ 8 h 47"/>
                    <a:gd name="T28" fmla="*/ 18 w 23"/>
                    <a:gd name="T29" fmla="*/ 21 h 47"/>
                    <a:gd name="T30" fmla="*/ 21 w 23"/>
                    <a:gd name="T31" fmla="*/ 23 h 47"/>
                    <a:gd name="T32" fmla="*/ 23 w 23"/>
                    <a:gd name="T33" fmla="*/ 21 h 47"/>
                    <a:gd name="T34" fmla="*/ 23 w 23"/>
                    <a:gd name="T35" fmla="*/ 7 h 47"/>
                    <a:gd name="T36" fmla="*/ 17 w 23"/>
                    <a:gd name="T37" fmla="*/ 0 h 47"/>
                    <a:gd name="T38" fmla="*/ 6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1" y="23"/>
                      </a:cubicBez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24" name="Oval 737"/>
                <p:cNvSpPr>
                  <a:spLocks noChangeArrowheads="1"/>
                </p:cNvSpPr>
                <p:nvPr/>
              </p:nvSpPr>
              <p:spPr bwMode="auto">
                <a:xfrm>
                  <a:off x="1329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25" name="Oval 738"/>
                <p:cNvSpPr>
                  <a:spLocks noChangeArrowheads="1"/>
                </p:cNvSpPr>
                <p:nvPr/>
              </p:nvSpPr>
              <p:spPr bwMode="auto">
                <a:xfrm>
                  <a:off x="13298"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26" name="Freeform 739"/>
                <p:cNvSpPr>
                  <a:spLocks/>
                </p:cNvSpPr>
                <p:nvPr/>
              </p:nvSpPr>
              <p:spPr bwMode="auto">
                <a:xfrm>
                  <a:off x="12820" y="1147"/>
                  <a:ext cx="64" cy="111"/>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2 w 27"/>
                    <a:gd name="T19" fmla="*/ 29 h 47"/>
                    <a:gd name="T20" fmla="*/ 9 w 27"/>
                    <a:gd name="T21" fmla="*/ 29 h 47"/>
                    <a:gd name="T22" fmla="*/ 9 w 27"/>
                    <a:gd name="T23" fmla="*/ 45 h 47"/>
                    <a:gd name="T24" fmla="*/ 11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9 w 27"/>
                    <a:gd name="T37" fmla="*/ 45 h 47"/>
                    <a:gd name="T38" fmla="*/ 19 w 27"/>
                    <a:gd name="T39" fmla="*/ 29 h 47"/>
                    <a:gd name="T40" fmla="*/ 25 w 27"/>
                    <a:gd name="T41" fmla="*/ 29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8"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9"/>
                        <a:pt x="2" y="29"/>
                        <a:pt x="2"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27" name="Oval 740"/>
                <p:cNvSpPr>
                  <a:spLocks noChangeArrowheads="1"/>
                </p:cNvSpPr>
                <p:nvPr/>
              </p:nvSpPr>
              <p:spPr bwMode="auto">
                <a:xfrm>
                  <a:off x="12711"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28" name="Oval 741"/>
                <p:cNvSpPr>
                  <a:spLocks noChangeArrowheads="1"/>
                </p:cNvSpPr>
                <p:nvPr/>
              </p:nvSpPr>
              <p:spPr bwMode="auto">
                <a:xfrm>
                  <a:off x="1277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29" name="Freeform 742"/>
                <p:cNvSpPr>
                  <a:spLocks/>
                </p:cNvSpPr>
                <p:nvPr/>
              </p:nvSpPr>
              <p:spPr bwMode="auto">
                <a:xfrm>
                  <a:off x="12628" y="1147"/>
                  <a:ext cx="55" cy="111"/>
                </a:xfrm>
                <a:custGeom>
                  <a:avLst/>
                  <a:gdLst>
                    <a:gd name="T0" fmla="*/ 17 w 23"/>
                    <a:gd name="T1" fmla="*/ 0 h 47"/>
                    <a:gd name="T2" fmla="*/ 6 w 23"/>
                    <a:gd name="T3" fmla="*/ 0 h 47"/>
                    <a:gd name="T4" fmla="*/ 0 w 23"/>
                    <a:gd name="T5" fmla="*/ 7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7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30" name="Oval 743"/>
                <p:cNvSpPr>
                  <a:spLocks noChangeArrowheads="1"/>
                </p:cNvSpPr>
                <p:nvPr/>
              </p:nvSpPr>
              <p:spPr bwMode="auto">
                <a:xfrm>
                  <a:off x="1277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31" name="Oval 744"/>
                <p:cNvSpPr>
                  <a:spLocks noChangeArrowheads="1"/>
                </p:cNvSpPr>
                <p:nvPr/>
              </p:nvSpPr>
              <p:spPr bwMode="auto">
                <a:xfrm>
                  <a:off x="12841"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32" name="Freeform 745"/>
                <p:cNvSpPr>
                  <a:spLocks/>
                </p:cNvSpPr>
                <p:nvPr/>
              </p:nvSpPr>
              <p:spPr bwMode="auto">
                <a:xfrm>
                  <a:off x="12761" y="1147"/>
                  <a:ext cx="52" cy="111"/>
                </a:xfrm>
                <a:custGeom>
                  <a:avLst/>
                  <a:gdLst>
                    <a:gd name="T0" fmla="*/ 20 w 22"/>
                    <a:gd name="T1" fmla="*/ 23 h 47"/>
                    <a:gd name="T2" fmla="*/ 22 w 22"/>
                    <a:gd name="T3" fmla="*/ 21 h 47"/>
                    <a:gd name="T4" fmla="*/ 22 w 22"/>
                    <a:gd name="T5" fmla="*/ 7 h 47"/>
                    <a:gd name="T6" fmla="*/ 16 w 22"/>
                    <a:gd name="T7" fmla="*/ 0 h 47"/>
                    <a:gd name="T8" fmla="*/ 6 w 22"/>
                    <a:gd name="T9" fmla="*/ 0 h 47"/>
                    <a:gd name="T10" fmla="*/ 0 w 22"/>
                    <a:gd name="T11" fmla="*/ 7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0 w 22"/>
                    <a:gd name="T27" fmla="*/ 44 h 47"/>
                    <a:gd name="T28" fmla="*/ 10 w 22"/>
                    <a:gd name="T29" fmla="*/ 23 h 47"/>
                    <a:gd name="T30" fmla="*/ 11 w 22"/>
                    <a:gd name="T31" fmla="*/ 23 h 47"/>
                    <a:gd name="T32" fmla="*/ 11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20"/>
                        <a:pt x="22" y="8"/>
                        <a:pt x="22" y="7"/>
                      </a:cubicBezTo>
                      <a:cubicBezTo>
                        <a:pt x="22" y="3"/>
                        <a:pt x="19" y="0"/>
                        <a:pt x="16" y="0"/>
                      </a:cubicBezTo>
                      <a:cubicBezTo>
                        <a:pt x="14" y="0"/>
                        <a:pt x="7" y="0"/>
                        <a:pt x="6" y="0"/>
                      </a:cubicBezTo>
                      <a:cubicBezTo>
                        <a:pt x="2" y="0"/>
                        <a:pt x="0" y="3"/>
                        <a:pt x="0" y="7"/>
                      </a:cubicBezTo>
                      <a:cubicBezTo>
                        <a:pt x="0" y="8"/>
                        <a:pt x="0" y="20"/>
                        <a:pt x="0" y="21"/>
                      </a:cubicBez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33" name="Oval 746"/>
                <p:cNvSpPr>
                  <a:spLocks noChangeArrowheads="1"/>
                </p:cNvSpPr>
                <p:nvPr/>
              </p:nvSpPr>
              <p:spPr bwMode="auto">
                <a:xfrm>
                  <a:off x="12645"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34" name="Freeform 747"/>
                <p:cNvSpPr>
                  <a:spLocks/>
                </p:cNvSpPr>
                <p:nvPr/>
              </p:nvSpPr>
              <p:spPr bwMode="auto">
                <a:xfrm>
                  <a:off x="13083" y="1147"/>
                  <a:ext cx="63" cy="111"/>
                </a:xfrm>
                <a:custGeom>
                  <a:avLst/>
                  <a:gdLst>
                    <a:gd name="T0" fmla="*/ 17 w 27"/>
                    <a:gd name="T1" fmla="*/ 0 h 47"/>
                    <a:gd name="T2" fmla="*/ 10 w 27"/>
                    <a:gd name="T3" fmla="*/ 0 h 47"/>
                    <a:gd name="T4" fmla="*/ 4 w 27"/>
                    <a:gd name="T5" fmla="*/ 5 h 47"/>
                    <a:gd name="T6" fmla="*/ 0 w 27"/>
                    <a:gd name="T7" fmla="*/ 19 h 47"/>
                    <a:gd name="T8" fmla="*/ 1 w 27"/>
                    <a:gd name="T9" fmla="*/ 21 h 47"/>
                    <a:gd name="T10" fmla="*/ 4 w 27"/>
                    <a:gd name="T11" fmla="*/ 20 h 47"/>
                    <a:gd name="T12" fmla="*/ 8 w 27"/>
                    <a:gd name="T13" fmla="*/ 7 h 47"/>
                    <a:gd name="T14" fmla="*/ 9 w 27"/>
                    <a:gd name="T15" fmla="*/ 7 h 47"/>
                    <a:gd name="T16" fmla="*/ 2 w 27"/>
                    <a:gd name="T17" fmla="*/ 29 h 47"/>
                    <a:gd name="T18" fmla="*/ 8 w 27"/>
                    <a:gd name="T19" fmla="*/ 29 h 47"/>
                    <a:gd name="T20" fmla="*/ 8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6 w 27"/>
                    <a:gd name="T33" fmla="*/ 47 h 47"/>
                    <a:gd name="T34" fmla="*/ 18 w 27"/>
                    <a:gd name="T35" fmla="*/ 45 h 47"/>
                    <a:gd name="T36" fmla="*/ 18 w 27"/>
                    <a:gd name="T37" fmla="*/ 29 h 47"/>
                    <a:gd name="T38" fmla="*/ 25 w 27"/>
                    <a:gd name="T39" fmla="*/ 29 h 47"/>
                    <a:gd name="T40" fmla="*/ 18 w 27"/>
                    <a:gd name="T41" fmla="*/ 7 h 47"/>
                    <a:gd name="T42" fmla="*/ 19 w 27"/>
                    <a:gd name="T43" fmla="*/ 7 h 47"/>
                    <a:gd name="T44" fmla="*/ 23 w 27"/>
                    <a:gd name="T45" fmla="*/ 20 h 47"/>
                    <a:gd name="T46" fmla="*/ 25 w 27"/>
                    <a:gd name="T47" fmla="*/ 21 h 47"/>
                    <a:gd name="T48" fmla="*/ 27 w 27"/>
                    <a:gd name="T49" fmla="*/ 19 h 47"/>
                    <a:gd name="T50" fmla="*/ 23 w 27"/>
                    <a:gd name="T51" fmla="*/ 5 h 47"/>
                    <a:gd name="T52" fmla="*/ 17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7" y="0"/>
                      </a:moveTo>
                      <a:cubicBezTo>
                        <a:pt x="16" y="0"/>
                        <a:pt x="11" y="0"/>
                        <a:pt x="10" y="0"/>
                      </a:cubicBezTo>
                      <a:cubicBezTo>
                        <a:pt x="7" y="0"/>
                        <a:pt x="5" y="3"/>
                        <a:pt x="4" y="5"/>
                      </a:cubicBezTo>
                      <a:cubicBezTo>
                        <a:pt x="3"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35" name="Oval 748"/>
                <p:cNvSpPr>
                  <a:spLocks noChangeArrowheads="1"/>
                </p:cNvSpPr>
                <p:nvPr/>
              </p:nvSpPr>
              <p:spPr bwMode="auto">
                <a:xfrm>
                  <a:off x="12645"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36" name="Freeform 749"/>
                <p:cNvSpPr>
                  <a:spLocks/>
                </p:cNvSpPr>
                <p:nvPr/>
              </p:nvSpPr>
              <p:spPr bwMode="auto">
                <a:xfrm>
                  <a:off x="12628" y="1443"/>
                  <a:ext cx="55" cy="109"/>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8 w 23"/>
                    <a:gd name="T31" fmla="*/ 44 h 46"/>
                    <a:gd name="T32" fmla="*/ 18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37" name="Oval 750"/>
                <p:cNvSpPr>
                  <a:spLocks noChangeArrowheads="1"/>
                </p:cNvSpPr>
                <p:nvPr/>
              </p:nvSpPr>
              <p:spPr bwMode="auto">
                <a:xfrm>
                  <a:off x="12645"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38" name="Freeform 751"/>
                <p:cNvSpPr>
                  <a:spLocks/>
                </p:cNvSpPr>
                <p:nvPr/>
              </p:nvSpPr>
              <p:spPr bwMode="auto">
                <a:xfrm>
                  <a:off x="13087" y="1296"/>
                  <a:ext cx="55"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7" y="45"/>
                        <a:pt x="17" y="44"/>
                      </a:cubicBezTo>
                      <a:cubicBezTo>
                        <a:pt x="17" y="42"/>
                        <a:pt x="17" y="7"/>
                        <a:pt x="17" y="7"/>
                      </a:cubicBezTo>
                      <a:cubicBezTo>
                        <a:pt x="17" y="7"/>
                        <a:pt x="17"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39" name="Oval 752"/>
                <p:cNvSpPr>
                  <a:spLocks noChangeArrowheads="1"/>
                </p:cNvSpPr>
                <p:nvPr/>
              </p:nvSpPr>
              <p:spPr bwMode="auto">
                <a:xfrm>
                  <a:off x="13104"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40" name="Oval 753"/>
                <p:cNvSpPr>
                  <a:spLocks noChangeArrowheads="1"/>
                </p:cNvSpPr>
                <p:nvPr/>
              </p:nvSpPr>
              <p:spPr bwMode="auto">
                <a:xfrm>
                  <a:off x="12907"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41" name="Freeform 754"/>
                <p:cNvSpPr>
                  <a:spLocks/>
                </p:cNvSpPr>
                <p:nvPr/>
              </p:nvSpPr>
              <p:spPr bwMode="auto">
                <a:xfrm>
                  <a:off x="12690" y="1443"/>
                  <a:ext cx="64" cy="111"/>
                </a:xfrm>
                <a:custGeom>
                  <a:avLst/>
                  <a:gdLst>
                    <a:gd name="T0" fmla="*/ 22 w 27"/>
                    <a:gd name="T1" fmla="*/ 4 h 47"/>
                    <a:gd name="T2" fmla="*/ 17 w 27"/>
                    <a:gd name="T3" fmla="*/ 0 h 47"/>
                    <a:gd name="T4" fmla="*/ 9 w 27"/>
                    <a:gd name="T5" fmla="*/ 0 h 47"/>
                    <a:gd name="T6" fmla="*/ 4 w 27"/>
                    <a:gd name="T7" fmla="*/ 4 h 47"/>
                    <a:gd name="T8" fmla="*/ 0 w 27"/>
                    <a:gd name="T9" fmla="*/ 18 h 47"/>
                    <a:gd name="T10" fmla="*/ 1 w 27"/>
                    <a:gd name="T11" fmla="*/ 20 h 47"/>
                    <a:gd name="T12" fmla="*/ 4 w 27"/>
                    <a:gd name="T13" fmla="*/ 19 h 47"/>
                    <a:gd name="T14" fmla="*/ 7 w 27"/>
                    <a:gd name="T15" fmla="*/ 6 h 47"/>
                    <a:gd name="T16" fmla="*/ 9 w 27"/>
                    <a:gd name="T17" fmla="*/ 6 h 47"/>
                    <a:gd name="T18" fmla="*/ 2 w 27"/>
                    <a:gd name="T19" fmla="*/ 28 h 47"/>
                    <a:gd name="T20" fmla="*/ 8 w 27"/>
                    <a:gd name="T21" fmla="*/ 28 h 47"/>
                    <a:gd name="T22" fmla="*/ 8 w 27"/>
                    <a:gd name="T23" fmla="*/ 44 h 47"/>
                    <a:gd name="T24" fmla="*/ 10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4 w 27"/>
                    <a:gd name="T41" fmla="*/ 28 h 47"/>
                    <a:gd name="T42" fmla="*/ 18 w 27"/>
                    <a:gd name="T43" fmla="*/ 6 h 47"/>
                    <a:gd name="T44" fmla="*/ 19 w 27"/>
                    <a:gd name="T45" fmla="*/ 6 h 47"/>
                    <a:gd name="T46" fmla="*/ 23 w 27"/>
                    <a:gd name="T47" fmla="*/ 19 h 47"/>
                    <a:gd name="T48" fmla="*/ 25 w 27"/>
                    <a:gd name="T49" fmla="*/ 20 h 47"/>
                    <a:gd name="T50" fmla="*/ 26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6" y="18"/>
                      </a:cubicBezTo>
                      <a:cubicBezTo>
                        <a:pt x="26" y="17"/>
                        <a:pt x="24" y="10"/>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42" name="Oval 755"/>
                <p:cNvSpPr>
                  <a:spLocks noChangeArrowheads="1"/>
                </p:cNvSpPr>
                <p:nvPr/>
              </p:nvSpPr>
              <p:spPr bwMode="auto">
                <a:xfrm>
                  <a:off x="13104"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43" name="Freeform 756"/>
                <p:cNvSpPr>
                  <a:spLocks/>
                </p:cNvSpPr>
                <p:nvPr/>
              </p:nvSpPr>
              <p:spPr bwMode="auto">
                <a:xfrm>
                  <a:off x="13021" y="1147"/>
                  <a:ext cx="54" cy="111"/>
                </a:xfrm>
                <a:custGeom>
                  <a:avLst/>
                  <a:gdLst>
                    <a:gd name="T0" fmla="*/ 21 w 23"/>
                    <a:gd name="T1" fmla="*/ 23 h 47"/>
                    <a:gd name="T2" fmla="*/ 23 w 23"/>
                    <a:gd name="T3" fmla="*/ 21 h 47"/>
                    <a:gd name="T4" fmla="*/ 23 w 23"/>
                    <a:gd name="T5" fmla="*/ 7 h 47"/>
                    <a:gd name="T6" fmla="*/ 17 w 23"/>
                    <a:gd name="T7" fmla="*/ 0 h 47"/>
                    <a:gd name="T8" fmla="*/ 6 w 23"/>
                    <a:gd name="T9" fmla="*/ 0 h 47"/>
                    <a:gd name="T10" fmla="*/ 0 w 23"/>
                    <a:gd name="T11" fmla="*/ 7 h 47"/>
                    <a:gd name="T12" fmla="*/ 0 w 23"/>
                    <a:gd name="T13" fmla="*/ 21 h 47"/>
                    <a:gd name="T14" fmla="*/ 2 w 23"/>
                    <a:gd name="T15" fmla="*/ 23 h 47"/>
                    <a:gd name="T16" fmla="*/ 4 w 23"/>
                    <a:gd name="T17" fmla="*/ 21 h 47"/>
                    <a:gd name="T18" fmla="*/ 4 w 23"/>
                    <a:gd name="T19" fmla="*/ 8 h 47"/>
                    <a:gd name="T20" fmla="*/ 6 w 23"/>
                    <a:gd name="T21" fmla="*/ 8 h 47"/>
                    <a:gd name="T22" fmla="*/ 6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44" name="Oval 757"/>
                <p:cNvSpPr>
                  <a:spLocks noChangeArrowheads="1"/>
                </p:cNvSpPr>
                <p:nvPr/>
              </p:nvSpPr>
              <p:spPr bwMode="auto">
                <a:xfrm>
                  <a:off x="13104"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45" name="Oval 758"/>
                <p:cNvSpPr>
                  <a:spLocks noChangeArrowheads="1"/>
                </p:cNvSpPr>
                <p:nvPr/>
              </p:nvSpPr>
              <p:spPr bwMode="auto">
                <a:xfrm>
                  <a:off x="12907"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46" name="Freeform 759"/>
                <p:cNvSpPr>
                  <a:spLocks/>
                </p:cNvSpPr>
                <p:nvPr/>
              </p:nvSpPr>
              <p:spPr bwMode="auto">
                <a:xfrm>
                  <a:off x="12891" y="1147"/>
                  <a:ext cx="54" cy="111"/>
                </a:xfrm>
                <a:custGeom>
                  <a:avLst/>
                  <a:gdLst>
                    <a:gd name="T0" fmla="*/ 21 w 23"/>
                    <a:gd name="T1" fmla="*/ 23 h 47"/>
                    <a:gd name="T2" fmla="*/ 23 w 23"/>
                    <a:gd name="T3" fmla="*/ 21 h 47"/>
                    <a:gd name="T4" fmla="*/ 23 w 23"/>
                    <a:gd name="T5" fmla="*/ 7 h 47"/>
                    <a:gd name="T6" fmla="*/ 17 w 23"/>
                    <a:gd name="T7" fmla="*/ 0 h 47"/>
                    <a:gd name="T8" fmla="*/ 6 w 23"/>
                    <a:gd name="T9" fmla="*/ 0 h 47"/>
                    <a:gd name="T10" fmla="*/ 0 w 23"/>
                    <a:gd name="T11" fmla="*/ 7 h 47"/>
                    <a:gd name="T12" fmla="*/ 0 w 23"/>
                    <a:gd name="T13" fmla="*/ 21 h 47"/>
                    <a:gd name="T14" fmla="*/ 2 w 23"/>
                    <a:gd name="T15" fmla="*/ 23 h 47"/>
                    <a:gd name="T16" fmla="*/ 4 w 23"/>
                    <a:gd name="T17" fmla="*/ 21 h 47"/>
                    <a:gd name="T18" fmla="*/ 4 w 23"/>
                    <a:gd name="T19" fmla="*/ 8 h 47"/>
                    <a:gd name="T20" fmla="*/ 5 w 23"/>
                    <a:gd name="T21" fmla="*/ 8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7 w 23"/>
                    <a:gd name="T37" fmla="*/ 44 h 47"/>
                    <a:gd name="T38" fmla="*/ 17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19"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47" name="Oval 760"/>
                <p:cNvSpPr>
                  <a:spLocks noChangeArrowheads="1"/>
                </p:cNvSpPr>
                <p:nvPr/>
              </p:nvSpPr>
              <p:spPr bwMode="auto">
                <a:xfrm>
                  <a:off x="12971"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48" name="Oval 761"/>
                <p:cNvSpPr>
                  <a:spLocks noChangeArrowheads="1"/>
                </p:cNvSpPr>
                <p:nvPr/>
              </p:nvSpPr>
              <p:spPr bwMode="auto">
                <a:xfrm>
                  <a:off x="13038"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49" name="Oval 762"/>
                <p:cNvSpPr>
                  <a:spLocks noChangeArrowheads="1"/>
                </p:cNvSpPr>
                <p:nvPr/>
              </p:nvSpPr>
              <p:spPr bwMode="auto">
                <a:xfrm>
                  <a:off x="1303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50" name="Freeform 763"/>
                <p:cNvSpPr>
                  <a:spLocks/>
                </p:cNvSpPr>
                <p:nvPr/>
              </p:nvSpPr>
              <p:spPr bwMode="auto">
                <a:xfrm>
                  <a:off x="12623"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6 h 47"/>
                    <a:gd name="T46" fmla="*/ 19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7" y="0"/>
                      </a:cubicBezTo>
                      <a:cubicBezTo>
                        <a:pt x="16" y="0"/>
                        <a:pt x="11" y="0"/>
                        <a:pt x="10" y="0"/>
                      </a:cubicBezTo>
                      <a:cubicBezTo>
                        <a:pt x="7" y="0"/>
                        <a:pt x="5" y="2"/>
                        <a:pt x="4" y="4"/>
                      </a:cubicBezTo>
                      <a:cubicBezTo>
                        <a:pt x="3" y="10"/>
                        <a:pt x="1" y="18"/>
                        <a:pt x="0" y="18"/>
                      </a:cubicBezTo>
                      <a:cubicBezTo>
                        <a:pt x="0" y="19"/>
                        <a:pt x="1" y="20"/>
                        <a:pt x="2" y="21"/>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51" name="Freeform 764"/>
                <p:cNvSpPr>
                  <a:spLocks/>
                </p:cNvSpPr>
                <p:nvPr/>
              </p:nvSpPr>
              <p:spPr bwMode="auto">
                <a:xfrm>
                  <a:off x="12950" y="1443"/>
                  <a:ext cx="64" cy="111"/>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4 w 27"/>
                    <a:gd name="T27" fmla="*/ 44 h 47"/>
                    <a:gd name="T28" fmla="*/ 14 w 27"/>
                    <a:gd name="T29" fmla="*/ 28 h 47"/>
                    <a:gd name="T30" fmla="*/ 15 w 27"/>
                    <a:gd name="T31" fmla="*/ 28 h 47"/>
                    <a:gd name="T32" fmla="*/ 15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3"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52" name="Freeform 765"/>
                <p:cNvSpPr>
                  <a:spLocks/>
                </p:cNvSpPr>
                <p:nvPr/>
              </p:nvSpPr>
              <p:spPr bwMode="auto">
                <a:xfrm>
                  <a:off x="12957" y="1296"/>
                  <a:ext cx="52" cy="111"/>
                </a:xfrm>
                <a:custGeom>
                  <a:avLst/>
                  <a:gdLst>
                    <a:gd name="T0" fmla="*/ 0 w 22"/>
                    <a:gd name="T1" fmla="*/ 6 h 47"/>
                    <a:gd name="T2" fmla="*/ 0 w 22"/>
                    <a:gd name="T3" fmla="*/ 21 h 47"/>
                    <a:gd name="T4" fmla="*/ 2 w 22"/>
                    <a:gd name="T5" fmla="*/ 23 h 47"/>
                    <a:gd name="T6" fmla="*/ 4 w 22"/>
                    <a:gd name="T7" fmla="*/ 21 h 47"/>
                    <a:gd name="T8" fmla="*/ 4 w 22"/>
                    <a:gd name="T9" fmla="*/ 7 h 47"/>
                    <a:gd name="T10" fmla="*/ 5 w 22"/>
                    <a:gd name="T11" fmla="*/ 7 h 47"/>
                    <a:gd name="T12" fmla="*/ 5 w 22"/>
                    <a:gd name="T13" fmla="*/ 44 h 47"/>
                    <a:gd name="T14" fmla="*/ 8 w 22"/>
                    <a:gd name="T15" fmla="*/ 47 h 47"/>
                    <a:gd name="T16" fmla="*/ 10 w 22"/>
                    <a:gd name="T17" fmla="*/ 44 h 47"/>
                    <a:gd name="T18" fmla="*/ 10 w 22"/>
                    <a:gd name="T19" fmla="*/ 23 h 47"/>
                    <a:gd name="T20" fmla="*/ 12 w 22"/>
                    <a:gd name="T21" fmla="*/ 23 h 47"/>
                    <a:gd name="T22" fmla="*/ 12 w 22"/>
                    <a:gd name="T23" fmla="*/ 44 h 47"/>
                    <a:gd name="T24" fmla="*/ 14 w 22"/>
                    <a:gd name="T25" fmla="*/ 47 h 47"/>
                    <a:gd name="T26" fmla="*/ 17 w 22"/>
                    <a:gd name="T27" fmla="*/ 44 h 47"/>
                    <a:gd name="T28" fmla="*/ 17 w 22"/>
                    <a:gd name="T29" fmla="*/ 7 h 47"/>
                    <a:gd name="T30" fmla="*/ 18 w 22"/>
                    <a:gd name="T31" fmla="*/ 7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ubicBezTo>
                        <a:pt x="21" y="23"/>
                        <a:pt x="22" y="22"/>
                        <a:pt x="22" y="21"/>
                      </a:cubicBezTo>
                      <a:cubicBezTo>
                        <a:pt x="22" y="19"/>
                        <a:pt x="22" y="8"/>
                        <a:pt x="22" y="6"/>
                      </a:cubicBezTo>
                      <a:cubicBezTo>
                        <a:pt x="22" y="3"/>
                        <a:pt x="20" y="0"/>
                        <a:pt x="16" y="0"/>
                      </a:cubicBezTo>
                      <a:cubicBezTo>
                        <a:pt x="15" y="0"/>
                        <a:pt x="7" y="0"/>
                        <a:pt x="6" y="0"/>
                      </a:cubicBezTo>
                      <a:cubicBezTo>
                        <a:pt x="2"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53" name="Freeform 766"/>
                <p:cNvSpPr>
                  <a:spLocks/>
                </p:cNvSpPr>
                <p:nvPr/>
              </p:nvSpPr>
              <p:spPr bwMode="auto">
                <a:xfrm>
                  <a:off x="12886"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20" y="0"/>
                        <a:pt x="17" y="0"/>
                      </a:cubicBezTo>
                      <a:cubicBezTo>
                        <a:pt x="16" y="0"/>
                        <a:pt x="11" y="0"/>
                        <a:pt x="10" y="0"/>
                      </a:cubicBezTo>
                      <a:cubicBezTo>
                        <a:pt x="7" y="0"/>
                        <a:pt x="5" y="2"/>
                        <a:pt x="4" y="4"/>
                      </a:cubicBezTo>
                      <a:cubicBezTo>
                        <a:pt x="2" y="10"/>
                        <a:pt x="0" y="18"/>
                        <a:pt x="0" y="18"/>
                      </a:cubicBezTo>
                      <a:cubicBezTo>
                        <a:pt x="0" y="19"/>
                        <a:pt x="0" y="20"/>
                        <a:pt x="1" y="21"/>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54" name="Freeform 767"/>
                <p:cNvSpPr>
                  <a:spLocks/>
                </p:cNvSpPr>
                <p:nvPr/>
              </p:nvSpPr>
              <p:spPr bwMode="auto">
                <a:xfrm>
                  <a:off x="12694" y="1296"/>
                  <a:ext cx="55"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7 h 47"/>
                    <a:gd name="T30" fmla="*/ 18 w 23"/>
                    <a:gd name="T31" fmla="*/ 7 h 47"/>
                    <a:gd name="T32" fmla="*/ 18 w 23"/>
                    <a:gd name="T33" fmla="*/ 21 h 47"/>
                    <a:gd name="T34" fmla="*/ 21 w 23"/>
                    <a:gd name="T35" fmla="*/ 23 h 47"/>
                    <a:gd name="T36" fmla="*/ 23 w 23"/>
                    <a:gd name="T37" fmla="*/ 21 h 47"/>
                    <a:gd name="T38" fmla="*/ 23 w 23"/>
                    <a:gd name="T39" fmla="*/ 6 h 47"/>
                    <a:gd name="T40" fmla="*/ 16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1" y="23"/>
                      </a:cubicBezTo>
                      <a:cubicBezTo>
                        <a:pt x="22" y="23"/>
                        <a:pt x="23" y="22"/>
                        <a:pt x="23" y="21"/>
                      </a:cubicBezTo>
                      <a:cubicBezTo>
                        <a:pt x="23" y="19"/>
                        <a:pt x="23" y="8"/>
                        <a:pt x="23" y="6"/>
                      </a:cubicBezTo>
                      <a:cubicBezTo>
                        <a:pt x="23" y="3"/>
                        <a:pt x="20" y="0"/>
                        <a:pt x="16"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55" name="Oval 768"/>
                <p:cNvSpPr>
                  <a:spLocks noChangeArrowheads="1"/>
                </p:cNvSpPr>
                <p:nvPr/>
              </p:nvSpPr>
              <p:spPr bwMode="auto">
                <a:xfrm>
                  <a:off x="12971"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56" name="Freeform 769"/>
                <p:cNvSpPr>
                  <a:spLocks/>
                </p:cNvSpPr>
                <p:nvPr/>
              </p:nvSpPr>
              <p:spPr bwMode="auto">
                <a:xfrm>
                  <a:off x="13021"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4" y="23"/>
                        <a:pt x="4" y="22"/>
                        <a:pt x="4" y="20"/>
                      </a:cubicBezTo>
                      <a:cubicBezTo>
                        <a:pt x="4" y="19"/>
                        <a:pt x="4" y="7"/>
                        <a:pt x="4" y="7"/>
                      </a:cubicBezTo>
                      <a:cubicBezTo>
                        <a:pt x="4" y="7"/>
                        <a:pt x="4"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57" name="Oval 770"/>
                <p:cNvSpPr>
                  <a:spLocks noChangeArrowheads="1"/>
                </p:cNvSpPr>
                <p:nvPr/>
              </p:nvSpPr>
              <p:spPr bwMode="auto">
                <a:xfrm>
                  <a:off x="12971"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58" name="Oval 771"/>
                <p:cNvSpPr>
                  <a:spLocks noChangeArrowheads="1"/>
                </p:cNvSpPr>
                <p:nvPr/>
              </p:nvSpPr>
              <p:spPr bwMode="auto">
                <a:xfrm>
                  <a:off x="13038"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59" name="Freeform 772"/>
                <p:cNvSpPr>
                  <a:spLocks/>
                </p:cNvSpPr>
                <p:nvPr/>
              </p:nvSpPr>
              <p:spPr bwMode="auto">
                <a:xfrm>
                  <a:off x="13016"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1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60" name="Freeform 773"/>
                <p:cNvSpPr>
                  <a:spLocks/>
                </p:cNvSpPr>
                <p:nvPr/>
              </p:nvSpPr>
              <p:spPr bwMode="auto">
                <a:xfrm>
                  <a:off x="12891"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5 w 23"/>
                    <a:gd name="T11" fmla="*/ 7 h 46"/>
                    <a:gd name="T12" fmla="*/ 5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7 w 23"/>
                    <a:gd name="T27" fmla="*/ 44 h 46"/>
                    <a:gd name="T28" fmla="*/ 17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61" name="Freeform 774"/>
                <p:cNvSpPr>
                  <a:spLocks/>
                </p:cNvSpPr>
                <p:nvPr/>
              </p:nvSpPr>
              <p:spPr bwMode="auto">
                <a:xfrm>
                  <a:off x="12950" y="1147"/>
                  <a:ext cx="64"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9 h 47"/>
                    <a:gd name="T20" fmla="*/ 9 w 27"/>
                    <a:gd name="T21" fmla="*/ 29 h 47"/>
                    <a:gd name="T22" fmla="*/ 9 w 27"/>
                    <a:gd name="T23" fmla="*/ 45 h 47"/>
                    <a:gd name="T24" fmla="*/ 11 w 27"/>
                    <a:gd name="T25" fmla="*/ 47 h 47"/>
                    <a:gd name="T26" fmla="*/ 14 w 27"/>
                    <a:gd name="T27" fmla="*/ 45 h 47"/>
                    <a:gd name="T28" fmla="*/ 14 w 27"/>
                    <a:gd name="T29" fmla="*/ 29 h 47"/>
                    <a:gd name="T30" fmla="*/ 15 w 27"/>
                    <a:gd name="T31" fmla="*/ 29 h 47"/>
                    <a:gd name="T32" fmla="*/ 15 w 27"/>
                    <a:gd name="T33" fmla="*/ 45 h 47"/>
                    <a:gd name="T34" fmla="*/ 17 w 27"/>
                    <a:gd name="T35" fmla="*/ 47 h 47"/>
                    <a:gd name="T36" fmla="*/ 19 w 27"/>
                    <a:gd name="T37" fmla="*/ 45 h 47"/>
                    <a:gd name="T38" fmla="*/ 19 w 27"/>
                    <a:gd name="T39" fmla="*/ 29 h 47"/>
                    <a:gd name="T40" fmla="*/ 25 w 27"/>
                    <a:gd name="T41" fmla="*/ 29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3"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62" name="Oval 775"/>
                <p:cNvSpPr>
                  <a:spLocks noChangeArrowheads="1"/>
                </p:cNvSpPr>
                <p:nvPr/>
              </p:nvSpPr>
              <p:spPr bwMode="auto">
                <a:xfrm>
                  <a:off x="12907"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63" name="Freeform 776"/>
                <p:cNvSpPr>
                  <a:spLocks/>
                </p:cNvSpPr>
                <p:nvPr/>
              </p:nvSpPr>
              <p:spPr bwMode="auto">
                <a:xfrm>
                  <a:off x="12761"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0 w 22"/>
                    <a:gd name="T17" fmla="*/ 44 h 46"/>
                    <a:gd name="T18" fmla="*/ 10 w 22"/>
                    <a:gd name="T19" fmla="*/ 23 h 46"/>
                    <a:gd name="T20" fmla="*/ 11 w 22"/>
                    <a:gd name="T21" fmla="*/ 23 h 46"/>
                    <a:gd name="T22" fmla="*/ 11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0"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8"/>
                        <a:pt x="22" y="6"/>
                      </a:cubicBezTo>
                      <a:cubicBezTo>
                        <a:pt x="22" y="2"/>
                        <a:pt x="19" y="0"/>
                        <a:pt x="16" y="0"/>
                      </a:cubicBezTo>
                      <a:cubicBezTo>
                        <a:pt x="14" y="0"/>
                        <a:pt x="7"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64" name="Oval 777"/>
                <p:cNvSpPr>
                  <a:spLocks noChangeArrowheads="1"/>
                </p:cNvSpPr>
                <p:nvPr/>
              </p:nvSpPr>
              <p:spPr bwMode="auto">
                <a:xfrm>
                  <a:off x="1277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65" name="Freeform 778"/>
                <p:cNvSpPr>
                  <a:spLocks/>
                </p:cNvSpPr>
                <p:nvPr/>
              </p:nvSpPr>
              <p:spPr bwMode="auto">
                <a:xfrm>
                  <a:off x="12690" y="1147"/>
                  <a:ext cx="64" cy="111"/>
                </a:xfrm>
                <a:custGeom>
                  <a:avLst/>
                  <a:gdLst>
                    <a:gd name="T0" fmla="*/ 22 w 27"/>
                    <a:gd name="T1" fmla="*/ 5 h 47"/>
                    <a:gd name="T2" fmla="*/ 17 w 27"/>
                    <a:gd name="T3" fmla="*/ 0 h 47"/>
                    <a:gd name="T4" fmla="*/ 9 w 27"/>
                    <a:gd name="T5" fmla="*/ 0 h 47"/>
                    <a:gd name="T6" fmla="*/ 4 w 27"/>
                    <a:gd name="T7" fmla="*/ 5 h 47"/>
                    <a:gd name="T8" fmla="*/ 0 w 27"/>
                    <a:gd name="T9" fmla="*/ 19 h 47"/>
                    <a:gd name="T10" fmla="*/ 1 w 27"/>
                    <a:gd name="T11" fmla="*/ 21 h 47"/>
                    <a:gd name="T12" fmla="*/ 4 w 27"/>
                    <a:gd name="T13" fmla="*/ 20 h 47"/>
                    <a:gd name="T14" fmla="*/ 7 w 27"/>
                    <a:gd name="T15" fmla="*/ 7 h 47"/>
                    <a:gd name="T16" fmla="*/ 9 w 27"/>
                    <a:gd name="T17" fmla="*/ 7 h 47"/>
                    <a:gd name="T18" fmla="*/ 2 w 27"/>
                    <a:gd name="T19" fmla="*/ 29 h 47"/>
                    <a:gd name="T20" fmla="*/ 8 w 27"/>
                    <a:gd name="T21" fmla="*/ 29 h 47"/>
                    <a:gd name="T22" fmla="*/ 8 w 27"/>
                    <a:gd name="T23" fmla="*/ 45 h 47"/>
                    <a:gd name="T24" fmla="*/ 10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8 w 27"/>
                    <a:gd name="T37" fmla="*/ 45 h 47"/>
                    <a:gd name="T38" fmla="*/ 18 w 27"/>
                    <a:gd name="T39" fmla="*/ 29 h 47"/>
                    <a:gd name="T40" fmla="*/ 24 w 27"/>
                    <a:gd name="T41" fmla="*/ 29 h 47"/>
                    <a:gd name="T42" fmla="*/ 18 w 27"/>
                    <a:gd name="T43" fmla="*/ 7 h 47"/>
                    <a:gd name="T44" fmla="*/ 19 w 27"/>
                    <a:gd name="T45" fmla="*/ 7 h 47"/>
                    <a:gd name="T46" fmla="*/ 23 w 27"/>
                    <a:gd name="T47" fmla="*/ 20 h 47"/>
                    <a:gd name="T48" fmla="*/ 25 w 27"/>
                    <a:gd name="T49" fmla="*/ 21 h 47"/>
                    <a:gd name="T50" fmla="*/ 26 w 27"/>
                    <a:gd name="T51" fmla="*/ 19 h 47"/>
                    <a:gd name="T52" fmla="*/ 22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5"/>
                      </a:move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0"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4" y="29"/>
                        <a:pt x="24" y="29"/>
                        <a:pt x="24"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6" y="19"/>
                      </a:cubicBezTo>
                      <a:cubicBezTo>
                        <a:pt x="26" y="18"/>
                        <a:pt x="24" y="11"/>
                        <a:pt x="2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66" name="Oval 779"/>
                <p:cNvSpPr>
                  <a:spLocks noChangeArrowheads="1"/>
                </p:cNvSpPr>
                <p:nvPr/>
              </p:nvSpPr>
              <p:spPr bwMode="auto">
                <a:xfrm>
                  <a:off x="12711"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67" name="Oval 780"/>
                <p:cNvSpPr>
                  <a:spLocks noChangeArrowheads="1"/>
                </p:cNvSpPr>
                <p:nvPr/>
              </p:nvSpPr>
              <p:spPr bwMode="auto">
                <a:xfrm>
                  <a:off x="12711"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68" name="Oval 781"/>
                <p:cNvSpPr>
                  <a:spLocks noChangeArrowheads="1"/>
                </p:cNvSpPr>
                <p:nvPr/>
              </p:nvSpPr>
              <p:spPr bwMode="auto">
                <a:xfrm>
                  <a:off x="12841"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69" name="Freeform 782"/>
                <p:cNvSpPr>
                  <a:spLocks/>
                </p:cNvSpPr>
                <p:nvPr/>
              </p:nvSpPr>
              <p:spPr bwMode="auto">
                <a:xfrm>
                  <a:off x="12825" y="1296"/>
                  <a:ext cx="54"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6 w 23"/>
                    <a:gd name="T11" fmla="*/ 7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4" y="23"/>
                        <a:pt x="4" y="22"/>
                        <a:pt x="4" y="21"/>
                      </a:cubicBezTo>
                      <a:cubicBezTo>
                        <a:pt x="4" y="19"/>
                        <a:pt x="4" y="7"/>
                        <a:pt x="4" y="7"/>
                      </a:cubicBezTo>
                      <a:cubicBezTo>
                        <a:pt x="4" y="7"/>
                        <a:pt x="4" y="7"/>
                        <a:pt x="6" y="7"/>
                      </a:cubicBezTo>
                      <a:cubicBezTo>
                        <a:pt x="6" y="7"/>
                        <a:pt x="6" y="42"/>
                        <a:pt x="6" y="44"/>
                      </a:cubicBezTo>
                      <a:cubicBezTo>
                        <a:pt x="6"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4" y="47"/>
                        <a:pt x="15" y="47"/>
                      </a:cubicBezTo>
                      <a:cubicBezTo>
                        <a:pt x="17"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70" name="Oval 783"/>
                <p:cNvSpPr>
                  <a:spLocks noChangeArrowheads="1"/>
                </p:cNvSpPr>
                <p:nvPr/>
              </p:nvSpPr>
              <p:spPr bwMode="auto">
                <a:xfrm>
                  <a:off x="12841"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71" name="Freeform 784"/>
                <p:cNvSpPr>
                  <a:spLocks/>
                </p:cNvSpPr>
                <p:nvPr/>
              </p:nvSpPr>
              <p:spPr bwMode="auto">
                <a:xfrm>
                  <a:off x="12754" y="1296"/>
                  <a:ext cx="66" cy="111"/>
                </a:xfrm>
                <a:custGeom>
                  <a:avLst/>
                  <a:gdLst>
                    <a:gd name="T0" fmla="*/ 27 w 28"/>
                    <a:gd name="T1" fmla="*/ 18 h 47"/>
                    <a:gd name="T2" fmla="*/ 23 w 28"/>
                    <a:gd name="T3" fmla="*/ 4 h 47"/>
                    <a:gd name="T4" fmla="*/ 18 w 28"/>
                    <a:gd name="T5" fmla="*/ 0 h 47"/>
                    <a:gd name="T6" fmla="*/ 10 w 28"/>
                    <a:gd name="T7" fmla="*/ 0 h 47"/>
                    <a:gd name="T8" fmla="*/ 5 w 28"/>
                    <a:gd name="T9" fmla="*/ 4 h 47"/>
                    <a:gd name="T10" fmla="*/ 1 w 28"/>
                    <a:gd name="T11" fmla="*/ 18 h 47"/>
                    <a:gd name="T12" fmla="*/ 2 w 28"/>
                    <a:gd name="T13" fmla="*/ 21 h 47"/>
                    <a:gd name="T14" fmla="*/ 4 w 28"/>
                    <a:gd name="T15" fmla="*/ 19 h 47"/>
                    <a:gd name="T16" fmla="*/ 8 w 28"/>
                    <a:gd name="T17" fmla="*/ 6 h 47"/>
                    <a:gd name="T18" fmla="*/ 9 w 28"/>
                    <a:gd name="T19" fmla="*/ 6 h 47"/>
                    <a:gd name="T20" fmla="*/ 3 w 28"/>
                    <a:gd name="T21" fmla="*/ 28 h 47"/>
                    <a:gd name="T22" fmla="*/ 9 w 28"/>
                    <a:gd name="T23" fmla="*/ 28 h 47"/>
                    <a:gd name="T24" fmla="*/ 9 w 28"/>
                    <a:gd name="T25" fmla="*/ 45 h 47"/>
                    <a:gd name="T26" fmla="*/ 11 w 28"/>
                    <a:gd name="T27" fmla="*/ 47 h 47"/>
                    <a:gd name="T28" fmla="*/ 13 w 28"/>
                    <a:gd name="T29" fmla="*/ 45 h 47"/>
                    <a:gd name="T30" fmla="*/ 13 w 28"/>
                    <a:gd name="T31" fmla="*/ 28 h 47"/>
                    <a:gd name="T32" fmla="*/ 15 w 28"/>
                    <a:gd name="T33" fmla="*/ 28 h 47"/>
                    <a:gd name="T34" fmla="*/ 15 w 28"/>
                    <a:gd name="T35" fmla="*/ 45 h 47"/>
                    <a:gd name="T36" fmla="*/ 17 w 28"/>
                    <a:gd name="T37" fmla="*/ 47 h 47"/>
                    <a:gd name="T38" fmla="*/ 19 w 28"/>
                    <a:gd name="T39" fmla="*/ 45 h 47"/>
                    <a:gd name="T40" fmla="*/ 19 w 28"/>
                    <a:gd name="T41" fmla="*/ 28 h 47"/>
                    <a:gd name="T42" fmla="*/ 25 w 28"/>
                    <a:gd name="T43" fmla="*/ 28 h 47"/>
                    <a:gd name="T44" fmla="*/ 19 w 28"/>
                    <a:gd name="T45" fmla="*/ 6 h 47"/>
                    <a:gd name="T46" fmla="*/ 20 w 28"/>
                    <a:gd name="T47" fmla="*/ 6 h 47"/>
                    <a:gd name="T48" fmla="*/ 24 w 28"/>
                    <a:gd name="T49" fmla="*/ 19 h 47"/>
                    <a:gd name="T50" fmla="*/ 26 w 28"/>
                    <a:gd name="T51" fmla="*/ 21 h 47"/>
                    <a:gd name="T52" fmla="*/ 27 w 28"/>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7" y="18"/>
                      </a:moveTo>
                      <a:cubicBezTo>
                        <a:pt x="27" y="18"/>
                        <a:pt x="25" y="10"/>
                        <a:pt x="23" y="4"/>
                      </a:cubicBezTo>
                      <a:cubicBezTo>
                        <a:pt x="22" y="2"/>
                        <a:pt x="20" y="0"/>
                        <a:pt x="18" y="0"/>
                      </a:cubicBezTo>
                      <a:cubicBezTo>
                        <a:pt x="17" y="0"/>
                        <a:pt x="11" y="0"/>
                        <a:pt x="10" y="0"/>
                      </a:cubicBezTo>
                      <a:cubicBezTo>
                        <a:pt x="8" y="0"/>
                        <a:pt x="6" y="2"/>
                        <a:pt x="5" y="4"/>
                      </a:cubicBezTo>
                      <a:cubicBezTo>
                        <a:pt x="3" y="10"/>
                        <a:pt x="1" y="18"/>
                        <a:pt x="1"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8"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72" name="Freeform 785"/>
                <p:cNvSpPr>
                  <a:spLocks/>
                </p:cNvSpPr>
                <p:nvPr/>
              </p:nvSpPr>
              <p:spPr bwMode="auto">
                <a:xfrm>
                  <a:off x="12820" y="1443"/>
                  <a:ext cx="64" cy="111"/>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2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8" y="0"/>
                        <a:pt x="5" y="2"/>
                        <a:pt x="4"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2" y="28"/>
                        <a:pt x="2" y="28"/>
                        <a:pt x="2"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73" name="Freeform 786"/>
                <p:cNvSpPr>
                  <a:spLocks/>
                </p:cNvSpPr>
                <p:nvPr/>
              </p:nvSpPr>
              <p:spPr bwMode="auto">
                <a:xfrm>
                  <a:off x="13083" y="1443"/>
                  <a:ext cx="63" cy="111"/>
                </a:xfrm>
                <a:custGeom>
                  <a:avLst/>
                  <a:gdLst>
                    <a:gd name="T0" fmla="*/ 23 w 27"/>
                    <a:gd name="T1" fmla="*/ 19 h 47"/>
                    <a:gd name="T2" fmla="*/ 25 w 27"/>
                    <a:gd name="T3" fmla="*/ 20 h 47"/>
                    <a:gd name="T4" fmla="*/ 27 w 27"/>
                    <a:gd name="T5" fmla="*/ 18 h 47"/>
                    <a:gd name="T6" fmla="*/ 23 w 27"/>
                    <a:gd name="T7" fmla="*/ 4 h 47"/>
                    <a:gd name="T8" fmla="*/ 17 w 27"/>
                    <a:gd name="T9" fmla="*/ 0 h 47"/>
                    <a:gd name="T10" fmla="*/ 10 w 27"/>
                    <a:gd name="T11" fmla="*/ 0 h 47"/>
                    <a:gd name="T12" fmla="*/ 4 w 27"/>
                    <a:gd name="T13" fmla="*/ 4 h 47"/>
                    <a:gd name="T14" fmla="*/ 0 w 27"/>
                    <a:gd name="T15" fmla="*/ 18 h 47"/>
                    <a:gd name="T16" fmla="*/ 1 w 27"/>
                    <a:gd name="T17" fmla="*/ 20 h 47"/>
                    <a:gd name="T18" fmla="*/ 4 w 27"/>
                    <a:gd name="T19" fmla="*/ 19 h 47"/>
                    <a:gd name="T20" fmla="*/ 8 w 27"/>
                    <a:gd name="T21" fmla="*/ 6 h 47"/>
                    <a:gd name="T22" fmla="*/ 9 w 27"/>
                    <a:gd name="T23" fmla="*/ 6 h 47"/>
                    <a:gd name="T24" fmla="*/ 2 w 27"/>
                    <a:gd name="T25" fmla="*/ 28 h 47"/>
                    <a:gd name="T26" fmla="*/ 8 w 27"/>
                    <a:gd name="T27" fmla="*/ 28 h 47"/>
                    <a:gd name="T28" fmla="*/ 8 w 27"/>
                    <a:gd name="T29" fmla="*/ 44 h 47"/>
                    <a:gd name="T30" fmla="*/ 11 w 27"/>
                    <a:gd name="T31" fmla="*/ 47 h 47"/>
                    <a:gd name="T32" fmla="*/ 13 w 27"/>
                    <a:gd name="T33" fmla="*/ 44 h 47"/>
                    <a:gd name="T34" fmla="*/ 13 w 27"/>
                    <a:gd name="T35" fmla="*/ 28 h 47"/>
                    <a:gd name="T36" fmla="*/ 14 w 27"/>
                    <a:gd name="T37" fmla="*/ 28 h 47"/>
                    <a:gd name="T38" fmla="*/ 14 w 27"/>
                    <a:gd name="T39" fmla="*/ 44 h 47"/>
                    <a:gd name="T40" fmla="*/ 16 w 27"/>
                    <a:gd name="T41" fmla="*/ 47 h 47"/>
                    <a:gd name="T42" fmla="*/ 18 w 27"/>
                    <a:gd name="T43" fmla="*/ 44 h 47"/>
                    <a:gd name="T44" fmla="*/ 18 w 27"/>
                    <a:gd name="T45" fmla="*/ 28 h 47"/>
                    <a:gd name="T46" fmla="*/ 25 w 27"/>
                    <a:gd name="T47" fmla="*/ 28 h 47"/>
                    <a:gd name="T48" fmla="*/ 18 w 27"/>
                    <a:gd name="T49" fmla="*/ 6 h 47"/>
                    <a:gd name="T50" fmla="*/ 19 w 27"/>
                    <a:gd name="T51" fmla="*/ 6 h 47"/>
                    <a:gd name="T52" fmla="*/ 23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19"/>
                      </a:moveTo>
                      <a:cubicBezTo>
                        <a:pt x="23" y="20"/>
                        <a:pt x="24" y="21"/>
                        <a:pt x="25"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3" y="10"/>
                        <a:pt x="0" y="17"/>
                        <a:pt x="0" y="18"/>
                      </a:cubicBezTo>
                      <a:cubicBezTo>
                        <a:pt x="0" y="19"/>
                        <a:pt x="0" y="20"/>
                        <a:pt x="1" y="20"/>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74" name="Freeform 787"/>
                <p:cNvSpPr>
                  <a:spLocks/>
                </p:cNvSpPr>
                <p:nvPr/>
              </p:nvSpPr>
              <p:spPr bwMode="auto">
                <a:xfrm>
                  <a:off x="12387" y="1443"/>
                  <a:ext cx="35" cy="28"/>
                </a:xfrm>
                <a:custGeom>
                  <a:avLst/>
                  <a:gdLst>
                    <a:gd name="T0" fmla="*/ 9 w 15"/>
                    <a:gd name="T1" fmla="*/ 0 h 12"/>
                    <a:gd name="T2" fmla="*/ 0 w 15"/>
                    <a:gd name="T3" fmla="*/ 0 h 12"/>
                    <a:gd name="T4" fmla="*/ 10 w 15"/>
                    <a:gd name="T5" fmla="*/ 8 h 12"/>
                    <a:gd name="T6" fmla="*/ 10 w 15"/>
                    <a:gd name="T7" fmla="*/ 7 h 12"/>
                    <a:gd name="T8" fmla="*/ 11 w 15"/>
                    <a:gd name="T9" fmla="*/ 7 h 12"/>
                    <a:gd name="T10" fmla="*/ 11 w 15"/>
                    <a:gd name="T11" fmla="*/ 9 h 12"/>
                    <a:gd name="T12" fmla="*/ 15 w 15"/>
                    <a:gd name="T13" fmla="*/ 12 h 12"/>
                    <a:gd name="T14" fmla="*/ 15 w 15"/>
                    <a:gd name="T15" fmla="*/ 6 h 12"/>
                    <a:gd name="T16" fmla="*/ 9 w 15"/>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2">
                      <a:moveTo>
                        <a:pt x="9" y="0"/>
                      </a:moveTo>
                      <a:cubicBezTo>
                        <a:pt x="8" y="0"/>
                        <a:pt x="2" y="0"/>
                        <a:pt x="0" y="0"/>
                      </a:cubicBezTo>
                      <a:cubicBezTo>
                        <a:pt x="3" y="3"/>
                        <a:pt x="7" y="5"/>
                        <a:pt x="10" y="8"/>
                      </a:cubicBezTo>
                      <a:cubicBezTo>
                        <a:pt x="10" y="7"/>
                        <a:pt x="10" y="7"/>
                        <a:pt x="10" y="7"/>
                      </a:cubicBezTo>
                      <a:cubicBezTo>
                        <a:pt x="10" y="7"/>
                        <a:pt x="10" y="7"/>
                        <a:pt x="11" y="7"/>
                      </a:cubicBezTo>
                      <a:cubicBezTo>
                        <a:pt x="11" y="7"/>
                        <a:pt x="11" y="8"/>
                        <a:pt x="11" y="9"/>
                      </a:cubicBezTo>
                      <a:cubicBezTo>
                        <a:pt x="13" y="10"/>
                        <a:pt x="14" y="11"/>
                        <a:pt x="15" y="12"/>
                      </a:cubicBezTo>
                      <a:cubicBezTo>
                        <a:pt x="15" y="9"/>
                        <a:pt x="15" y="7"/>
                        <a:pt x="15" y="6"/>
                      </a:cubicBezTo>
                      <a:cubicBezTo>
                        <a:pt x="15"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75" name="Oval 788"/>
                <p:cNvSpPr>
                  <a:spLocks noChangeArrowheads="1"/>
                </p:cNvSpPr>
                <p:nvPr/>
              </p:nvSpPr>
              <p:spPr bwMode="auto">
                <a:xfrm>
                  <a:off x="12517"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76" name="Freeform 789"/>
                <p:cNvSpPr>
                  <a:spLocks/>
                </p:cNvSpPr>
                <p:nvPr/>
              </p:nvSpPr>
              <p:spPr bwMode="auto">
                <a:xfrm>
                  <a:off x="12432" y="1443"/>
                  <a:ext cx="61" cy="87"/>
                </a:xfrm>
                <a:custGeom>
                  <a:avLst/>
                  <a:gdLst>
                    <a:gd name="T0" fmla="*/ 24 w 26"/>
                    <a:gd name="T1" fmla="*/ 28 h 37"/>
                    <a:gd name="T2" fmla="*/ 17 w 26"/>
                    <a:gd name="T3" fmla="*/ 6 h 37"/>
                    <a:gd name="T4" fmla="*/ 19 w 26"/>
                    <a:gd name="T5" fmla="*/ 6 h 37"/>
                    <a:gd name="T6" fmla="*/ 22 w 26"/>
                    <a:gd name="T7" fmla="*/ 19 h 37"/>
                    <a:gd name="T8" fmla="*/ 25 w 26"/>
                    <a:gd name="T9" fmla="*/ 20 h 37"/>
                    <a:gd name="T10" fmla="*/ 26 w 26"/>
                    <a:gd name="T11" fmla="*/ 18 h 37"/>
                    <a:gd name="T12" fmla="*/ 22 w 26"/>
                    <a:gd name="T13" fmla="*/ 4 h 37"/>
                    <a:gd name="T14" fmla="*/ 16 w 26"/>
                    <a:gd name="T15" fmla="*/ 0 h 37"/>
                    <a:gd name="T16" fmla="*/ 9 w 26"/>
                    <a:gd name="T17" fmla="*/ 0 h 37"/>
                    <a:gd name="T18" fmla="*/ 3 w 26"/>
                    <a:gd name="T19" fmla="*/ 4 h 37"/>
                    <a:gd name="T20" fmla="*/ 0 w 26"/>
                    <a:gd name="T21" fmla="*/ 16 h 37"/>
                    <a:gd name="T22" fmla="*/ 3 w 26"/>
                    <a:gd name="T23" fmla="*/ 19 h 37"/>
                    <a:gd name="T24" fmla="*/ 7 w 26"/>
                    <a:gd name="T25" fmla="*/ 6 h 37"/>
                    <a:gd name="T26" fmla="*/ 8 w 26"/>
                    <a:gd name="T27" fmla="*/ 6 h 37"/>
                    <a:gd name="T28" fmla="*/ 4 w 26"/>
                    <a:gd name="T29" fmla="*/ 19 h 37"/>
                    <a:gd name="T30" fmla="*/ 12 w 26"/>
                    <a:gd name="T31" fmla="*/ 29 h 37"/>
                    <a:gd name="T32" fmla="*/ 12 w 26"/>
                    <a:gd name="T33" fmla="*/ 28 h 37"/>
                    <a:gd name="T34" fmla="*/ 13 w 26"/>
                    <a:gd name="T35" fmla="*/ 28 h 37"/>
                    <a:gd name="T36" fmla="*/ 13 w 26"/>
                    <a:gd name="T37" fmla="*/ 30 h 37"/>
                    <a:gd name="T38" fmla="*/ 18 w 26"/>
                    <a:gd name="T39" fmla="*/ 37 h 37"/>
                    <a:gd name="T40" fmla="*/ 18 w 26"/>
                    <a:gd name="T41" fmla="*/ 28 h 37"/>
                    <a:gd name="T42" fmla="*/ 24 w 26"/>
                    <a:gd name="T43"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37">
                      <a:moveTo>
                        <a:pt x="24" y="28"/>
                      </a:moveTo>
                      <a:cubicBezTo>
                        <a:pt x="17" y="6"/>
                        <a:pt x="17" y="6"/>
                        <a:pt x="17" y="6"/>
                      </a:cubicBezTo>
                      <a:cubicBezTo>
                        <a:pt x="19" y="6"/>
                        <a:pt x="19" y="6"/>
                        <a:pt x="19" y="6"/>
                      </a:cubicBezTo>
                      <a:cubicBezTo>
                        <a:pt x="19" y="6"/>
                        <a:pt x="22" y="18"/>
                        <a:pt x="22" y="19"/>
                      </a:cubicBezTo>
                      <a:cubicBezTo>
                        <a:pt x="23" y="20"/>
                        <a:pt x="24" y="21"/>
                        <a:pt x="25" y="20"/>
                      </a:cubicBezTo>
                      <a:cubicBezTo>
                        <a:pt x="26" y="20"/>
                        <a:pt x="26" y="19"/>
                        <a:pt x="26" y="18"/>
                      </a:cubicBezTo>
                      <a:cubicBezTo>
                        <a:pt x="26" y="17"/>
                        <a:pt x="24" y="10"/>
                        <a:pt x="22" y="4"/>
                      </a:cubicBezTo>
                      <a:cubicBezTo>
                        <a:pt x="21" y="2"/>
                        <a:pt x="19" y="0"/>
                        <a:pt x="16" y="0"/>
                      </a:cubicBezTo>
                      <a:cubicBezTo>
                        <a:pt x="15" y="0"/>
                        <a:pt x="10" y="0"/>
                        <a:pt x="9" y="0"/>
                      </a:cubicBezTo>
                      <a:cubicBezTo>
                        <a:pt x="6" y="0"/>
                        <a:pt x="4" y="2"/>
                        <a:pt x="3" y="4"/>
                      </a:cubicBezTo>
                      <a:cubicBezTo>
                        <a:pt x="2" y="8"/>
                        <a:pt x="1" y="13"/>
                        <a:pt x="0" y="16"/>
                      </a:cubicBezTo>
                      <a:cubicBezTo>
                        <a:pt x="1" y="17"/>
                        <a:pt x="2" y="18"/>
                        <a:pt x="3" y="19"/>
                      </a:cubicBezTo>
                      <a:cubicBezTo>
                        <a:pt x="4" y="16"/>
                        <a:pt x="7" y="6"/>
                        <a:pt x="7" y="6"/>
                      </a:cubicBezTo>
                      <a:cubicBezTo>
                        <a:pt x="8" y="6"/>
                        <a:pt x="8" y="6"/>
                        <a:pt x="8" y="6"/>
                      </a:cubicBezTo>
                      <a:cubicBezTo>
                        <a:pt x="6" y="12"/>
                        <a:pt x="5" y="16"/>
                        <a:pt x="4" y="19"/>
                      </a:cubicBezTo>
                      <a:cubicBezTo>
                        <a:pt x="7" y="22"/>
                        <a:pt x="10" y="25"/>
                        <a:pt x="12" y="29"/>
                      </a:cubicBezTo>
                      <a:cubicBezTo>
                        <a:pt x="12" y="28"/>
                        <a:pt x="12" y="28"/>
                        <a:pt x="12" y="28"/>
                      </a:cubicBezTo>
                      <a:cubicBezTo>
                        <a:pt x="13" y="28"/>
                        <a:pt x="13" y="28"/>
                        <a:pt x="13" y="28"/>
                      </a:cubicBezTo>
                      <a:cubicBezTo>
                        <a:pt x="13" y="28"/>
                        <a:pt x="13" y="29"/>
                        <a:pt x="13" y="30"/>
                      </a:cubicBezTo>
                      <a:cubicBezTo>
                        <a:pt x="15" y="32"/>
                        <a:pt x="16" y="35"/>
                        <a:pt x="18" y="37"/>
                      </a:cubicBezTo>
                      <a:cubicBezTo>
                        <a:pt x="18" y="34"/>
                        <a:pt x="18" y="31"/>
                        <a:pt x="18" y="28"/>
                      </a:cubicBezTo>
                      <a:cubicBezTo>
                        <a:pt x="24" y="28"/>
                        <a:pt x="24" y="28"/>
                        <a:pt x="2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77" name="Freeform 790"/>
                <p:cNvSpPr>
                  <a:spLocks/>
                </p:cNvSpPr>
                <p:nvPr/>
              </p:nvSpPr>
              <p:spPr bwMode="auto">
                <a:xfrm>
                  <a:off x="12271" y="1296"/>
                  <a:ext cx="26" cy="50"/>
                </a:xfrm>
                <a:custGeom>
                  <a:avLst/>
                  <a:gdLst>
                    <a:gd name="T0" fmla="*/ 11 w 11"/>
                    <a:gd name="T1" fmla="*/ 18 h 21"/>
                    <a:gd name="T2" fmla="*/ 7 w 11"/>
                    <a:gd name="T3" fmla="*/ 4 h 21"/>
                    <a:gd name="T4" fmla="*/ 1 w 11"/>
                    <a:gd name="T5" fmla="*/ 0 h 21"/>
                    <a:gd name="T6" fmla="*/ 0 w 11"/>
                    <a:gd name="T7" fmla="*/ 0 h 21"/>
                    <a:gd name="T8" fmla="*/ 3 w 11"/>
                    <a:gd name="T9" fmla="*/ 7 h 21"/>
                    <a:gd name="T10" fmla="*/ 2 w 11"/>
                    <a:gd name="T11" fmla="*/ 6 h 21"/>
                    <a:gd name="T12" fmla="*/ 3 w 11"/>
                    <a:gd name="T13" fmla="*/ 6 h 21"/>
                    <a:gd name="T14" fmla="*/ 6 w 11"/>
                    <a:gd name="T15" fmla="*/ 13 h 21"/>
                    <a:gd name="T16" fmla="*/ 9 w 11"/>
                    <a:gd name="T17" fmla="*/ 21 h 21"/>
                    <a:gd name="T18" fmla="*/ 10 w 11"/>
                    <a:gd name="T19" fmla="*/ 21 h 21"/>
                    <a:gd name="T20" fmla="*/ 11 w 11"/>
                    <a:gd name="T21"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1">
                      <a:moveTo>
                        <a:pt x="11" y="18"/>
                      </a:moveTo>
                      <a:cubicBezTo>
                        <a:pt x="11" y="18"/>
                        <a:pt x="8" y="10"/>
                        <a:pt x="7" y="4"/>
                      </a:cubicBezTo>
                      <a:cubicBezTo>
                        <a:pt x="6" y="2"/>
                        <a:pt x="4" y="0"/>
                        <a:pt x="1" y="0"/>
                      </a:cubicBezTo>
                      <a:cubicBezTo>
                        <a:pt x="1" y="0"/>
                        <a:pt x="1" y="0"/>
                        <a:pt x="0" y="0"/>
                      </a:cubicBezTo>
                      <a:cubicBezTo>
                        <a:pt x="1" y="2"/>
                        <a:pt x="2" y="5"/>
                        <a:pt x="3" y="7"/>
                      </a:cubicBezTo>
                      <a:cubicBezTo>
                        <a:pt x="2" y="6"/>
                        <a:pt x="2" y="6"/>
                        <a:pt x="2" y="6"/>
                      </a:cubicBezTo>
                      <a:cubicBezTo>
                        <a:pt x="3" y="6"/>
                        <a:pt x="3" y="6"/>
                        <a:pt x="3" y="6"/>
                      </a:cubicBezTo>
                      <a:cubicBezTo>
                        <a:pt x="3" y="6"/>
                        <a:pt x="5" y="10"/>
                        <a:pt x="6" y="13"/>
                      </a:cubicBezTo>
                      <a:cubicBezTo>
                        <a:pt x="7" y="16"/>
                        <a:pt x="8" y="18"/>
                        <a:pt x="9" y="21"/>
                      </a:cubicBezTo>
                      <a:cubicBezTo>
                        <a:pt x="10" y="21"/>
                        <a:pt x="10" y="21"/>
                        <a:pt x="10" y="21"/>
                      </a:cubicBezTo>
                      <a:cubicBezTo>
                        <a:pt x="11" y="20"/>
                        <a:pt x="11" y="19"/>
                        <a:pt x="1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78" name="Oval 791"/>
                <p:cNvSpPr>
                  <a:spLocks noChangeArrowheads="1"/>
                </p:cNvSpPr>
                <p:nvPr/>
              </p:nvSpPr>
              <p:spPr bwMode="auto">
                <a:xfrm>
                  <a:off x="12581"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79" name="Freeform 792"/>
                <p:cNvSpPr>
                  <a:spLocks/>
                </p:cNvSpPr>
                <p:nvPr/>
              </p:nvSpPr>
              <p:spPr bwMode="auto">
                <a:xfrm>
                  <a:off x="12500" y="1147"/>
                  <a:ext cx="55"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6 w 23"/>
                    <a:gd name="T37" fmla="*/ 0 h 47"/>
                    <a:gd name="T38" fmla="*/ 6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19" y="23"/>
                        <a:pt x="21" y="23"/>
                      </a:cubicBezTo>
                      <a:cubicBezTo>
                        <a:pt x="22" y="23"/>
                        <a:pt x="23" y="22"/>
                        <a:pt x="23" y="21"/>
                      </a:cubicBezTo>
                      <a:cubicBezTo>
                        <a:pt x="23" y="20"/>
                        <a:pt x="23" y="8"/>
                        <a:pt x="23" y="7"/>
                      </a:cubicBezTo>
                      <a:cubicBezTo>
                        <a:pt x="23" y="3"/>
                        <a:pt x="20" y="0"/>
                        <a:pt x="16"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80" name="Oval 793"/>
                <p:cNvSpPr>
                  <a:spLocks noChangeArrowheads="1"/>
                </p:cNvSpPr>
                <p:nvPr/>
              </p:nvSpPr>
              <p:spPr bwMode="auto">
                <a:xfrm>
                  <a:off x="12517"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81" name="Freeform 794"/>
                <p:cNvSpPr>
                  <a:spLocks/>
                </p:cNvSpPr>
                <p:nvPr/>
              </p:nvSpPr>
              <p:spPr bwMode="auto">
                <a:xfrm>
                  <a:off x="12304" y="1296"/>
                  <a:ext cx="54" cy="109"/>
                </a:xfrm>
                <a:custGeom>
                  <a:avLst/>
                  <a:gdLst>
                    <a:gd name="T0" fmla="*/ 17 w 23"/>
                    <a:gd name="T1" fmla="*/ 44 h 46"/>
                    <a:gd name="T2" fmla="*/ 17 w 23"/>
                    <a:gd name="T3" fmla="*/ 7 h 46"/>
                    <a:gd name="T4" fmla="*/ 18 w 23"/>
                    <a:gd name="T5" fmla="*/ 7 h 46"/>
                    <a:gd name="T6" fmla="*/ 18 w 23"/>
                    <a:gd name="T7" fmla="*/ 21 h 46"/>
                    <a:gd name="T8" fmla="*/ 21 w 23"/>
                    <a:gd name="T9" fmla="*/ 23 h 46"/>
                    <a:gd name="T10" fmla="*/ 23 w 23"/>
                    <a:gd name="T11" fmla="*/ 21 h 46"/>
                    <a:gd name="T12" fmla="*/ 23 w 23"/>
                    <a:gd name="T13" fmla="*/ 6 h 46"/>
                    <a:gd name="T14" fmla="*/ 17 w 23"/>
                    <a:gd name="T15" fmla="*/ 0 h 46"/>
                    <a:gd name="T16" fmla="*/ 6 w 23"/>
                    <a:gd name="T17" fmla="*/ 0 h 46"/>
                    <a:gd name="T18" fmla="*/ 0 w 23"/>
                    <a:gd name="T19" fmla="*/ 6 h 46"/>
                    <a:gd name="T20" fmla="*/ 0 w 23"/>
                    <a:gd name="T21" fmla="*/ 21 h 46"/>
                    <a:gd name="T22" fmla="*/ 2 w 23"/>
                    <a:gd name="T23" fmla="*/ 23 h 46"/>
                    <a:gd name="T24" fmla="*/ 4 w 23"/>
                    <a:gd name="T25" fmla="*/ 21 h 46"/>
                    <a:gd name="T26" fmla="*/ 4 w 23"/>
                    <a:gd name="T27" fmla="*/ 7 h 46"/>
                    <a:gd name="T28" fmla="*/ 5 w 23"/>
                    <a:gd name="T29" fmla="*/ 7 h 46"/>
                    <a:gd name="T30" fmla="*/ 5 w 23"/>
                    <a:gd name="T31" fmla="*/ 35 h 46"/>
                    <a:gd name="T32" fmla="*/ 11 w 23"/>
                    <a:gd name="T33" fmla="*/ 42 h 46"/>
                    <a:gd name="T34" fmla="*/ 11 w 23"/>
                    <a:gd name="T35" fmla="*/ 23 h 46"/>
                    <a:gd name="T36" fmla="*/ 12 w 23"/>
                    <a:gd name="T37" fmla="*/ 23 h 46"/>
                    <a:gd name="T38" fmla="*/ 12 w 23"/>
                    <a:gd name="T39" fmla="*/ 43 h 46"/>
                    <a:gd name="T40" fmla="*/ 15 w 23"/>
                    <a:gd name="T41" fmla="*/ 46 h 46"/>
                    <a:gd name="T42" fmla="*/ 17 w 23"/>
                    <a:gd name="T4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46">
                      <a:moveTo>
                        <a:pt x="17" y="44"/>
                      </a:moveTo>
                      <a:cubicBezTo>
                        <a:pt x="17" y="42"/>
                        <a:pt x="17" y="7"/>
                        <a:pt x="17" y="7"/>
                      </a:cubicBezTo>
                      <a:cubicBezTo>
                        <a:pt x="17" y="7"/>
                        <a:pt x="17" y="7"/>
                        <a:pt x="18" y="7"/>
                      </a:cubicBezTo>
                      <a:cubicBezTo>
                        <a:pt x="18" y="7"/>
                        <a:pt x="18" y="19"/>
                        <a:pt x="18" y="21"/>
                      </a:cubicBezTo>
                      <a:cubicBezTo>
                        <a:pt x="18" y="22"/>
                        <a:pt x="19"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24"/>
                        <a:pt x="5" y="35"/>
                      </a:cubicBezTo>
                      <a:cubicBezTo>
                        <a:pt x="7" y="37"/>
                        <a:pt x="9" y="39"/>
                        <a:pt x="11" y="42"/>
                      </a:cubicBezTo>
                      <a:cubicBezTo>
                        <a:pt x="11" y="36"/>
                        <a:pt x="11" y="23"/>
                        <a:pt x="11" y="23"/>
                      </a:cubicBezTo>
                      <a:cubicBezTo>
                        <a:pt x="11" y="23"/>
                        <a:pt x="11" y="23"/>
                        <a:pt x="12" y="23"/>
                      </a:cubicBezTo>
                      <a:cubicBezTo>
                        <a:pt x="12" y="23"/>
                        <a:pt x="12" y="38"/>
                        <a:pt x="12" y="43"/>
                      </a:cubicBezTo>
                      <a:cubicBezTo>
                        <a:pt x="13" y="44"/>
                        <a:pt x="14" y="45"/>
                        <a:pt x="15" y="46"/>
                      </a:cubicBezTo>
                      <a:cubicBezTo>
                        <a:pt x="17" y="46"/>
                        <a:pt x="17" y="45"/>
                        <a:pt x="17"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82" name="Freeform 795"/>
                <p:cNvSpPr>
                  <a:spLocks/>
                </p:cNvSpPr>
                <p:nvPr/>
              </p:nvSpPr>
              <p:spPr bwMode="auto">
                <a:xfrm>
                  <a:off x="12304" y="1159"/>
                  <a:ext cx="59" cy="99"/>
                </a:xfrm>
                <a:custGeom>
                  <a:avLst/>
                  <a:gdLst>
                    <a:gd name="T0" fmla="*/ 0 w 25"/>
                    <a:gd name="T1" fmla="*/ 24 h 42"/>
                    <a:gd name="T2" fmla="*/ 6 w 25"/>
                    <a:gd name="T3" fmla="*/ 24 h 42"/>
                    <a:gd name="T4" fmla="*/ 6 w 25"/>
                    <a:gd name="T5" fmla="*/ 40 h 42"/>
                    <a:gd name="T6" fmla="*/ 8 w 25"/>
                    <a:gd name="T7" fmla="*/ 42 h 42"/>
                    <a:gd name="T8" fmla="*/ 11 w 25"/>
                    <a:gd name="T9" fmla="*/ 40 h 42"/>
                    <a:gd name="T10" fmla="*/ 11 w 25"/>
                    <a:gd name="T11" fmla="*/ 24 h 42"/>
                    <a:gd name="T12" fmla="*/ 12 w 25"/>
                    <a:gd name="T13" fmla="*/ 24 h 42"/>
                    <a:gd name="T14" fmla="*/ 12 w 25"/>
                    <a:gd name="T15" fmla="*/ 40 h 42"/>
                    <a:gd name="T16" fmla="*/ 14 w 25"/>
                    <a:gd name="T17" fmla="*/ 42 h 42"/>
                    <a:gd name="T18" fmla="*/ 16 w 25"/>
                    <a:gd name="T19" fmla="*/ 40 h 42"/>
                    <a:gd name="T20" fmla="*/ 16 w 25"/>
                    <a:gd name="T21" fmla="*/ 24 h 42"/>
                    <a:gd name="T22" fmla="*/ 22 w 25"/>
                    <a:gd name="T23" fmla="*/ 24 h 42"/>
                    <a:gd name="T24" fmla="*/ 16 w 25"/>
                    <a:gd name="T25" fmla="*/ 2 h 42"/>
                    <a:gd name="T26" fmla="*/ 17 w 25"/>
                    <a:gd name="T27" fmla="*/ 2 h 42"/>
                    <a:gd name="T28" fmla="*/ 21 w 25"/>
                    <a:gd name="T29" fmla="*/ 15 h 42"/>
                    <a:gd name="T30" fmla="*/ 23 w 25"/>
                    <a:gd name="T31" fmla="*/ 16 h 42"/>
                    <a:gd name="T32" fmla="*/ 24 w 25"/>
                    <a:gd name="T33" fmla="*/ 14 h 42"/>
                    <a:gd name="T34" fmla="*/ 20 w 25"/>
                    <a:gd name="T35" fmla="*/ 0 h 42"/>
                    <a:gd name="T36" fmla="*/ 5 w 25"/>
                    <a:gd name="T37" fmla="*/ 6 h 42"/>
                    <a:gd name="T38" fmla="*/ 0 w 25"/>
                    <a:gd name="T39"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42">
                      <a:moveTo>
                        <a:pt x="0" y="24"/>
                      </a:moveTo>
                      <a:cubicBezTo>
                        <a:pt x="6" y="24"/>
                        <a:pt x="6" y="24"/>
                        <a:pt x="6" y="24"/>
                      </a:cubicBezTo>
                      <a:cubicBezTo>
                        <a:pt x="6" y="31"/>
                        <a:pt x="6" y="39"/>
                        <a:pt x="6" y="40"/>
                      </a:cubicBezTo>
                      <a:cubicBezTo>
                        <a:pt x="6" y="41"/>
                        <a:pt x="7" y="42"/>
                        <a:pt x="8" y="42"/>
                      </a:cubicBezTo>
                      <a:cubicBezTo>
                        <a:pt x="10" y="42"/>
                        <a:pt x="11" y="41"/>
                        <a:pt x="11" y="40"/>
                      </a:cubicBezTo>
                      <a:cubicBezTo>
                        <a:pt x="11" y="38"/>
                        <a:pt x="11" y="24"/>
                        <a:pt x="11" y="24"/>
                      </a:cubicBezTo>
                      <a:cubicBezTo>
                        <a:pt x="12" y="24"/>
                        <a:pt x="12" y="24"/>
                        <a:pt x="12" y="24"/>
                      </a:cubicBezTo>
                      <a:cubicBezTo>
                        <a:pt x="12" y="24"/>
                        <a:pt x="12" y="38"/>
                        <a:pt x="12" y="40"/>
                      </a:cubicBezTo>
                      <a:cubicBezTo>
                        <a:pt x="12" y="41"/>
                        <a:pt x="13" y="42"/>
                        <a:pt x="14" y="42"/>
                      </a:cubicBezTo>
                      <a:cubicBezTo>
                        <a:pt x="15" y="42"/>
                        <a:pt x="16" y="41"/>
                        <a:pt x="16" y="40"/>
                      </a:cubicBezTo>
                      <a:cubicBezTo>
                        <a:pt x="16" y="39"/>
                        <a:pt x="16" y="31"/>
                        <a:pt x="16" y="24"/>
                      </a:cubicBezTo>
                      <a:cubicBezTo>
                        <a:pt x="22" y="24"/>
                        <a:pt x="22" y="24"/>
                        <a:pt x="22" y="24"/>
                      </a:cubicBezTo>
                      <a:cubicBezTo>
                        <a:pt x="16" y="2"/>
                        <a:pt x="16" y="2"/>
                        <a:pt x="16" y="2"/>
                      </a:cubicBezTo>
                      <a:cubicBezTo>
                        <a:pt x="17" y="2"/>
                        <a:pt x="17" y="2"/>
                        <a:pt x="17" y="2"/>
                      </a:cubicBezTo>
                      <a:cubicBezTo>
                        <a:pt x="17" y="2"/>
                        <a:pt x="20" y="13"/>
                        <a:pt x="21" y="15"/>
                      </a:cubicBezTo>
                      <a:cubicBezTo>
                        <a:pt x="21" y="16"/>
                        <a:pt x="22" y="16"/>
                        <a:pt x="23" y="16"/>
                      </a:cubicBezTo>
                      <a:cubicBezTo>
                        <a:pt x="24" y="16"/>
                        <a:pt x="25" y="15"/>
                        <a:pt x="24" y="14"/>
                      </a:cubicBezTo>
                      <a:cubicBezTo>
                        <a:pt x="24" y="13"/>
                        <a:pt x="22" y="6"/>
                        <a:pt x="20" y="0"/>
                      </a:cubicBezTo>
                      <a:cubicBezTo>
                        <a:pt x="15" y="2"/>
                        <a:pt x="10" y="3"/>
                        <a:pt x="5" y="6"/>
                      </a:cubicBezTo>
                      <a:cubicBezTo>
                        <a:pt x="0" y="24"/>
                        <a:pt x="0" y="24"/>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83" name="Freeform 796"/>
                <p:cNvSpPr>
                  <a:spLocks/>
                </p:cNvSpPr>
                <p:nvPr/>
              </p:nvSpPr>
              <p:spPr bwMode="auto">
                <a:xfrm>
                  <a:off x="12370" y="1147"/>
                  <a:ext cx="52" cy="111"/>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1 w 22"/>
                    <a:gd name="T19" fmla="*/ 23 h 47"/>
                    <a:gd name="T20" fmla="*/ 11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7 h 47"/>
                    <a:gd name="T38" fmla="*/ 16 w 22"/>
                    <a:gd name="T39" fmla="*/ 0 h 47"/>
                    <a:gd name="T40" fmla="*/ 14 w 22"/>
                    <a:gd name="T41" fmla="*/ 0 h 47"/>
                    <a:gd name="T42" fmla="*/ 1 w 22"/>
                    <a:gd name="T43" fmla="*/ 3 h 47"/>
                    <a:gd name="T44" fmla="*/ 0 w 22"/>
                    <a:gd name="T45" fmla="*/ 7 h 47"/>
                    <a:gd name="T46" fmla="*/ 0 w 22"/>
                    <a:gd name="T47"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47">
                      <a:moveTo>
                        <a:pt x="0" y="21"/>
                      </a:move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19" y="0"/>
                        <a:pt x="16" y="0"/>
                      </a:cubicBezTo>
                      <a:cubicBezTo>
                        <a:pt x="16" y="0"/>
                        <a:pt x="15" y="0"/>
                        <a:pt x="14" y="0"/>
                      </a:cubicBezTo>
                      <a:cubicBezTo>
                        <a:pt x="9" y="1"/>
                        <a:pt x="5" y="2"/>
                        <a:pt x="1" y="3"/>
                      </a:cubicBezTo>
                      <a:cubicBezTo>
                        <a:pt x="0" y="4"/>
                        <a:pt x="0" y="5"/>
                        <a:pt x="0" y="7"/>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84" name="Freeform 797"/>
                <p:cNvSpPr>
                  <a:spLocks/>
                </p:cNvSpPr>
                <p:nvPr/>
              </p:nvSpPr>
              <p:spPr bwMode="auto">
                <a:xfrm>
                  <a:off x="12299" y="1173"/>
                  <a:ext cx="14" cy="24"/>
                </a:xfrm>
                <a:custGeom>
                  <a:avLst/>
                  <a:gdLst>
                    <a:gd name="T0" fmla="*/ 1 w 6"/>
                    <a:gd name="T1" fmla="*/ 10 h 10"/>
                    <a:gd name="T2" fmla="*/ 3 w 6"/>
                    <a:gd name="T3" fmla="*/ 9 h 10"/>
                    <a:gd name="T4" fmla="*/ 6 w 6"/>
                    <a:gd name="T5" fmla="*/ 0 h 10"/>
                    <a:gd name="T6" fmla="*/ 1 w 6"/>
                    <a:gd name="T7" fmla="*/ 3 h 10"/>
                    <a:gd name="T8" fmla="*/ 0 w 6"/>
                    <a:gd name="T9" fmla="*/ 8 h 10"/>
                    <a:gd name="T10" fmla="*/ 1 w 6"/>
                    <a:gd name="T11" fmla="*/ 10 h 10"/>
                  </a:gdLst>
                  <a:ahLst/>
                  <a:cxnLst>
                    <a:cxn ang="0">
                      <a:pos x="T0" y="T1"/>
                    </a:cxn>
                    <a:cxn ang="0">
                      <a:pos x="T2" y="T3"/>
                    </a:cxn>
                    <a:cxn ang="0">
                      <a:pos x="T4" y="T5"/>
                    </a:cxn>
                    <a:cxn ang="0">
                      <a:pos x="T6" y="T7"/>
                    </a:cxn>
                    <a:cxn ang="0">
                      <a:pos x="T8" y="T9"/>
                    </a:cxn>
                    <a:cxn ang="0">
                      <a:pos x="T10" y="T11"/>
                    </a:cxn>
                  </a:cxnLst>
                  <a:rect l="0" t="0" r="r" b="b"/>
                  <a:pathLst>
                    <a:path w="6" h="10">
                      <a:moveTo>
                        <a:pt x="1" y="10"/>
                      </a:moveTo>
                      <a:cubicBezTo>
                        <a:pt x="2" y="10"/>
                        <a:pt x="3" y="10"/>
                        <a:pt x="3" y="9"/>
                      </a:cubicBezTo>
                      <a:cubicBezTo>
                        <a:pt x="4" y="8"/>
                        <a:pt x="5" y="4"/>
                        <a:pt x="6" y="0"/>
                      </a:cubicBezTo>
                      <a:cubicBezTo>
                        <a:pt x="4" y="1"/>
                        <a:pt x="3" y="2"/>
                        <a:pt x="1" y="3"/>
                      </a:cubicBezTo>
                      <a:cubicBezTo>
                        <a:pt x="1" y="5"/>
                        <a:pt x="0" y="7"/>
                        <a:pt x="0" y="8"/>
                      </a:cubicBezTo>
                      <a:cubicBezTo>
                        <a:pt x="0" y="9"/>
                        <a:pt x="0" y="10"/>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85" name="Freeform 798"/>
                <p:cNvSpPr>
                  <a:spLocks/>
                </p:cNvSpPr>
                <p:nvPr/>
              </p:nvSpPr>
              <p:spPr bwMode="auto">
                <a:xfrm>
                  <a:off x="12264" y="1270"/>
                  <a:ext cx="12" cy="21"/>
                </a:xfrm>
                <a:custGeom>
                  <a:avLst/>
                  <a:gdLst>
                    <a:gd name="T0" fmla="*/ 5 w 5"/>
                    <a:gd name="T1" fmla="*/ 5 h 9"/>
                    <a:gd name="T2" fmla="*/ 1 w 5"/>
                    <a:gd name="T3" fmla="*/ 0 h 9"/>
                    <a:gd name="T4" fmla="*/ 0 w 5"/>
                    <a:gd name="T5" fmla="*/ 0 h 9"/>
                    <a:gd name="T6" fmla="*/ 2 w 5"/>
                    <a:gd name="T7" fmla="*/ 9 h 9"/>
                    <a:gd name="T8" fmla="*/ 5 w 5"/>
                    <a:gd name="T9" fmla="*/ 5 h 9"/>
                  </a:gdLst>
                  <a:ahLst/>
                  <a:cxnLst>
                    <a:cxn ang="0">
                      <a:pos x="T0" y="T1"/>
                    </a:cxn>
                    <a:cxn ang="0">
                      <a:pos x="T2" y="T3"/>
                    </a:cxn>
                    <a:cxn ang="0">
                      <a:pos x="T4" y="T5"/>
                    </a:cxn>
                    <a:cxn ang="0">
                      <a:pos x="T6" y="T7"/>
                    </a:cxn>
                    <a:cxn ang="0">
                      <a:pos x="T8" y="T9"/>
                    </a:cxn>
                  </a:cxnLst>
                  <a:rect l="0" t="0" r="r" b="b"/>
                  <a:pathLst>
                    <a:path w="5" h="9">
                      <a:moveTo>
                        <a:pt x="5" y="5"/>
                      </a:moveTo>
                      <a:cubicBezTo>
                        <a:pt x="5" y="2"/>
                        <a:pt x="3" y="0"/>
                        <a:pt x="1" y="0"/>
                      </a:cubicBezTo>
                      <a:cubicBezTo>
                        <a:pt x="0" y="0"/>
                        <a:pt x="0" y="0"/>
                        <a:pt x="0" y="0"/>
                      </a:cubicBezTo>
                      <a:cubicBezTo>
                        <a:pt x="1" y="3"/>
                        <a:pt x="1" y="6"/>
                        <a:pt x="2" y="9"/>
                      </a:cubicBezTo>
                      <a:cubicBezTo>
                        <a:pt x="4" y="9"/>
                        <a:pt x="5" y="7"/>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86" name="Freeform 799"/>
                <p:cNvSpPr>
                  <a:spLocks/>
                </p:cNvSpPr>
                <p:nvPr/>
              </p:nvSpPr>
              <p:spPr bwMode="auto">
                <a:xfrm>
                  <a:off x="12261" y="1230"/>
                  <a:ext cx="3" cy="26"/>
                </a:xfrm>
                <a:custGeom>
                  <a:avLst/>
                  <a:gdLst>
                    <a:gd name="T0" fmla="*/ 1 w 1"/>
                    <a:gd name="T1" fmla="*/ 0 h 11"/>
                    <a:gd name="T2" fmla="*/ 0 w 1"/>
                    <a:gd name="T3" fmla="*/ 11 h 11"/>
                    <a:gd name="T4" fmla="*/ 1 w 1"/>
                    <a:gd name="T5" fmla="*/ 9 h 11"/>
                    <a:gd name="T6" fmla="*/ 1 w 1"/>
                    <a:gd name="T7" fmla="*/ 0 h 11"/>
                  </a:gdLst>
                  <a:ahLst/>
                  <a:cxnLst>
                    <a:cxn ang="0">
                      <a:pos x="T0" y="T1"/>
                    </a:cxn>
                    <a:cxn ang="0">
                      <a:pos x="T2" y="T3"/>
                    </a:cxn>
                    <a:cxn ang="0">
                      <a:pos x="T4" y="T5"/>
                    </a:cxn>
                    <a:cxn ang="0">
                      <a:pos x="T6" y="T7"/>
                    </a:cxn>
                  </a:cxnLst>
                  <a:rect l="0" t="0" r="r" b="b"/>
                  <a:pathLst>
                    <a:path w="1" h="11">
                      <a:moveTo>
                        <a:pt x="1" y="0"/>
                      </a:moveTo>
                      <a:cubicBezTo>
                        <a:pt x="0" y="3"/>
                        <a:pt x="0" y="7"/>
                        <a:pt x="0" y="11"/>
                      </a:cubicBezTo>
                      <a:cubicBezTo>
                        <a:pt x="1" y="11"/>
                        <a:pt x="1" y="10"/>
                        <a:pt x="1" y="9"/>
                      </a:cubicBezTo>
                      <a:cubicBezTo>
                        <a:pt x="1" y="8"/>
                        <a:pt x="1" y="4"/>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87" name="Freeform 800"/>
                <p:cNvSpPr>
                  <a:spLocks/>
                </p:cNvSpPr>
                <p:nvPr/>
              </p:nvSpPr>
              <p:spPr bwMode="auto">
                <a:xfrm>
                  <a:off x="12451" y="1133"/>
                  <a:ext cx="21" cy="12"/>
                </a:xfrm>
                <a:custGeom>
                  <a:avLst/>
                  <a:gdLst>
                    <a:gd name="T0" fmla="*/ 5 w 9"/>
                    <a:gd name="T1" fmla="*/ 5 h 5"/>
                    <a:gd name="T2" fmla="*/ 9 w 9"/>
                    <a:gd name="T3" fmla="*/ 1 h 5"/>
                    <a:gd name="T4" fmla="*/ 9 w 9"/>
                    <a:gd name="T5" fmla="*/ 0 h 5"/>
                    <a:gd name="T6" fmla="*/ 0 w 9"/>
                    <a:gd name="T7" fmla="*/ 2 h 5"/>
                    <a:gd name="T8" fmla="*/ 5 w 9"/>
                    <a:gd name="T9" fmla="*/ 5 h 5"/>
                  </a:gdLst>
                  <a:ahLst/>
                  <a:cxnLst>
                    <a:cxn ang="0">
                      <a:pos x="T0" y="T1"/>
                    </a:cxn>
                    <a:cxn ang="0">
                      <a:pos x="T2" y="T3"/>
                    </a:cxn>
                    <a:cxn ang="0">
                      <a:pos x="T4" y="T5"/>
                    </a:cxn>
                    <a:cxn ang="0">
                      <a:pos x="T6" y="T7"/>
                    </a:cxn>
                    <a:cxn ang="0">
                      <a:pos x="T8" y="T9"/>
                    </a:cxn>
                  </a:cxnLst>
                  <a:rect l="0" t="0" r="r" b="b"/>
                  <a:pathLst>
                    <a:path w="9" h="5">
                      <a:moveTo>
                        <a:pt x="5" y="5"/>
                      </a:moveTo>
                      <a:cubicBezTo>
                        <a:pt x="7" y="5"/>
                        <a:pt x="9" y="3"/>
                        <a:pt x="9" y="1"/>
                      </a:cubicBezTo>
                      <a:cubicBezTo>
                        <a:pt x="9" y="0"/>
                        <a:pt x="9" y="0"/>
                        <a:pt x="9" y="0"/>
                      </a:cubicBezTo>
                      <a:cubicBezTo>
                        <a:pt x="6" y="1"/>
                        <a:pt x="3" y="1"/>
                        <a:pt x="0" y="2"/>
                      </a:cubicBezTo>
                      <a:cubicBezTo>
                        <a:pt x="1" y="4"/>
                        <a:pt x="3"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grpSp>
            <p:nvGrpSpPr>
              <p:cNvPr id="327" name="Group 1002"/>
              <p:cNvGrpSpPr>
                <a:grpSpLocks/>
              </p:cNvGrpSpPr>
              <p:nvPr/>
            </p:nvGrpSpPr>
            <p:grpSpPr bwMode="auto">
              <a:xfrm>
                <a:off x="19472276" y="528638"/>
                <a:ext cx="4267200" cy="2633663"/>
                <a:chOff x="12266" y="333"/>
                <a:chExt cx="2688" cy="1659"/>
              </a:xfrm>
              <a:grpFill/>
            </p:grpSpPr>
            <p:sp>
              <p:nvSpPr>
                <p:cNvPr id="1288" name="Freeform 802"/>
                <p:cNvSpPr>
                  <a:spLocks/>
                </p:cNvSpPr>
                <p:nvPr/>
              </p:nvSpPr>
              <p:spPr bwMode="auto">
                <a:xfrm>
                  <a:off x="12266" y="1197"/>
                  <a:ext cx="14" cy="61"/>
                </a:xfrm>
                <a:custGeom>
                  <a:avLst/>
                  <a:gdLst>
                    <a:gd name="T0" fmla="*/ 0 w 6"/>
                    <a:gd name="T1" fmla="*/ 23 h 26"/>
                    <a:gd name="T2" fmla="*/ 3 w 6"/>
                    <a:gd name="T3" fmla="*/ 26 h 26"/>
                    <a:gd name="T4" fmla="*/ 6 w 6"/>
                    <a:gd name="T5" fmla="*/ 23 h 26"/>
                    <a:gd name="T6" fmla="*/ 6 w 6"/>
                    <a:gd name="T7" fmla="*/ 0 h 26"/>
                    <a:gd name="T8" fmla="*/ 0 w 6"/>
                    <a:gd name="T9" fmla="*/ 10 h 26"/>
                    <a:gd name="T10" fmla="*/ 0 w 6"/>
                    <a:gd name="T11" fmla="*/ 23 h 26"/>
                  </a:gdLst>
                  <a:ahLst/>
                  <a:cxnLst>
                    <a:cxn ang="0">
                      <a:pos x="T0" y="T1"/>
                    </a:cxn>
                    <a:cxn ang="0">
                      <a:pos x="T2" y="T3"/>
                    </a:cxn>
                    <a:cxn ang="0">
                      <a:pos x="T4" y="T5"/>
                    </a:cxn>
                    <a:cxn ang="0">
                      <a:pos x="T6" y="T7"/>
                    </a:cxn>
                    <a:cxn ang="0">
                      <a:pos x="T8" y="T9"/>
                    </a:cxn>
                    <a:cxn ang="0">
                      <a:pos x="T10" y="T11"/>
                    </a:cxn>
                  </a:cxnLst>
                  <a:rect l="0" t="0" r="r" b="b"/>
                  <a:pathLst>
                    <a:path w="6" h="26">
                      <a:moveTo>
                        <a:pt x="0" y="23"/>
                      </a:moveTo>
                      <a:cubicBezTo>
                        <a:pt x="0" y="25"/>
                        <a:pt x="1" y="26"/>
                        <a:pt x="3" y="26"/>
                      </a:cubicBezTo>
                      <a:cubicBezTo>
                        <a:pt x="4" y="26"/>
                        <a:pt x="6" y="25"/>
                        <a:pt x="6" y="23"/>
                      </a:cubicBezTo>
                      <a:cubicBezTo>
                        <a:pt x="6" y="22"/>
                        <a:pt x="6" y="10"/>
                        <a:pt x="6" y="0"/>
                      </a:cubicBezTo>
                      <a:cubicBezTo>
                        <a:pt x="3" y="3"/>
                        <a:pt x="1" y="7"/>
                        <a:pt x="0" y="10"/>
                      </a:cubicBezTo>
                      <a:cubicBezTo>
                        <a:pt x="0" y="16"/>
                        <a:pt x="0" y="22"/>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89" name="Freeform 803"/>
                <p:cNvSpPr>
                  <a:spLocks/>
                </p:cNvSpPr>
                <p:nvPr/>
              </p:nvSpPr>
              <p:spPr bwMode="auto">
                <a:xfrm>
                  <a:off x="12283" y="1187"/>
                  <a:ext cx="9" cy="14"/>
                </a:xfrm>
                <a:custGeom>
                  <a:avLst/>
                  <a:gdLst>
                    <a:gd name="T0" fmla="*/ 0 w 4"/>
                    <a:gd name="T1" fmla="*/ 3 h 6"/>
                    <a:gd name="T2" fmla="*/ 0 w 4"/>
                    <a:gd name="T3" fmla="*/ 4 h 6"/>
                    <a:gd name="T4" fmla="*/ 2 w 4"/>
                    <a:gd name="T5" fmla="*/ 6 h 6"/>
                    <a:gd name="T6" fmla="*/ 4 w 4"/>
                    <a:gd name="T7" fmla="*/ 4 h 6"/>
                    <a:gd name="T8" fmla="*/ 4 w 4"/>
                    <a:gd name="T9" fmla="*/ 0 h 6"/>
                    <a:gd name="T10" fmla="*/ 1 w 4"/>
                    <a:gd name="T11" fmla="*/ 2 h 6"/>
                    <a:gd name="T12" fmla="*/ 0 w 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3"/>
                      </a:moveTo>
                      <a:cubicBezTo>
                        <a:pt x="0" y="4"/>
                        <a:pt x="0" y="4"/>
                        <a:pt x="0" y="4"/>
                      </a:cubicBezTo>
                      <a:cubicBezTo>
                        <a:pt x="0" y="5"/>
                        <a:pt x="1" y="6"/>
                        <a:pt x="2" y="6"/>
                      </a:cubicBezTo>
                      <a:cubicBezTo>
                        <a:pt x="3" y="6"/>
                        <a:pt x="4" y="5"/>
                        <a:pt x="4" y="4"/>
                      </a:cubicBezTo>
                      <a:cubicBezTo>
                        <a:pt x="4" y="4"/>
                        <a:pt x="4" y="2"/>
                        <a:pt x="4" y="0"/>
                      </a:cubicBezTo>
                      <a:cubicBezTo>
                        <a:pt x="3" y="0"/>
                        <a:pt x="2" y="1"/>
                        <a:pt x="1" y="2"/>
                      </a:cubicBezTo>
                      <a:cubicBezTo>
                        <a:pt x="1" y="2"/>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90" name="Freeform 804"/>
                <p:cNvSpPr>
                  <a:spLocks/>
                </p:cNvSpPr>
                <p:nvPr/>
              </p:nvSpPr>
              <p:spPr bwMode="auto">
                <a:xfrm>
                  <a:off x="12560" y="1443"/>
                  <a:ext cx="63" cy="111"/>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4 w 27"/>
                    <a:gd name="T27" fmla="*/ 44 h 47"/>
                    <a:gd name="T28" fmla="*/ 14 w 27"/>
                    <a:gd name="T29" fmla="*/ 28 h 47"/>
                    <a:gd name="T30" fmla="*/ 15 w 27"/>
                    <a:gd name="T31" fmla="*/ 28 h 47"/>
                    <a:gd name="T32" fmla="*/ 15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3"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91" name="Freeform 805"/>
                <p:cNvSpPr>
                  <a:spLocks/>
                </p:cNvSpPr>
                <p:nvPr/>
              </p:nvSpPr>
              <p:spPr bwMode="auto">
                <a:xfrm>
                  <a:off x="12496"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7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19" y="0"/>
                        <a:pt x="17" y="0"/>
                      </a:cubicBezTo>
                      <a:cubicBezTo>
                        <a:pt x="16" y="0"/>
                        <a:pt x="11" y="0"/>
                        <a:pt x="10" y="0"/>
                      </a:cubicBezTo>
                      <a:cubicBezTo>
                        <a:pt x="7" y="0"/>
                        <a:pt x="5" y="2"/>
                        <a:pt x="4" y="4"/>
                      </a:cubicBezTo>
                      <a:cubicBezTo>
                        <a:pt x="2" y="10"/>
                        <a:pt x="0" y="18"/>
                        <a:pt x="0" y="18"/>
                      </a:cubicBezTo>
                      <a:cubicBezTo>
                        <a:pt x="0" y="19"/>
                        <a:pt x="0" y="20"/>
                        <a:pt x="1" y="21"/>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92" name="Freeform 806"/>
                <p:cNvSpPr>
                  <a:spLocks/>
                </p:cNvSpPr>
                <p:nvPr/>
              </p:nvSpPr>
              <p:spPr bwMode="auto">
                <a:xfrm>
                  <a:off x="12567" y="1296"/>
                  <a:ext cx="52" cy="111"/>
                </a:xfrm>
                <a:custGeom>
                  <a:avLst/>
                  <a:gdLst>
                    <a:gd name="T0" fmla="*/ 0 w 22"/>
                    <a:gd name="T1" fmla="*/ 6 h 47"/>
                    <a:gd name="T2" fmla="*/ 0 w 22"/>
                    <a:gd name="T3" fmla="*/ 21 h 47"/>
                    <a:gd name="T4" fmla="*/ 2 w 22"/>
                    <a:gd name="T5" fmla="*/ 23 h 47"/>
                    <a:gd name="T6" fmla="*/ 4 w 22"/>
                    <a:gd name="T7" fmla="*/ 21 h 47"/>
                    <a:gd name="T8" fmla="*/ 4 w 22"/>
                    <a:gd name="T9" fmla="*/ 7 h 47"/>
                    <a:gd name="T10" fmla="*/ 5 w 22"/>
                    <a:gd name="T11" fmla="*/ 7 h 47"/>
                    <a:gd name="T12" fmla="*/ 5 w 22"/>
                    <a:gd name="T13" fmla="*/ 44 h 47"/>
                    <a:gd name="T14" fmla="*/ 8 w 22"/>
                    <a:gd name="T15" fmla="*/ 47 h 47"/>
                    <a:gd name="T16" fmla="*/ 10 w 22"/>
                    <a:gd name="T17" fmla="*/ 44 h 47"/>
                    <a:gd name="T18" fmla="*/ 10 w 22"/>
                    <a:gd name="T19" fmla="*/ 23 h 47"/>
                    <a:gd name="T20" fmla="*/ 12 w 22"/>
                    <a:gd name="T21" fmla="*/ 23 h 47"/>
                    <a:gd name="T22" fmla="*/ 12 w 22"/>
                    <a:gd name="T23" fmla="*/ 44 h 47"/>
                    <a:gd name="T24" fmla="*/ 14 w 22"/>
                    <a:gd name="T25" fmla="*/ 47 h 47"/>
                    <a:gd name="T26" fmla="*/ 17 w 22"/>
                    <a:gd name="T27" fmla="*/ 44 h 47"/>
                    <a:gd name="T28" fmla="*/ 17 w 22"/>
                    <a:gd name="T29" fmla="*/ 7 h 47"/>
                    <a:gd name="T30" fmla="*/ 18 w 22"/>
                    <a:gd name="T31" fmla="*/ 7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ubicBezTo>
                        <a:pt x="21" y="23"/>
                        <a:pt x="22" y="22"/>
                        <a:pt x="22" y="21"/>
                      </a:cubicBezTo>
                      <a:cubicBezTo>
                        <a:pt x="22" y="19"/>
                        <a:pt x="22" y="8"/>
                        <a:pt x="22" y="6"/>
                      </a:cubicBezTo>
                      <a:cubicBezTo>
                        <a:pt x="22" y="3"/>
                        <a:pt x="20" y="0"/>
                        <a:pt x="16" y="0"/>
                      </a:cubicBezTo>
                      <a:cubicBezTo>
                        <a:pt x="15" y="0"/>
                        <a:pt x="7" y="0"/>
                        <a:pt x="6" y="0"/>
                      </a:cubicBezTo>
                      <a:cubicBezTo>
                        <a:pt x="2"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93" name="Freeform 807"/>
                <p:cNvSpPr>
                  <a:spLocks/>
                </p:cNvSpPr>
                <p:nvPr/>
              </p:nvSpPr>
              <p:spPr bwMode="auto">
                <a:xfrm>
                  <a:off x="12560" y="1147"/>
                  <a:ext cx="63"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9 h 47"/>
                    <a:gd name="T20" fmla="*/ 9 w 27"/>
                    <a:gd name="T21" fmla="*/ 29 h 47"/>
                    <a:gd name="T22" fmla="*/ 9 w 27"/>
                    <a:gd name="T23" fmla="*/ 45 h 47"/>
                    <a:gd name="T24" fmla="*/ 11 w 27"/>
                    <a:gd name="T25" fmla="*/ 47 h 47"/>
                    <a:gd name="T26" fmla="*/ 14 w 27"/>
                    <a:gd name="T27" fmla="*/ 45 h 47"/>
                    <a:gd name="T28" fmla="*/ 14 w 27"/>
                    <a:gd name="T29" fmla="*/ 29 h 47"/>
                    <a:gd name="T30" fmla="*/ 15 w 27"/>
                    <a:gd name="T31" fmla="*/ 29 h 47"/>
                    <a:gd name="T32" fmla="*/ 15 w 27"/>
                    <a:gd name="T33" fmla="*/ 45 h 47"/>
                    <a:gd name="T34" fmla="*/ 17 w 27"/>
                    <a:gd name="T35" fmla="*/ 47 h 47"/>
                    <a:gd name="T36" fmla="*/ 19 w 27"/>
                    <a:gd name="T37" fmla="*/ 45 h 47"/>
                    <a:gd name="T38" fmla="*/ 19 w 27"/>
                    <a:gd name="T39" fmla="*/ 29 h 47"/>
                    <a:gd name="T40" fmla="*/ 25 w 27"/>
                    <a:gd name="T41" fmla="*/ 29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3"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94" name="Oval 808"/>
                <p:cNvSpPr>
                  <a:spLocks noChangeArrowheads="1"/>
                </p:cNvSpPr>
                <p:nvPr/>
              </p:nvSpPr>
              <p:spPr bwMode="auto">
                <a:xfrm>
                  <a:off x="12581"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95" name="Oval 809"/>
                <p:cNvSpPr>
                  <a:spLocks noChangeArrowheads="1"/>
                </p:cNvSpPr>
                <p:nvPr/>
              </p:nvSpPr>
              <p:spPr bwMode="auto">
                <a:xfrm>
                  <a:off x="12517"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96" name="Oval 810"/>
                <p:cNvSpPr>
                  <a:spLocks noChangeArrowheads="1"/>
                </p:cNvSpPr>
                <p:nvPr/>
              </p:nvSpPr>
              <p:spPr bwMode="auto">
                <a:xfrm>
                  <a:off x="12581"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97" name="Oval 811"/>
                <p:cNvSpPr>
                  <a:spLocks noChangeArrowheads="1"/>
                </p:cNvSpPr>
                <p:nvPr/>
              </p:nvSpPr>
              <p:spPr bwMode="auto">
                <a:xfrm>
                  <a:off x="12384"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98" name="Freeform 812"/>
                <p:cNvSpPr>
                  <a:spLocks/>
                </p:cNvSpPr>
                <p:nvPr/>
              </p:nvSpPr>
              <p:spPr bwMode="auto">
                <a:xfrm>
                  <a:off x="12363" y="1296"/>
                  <a:ext cx="64" cy="111"/>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1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1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7"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7" y="19"/>
                        <a:pt x="27" y="18"/>
                      </a:cubicBezTo>
                      <a:cubicBezTo>
                        <a:pt x="27" y="18"/>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99" name="Freeform 813"/>
                <p:cNvSpPr>
                  <a:spLocks/>
                </p:cNvSpPr>
                <p:nvPr/>
              </p:nvSpPr>
              <p:spPr bwMode="auto">
                <a:xfrm>
                  <a:off x="12500" y="1443"/>
                  <a:ext cx="55" cy="109"/>
                </a:xfrm>
                <a:custGeom>
                  <a:avLst/>
                  <a:gdLst>
                    <a:gd name="T0" fmla="*/ 16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7 w 23"/>
                    <a:gd name="T31" fmla="*/ 44 h 46"/>
                    <a:gd name="T32" fmla="*/ 17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6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6" y="0"/>
                      </a:move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3"/>
                        <a:pt x="21" y="23"/>
                      </a:cubicBezTo>
                      <a:cubicBezTo>
                        <a:pt x="22" y="23"/>
                        <a:pt x="23" y="22"/>
                        <a:pt x="23" y="20"/>
                      </a:cubicBezTo>
                      <a:cubicBezTo>
                        <a:pt x="23" y="19"/>
                        <a:pt x="23" y="8"/>
                        <a:pt x="23" y="6"/>
                      </a:cubicBezTo>
                      <a:cubicBezTo>
                        <a:pt x="23" y="2"/>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00" name="Oval 814"/>
                <p:cNvSpPr>
                  <a:spLocks noChangeArrowheads="1"/>
                </p:cNvSpPr>
                <p:nvPr/>
              </p:nvSpPr>
              <p:spPr bwMode="auto">
                <a:xfrm>
                  <a:off x="12451"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01" name="Oval 815"/>
                <p:cNvSpPr>
                  <a:spLocks noChangeArrowheads="1"/>
                </p:cNvSpPr>
                <p:nvPr/>
              </p:nvSpPr>
              <p:spPr bwMode="auto">
                <a:xfrm>
                  <a:off x="12384"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02" name="Freeform 816"/>
                <p:cNvSpPr>
                  <a:spLocks/>
                </p:cNvSpPr>
                <p:nvPr/>
              </p:nvSpPr>
              <p:spPr bwMode="auto">
                <a:xfrm>
                  <a:off x="12429" y="1147"/>
                  <a:ext cx="64" cy="111"/>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2 w 27"/>
                    <a:gd name="T19" fmla="*/ 29 h 47"/>
                    <a:gd name="T20" fmla="*/ 9 w 27"/>
                    <a:gd name="T21" fmla="*/ 29 h 47"/>
                    <a:gd name="T22" fmla="*/ 9 w 27"/>
                    <a:gd name="T23" fmla="*/ 45 h 47"/>
                    <a:gd name="T24" fmla="*/ 11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9 w 27"/>
                    <a:gd name="T37" fmla="*/ 45 h 47"/>
                    <a:gd name="T38" fmla="*/ 19 w 27"/>
                    <a:gd name="T39" fmla="*/ 29 h 47"/>
                    <a:gd name="T40" fmla="*/ 25 w 27"/>
                    <a:gd name="T41" fmla="*/ 29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9"/>
                        <a:pt x="2" y="29"/>
                        <a:pt x="2"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03" name="Oval 817"/>
                <p:cNvSpPr>
                  <a:spLocks noChangeArrowheads="1"/>
                </p:cNvSpPr>
                <p:nvPr/>
              </p:nvSpPr>
              <p:spPr bwMode="auto">
                <a:xfrm>
                  <a:off x="12451"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04" name="Freeform 818"/>
                <p:cNvSpPr>
                  <a:spLocks/>
                </p:cNvSpPr>
                <p:nvPr/>
              </p:nvSpPr>
              <p:spPr bwMode="auto">
                <a:xfrm>
                  <a:off x="12434" y="1296"/>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7 h 47"/>
                    <a:gd name="T14" fmla="*/ 5 w 23"/>
                    <a:gd name="T15" fmla="*/ 7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7 h 47"/>
                    <a:gd name="T34" fmla="*/ 19 w 23"/>
                    <a:gd name="T35" fmla="*/ 7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19"/>
                        <a:pt x="0" y="21"/>
                      </a:cubicBezTo>
                      <a:cubicBezTo>
                        <a:pt x="0" y="22"/>
                        <a:pt x="1" y="23"/>
                        <a:pt x="2" y="23"/>
                      </a:cubicBezTo>
                      <a:cubicBezTo>
                        <a:pt x="4"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05" name="Oval 819"/>
                <p:cNvSpPr>
                  <a:spLocks noChangeArrowheads="1"/>
                </p:cNvSpPr>
                <p:nvPr/>
              </p:nvSpPr>
              <p:spPr bwMode="auto">
                <a:xfrm>
                  <a:off x="12321"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06" name="Oval 820"/>
                <p:cNvSpPr>
                  <a:spLocks noChangeArrowheads="1"/>
                </p:cNvSpPr>
                <p:nvPr/>
              </p:nvSpPr>
              <p:spPr bwMode="auto">
                <a:xfrm>
                  <a:off x="14207"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07" name="Oval 821"/>
                <p:cNvSpPr>
                  <a:spLocks noChangeArrowheads="1"/>
                </p:cNvSpPr>
                <p:nvPr/>
              </p:nvSpPr>
              <p:spPr bwMode="auto">
                <a:xfrm>
                  <a:off x="14207"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08" name="Freeform 822"/>
                <p:cNvSpPr>
                  <a:spLocks/>
                </p:cNvSpPr>
                <p:nvPr/>
              </p:nvSpPr>
              <p:spPr bwMode="auto">
                <a:xfrm>
                  <a:off x="14185" y="1736"/>
                  <a:ext cx="64" cy="111"/>
                </a:xfrm>
                <a:custGeom>
                  <a:avLst/>
                  <a:gdLst>
                    <a:gd name="T0" fmla="*/ 23 w 27"/>
                    <a:gd name="T1" fmla="*/ 4 h 47"/>
                    <a:gd name="T2" fmla="*/ 18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09" name="Oval 823"/>
                <p:cNvSpPr>
                  <a:spLocks noChangeArrowheads="1"/>
                </p:cNvSpPr>
                <p:nvPr/>
              </p:nvSpPr>
              <p:spPr bwMode="auto">
                <a:xfrm>
                  <a:off x="14337"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10" name="Freeform 824"/>
                <p:cNvSpPr>
                  <a:spLocks/>
                </p:cNvSpPr>
                <p:nvPr/>
              </p:nvSpPr>
              <p:spPr bwMode="auto">
                <a:xfrm>
                  <a:off x="14190" y="1587"/>
                  <a:ext cx="55" cy="111"/>
                </a:xfrm>
                <a:custGeom>
                  <a:avLst/>
                  <a:gdLst>
                    <a:gd name="T0" fmla="*/ 0 w 23"/>
                    <a:gd name="T1" fmla="*/ 21 h 47"/>
                    <a:gd name="T2" fmla="*/ 2 w 23"/>
                    <a:gd name="T3" fmla="*/ 23 h 47"/>
                    <a:gd name="T4" fmla="*/ 5 w 23"/>
                    <a:gd name="T5" fmla="*/ 21 h 47"/>
                    <a:gd name="T6" fmla="*/ 5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7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7"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11" name="Freeform 825"/>
                <p:cNvSpPr>
                  <a:spLocks/>
                </p:cNvSpPr>
                <p:nvPr/>
              </p:nvSpPr>
              <p:spPr bwMode="auto">
                <a:xfrm>
                  <a:off x="14252" y="1883"/>
                  <a:ext cx="64" cy="109"/>
                </a:xfrm>
                <a:custGeom>
                  <a:avLst/>
                  <a:gdLst>
                    <a:gd name="T0" fmla="*/ 4 w 27"/>
                    <a:gd name="T1" fmla="*/ 19 h 46"/>
                    <a:gd name="T2" fmla="*/ 8 w 27"/>
                    <a:gd name="T3" fmla="*/ 6 h 46"/>
                    <a:gd name="T4" fmla="*/ 9 w 27"/>
                    <a:gd name="T5" fmla="*/ 6 h 46"/>
                    <a:gd name="T6" fmla="*/ 2 w 27"/>
                    <a:gd name="T7" fmla="*/ 28 h 46"/>
                    <a:gd name="T8" fmla="*/ 8 w 27"/>
                    <a:gd name="T9" fmla="*/ 28 h 46"/>
                    <a:gd name="T10" fmla="*/ 8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5 w 27"/>
                    <a:gd name="T29" fmla="*/ 28 h 46"/>
                    <a:gd name="T30" fmla="*/ 18 w 27"/>
                    <a:gd name="T31" fmla="*/ 6 h 46"/>
                    <a:gd name="T32" fmla="*/ 19 w 27"/>
                    <a:gd name="T33" fmla="*/ 6 h 46"/>
                    <a:gd name="T34" fmla="*/ 23 w 27"/>
                    <a:gd name="T35" fmla="*/ 19 h 46"/>
                    <a:gd name="T36" fmla="*/ 25 w 27"/>
                    <a:gd name="T37" fmla="*/ 20 h 46"/>
                    <a:gd name="T38" fmla="*/ 27 w 27"/>
                    <a:gd name="T39" fmla="*/ 18 h 46"/>
                    <a:gd name="T40" fmla="*/ 23 w 27"/>
                    <a:gd name="T41" fmla="*/ 4 h 46"/>
                    <a:gd name="T42" fmla="*/ 17 w 27"/>
                    <a:gd name="T43" fmla="*/ 0 h 46"/>
                    <a:gd name="T44" fmla="*/ 10 w 27"/>
                    <a:gd name="T45" fmla="*/ 0 h 46"/>
                    <a:gd name="T46" fmla="*/ 4 w 27"/>
                    <a:gd name="T47" fmla="*/ 4 h 46"/>
                    <a:gd name="T48" fmla="*/ 0 w 27"/>
                    <a:gd name="T49" fmla="*/ 18 h 46"/>
                    <a:gd name="T50" fmla="*/ 1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8" y="46"/>
                        <a:pt x="18" y="45"/>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12" name="Freeform 826"/>
                <p:cNvSpPr>
                  <a:spLocks/>
                </p:cNvSpPr>
                <p:nvPr/>
              </p:nvSpPr>
              <p:spPr bwMode="auto">
                <a:xfrm>
                  <a:off x="14323" y="1883"/>
                  <a:ext cx="52" cy="109"/>
                </a:xfrm>
                <a:custGeom>
                  <a:avLst/>
                  <a:gdLst>
                    <a:gd name="T0" fmla="*/ 4 w 22"/>
                    <a:gd name="T1" fmla="*/ 20 h 46"/>
                    <a:gd name="T2" fmla="*/ 4 w 22"/>
                    <a:gd name="T3" fmla="*/ 7 h 46"/>
                    <a:gd name="T4" fmla="*/ 5 w 22"/>
                    <a:gd name="T5" fmla="*/ 7 h 46"/>
                    <a:gd name="T6" fmla="*/ 5 w 22"/>
                    <a:gd name="T7" fmla="*/ 44 h 46"/>
                    <a:gd name="T8" fmla="*/ 8 w 22"/>
                    <a:gd name="T9" fmla="*/ 46 h 46"/>
                    <a:gd name="T10" fmla="*/ 11 w 22"/>
                    <a:gd name="T11" fmla="*/ 44 h 46"/>
                    <a:gd name="T12" fmla="*/ 11 w 22"/>
                    <a:gd name="T13" fmla="*/ 22 h 46"/>
                    <a:gd name="T14" fmla="*/ 12 w 22"/>
                    <a:gd name="T15" fmla="*/ 22 h 46"/>
                    <a:gd name="T16" fmla="*/ 12 w 22"/>
                    <a:gd name="T17" fmla="*/ 44 h 46"/>
                    <a:gd name="T18" fmla="*/ 14 w 22"/>
                    <a:gd name="T19" fmla="*/ 46 h 46"/>
                    <a:gd name="T20" fmla="*/ 17 w 22"/>
                    <a:gd name="T21" fmla="*/ 44 h 46"/>
                    <a:gd name="T22" fmla="*/ 17 w 22"/>
                    <a:gd name="T23" fmla="*/ 7 h 46"/>
                    <a:gd name="T24" fmla="*/ 18 w 22"/>
                    <a:gd name="T25" fmla="*/ 7 h 46"/>
                    <a:gd name="T26" fmla="*/ 18 w 22"/>
                    <a:gd name="T27" fmla="*/ 20 h 46"/>
                    <a:gd name="T28" fmla="*/ 20 w 22"/>
                    <a:gd name="T29" fmla="*/ 22 h 46"/>
                    <a:gd name="T30" fmla="*/ 22 w 22"/>
                    <a:gd name="T31" fmla="*/ 20 h 46"/>
                    <a:gd name="T32" fmla="*/ 22 w 22"/>
                    <a:gd name="T33" fmla="*/ 6 h 46"/>
                    <a:gd name="T34" fmla="*/ 16 w 22"/>
                    <a:gd name="T35" fmla="*/ 0 h 46"/>
                    <a:gd name="T36" fmla="*/ 6 w 22"/>
                    <a:gd name="T37" fmla="*/ 0 h 46"/>
                    <a:gd name="T38" fmla="*/ 0 w 22"/>
                    <a:gd name="T39" fmla="*/ 6 h 46"/>
                    <a:gd name="T40" fmla="*/ 0 w 22"/>
                    <a:gd name="T41" fmla="*/ 20 h 46"/>
                    <a:gd name="T42" fmla="*/ 2 w 22"/>
                    <a:gd name="T43" fmla="*/ 22 h 46"/>
                    <a:gd name="T44" fmla="*/ 4 w 22"/>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4" y="20"/>
                      </a:move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2"/>
                        <a:pt x="11" y="22"/>
                      </a:cubicBezTo>
                      <a:cubicBezTo>
                        <a:pt x="11" y="22"/>
                        <a:pt x="11" y="22"/>
                        <a:pt x="12" y="22"/>
                      </a:cubicBezTo>
                      <a:cubicBezTo>
                        <a:pt x="12" y="22"/>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0" y="22"/>
                      </a:cubicBezTo>
                      <a:cubicBezTo>
                        <a:pt x="21" y="22"/>
                        <a:pt x="22" y="21"/>
                        <a:pt x="22" y="20"/>
                      </a:cubicBezTo>
                      <a:cubicBezTo>
                        <a:pt x="22" y="19"/>
                        <a:pt x="22" y="7"/>
                        <a:pt x="22" y="6"/>
                      </a:cubicBezTo>
                      <a:cubicBezTo>
                        <a:pt x="22" y="2"/>
                        <a:pt x="20" y="0"/>
                        <a:pt x="16" y="0"/>
                      </a:cubicBezTo>
                      <a:cubicBezTo>
                        <a:pt x="15" y="0"/>
                        <a:pt x="7" y="0"/>
                        <a:pt x="6" y="0"/>
                      </a:cubicBezTo>
                      <a:cubicBezTo>
                        <a:pt x="2" y="0"/>
                        <a:pt x="0" y="2"/>
                        <a:pt x="0" y="6"/>
                      </a:cubicBezTo>
                      <a:cubicBezTo>
                        <a:pt x="0" y="7"/>
                        <a:pt x="0" y="19"/>
                        <a:pt x="0" y="20"/>
                      </a:cubicBezTo>
                      <a:cubicBezTo>
                        <a:pt x="0" y="21"/>
                        <a:pt x="1" y="22"/>
                        <a:pt x="2" y="22"/>
                      </a:cubicBezTo>
                      <a:cubicBezTo>
                        <a:pt x="3" y="22"/>
                        <a:pt x="4" y="21"/>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13" name="Freeform 827"/>
                <p:cNvSpPr>
                  <a:spLocks/>
                </p:cNvSpPr>
                <p:nvPr/>
              </p:nvSpPr>
              <p:spPr bwMode="auto">
                <a:xfrm>
                  <a:off x="14453" y="1587"/>
                  <a:ext cx="42" cy="111"/>
                </a:xfrm>
                <a:custGeom>
                  <a:avLst/>
                  <a:gdLst>
                    <a:gd name="T0" fmla="*/ 0 w 18"/>
                    <a:gd name="T1" fmla="*/ 6 h 47"/>
                    <a:gd name="T2" fmla="*/ 0 w 18"/>
                    <a:gd name="T3" fmla="*/ 21 h 47"/>
                    <a:gd name="T4" fmla="*/ 2 w 18"/>
                    <a:gd name="T5" fmla="*/ 23 h 47"/>
                    <a:gd name="T6" fmla="*/ 4 w 18"/>
                    <a:gd name="T7" fmla="*/ 21 h 47"/>
                    <a:gd name="T8" fmla="*/ 4 w 18"/>
                    <a:gd name="T9" fmla="*/ 8 h 47"/>
                    <a:gd name="T10" fmla="*/ 5 w 18"/>
                    <a:gd name="T11" fmla="*/ 8 h 47"/>
                    <a:gd name="T12" fmla="*/ 5 w 18"/>
                    <a:gd name="T13" fmla="*/ 44 h 47"/>
                    <a:gd name="T14" fmla="*/ 8 w 18"/>
                    <a:gd name="T15" fmla="*/ 47 h 47"/>
                    <a:gd name="T16" fmla="*/ 11 w 18"/>
                    <a:gd name="T17" fmla="*/ 44 h 47"/>
                    <a:gd name="T18" fmla="*/ 11 w 18"/>
                    <a:gd name="T19" fmla="*/ 23 h 47"/>
                    <a:gd name="T20" fmla="*/ 12 w 18"/>
                    <a:gd name="T21" fmla="*/ 23 h 47"/>
                    <a:gd name="T22" fmla="*/ 12 w 18"/>
                    <a:gd name="T23" fmla="*/ 44 h 47"/>
                    <a:gd name="T24" fmla="*/ 15 w 18"/>
                    <a:gd name="T25" fmla="*/ 47 h 47"/>
                    <a:gd name="T26" fmla="*/ 18 w 18"/>
                    <a:gd name="T27" fmla="*/ 44 h 47"/>
                    <a:gd name="T28" fmla="*/ 18 w 18"/>
                    <a:gd name="T29" fmla="*/ 13 h 47"/>
                    <a:gd name="T30" fmla="*/ 7 w 18"/>
                    <a:gd name="T31" fmla="*/ 0 h 47"/>
                    <a:gd name="T32" fmla="*/ 6 w 18"/>
                    <a:gd name="T33" fmla="*/ 0 h 47"/>
                    <a:gd name="T34" fmla="*/ 0 w 18"/>
                    <a:gd name="T3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22"/>
                        <a:pt x="18" y="13"/>
                      </a:cubicBezTo>
                      <a:cubicBezTo>
                        <a:pt x="15" y="9"/>
                        <a:pt x="11" y="4"/>
                        <a:pt x="7" y="0"/>
                      </a:cubicBezTo>
                      <a:cubicBezTo>
                        <a:pt x="7"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14" name="Oval 828"/>
                <p:cNvSpPr>
                  <a:spLocks noChangeArrowheads="1"/>
                </p:cNvSpPr>
                <p:nvPr/>
              </p:nvSpPr>
              <p:spPr bwMode="auto">
                <a:xfrm>
                  <a:off x="14207" y="17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15" name="Freeform 829"/>
                <p:cNvSpPr>
                  <a:spLocks/>
                </p:cNvSpPr>
                <p:nvPr/>
              </p:nvSpPr>
              <p:spPr bwMode="auto">
                <a:xfrm>
                  <a:off x="14190" y="1883"/>
                  <a:ext cx="55" cy="109"/>
                </a:xfrm>
                <a:custGeom>
                  <a:avLst/>
                  <a:gdLst>
                    <a:gd name="T0" fmla="*/ 5 w 23"/>
                    <a:gd name="T1" fmla="*/ 20 h 46"/>
                    <a:gd name="T2" fmla="*/ 5 w 23"/>
                    <a:gd name="T3" fmla="*/ 7 h 46"/>
                    <a:gd name="T4" fmla="*/ 6 w 23"/>
                    <a:gd name="T5" fmla="*/ 7 h 46"/>
                    <a:gd name="T6" fmla="*/ 6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8 w 23"/>
                    <a:gd name="T21" fmla="*/ 44 h 46"/>
                    <a:gd name="T22" fmla="*/ 18 w 23"/>
                    <a:gd name="T23" fmla="*/ 7 h 46"/>
                    <a:gd name="T24" fmla="*/ 19 w 23"/>
                    <a:gd name="T25" fmla="*/ 7 h 46"/>
                    <a:gd name="T26" fmla="*/ 19 w 23"/>
                    <a:gd name="T27" fmla="*/ 20 h 46"/>
                    <a:gd name="T28" fmla="*/ 21 w 23"/>
                    <a:gd name="T29" fmla="*/ 22 h 46"/>
                    <a:gd name="T30" fmla="*/ 23 w 23"/>
                    <a:gd name="T31" fmla="*/ 20 h 46"/>
                    <a:gd name="T32" fmla="*/ 23 w 23"/>
                    <a:gd name="T33" fmla="*/ 6 h 46"/>
                    <a:gd name="T34" fmla="*/ 17 w 23"/>
                    <a:gd name="T35" fmla="*/ 0 h 46"/>
                    <a:gd name="T36" fmla="*/ 7 w 23"/>
                    <a:gd name="T37" fmla="*/ 0 h 46"/>
                    <a:gd name="T38" fmla="*/ 0 w 23"/>
                    <a:gd name="T39" fmla="*/ 6 h 46"/>
                    <a:gd name="T40" fmla="*/ 0 w 23"/>
                    <a:gd name="T41" fmla="*/ 20 h 46"/>
                    <a:gd name="T42" fmla="*/ 2 w 23"/>
                    <a:gd name="T43" fmla="*/ 22 h 46"/>
                    <a:gd name="T44" fmla="*/ 5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5" y="20"/>
                      </a:move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2"/>
                        <a:pt x="11" y="22"/>
                      </a:cubicBezTo>
                      <a:cubicBezTo>
                        <a:pt x="11" y="22"/>
                        <a:pt x="11" y="22"/>
                        <a:pt x="12" y="22"/>
                      </a:cubicBezTo>
                      <a:cubicBezTo>
                        <a:pt x="12" y="22"/>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7" y="0"/>
                      </a:cubicBezTo>
                      <a:cubicBezTo>
                        <a:pt x="3" y="0"/>
                        <a:pt x="0" y="2"/>
                        <a:pt x="0" y="6"/>
                      </a:cubicBezTo>
                      <a:cubicBezTo>
                        <a:pt x="0" y="7"/>
                        <a:pt x="0" y="19"/>
                        <a:pt x="0" y="20"/>
                      </a:cubicBezTo>
                      <a:cubicBezTo>
                        <a:pt x="0" y="21"/>
                        <a:pt x="1" y="22"/>
                        <a:pt x="2" y="22"/>
                      </a:cubicBezTo>
                      <a:cubicBezTo>
                        <a:pt x="4" y="22"/>
                        <a:pt x="5" y="21"/>
                        <a:pt x="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16" name="Line 830"/>
                <p:cNvSpPr>
                  <a:spLocks noChangeShapeType="1"/>
                </p:cNvSpPr>
                <p:nvPr/>
              </p:nvSpPr>
              <p:spPr bwMode="auto">
                <a:xfrm>
                  <a:off x="14469" y="172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17" name="Line 831"/>
                <p:cNvSpPr>
                  <a:spLocks noChangeShapeType="1"/>
                </p:cNvSpPr>
                <p:nvPr/>
              </p:nvSpPr>
              <p:spPr bwMode="auto">
                <a:xfrm>
                  <a:off x="14469" y="172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18" name="Line 832"/>
                <p:cNvSpPr>
                  <a:spLocks noChangeShapeType="1"/>
                </p:cNvSpPr>
                <p:nvPr/>
              </p:nvSpPr>
              <p:spPr bwMode="auto">
                <a:xfrm>
                  <a:off x="14491" y="172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19" name="Line 833"/>
                <p:cNvSpPr>
                  <a:spLocks noChangeShapeType="1"/>
                </p:cNvSpPr>
                <p:nvPr/>
              </p:nvSpPr>
              <p:spPr bwMode="auto">
                <a:xfrm>
                  <a:off x="14491" y="172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20" name="Oval 834"/>
                <p:cNvSpPr>
                  <a:spLocks noChangeArrowheads="1"/>
                </p:cNvSpPr>
                <p:nvPr/>
              </p:nvSpPr>
              <p:spPr bwMode="auto">
                <a:xfrm>
                  <a:off x="14469" y="1857"/>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21" name="Freeform 835"/>
                <p:cNvSpPr>
                  <a:spLocks/>
                </p:cNvSpPr>
                <p:nvPr/>
              </p:nvSpPr>
              <p:spPr bwMode="auto">
                <a:xfrm>
                  <a:off x="14453" y="1883"/>
                  <a:ext cx="54" cy="109"/>
                </a:xfrm>
                <a:custGeom>
                  <a:avLst/>
                  <a:gdLst>
                    <a:gd name="T0" fmla="*/ 17 w 23"/>
                    <a:gd name="T1" fmla="*/ 0 h 46"/>
                    <a:gd name="T2" fmla="*/ 6 w 23"/>
                    <a:gd name="T3" fmla="*/ 0 h 46"/>
                    <a:gd name="T4" fmla="*/ 0 w 23"/>
                    <a:gd name="T5" fmla="*/ 6 h 46"/>
                    <a:gd name="T6" fmla="*/ 0 w 23"/>
                    <a:gd name="T7" fmla="*/ 20 h 46"/>
                    <a:gd name="T8" fmla="*/ 2 w 23"/>
                    <a:gd name="T9" fmla="*/ 22 h 46"/>
                    <a:gd name="T10" fmla="*/ 4 w 23"/>
                    <a:gd name="T11" fmla="*/ 20 h 46"/>
                    <a:gd name="T12" fmla="*/ 4 w 23"/>
                    <a:gd name="T13" fmla="*/ 7 h 46"/>
                    <a:gd name="T14" fmla="*/ 5 w 23"/>
                    <a:gd name="T15" fmla="*/ 7 h 46"/>
                    <a:gd name="T16" fmla="*/ 5 w 23"/>
                    <a:gd name="T17" fmla="*/ 44 h 46"/>
                    <a:gd name="T18" fmla="*/ 8 w 23"/>
                    <a:gd name="T19" fmla="*/ 46 h 46"/>
                    <a:gd name="T20" fmla="*/ 9 w 23"/>
                    <a:gd name="T21" fmla="*/ 46 h 46"/>
                    <a:gd name="T22" fmla="*/ 11 w 23"/>
                    <a:gd name="T23" fmla="*/ 43 h 46"/>
                    <a:gd name="T24" fmla="*/ 11 w 23"/>
                    <a:gd name="T25" fmla="*/ 22 h 46"/>
                    <a:gd name="T26" fmla="*/ 12 w 23"/>
                    <a:gd name="T27" fmla="*/ 22 h 46"/>
                    <a:gd name="T28" fmla="*/ 12 w 23"/>
                    <a:gd name="T29" fmla="*/ 40 h 46"/>
                    <a:gd name="T30" fmla="*/ 18 w 23"/>
                    <a:gd name="T31" fmla="*/ 28 h 46"/>
                    <a:gd name="T32" fmla="*/ 18 w 23"/>
                    <a:gd name="T33" fmla="*/ 7 h 46"/>
                    <a:gd name="T34" fmla="*/ 19 w 23"/>
                    <a:gd name="T35" fmla="*/ 7 h 46"/>
                    <a:gd name="T36" fmla="*/ 19 w 23"/>
                    <a:gd name="T37" fmla="*/ 20 h 46"/>
                    <a:gd name="T38" fmla="*/ 20 w 23"/>
                    <a:gd name="T39" fmla="*/ 22 h 46"/>
                    <a:gd name="T40" fmla="*/ 23 w 23"/>
                    <a:gd name="T41" fmla="*/ 15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1"/>
                        <a:pt x="1" y="22"/>
                        <a:pt x="2" y="22"/>
                      </a:cubicBezTo>
                      <a:cubicBezTo>
                        <a:pt x="3" y="22"/>
                        <a:pt x="4" y="21"/>
                        <a:pt x="4" y="20"/>
                      </a:cubicBezTo>
                      <a:cubicBezTo>
                        <a:pt x="4" y="19"/>
                        <a:pt x="4" y="7"/>
                        <a:pt x="4" y="7"/>
                      </a:cubicBezTo>
                      <a:cubicBezTo>
                        <a:pt x="4" y="7"/>
                        <a:pt x="4" y="7"/>
                        <a:pt x="5" y="7"/>
                      </a:cubicBezTo>
                      <a:cubicBezTo>
                        <a:pt x="5" y="7"/>
                        <a:pt x="5" y="41"/>
                        <a:pt x="5" y="44"/>
                      </a:cubicBezTo>
                      <a:cubicBezTo>
                        <a:pt x="5" y="45"/>
                        <a:pt x="7" y="46"/>
                        <a:pt x="8" y="46"/>
                      </a:cubicBezTo>
                      <a:cubicBezTo>
                        <a:pt x="9" y="46"/>
                        <a:pt x="9" y="46"/>
                        <a:pt x="9" y="46"/>
                      </a:cubicBezTo>
                      <a:cubicBezTo>
                        <a:pt x="10" y="45"/>
                        <a:pt x="10" y="44"/>
                        <a:pt x="11" y="43"/>
                      </a:cubicBezTo>
                      <a:cubicBezTo>
                        <a:pt x="11" y="38"/>
                        <a:pt x="11" y="22"/>
                        <a:pt x="11" y="22"/>
                      </a:cubicBezTo>
                      <a:cubicBezTo>
                        <a:pt x="11" y="22"/>
                        <a:pt x="11" y="22"/>
                        <a:pt x="12" y="22"/>
                      </a:cubicBezTo>
                      <a:cubicBezTo>
                        <a:pt x="12" y="22"/>
                        <a:pt x="12" y="34"/>
                        <a:pt x="12" y="40"/>
                      </a:cubicBezTo>
                      <a:cubicBezTo>
                        <a:pt x="14" y="36"/>
                        <a:pt x="16" y="32"/>
                        <a:pt x="18" y="28"/>
                      </a:cubicBezTo>
                      <a:cubicBezTo>
                        <a:pt x="18" y="18"/>
                        <a:pt x="18" y="7"/>
                        <a:pt x="18" y="7"/>
                      </a:cubicBezTo>
                      <a:cubicBezTo>
                        <a:pt x="18" y="7"/>
                        <a:pt x="18" y="7"/>
                        <a:pt x="19" y="7"/>
                      </a:cubicBezTo>
                      <a:cubicBezTo>
                        <a:pt x="19" y="7"/>
                        <a:pt x="19" y="19"/>
                        <a:pt x="19" y="20"/>
                      </a:cubicBezTo>
                      <a:cubicBezTo>
                        <a:pt x="19" y="21"/>
                        <a:pt x="19" y="22"/>
                        <a:pt x="20" y="22"/>
                      </a:cubicBezTo>
                      <a:cubicBezTo>
                        <a:pt x="21" y="20"/>
                        <a:pt x="22" y="17"/>
                        <a:pt x="23" y="15"/>
                      </a:cubicBezTo>
                      <a:cubicBezTo>
                        <a:pt x="23" y="11"/>
                        <a:pt x="23" y="7"/>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22" name="Freeform 836"/>
                <p:cNvSpPr>
                  <a:spLocks/>
                </p:cNvSpPr>
                <p:nvPr/>
              </p:nvSpPr>
              <p:spPr bwMode="auto">
                <a:xfrm>
                  <a:off x="14382" y="1883"/>
                  <a:ext cx="64" cy="109"/>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7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4 w 27"/>
                    <a:gd name="T35" fmla="*/ 19 h 46"/>
                    <a:gd name="T36" fmla="*/ 26 w 27"/>
                    <a:gd name="T37" fmla="*/ 20 h 46"/>
                    <a:gd name="T38" fmla="*/ 27 w 27"/>
                    <a:gd name="T39" fmla="*/ 18 h 46"/>
                    <a:gd name="T40" fmla="*/ 23 w 27"/>
                    <a:gd name="T41" fmla="*/ 4 h 46"/>
                    <a:gd name="T42" fmla="*/ 18 w 27"/>
                    <a:gd name="T43" fmla="*/ 0 h 46"/>
                    <a:gd name="T44" fmla="*/ 10 w 27"/>
                    <a:gd name="T45" fmla="*/ 0 h 46"/>
                    <a:gd name="T46" fmla="*/ 5 w 27"/>
                    <a:gd name="T47" fmla="*/ 4 h 46"/>
                    <a:gd name="T48" fmla="*/ 1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7"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1" y="18"/>
                      </a:cubicBezTo>
                      <a:cubicBezTo>
                        <a:pt x="0" y="19"/>
                        <a:pt x="1" y="20"/>
                        <a:pt x="2" y="20"/>
                      </a:cubicBezTo>
                      <a:cubicBezTo>
                        <a:pt x="3" y="21"/>
                        <a:pt x="4"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23" name="Freeform 837"/>
                <p:cNvSpPr>
                  <a:spLocks/>
                </p:cNvSpPr>
                <p:nvPr/>
              </p:nvSpPr>
              <p:spPr bwMode="auto">
                <a:xfrm>
                  <a:off x="14498" y="1620"/>
                  <a:ext cx="7" cy="21"/>
                </a:xfrm>
                <a:custGeom>
                  <a:avLst/>
                  <a:gdLst>
                    <a:gd name="T0" fmla="*/ 0 w 3"/>
                    <a:gd name="T1" fmla="*/ 0 h 9"/>
                    <a:gd name="T2" fmla="*/ 0 w 3"/>
                    <a:gd name="T3" fmla="*/ 7 h 9"/>
                    <a:gd name="T4" fmla="*/ 2 w 3"/>
                    <a:gd name="T5" fmla="*/ 9 h 9"/>
                    <a:gd name="T6" fmla="*/ 3 w 3"/>
                    <a:gd name="T7" fmla="*/ 9 h 9"/>
                    <a:gd name="T8" fmla="*/ 1 w 3"/>
                    <a:gd name="T9" fmla="*/ 2 h 9"/>
                    <a:gd name="T10" fmla="*/ 0 w 3"/>
                    <a:gd name="T11" fmla="*/ 0 h 9"/>
                  </a:gdLst>
                  <a:ahLst/>
                  <a:cxnLst>
                    <a:cxn ang="0">
                      <a:pos x="T0" y="T1"/>
                    </a:cxn>
                    <a:cxn ang="0">
                      <a:pos x="T2" y="T3"/>
                    </a:cxn>
                    <a:cxn ang="0">
                      <a:pos x="T4" y="T5"/>
                    </a:cxn>
                    <a:cxn ang="0">
                      <a:pos x="T6" y="T7"/>
                    </a:cxn>
                    <a:cxn ang="0">
                      <a:pos x="T8" y="T9"/>
                    </a:cxn>
                    <a:cxn ang="0">
                      <a:pos x="T10" y="T11"/>
                    </a:cxn>
                  </a:cxnLst>
                  <a:rect l="0" t="0" r="r" b="b"/>
                  <a:pathLst>
                    <a:path w="3" h="9">
                      <a:moveTo>
                        <a:pt x="0" y="0"/>
                      </a:moveTo>
                      <a:cubicBezTo>
                        <a:pt x="0" y="3"/>
                        <a:pt x="0" y="6"/>
                        <a:pt x="0" y="7"/>
                      </a:cubicBezTo>
                      <a:cubicBezTo>
                        <a:pt x="0" y="8"/>
                        <a:pt x="1" y="9"/>
                        <a:pt x="2" y="9"/>
                      </a:cubicBezTo>
                      <a:cubicBezTo>
                        <a:pt x="2" y="9"/>
                        <a:pt x="3" y="9"/>
                        <a:pt x="3" y="9"/>
                      </a:cubicBezTo>
                      <a:cubicBezTo>
                        <a:pt x="3" y="6"/>
                        <a:pt x="2" y="4"/>
                        <a:pt x="1"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24" name="Freeform 838"/>
                <p:cNvSpPr>
                  <a:spLocks/>
                </p:cNvSpPr>
                <p:nvPr/>
              </p:nvSpPr>
              <p:spPr bwMode="auto">
                <a:xfrm>
                  <a:off x="14318" y="1736"/>
                  <a:ext cx="64" cy="111"/>
                </a:xfrm>
                <a:custGeom>
                  <a:avLst/>
                  <a:gdLst>
                    <a:gd name="T0" fmla="*/ 22 w 27"/>
                    <a:gd name="T1" fmla="*/ 4 h 47"/>
                    <a:gd name="T2" fmla="*/ 17 w 27"/>
                    <a:gd name="T3" fmla="*/ 0 h 47"/>
                    <a:gd name="T4" fmla="*/ 9 w 27"/>
                    <a:gd name="T5" fmla="*/ 0 h 47"/>
                    <a:gd name="T6" fmla="*/ 4 w 27"/>
                    <a:gd name="T7" fmla="*/ 4 h 47"/>
                    <a:gd name="T8" fmla="*/ 0 w 27"/>
                    <a:gd name="T9" fmla="*/ 18 h 47"/>
                    <a:gd name="T10" fmla="*/ 1 w 27"/>
                    <a:gd name="T11" fmla="*/ 20 h 47"/>
                    <a:gd name="T12" fmla="*/ 3 w 27"/>
                    <a:gd name="T13" fmla="*/ 19 h 47"/>
                    <a:gd name="T14" fmla="*/ 7 w 27"/>
                    <a:gd name="T15" fmla="*/ 6 h 47"/>
                    <a:gd name="T16" fmla="*/ 8 w 27"/>
                    <a:gd name="T17" fmla="*/ 6 h 47"/>
                    <a:gd name="T18" fmla="*/ 2 w 27"/>
                    <a:gd name="T19" fmla="*/ 28 h 47"/>
                    <a:gd name="T20" fmla="*/ 8 w 27"/>
                    <a:gd name="T21" fmla="*/ 28 h 47"/>
                    <a:gd name="T22" fmla="*/ 8 w 27"/>
                    <a:gd name="T23" fmla="*/ 44 h 47"/>
                    <a:gd name="T24" fmla="*/ 10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4 w 27"/>
                    <a:gd name="T41" fmla="*/ 28 h 47"/>
                    <a:gd name="T42" fmla="*/ 18 w 27"/>
                    <a:gd name="T43" fmla="*/ 6 h 47"/>
                    <a:gd name="T44" fmla="*/ 19 w 27"/>
                    <a:gd name="T45" fmla="*/ 6 h 47"/>
                    <a:gd name="T46" fmla="*/ 23 w 27"/>
                    <a:gd name="T47" fmla="*/ 19 h 47"/>
                    <a:gd name="T48" fmla="*/ 25 w 27"/>
                    <a:gd name="T49" fmla="*/ 20 h 47"/>
                    <a:gd name="T50" fmla="*/ 26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25" name="Oval 839"/>
                <p:cNvSpPr>
                  <a:spLocks noChangeArrowheads="1"/>
                </p:cNvSpPr>
                <p:nvPr/>
              </p:nvSpPr>
              <p:spPr bwMode="auto">
                <a:xfrm>
                  <a:off x="14403"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26" name="Oval 840"/>
                <p:cNvSpPr>
                  <a:spLocks noChangeArrowheads="1"/>
                </p:cNvSpPr>
                <p:nvPr/>
              </p:nvSpPr>
              <p:spPr bwMode="auto">
                <a:xfrm>
                  <a:off x="14273"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27" name="Oval 841"/>
                <p:cNvSpPr>
                  <a:spLocks noChangeArrowheads="1"/>
                </p:cNvSpPr>
                <p:nvPr/>
              </p:nvSpPr>
              <p:spPr bwMode="auto">
                <a:xfrm>
                  <a:off x="14403"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28" name="Freeform 842"/>
                <p:cNvSpPr>
                  <a:spLocks/>
                </p:cNvSpPr>
                <p:nvPr/>
              </p:nvSpPr>
              <p:spPr bwMode="auto">
                <a:xfrm>
                  <a:off x="14256" y="1736"/>
                  <a:ext cx="55" cy="109"/>
                </a:xfrm>
                <a:custGeom>
                  <a:avLst/>
                  <a:gdLst>
                    <a:gd name="T0" fmla="*/ 21 w 23"/>
                    <a:gd name="T1" fmla="*/ 22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2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2"/>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29" name="Oval 843"/>
                <p:cNvSpPr>
                  <a:spLocks noChangeArrowheads="1"/>
                </p:cNvSpPr>
                <p:nvPr/>
              </p:nvSpPr>
              <p:spPr bwMode="auto">
                <a:xfrm>
                  <a:off x="14273"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30" name="Oval 844"/>
                <p:cNvSpPr>
                  <a:spLocks noChangeArrowheads="1"/>
                </p:cNvSpPr>
                <p:nvPr/>
              </p:nvSpPr>
              <p:spPr bwMode="auto">
                <a:xfrm>
                  <a:off x="14273"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31" name="Freeform 845"/>
                <p:cNvSpPr>
                  <a:spLocks/>
                </p:cNvSpPr>
                <p:nvPr/>
              </p:nvSpPr>
              <p:spPr bwMode="auto">
                <a:xfrm>
                  <a:off x="14252" y="1587"/>
                  <a:ext cx="64" cy="111"/>
                </a:xfrm>
                <a:custGeom>
                  <a:avLst/>
                  <a:gdLst>
                    <a:gd name="T0" fmla="*/ 23 w 27"/>
                    <a:gd name="T1" fmla="*/ 20 h 47"/>
                    <a:gd name="T2" fmla="*/ 25 w 27"/>
                    <a:gd name="T3" fmla="*/ 21 h 47"/>
                    <a:gd name="T4" fmla="*/ 27 w 27"/>
                    <a:gd name="T5" fmla="*/ 19 h 47"/>
                    <a:gd name="T6" fmla="*/ 23 w 27"/>
                    <a:gd name="T7" fmla="*/ 5 h 47"/>
                    <a:gd name="T8" fmla="*/ 17 w 27"/>
                    <a:gd name="T9" fmla="*/ 0 h 47"/>
                    <a:gd name="T10" fmla="*/ 10 w 27"/>
                    <a:gd name="T11" fmla="*/ 0 h 47"/>
                    <a:gd name="T12" fmla="*/ 4 w 27"/>
                    <a:gd name="T13" fmla="*/ 5 h 47"/>
                    <a:gd name="T14" fmla="*/ 0 w 27"/>
                    <a:gd name="T15" fmla="*/ 19 h 47"/>
                    <a:gd name="T16" fmla="*/ 1 w 27"/>
                    <a:gd name="T17" fmla="*/ 21 h 47"/>
                    <a:gd name="T18" fmla="*/ 4 w 27"/>
                    <a:gd name="T19" fmla="*/ 20 h 47"/>
                    <a:gd name="T20" fmla="*/ 8 w 27"/>
                    <a:gd name="T21" fmla="*/ 7 h 47"/>
                    <a:gd name="T22" fmla="*/ 9 w 27"/>
                    <a:gd name="T23" fmla="*/ 7 h 47"/>
                    <a:gd name="T24" fmla="*/ 2 w 27"/>
                    <a:gd name="T25" fmla="*/ 28 h 47"/>
                    <a:gd name="T26" fmla="*/ 8 w 27"/>
                    <a:gd name="T27" fmla="*/ 28 h 47"/>
                    <a:gd name="T28" fmla="*/ 8 w 27"/>
                    <a:gd name="T29" fmla="*/ 45 h 47"/>
                    <a:gd name="T30" fmla="*/ 11 w 27"/>
                    <a:gd name="T31" fmla="*/ 47 h 47"/>
                    <a:gd name="T32" fmla="*/ 13 w 27"/>
                    <a:gd name="T33" fmla="*/ 45 h 47"/>
                    <a:gd name="T34" fmla="*/ 13 w 27"/>
                    <a:gd name="T35" fmla="*/ 28 h 47"/>
                    <a:gd name="T36" fmla="*/ 14 w 27"/>
                    <a:gd name="T37" fmla="*/ 28 h 47"/>
                    <a:gd name="T38" fmla="*/ 14 w 27"/>
                    <a:gd name="T39" fmla="*/ 45 h 47"/>
                    <a:gd name="T40" fmla="*/ 16 w 27"/>
                    <a:gd name="T41" fmla="*/ 47 h 47"/>
                    <a:gd name="T42" fmla="*/ 18 w 27"/>
                    <a:gd name="T43" fmla="*/ 45 h 47"/>
                    <a:gd name="T44" fmla="*/ 18 w 27"/>
                    <a:gd name="T45" fmla="*/ 28 h 47"/>
                    <a:gd name="T46" fmla="*/ 25 w 27"/>
                    <a:gd name="T47" fmla="*/ 28 h 47"/>
                    <a:gd name="T48" fmla="*/ 18 w 27"/>
                    <a:gd name="T49" fmla="*/ 7 h 47"/>
                    <a:gd name="T50" fmla="*/ 19 w 27"/>
                    <a:gd name="T51" fmla="*/ 7 h 47"/>
                    <a:gd name="T52" fmla="*/ 23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20"/>
                      </a:move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32" name="Freeform 846"/>
                <p:cNvSpPr>
                  <a:spLocks/>
                </p:cNvSpPr>
                <p:nvPr/>
              </p:nvSpPr>
              <p:spPr bwMode="auto">
                <a:xfrm>
                  <a:off x="14382" y="1587"/>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1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33" name="Oval 847"/>
                <p:cNvSpPr>
                  <a:spLocks noChangeArrowheads="1"/>
                </p:cNvSpPr>
                <p:nvPr/>
              </p:nvSpPr>
              <p:spPr bwMode="auto">
                <a:xfrm>
                  <a:off x="14337"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34" name="Oval 848"/>
                <p:cNvSpPr>
                  <a:spLocks noChangeArrowheads="1"/>
                </p:cNvSpPr>
                <p:nvPr/>
              </p:nvSpPr>
              <p:spPr bwMode="auto">
                <a:xfrm>
                  <a:off x="14337"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35" name="Oval 849"/>
                <p:cNvSpPr>
                  <a:spLocks noChangeArrowheads="1"/>
                </p:cNvSpPr>
                <p:nvPr/>
              </p:nvSpPr>
              <p:spPr bwMode="auto">
                <a:xfrm>
                  <a:off x="14403"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36" name="Freeform 850"/>
                <p:cNvSpPr>
                  <a:spLocks/>
                </p:cNvSpPr>
                <p:nvPr/>
              </p:nvSpPr>
              <p:spPr bwMode="auto">
                <a:xfrm>
                  <a:off x="14323" y="1587"/>
                  <a:ext cx="52" cy="111"/>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1 w 22"/>
                    <a:gd name="T15" fmla="*/ 44 h 47"/>
                    <a:gd name="T16" fmla="*/ 11 w 22"/>
                    <a:gd name="T17" fmla="*/ 23 h 47"/>
                    <a:gd name="T18" fmla="*/ 12 w 22"/>
                    <a:gd name="T19" fmla="*/ 23 h 47"/>
                    <a:gd name="T20" fmla="*/ 12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37" name="Freeform 851"/>
                <p:cNvSpPr>
                  <a:spLocks/>
                </p:cNvSpPr>
                <p:nvPr/>
              </p:nvSpPr>
              <p:spPr bwMode="auto">
                <a:xfrm>
                  <a:off x="14389" y="1736"/>
                  <a:ext cx="52" cy="109"/>
                </a:xfrm>
                <a:custGeom>
                  <a:avLst/>
                  <a:gdLst>
                    <a:gd name="T0" fmla="*/ 20 w 22"/>
                    <a:gd name="T1" fmla="*/ 22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2 h 46"/>
                    <a:gd name="T16" fmla="*/ 4 w 22"/>
                    <a:gd name="T17" fmla="*/ 20 h 46"/>
                    <a:gd name="T18" fmla="*/ 4 w 22"/>
                    <a:gd name="T19" fmla="*/ 7 h 46"/>
                    <a:gd name="T20" fmla="*/ 5 w 22"/>
                    <a:gd name="T21" fmla="*/ 7 h 46"/>
                    <a:gd name="T22" fmla="*/ 5 w 22"/>
                    <a:gd name="T23" fmla="*/ 44 h 46"/>
                    <a:gd name="T24" fmla="*/ 8 w 22"/>
                    <a:gd name="T25" fmla="*/ 46 h 46"/>
                    <a:gd name="T26" fmla="*/ 10 w 22"/>
                    <a:gd name="T27" fmla="*/ 44 h 46"/>
                    <a:gd name="T28" fmla="*/ 10 w 22"/>
                    <a:gd name="T29" fmla="*/ 23 h 46"/>
                    <a:gd name="T30" fmla="*/ 11 w 22"/>
                    <a:gd name="T31" fmla="*/ 23 h 46"/>
                    <a:gd name="T32" fmla="*/ 11 w 22"/>
                    <a:gd name="T33" fmla="*/ 44 h 46"/>
                    <a:gd name="T34" fmla="*/ 14 w 22"/>
                    <a:gd name="T35" fmla="*/ 46 h 46"/>
                    <a:gd name="T36" fmla="*/ 17 w 22"/>
                    <a:gd name="T37" fmla="*/ 44 h 46"/>
                    <a:gd name="T38" fmla="*/ 17 w 22"/>
                    <a:gd name="T39" fmla="*/ 7 h 46"/>
                    <a:gd name="T40" fmla="*/ 18 w 22"/>
                    <a:gd name="T41" fmla="*/ 7 h 46"/>
                    <a:gd name="T42" fmla="*/ 18 w 22"/>
                    <a:gd name="T43" fmla="*/ 20 h 46"/>
                    <a:gd name="T44" fmla="*/ 20 w 22"/>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2"/>
                      </a:moveTo>
                      <a:cubicBezTo>
                        <a:pt x="21" y="22"/>
                        <a:pt x="22" y="22"/>
                        <a:pt x="22" y="20"/>
                      </a:cubicBezTo>
                      <a:cubicBezTo>
                        <a:pt x="22" y="19"/>
                        <a:pt x="22" y="7"/>
                        <a:pt x="22" y="6"/>
                      </a:cubicBezTo>
                      <a:cubicBezTo>
                        <a:pt x="22" y="2"/>
                        <a:pt x="19" y="0"/>
                        <a:pt x="16" y="0"/>
                      </a:cubicBezTo>
                      <a:cubicBezTo>
                        <a:pt x="14" y="0"/>
                        <a:pt x="7" y="0"/>
                        <a:pt x="6" y="0"/>
                      </a:cubicBezTo>
                      <a:cubicBezTo>
                        <a:pt x="2" y="0"/>
                        <a:pt x="0" y="2"/>
                        <a:pt x="0" y="6"/>
                      </a:cubicBezTo>
                      <a:cubicBezTo>
                        <a:pt x="0" y="7"/>
                        <a:pt x="0" y="19"/>
                        <a:pt x="0" y="20"/>
                      </a:cubicBezTo>
                      <a:cubicBezTo>
                        <a:pt x="0" y="22"/>
                        <a:pt x="0"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38" name="Oval 852"/>
                <p:cNvSpPr>
                  <a:spLocks noChangeArrowheads="1"/>
                </p:cNvSpPr>
                <p:nvPr/>
              </p:nvSpPr>
              <p:spPr bwMode="auto">
                <a:xfrm>
                  <a:off x="13686"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39" name="Freeform 853"/>
                <p:cNvSpPr>
                  <a:spLocks/>
                </p:cNvSpPr>
                <p:nvPr/>
              </p:nvSpPr>
              <p:spPr bwMode="auto">
                <a:xfrm>
                  <a:off x="13800" y="1883"/>
                  <a:ext cx="54" cy="109"/>
                </a:xfrm>
                <a:custGeom>
                  <a:avLst/>
                  <a:gdLst>
                    <a:gd name="T0" fmla="*/ 4 w 23"/>
                    <a:gd name="T1" fmla="*/ 20 h 46"/>
                    <a:gd name="T2" fmla="*/ 4 w 23"/>
                    <a:gd name="T3" fmla="*/ 7 h 46"/>
                    <a:gd name="T4" fmla="*/ 6 w 23"/>
                    <a:gd name="T5" fmla="*/ 7 h 46"/>
                    <a:gd name="T6" fmla="*/ 6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8 w 23"/>
                    <a:gd name="T21" fmla="*/ 44 h 46"/>
                    <a:gd name="T22" fmla="*/ 18 w 23"/>
                    <a:gd name="T23" fmla="*/ 7 h 46"/>
                    <a:gd name="T24" fmla="*/ 19 w 23"/>
                    <a:gd name="T25" fmla="*/ 7 h 46"/>
                    <a:gd name="T26" fmla="*/ 19 w 23"/>
                    <a:gd name="T27" fmla="*/ 20 h 46"/>
                    <a:gd name="T28" fmla="*/ 21 w 23"/>
                    <a:gd name="T29" fmla="*/ 22 h 46"/>
                    <a:gd name="T30" fmla="*/ 23 w 23"/>
                    <a:gd name="T31" fmla="*/ 20 h 46"/>
                    <a:gd name="T32" fmla="*/ 23 w 23"/>
                    <a:gd name="T33" fmla="*/ 6 h 46"/>
                    <a:gd name="T34" fmla="*/ 17 w 23"/>
                    <a:gd name="T35" fmla="*/ 0 h 46"/>
                    <a:gd name="T36" fmla="*/ 6 w 23"/>
                    <a:gd name="T37" fmla="*/ 0 h 46"/>
                    <a:gd name="T38" fmla="*/ 0 w 23"/>
                    <a:gd name="T39" fmla="*/ 6 h 46"/>
                    <a:gd name="T40" fmla="*/ 0 w 23"/>
                    <a:gd name="T41" fmla="*/ 20 h 46"/>
                    <a:gd name="T42" fmla="*/ 2 w 23"/>
                    <a:gd name="T43" fmla="*/ 22 h 46"/>
                    <a:gd name="T44" fmla="*/ 4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4" y="20"/>
                      </a:moveTo>
                      <a:cubicBezTo>
                        <a:pt x="4" y="19"/>
                        <a:pt x="4" y="7"/>
                        <a:pt x="4" y="7"/>
                      </a:cubicBezTo>
                      <a:cubicBezTo>
                        <a:pt x="4" y="7"/>
                        <a:pt x="4" y="7"/>
                        <a:pt x="6" y="7"/>
                      </a:cubicBezTo>
                      <a:cubicBezTo>
                        <a:pt x="6" y="7"/>
                        <a:pt x="6" y="41"/>
                        <a:pt x="6" y="44"/>
                      </a:cubicBezTo>
                      <a:cubicBezTo>
                        <a:pt x="6" y="45"/>
                        <a:pt x="7" y="46"/>
                        <a:pt x="8" y="46"/>
                      </a:cubicBezTo>
                      <a:cubicBezTo>
                        <a:pt x="10" y="46"/>
                        <a:pt x="11" y="45"/>
                        <a:pt x="11" y="44"/>
                      </a:cubicBezTo>
                      <a:cubicBezTo>
                        <a:pt x="11" y="41"/>
                        <a:pt x="11" y="22"/>
                        <a:pt x="11" y="22"/>
                      </a:cubicBezTo>
                      <a:cubicBezTo>
                        <a:pt x="11" y="22"/>
                        <a:pt x="11" y="22"/>
                        <a:pt x="12" y="22"/>
                      </a:cubicBezTo>
                      <a:cubicBezTo>
                        <a:pt x="12" y="22"/>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1"/>
                        <a:pt x="1" y="22"/>
                        <a:pt x="2" y="22"/>
                      </a:cubicBezTo>
                      <a:cubicBezTo>
                        <a:pt x="4" y="22"/>
                        <a:pt x="4" y="21"/>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40" name="Freeform 854"/>
                <p:cNvSpPr>
                  <a:spLocks/>
                </p:cNvSpPr>
                <p:nvPr/>
              </p:nvSpPr>
              <p:spPr bwMode="auto">
                <a:xfrm>
                  <a:off x="13669" y="1587"/>
                  <a:ext cx="55" cy="111"/>
                </a:xfrm>
                <a:custGeom>
                  <a:avLst/>
                  <a:gdLst>
                    <a:gd name="T0" fmla="*/ 0 w 23"/>
                    <a:gd name="T1" fmla="*/ 21 h 47"/>
                    <a:gd name="T2" fmla="*/ 2 w 23"/>
                    <a:gd name="T3" fmla="*/ 23 h 47"/>
                    <a:gd name="T4" fmla="*/ 4 w 23"/>
                    <a:gd name="T5" fmla="*/ 21 h 47"/>
                    <a:gd name="T6" fmla="*/ 4 w 23"/>
                    <a:gd name="T7" fmla="*/ 8 h 47"/>
                    <a:gd name="T8" fmla="*/ 5 w 23"/>
                    <a:gd name="T9" fmla="*/ 8 h 47"/>
                    <a:gd name="T10" fmla="*/ 5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7 w 23"/>
                    <a:gd name="T25" fmla="*/ 44 h 47"/>
                    <a:gd name="T26" fmla="*/ 17 w 23"/>
                    <a:gd name="T27" fmla="*/ 8 h 47"/>
                    <a:gd name="T28" fmla="*/ 18 w 23"/>
                    <a:gd name="T29" fmla="*/ 8 h 47"/>
                    <a:gd name="T30" fmla="*/ 18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41" name="Oval 855"/>
                <p:cNvSpPr>
                  <a:spLocks noChangeArrowheads="1"/>
                </p:cNvSpPr>
                <p:nvPr/>
              </p:nvSpPr>
              <p:spPr bwMode="auto">
                <a:xfrm>
                  <a:off x="13686"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42" name="Oval 856"/>
                <p:cNvSpPr>
                  <a:spLocks noChangeArrowheads="1"/>
                </p:cNvSpPr>
                <p:nvPr/>
              </p:nvSpPr>
              <p:spPr bwMode="auto">
                <a:xfrm>
                  <a:off x="13816" y="171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43" name="Oval 857"/>
                <p:cNvSpPr>
                  <a:spLocks noChangeArrowheads="1"/>
                </p:cNvSpPr>
                <p:nvPr/>
              </p:nvSpPr>
              <p:spPr bwMode="auto">
                <a:xfrm>
                  <a:off x="13816" y="156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44" name="Freeform 858"/>
                <p:cNvSpPr>
                  <a:spLocks/>
                </p:cNvSpPr>
                <p:nvPr/>
              </p:nvSpPr>
              <p:spPr bwMode="auto">
                <a:xfrm>
                  <a:off x="13795" y="1736"/>
                  <a:ext cx="64" cy="111"/>
                </a:xfrm>
                <a:custGeom>
                  <a:avLst/>
                  <a:gdLst>
                    <a:gd name="T0" fmla="*/ 23 w 27"/>
                    <a:gd name="T1" fmla="*/ 4 h 47"/>
                    <a:gd name="T2" fmla="*/ 18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45" name="Oval 859"/>
                <p:cNvSpPr>
                  <a:spLocks noChangeArrowheads="1"/>
                </p:cNvSpPr>
                <p:nvPr/>
              </p:nvSpPr>
              <p:spPr bwMode="auto">
                <a:xfrm>
                  <a:off x="13816" y="1857"/>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46" name="Freeform 860"/>
                <p:cNvSpPr>
                  <a:spLocks/>
                </p:cNvSpPr>
                <p:nvPr/>
              </p:nvSpPr>
              <p:spPr bwMode="auto">
                <a:xfrm>
                  <a:off x="13800" y="1587"/>
                  <a:ext cx="54" cy="111"/>
                </a:xfrm>
                <a:custGeom>
                  <a:avLst/>
                  <a:gdLst>
                    <a:gd name="T0" fmla="*/ 0 w 23"/>
                    <a:gd name="T1" fmla="*/ 21 h 47"/>
                    <a:gd name="T2" fmla="*/ 2 w 23"/>
                    <a:gd name="T3" fmla="*/ 23 h 47"/>
                    <a:gd name="T4" fmla="*/ 4 w 23"/>
                    <a:gd name="T5" fmla="*/ 21 h 47"/>
                    <a:gd name="T6" fmla="*/ 4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47" name="Freeform 861"/>
                <p:cNvSpPr>
                  <a:spLocks/>
                </p:cNvSpPr>
                <p:nvPr/>
              </p:nvSpPr>
              <p:spPr bwMode="auto">
                <a:xfrm>
                  <a:off x="13729" y="1883"/>
                  <a:ext cx="64" cy="109"/>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4 w 27"/>
                    <a:gd name="T15" fmla="*/ 44 h 46"/>
                    <a:gd name="T16" fmla="*/ 14 w 27"/>
                    <a:gd name="T17" fmla="*/ 28 h 46"/>
                    <a:gd name="T18" fmla="*/ 15 w 27"/>
                    <a:gd name="T19" fmla="*/ 28 h 46"/>
                    <a:gd name="T20" fmla="*/ 15 w 27"/>
                    <a:gd name="T21" fmla="*/ 44 h 46"/>
                    <a:gd name="T22" fmla="*/ 17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4 w 27"/>
                    <a:gd name="T35" fmla="*/ 19 h 46"/>
                    <a:gd name="T36" fmla="*/ 26 w 27"/>
                    <a:gd name="T37" fmla="*/ 20 h 46"/>
                    <a:gd name="T38" fmla="*/ 27 w 27"/>
                    <a:gd name="T39" fmla="*/ 18 h 46"/>
                    <a:gd name="T40" fmla="*/ 23 w 27"/>
                    <a:gd name="T41" fmla="*/ 4 h 46"/>
                    <a:gd name="T42" fmla="*/ 18 w 27"/>
                    <a:gd name="T43" fmla="*/ 0 h 46"/>
                    <a:gd name="T44" fmla="*/ 10 w 27"/>
                    <a:gd name="T45" fmla="*/ 0 h 46"/>
                    <a:gd name="T46" fmla="*/ 5 w 27"/>
                    <a:gd name="T47" fmla="*/ 4 h 46"/>
                    <a:gd name="T48" fmla="*/ 1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4" y="45"/>
                        <a:pt x="14" y="44"/>
                      </a:cubicBezTo>
                      <a:cubicBezTo>
                        <a:pt x="14" y="42"/>
                        <a:pt x="14" y="28"/>
                        <a:pt x="14" y="28"/>
                      </a:cubicBezTo>
                      <a:cubicBezTo>
                        <a:pt x="15" y="28"/>
                        <a:pt x="15" y="28"/>
                        <a:pt x="15" y="28"/>
                      </a:cubicBezTo>
                      <a:cubicBezTo>
                        <a:pt x="15" y="28"/>
                        <a:pt x="15" y="42"/>
                        <a:pt x="15" y="44"/>
                      </a:cubicBezTo>
                      <a:cubicBezTo>
                        <a:pt x="15" y="45"/>
                        <a:pt x="16" y="46"/>
                        <a:pt x="17"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3"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48" name="Freeform 862"/>
                <p:cNvSpPr>
                  <a:spLocks/>
                </p:cNvSpPr>
                <p:nvPr/>
              </p:nvSpPr>
              <p:spPr bwMode="auto">
                <a:xfrm>
                  <a:off x="14062" y="1587"/>
                  <a:ext cx="55" cy="111"/>
                </a:xfrm>
                <a:custGeom>
                  <a:avLst/>
                  <a:gdLst>
                    <a:gd name="T0" fmla="*/ 0 w 23"/>
                    <a:gd name="T1" fmla="*/ 21 h 47"/>
                    <a:gd name="T2" fmla="*/ 2 w 23"/>
                    <a:gd name="T3" fmla="*/ 23 h 47"/>
                    <a:gd name="T4" fmla="*/ 4 w 23"/>
                    <a:gd name="T5" fmla="*/ 21 h 47"/>
                    <a:gd name="T6" fmla="*/ 4 w 23"/>
                    <a:gd name="T7" fmla="*/ 8 h 47"/>
                    <a:gd name="T8" fmla="*/ 5 w 23"/>
                    <a:gd name="T9" fmla="*/ 8 h 47"/>
                    <a:gd name="T10" fmla="*/ 5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49" name="Freeform 863"/>
                <p:cNvSpPr>
                  <a:spLocks/>
                </p:cNvSpPr>
                <p:nvPr/>
              </p:nvSpPr>
              <p:spPr bwMode="auto">
                <a:xfrm>
                  <a:off x="14124" y="1883"/>
                  <a:ext cx="64" cy="109"/>
                </a:xfrm>
                <a:custGeom>
                  <a:avLst/>
                  <a:gdLst>
                    <a:gd name="T0" fmla="*/ 3 w 27"/>
                    <a:gd name="T1" fmla="*/ 19 h 46"/>
                    <a:gd name="T2" fmla="*/ 7 w 27"/>
                    <a:gd name="T3" fmla="*/ 6 h 46"/>
                    <a:gd name="T4" fmla="*/ 8 w 27"/>
                    <a:gd name="T5" fmla="*/ 6 h 46"/>
                    <a:gd name="T6" fmla="*/ 2 w 27"/>
                    <a:gd name="T7" fmla="*/ 28 h 46"/>
                    <a:gd name="T8" fmla="*/ 8 w 27"/>
                    <a:gd name="T9" fmla="*/ 28 h 46"/>
                    <a:gd name="T10" fmla="*/ 8 w 27"/>
                    <a:gd name="T11" fmla="*/ 44 h 46"/>
                    <a:gd name="T12" fmla="*/ 10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4 w 27"/>
                    <a:gd name="T29" fmla="*/ 28 h 46"/>
                    <a:gd name="T30" fmla="*/ 18 w 27"/>
                    <a:gd name="T31" fmla="*/ 6 h 46"/>
                    <a:gd name="T32" fmla="*/ 19 w 27"/>
                    <a:gd name="T33" fmla="*/ 6 h 46"/>
                    <a:gd name="T34" fmla="*/ 23 w 27"/>
                    <a:gd name="T35" fmla="*/ 19 h 46"/>
                    <a:gd name="T36" fmla="*/ 25 w 27"/>
                    <a:gd name="T37" fmla="*/ 20 h 46"/>
                    <a:gd name="T38" fmla="*/ 26 w 27"/>
                    <a:gd name="T39" fmla="*/ 18 h 46"/>
                    <a:gd name="T40" fmla="*/ 22 w 27"/>
                    <a:gd name="T41" fmla="*/ 4 h 46"/>
                    <a:gd name="T42" fmla="*/ 17 w 27"/>
                    <a:gd name="T43" fmla="*/ 0 h 46"/>
                    <a:gd name="T44" fmla="*/ 9 w 27"/>
                    <a:gd name="T45" fmla="*/ 0 h 46"/>
                    <a:gd name="T46" fmla="*/ 4 w 27"/>
                    <a:gd name="T47" fmla="*/ 4 h 46"/>
                    <a:gd name="T48" fmla="*/ 0 w 27"/>
                    <a:gd name="T49" fmla="*/ 18 h 46"/>
                    <a:gd name="T50" fmla="*/ 1 w 27"/>
                    <a:gd name="T51" fmla="*/ 20 h 46"/>
                    <a:gd name="T52" fmla="*/ 3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3" y="19"/>
                      </a:move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5"/>
                        <a:pt x="9" y="46"/>
                        <a:pt x="10"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7" y="46"/>
                        <a:pt x="18" y="45"/>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50" name="Freeform 864"/>
                <p:cNvSpPr>
                  <a:spLocks/>
                </p:cNvSpPr>
                <p:nvPr/>
              </p:nvSpPr>
              <p:spPr bwMode="auto">
                <a:xfrm>
                  <a:off x="13736" y="1736"/>
                  <a:ext cx="52" cy="109"/>
                </a:xfrm>
                <a:custGeom>
                  <a:avLst/>
                  <a:gdLst>
                    <a:gd name="T0" fmla="*/ 20 w 22"/>
                    <a:gd name="T1" fmla="*/ 22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2 h 46"/>
                    <a:gd name="T16" fmla="*/ 4 w 22"/>
                    <a:gd name="T17" fmla="*/ 20 h 46"/>
                    <a:gd name="T18" fmla="*/ 4 w 22"/>
                    <a:gd name="T19" fmla="*/ 7 h 46"/>
                    <a:gd name="T20" fmla="*/ 5 w 22"/>
                    <a:gd name="T21" fmla="*/ 7 h 46"/>
                    <a:gd name="T22" fmla="*/ 5 w 22"/>
                    <a:gd name="T23" fmla="*/ 44 h 46"/>
                    <a:gd name="T24" fmla="*/ 8 w 22"/>
                    <a:gd name="T25" fmla="*/ 46 h 46"/>
                    <a:gd name="T26" fmla="*/ 10 w 22"/>
                    <a:gd name="T27" fmla="*/ 44 h 46"/>
                    <a:gd name="T28" fmla="*/ 10 w 22"/>
                    <a:gd name="T29" fmla="*/ 23 h 46"/>
                    <a:gd name="T30" fmla="*/ 12 w 22"/>
                    <a:gd name="T31" fmla="*/ 23 h 46"/>
                    <a:gd name="T32" fmla="*/ 12 w 22"/>
                    <a:gd name="T33" fmla="*/ 44 h 46"/>
                    <a:gd name="T34" fmla="*/ 14 w 22"/>
                    <a:gd name="T35" fmla="*/ 46 h 46"/>
                    <a:gd name="T36" fmla="*/ 17 w 22"/>
                    <a:gd name="T37" fmla="*/ 44 h 46"/>
                    <a:gd name="T38" fmla="*/ 17 w 22"/>
                    <a:gd name="T39" fmla="*/ 7 h 46"/>
                    <a:gd name="T40" fmla="*/ 18 w 22"/>
                    <a:gd name="T41" fmla="*/ 7 h 46"/>
                    <a:gd name="T42" fmla="*/ 18 w 22"/>
                    <a:gd name="T43" fmla="*/ 20 h 46"/>
                    <a:gd name="T44" fmla="*/ 20 w 22"/>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2"/>
                      </a:moveTo>
                      <a:cubicBezTo>
                        <a:pt x="21" y="22"/>
                        <a:pt x="22" y="22"/>
                        <a:pt x="22" y="20"/>
                      </a:cubicBezTo>
                      <a:cubicBezTo>
                        <a:pt x="22" y="19"/>
                        <a:pt x="22" y="7"/>
                        <a:pt x="22" y="6"/>
                      </a:cubicBezTo>
                      <a:cubicBezTo>
                        <a:pt x="22" y="2"/>
                        <a:pt x="20" y="0"/>
                        <a:pt x="16" y="0"/>
                      </a:cubicBezTo>
                      <a:cubicBezTo>
                        <a:pt x="15" y="0"/>
                        <a:pt x="7" y="0"/>
                        <a:pt x="6" y="0"/>
                      </a:cubicBezTo>
                      <a:cubicBezTo>
                        <a:pt x="2"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51" name="Oval 865"/>
                <p:cNvSpPr>
                  <a:spLocks noChangeArrowheads="1"/>
                </p:cNvSpPr>
                <p:nvPr/>
              </p:nvSpPr>
              <p:spPr bwMode="auto">
                <a:xfrm>
                  <a:off x="14079"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52" name="Oval 866"/>
                <p:cNvSpPr>
                  <a:spLocks noChangeArrowheads="1"/>
                </p:cNvSpPr>
                <p:nvPr/>
              </p:nvSpPr>
              <p:spPr bwMode="auto">
                <a:xfrm>
                  <a:off x="14143" y="1857"/>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53" name="Oval 867"/>
                <p:cNvSpPr>
                  <a:spLocks noChangeArrowheads="1"/>
                </p:cNvSpPr>
                <p:nvPr/>
              </p:nvSpPr>
              <p:spPr bwMode="auto">
                <a:xfrm>
                  <a:off x="14143" y="156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54" name="Freeform 868"/>
                <p:cNvSpPr>
                  <a:spLocks/>
                </p:cNvSpPr>
                <p:nvPr/>
              </p:nvSpPr>
              <p:spPr bwMode="auto">
                <a:xfrm>
                  <a:off x="14124" y="1587"/>
                  <a:ext cx="64" cy="111"/>
                </a:xfrm>
                <a:custGeom>
                  <a:avLst/>
                  <a:gdLst>
                    <a:gd name="T0" fmla="*/ 26 w 27"/>
                    <a:gd name="T1" fmla="*/ 19 h 47"/>
                    <a:gd name="T2" fmla="*/ 22 w 27"/>
                    <a:gd name="T3" fmla="*/ 5 h 47"/>
                    <a:gd name="T4" fmla="*/ 17 w 27"/>
                    <a:gd name="T5" fmla="*/ 0 h 47"/>
                    <a:gd name="T6" fmla="*/ 9 w 27"/>
                    <a:gd name="T7" fmla="*/ 0 h 47"/>
                    <a:gd name="T8" fmla="*/ 4 w 27"/>
                    <a:gd name="T9" fmla="*/ 5 h 47"/>
                    <a:gd name="T10" fmla="*/ 0 w 27"/>
                    <a:gd name="T11" fmla="*/ 19 h 47"/>
                    <a:gd name="T12" fmla="*/ 1 w 27"/>
                    <a:gd name="T13" fmla="*/ 21 h 47"/>
                    <a:gd name="T14" fmla="*/ 3 w 27"/>
                    <a:gd name="T15" fmla="*/ 20 h 47"/>
                    <a:gd name="T16" fmla="*/ 7 w 27"/>
                    <a:gd name="T17" fmla="*/ 7 h 47"/>
                    <a:gd name="T18" fmla="*/ 8 w 27"/>
                    <a:gd name="T19" fmla="*/ 7 h 47"/>
                    <a:gd name="T20" fmla="*/ 2 w 27"/>
                    <a:gd name="T21" fmla="*/ 28 h 47"/>
                    <a:gd name="T22" fmla="*/ 8 w 27"/>
                    <a:gd name="T23" fmla="*/ 28 h 47"/>
                    <a:gd name="T24" fmla="*/ 8 w 27"/>
                    <a:gd name="T25" fmla="*/ 45 h 47"/>
                    <a:gd name="T26" fmla="*/ 10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7 h 47"/>
                    <a:gd name="T46" fmla="*/ 19 w 27"/>
                    <a:gd name="T47" fmla="*/ 7 h 47"/>
                    <a:gd name="T48" fmla="*/ 23 w 27"/>
                    <a:gd name="T49" fmla="*/ 20 h 47"/>
                    <a:gd name="T50" fmla="*/ 25 w 27"/>
                    <a:gd name="T51" fmla="*/ 21 h 47"/>
                    <a:gd name="T52" fmla="*/ 26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9"/>
                      </a:move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55" name="Oval 869"/>
                <p:cNvSpPr>
                  <a:spLocks noChangeArrowheads="1"/>
                </p:cNvSpPr>
                <p:nvPr/>
              </p:nvSpPr>
              <p:spPr bwMode="auto">
                <a:xfrm>
                  <a:off x="14143" y="17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56" name="Freeform 870"/>
                <p:cNvSpPr>
                  <a:spLocks/>
                </p:cNvSpPr>
                <p:nvPr/>
              </p:nvSpPr>
              <p:spPr bwMode="auto">
                <a:xfrm>
                  <a:off x="14058" y="1736"/>
                  <a:ext cx="63" cy="111"/>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8 w 27"/>
                    <a:gd name="T15" fmla="*/ 6 h 47"/>
                    <a:gd name="T16" fmla="*/ 9 w 27"/>
                    <a:gd name="T17" fmla="*/ 6 h 47"/>
                    <a:gd name="T18" fmla="*/ 2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19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7" y="0"/>
                        <a:pt x="5" y="2"/>
                        <a:pt x="4" y="4"/>
                      </a:cubicBezTo>
                      <a:cubicBezTo>
                        <a:pt x="3" y="10"/>
                        <a:pt x="0" y="17"/>
                        <a:pt x="0" y="18"/>
                      </a:cubicBezTo>
                      <a:cubicBezTo>
                        <a:pt x="0" y="19"/>
                        <a:pt x="0" y="20"/>
                        <a:pt x="1" y="20"/>
                      </a:cubicBezTo>
                      <a:cubicBezTo>
                        <a:pt x="2" y="21"/>
                        <a:pt x="3" y="20"/>
                        <a:pt x="4" y="19"/>
                      </a:cubicBezTo>
                      <a:cubicBezTo>
                        <a:pt x="4" y="18"/>
                        <a:pt x="8" y="6"/>
                        <a:pt x="8" y="6"/>
                      </a:cubicBezTo>
                      <a:cubicBezTo>
                        <a:pt x="9" y="6"/>
                        <a:pt x="9" y="6"/>
                        <a:pt x="9" y="6"/>
                      </a:cubicBezTo>
                      <a:cubicBezTo>
                        <a:pt x="2" y="28"/>
                        <a:pt x="2" y="28"/>
                        <a:pt x="2"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6" y="20"/>
                      </a:cubicBezTo>
                      <a:cubicBezTo>
                        <a:pt x="27" y="20"/>
                        <a:pt x="27" y="19"/>
                        <a:pt x="27" y="18"/>
                      </a:cubicBezTo>
                      <a:cubicBezTo>
                        <a:pt x="27" y="17"/>
                        <a:pt x="24"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57" name="Freeform 871"/>
                <p:cNvSpPr>
                  <a:spLocks/>
                </p:cNvSpPr>
                <p:nvPr/>
              </p:nvSpPr>
              <p:spPr bwMode="auto">
                <a:xfrm>
                  <a:off x="13932" y="1883"/>
                  <a:ext cx="52" cy="109"/>
                </a:xfrm>
                <a:custGeom>
                  <a:avLst/>
                  <a:gdLst>
                    <a:gd name="T0" fmla="*/ 0 w 22"/>
                    <a:gd name="T1" fmla="*/ 6 h 46"/>
                    <a:gd name="T2" fmla="*/ 0 w 22"/>
                    <a:gd name="T3" fmla="*/ 20 h 46"/>
                    <a:gd name="T4" fmla="*/ 2 w 22"/>
                    <a:gd name="T5" fmla="*/ 22 h 46"/>
                    <a:gd name="T6" fmla="*/ 4 w 22"/>
                    <a:gd name="T7" fmla="*/ 20 h 46"/>
                    <a:gd name="T8" fmla="*/ 4 w 22"/>
                    <a:gd name="T9" fmla="*/ 7 h 46"/>
                    <a:gd name="T10" fmla="*/ 5 w 22"/>
                    <a:gd name="T11" fmla="*/ 7 h 46"/>
                    <a:gd name="T12" fmla="*/ 5 w 22"/>
                    <a:gd name="T13" fmla="*/ 44 h 46"/>
                    <a:gd name="T14" fmla="*/ 8 w 22"/>
                    <a:gd name="T15" fmla="*/ 46 h 46"/>
                    <a:gd name="T16" fmla="*/ 11 w 22"/>
                    <a:gd name="T17" fmla="*/ 44 h 46"/>
                    <a:gd name="T18" fmla="*/ 11 w 22"/>
                    <a:gd name="T19" fmla="*/ 22 h 46"/>
                    <a:gd name="T20" fmla="*/ 12 w 22"/>
                    <a:gd name="T21" fmla="*/ 22 h 46"/>
                    <a:gd name="T22" fmla="*/ 12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2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7"/>
                        <a:pt x="0" y="19"/>
                        <a:pt x="0" y="20"/>
                      </a:cubicBezTo>
                      <a:cubicBezTo>
                        <a:pt x="0" y="21"/>
                        <a:pt x="1" y="22"/>
                        <a:pt x="2" y="22"/>
                      </a:cubicBezTo>
                      <a:cubicBezTo>
                        <a:pt x="3" y="22"/>
                        <a:pt x="4" y="21"/>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2"/>
                        <a:pt x="11" y="22"/>
                      </a:cubicBezTo>
                      <a:cubicBezTo>
                        <a:pt x="11" y="22"/>
                        <a:pt x="11" y="22"/>
                        <a:pt x="12" y="22"/>
                      </a:cubicBezTo>
                      <a:cubicBezTo>
                        <a:pt x="12" y="22"/>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0" y="22"/>
                      </a:cubicBezTo>
                      <a:cubicBezTo>
                        <a:pt x="21" y="22"/>
                        <a:pt x="22" y="21"/>
                        <a:pt x="22" y="20"/>
                      </a:cubicBezTo>
                      <a:cubicBezTo>
                        <a:pt x="22" y="19"/>
                        <a:pt x="22" y="7"/>
                        <a:pt x="22" y="6"/>
                      </a:cubicBezTo>
                      <a:cubicBezTo>
                        <a:pt x="22" y="2"/>
                        <a:pt x="20" y="0"/>
                        <a:pt x="16" y="0"/>
                      </a:cubicBezTo>
                      <a:cubicBezTo>
                        <a:pt x="15" y="0"/>
                        <a:pt x="7"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58" name="Oval 872"/>
                <p:cNvSpPr>
                  <a:spLocks noChangeArrowheads="1"/>
                </p:cNvSpPr>
                <p:nvPr/>
              </p:nvSpPr>
              <p:spPr bwMode="auto">
                <a:xfrm>
                  <a:off x="13946"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59" name="Freeform 873"/>
                <p:cNvSpPr>
                  <a:spLocks/>
                </p:cNvSpPr>
                <p:nvPr/>
              </p:nvSpPr>
              <p:spPr bwMode="auto">
                <a:xfrm>
                  <a:off x="13927" y="1736"/>
                  <a:ext cx="64" cy="111"/>
                </a:xfrm>
                <a:custGeom>
                  <a:avLst/>
                  <a:gdLst>
                    <a:gd name="T0" fmla="*/ 3 w 27"/>
                    <a:gd name="T1" fmla="*/ 19 h 47"/>
                    <a:gd name="T2" fmla="*/ 7 w 27"/>
                    <a:gd name="T3" fmla="*/ 6 h 47"/>
                    <a:gd name="T4" fmla="*/ 8 w 27"/>
                    <a:gd name="T5" fmla="*/ 6 h 47"/>
                    <a:gd name="T6" fmla="*/ 2 w 27"/>
                    <a:gd name="T7" fmla="*/ 28 h 47"/>
                    <a:gd name="T8" fmla="*/ 8 w 27"/>
                    <a:gd name="T9" fmla="*/ 28 h 47"/>
                    <a:gd name="T10" fmla="*/ 8 w 27"/>
                    <a:gd name="T11" fmla="*/ 44 h 47"/>
                    <a:gd name="T12" fmla="*/ 10 w 27"/>
                    <a:gd name="T13" fmla="*/ 47 h 47"/>
                    <a:gd name="T14" fmla="*/ 13 w 27"/>
                    <a:gd name="T15" fmla="*/ 44 h 47"/>
                    <a:gd name="T16" fmla="*/ 13 w 27"/>
                    <a:gd name="T17" fmla="*/ 28 h 47"/>
                    <a:gd name="T18" fmla="*/ 14 w 27"/>
                    <a:gd name="T19" fmla="*/ 28 h 47"/>
                    <a:gd name="T20" fmla="*/ 14 w 27"/>
                    <a:gd name="T21" fmla="*/ 44 h 47"/>
                    <a:gd name="T22" fmla="*/ 16 w 27"/>
                    <a:gd name="T23" fmla="*/ 47 h 47"/>
                    <a:gd name="T24" fmla="*/ 18 w 27"/>
                    <a:gd name="T25" fmla="*/ 44 h 47"/>
                    <a:gd name="T26" fmla="*/ 18 w 27"/>
                    <a:gd name="T27" fmla="*/ 28 h 47"/>
                    <a:gd name="T28" fmla="*/ 24 w 27"/>
                    <a:gd name="T29" fmla="*/ 28 h 47"/>
                    <a:gd name="T30" fmla="*/ 18 w 27"/>
                    <a:gd name="T31" fmla="*/ 6 h 47"/>
                    <a:gd name="T32" fmla="*/ 19 w 27"/>
                    <a:gd name="T33" fmla="*/ 6 h 47"/>
                    <a:gd name="T34" fmla="*/ 23 w 27"/>
                    <a:gd name="T35" fmla="*/ 19 h 47"/>
                    <a:gd name="T36" fmla="*/ 25 w 27"/>
                    <a:gd name="T37" fmla="*/ 20 h 47"/>
                    <a:gd name="T38" fmla="*/ 26 w 27"/>
                    <a:gd name="T39" fmla="*/ 18 h 47"/>
                    <a:gd name="T40" fmla="*/ 22 w 27"/>
                    <a:gd name="T41" fmla="*/ 4 h 47"/>
                    <a:gd name="T42" fmla="*/ 17 w 27"/>
                    <a:gd name="T43" fmla="*/ 0 h 47"/>
                    <a:gd name="T44" fmla="*/ 9 w 27"/>
                    <a:gd name="T45" fmla="*/ 0 h 47"/>
                    <a:gd name="T46" fmla="*/ 4 w 27"/>
                    <a:gd name="T47" fmla="*/ 4 h 47"/>
                    <a:gd name="T48" fmla="*/ 0 w 27"/>
                    <a:gd name="T49" fmla="*/ 18 h 47"/>
                    <a:gd name="T50" fmla="*/ 1 w 27"/>
                    <a:gd name="T51" fmla="*/ 20 h 47"/>
                    <a:gd name="T52" fmla="*/ 3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3" y="19"/>
                      </a:move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60" name="Freeform 874"/>
                <p:cNvSpPr>
                  <a:spLocks/>
                </p:cNvSpPr>
                <p:nvPr/>
              </p:nvSpPr>
              <p:spPr bwMode="auto">
                <a:xfrm>
                  <a:off x="13991" y="1883"/>
                  <a:ext cx="64" cy="109"/>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7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3 w 27"/>
                    <a:gd name="T35" fmla="*/ 19 h 46"/>
                    <a:gd name="T36" fmla="*/ 26 w 27"/>
                    <a:gd name="T37" fmla="*/ 20 h 46"/>
                    <a:gd name="T38" fmla="*/ 27 w 27"/>
                    <a:gd name="T39" fmla="*/ 18 h 46"/>
                    <a:gd name="T40" fmla="*/ 23 w 27"/>
                    <a:gd name="T41" fmla="*/ 4 h 46"/>
                    <a:gd name="T42" fmla="*/ 18 w 27"/>
                    <a:gd name="T43" fmla="*/ 0 h 46"/>
                    <a:gd name="T44" fmla="*/ 10 w 27"/>
                    <a:gd name="T45" fmla="*/ 0 h 46"/>
                    <a:gd name="T46" fmla="*/ 5 w 27"/>
                    <a:gd name="T47" fmla="*/ 4 h 46"/>
                    <a:gd name="T48" fmla="*/ 0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7"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61" name="Freeform 875"/>
                <p:cNvSpPr>
                  <a:spLocks/>
                </p:cNvSpPr>
                <p:nvPr/>
              </p:nvSpPr>
              <p:spPr bwMode="auto">
                <a:xfrm>
                  <a:off x="13861" y="1883"/>
                  <a:ext cx="64" cy="109"/>
                </a:xfrm>
                <a:custGeom>
                  <a:avLst/>
                  <a:gdLst>
                    <a:gd name="T0" fmla="*/ 4 w 27"/>
                    <a:gd name="T1" fmla="*/ 19 h 46"/>
                    <a:gd name="T2" fmla="*/ 7 w 27"/>
                    <a:gd name="T3" fmla="*/ 6 h 46"/>
                    <a:gd name="T4" fmla="*/ 9 w 27"/>
                    <a:gd name="T5" fmla="*/ 6 h 46"/>
                    <a:gd name="T6" fmla="*/ 2 w 27"/>
                    <a:gd name="T7" fmla="*/ 28 h 46"/>
                    <a:gd name="T8" fmla="*/ 8 w 27"/>
                    <a:gd name="T9" fmla="*/ 28 h 46"/>
                    <a:gd name="T10" fmla="*/ 8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5 w 27"/>
                    <a:gd name="T29" fmla="*/ 28 h 46"/>
                    <a:gd name="T30" fmla="*/ 18 w 27"/>
                    <a:gd name="T31" fmla="*/ 6 h 46"/>
                    <a:gd name="T32" fmla="*/ 19 w 27"/>
                    <a:gd name="T33" fmla="*/ 6 h 46"/>
                    <a:gd name="T34" fmla="*/ 23 w 27"/>
                    <a:gd name="T35" fmla="*/ 19 h 46"/>
                    <a:gd name="T36" fmla="*/ 25 w 27"/>
                    <a:gd name="T37" fmla="*/ 20 h 46"/>
                    <a:gd name="T38" fmla="*/ 27 w 27"/>
                    <a:gd name="T39" fmla="*/ 18 h 46"/>
                    <a:gd name="T40" fmla="*/ 23 w 27"/>
                    <a:gd name="T41" fmla="*/ 4 h 46"/>
                    <a:gd name="T42" fmla="*/ 17 w 27"/>
                    <a:gd name="T43" fmla="*/ 0 h 46"/>
                    <a:gd name="T44" fmla="*/ 10 w 27"/>
                    <a:gd name="T45" fmla="*/ 0 h 46"/>
                    <a:gd name="T46" fmla="*/ 4 w 27"/>
                    <a:gd name="T47" fmla="*/ 4 h 46"/>
                    <a:gd name="T48" fmla="*/ 0 w 27"/>
                    <a:gd name="T49" fmla="*/ 18 h 46"/>
                    <a:gd name="T50" fmla="*/ 1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7" y="46"/>
                        <a:pt x="18" y="45"/>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62" name="Oval 876"/>
                <p:cNvSpPr>
                  <a:spLocks noChangeArrowheads="1"/>
                </p:cNvSpPr>
                <p:nvPr/>
              </p:nvSpPr>
              <p:spPr bwMode="auto">
                <a:xfrm>
                  <a:off x="14079"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63" name="Oval 877"/>
                <p:cNvSpPr>
                  <a:spLocks noChangeArrowheads="1"/>
                </p:cNvSpPr>
                <p:nvPr/>
              </p:nvSpPr>
              <p:spPr bwMode="auto">
                <a:xfrm>
                  <a:off x="14079"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64" name="Freeform 878"/>
                <p:cNvSpPr>
                  <a:spLocks/>
                </p:cNvSpPr>
                <p:nvPr/>
              </p:nvSpPr>
              <p:spPr bwMode="auto">
                <a:xfrm>
                  <a:off x="14062" y="1883"/>
                  <a:ext cx="55" cy="109"/>
                </a:xfrm>
                <a:custGeom>
                  <a:avLst/>
                  <a:gdLst>
                    <a:gd name="T0" fmla="*/ 4 w 23"/>
                    <a:gd name="T1" fmla="*/ 20 h 46"/>
                    <a:gd name="T2" fmla="*/ 4 w 23"/>
                    <a:gd name="T3" fmla="*/ 7 h 46"/>
                    <a:gd name="T4" fmla="*/ 5 w 23"/>
                    <a:gd name="T5" fmla="*/ 7 h 46"/>
                    <a:gd name="T6" fmla="*/ 5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8 w 23"/>
                    <a:gd name="T21" fmla="*/ 44 h 46"/>
                    <a:gd name="T22" fmla="*/ 18 w 23"/>
                    <a:gd name="T23" fmla="*/ 7 h 46"/>
                    <a:gd name="T24" fmla="*/ 19 w 23"/>
                    <a:gd name="T25" fmla="*/ 7 h 46"/>
                    <a:gd name="T26" fmla="*/ 19 w 23"/>
                    <a:gd name="T27" fmla="*/ 20 h 46"/>
                    <a:gd name="T28" fmla="*/ 21 w 23"/>
                    <a:gd name="T29" fmla="*/ 22 h 46"/>
                    <a:gd name="T30" fmla="*/ 23 w 23"/>
                    <a:gd name="T31" fmla="*/ 20 h 46"/>
                    <a:gd name="T32" fmla="*/ 23 w 23"/>
                    <a:gd name="T33" fmla="*/ 6 h 46"/>
                    <a:gd name="T34" fmla="*/ 17 w 23"/>
                    <a:gd name="T35" fmla="*/ 0 h 46"/>
                    <a:gd name="T36" fmla="*/ 6 w 23"/>
                    <a:gd name="T37" fmla="*/ 0 h 46"/>
                    <a:gd name="T38" fmla="*/ 0 w 23"/>
                    <a:gd name="T39" fmla="*/ 6 h 46"/>
                    <a:gd name="T40" fmla="*/ 0 w 23"/>
                    <a:gd name="T41" fmla="*/ 20 h 46"/>
                    <a:gd name="T42" fmla="*/ 2 w 23"/>
                    <a:gd name="T43" fmla="*/ 22 h 46"/>
                    <a:gd name="T44" fmla="*/ 4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4" y="20"/>
                      </a:move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2"/>
                        <a:pt x="11" y="22"/>
                      </a:cubicBezTo>
                      <a:cubicBezTo>
                        <a:pt x="11" y="22"/>
                        <a:pt x="11" y="22"/>
                        <a:pt x="12" y="22"/>
                      </a:cubicBezTo>
                      <a:cubicBezTo>
                        <a:pt x="12" y="22"/>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1"/>
                        <a:pt x="1" y="22"/>
                        <a:pt x="2" y="22"/>
                      </a:cubicBezTo>
                      <a:cubicBezTo>
                        <a:pt x="3" y="22"/>
                        <a:pt x="4" y="21"/>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65" name="Freeform 879"/>
                <p:cNvSpPr>
                  <a:spLocks/>
                </p:cNvSpPr>
                <p:nvPr/>
              </p:nvSpPr>
              <p:spPr bwMode="auto">
                <a:xfrm>
                  <a:off x="14129" y="1736"/>
                  <a:ext cx="52" cy="109"/>
                </a:xfrm>
                <a:custGeom>
                  <a:avLst/>
                  <a:gdLst>
                    <a:gd name="T0" fmla="*/ 20 w 22"/>
                    <a:gd name="T1" fmla="*/ 22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2 h 46"/>
                    <a:gd name="T16" fmla="*/ 4 w 22"/>
                    <a:gd name="T17" fmla="*/ 20 h 46"/>
                    <a:gd name="T18" fmla="*/ 4 w 22"/>
                    <a:gd name="T19" fmla="*/ 7 h 46"/>
                    <a:gd name="T20" fmla="*/ 5 w 22"/>
                    <a:gd name="T21" fmla="*/ 7 h 46"/>
                    <a:gd name="T22" fmla="*/ 5 w 22"/>
                    <a:gd name="T23" fmla="*/ 44 h 46"/>
                    <a:gd name="T24" fmla="*/ 8 w 22"/>
                    <a:gd name="T25" fmla="*/ 46 h 46"/>
                    <a:gd name="T26" fmla="*/ 11 w 22"/>
                    <a:gd name="T27" fmla="*/ 44 h 46"/>
                    <a:gd name="T28" fmla="*/ 11 w 22"/>
                    <a:gd name="T29" fmla="*/ 23 h 46"/>
                    <a:gd name="T30" fmla="*/ 12 w 22"/>
                    <a:gd name="T31" fmla="*/ 23 h 46"/>
                    <a:gd name="T32" fmla="*/ 12 w 22"/>
                    <a:gd name="T33" fmla="*/ 44 h 46"/>
                    <a:gd name="T34" fmla="*/ 15 w 22"/>
                    <a:gd name="T35" fmla="*/ 46 h 46"/>
                    <a:gd name="T36" fmla="*/ 17 w 22"/>
                    <a:gd name="T37" fmla="*/ 44 h 46"/>
                    <a:gd name="T38" fmla="*/ 17 w 22"/>
                    <a:gd name="T39" fmla="*/ 7 h 46"/>
                    <a:gd name="T40" fmla="*/ 18 w 22"/>
                    <a:gd name="T41" fmla="*/ 7 h 46"/>
                    <a:gd name="T42" fmla="*/ 18 w 22"/>
                    <a:gd name="T43" fmla="*/ 20 h 46"/>
                    <a:gd name="T44" fmla="*/ 20 w 22"/>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2"/>
                      </a:moveTo>
                      <a:cubicBezTo>
                        <a:pt x="22" y="22"/>
                        <a:pt x="22" y="22"/>
                        <a:pt x="22" y="20"/>
                      </a:cubicBezTo>
                      <a:cubicBezTo>
                        <a:pt x="22" y="19"/>
                        <a:pt x="22" y="7"/>
                        <a:pt x="22" y="6"/>
                      </a:cubicBezTo>
                      <a:cubicBezTo>
                        <a:pt x="22" y="2"/>
                        <a:pt x="20" y="0"/>
                        <a:pt x="16"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66" name="Oval 880"/>
                <p:cNvSpPr>
                  <a:spLocks noChangeArrowheads="1"/>
                </p:cNvSpPr>
                <p:nvPr/>
              </p:nvSpPr>
              <p:spPr bwMode="auto">
                <a:xfrm>
                  <a:off x="13946"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67" name="Oval 881"/>
                <p:cNvSpPr>
                  <a:spLocks noChangeArrowheads="1"/>
                </p:cNvSpPr>
                <p:nvPr/>
              </p:nvSpPr>
              <p:spPr bwMode="auto">
                <a:xfrm>
                  <a:off x="13750"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68" name="Freeform 882"/>
                <p:cNvSpPr>
                  <a:spLocks/>
                </p:cNvSpPr>
                <p:nvPr/>
              </p:nvSpPr>
              <p:spPr bwMode="auto">
                <a:xfrm>
                  <a:off x="13932" y="1587"/>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69" name="Oval 883"/>
                <p:cNvSpPr>
                  <a:spLocks noChangeArrowheads="1"/>
                </p:cNvSpPr>
                <p:nvPr/>
              </p:nvSpPr>
              <p:spPr bwMode="auto">
                <a:xfrm>
                  <a:off x="13946"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70" name="Oval 884"/>
                <p:cNvSpPr>
                  <a:spLocks noChangeArrowheads="1"/>
                </p:cNvSpPr>
                <p:nvPr/>
              </p:nvSpPr>
              <p:spPr bwMode="auto">
                <a:xfrm>
                  <a:off x="13882" y="156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71" name="Oval 885"/>
                <p:cNvSpPr>
                  <a:spLocks noChangeArrowheads="1"/>
                </p:cNvSpPr>
                <p:nvPr/>
              </p:nvSpPr>
              <p:spPr bwMode="auto">
                <a:xfrm>
                  <a:off x="14013" y="156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72" name="Oval 886"/>
                <p:cNvSpPr>
                  <a:spLocks noChangeArrowheads="1"/>
                </p:cNvSpPr>
                <p:nvPr/>
              </p:nvSpPr>
              <p:spPr bwMode="auto">
                <a:xfrm>
                  <a:off x="13882" y="1857"/>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73" name="Freeform 887"/>
                <p:cNvSpPr>
                  <a:spLocks/>
                </p:cNvSpPr>
                <p:nvPr/>
              </p:nvSpPr>
              <p:spPr bwMode="auto">
                <a:xfrm>
                  <a:off x="13861" y="1587"/>
                  <a:ext cx="64" cy="111"/>
                </a:xfrm>
                <a:custGeom>
                  <a:avLst/>
                  <a:gdLst>
                    <a:gd name="T0" fmla="*/ 27 w 27"/>
                    <a:gd name="T1" fmla="*/ 19 h 47"/>
                    <a:gd name="T2" fmla="*/ 23 w 27"/>
                    <a:gd name="T3" fmla="*/ 5 h 47"/>
                    <a:gd name="T4" fmla="*/ 17 w 27"/>
                    <a:gd name="T5" fmla="*/ 0 h 47"/>
                    <a:gd name="T6" fmla="*/ 10 w 27"/>
                    <a:gd name="T7" fmla="*/ 0 h 47"/>
                    <a:gd name="T8" fmla="*/ 4 w 27"/>
                    <a:gd name="T9" fmla="*/ 5 h 47"/>
                    <a:gd name="T10" fmla="*/ 0 w 27"/>
                    <a:gd name="T11" fmla="*/ 19 h 47"/>
                    <a:gd name="T12" fmla="*/ 1 w 27"/>
                    <a:gd name="T13" fmla="*/ 21 h 47"/>
                    <a:gd name="T14" fmla="*/ 4 w 27"/>
                    <a:gd name="T15" fmla="*/ 20 h 47"/>
                    <a:gd name="T16" fmla="*/ 7 w 27"/>
                    <a:gd name="T17" fmla="*/ 7 h 47"/>
                    <a:gd name="T18" fmla="*/ 9 w 27"/>
                    <a:gd name="T19" fmla="*/ 7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7 h 47"/>
                    <a:gd name="T46" fmla="*/ 19 w 27"/>
                    <a:gd name="T47" fmla="*/ 7 h 47"/>
                    <a:gd name="T48" fmla="*/ 23 w 27"/>
                    <a:gd name="T49" fmla="*/ 20 h 47"/>
                    <a:gd name="T50" fmla="*/ 25 w 27"/>
                    <a:gd name="T51" fmla="*/ 21 h 47"/>
                    <a:gd name="T52" fmla="*/ 27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9"/>
                      </a:moveTo>
                      <a:cubicBezTo>
                        <a:pt x="26" y="18"/>
                        <a:pt x="24" y="11"/>
                        <a:pt x="23" y="5"/>
                      </a:cubicBezTo>
                      <a:cubicBezTo>
                        <a:pt x="22" y="3"/>
                        <a:pt x="19" y="0"/>
                        <a:pt x="17" y="0"/>
                      </a:cubicBezTo>
                      <a:cubicBezTo>
                        <a:pt x="16" y="0"/>
                        <a:pt x="11" y="0"/>
                        <a:pt x="10" y="0"/>
                      </a:cubicBezTo>
                      <a:cubicBezTo>
                        <a:pt x="7" y="0"/>
                        <a:pt x="5" y="3"/>
                        <a:pt x="4" y="5"/>
                      </a:cubicBez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74" name="Oval 888"/>
                <p:cNvSpPr>
                  <a:spLocks noChangeArrowheads="1"/>
                </p:cNvSpPr>
                <p:nvPr/>
              </p:nvSpPr>
              <p:spPr bwMode="auto">
                <a:xfrm>
                  <a:off x="14013" y="17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75" name="Freeform 889"/>
                <p:cNvSpPr>
                  <a:spLocks/>
                </p:cNvSpPr>
                <p:nvPr/>
              </p:nvSpPr>
              <p:spPr bwMode="auto">
                <a:xfrm>
                  <a:off x="13866" y="1736"/>
                  <a:ext cx="54" cy="109"/>
                </a:xfrm>
                <a:custGeom>
                  <a:avLst/>
                  <a:gdLst>
                    <a:gd name="T0" fmla="*/ 21 w 23"/>
                    <a:gd name="T1" fmla="*/ 22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2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7 w 23"/>
                    <a:gd name="T37" fmla="*/ 44 h 46"/>
                    <a:gd name="T38" fmla="*/ 17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20" y="22"/>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76" name="Oval 890"/>
                <p:cNvSpPr>
                  <a:spLocks noChangeArrowheads="1"/>
                </p:cNvSpPr>
                <p:nvPr/>
              </p:nvSpPr>
              <p:spPr bwMode="auto">
                <a:xfrm>
                  <a:off x="13882" y="171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77" name="Freeform 891"/>
                <p:cNvSpPr>
                  <a:spLocks/>
                </p:cNvSpPr>
                <p:nvPr/>
              </p:nvSpPr>
              <p:spPr bwMode="auto">
                <a:xfrm>
                  <a:off x="13729" y="1587"/>
                  <a:ext cx="64" cy="111"/>
                </a:xfrm>
                <a:custGeom>
                  <a:avLst/>
                  <a:gdLst>
                    <a:gd name="T0" fmla="*/ 24 w 27"/>
                    <a:gd name="T1" fmla="*/ 20 h 47"/>
                    <a:gd name="T2" fmla="*/ 26 w 27"/>
                    <a:gd name="T3" fmla="*/ 21 h 47"/>
                    <a:gd name="T4" fmla="*/ 27 w 27"/>
                    <a:gd name="T5" fmla="*/ 19 h 47"/>
                    <a:gd name="T6" fmla="*/ 23 w 27"/>
                    <a:gd name="T7" fmla="*/ 5 h 47"/>
                    <a:gd name="T8" fmla="*/ 18 w 27"/>
                    <a:gd name="T9" fmla="*/ 0 h 47"/>
                    <a:gd name="T10" fmla="*/ 10 w 27"/>
                    <a:gd name="T11" fmla="*/ 0 h 47"/>
                    <a:gd name="T12" fmla="*/ 5 w 27"/>
                    <a:gd name="T13" fmla="*/ 5 h 47"/>
                    <a:gd name="T14" fmla="*/ 1 w 27"/>
                    <a:gd name="T15" fmla="*/ 19 h 47"/>
                    <a:gd name="T16" fmla="*/ 2 w 27"/>
                    <a:gd name="T17" fmla="*/ 21 h 47"/>
                    <a:gd name="T18" fmla="*/ 4 w 27"/>
                    <a:gd name="T19" fmla="*/ 20 h 47"/>
                    <a:gd name="T20" fmla="*/ 8 w 27"/>
                    <a:gd name="T21" fmla="*/ 7 h 47"/>
                    <a:gd name="T22" fmla="*/ 9 w 27"/>
                    <a:gd name="T23" fmla="*/ 7 h 47"/>
                    <a:gd name="T24" fmla="*/ 3 w 27"/>
                    <a:gd name="T25" fmla="*/ 28 h 47"/>
                    <a:gd name="T26" fmla="*/ 9 w 27"/>
                    <a:gd name="T27" fmla="*/ 28 h 47"/>
                    <a:gd name="T28" fmla="*/ 9 w 27"/>
                    <a:gd name="T29" fmla="*/ 45 h 47"/>
                    <a:gd name="T30" fmla="*/ 11 w 27"/>
                    <a:gd name="T31" fmla="*/ 47 h 47"/>
                    <a:gd name="T32" fmla="*/ 14 w 27"/>
                    <a:gd name="T33" fmla="*/ 45 h 47"/>
                    <a:gd name="T34" fmla="*/ 14 w 27"/>
                    <a:gd name="T35" fmla="*/ 28 h 47"/>
                    <a:gd name="T36" fmla="*/ 15 w 27"/>
                    <a:gd name="T37" fmla="*/ 28 h 47"/>
                    <a:gd name="T38" fmla="*/ 15 w 27"/>
                    <a:gd name="T39" fmla="*/ 45 h 47"/>
                    <a:gd name="T40" fmla="*/ 17 w 27"/>
                    <a:gd name="T41" fmla="*/ 47 h 47"/>
                    <a:gd name="T42" fmla="*/ 19 w 27"/>
                    <a:gd name="T43" fmla="*/ 45 h 47"/>
                    <a:gd name="T44" fmla="*/ 19 w 27"/>
                    <a:gd name="T45" fmla="*/ 28 h 47"/>
                    <a:gd name="T46" fmla="*/ 25 w 27"/>
                    <a:gd name="T47" fmla="*/ 28 h 47"/>
                    <a:gd name="T48" fmla="*/ 19 w 27"/>
                    <a:gd name="T49" fmla="*/ 7 h 47"/>
                    <a:gd name="T50" fmla="*/ 20 w 27"/>
                    <a:gd name="T51" fmla="*/ 7 h 47"/>
                    <a:gd name="T52" fmla="*/ 24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4" y="20"/>
                      </a:moveTo>
                      <a:cubicBezTo>
                        <a:pt x="24" y="21"/>
                        <a:pt x="25" y="21"/>
                        <a:pt x="26" y="21"/>
                      </a:cubicBezTo>
                      <a:cubicBezTo>
                        <a:pt x="27" y="21"/>
                        <a:pt x="27" y="20"/>
                        <a:pt x="27" y="19"/>
                      </a:cubicBezTo>
                      <a:cubicBezTo>
                        <a:pt x="27" y="18"/>
                        <a:pt x="25" y="11"/>
                        <a:pt x="23" y="5"/>
                      </a:cubicBezTo>
                      <a:cubicBezTo>
                        <a:pt x="23"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78" name="Oval 892"/>
                <p:cNvSpPr>
                  <a:spLocks noChangeArrowheads="1"/>
                </p:cNvSpPr>
                <p:nvPr/>
              </p:nvSpPr>
              <p:spPr bwMode="auto">
                <a:xfrm>
                  <a:off x="13750"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79" name="Freeform 893"/>
                <p:cNvSpPr>
                  <a:spLocks/>
                </p:cNvSpPr>
                <p:nvPr/>
              </p:nvSpPr>
              <p:spPr bwMode="auto">
                <a:xfrm>
                  <a:off x="13991" y="1587"/>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3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80" name="Oval 894"/>
                <p:cNvSpPr>
                  <a:spLocks noChangeArrowheads="1"/>
                </p:cNvSpPr>
                <p:nvPr/>
              </p:nvSpPr>
              <p:spPr bwMode="auto">
                <a:xfrm>
                  <a:off x="13686"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81" name="Oval 895"/>
                <p:cNvSpPr>
                  <a:spLocks noChangeArrowheads="1"/>
                </p:cNvSpPr>
                <p:nvPr/>
              </p:nvSpPr>
              <p:spPr bwMode="auto">
                <a:xfrm>
                  <a:off x="13750"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82" name="Freeform 896"/>
                <p:cNvSpPr>
                  <a:spLocks/>
                </p:cNvSpPr>
                <p:nvPr/>
              </p:nvSpPr>
              <p:spPr bwMode="auto">
                <a:xfrm>
                  <a:off x="13669" y="1883"/>
                  <a:ext cx="55" cy="109"/>
                </a:xfrm>
                <a:custGeom>
                  <a:avLst/>
                  <a:gdLst>
                    <a:gd name="T0" fmla="*/ 4 w 23"/>
                    <a:gd name="T1" fmla="*/ 20 h 46"/>
                    <a:gd name="T2" fmla="*/ 4 w 23"/>
                    <a:gd name="T3" fmla="*/ 7 h 46"/>
                    <a:gd name="T4" fmla="*/ 5 w 23"/>
                    <a:gd name="T5" fmla="*/ 7 h 46"/>
                    <a:gd name="T6" fmla="*/ 5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7 w 23"/>
                    <a:gd name="T21" fmla="*/ 44 h 46"/>
                    <a:gd name="T22" fmla="*/ 17 w 23"/>
                    <a:gd name="T23" fmla="*/ 7 h 46"/>
                    <a:gd name="T24" fmla="*/ 18 w 23"/>
                    <a:gd name="T25" fmla="*/ 7 h 46"/>
                    <a:gd name="T26" fmla="*/ 18 w 23"/>
                    <a:gd name="T27" fmla="*/ 20 h 46"/>
                    <a:gd name="T28" fmla="*/ 21 w 23"/>
                    <a:gd name="T29" fmla="*/ 22 h 46"/>
                    <a:gd name="T30" fmla="*/ 23 w 23"/>
                    <a:gd name="T31" fmla="*/ 20 h 46"/>
                    <a:gd name="T32" fmla="*/ 23 w 23"/>
                    <a:gd name="T33" fmla="*/ 6 h 46"/>
                    <a:gd name="T34" fmla="*/ 17 w 23"/>
                    <a:gd name="T35" fmla="*/ 0 h 46"/>
                    <a:gd name="T36" fmla="*/ 6 w 23"/>
                    <a:gd name="T37" fmla="*/ 0 h 46"/>
                    <a:gd name="T38" fmla="*/ 0 w 23"/>
                    <a:gd name="T39" fmla="*/ 6 h 46"/>
                    <a:gd name="T40" fmla="*/ 0 w 23"/>
                    <a:gd name="T41" fmla="*/ 20 h 46"/>
                    <a:gd name="T42" fmla="*/ 2 w 23"/>
                    <a:gd name="T43" fmla="*/ 22 h 46"/>
                    <a:gd name="T44" fmla="*/ 4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4" y="20"/>
                      </a:move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2"/>
                        <a:pt x="11" y="22"/>
                      </a:cubicBezTo>
                      <a:cubicBezTo>
                        <a:pt x="11" y="22"/>
                        <a:pt x="11" y="22"/>
                        <a:pt x="12" y="22"/>
                      </a:cubicBezTo>
                      <a:cubicBezTo>
                        <a:pt x="12" y="22"/>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1"/>
                        <a:pt x="1" y="22"/>
                        <a:pt x="2" y="22"/>
                      </a:cubicBezTo>
                      <a:cubicBezTo>
                        <a:pt x="3" y="22"/>
                        <a:pt x="4" y="21"/>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83" name="Freeform 897"/>
                <p:cNvSpPr>
                  <a:spLocks/>
                </p:cNvSpPr>
                <p:nvPr/>
              </p:nvSpPr>
              <p:spPr bwMode="auto">
                <a:xfrm>
                  <a:off x="13665" y="1736"/>
                  <a:ext cx="64" cy="111"/>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8 w 27"/>
                    <a:gd name="T15" fmla="*/ 6 h 47"/>
                    <a:gd name="T16" fmla="*/ 9 w 27"/>
                    <a:gd name="T17" fmla="*/ 6 h 47"/>
                    <a:gd name="T18" fmla="*/ 2 w 27"/>
                    <a:gd name="T19" fmla="*/ 28 h 47"/>
                    <a:gd name="T20" fmla="*/ 8 w 27"/>
                    <a:gd name="T21" fmla="*/ 28 h 47"/>
                    <a:gd name="T22" fmla="*/ 8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5 w 27"/>
                    <a:gd name="T41" fmla="*/ 28 h 47"/>
                    <a:gd name="T42" fmla="*/ 18 w 27"/>
                    <a:gd name="T43" fmla="*/ 6 h 47"/>
                    <a:gd name="T44" fmla="*/ 19 w 27"/>
                    <a:gd name="T45" fmla="*/ 6 h 47"/>
                    <a:gd name="T46" fmla="*/ 23 w 27"/>
                    <a:gd name="T47" fmla="*/ 19 h 47"/>
                    <a:gd name="T48" fmla="*/ 25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84" name="Oval 898"/>
                <p:cNvSpPr>
                  <a:spLocks noChangeArrowheads="1"/>
                </p:cNvSpPr>
                <p:nvPr/>
              </p:nvSpPr>
              <p:spPr bwMode="auto">
                <a:xfrm>
                  <a:off x="14013" y="1857"/>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85" name="Freeform 899"/>
                <p:cNvSpPr>
                  <a:spLocks/>
                </p:cNvSpPr>
                <p:nvPr/>
              </p:nvSpPr>
              <p:spPr bwMode="auto">
                <a:xfrm>
                  <a:off x="13996" y="1736"/>
                  <a:ext cx="54" cy="109"/>
                </a:xfrm>
                <a:custGeom>
                  <a:avLst/>
                  <a:gdLst>
                    <a:gd name="T0" fmla="*/ 21 w 23"/>
                    <a:gd name="T1" fmla="*/ 22 h 46"/>
                    <a:gd name="T2" fmla="*/ 23 w 23"/>
                    <a:gd name="T3" fmla="*/ 20 h 46"/>
                    <a:gd name="T4" fmla="*/ 23 w 23"/>
                    <a:gd name="T5" fmla="*/ 6 h 46"/>
                    <a:gd name="T6" fmla="*/ 17 w 23"/>
                    <a:gd name="T7" fmla="*/ 0 h 46"/>
                    <a:gd name="T8" fmla="*/ 7 w 23"/>
                    <a:gd name="T9" fmla="*/ 0 h 46"/>
                    <a:gd name="T10" fmla="*/ 0 w 23"/>
                    <a:gd name="T11" fmla="*/ 6 h 46"/>
                    <a:gd name="T12" fmla="*/ 0 w 23"/>
                    <a:gd name="T13" fmla="*/ 20 h 46"/>
                    <a:gd name="T14" fmla="*/ 3 w 23"/>
                    <a:gd name="T15" fmla="*/ 22 h 46"/>
                    <a:gd name="T16" fmla="*/ 5 w 23"/>
                    <a:gd name="T17" fmla="*/ 20 h 46"/>
                    <a:gd name="T18" fmla="*/ 5 w 23"/>
                    <a:gd name="T19" fmla="*/ 7 h 46"/>
                    <a:gd name="T20" fmla="*/ 6 w 23"/>
                    <a:gd name="T21" fmla="*/ 7 h 46"/>
                    <a:gd name="T22" fmla="*/ 6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7" y="0"/>
                      </a:cubicBezTo>
                      <a:cubicBezTo>
                        <a:pt x="3" y="0"/>
                        <a:pt x="0" y="2"/>
                        <a:pt x="0" y="6"/>
                      </a:cubicBezTo>
                      <a:cubicBezTo>
                        <a:pt x="0" y="7"/>
                        <a:pt x="0" y="19"/>
                        <a:pt x="0" y="20"/>
                      </a:cubicBezTo>
                      <a:cubicBezTo>
                        <a:pt x="0" y="22"/>
                        <a:pt x="1" y="22"/>
                        <a:pt x="3" y="22"/>
                      </a:cubicBezTo>
                      <a:cubicBezTo>
                        <a:pt x="4" y="22"/>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2"/>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86" name="Freeform 900"/>
                <p:cNvSpPr>
                  <a:spLocks/>
                </p:cNvSpPr>
                <p:nvPr/>
              </p:nvSpPr>
              <p:spPr bwMode="auto">
                <a:xfrm>
                  <a:off x="13149" y="1883"/>
                  <a:ext cx="47" cy="33"/>
                </a:xfrm>
                <a:custGeom>
                  <a:avLst/>
                  <a:gdLst>
                    <a:gd name="T0" fmla="*/ 6 w 20"/>
                    <a:gd name="T1" fmla="*/ 0 h 14"/>
                    <a:gd name="T2" fmla="*/ 0 w 20"/>
                    <a:gd name="T3" fmla="*/ 6 h 14"/>
                    <a:gd name="T4" fmla="*/ 0 w 20"/>
                    <a:gd name="T5" fmla="*/ 14 h 14"/>
                    <a:gd name="T6" fmla="*/ 4 w 20"/>
                    <a:gd name="T7" fmla="*/ 12 h 14"/>
                    <a:gd name="T8" fmla="*/ 4 w 20"/>
                    <a:gd name="T9" fmla="*/ 7 h 14"/>
                    <a:gd name="T10" fmla="*/ 5 w 20"/>
                    <a:gd name="T11" fmla="*/ 7 h 14"/>
                    <a:gd name="T12" fmla="*/ 5 w 20"/>
                    <a:gd name="T13" fmla="*/ 12 h 14"/>
                    <a:gd name="T14" fmla="*/ 20 w 20"/>
                    <a:gd name="T15" fmla="*/ 1 h 14"/>
                    <a:gd name="T16" fmla="*/ 16 w 20"/>
                    <a:gd name="T17" fmla="*/ 0 h 14"/>
                    <a:gd name="T18" fmla="*/ 6 w 20"/>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4">
                      <a:moveTo>
                        <a:pt x="6" y="0"/>
                      </a:moveTo>
                      <a:cubicBezTo>
                        <a:pt x="2" y="0"/>
                        <a:pt x="0" y="2"/>
                        <a:pt x="0" y="6"/>
                      </a:cubicBezTo>
                      <a:cubicBezTo>
                        <a:pt x="0" y="7"/>
                        <a:pt x="0" y="10"/>
                        <a:pt x="0" y="14"/>
                      </a:cubicBezTo>
                      <a:cubicBezTo>
                        <a:pt x="1" y="14"/>
                        <a:pt x="2" y="13"/>
                        <a:pt x="4" y="12"/>
                      </a:cubicBezTo>
                      <a:cubicBezTo>
                        <a:pt x="4" y="9"/>
                        <a:pt x="4" y="7"/>
                        <a:pt x="4" y="7"/>
                      </a:cubicBezTo>
                      <a:cubicBezTo>
                        <a:pt x="4" y="7"/>
                        <a:pt x="4" y="7"/>
                        <a:pt x="5" y="7"/>
                      </a:cubicBezTo>
                      <a:cubicBezTo>
                        <a:pt x="5" y="7"/>
                        <a:pt x="5" y="9"/>
                        <a:pt x="5" y="12"/>
                      </a:cubicBezTo>
                      <a:cubicBezTo>
                        <a:pt x="10" y="9"/>
                        <a:pt x="15" y="5"/>
                        <a:pt x="20" y="1"/>
                      </a:cubicBezTo>
                      <a:cubicBezTo>
                        <a:pt x="19" y="0"/>
                        <a:pt x="17" y="0"/>
                        <a:pt x="16" y="0"/>
                      </a:cubicBezTo>
                      <a:cubicBezTo>
                        <a:pt x="14" y="0"/>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87" name="Freeform 901"/>
                <p:cNvSpPr>
                  <a:spLocks/>
                </p:cNvSpPr>
                <p:nvPr/>
              </p:nvSpPr>
              <p:spPr bwMode="auto">
                <a:xfrm>
                  <a:off x="13359" y="1857"/>
                  <a:ext cx="24" cy="21"/>
                </a:xfrm>
                <a:custGeom>
                  <a:avLst/>
                  <a:gdLst>
                    <a:gd name="T0" fmla="*/ 10 w 10"/>
                    <a:gd name="T1" fmla="*/ 5 h 9"/>
                    <a:gd name="T2" fmla="*/ 5 w 10"/>
                    <a:gd name="T3" fmla="*/ 0 h 9"/>
                    <a:gd name="T4" fmla="*/ 0 w 10"/>
                    <a:gd name="T5" fmla="*/ 5 h 9"/>
                    <a:gd name="T6" fmla="*/ 0 w 10"/>
                    <a:gd name="T7" fmla="*/ 5 h 9"/>
                    <a:gd name="T8" fmla="*/ 6 w 10"/>
                    <a:gd name="T9" fmla="*/ 9 h 9"/>
                    <a:gd name="T10" fmla="*/ 10 w 10"/>
                    <a:gd name="T11" fmla="*/ 5 h 9"/>
                  </a:gdLst>
                  <a:ahLst/>
                  <a:cxnLst>
                    <a:cxn ang="0">
                      <a:pos x="T0" y="T1"/>
                    </a:cxn>
                    <a:cxn ang="0">
                      <a:pos x="T2" y="T3"/>
                    </a:cxn>
                    <a:cxn ang="0">
                      <a:pos x="T4" y="T5"/>
                    </a:cxn>
                    <a:cxn ang="0">
                      <a:pos x="T6" y="T7"/>
                    </a:cxn>
                    <a:cxn ang="0">
                      <a:pos x="T8" y="T9"/>
                    </a:cxn>
                    <a:cxn ang="0">
                      <a:pos x="T10" y="T11"/>
                    </a:cxn>
                  </a:cxnLst>
                  <a:rect l="0" t="0" r="r" b="b"/>
                  <a:pathLst>
                    <a:path w="10" h="9">
                      <a:moveTo>
                        <a:pt x="10" y="5"/>
                      </a:moveTo>
                      <a:cubicBezTo>
                        <a:pt x="10" y="2"/>
                        <a:pt x="8" y="0"/>
                        <a:pt x="5" y="0"/>
                      </a:cubicBezTo>
                      <a:cubicBezTo>
                        <a:pt x="2" y="0"/>
                        <a:pt x="0" y="2"/>
                        <a:pt x="0" y="5"/>
                      </a:cubicBezTo>
                      <a:cubicBezTo>
                        <a:pt x="0" y="5"/>
                        <a:pt x="0" y="5"/>
                        <a:pt x="0" y="5"/>
                      </a:cubicBezTo>
                      <a:cubicBezTo>
                        <a:pt x="2" y="6"/>
                        <a:pt x="4" y="8"/>
                        <a:pt x="6" y="9"/>
                      </a:cubicBezTo>
                      <a:cubicBezTo>
                        <a:pt x="8" y="9"/>
                        <a:pt x="10"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88" name="Freeform 902"/>
                <p:cNvSpPr>
                  <a:spLocks/>
                </p:cNvSpPr>
                <p:nvPr/>
              </p:nvSpPr>
              <p:spPr bwMode="auto">
                <a:xfrm>
                  <a:off x="13274" y="1736"/>
                  <a:ext cx="64" cy="111"/>
                </a:xfrm>
                <a:custGeom>
                  <a:avLst/>
                  <a:gdLst>
                    <a:gd name="T0" fmla="*/ 13 w 27"/>
                    <a:gd name="T1" fmla="*/ 44 h 47"/>
                    <a:gd name="T2" fmla="*/ 13 w 27"/>
                    <a:gd name="T3" fmla="*/ 28 h 47"/>
                    <a:gd name="T4" fmla="*/ 14 w 27"/>
                    <a:gd name="T5" fmla="*/ 28 h 47"/>
                    <a:gd name="T6" fmla="*/ 14 w 27"/>
                    <a:gd name="T7" fmla="*/ 44 h 47"/>
                    <a:gd name="T8" fmla="*/ 16 w 27"/>
                    <a:gd name="T9" fmla="*/ 47 h 47"/>
                    <a:gd name="T10" fmla="*/ 18 w 27"/>
                    <a:gd name="T11" fmla="*/ 44 h 47"/>
                    <a:gd name="T12" fmla="*/ 18 w 27"/>
                    <a:gd name="T13" fmla="*/ 28 h 47"/>
                    <a:gd name="T14" fmla="*/ 25 w 27"/>
                    <a:gd name="T15" fmla="*/ 28 h 47"/>
                    <a:gd name="T16" fmla="*/ 18 w 27"/>
                    <a:gd name="T17" fmla="*/ 6 h 47"/>
                    <a:gd name="T18" fmla="*/ 19 w 27"/>
                    <a:gd name="T19" fmla="*/ 6 h 47"/>
                    <a:gd name="T20" fmla="*/ 23 w 27"/>
                    <a:gd name="T21" fmla="*/ 19 h 47"/>
                    <a:gd name="T22" fmla="*/ 25 w 27"/>
                    <a:gd name="T23" fmla="*/ 20 h 47"/>
                    <a:gd name="T24" fmla="*/ 26 w 27"/>
                    <a:gd name="T25" fmla="*/ 18 h 47"/>
                    <a:gd name="T26" fmla="*/ 23 w 27"/>
                    <a:gd name="T27" fmla="*/ 4 h 47"/>
                    <a:gd name="T28" fmla="*/ 17 w 27"/>
                    <a:gd name="T29" fmla="*/ 0 h 47"/>
                    <a:gd name="T30" fmla="*/ 10 w 27"/>
                    <a:gd name="T31" fmla="*/ 0 h 47"/>
                    <a:gd name="T32" fmla="*/ 4 w 27"/>
                    <a:gd name="T33" fmla="*/ 4 h 47"/>
                    <a:gd name="T34" fmla="*/ 0 w 27"/>
                    <a:gd name="T35" fmla="*/ 18 h 47"/>
                    <a:gd name="T36" fmla="*/ 1 w 27"/>
                    <a:gd name="T37" fmla="*/ 20 h 47"/>
                    <a:gd name="T38" fmla="*/ 4 w 27"/>
                    <a:gd name="T39" fmla="*/ 19 h 47"/>
                    <a:gd name="T40" fmla="*/ 7 w 27"/>
                    <a:gd name="T41" fmla="*/ 6 h 47"/>
                    <a:gd name="T42" fmla="*/ 9 w 27"/>
                    <a:gd name="T43" fmla="*/ 6 h 47"/>
                    <a:gd name="T44" fmla="*/ 2 w 27"/>
                    <a:gd name="T45" fmla="*/ 28 h 47"/>
                    <a:gd name="T46" fmla="*/ 8 w 27"/>
                    <a:gd name="T47" fmla="*/ 28 h 47"/>
                    <a:gd name="T48" fmla="*/ 8 w 27"/>
                    <a:gd name="T49" fmla="*/ 44 h 47"/>
                    <a:gd name="T50" fmla="*/ 9 w 27"/>
                    <a:gd name="T51" fmla="*/ 46 h 47"/>
                    <a:gd name="T52" fmla="*/ 11 w 27"/>
                    <a:gd name="T53" fmla="*/ 47 h 47"/>
                    <a:gd name="T54" fmla="*/ 13 w 27"/>
                    <a:gd name="T55"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 h="47">
                      <a:moveTo>
                        <a:pt x="13" y="44"/>
                      </a:move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6" y="18"/>
                      </a:cubicBezTo>
                      <a:cubicBezTo>
                        <a:pt x="26" y="17"/>
                        <a:pt x="24" y="10"/>
                        <a:pt x="23" y="4"/>
                      </a:cubicBez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9" y="46"/>
                      </a:cubicBezTo>
                      <a:cubicBezTo>
                        <a:pt x="10" y="46"/>
                        <a:pt x="11" y="46"/>
                        <a:pt x="11" y="47"/>
                      </a:cubicBezTo>
                      <a:cubicBezTo>
                        <a:pt x="12" y="46"/>
                        <a:pt x="13" y="45"/>
                        <a:pt x="1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89" name="Freeform 903"/>
                <p:cNvSpPr>
                  <a:spLocks/>
                </p:cNvSpPr>
                <p:nvPr/>
              </p:nvSpPr>
              <p:spPr bwMode="auto">
                <a:xfrm>
                  <a:off x="13606" y="1736"/>
                  <a:ext cx="54" cy="109"/>
                </a:xfrm>
                <a:custGeom>
                  <a:avLst/>
                  <a:gdLst>
                    <a:gd name="T0" fmla="*/ 21 w 23"/>
                    <a:gd name="T1" fmla="*/ 22 h 46"/>
                    <a:gd name="T2" fmla="*/ 23 w 23"/>
                    <a:gd name="T3" fmla="*/ 20 h 46"/>
                    <a:gd name="T4" fmla="*/ 23 w 23"/>
                    <a:gd name="T5" fmla="*/ 6 h 46"/>
                    <a:gd name="T6" fmla="*/ 17 w 23"/>
                    <a:gd name="T7" fmla="*/ 0 h 46"/>
                    <a:gd name="T8" fmla="*/ 7 w 23"/>
                    <a:gd name="T9" fmla="*/ 0 h 46"/>
                    <a:gd name="T10" fmla="*/ 0 w 23"/>
                    <a:gd name="T11" fmla="*/ 6 h 46"/>
                    <a:gd name="T12" fmla="*/ 0 w 23"/>
                    <a:gd name="T13" fmla="*/ 20 h 46"/>
                    <a:gd name="T14" fmla="*/ 3 w 23"/>
                    <a:gd name="T15" fmla="*/ 22 h 46"/>
                    <a:gd name="T16" fmla="*/ 5 w 23"/>
                    <a:gd name="T17" fmla="*/ 20 h 46"/>
                    <a:gd name="T18" fmla="*/ 5 w 23"/>
                    <a:gd name="T19" fmla="*/ 7 h 46"/>
                    <a:gd name="T20" fmla="*/ 6 w 23"/>
                    <a:gd name="T21" fmla="*/ 7 h 46"/>
                    <a:gd name="T22" fmla="*/ 6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7" y="0"/>
                      </a:cubicBezTo>
                      <a:cubicBezTo>
                        <a:pt x="3" y="0"/>
                        <a:pt x="0" y="2"/>
                        <a:pt x="0" y="6"/>
                      </a:cubicBezTo>
                      <a:cubicBezTo>
                        <a:pt x="0" y="7"/>
                        <a:pt x="0" y="19"/>
                        <a:pt x="0" y="20"/>
                      </a:cubicBezTo>
                      <a:cubicBezTo>
                        <a:pt x="0" y="22"/>
                        <a:pt x="1" y="22"/>
                        <a:pt x="3" y="22"/>
                      </a:cubicBezTo>
                      <a:cubicBezTo>
                        <a:pt x="4" y="22"/>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2"/>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90" name="Oval 904"/>
                <p:cNvSpPr>
                  <a:spLocks noChangeArrowheads="1"/>
                </p:cNvSpPr>
                <p:nvPr/>
              </p:nvSpPr>
              <p:spPr bwMode="auto">
                <a:xfrm>
                  <a:off x="13163"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91" name="Freeform 905"/>
                <p:cNvSpPr>
                  <a:spLocks/>
                </p:cNvSpPr>
                <p:nvPr/>
              </p:nvSpPr>
              <p:spPr bwMode="auto">
                <a:xfrm>
                  <a:off x="13475" y="1736"/>
                  <a:ext cx="55" cy="109"/>
                </a:xfrm>
                <a:custGeom>
                  <a:avLst/>
                  <a:gdLst>
                    <a:gd name="T0" fmla="*/ 21 w 23"/>
                    <a:gd name="T1" fmla="*/ 22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2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7 w 23"/>
                    <a:gd name="T37" fmla="*/ 44 h 46"/>
                    <a:gd name="T38" fmla="*/ 17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2"/>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92" name="Oval 906"/>
                <p:cNvSpPr>
                  <a:spLocks noChangeArrowheads="1"/>
                </p:cNvSpPr>
                <p:nvPr/>
              </p:nvSpPr>
              <p:spPr bwMode="auto">
                <a:xfrm>
                  <a:off x="13622"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93" name="Oval 907"/>
                <p:cNvSpPr>
                  <a:spLocks noChangeArrowheads="1"/>
                </p:cNvSpPr>
                <p:nvPr/>
              </p:nvSpPr>
              <p:spPr bwMode="auto">
                <a:xfrm>
                  <a:off x="13163"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94" name="Oval 908"/>
                <p:cNvSpPr>
                  <a:spLocks noChangeArrowheads="1"/>
                </p:cNvSpPr>
                <p:nvPr/>
              </p:nvSpPr>
              <p:spPr bwMode="auto">
                <a:xfrm>
                  <a:off x="13622"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95" name="Freeform 909"/>
                <p:cNvSpPr>
                  <a:spLocks/>
                </p:cNvSpPr>
                <p:nvPr/>
              </p:nvSpPr>
              <p:spPr bwMode="auto">
                <a:xfrm>
                  <a:off x="13471" y="1587"/>
                  <a:ext cx="64" cy="111"/>
                </a:xfrm>
                <a:custGeom>
                  <a:avLst/>
                  <a:gdLst>
                    <a:gd name="T0" fmla="*/ 1 w 27"/>
                    <a:gd name="T1" fmla="*/ 21 h 47"/>
                    <a:gd name="T2" fmla="*/ 4 w 27"/>
                    <a:gd name="T3" fmla="*/ 20 h 47"/>
                    <a:gd name="T4" fmla="*/ 7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2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2"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96" name="Oval 910"/>
                <p:cNvSpPr>
                  <a:spLocks noChangeArrowheads="1"/>
                </p:cNvSpPr>
                <p:nvPr/>
              </p:nvSpPr>
              <p:spPr bwMode="auto">
                <a:xfrm>
                  <a:off x="13492"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97" name="Freeform 911"/>
                <p:cNvSpPr>
                  <a:spLocks/>
                </p:cNvSpPr>
                <p:nvPr/>
              </p:nvSpPr>
              <p:spPr bwMode="auto">
                <a:xfrm>
                  <a:off x="13142" y="1736"/>
                  <a:ext cx="66" cy="111"/>
                </a:xfrm>
                <a:custGeom>
                  <a:avLst/>
                  <a:gdLst>
                    <a:gd name="T0" fmla="*/ 23 w 28"/>
                    <a:gd name="T1" fmla="*/ 4 h 47"/>
                    <a:gd name="T2" fmla="*/ 18 w 28"/>
                    <a:gd name="T3" fmla="*/ 0 h 47"/>
                    <a:gd name="T4" fmla="*/ 10 w 28"/>
                    <a:gd name="T5" fmla="*/ 0 h 47"/>
                    <a:gd name="T6" fmla="*/ 5 w 28"/>
                    <a:gd name="T7" fmla="*/ 4 h 47"/>
                    <a:gd name="T8" fmla="*/ 1 w 28"/>
                    <a:gd name="T9" fmla="*/ 18 h 47"/>
                    <a:gd name="T10" fmla="*/ 2 w 28"/>
                    <a:gd name="T11" fmla="*/ 20 h 47"/>
                    <a:gd name="T12" fmla="*/ 4 w 28"/>
                    <a:gd name="T13" fmla="*/ 19 h 47"/>
                    <a:gd name="T14" fmla="*/ 8 w 28"/>
                    <a:gd name="T15" fmla="*/ 6 h 47"/>
                    <a:gd name="T16" fmla="*/ 9 w 28"/>
                    <a:gd name="T17" fmla="*/ 6 h 47"/>
                    <a:gd name="T18" fmla="*/ 3 w 28"/>
                    <a:gd name="T19" fmla="*/ 28 h 47"/>
                    <a:gd name="T20" fmla="*/ 9 w 28"/>
                    <a:gd name="T21" fmla="*/ 28 h 47"/>
                    <a:gd name="T22" fmla="*/ 9 w 28"/>
                    <a:gd name="T23" fmla="*/ 44 h 47"/>
                    <a:gd name="T24" fmla="*/ 11 w 28"/>
                    <a:gd name="T25" fmla="*/ 47 h 47"/>
                    <a:gd name="T26" fmla="*/ 13 w 28"/>
                    <a:gd name="T27" fmla="*/ 44 h 47"/>
                    <a:gd name="T28" fmla="*/ 13 w 28"/>
                    <a:gd name="T29" fmla="*/ 28 h 47"/>
                    <a:gd name="T30" fmla="*/ 14 w 28"/>
                    <a:gd name="T31" fmla="*/ 28 h 47"/>
                    <a:gd name="T32" fmla="*/ 14 w 28"/>
                    <a:gd name="T33" fmla="*/ 44 h 47"/>
                    <a:gd name="T34" fmla="*/ 17 w 28"/>
                    <a:gd name="T35" fmla="*/ 47 h 47"/>
                    <a:gd name="T36" fmla="*/ 19 w 28"/>
                    <a:gd name="T37" fmla="*/ 44 h 47"/>
                    <a:gd name="T38" fmla="*/ 19 w 28"/>
                    <a:gd name="T39" fmla="*/ 28 h 47"/>
                    <a:gd name="T40" fmla="*/ 25 w 28"/>
                    <a:gd name="T41" fmla="*/ 28 h 47"/>
                    <a:gd name="T42" fmla="*/ 19 w 28"/>
                    <a:gd name="T43" fmla="*/ 6 h 47"/>
                    <a:gd name="T44" fmla="*/ 20 w 28"/>
                    <a:gd name="T45" fmla="*/ 6 h 47"/>
                    <a:gd name="T46" fmla="*/ 24 w 28"/>
                    <a:gd name="T47" fmla="*/ 19 h 47"/>
                    <a:gd name="T48" fmla="*/ 26 w 28"/>
                    <a:gd name="T49" fmla="*/ 20 h 47"/>
                    <a:gd name="T50" fmla="*/ 27 w 28"/>
                    <a:gd name="T51" fmla="*/ 18 h 47"/>
                    <a:gd name="T52" fmla="*/ 23 w 28"/>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4"/>
                      </a:move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98" name="Freeform 912"/>
                <p:cNvSpPr>
                  <a:spLocks/>
                </p:cNvSpPr>
                <p:nvPr/>
              </p:nvSpPr>
              <p:spPr bwMode="auto">
                <a:xfrm>
                  <a:off x="13208" y="1587"/>
                  <a:ext cx="64" cy="111"/>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2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99" name="Oval 913"/>
                <p:cNvSpPr>
                  <a:spLocks noChangeArrowheads="1"/>
                </p:cNvSpPr>
                <p:nvPr/>
              </p:nvSpPr>
              <p:spPr bwMode="auto">
                <a:xfrm>
                  <a:off x="13622"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00" name="Oval 914"/>
                <p:cNvSpPr>
                  <a:spLocks noChangeArrowheads="1"/>
                </p:cNvSpPr>
                <p:nvPr/>
              </p:nvSpPr>
              <p:spPr bwMode="auto">
                <a:xfrm>
                  <a:off x="13229" y="171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01" name="Oval 915"/>
                <p:cNvSpPr>
                  <a:spLocks noChangeArrowheads="1"/>
                </p:cNvSpPr>
                <p:nvPr/>
              </p:nvSpPr>
              <p:spPr bwMode="auto">
                <a:xfrm>
                  <a:off x="13163"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02" name="Oval 916"/>
                <p:cNvSpPr>
                  <a:spLocks noChangeArrowheads="1"/>
                </p:cNvSpPr>
                <p:nvPr/>
              </p:nvSpPr>
              <p:spPr bwMode="auto">
                <a:xfrm>
                  <a:off x="13229" y="156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03" name="Freeform 917"/>
                <p:cNvSpPr>
                  <a:spLocks/>
                </p:cNvSpPr>
                <p:nvPr/>
              </p:nvSpPr>
              <p:spPr bwMode="auto">
                <a:xfrm>
                  <a:off x="13149" y="1587"/>
                  <a:ext cx="52" cy="111"/>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1 w 22"/>
                    <a:gd name="T19" fmla="*/ 23 h 47"/>
                    <a:gd name="T20" fmla="*/ 11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4" y="0"/>
                        <a:pt x="7" y="0"/>
                        <a:pt x="6" y="0"/>
                      </a:cubicBezTo>
                      <a:cubicBezTo>
                        <a:pt x="2"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04" name="Freeform 918"/>
                <p:cNvSpPr>
                  <a:spLocks/>
                </p:cNvSpPr>
                <p:nvPr/>
              </p:nvSpPr>
              <p:spPr bwMode="auto">
                <a:xfrm>
                  <a:off x="13213" y="1736"/>
                  <a:ext cx="54" cy="109"/>
                </a:xfrm>
                <a:custGeom>
                  <a:avLst/>
                  <a:gdLst>
                    <a:gd name="T0" fmla="*/ 17 w 23"/>
                    <a:gd name="T1" fmla="*/ 0 h 46"/>
                    <a:gd name="T2" fmla="*/ 6 w 23"/>
                    <a:gd name="T3" fmla="*/ 0 h 46"/>
                    <a:gd name="T4" fmla="*/ 0 w 23"/>
                    <a:gd name="T5" fmla="*/ 6 h 46"/>
                    <a:gd name="T6" fmla="*/ 0 w 23"/>
                    <a:gd name="T7" fmla="*/ 20 h 46"/>
                    <a:gd name="T8" fmla="*/ 2 w 23"/>
                    <a:gd name="T9" fmla="*/ 22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8 w 23"/>
                    <a:gd name="T31" fmla="*/ 44 h 46"/>
                    <a:gd name="T32" fmla="*/ 18 w 23"/>
                    <a:gd name="T33" fmla="*/ 7 h 46"/>
                    <a:gd name="T34" fmla="*/ 19 w 23"/>
                    <a:gd name="T35" fmla="*/ 7 h 46"/>
                    <a:gd name="T36" fmla="*/ 19 w 23"/>
                    <a:gd name="T37" fmla="*/ 20 h 46"/>
                    <a:gd name="T38" fmla="*/ 21 w 23"/>
                    <a:gd name="T39" fmla="*/ 22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2"/>
                        <a:pt x="1" y="22"/>
                        <a:pt x="2" y="22"/>
                      </a:cubicBezTo>
                      <a:cubicBezTo>
                        <a:pt x="4"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2"/>
                        <a:pt x="21" y="22"/>
                      </a:cubicBezTo>
                      <a:cubicBezTo>
                        <a:pt x="22" y="22"/>
                        <a:pt x="23" y="22"/>
                        <a:pt x="23" y="20"/>
                      </a:cubicBezTo>
                      <a:cubicBezTo>
                        <a:pt x="23" y="19"/>
                        <a:pt x="23" y="7"/>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05" name="Freeform 919"/>
                <p:cNvSpPr>
                  <a:spLocks/>
                </p:cNvSpPr>
                <p:nvPr/>
              </p:nvSpPr>
              <p:spPr bwMode="auto">
                <a:xfrm>
                  <a:off x="13376" y="1883"/>
                  <a:ext cx="19" cy="19"/>
                </a:xfrm>
                <a:custGeom>
                  <a:avLst/>
                  <a:gdLst>
                    <a:gd name="T0" fmla="*/ 2 w 8"/>
                    <a:gd name="T1" fmla="*/ 0 h 8"/>
                    <a:gd name="T2" fmla="*/ 0 w 8"/>
                    <a:gd name="T3" fmla="*/ 0 h 8"/>
                    <a:gd name="T4" fmla="*/ 8 w 8"/>
                    <a:gd name="T5" fmla="*/ 8 h 8"/>
                    <a:gd name="T6" fmla="*/ 7 w 8"/>
                    <a:gd name="T7" fmla="*/ 4 h 8"/>
                    <a:gd name="T8" fmla="*/ 2 w 8"/>
                    <a:gd name="T9" fmla="*/ 0 h 8"/>
                  </a:gdLst>
                  <a:ahLst/>
                  <a:cxnLst>
                    <a:cxn ang="0">
                      <a:pos x="T0" y="T1"/>
                    </a:cxn>
                    <a:cxn ang="0">
                      <a:pos x="T2" y="T3"/>
                    </a:cxn>
                    <a:cxn ang="0">
                      <a:pos x="T4" y="T5"/>
                    </a:cxn>
                    <a:cxn ang="0">
                      <a:pos x="T6" y="T7"/>
                    </a:cxn>
                    <a:cxn ang="0">
                      <a:pos x="T8" y="T9"/>
                    </a:cxn>
                  </a:cxnLst>
                  <a:rect l="0" t="0" r="r" b="b"/>
                  <a:pathLst>
                    <a:path w="8" h="8">
                      <a:moveTo>
                        <a:pt x="2" y="0"/>
                      </a:moveTo>
                      <a:cubicBezTo>
                        <a:pt x="2" y="0"/>
                        <a:pt x="1" y="0"/>
                        <a:pt x="0" y="0"/>
                      </a:cubicBezTo>
                      <a:cubicBezTo>
                        <a:pt x="3" y="2"/>
                        <a:pt x="6" y="5"/>
                        <a:pt x="8" y="8"/>
                      </a:cubicBezTo>
                      <a:cubicBezTo>
                        <a:pt x="8" y="7"/>
                        <a:pt x="8" y="5"/>
                        <a:pt x="7" y="4"/>
                      </a:cubicBezTo>
                      <a:cubicBezTo>
                        <a:pt x="6" y="2"/>
                        <a:pt x="4"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06" name="Freeform 920"/>
                <p:cNvSpPr>
                  <a:spLocks/>
                </p:cNvSpPr>
                <p:nvPr/>
              </p:nvSpPr>
              <p:spPr bwMode="auto">
                <a:xfrm>
                  <a:off x="13601" y="1587"/>
                  <a:ext cx="64" cy="111"/>
                </a:xfrm>
                <a:custGeom>
                  <a:avLst/>
                  <a:gdLst>
                    <a:gd name="T0" fmla="*/ 27 w 27"/>
                    <a:gd name="T1" fmla="*/ 19 h 47"/>
                    <a:gd name="T2" fmla="*/ 23 w 27"/>
                    <a:gd name="T3" fmla="*/ 5 h 47"/>
                    <a:gd name="T4" fmla="*/ 17 w 27"/>
                    <a:gd name="T5" fmla="*/ 0 h 47"/>
                    <a:gd name="T6" fmla="*/ 10 w 27"/>
                    <a:gd name="T7" fmla="*/ 0 h 47"/>
                    <a:gd name="T8" fmla="*/ 5 w 27"/>
                    <a:gd name="T9" fmla="*/ 5 h 47"/>
                    <a:gd name="T10" fmla="*/ 0 w 27"/>
                    <a:gd name="T11" fmla="*/ 19 h 47"/>
                    <a:gd name="T12" fmla="*/ 2 w 27"/>
                    <a:gd name="T13" fmla="*/ 21 h 47"/>
                    <a:gd name="T14" fmla="*/ 4 w 27"/>
                    <a:gd name="T15" fmla="*/ 20 h 47"/>
                    <a:gd name="T16" fmla="*/ 8 w 27"/>
                    <a:gd name="T17" fmla="*/ 7 h 47"/>
                    <a:gd name="T18" fmla="*/ 9 w 27"/>
                    <a:gd name="T19" fmla="*/ 7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9 w 27"/>
                    <a:gd name="T45" fmla="*/ 7 h 47"/>
                    <a:gd name="T46" fmla="*/ 20 w 27"/>
                    <a:gd name="T47" fmla="*/ 7 h 47"/>
                    <a:gd name="T48" fmla="*/ 23 w 27"/>
                    <a:gd name="T49" fmla="*/ 20 h 47"/>
                    <a:gd name="T50" fmla="*/ 26 w 27"/>
                    <a:gd name="T51" fmla="*/ 21 h 47"/>
                    <a:gd name="T52" fmla="*/ 27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9"/>
                      </a:moveTo>
                      <a:cubicBezTo>
                        <a:pt x="27" y="18"/>
                        <a:pt x="25" y="11"/>
                        <a:pt x="23" y="5"/>
                      </a:cubicBezTo>
                      <a:cubicBezTo>
                        <a:pt x="22" y="3"/>
                        <a:pt x="20" y="0"/>
                        <a:pt x="17" y="0"/>
                      </a:cubicBezTo>
                      <a:cubicBezTo>
                        <a:pt x="16" y="0"/>
                        <a:pt x="11" y="0"/>
                        <a:pt x="10" y="0"/>
                      </a:cubicBezTo>
                      <a:cubicBezTo>
                        <a:pt x="8" y="0"/>
                        <a:pt x="5" y="3"/>
                        <a:pt x="5"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3" y="20"/>
                      </a:cubicBezTo>
                      <a:cubicBezTo>
                        <a:pt x="24" y="21"/>
                        <a:pt x="25" y="21"/>
                        <a:pt x="26" y="21"/>
                      </a:cubicBezTo>
                      <a:cubicBezTo>
                        <a:pt x="27" y="21"/>
                        <a:pt x="27" y="20"/>
                        <a:pt x="2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07" name="Freeform 921"/>
                <p:cNvSpPr>
                  <a:spLocks/>
                </p:cNvSpPr>
                <p:nvPr/>
              </p:nvSpPr>
              <p:spPr bwMode="auto">
                <a:xfrm>
                  <a:off x="13601" y="1883"/>
                  <a:ext cx="64" cy="109"/>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3 w 27"/>
                    <a:gd name="T35" fmla="*/ 19 h 46"/>
                    <a:gd name="T36" fmla="*/ 26 w 27"/>
                    <a:gd name="T37" fmla="*/ 20 h 46"/>
                    <a:gd name="T38" fmla="*/ 27 w 27"/>
                    <a:gd name="T39" fmla="*/ 18 h 46"/>
                    <a:gd name="T40" fmla="*/ 23 w 27"/>
                    <a:gd name="T41" fmla="*/ 4 h 46"/>
                    <a:gd name="T42" fmla="*/ 17 w 27"/>
                    <a:gd name="T43" fmla="*/ 0 h 46"/>
                    <a:gd name="T44" fmla="*/ 10 w 27"/>
                    <a:gd name="T45" fmla="*/ 0 h 46"/>
                    <a:gd name="T46" fmla="*/ 5 w 27"/>
                    <a:gd name="T47" fmla="*/ 4 h 46"/>
                    <a:gd name="T48" fmla="*/ 0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ubicBezTo>
                        <a:pt x="22" y="2"/>
                        <a:pt x="20" y="0"/>
                        <a:pt x="17"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08" name="Oval 922"/>
                <p:cNvSpPr>
                  <a:spLocks noChangeArrowheads="1"/>
                </p:cNvSpPr>
                <p:nvPr/>
              </p:nvSpPr>
              <p:spPr bwMode="auto">
                <a:xfrm>
                  <a:off x="13556"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09" name="Oval 923"/>
                <p:cNvSpPr>
                  <a:spLocks noChangeArrowheads="1"/>
                </p:cNvSpPr>
                <p:nvPr/>
              </p:nvSpPr>
              <p:spPr bwMode="auto">
                <a:xfrm>
                  <a:off x="13492"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10" name="Freeform 924"/>
                <p:cNvSpPr>
                  <a:spLocks/>
                </p:cNvSpPr>
                <p:nvPr/>
              </p:nvSpPr>
              <p:spPr bwMode="auto">
                <a:xfrm>
                  <a:off x="13542" y="1883"/>
                  <a:ext cx="52" cy="109"/>
                </a:xfrm>
                <a:custGeom>
                  <a:avLst/>
                  <a:gdLst>
                    <a:gd name="T0" fmla="*/ 4 w 22"/>
                    <a:gd name="T1" fmla="*/ 20 h 46"/>
                    <a:gd name="T2" fmla="*/ 4 w 22"/>
                    <a:gd name="T3" fmla="*/ 7 h 46"/>
                    <a:gd name="T4" fmla="*/ 5 w 22"/>
                    <a:gd name="T5" fmla="*/ 7 h 46"/>
                    <a:gd name="T6" fmla="*/ 5 w 22"/>
                    <a:gd name="T7" fmla="*/ 44 h 46"/>
                    <a:gd name="T8" fmla="*/ 8 w 22"/>
                    <a:gd name="T9" fmla="*/ 46 h 46"/>
                    <a:gd name="T10" fmla="*/ 10 w 22"/>
                    <a:gd name="T11" fmla="*/ 44 h 46"/>
                    <a:gd name="T12" fmla="*/ 10 w 22"/>
                    <a:gd name="T13" fmla="*/ 22 h 46"/>
                    <a:gd name="T14" fmla="*/ 12 w 22"/>
                    <a:gd name="T15" fmla="*/ 22 h 46"/>
                    <a:gd name="T16" fmla="*/ 12 w 22"/>
                    <a:gd name="T17" fmla="*/ 44 h 46"/>
                    <a:gd name="T18" fmla="*/ 14 w 22"/>
                    <a:gd name="T19" fmla="*/ 46 h 46"/>
                    <a:gd name="T20" fmla="*/ 17 w 22"/>
                    <a:gd name="T21" fmla="*/ 44 h 46"/>
                    <a:gd name="T22" fmla="*/ 17 w 22"/>
                    <a:gd name="T23" fmla="*/ 7 h 46"/>
                    <a:gd name="T24" fmla="*/ 18 w 22"/>
                    <a:gd name="T25" fmla="*/ 7 h 46"/>
                    <a:gd name="T26" fmla="*/ 18 w 22"/>
                    <a:gd name="T27" fmla="*/ 20 h 46"/>
                    <a:gd name="T28" fmla="*/ 20 w 22"/>
                    <a:gd name="T29" fmla="*/ 22 h 46"/>
                    <a:gd name="T30" fmla="*/ 22 w 22"/>
                    <a:gd name="T31" fmla="*/ 20 h 46"/>
                    <a:gd name="T32" fmla="*/ 22 w 22"/>
                    <a:gd name="T33" fmla="*/ 6 h 46"/>
                    <a:gd name="T34" fmla="*/ 16 w 22"/>
                    <a:gd name="T35" fmla="*/ 0 h 46"/>
                    <a:gd name="T36" fmla="*/ 6 w 22"/>
                    <a:gd name="T37" fmla="*/ 0 h 46"/>
                    <a:gd name="T38" fmla="*/ 0 w 22"/>
                    <a:gd name="T39" fmla="*/ 6 h 46"/>
                    <a:gd name="T40" fmla="*/ 0 w 22"/>
                    <a:gd name="T41" fmla="*/ 20 h 46"/>
                    <a:gd name="T42" fmla="*/ 2 w 22"/>
                    <a:gd name="T43" fmla="*/ 22 h 46"/>
                    <a:gd name="T44" fmla="*/ 4 w 22"/>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4" y="20"/>
                      </a:move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2"/>
                        <a:pt x="10" y="22"/>
                      </a:cubicBezTo>
                      <a:cubicBezTo>
                        <a:pt x="10" y="22"/>
                        <a:pt x="10" y="22"/>
                        <a:pt x="12" y="22"/>
                      </a:cubicBezTo>
                      <a:cubicBezTo>
                        <a:pt x="12" y="22"/>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0" y="22"/>
                      </a:cubicBezTo>
                      <a:cubicBezTo>
                        <a:pt x="21" y="22"/>
                        <a:pt x="22" y="21"/>
                        <a:pt x="22" y="20"/>
                      </a:cubicBezTo>
                      <a:cubicBezTo>
                        <a:pt x="22" y="19"/>
                        <a:pt x="22" y="7"/>
                        <a:pt x="22" y="6"/>
                      </a:cubicBezTo>
                      <a:cubicBezTo>
                        <a:pt x="22" y="2"/>
                        <a:pt x="20" y="0"/>
                        <a:pt x="16" y="0"/>
                      </a:cubicBezTo>
                      <a:cubicBezTo>
                        <a:pt x="15" y="0"/>
                        <a:pt x="7" y="0"/>
                        <a:pt x="6" y="0"/>
                      </a:cubicBezTo>
                      <a:cubicBezTo>
                        <a:pt x="2" y="0"/>
                        <a:pt x="0" y="2"/>
                        <a:pt x="0" y="6"/>
                      </a:cubicBezTo>
                      <a:cubicBezTo>
                        <a:pt x="0" y="7"/>
                        <a:pt x="0" y="19"/>
                        <a:pt x="0" y="20"/>
                      </a:cubicBezTo>
                      <a:cubicBezTo>
                        <a:pt x="0" y="21"/>
                        <a:pt x="1" y="22"/>
                        <a:pt x="2" y="22"/>
                      </a:cubicBezTo>
                      <a:cubicBezTo>
                        <a:pt x="3" y="22"/>
                        <a:pt x="4" y="21"/>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11" name="Freeform 925"/>
                <p:cNvSpPr>
                  <a:spLocks/>
                </p:cNvSpPr>
                <p:nvPr/>
              </p:nvSpPr>
              <p:spPr bwMode="auto">
                <a:xfrm>
                  <a:off x="13471" y="1883"/>
                  <a:ext cx="64" cy="109"/>
                </a:xfrm>
                <a:custGeom>
                  <a:avLst/>
                  <a:gdLst>
                    <a:gd name="T0" fmla="*/ 4 w 27"/>
                    <a:gd name="T1" fmla="*/ 19 h 46"/>
                    <a:gd name="T2" fmla="*/ 7 w 27"/>
                    <a:gd name="T3" fmla="*/ 6 h 46"/>
                    <a:gd name="T4" fmla="*/ 9 w 27"/>
                    <a:gd name="T5" fmla="*/ 6 h 46"/>
                    <a:gd name="T6" fmla="*/ 2 w 27"/>
                    <a:gd name="T7" fmla="*/ 28 h 46"/>
                    <a:gd name="T8" fmla="*/ 8 w 27"/>
                    <a:gd name="T9" fmla="*/ 28 h 46"/>
                    <a:gd name="T10" fmla="*/ 8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5 w 27"/>
                    <a:gd name="T29" fmla="*/ 28 h 46"/>
                    <a:gd name="T30" fmla="*/ 18 w 27"/>
                    <a:gd name="T31" fmla="*/ 6 h 46"/>
                    <a:gd name="T32" fmla="*/ 19 w 27"/>
                    <a:gd name="T33" fmla="*/ 6 h 46"/>
                    <a:gd name="T34" fmla="*/ 23 w 27"/>
                    <a:gd name="T35" fmla="*/ 19 h 46"/>
                    <a:gd name="T36" fmla="*/ 25 w 27"/>
                    <a:gd name="T37" fmla="*/ 20 h 46"/>
                    <a:gd name="T38" fmla="*/ 27 w 27"/>
                    <a:gd name="T39" fmla="*/ 18 h 46"/>
                    <a:gd name="T40" fmla="*/ 22 w 27"/>
                    <a:gd name="T41" fmla="*/ 4 h 46"/>
                    <a:gd name="T42" fmla="*/ 17 w 27"/>
                    <a:gd name="T43" fmla="*/ 0 h 46"/>
                    <a:gd name="T44" fmla="*/ 10 w 27"/>
                    <a:gd name="T45" fmla="*/ 0 h 46"/>
                    <a:gd name="T46" fmla="*/ 4 w 27"/>
                    <a:gd name="T47" fmla="*/ 4 h 46"/>
                    <a:gd name="T48" fmla="*/ 0 w 27"/>
                    <a:gd name="T49" fmla="*/ 18 h 46"/>
                    <a:gd name="T50" fmla="*/ 1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7" y="46"/>
                        <a:pt x="18" y="45"/>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2"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12" name="Oval 926"/>
                <p:cNvSpPr>
                  <a:spLocks noChangeArrowheads="1"/>
                </p:cNvSpPr>
                <p:nvPr/>
              </p:nvSpPr>
              <p:spPr bwMode="auto">
                <a:xfrm>
                  <a:off x="13556"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13" name="Freeform 927"/>
                <p:cNvSpPr>
                  <a:spLocks/>
                </p:cNvSpPr>
                <p:nvPr/>
              </p:nvSpPr>
              <p:spPr bwMode="auto">
                <a:xfrm>
                  <a:off x="13537" y="1736"/>
                  <a:ext cx="64" cy="111"/>
                </a:xfrm>
                <a:custGeom>
                  <a:avLst/>
                  <a:gdLst>
                    <a:gd name="T0" fmla="*/ 22 w 27"/>
                    <a:gd name="T1" fmla="*/ 4 h 47"/>
                    <a:gd name="T2" fmla="*/ 17 w 27"/>
                    <a:gd name="T3" fmla="*/ 0 h 47"/>
                    <a:gd name="T4" fmla="*/ 9 w 27"/>
                    <a:gd name="T5" fmla="*/ 0 h 47"/>
                    <a:gd name="T6" fmla="*/ 4 w 27"/>
                    <a:gd name="T7" fmla="*/ 4 h 47"/>
                    <a:gd name="T8" fmla="*/ 0 w 27"/>
                    <a:gd name="T9" fmla="*/ 18 h 47"/>
                    <a:gd name="T10" fmla="*/ 1 w 27"/>
                    <a:gd name="T11" fmla="*/ 20 h 47"/>
                    <a:gd name="T12" fmla="*/ 3 w 27"/>
                    <a:gd name="T13" fmla="*/ 19 h 47"/>
                    <a:gd name="T14" fmla="*/ 7 w 27"/>
                    <a:gd name="T15" fmla="*/ 6 h 47"/>
                    <a:gd name="T16" fmla="*/ 8 w 27"/>
                    <a:gd name="T17" fmla="*/ 6 h 47"/>
                    <a:gd name="T18" fmla="*/ 2 w 27"/>
                    <a:gd name="T19" fmla="*/ 28 h 47"/>
                    <a:gd name="T20" fmla="*/ 8 w 27"/>
                    <a:gd name="T21" fmla="*/ 28 h 47"/>
                    <a:gd name="T22" fmla="*/ 8 w 27"/>
                    <a:gd name="T23" fmla="*/ 44 h 47"/>
                    <a:gd name="T24" fmla="*/ 10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4 w 27"/>
                    <a:gd name="T41" fmla="*/ 28 h 47"/>
                    <a:gd name="T42" fmla="*/ 18 w 27"/>
                    <a:gd name="T43" fmla="*/ 6 h 47"/>
                    <a:gd name="T44" fmla="*/ 19 w 27"/>
                    <a:gd name="T45" fmla="*/ 6 h 47"/>
                    <a:gd name="T46" fmla="*/ 23 w 27"/>
                    <a:gd name="T47" fmla="*/ 19 h 47"/>
                    <a:gd name="T48" fmla="*/ 25 w 27"/>
                    <a:gd name="T49" fmla="*/ 20 h 47"/>
                    <a:gd name="T50" fmla="*/ 26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14" name="Freeform 928"/>
                <p:cNvSpPr>
                  <a:spLocks/>
                </p:cNvSpPr>
                <p:nvPr/>
              </p:nvSpPr>
              <p:spPr bwMode="auto">
                <a:xfrm>
                  <a:off x="13542" y="1587"/>
                  <a:ext cx="52" cy="111"/>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2 w 22"/>
                    <a:gd name="T19" fmla="*/ 23 h 47"/>
                    <a:gd name="T20" fmla="*/ 12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15" name="Freeform 929"/>
                <p:cNvSpPr>
                  <a:spLocks/>
                </p:cNvSpPr>
                <p:nvPr/>
              </p:nvSpPr>
              <p:spPr bwMode="auto">
                <a:xfrm>
                  <a:off x="13409" y="1883"/>
                  <a:ext cx="55" cy="109"/>
                </a:xfrm>
                <a:custGeom>
                  <a:avLst/>
                  <a:gdLst>
                    <a:gd name="T0" fmla="*/ 11 w 23"/>
                    <a:gd name="T1" fmla="*/ 44 h 46"/>
                    <a:gd name="T2" fmla="*/ 11 w 23"/>
                    <a:gd name="T3" fmla="*/ 22 h 46"/>
                    <a:gd name="T4" fmla="*/ 12 w 23"/>
                    <a:gd name="T5" fmla="*/ 22 h 46"/>
                    <a:gd name="T6" fmla="*/ 12 w 23"/>
                    <a:gd name="T7" fmla="*/ 44 h 46"/>
                    <a:gd name="T8" fmla="*/ 15 w 23"/>
                    <a:gd name="T9" fmla="*/ 46 h 46"/>
                    <a:gd name="T10" fmla="*/ 18 w 23"/>
                    <a:gd name="T11" fmla="*/ 44 h 46"/>
                    <a:gd name="T12" fmla="*/ 18 w 23"/>
                    <a:gd name="T13" fmla="*/ 7 h 46"/>
                    <a:gd name="T14" fmla="*/ 19 w 23"/>
                    <a:gd name="T15" fmla="*/ 7 h 46"/>
                    <a:gd name="T16" fmla="*/ 19 w 23"/>
                    <a:gd name="T17" fmla="*/ 20 h 46"/>
                    <a:gd name="T18" fmla="*/ 21 w 23"/>
                    <a:gd name="T19" fmla="*/ 22 h 46"/>
                    <a:gd name="T20" fmla="*/ 23 w 23"/>
                    <a:gd name="T21" fmla="*/ 20 h 46"/>
                    <a:gd name="T22" fmla="*/ 23 w 23"/>
                    <a:gd name="T23" fmla="*/ 6 h 46"/>
                    <a:gd name="T24" fmla="*/ 17 w 23"/>
                    <a:gd name="T25" fmla="*/ 0 h 46"/>
                    <a:gd name="T26" fmla="*/ 6 w 23"/>
                    <a:gd name="T27" fmla="*/ 0 h 46"/>
                    <a:gd name="T28" fmla="*/ 0 w 23"/>
                    <a:gd name="T29" fmla="*/ 6 h 46"/>
                    <a:gd name="T30" fmla="*/ 0 w 23"/>
                    <a:gd name="T31" fmla="*/ 18 h 46"/>
                    <a:gd name="T32" fmla="*/ 2 w 23"/>
                    <a:gd name="T33" fmla="*/ 22 h 46"/>
                    <a:gd name="T34" fmla="*/ 2 w 23"/>
                    <a:gd name="T35" fmla="*/ 22 h 46"/>
                    <a:gd name="T36" fmla="*/ 4 w 23"/>
                    <a:gd name="T37" fmla="*/ 20 h 46"/>
                    <a:gd name="T38" fmla="*/ 4 w 23"/>
                    <a:gd name="T39" fmla="*/ 7 h 46"/>
                    <a:gd name="T40" fmla="*/ 6 w 23"/>
                    <a:gd name="T41" fmla="*/ 7 h 46"/>
                    <a:gd name="T42" fmla="*/ 6 w 23"/>
                    <a:gd name="T43" fmla="*/ 35 h 46"/>
                    <a:gd name="T44" fmla="*/ 7 w 23"/>
                    <a:gd name="T45" fmla="*/ 46 h 46"/>
                    <a:gd name="T46" fmla="*/ 8 w 23"/>
                    <a:gd name="T47" fmla="*/ 46 h 46"/>
                    <a:gd name="T48" fmla="*/ 11 w 23"/>
                    <a:gd name="T49"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46">
                      <a:moveTo>
                        <a:pt x="11" y="44"/>
                      </a:moveTo>
                      <a:cubicBezTo>
                        <a:pt x="11" y="41"/>
                        <a:pt x="11" y="22"/>
                        <a:pt x="11" y="22"/>
                      </a:cubicBezTo>
                      <a:cubicBezTo>
                        <a:pt x="11" y="22"/>
                        <a:pt x="11" y="22"/>
                        <a:pt x="12" y="22"/>
                      </a:cubicBezTo>
                      <a:cubicBezTo>
                        <a:pt x="12" y="22"/>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5"/>
                        <a:pt x="0" y="18"/>
                      </a:cubicBezTo>
                      <a:cubicBezTo>
                        <a:pt x="1" y="20"/>
                        <a:pt x="1" y="21"/>
                        <a:pt x="2" y="22"/>
                      </a:cubicBezTo>
                      <a:cubicBezTo>
                        <a:pt x="2" y="22"/>
                        <a:pt x="2" y="22"/>
                        <a:pt x="2" y="22"/>
                      </a:cubicBezTo>
                      <a:cubicBezTo>
                        <a:pt x="4" y="22"/>
                        <a:pt x="4" y="21"/>
                        <a:pt x="4" y="20"/>
                      </a:cubicBezTo>
                      <a:cubicBezTo>
                        <a:pt x="4" y="19"/>
                        <a:pt x="4" y="7"/>
                        <a:pt x="4" y="7"/>
                      </a:cubicBezTo>
                      <a:cubicBezTo>
                        <a:pt x="4" y="7"/>
                        <a:pt x="4" y="7"/>
                        <a:pt x="6" y="7"/>
                      </a:cubicBezTo>
                      <a:cubicBezTo>
                        <a:pt x="6" y="7"/>
                        <a:pt x="6" y="24"/>
                        <a:pt x="6" y="35"/>
                      </a:cubicBezTo>
                      <a:cubicBezTo>
                        <a:pt x="6" y="39"/>
                        <a:pt x="7" y="42"/>
                        <a:pt x="7" y="46"/>
                      </a:cubicBezTo>
                      <a:cubicBezTo>
                        <a:pt x="7" y="46"/>
                        <a:pt x="8" y="46"/>
                        <a:pt x="8" y="46"/>
                      </a:cubicBezTo>
                      <a:cubicBezTo>
                        <a:pt x="10" y="46"/>
                        <a:pt x="11" y="45"/>
                        <a:pt x="1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16" name="Oval 930"/>
                <p:cNvSpPr>
                  <a:spLocks noChangeArrowheads="1"/>
                </p:cNvSpPr>
                <p:nvPr/>
              </p:nvSpPr>
              <p:spPr bwMode="auto">
                <a:xfrm>
                  <a:off x="13492"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17" name="Oval 931"/>
                <p:cNvSpPr>
                  <a:spLocks noChangeArrowheads="1"/>
                </p:cNvSpPr>
                <p:nvPr/>
              </p:nvSpPr>
              <p:spPr bwMode="auto">
                <a:xfrm>
                  <a:off x="13426"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18" name="Oval 932"/>
                <p:cNvSpPr>
                  <a:spLocks noChangeArrowheads="1"/>
                </p:cNvSpPr>
                <p:nvPr/>
              </p:nvSpPr>
              <p:spPr bwMode="auto">
                <a:xfrm>
                  <a:off x="13426"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19" name="Oval 933"/>
                <p:cNvSpPr>
                  <a:spLocks noChangeArrowheads="1"/>
                </p:cNvSpPr>
                <p:nvPr/>
              </p:nvSpPr>
              <p:spPr bwMode="auto">
                <a:xfrm>
                  <a:off x="13296"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20" name="Freeform 934"/>
                <p:cNvSpPr>
                  <a:spLocks/>
                </p:cNvSpPr>
                <p:nvPr/>
              </p:nvSpPr>
              <p:spPr bwMode="auto">
                <a:xfrm>
                  <a:off x="13404" y="1736"/>
                  <a:ext cx="64" cy="111"/>
                </a:xfrm>
                <a:custGeom>
                  <a:avLst/>
                  <a:gdLst>
                    <a:gd name="T0" fmla="*/ 23 w 27"/>
                    <a:gd name="T1" fmla="*/ 4 h 47"/>
                    <a:gd name="T2" fmla="*/ 18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21" name="Freeform 935"/>
                <p:cNvSpPr>
                  <a:spLocks/>
                </p:cNvSpPr>
                <p:nvPr/>
              </p:nvSpPr>
              <p:spPr bwMode="auto">
                <a:xfrm>
                  <a:off x="13409" y="1587"/>
                  <a:ext cx="55" cy="111"/>
                </a:xfrm>
                <a:custGeom>
                  <a:avLst/>
                  <a:gdLst>
                    <a:gd name="T0" fmla="*/ 0 w 23"/>
                    <a:gd name="T1" fmla="*/ 21 h 47"/>
                    <a:gd name="T2" fmla="*/ 2 w 23"/>
                    <a:gd name="T3" fmla="*/ 23 h 47"/>
                    <a:gd name="T4" fmla="*/ 4 w 23"/>
                    <a:gd name="T5" fmla="*/ 21 h 47"/>
                    <a:gd name="T6" fmla="*/ 4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22" name="Oval 936"/>
                <p:cNvSpPr>
                  <a:spLocks noChangeArrowheads="1"/>
                </p:cNvSpPr>
                <p:nvPr/>
              </p:nvSpPr>
              <p:spPr bwMode="auto">
                <a:xfrm>
                  <a:off x="13359"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23" name="Oval 937"/>
                <p:cNvSpPr>
                  <a:spLocks noChangeArrowheads="1"/>
                </p:cNvSpPr>
                <p:nvPr/>
              </p:nvSpPr>
              <p:spPr bwMode="auto">
                <a:xfrm>
                  <a:off x="13426"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24" name="Oval 938"/>
                <p:cNvSpPr>
                  <a:spLocks noChangeArrowheads="1"/>
                </p:cNvSpPr>
                <p:nvPr/>
              </p:nvSpPr>
              <p:spPr bwMode="auto">
                <a:xfrm>
                  <a:off x="13556"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25" name="Freeform 939"/>
                <p:cNvSpPr>
                  <a:spLocks/>
                </p:cNvSpPr>
                <p:nvPr/>
              </p:nvSpPr>
              <p:spPr bwMode="auto">
                <a:xfrm>
                  <a:off x="13345" y="1736"/>
                  <a:ext cx="52" cy="109"/>
                </a:xfrm>
                <a:custGeom>
                  <a:avLst/>
                  <a:gdLst>
                    <a:gd name="T0" fmla="*/ 16 w 22"/>
                    <a:gd name="T1" fmla="*/ 0 h 46"/>
                    <a:gd name="T2" fmla="*/ 6 w 22"/>
                    <a:gd name="T3" fmla="*/ 0 h 46"/>
                    <a:gd name="T4" fmla="*/ 0 w 22"/>
                    <a:gd name="T5" fmla="*/ 6 h 46"/>
                    <a:gd name="T6" fmla="*/ 0 w 22"/>
                    <a:gd name="T7" fmla="*/ 20 h 46"/>
                    <a:gd name="T8" fmla="*/ 2 w 22"/>
                    <a:gd name="T9" fmla="*/ 22 h 46"/>
                    <a:gd name="T10" fmla="*/ 4 w 22"/>
                    <a:gd name="T11" fmla="*/ 20 h 46"/>
                    <a:gd name="T12" fmla="*/ 4 w 22"/>
                    <a:gd name="T13" fmla="*/ 7 h 46"/>
                    <a:gd name="T14" fmla="*/ 5 w 22"/>
                    <a:gd name="T15" fmla="*/ 7 h 46"/>
                    <a:gd name="T16" fmla="*/ 5 w 22"/>
                    <a:gd name="T17" fmla="*/ 44 h 46"/>
                    <a:gd name="T18" fmla="*/ 8 w 22"/>
                    <a:gd name="T19" fmla="*/ 46 h 46"/>
                    <a:gd name="T20" fmla="*/ 10 w 22"/>
                    <a:gd name="T21" fmla="*/ 44 h 46"/>
                    <a:gd name="T22" fmla="*/ 10 w 22"/>
                    <a:gd name="T23" fmla="*/ 23 h 46"/>
                    <a:gd name="T24" fmla="*/ 12 w 22"/>
                    <a:gd name="T25" fmla="*/ 23 h 46"/>
                    <a:gd name="T26" fmla="*/ 12 w 22"/>
                    <a:gd name="T27" fmla="*/ 44 h 46"/>
                    <a:gd name="T28" fmla="*/ 14 w 22"/>
                    <a:gd name="T29" fmla="*/ 46 h 46"/>
                    <a:gd name="T30" fmla="*/ 17 w 22"/>
                    <a:gd name="T31" fmla="*/ 44 h 46"/>
                    <a:gd name="T32" fmla="*/ 17 w 22"/>
                    <a:gd name="T33" fmla="*/ 7 h 46"/>
                    <a:gd name="T34" fmla="*/ 18 w 22"/>
                    <a:gd name="T35" fmla="*/ 7 h 46"/>
                    <a:gd name="T36" fmla="*/ 18 w 22"/>
                    <a:gd name="T37" fmla="*/ 20 h 46"/>
                    <a:gd name="T38" fmla="*/ 20 w 22"/>
                    <a:gd name="T39" fmla="*/ 22 h 46"/>
                    <a:gd name="T40" fmla="*/ 22 w 22"/>
                    <a:gd name="T41" fmla="*/ 20 h 46"/>
                    <a:gd name="T42" fmla="*/ 22 w 22"/>
                    <a:gd name="T43" fmla="*/ 6 h 46"/>
                    <a:gd name="T44" fmla="*/ 16 w 22"/>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16" y="0"/>
                      </a:moveTo>
                      <a:cubicBezTo>
                        <a:pt x="15" y="0"/>
                        <a:pt x="7" y="0"/>
                        <a:pt x="6" y="0"/>
                      </a:cubicBezTo>
                      <a:cubicBezTo>
                        <a:pt x="2"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ubicBezTo>
                        <a:pt x="21" y="22"/>
                        <a:pt x="22" y="22"/>
                        <a:pt x="22" y="20"/>
                      </a:cubicBezTo>
                      <a:cubicBezTo>
                        <a:pt x="22" y="19"/>
                        <a:pt x="22" y="7"/>
                        <a:pt x="22" y="6"/>
                      </a:cubicBezTo>
                      <a:cubicBezTo>
                        <a:pt x="22" y="2"/>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26" name="Freeform 940"/>
                <p:cNvSpPr>
                  <a:spLocks/>
                </p:cNvSpPr>
                <p:nvPr/>
              </p:nvSpPr>
              <p:spPr bwMode="auto">
                <a:xfrm>
                  <a:off x="13338" y="1587"/>
                  <a:ext cx="64"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4 w 27"/>
                    <a:gd name="T27" fmla="*/ 45 h 47"/>
                    <a:gd name="T28" fmla="*/ 14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27" name="Oval 941"/>
                <p:cNvSpPr>
                  <a:spLocks noChangeArrowheads="1"/>
                </p:cNvSpPr>
                <p:nvPr/>
              </p:nvSpPr>
              <p:spPr bwMode="auto">
                <a:xfrm>
                  <a:off x="13296"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28" name="Oval 942"/>
                <p:cNvSpPr>
                  <a:spLocks noChangeArrowheads="1"/>
                </p:cNvSpPr>
                <p:nvPr/>
              </p:nvSpPr>
              <p:spPr bwMode="auto">
                <a:xfrm>
                  <a:off x="13359"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29" name="Freeform 943"/>
                <p:cNvSpPr>
                  <a:spLocks/>
                </p:cNvSpPr>
                <p:nvPr/>
              </p:nvSpPr>
              <p:spPr bwMode="auto">
                <a:xfrm>
                  <a:off x="13279" y="1587"/>
                  <a:ext cx="54" cy="111"/>
                </a:xfrm>
                <a:custGeom>
                  <a:avLst/>
                  <a:gdLst>
                    <a:gd name="T0" fmla="*/ 16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8 w 23"/>
                    <a:gd name="T35" fmla="*/ 8 h 47"/>
                    <a:gd name="T36" fmla="*/ 18 w 23"/>
                    <a:gd name="T37" fmla="*/ 21 h 47"/>
                    <a:gd name="T38" fmla="*/ 21 w 23"/>
                    <a:gd name="T39" fmla="*/ 23 h 47"/>
                    <a:gd name="T40" fmla="*/ 23 w 23"/>
                    <a:gd name="T41" fmla="*/ 21 h 47"/>
                    <a:gd name="T42" fmla="*/ 23 w 23"/>
                    <a:gd name="T43" fmla="*/ 6 h 47"/>
                    <a:gd name="T44" fmla="*/ 16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6"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1" y="23"/>
                      </a:cubicBezTo>
                      <a:cubicBezTo>
                        <a:pt x="22" y="23"/>
                        <a:pt x="23" y="22"/>
                        <a:pt x="23" y="21"/>
                      </a:cubicBezTo>
                      <a:cubicBezTo>
                        <a:pt x="23" y="20"/>
                        <a:pt x="23" y="8"/>
                        <a:pt x="23" y="6"/>
                      </a:cubicBezTo>
                      <a:cubicBezTo>
                        <a:pt x="23"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30" name="Freeform 944"/>
                <p:cNvSpPr>
                  <a:spLocks/>
                </p:cNvSpPr>
                <p:nvPr/>
              </p:nvSpPr>
              <p:spPr bwMode="auto">
                <a:xfrm>
                  <a:off x="13014" y="1736"/>
                  <a:ext cx="64" cy="111"/>
                </a:xfrm>
                <a:custGeom>
                  <a:avLst/>
                  <a:gdLst>
                    <a:gd name="T0" fmla="*/ 23 w 27"/>
                    <a:gd name="T1" fmla="*/ 4 h 47"/>
                    <a:gd name="T2" fmla="*/ 18 w 27"/>
                    <a:gd name="T3" fmla="*/ 0 h 47"/>
                    <a:gd name="T4" fmla="*/ 10 w 27"/>
                    <a:gd name="T5" fmla="*/ 0 h 47"/>
                    <a:gd name="T6" fmla="*/ 4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4"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31" name="Oval 945"/>
                <p:cNvSpPr>
                  <a:spLocks noChangeArrowheads="1"/>
                </p:cNvSpPr>
                <p:nvPr/>
              </p:nvSpPr>
              <p:spPr bwMode="auto">
                <a:xfrm>
                  <a:off x="13035" y="1857"/>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32" name="Oval 946"/>
                <p:cNvSpPr>
                  <a:spLocks noChangeArrowheads="1"/>
                </p:cNvSpPr>
                <p:nvPr/>
              </p:nvSpPr>
              <p:spPr bwMode="auto">
                <a:xfrm>
                  <a:off x="13102"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33" name="Freeform 947"/>
                <p:cNvSpPr>
                  <a:spLocks/>
                </p:cNvSpPr>
                <p:nvPr/>
              </p:nvSpPr>
              <p:spPr bwMode="auto">
                <a:xfrm>
                  <a:off x="13085" y="1736"/>
                  <a:ext cx="54" cy="109"/>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7 w 23"/>
                    <a:gd name="T31" fmla="*/ 44 h 46"/>
                    <a:gd name="T32" fmla="*/ 17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3"/>
                        <a:pt x="21" y="23"/>
                      </a:cubicBezTo>
                      <a:cubicBezTo>
                        <a:pt x="22" y="23"/>
                        <a:pt x="23" y="22"/>
                        <a:pt x="23" y="20"/>
                      </a:cubicBezTo>
                      <a:cubicBezTo>
                        <a:pt x="23" y="19"/>
                        <a:pt x="23" y="7"/>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34" name="Freeform 948"/>
                <p:cNvSpPr>
                  <a:spLocks/>
                </p:cNvSpPr>
                <p:nvPr/>
              </p:nvSpPr>
              <p:spPr bwMode="auto">
                <a:xfrm>
                  <a:off x="13080" y="1587"/>
                  <a:ext cx="64" cy="111"/>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1 w 27"/>
                    <a:gd name="T11" fmla="*/ 21 h 47"/>
                    <a:gd name="T12" fmla="*/ 4 w 27"/>
                    <a:gd name="T13" fmla="*/ 20 h 47"/>
                    <a:gd name="T14" fmla="*/ 7 w 27"/>
                    <a:gd name="T15" fmla="*/ 7 h 47"/>
                    <a:gd name="T16" fmla="*/ 9 w 27"/>
                    <a:gd name="T17" fmla="*/ 7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7 h 47"/>
                    <a:gd name="T44" fmla="*/ 19 w 27"/>
                    <a:gd name="T45" fmla="*/ 7 h 47"/>
                    <a:gd name="T46" fmla="*/ 23 w 27"/>
                    <a:gd name="T47" fmla="*/ 20 h 47"/>
                    <a:gd name="T48" fmla="*/ 25 w 27"/>
                    <a:gd name="T49" fmla="*/ 21 h 47"/>
                    <a:gd name="T50" fmla="*/ 26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6" y="19"/>
                      </a:cubicBezTo>
                      <a:cubicBezTo>
                        <a:pt x="26" y="18"/>
                        <a:pt x="24"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35" name="Oval 949"/>
                <p:cNvSpPr>
                  <a:spLocks noChangeArrowheads="1"/>
                </p:cNvSpPr>
                <p:nvPr/>
              </p:nvSpPr>
              <p:spPr bwMode="auto">
                <a:xfrm>
                  <a:off x="13035" y="156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36" name="Oval 950"/>
                <p:cNvSpPr>
                  <a:spLocks noChangeArrowheads="1"/>
                </p:cNvSpPr>
                <p:nvPr/>
              </p:nvSpPr>
              <p:spPr bwMode="auto">
                <a:xfrm>
                  <a:off x="13102"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37" name="Oval 951"/>
                <p:cNvSpPr>
                  <a:spLocks noChangeArrowheads="1"/>
                </p:cNvSpPr>
                <p:nvPr/>
              </p:nvSpPr>
              <p:spPr bwMode="auto">
                <a:xfrm>
                  <a:off x="13035" y="171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38" name="Freeform 952"/>
                <p:cNvSpPr>
                  <a:spLocks/>
                </p:cNvSpPr>
                <p:nvPr/>
              </p:nvSpPr>
              <p:spPr bwMode="auto">
                <a:xfrm>
                  <a:off x="13019" y="1587"/>
                  <a:ext cx="54" cy="111"/>
                </a:xfrm>
                <a:custGeom>
                  <a:avLst/>
                  <a:gdLst>
                    <a:gd name="T0" fmla="*/ 0 w 23"/>
                    <a:gd name="T1" fmla="*/ 21 h 47"/>
                    <a:gd name="T2" fmla="*/ 2 w 23"/>
                    <a:gd name="T3" fmla="*/ 23 h 47"/>
                    <a:gd name="T4" fmla="*/ 4 w 23"/>
                    <a:gd name="T5" fmla="*/ 21 h 47"/>
                    <a:gd name="T6" fmla="*/ 4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39" name="Freeform 953"/>
                <p:cNvSpPr>
                  <a:spLocks/>
                </p:cNvSpPr>
                <p:nvPr/>
              </p:nvSpPr>
              <p:spPr bwMode="auto">
                <a:xfrm>
                  <a:off x="12623" y="1736"/>
                  <a:ext cx="62" cy="71"/>
                </a:xfrm>
                <a:custGeom>
                  <a:avLst/>
                  <a:gdLst>
                    <a:gd name="T0" fmla="*/ 24 w 26"/>
                    <a:gd name="T1" fmla="*/ 28 h 30"/>
                    <a:gd name="T2" fmla="*/ 17 w 26"/>
                    <a:gd name="T3" fmla="*/ 6 h 30"/>
                    <a:gd name="T4" fmla="*/ 18 w 26"/>
                    <a:gd name="T5" fmla="*/ 6 h 30"/>
                    <a:gd name="T6" fmla="*/ 22 w 26"/>
                    <a:gd name="T7" fmla="*/ 19 h 30"/>
                    <a:gd name="T8" fmla="*/ 25 w 26"/>
                    <a:gd name="T9" fmla="*/ 20 h 30"/>
                    <a:gd name="T10" fmla="*/ 26 w 26"/>
                    <a:gd name="T11" fmla="*/ 18 h 30"/>
                    <a:gd name="T12" fmla="*/ 22 w 26"/>
                    <a:gd name="T13" fmla="*/ 4 h 30"/>
                    <a:gd name="T14" fmla="*/ 16 w 26"/>
                    <a:gd name="T15" fmla="*/ 0 h 30"/>
                    <a:gd name="T16" fmla="*/ 9 w 26"/>
                    <a:gd name="T17" fmla="*/ 0 h 30"/>
                    <a:gd name="T18" fmla="*/ 3 w 26"/>
                    <a:gd name="T19" fmla="*/ 4 h 30"/>
                    <a:gd name="T20" fmla="*/ 0 w 26"/>
                    <a:gd name="T21" fmla="*/ 15 h 30"/>
                    <a:gd name="T22" fmla="*/ 3 w 26"/>
                    <a:gd name="T23" fmla="*/ 18 h 30"/>
                    <a:gd name="T24" fmla="*/ 7 w 26"/>
                    <a:gd name="T25" fmla="*/ 6 h 30"/>
                    <a:gd name="T26" fmla="*/ 8 w 26"/>
                    <a:gd name="T27" fmla="*/ 6 h 30"/>
                    <a:gd name="T28" fmla="*/ 4 w 26"/>
                    <a:gd name="T29" fmla="*/ 19 h 30"/>
                    <a:gd name="T30" fmla="*/ 18 w 26"/>
                    <a:gd name="T31" fmla="*/ 30 h 30"/>
                    <a:gd name="T32" fmla="*/ 18 w 26"/>
                    <a:gd name="T33" fmla="*/ 28 h 30"/>
                    <a:gd name="T34" fmla="*/ 24 w 26"/>
                    <a:gd name="T35"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30">
                      <a:moveTo>
                        <a:pt x="24" y="28"/>
                      </a:moveTo>
                      <a:cubicBezTo>
                        <a:pt x="17" y="6"/>
                        <a:pt x="17" y="6"/>
                        <a:pt x="17" y="6"/>
                      </a:cubicBezTo>
                      <a:cubicBezTo>
                        <a:pt x="18" y="6"/>
                        <a:pt x="18" y="6"/>
                        <a:pt x="18" y="6"/>
                      </a:cubicBezTo>
                      <a:cubicBezTo>
                        <a:pt x="18" y="6"/>
                        <a:pt x="22" y="18"/>
                        <a:pt x="22" y="19"/>
                      </a:cubicBezTo>
                      <a:cubicBezTo>
                        <a:pt x="23" y="20"/>
                        <a:pt x="24" y="21"/>
                        <a:pt x="25" y="20"/>
                      </a:cubicBezTo>
                      <a:cubicBezTo>
                        <a:pt x="26" y="20"/>
                        <a:pt x="26" y="19"/>
                        <a:pt x="26" y="18"/>
                      </a:cubicBezTo>
                      <a:cubicBezTo>
                        <a:pt x="25" y="17"/>
                        <a:pt x="23" y="10"/>
                        <a:pt x="22" y="4"/>
                      </a:cubicBezTo>
                      <a:cubicBezTo>
                        <a:pt x="21" y="2"/>
                        <a:pt x="19" y="0"/>
                        <a:pt x="16" y="0"/>
                      </a:cubicBezTo>
                      <a:cubicBezTo>
                        <a:pt x="15" y="0"/>
                        <a:pt x="10" y="0"/>
                        <a:pt x="9" y="0"/>
                      </a:cubicBezTo>
                      <a:cubicBezTo>
                        <a:pt x="6" y="0"/>
                        <a:pt x="4" y="2"/>
                        <a:pt x="3" y="4"/>
                      </a:cubicBezTo>
                      <a:cubicBezTo>
                        <a:pt x="2" y="8"/>
                        <a:pt x="1" y="12"/>
                        <a:pt x="0" y="15"/>
                      </a:cubicBezTo>
                      <a:cubicBezTo>
                        <a:pt x="1" y="16"/>
                        <a:pt x="2" y="17"/>
                        <a:pt x="3" y="18"/>
                      </a:cubicBezTo>
                      <a:cubicBezTo>
                        <a:pt x="4" y="14"/>
                        <a:pt x="7" y="6"/>
                        <a:pt x="7" y="6"/>
                      </a:cubicBezTo>
                      <a:cubicBezTo>
                        <a:pt x="8" y="6"/>
                        <a:pt x="8" y="6"/>
                        <a:pt x="8" y="6"/>
                      </a:cubicBezTo>
                      <a:cubicBezTo>
                        <a:pt x="6" y="12"/>
                        <a:pt x="5" y="16"/>
                        <a:pt x="4" y="19"/>
                      </a:cubicBezTo>
                      <a:cubicBezTo>
                        <a:pt x="9" y="22"/>
                        <a:pt x="13" y="26"/>
                        <a:pt x="18" y="30"/>
                      </a:cubicBezTo>
                      <a:cubicBezTo>
                        <a:pt x="18" y="29"/>
                        <a:pt x="18" y="29"/>
                        <a:pt x="18" y="28"/>
                      </a:cubicBezTo>
                      <a:cubicBezTo>
                        <a:pt x="24" y="28"/>
                        <a:pt x="24" y="28"/>
                        <a:pt x="2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40" name="Freeform 954"/>
                <p:cNvSpPr>
                  <a:spLocks/>
                </p:cNvSpPr>
                <p:nvPr/>
              </p:nvSpPr>
              <p:spPr bwMode="auto">
                <a:xfrm>
                  <a:off x="12955" y="1883"/>
                  <a:ext cx="54" cy="31"/>
                </a:xfrm>
                <a:custGeom>
                  <a:avLst/>
                  <a:gdLst>
                    <a:gd name="T0" fmla="*/ 15 w 23"/>
                    <a:gd name="T1" fmla="*/ 0 h 13"/>
                    <a:gd name="T2" fmla="*/ 7 w 23"/>
                    <a:gd name="T3" fmla="*/ 0 h 13"/>
                    <a:gd name="T4" fmla="*/ 2 w 23"/>
                    <a:gd name="T5" fmla="*/ 4 h 13"/>
                    <a:gd name="T6" fmla="*/ 0 w 23"/>
                    <a:gd name="T7" fmla="*/ 11 h 13"/>
                    <a:gd name="T8" fmla="*/ 4 w 23"/>
                    <a:gd name="T9" fmla="*/ 11 h 13"/>
                    <a:gd name="T10" fmla="*/ 5 w 23"/>
                    <a:gd name="T11" fmla="*/ 6 h 13"/>
                    <a:gd name="T12" fmla="*/ 6 w 23"/>
                    <a:gd name="T13" fmla="*/ 6 h 13"/>
                    <a:gd name="T14" fmla="*/ 5 w 23"/>
                    <a:gd name="T15" fmla="*/ 11 h 13"/>
                    <a:gd name="T16" fmla="*/ 18 w 23"/>
                    <a:gd name="T17" fmla="*/ 12 h 13"/>
                    <a:gd name="T18" fmla="*/ 16 w 23"/>
                    <a:gd name="T19" fmla="*/ 6 h 13"/>
                    <a:gd name="T20" fmla="*/ 17 w 23"/>
                    <a:gd name="T21" fmla="*/ 6 h 13"/>
                    <a:gd name="T22" fmla="*/ 19 w 23"/>
                    <a:gd name="T23" fmla="*/ 13 h 13"/>
                    <a:gd name="T24" fmla="*/ 23 w 23"/>
                    <a:gd name="T25" fmla="*/ 13 h 13"/>
                    <a:gd name="T26" fmla="*/ 20 w 23"/>
                    <a:gd name="T27" fmla="*/ 4 h 13"/>
                    <a:gd name="T28" fmla="*/ 15 w 23"/>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3">
                      <a:moveTo>
                        <a:pt x="15" y="0"/>
                      </a:moveTo>
                      <a:cubicBezTo>
                        <a:pt x="14" y="0"/>
                        <a:pt x="8" y="0"/>
                        <a:pt x="7" y="0"/>
                      </a:cubicBezTo>
                      <a:cubicBezTo>
                        <a:pt x="5" y="0"/>
                        <a:pt x="2" y="2"/>
                        <a:pt x="2" y="4"/>
                      </a:cubicBezTo>
                      <a:cubicBezTo>
                        <a:pt x="1" y="6"/>
                        <a:pt x="0" y="9"/>
                        <a:pt x="0" y="11"/>
                      </a:cubicBezTo>
                      <a:cubicBezTo>
                        <a:pt x="1" y="11"/>
                        <a:pt x="2" y="11"/>
                        <a:pt x="4" y="11"/>
                      </a:cubicBezTo>
                      <a:cubicBezTo>
                        <a:pt x="4" y="8"/>
                        <a:pt x="5" y="6"/>
                        <a:pt x="5" y="6"/>
                      </a:cubicBezTo>
                      <a:cubicBezTo>
                        <a:pt x="6" y="6"/>
                        <a:pt x="6" y="6"/>
                        <a:pt x="6" y="6"/>
                      </a:cubicBezTo>
                      <a:cubicBezTo>
                        <a:pt x="6" y="8"/>
                        <a:pt x="5" y="10"/>
                        <a:pt x="5" y="11"/>
                      </a:cubicBezTo>
                      <a:cubicBezTo>
                        <a:pt x="9" y="11"/>
                        <a:pt x="13" y="12"/>
                        <a:pt x="18" y="12"/>
                      </a:cubicBezTo>
                      <a:cubicBezTo>
                        <a:pt x="16" y="6"/>
                        <a:pt x="16" y="6"/>
                        <a:pt x="16" y="6"/>
                      </a:cubicBezTo>
                      <a:cubicBezTo>
                        <a:pt x="17" y="6"/>
                        <a:pt x="17" y="6"/>
                        <a:pt x="17" y="6"/>
                      </a:cubicBezTo>
                      <a:cubicBezTo>
                        <a:pt x="17" y="6"/>
                        <a:pt x="18" y="9"/>
                        <a:pt x="19" y="13"/>
                      </a:cubicBezTo>
                      <a:cubicBezTo>
                        <a:pt x="20" y="13"/>
                        <a:pt x="21" y="13"/>
                        <a:pt x="23" y="13"/>
                      </a:cubicBezTo>
                      <a:cubicBezTo>
                        <a:pt x="22" y="10"/>
                        <a:pt x="21" y="7"/>
                        <a:pt x="20" y="4"/>
                      </a:cubicBezTo>
                      <a:cubicBezTo>
                        <a:pt x="19" y="2"/>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41" name="Oval 955"/>
                <p:cNvSpPr>
                  <a:spLocks noChangeArrowheads="1"/>
                </p:cNvSpPr>
                <p:nvPr/>
              </p:nvSpPr>
              <p:spPr bwMode="auto">
                <a:xfrm>
                  <a:off x="12839"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42" name="Oval 956"/>
                <p:cNvSpPr>
                  <a:spLocks noChangeArrowheads="1"/>
                </p:cNvSpPr>
                <p:nvPr/>
              </p:nvSpPr>
              <p:spPr bwMode="auto">
                <a:xfrm>
                  <a:off x="12773" y="17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43" name="Oval 957"/>
                <p:cNvSpPr>
                  <a:spLocks noChangeArrowheads="1"/>
                </p:cNvSpPr>
                <p:nvPr/>
              </p:nvSpPr>
              <p:spPr bwMode="auto">
                <a:xfrm>
                  <a:off x="12773" y="156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44" name="Freeform 958"/>
                <p:cNvSpPr>
                  <a:spLocks/>
                </p:cNvSpPr>
                <p:nvPr/>
              </p:nvSpPr>
              <p:spPr bwMode="auto">
                <a:xfrm>
                  <a:off x="12758" y="1587"/>
                  <a:ext cx="52" cy="111"/>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7 w 22"/>
                    <a:gd name="T13" fmla="*/ 47 h 47"/>
                    <a:gd name="T14" fmla="*/ 10 w 22"/>
                    <a:gd name="T15" fmla="*/ 44 h 47"/>
                    <a:gd name="T16" fmla="*/ 10 w 22"/>
                    <a:gd name="T17" fmla="*/ 23 h 47"/>
                    <a:gd name="T18" fmla="*/ 11 w 22"/>
                    <a:gd name="T19" fmla="*/ 23 h 47"/>
                    <a:gd name="T20" fmla="*/ 11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7"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4" y="0"/>
                        <a:pt x="7" y="0"/>
                        <a:pt x="6" y="0"/>
                      </a:cubicBezTo>
                      <a:cubicBezTo>
                        <a:pt x="2"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45" name="Freeform 959"/>
                <p:cNvSpPr>
                  <a:spLocks/>
                </p:cNvSpPr>
                <p:nvPr/>
              </p:nvSpPr>
              <p:spPr bwMode="auto">
                <a:xfrm>
                  <a:off x="12822" y="1736"/>
                  <a:ext cx="55" cy="109"/>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8 w 23"/>
                    <a:gd name="T31" fmla="*/ 44 h 46"/>
                    <a:gd name="T32" fmla="*/ 18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2"/>
                        <a:pt x="1" y="23"/>
                        <a:pt x="2" y="23"/>
                      </a:cubicBezTo>
                      <a:cubicBezTo>
                        <a:pt x="4"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7"/>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46" name="Freeform 960"/>
                <p:cNvSpPr>
                  <a:spLocks/>
                </p:cNvSpPr>
                <p:nvPr/>
              </p:nvSpPr>
              <p:spPr bwMode="auto">
                <a:xfrm>
                  <a:off x="12818" y="1587"/>
                  <a:ext cx="63" cy="111"/>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1 w 27"/>
                    <a:gd name="T11" fmla="*/ 21 h 47"/>
                    <a:gd name="T12" fmla="*/ 4 w 27"/>
                    <a:gd name="T13" fmla="*/ 20 h 47"/>
                    <a:gd name="T14" fmla="*/ 8 w 27"/>
                    <a:gd name="T15" fmla="*/ 7 h 47"/>
                    <a:gd name="T16" fmla="*/ 9 w 27"/>
                    <a:gd name="T17" fmla="*/ 7 h 47"/>
                    <a:gd name="T18" fmla="*/ 2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7 h 47"/>
                    <a:gd name="T44" fmla="*/ 19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3" y="11"/>
                        <a:pt x="0" y="18"/>
                        <a:pt x="0" y="19"/>
                      </a:cubicBezTo>
                      <a:cubicBezTo>
                        <a:pt x="0" y="20"/>
                        <a:pt x="1" y="21"/>
                        <a:pt x="1" y="21"/>
                      </a:cubicBezTo>
                      <a:cubicBezTo>
                        <a:pt x="2" y="21"/>
                        <a:pt x="4"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47" name="Oval 961"/>
                <p:cNvSpPr>
                  <a:spLocks noChangeArrowheads="1"/>
                </p:cNvSpPr>
                <p:nvPr/>
              </p:nvSpPr>
              <p:spPr bwMode="auto">
                <a:xfrm>
                  <a:off x="12839"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48" name="Oval 962"/>
                <p:cNvSpPr>
                  <a:spLocks noChangeArrowheads="1"/>
                </p:cNvSpPr>
                <p:nvPr/>
              </p:nvSpPr>
              <p:spPr bwMode="auto">
                <a:xfrm>
                  <a:off x="12706"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49" name="Oval 963"/>
                <p:cNvSpPr>
                  <a:spLocks noChangeArrowheads="1"/>
                </p:cNvSpPr>
                <p:nvPr/>
              </p:nvSpPr>
              <p:spPr bwMode="auto">
                <a:xfrm>
                  <a:off x="12642" y="156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50" name="Freeform 964"/>
                <p:cNvSpPr>
                  <a:spLocks/>
                </p:cNvSpPr>
                <p:nvPr/>
              </p:nvSpPr>
              <p:spPr bwMode="auto">
                <a:xfrm>
                  <a:off x="12626" y="1587"/>
                  <a:ext cx="54"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51" name="Oval 965"/>
                <p:cNvSpPr>
                  <a:spLocks noChangeArrowheads="1"/>
                </p:cNvSpPr>
                <p:nvPr/>
              </p:nvSpPr>
              <p:spPr bwMode="auto">
                <a:xfrm>
                  <a:off x="12642" y="171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52" name="Oval 966"/>
                <p:cNvSpPr>
                  <a:spLocks noChangeArrowheads="1"/>
                </p:cNvSpPr>
                <p:nvPr/>
              </p:nvSpPr>
              <p:spPr bwMode="auto">
                <a:xfrm>
                  <a:off x="12706"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53" name="Freeform 967"/>
                <p:cNvSpPr>
                  <a:spLocks/>
                </p:cNvSpPr>
                <p:nvPr/>
              </p:nvSpPr>
              <p:spPr bwMode="auto">
                <a:xfrm>
                  <a:off x="13080" y="1883"/>
                  <a:ext cx="62" cy="40"/>
                </a:xfrm>
                <a:custGeom>
                  <a:avLst/>
                  <a:gdLst>
                    <a:gd name="T0" fmla="*/ 17 w 26"/>
                    <a:gd name="T1" fmla="*/ 0 h 17"/>
                    <a:gd name="T2" fmla="*/ 10 w 26"/>
                    <a:gd name="T3" fmla="*/ 0 h 17"/>
                    <a:gd name="T4" fmla="*/ 4 w 26"/>
                    <a:gd name="T5" fmla="*/ 4 h 17"/>
                    <a:gd name="T6" fmla="*/ 0 w 26"/>
                    <a:gd name="T7" fmla="*/ 17 h 17"/>
                    <a:gd name="T8" fmla="*/ 4 w 26"/>
                    <a:gd name="T9" fmla="*/ 17 h 17"/>
                    <a:gd name="T10" fmla="*/ 7 w 26"/>
                    <a:gd name="T11" fmla="*/ 6 h 17"/>
                    <a:gd name="T12" fmla="*/ 9 w 26"/>
                    <a:gd name="T13" fmla="*/ 6 h 17"/>
                    <a:gd name="T14" fmla="*/ 5 w 26"/>
                    <a:gd name="T15" fmla="*/ 17 h 17"/>
                    <a:gd name="T16" fmla="*/ 21 w 26"/>
                    <a:gd name="T17" fmla="*/ 16 h 17"/>
                    <a:gd name="T18" fmla="*/ 18 w 26"/>
                    <a:gd name="T19" fmla="*/ 6 h 17"/>
                    <a:gd name="T20" fmla="*/ 19 w 26"/>
                    <a:gd name="T21" fmla="*/ 6 h 17"/>
                    <a:gd name="T22" fmla="*/ 22 w 26"/>
                    <a:gd name="T23" fmla="*/ 16 h 17"/>
                    <a:gd name="T24" fmla="*/ 26 w 26"/>
                    <a:gd name="T25" fmla="*/ 15 h 17"/>
                    <a:gd name="T26" fmla="*/ 23 w 26"/>
                    <a:gd name="T27" fmla="*/ 4 h 17"/>
                    <a:gd name="T28" fmla="*/ 17 w 26"/>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17">
                      <a:moveTo>
                        <a:pt x="17" y="0"/>
                      </a:moveTo>
                      <a:cubicBezTo>
                        <a:pt x="16" y="0"/>
                        <a:pt x="11" y="0"/>
                        <a:pt x="10" y="0"/>
                      </a:cubicBezTo>
                      <a:cubicBezTo>
                        <a:pt x="7" y="0"/>
                        <a:pt x="5" y="2"/>
                        <a:pt x="4" y="4"/>
                      </a:cubicBezTo>
                      <a:cubicBezTo>
                        <a:pt x="3" y="9"/>
                        <a:pt x="1" y="15"/>
                        <a:pt x="0" y="17"/>
                      </a:cubicBezTo>
                      <a:cubicBezTo>
                        <a:pt x="2" y="17"/>
                        <a:pt x="3" y="17"/>
                        <a:pt x="4" y="17"/>
                      </a:cubicBezTo>
                      <a:cubicBezTo>
                        <a:pt x="5" y="14"/>
                        <a:pt x="7" y="6"/>
                        <a:pt x="7" y="6"/>
                      </a:cubicBezTo>
                      <a:cubicBezTo>
                        <a:pt x="9" y="6"/>
                        <a:pt x="9" y="6"/>
                        <a:pt x="9" y="6"/>
                      </a:cubicBezTo>
                      <a:cubicBezTo>
                        <a:pt x="7" y="11"/>
                        <a:pt x="6" y="14"/>
                        <a:pt x="5" y="17"/>
                      </a:cubicBezTo>
                      <a:cubicBezTo>
                        <a:pt x="11" y="17"/>
                        <a:pt x="16" y="17"/>
                        <a:pt x="21" y="16"/>
                      </a:cubicBezTo>
                      <a:cubicBezTo>
                        <a:pt x="18" y="6"/>
                        <a:pt x="18" y="6"/>
                        <a:pt x="18" y="6"/>
                      </a:cubicBezTo>
                      <a:cubicBezTo>
                        <a:pt x="19" y="6"/>
                        <a:pt x="19" y="6"/>
                        <a:pt x="19" y="6"/>
                      </a:cubicBezTo>
                      <a:cubicBezTo>
                        <a:pt x="19" y="6"/>
                        <a:pt x="21" y="12"/>
                        <a:pt x="22" y="16"/>
                      </a:cubicBezTo>
                      <a:cubicBezTo>
                        <a:pt x="23" y="16"/>
                        <a:pt x="24" y="15"/>
                        <a:pt x="26" y="15"/>
                      </a:cubicBezTo>
                      <a:cubicBezTo>
                        <a:pt x="25" y="12"/>
                        <a:pt x="24" y="8"/>
                        <a:pt x="23" y="4"/>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54" name="Oval 968"/>
                <p:cNvSpPr>
                  <a:spLocks noChangeArrowheads="1"/>
                </p:cNvSpPr>
                <p:nvPr/>
              </p:nvSpPr>
              <p:spPr bwMode="auto">
                <a:xfrm>
                  <a:off x="12839"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55" name="Freeform 969"/>
                <p:cNvSpPr>
                  <a:spLocks/>
                </p:cNvSpPr>
                <p:nvPr/>
              </p:nvSpPr>
              <p:spPr bwMode="auto">
                <a:xfrm>
                  <a:off x="13019" y="1883"/>
                  <a:ext cx="54" cy="40"/>
                </a:xfrm>
                <a:custGeom>
                  <a:avLst/>
                  <a:gdLst>
                    <a:gd name="T0" fmla="*/ 17 w 23"/>
                    <a:gd name="T1" fmla="*/ 0 h 17"/>
                    <a:gd name="T2" fmla="*/ 6 w 23"/>
                    <a:gd name="T3" fmla="*/ 0 h 17"/>
                    <a:gd name="T4" fmla="*/ 0 w 23"/>
                    <a:gd name="T5" fmla="*/ 6 h 17"/>
                    <a:gd name="T6" fmla="*/ 0 w 23"/>
                    <a:gd name="T7" fmla="*/ 14 h 17"/>
                    <a:gd name="T8" fmla="*/ 4 w 23"/>
                    <a:gd name="T9" fmla="*/ 14 h 17"/>
                    <a:gd name="T10" fmla="*/ 4 w 23"/>
                    <a:gd name="T11" fmla="*/ 7 h 17"/>
                    <a:gd name="T12" fmla="*/ 6 w 23"/>
                    <a:gd name="T13" fmla="*/ 7 h 17"/>
                    <a:gd name="T14" fmla="*/ 6 w 23"/>
                    <a:gd name="T15" fmla="*/ 15 h 17"/>
                    <a:gd name="T16" fmla="*/ 18 w 23"/>
                    <a:gd name="T17" fmla="*/ 16 h 17"/>
                    <a:gd name="T18" fmla="*/ 18 w 23"/>
                    <a:gd name="T19" fmla="*/ 7 h 17"/>
                    <a:gd name="T20" fmla="*/ 19 w 23"/>
                    <a:gd name="T21" fmla="*/ 7 h 17"/>
                    <a:gd name="T22" fmla="*/ 19 w 23"/>
                    <a:gd name="T23" fmla="*/ 16 h 17"/>
                    <a:gd name="T24" fmla="*/ 23 w 23"/>
                    <a:gd name="T25" fmla="*/ 17 h 17"/>
                    <a:gd name="T26" fmla="*/ 23 w 23"/>
                    <a:gd name="T27" fmla="*/ 6 h 17"/>
                    <a:gd name="T28" fmla="*/ 17 w 23"/>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7">
                      <a:moveTo>
                        <a:pt x="17" y="0"/>
                      </a:moveTo>
                      <a:cubicBezTo>
                        <a:pt x="15" y="0"/>
                        <a:pt x="8" y="0"/>
                        <a:pt x="6" y="0"/>
                      </a:cubicBezTo>
                      <a:cubicBezTo>
                        <a:pt x="3" y="0"/>
                        <a:pt x="0" y="2"/>
                        <a:pt x="0" y="6"/>
                      </a:cubicBezTo>
                      <a:cubicBezTo>
                        <a:pt x="0" y="7"/>
                        <a:pt x="0" y="10"/>
                        <a:pt x="0" y="14"/>
                      </a:cubicBezTo>
                      <a:cubicBezTo>
                        <a:pt x="2" y="14"/>
                        <a:pt x="3" y="14"/>
                        <a:pt x="4" y="14"/>
                      </a:cubicBezTo>
                      <a:cubicBezTo>
                        <a:pt x="4" y="11"/>
                        <a:pt x="4" y="7"/>
                        <a:pt x="4" y="7"/>
                      </a:cubicBezTo>
                      <a:cubicBezTo>
                        <a:pt x="4" y="7"/>
                        <a:pt x="4" y="7"/>
                        <a:pt x="6" y="7"/>
                      </a:cubicBezTo>
                      <a:cubicBezTo>
                        <a:pt x="6" y="7"/>
                        <a:pt x="6" y="10"/>
                        <a:pt x="6" y="15"/>
                      </a:cubicBezTo>
                      <a:cubicBezTo>
                        <a:pt x="10" y="15"/>
                        <a:pt x="14" y="16"/>
                        <a:pt x="18" y="16"/>
                      </a:cubicBezTo>
                      <a:cubicBezTo>
                        <a:pt x="18" y="11"/>
                        <a:pt x="18" y="7"/>
                        <a:pt x="18" y="7"/>
                      </a:cubicBezTo>
                      <a:cubicBezTo>
                        <a:pt x="18" y="7"/>
                        <a:pt x="18" y="7"/>
                        <a:pt x="19" y="7"/>
                      </a:cubicBezTo>
                      <a:cubicBezTo>
                        <a:pt x="19" y="7"/>
                        <a:pt x="19" y="12"/>
                        <a:pt x="19" y="16"/>
                      </a:cubicBezTo>
                      <a:cubicBezTo>
                        <a:pt x="20" y="17"/>
                        <a:pt x="22" y="17"/>
                        <a:pt x="23" y="17"/>
                      </a:cubicBezTo>
                      <a:cubicBezTo>
                        <a:pt x="23" y="13"/>
                        <a:pt x="23" y="7"/>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56" name="Freeform 970"/>
                <p:cNvSpPr>
                  <a:spLocks/>
                </p:cNvSpPr>
                <p:nvPr/>
              </p:nvSpPr>
              <p:spPr bwMode="auto">
                <a:xfrm>
                  <a:off x="12751" y="1736"/>
                  <a:ext cx="64" cy="111"/>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57" name="Freeform 971"/>
                <p:cNvSpPr>
                  <a:spLocks/>
                </p:cNvSpPr>
                <p:nvPr/>
              </p:nvSpPr>
              <p:spPr bwMode="auto">
                <a:xfrm>
                  <a:off x="12687" y="1587"/>
                  <a:ext cx="64" cy="111"/>
                </a:xfrm>
                <a:custGeom>
                  <a:avLst/>
                  <a:gdLst>
                    <a:gd name="T0" fmla="*/ 22 w 27"/>
                    <a:gd name="T1" fmla="*/ 5 h 47"/>
                    <a:gd name="T2" fmla="*/ 17 w 27"/>
                    <a:gd name="T3" fmla="*/ 0 h 47"/>
                    <a:gd name="T4" fmla="*/ 9 w 27"/>
                    <a:gd name="T5" fmla="*/ 0 h 47"/>
                    <a:gd name="T6" fmla="*/ 4 w 27"/>
                    <a:gd name="T7" fmla="*/ 5 h 47"/>
                    <a:gd name="T8" fmla="*/ 0 w 27"/>
                    <a:gd name="T9" fmla="*/ 19 h 47"/>
                    <a:gd name="T10" fmla="*/ 1 w 27"/>
                    <a:gd name="T11" fmla="*/ 21 h 47"/>
                    <a:gd name="T12" fmla="*/ 3 w 27"/>
                    <a:gd name="T13" fmla="*/ 20 h 47"/>
                    <a:gd name="T14" fmla="*/ 7 w 27"/>
                    <a:gd name="T15" fmla="*/ 7 h 47"/>
                    <a:gd name="T16" fmla="*/ 8 w 27"/>
                    <a:gd name="T17" fmla="*/ 7 h 47"/>
                    <a:gd name="T18" fmla="*/ 2 w 27"/>
                    <a:gd name="T19" fmla="*/ 28 h 47"/>
                    <a:gd name="T20" fmla="*/ 8 w 27"/>
                    <a:gd name="T21" fmla="*/ 28 h 47"/>
                    <a:gd name="T22" fmla="*/ 8 w 27"/>
                    <a:gd name="T23" fmla="*/ 45 h 47"/>
                    <a:gd name="T24" fmla="*/ 10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4 w 27"/>
                    <a:gd name="T41" fmla="*/ 28 h 47"/>
                    <a:gd name="T42" fmla="*/ 18 w 27"/>
                    <a:gd name="T43" fmla="*/ 7 h 47"/>
                    <a:gd name="T44" fmla="*/ 19 w 27"/>
                    <a:gd name="T45" fmla="*/ 7 h 47"/>
                    <a:gd name="T46" fmla="*/ 23 w 27"/>
                    <a:gd name="T47" fmla="*/ 20 h 47"/>
                    <a:gd name="T48" fmla="*/ 25 w 27"/>
                    <a:gd name="T49" fmla="*/ 21 h 47"/>
                    <a:gd name="T50" fmla="*/ 26 w 27"/>
                    <a:gd name="T51" fmla="*/ 19 h 47"/>
                    <a:gd name="T52" fmla="*/ 22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5"/>
                      </a:move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58" name="Oval 972"/>
                <p:cNvSpPr>
                  <a:spLocks noChangeArrowheads="1"/>
                </p:cNvSpPr>
                <p:nvPr/>
              </p:nvSpPr>
              <p:spPr bwMode="auto">
                <a:xfrm>
                  <a:off x="12969"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59" name="Freeform 973"/>
                <p:cNvSpPr>
                  <a:spLocks/>
                </p:cNvSpPr>
                <p:nvPr/>
              </p:nvSpPr>
              <p:spPr bwMode="auto">
                <a:xfrm>
                  <a:off x="12889" y="1587"/>
                  <a:ext cx="54" cy="111"/>
                </a:xfrm>
                <a:custGeom>
                  <a:avLst/>
                  <a:gdLst>
                    <a:gd name="T0" fmla="*/ 0 w 23"/>
                    <a:gd name="T1" fmla="*/ 21 h 47"/>
                    <a:gd name="T2" fmla="*/ 2 w 23"/>
                    <a:gd name="T3" fmla="*/ 23 h 47"/>
                    <a:gd name="T4" fmla="*/ 4 w 23"/>
                    <a:gd name="T5" fmla="*/ 21 h 47"/>
                    <a:gd name="T6" fmla="*/ 4 w 23"/>
                    <a:gd name="T7" fmla="*/ 8 h 47"/>
                    <a:gd name="T8" fmla="*/ 5 w 23"/>
                    <a:gd name="T9" fmla="*/ 8 h 47"/>
                    <a:gd name="T10" fmla="*/ 5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7 w 23"/>
                    <a:gd name="T25" fmla="*/ 44 h 47"/>
                    <a:gd name="T26" fmla="*/ 17 w 23"/>
                    <a:gd name="T27" fmla="*/ 8 h 47"/>
                    <a:gd name="T28" fmla="*/ 18 w 23"/>
                    <a:gd name="T29" fmla="*/ 8 h 47"/>
                    <a:gd name="T30" fmla="*/ 18 w 23"/>
                    <a:gd name="T31" fmla="*/ 21 h 47"/>
                    <a:gd name="T32" fmla="*/ 20 w 23"/>
                    <a:gd name="T33" fmla="*/ 23 h 47"/>
                    <a:gd name="T34" fmla="*/ 23 w 23"/>
                    <a:gd name="T35" fmla="*/ 21 h 47"/>
                    <a:gd name="T36" fmla="*/ 23 w 23"/>
                    <a:gd name="T37" fmla="*/ 6 h 47"/>
                    <a:gd name="T38" fmla="*/ 16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3" y="22"/>
                        <a:pt x="23" y="21"/>
                      </a:cubicBezTo>
                      <a:cubicBezTo>
                        <a:pt x="23" y="20"/>
                        <a:pt x="23" y="8"/>
                        <a:pt x="23" y="6"/>
                      </a:cubicBezTo>
                      <a:cubicBezTo>
                        <a:pt x="23" y="3"/>
                        <a:pt x="20" y="0"/>
                        <a:pt x="16" y="0"/>
                      </a:cubicBezTo>
                      <a:cubicBezTo>
                        <a:pt x="15" y="0"/>
                        <a:pt x="8" y="0"/>
                        <a:pt x="6"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60" name="Freeform 974"/>
                <p:cNvSpPr>
                  <a:spLocks/>
                </p:cNvSpPr>
                <p:nvPr/>
              </p:nvSpPr>
              <p:spPr bwMode="auto">
                <a:xfrm>
                  <a:off x="12955" y="1736"/>
                  <a:ext cx="52" cy="109"/>
                </a:xfrm>
                <a:custGeom>
                  <a:avLst/>
                  <a:gdLst>
                    <a:gd name="T0" fmla="*/ 16 w 22"/>
                    <a:gd name="T1" fmla="*/ 0 h 46"/>
                    <a:gd name="T2" fmla="*/ 6 w 22"/>
                    <a:gd name="T3" fmla="*/ 0 h 46"/>
                    <a:gd name="T4" fmla="*/ 0 w 22"/>
                    <a:gd name="T5" fmla="*/ 6 h 46"/>
                    <a:gd name="T6" fmla="*/ 0 w 22"/>
                    <a:gd name="T7" fmla="*/ 20 h 46"/>
                    <a:gd name="T8" fmla="*/ 2 w 22"/>
                    <a:gd name="T9" fmla="*/ 23 h 46"/>
                    <a:gd name="T10" fmla="*/ 4 w 22"/>
                    <a:gd name="T11" fmla="*/ 20 h 46"/>
                    <a:gd name="T12" fmla="*/ 4 w 22"/>
                    <a:gd name="T13" fmla="*/ 7 h 46"/>
                    <a:gd name="T14" fmla="*/ 5 w 22"/>
                    <a:gd name="T15" fmla="*/ 7 h 46"/>
                    <a:gd name="T16" fmla="*/ 5 w 22"/>
                    <a:gd name="T17" fmla="*/ 44 h 46"/>
                    <a:gd name="T18" fmla="*/ 8 w 22"/>
                    <a:gd name="T19" fmla="*/ 46 h 46"/>
                    <a:gd name="T20" fmla="*/ 10 w 22"/>
                    <a:gd name="T21" fmla="*/ 44 h 46"/>
                    <a:gd name="T22" fmla="*/ 10 w 22"/>
                    <a:gd name="T23" fmla="*/ 23 h 46"/>
                    <a:gd name="T24" fmla="*/ 11 w 22"/>
                    <a:gd name="T25" fmla="*/ 23 h 46"/>
                    <a:gd name="T26" fmla="*/ 11 w 22"/>
                    <a:gd name="T27" fmla="*/ 44 h 46"/>
                    <a:gd name="T28" fmla="*/ 14 w 22"/>
                    <a:gd name="T29" fmla="*/ 46 h 46"/>
                    <a:gd name="T30" fmla="*/ 17 w 22"/>
                    <a:gd name="T31" fmla="*/ 44 h 46"/>
                    <a:gd name="T32" fmla="*/ 17 w 22"/>
                    <a:gd name="T33" fmla="*/ 7 h 46"/>
                    <a:gd name="T34" fmla="*/ 18 w 22"/>
                    <a:gd name="T35" fmla="*/ 7 h 46"/>
                    <a:gd name="T36" fmla="*/ 18 w 22"/>
                    <a:gd name="T37" fmla="*/ 20 h 46"/>
                    <a:gd name="T38" fmla="*/ 20 w 22"/>
                    <a:gd name="T39" fmla="*/ 23 h 46"/>
                    <a:gd name="T40" fmla="*/ 22 w 22"/>
                    <a:gd name="T41" fmla="*/ 20 h 46"/>
                    <a:gd name="T42" fmla="*/ 22 w 22"/>
                    <a:gd name="T43" fmla="*/ 6 h 46"/>
                    <a:gd name="T44" fmla="*/ 16 w 22"/>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16" y="0"/>
                      </a:moveTo>
                      <a:cubicBezTo>
                        <a:pt x="15" y="0"/>
                        <a:pt x="7" y="0"/>
                        <a:pt x="6" y="0"/>
                      </a:cubicBezTo>
                      <a:cubicBezTo>
                        <a:pt x="2" y="0"/>
                        <a:pt x="0" y="2"/>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7"/>
                        <a:pt x="22" y="6"/>
                      </a:cubicBezTo>
                      <a:cubicBezTo>
                        <a:pt x="22" y="2"/>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61" name="Oval 975"/>
                <p:cNvSpPr>
                  <a:spLocks noChangeArrowheads="1"/>
                </p:cNvSpPr>
                <p:nvPr/>
              </p:nvSpPr>
              <p:spPr bwMode="auto">
                <a:xfrm>
                  <a:off x="12905"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62" name="Freeform 976"/>
                <p:cNvSpPr>
                  <a:spLocks/>
                </p:cNvSpPr>
                <p:nvPr/>
              </p:nvSpPr>
              <p:spPr bwMode="auto">
                <a:xfrm>
                  <a:off x="12889" y="1883"/>
                  <a:ext cx="54" cy="26"/>
                </a:xfrm>
                <a:custGeom>
                  <a:avLst/>
                  <a:gdLst>
                    <a:gd name="T0" fmla="*/ 16 w 23"/>
                    <a:gd name="T1" fmla="*/ 0 h 11"/>
                    <a:gd name="T2" fmla="*/ 6 w 23"/>
                    <a:gd name="T3" fmla="*/ 0 h 11"/>
                    <a:gd name="T4" fmla="*/ 0 w 23"/>
                    <a:gd name="T5" fmla="*/ 6 h 11"/>
                    <a:gd name="T6" fmla="*/ 0 w 23"/>
                    <a:gd name="T7" fmla="*/ 10 h 11"/>
                    <a:gd name="T8" fmla="*/ 4 w 23"/>
                    <a:gd name="T9" fmla="*/ 11 h 11"/>
                    <a:gd name="T10" fmla="*/ 4 w 23"/>
                    <a:gd name="T11" fmla="*/ 7 h 11"/>
                    <a:gd name="T12" fmla="*/ 5 w 23"/>
                    <a:gd name="T13" fmla="*/ 7 h 11"/>
                    <a:gd name="T14" fmla="*/ 5 w 23"/>
                    <a:gd name="T15" fmla="*/ 11 h 11"/>
                    <a:gd name="T16" fmla="*/ 17 w 23"/>
                    <a:gd name="T17" fmla="*/ 11 h 11"/>
                    <a:gd name="T18" fmla="*/ 17 w 23"/>
                    <a:gd name="T19" fmla="*/ 7 h 11"/>
                    <a:gd name="T20" fmla="*/ 18 w 23"/>
                    <a:gd name="T21" fmla="*/ 7 h 11"/>
                    <a:gd name="T22" fmla="*/ 18 w 23"/>
                    <a:gd name="T23" fmla="*/ 11 h 11"/>
                    <a:gd name="T24" fmla="*/ 23 w 23"/>
                    <a:gd name="T25" fmla="*/ 11 h 11"/>
                    <a:gd name="T26" fmla="*/ 23 w 23"/>
                    <a:gd name="T27" fmla="*/ 6 h 11"/>
                    <a:gd name="T28" fmla="*/ 16 w 23"/>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1">
                      <a:moveTo>
                        <a:pt x="16" y="0"/>
                      </a:moveTo>
                      <a:cubicBezTo>
                        <a:pt x="15" y="0"/>
                        <a:pt x="8" y="0"/>
                        <a:pt x="6" y="0"/>
                      </a:cubicBezTo>
                      <a:cubicBezTo>
                        <a:pt x="3" y="0"/>
                        <a:pt x="0" y="2"/>
                        <a:pt x="0" y="6"/>
                      </a:cubicBezTo>
                      <a:cubicBezTo>
                        <a:pt x="0" y="6"/>
                        <a:pt x="0" y="8"/>
                        <a:pt x="0" y="10"/>
                      </a:cubicBezTo>
                      <a:cubicBezTo>
                        <a:pt x="1" y="11"/>
                        <a:pt x="3" y="11"/>
                        <a:pt x="4" y="11"/>
                      </a:cubicBezTo>
                      <a:cubicBezTo>
                        <a:pt x="4" y="9"/>
                        <a:pt x="4" y="7"/>
                        <a:pt x="4" y="7"/>
                      </a:cubicBezTo>
                      <a:cubicBezTo>
                        <a:pt x="4" y="7"/>
                        <a:pt x="4" y="7"/>
                        <a:pt x="5" y="7"/>
                      </a:cubicBezTo>
                      <a:cubicBezTo>
                        <a:pt x="5" y="7"/>
                        <a:pt x="5" y="9"/>
                        <a:pt x="5" y="11"/>
                      </a:cubicBezTo>
                      <a:cubicBezTo>
                        <a:pt x="9" y="11"/>
                        <a:pt x="13" y="11"/>
                        <a:pt x="17" y="11"/>
                      </a:cubicBezTo>
                      <a:cubicBezTo>
                        <a:pt x="17" y="9"/>
                        <a:pt x="17" y="7"/>
                        <a:pt x="17" y="7"/>
                      </a:cubicBezTo>
                      <a:cubicBezTo>
                        <a:pt x="17" y="7"/>
                        <a:pt x="17" y="7"/>
                        <a:pt x="18" y="7"/>
                      </a:cubicBezTo>
                      <a:cubicBezTo>
                        <a:pt x="18" y="7"/>
                        <a:pt x="18" y="9"/>
                        <a:pt x="18" y="11"/>
                      </a:cubicBezTo>
                      <a:cubicBezTo>
                        <a:pt x="20" y="11"/>
                        <a:pt x="21" y="11"/>
                        <a:pt x="23" y="11"/>
                      </a:cubicBezTo>
                      <a:cubicBezTo>
                        <a:pt x="23" y="9"/>
                        <a:pt x="23" y="6"/>
                        <a:pt x="23" y="6"/>
                      </a:cubicBezTo>
                      <a:cubicBezTo>
                        <a:pt x="23" y="2"/>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63" name="Oval 977"/>
                <p:cNvSpPr>
                  <a:spLocks noChangeArrowheads="1"/>
                </p:cNvSpPr>
                <p:nvPr/>
              </p:nvSpPr>
              <p:spPr bwMode="auto">
                <a:xfrm>
                  <a:off x="13102"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64" name="Freeform 978"/>
                <p:cNvSpPr>
                  <a:spLocks/>
                </p:cNvSpPr>
                <p:nvPr/>
              </p:nvSpPr>
              <p:spPr bwMode="auto">
                <a:xfrm>
                  <a:off x="12948" y="1587"/>
                  <a:ext cx="64"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7 w 27"/>
                    <a:gd name="T35" fmla="*/ 47 h 47"/>
                    <a:gd name="T36" fmla="*/ 19 w 27"/>
                    <a:gd name="T37" fmla="*/ 45 h 47"/>
                    <a:gd name="T38" fmla="*/ 19 w 27"/>
                    <a:gd name="T39" fmla="*/ 28 h 47"/>
                    <a:gd name="T40" fmla="*/ 25 w 27"/>
                    <a:gd name="T41" fmla="*/ 28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65" name="Oval 979"/>
                <p:cNvSpPr>
                  <a:spLocks noChangeArrowheads="1"/>
                </p:cNvSpPr>
                <p:nvPr/>
              </p:nvSpPr>
              <p:spPr bwMode="auto">
                <a:xfrm>
                  <a:off x="12969"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66" name="Oval 980"/>
                <p:cNvSpPr>
                  <a:spLocks noChangeArrowheads="1"/>
                </p:cNvSpPr>
                <p:nvPr/>
              </p:nvSpPr>
              <p:spPr bwMode="auto">
                <a:xfrm>
                  <a:off x="12969"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67" name="Freeform 981"/>
                <p:cNvSpPr>
                  <a:spLocks/>
                </p:cNvSpPr>
                <p:nvPr/>
              </p:nvSpPr>
              <p:spPr bwMode="auto">
                <a:xfrm>
                  <a:off x="12796" y="1883"/>
                  <a:ext cx="12" cy="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cubicBezTo>
                        <a:pt x="0" y="0"/>
                        <a:pt x="0" y="0"/>
                        <a:pt x="0" y="0"/>
                      </a:cubicBezTo>
                      <a:cubicBezTo>
                        <a:pt x="1" y="0"/>
                        <a:pt x="3" y="1"/>
                        <a:pt x="5" y="2"/>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68" name="Freeform 982"/>
                <p:cNvSpPr>
                  <a:spLocks/>
                </p:cNvSpPr>
                <p:nvPr/>
              </p:nvSpPr>
              <p:spPr bwMode="auto">
                <a:xfrm>
                  <a:off x="12773" y="1857"/>
                  <a:ext cx="23" cy="21"/>
                </a:xfrm>
                <a:custGeom>
                  <a:avLst/>
                  <a:gdLst>
                    <a:gd name="T0" fmla="*/ 10 w 10"/>
                    <a:gd name="T1" fmla="*/ 5 h 9"/>
                    <a:gd name="T2" fmla="*/ 5 w 10"/>
                    <a:gd name="T3" fmla="*/ 0 h 9"/>
                    <a:gd name="T4" fmla="*/ 0 w 10"/>
                    <a:gd name="T5" fmla="*/ 5 h 9"/>
                    <a:gd name="T6" fmla="*/ 1 w 10"/>
                    <a:gd name="T7" fmla="*/ 7 h 9"/>
                    <a:gd name="T8" fmla="*/ 6 w 10"/>
                    <a:gd name="T9" fmla="*/ 9 h 9"/>
                    <a:gd name="T10" fmla="*/ 10 w 10"/>
                    <a:gd name="T11" fmla="*/ 5 h 9"/>
                  </a:gdLst>
                  <a:ahLst/>
                  <a:cxnLst>
                    <a:cxn ang="0">
                      <a:pos x="T0" y="T1"/>
                    </a:cxn>
                    <a:cxn ang="0">
                      <a:pos x="T2" y="T3"/>
                    </a:cxn>
                    <a:cxn ang="0">
                      <a:pos x="T4" y="T5"/>
                    </a:cxn>
                    <a:cxn ang="0">
                      <a:pos x="T6" y="T7"/>
                    </a:cxn>
                    <a:cxn ang="0">
                      <a:pos x="T8" y="T9"/>
                    </a:cxn>
                    <a:cxn ang="0">
                      <a:pos x="T10" y="T11"/>
                    </a:cxn>
                  </a:cxnLst>
                  <a:rect l="0" t="0" r="r" b="b"/>
                  <a:pathLst>
                    <a:path w="10" h="9">
                      <a:moveTo>
                        <a:pt x="10" y="5"/>
                      </a:moveTo>
                      <a:cubicBezTo>
                        <a:pt x="10" y="2"/>
                        <a:pt x="7" y="0"/>
                        <a:pt x="5" y="0"/>
                      </a:cubicBezTo>
                      <a:cubicBezTo>
                        <a:pt x="2" y="0"/>
                        <a:pt x="0" y="2"/>
                        <a:pt x="0" y="5"/>
                      </a:cubicBezTo>
                      <a:cubicBezTo>
                        <a:pt x="0" y="5"/>
                        <a:pt x="0" y="6"/>
                        <a:pt x="1" y="7"/>
                      </a:cubicBezTo>
                      <a:cubicBezTo>
                        <a:pt x="3" y="7"/>
                        <a:pt x="4" y="8"/>
                        <a:pt x="6" y="9"/>
                      </a:cubicBezTo>
                      <a:cubicBezTo>
                        <a:pt x="8" y="9"/>
                        <a:pt x="10"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69" name="Oval 983"/>
                <p:cNvSpPr>
                  <a:spLocks noChangeArrowheads="1"/>
                </p:cNvSpPr>
                <p:nvPr/>
              </p:nvSpPr>
              <p:spPr bwMode="auto">
                <a:xfrm>
                  <a:off x="12905"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70" name="Freeform 984"/>
                <p:cNvSpPr>
                  <a:spLocks/>
                </p:cNvSpPr>
                <p:nvPr/>
              </p:nvSpPr>
              <p:spPr bwMode="auto">
                <a:xfrm>
                  <a:off x="12827" y="1883"/>
                  <a:ext cx="47" cy="24"/>
                </a:xfrm>
                <a:custGeom>
                  <a:avLst/>
                  <a:gdLst>
                    <a:gd name="T0" fmla="*/ 13 w 20"/>
                    <a:gd name="T1" fmla="*/ 0 h 10"/>
                    <a:gd name="T2" fmla="*/ 6 w 20"/>
                    <a:gd name="T3" fmla="*/ 0 h 10"/>
                    <a:gd name="T4" fmla="*/ 0 w 20"/>
                    <a:gd name="T5" fmla="*/ 4 h 10"/>
                    <a:gd name="T6" fmla="*/ 0 w 20"/>
                    <a:gd name="T7" fmla="*/ 5 h 10"/>
                    <a:gd name="T8" fmla="*/ 4 w 20"/>
                    <a:gd name="T9" fmla="*/ 6 h 10"/>
                    <a:gd name="T10" fmla="*/ 5 w 20"/>
                    <a:gd name="T11" fmla="*/ 6 h 10"/>
                    <a:gd name="T12" fmla="*/ 5 w 20"/>
                    <a:gd name="T13" fmla="*/ 6 h 10"/>
                    <a:gd name="T14" fmla="*/ 15 w 20"/>
                    <a:gd name="T15" fmla="*/ 9 h 10"/>
                    <a:gd name="T16" fmla="*/ 14 w 20"/>
                    <a:gd name="T17" fmla="*/ 6 h 10"/>
                    <a:gd name="T18" fmla="*/ 15 w 20"/>
                    <a:gd name="T19" fmla="*/ 6 h 10"/>
                    <a:gd name="T20" fmla="*/ 16 w 20"/>
                    <a:gd name="T21" fmla="*/ 9 h 10"/>
                    <a:gd name="T22" fmla="*/ 20 w 20"/>
                    <a:gd name="T23" fmla="*/ 10 h 10"/>
                    <a:gd name="T24" fmla="*/ 19 w 20"/>
                    <a:gd name="T25" fmla="*/ 4 h 10"/>
                    <a:gd name="T26" fmla="*/ 13 w 2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0">
                      <a:moveTo>
                        <a:pt x="13" y="0"/>
                      </a:moveTo>
                      <a:cubicBezTo>
                        <a:pt x="12" y="0"/>
                        <a:pt x="7" y="0"/>
                        <a:pt x="6" y="0"/>
                      </a:cubicBezTo>
                      <a:cubicBezTo>
                        <a:pt x="3" y="0"/>
                        <a:pt x="1" y="2"/>
                        <a:pt x="0" y="4"/>
                      </a:cubicBezTo>
                      <a:cubicBezTo>
                        <a:pt x="0" y="4"/>
                        <a:pt x="0" y="5"/>
                        <a:pt x="0" y="5"/>
                      </a:cubicBezTo>
                      <a:cubicBezTo>
                        <a:pt x="2" y="5"/>
                        <a:pt x="3" y="6"/>
                        <a:pt x="4" y="6"/>
                      </a:cubicBezTo>
                      <a:cubicBezTo>
                        <a:pt x="5" y="6"/>
                        <a:pt x="5" y="6"/>
                        <a:pt x="5" y="6"/>
                      </a:cubicBezTo>
                      <a:cubicBezTo>
                        <a:pt x="5" y="6"/>
                        <a:pt x="5" y="6"/>
                        <a:pt x="5" y="6"/>
                      </a:cubicBezTo>
                      <a:cubicBezTo>
                        <a:pt x="8" y="7"/>
                        <a:pt x="12" y="8"/>
                        <a:pt x="15" y="9"/>
                      </a:cubicBezTo>
                      <a:cubicBezTo>
                        <a:pt x="14" y="6"/>
                        <a:pt x="14" y="6"/>
                        <a:pt x="14" y="6"/>
                      </a:cubicBezTo>
                      <a:cubicBezTo>
                        <a:pt x="15" y="6"/>
                        <a:pt x="15" y="6"/>
                        <a:pt x="15" y="6"/>
                      </a:cubicBezTo>
                      <a:cubicBezTo>
                        <a:pt x="15" y="6"/>
                        <a:pt x="16" y="7"/>
                        <a:pt x="16" y="9"/>
                      </a:cubicBezTo>
                      <a:cubicBezTo>
                        <a:pt x="18" y="9"/>
                        <a:pt x="19" y="9"/>
                        <a:pt x="20" y="10"/>
                      </a:cubicBezTo>
                      <a:cubicBezTo>
                        <a:pt x="20" y="8"/>
                        <a:pt x="19" y="6"/>
                        <a:pt x="19" y="4"/>
                      </a:cubicBezTo>
                      <a:cubicBezTo>
                        <a:pt x="18" y="2"/>
                        <a:pt x="16"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71" name="Freeform 985"/>
                <p:cNvSpPr>
                  <a:spLocks/>
                </p:cNvSpPr>
                <p:nvPr/>
              </p:nvSpPr>
              <p:spPr bwMode="auto">
                <a:xfrm>
                  <a:off x="12692" y="1736"/>
                  <a:ext cx="52" cy="109"/>
                </a:xfrm>
                <a:custGeom>
                  <a:avLst/>
                  <a:gdLst>
                    <a:gd name="T0" fmla="*/ 11 w 22"/>
                    <a:gd name="T1" fmla="*/ 23 h 46"/>
                    <a:gd name="T2" fmla="*/ 12 w 22"/>
                    <a:gd name="T3" fmla="*/ 23 h 46"/>
                    <a:gd name="T4" fmla="*/ 12 w 22"/>
                    <a:gd name="T5" fmla="*/ 44 h 46"/>
                    <a:gd name="T6" fmla="*/ 15 w 22"/>
                    <a:gd name="T7" fmla="*/ 46 h 46"/>
                    <a:gd name="T8" fmla="*/ 17 w 22"/>
                    <a:gd name="T9" fmla="*/ 44 h 46"/>
                    <a:gd name="T10" fmla="*/ 17 w 22"/>
                    <a:gd name="T11" fmla="*/ 7 h 46"/>
                    <a:gd name="T12" fmla="*/ 18 w 22"/>
                    <a:gd name="T13" fmla="*/ 7 h 46"/>
                    <a:gd name="T14" fmla="*/ 18 w 22"/>
                    <a:gd name="T15" fmla="*/ 20 h 46"/>
                    <a:gd name="T16" fmla="*/ 20 w 22"/>
                    <a:gd name="T17" fmla="*/ 23 h 46"/>
                    <a:gd name="T18" fmla="*/ 22 w 22"/>
                    <a:gd name="T19" fmla="*/ 20 h 46"/>
                    <a:gd name="T20" fmla="*/ 22 w 22"/>
                    <a:gd name="T21" fmla="*/ 6 h 46"/>
                    <a:gd name="T22" fmla="*/ 16 w 22"/>
                    <a:gd name="T23" fmla="*/ 0 h 46"/>
                    <a:gd name="T24" fmla="*/ 6 w 22"/>
                    <a:gd name="T25" fmla="*/ 0 h 46"/>
                    <a:gd name="T26" fmla="*/ 0 w 22"/>
                    <a:gd name="T27" fmla="*/ 6 h 46"/>
                    <a:gd name="T28" fmla="*/ 0 w 22"/>
                    <a:gd name="T29" fmla="*/ 20 h 46"/>
                    <a:gd name="T30" fmla="*/ 2 w 22"/>
                    <a:gd name="T31" fmla="*/ 23 h 46"/>
                    <a:gd name="T32" fmla="*/ 4 w 22"/>
                    <a:gd name="T33" fmla="*/ 20 h 46"/>
                    <a:gd name="T34" fmla="*/ 4 w 22"/>
                    <a:gd name="T35" fmla="*/ 7 h 46"/>
                    <a:gd name="T36" fmla="*/ 5 w 22"/>
                    <a:gd name="T37" fmla="*/ 7 h 46"/>
                    <a:gd name="T38" fmla="*/ 5 w 22"/>
                    <a:gd name="T39" fmla="*/ 42 h 46"/>
                    <a:gd name="T40" fmla="*/ 10 w 22"/>
                    <a:gd name="T41" fmla="*/ 45 h 46"/>
                    <a:gd name="T42" fmla="*/ 11 w 22"/>
                    <a:gd name="T43" fmla="*/ 44 h 46"/>
                    <a:gd name="T44" fmla="*/ 11 w 22"/>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11" y="23"/>
                      </a:move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2" y="23"/>
                        <a:pt x="22" y="22"/>
                        <a:pt x="22" y="20"/>
                      </a:cubicBezTo>
                      <a:cubicBezTo>
                        <a:pt x="22" y="19"/>
                        <a:pt x="22" y="7"/>
                        <a:pt x="22" y="6"/>
                      </a:cubicBezTo>
                      <a:cubicBezTo>
                        <a:pt x="22" y="2"/>
                        <a:pt x="20" y="0"/>
                        <a:pt x="16" y="0"/>
                      </a:cubicBezTo>
                      <a:cubicBezTo>
                        <a:pt x="15" y="0"/>
                        <a:pt x="8" y="0"/>
                        <a:pt x="6" y="0"/>
                      </a:cubicBezTo>
                      <a:cubicBezTo>
                        <a:pt x="3" y="0"/>
                        <a:pt x="0" y="2"/>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35"/>
                        <a:pt x="5" y="42"/>
                      </a:cubicBezTo>
                      <a:cubicBezTo>
                        <a:pt x="7" y="43"/>
                        <a:pt x="8" y="44"/>
                        <a:pt x="10" y="45"/>
                      </a:cubicBezTo>
                      <a:cubicBezTo>
                        <a:pt x="10" y="45"/>
                        <a:pt x="11" y="44"/>
                        <a:pt x="11" y="44"/>
                      </a:cubicBezTo>
                      <a:cubicBezTo>
                        <a:pt x="11" y="41"/>
                        <a:pt x="11" y="23"/>
                        <a:pt x="1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72" name="Oval 986"/>
                <p:cNvSpPr>
                  <a:spLocks noChangeArrowheads="1"/>
                </p:cNvSpPr>
                <p:nvPr/>
              </p:nvSpPr>
              <p:spPr bwMode="auto">
                <a:xfrm>
                  <a:off x="12905"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73" name="Freeform 987"/>
                <p:cNvSpPr>
                  <a:spLocks/>
                </p:cNvSpPr>
                <p:nvPr/>
              </p:nvSpPr>
              <p:spPr bwMode="auto">
                <a:xfrm>
                  <a:off x="12884" y="1736"/>
                  <a:ext cx="64" cy="111"/>
                </a:xfrm>
                <a:custGeom>
                  <a:avLst/>
                  <a:gdLst>
                    <a:gd name="T0" fmla="*/ 22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7 w 27"/>
                    <a:gd name="T15" fmla="*/ 6 h 47"/>
                    <a:gd name="T16" fmla="*/ 9 w 27"/>
                    <a:gd name="T17" fmla="*/ 6 h 47"/>
                    <a:gd name="T18" fmla="*/ 2 w 27"/>
                    <a:gd name="T19" fmla="*/ 28 h 47"/>
                    <a:gd name="T20" fmla="*/ 8 w 27"/>
                    <a:gd name="T21" fmla="*/ 28 h 47"/>
                    <a:gd name="T22" fmla="*/ 8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5 w 27"/>
                    <a:gd name="T41" fmla="*/ 28 h 47"/>
                    <a:gd name="T42" fmla="*/ 18 w 27"/>
                    <a:gd name="T43" fmla="*/ 6 h 47"/>
                    <a:gd name="T44" fmla="*/ 19 w 27"/>
                    <a:gd name="T45" fmla="*/ 6 h 47"/>
                    <a:gd name="T46" fmla="*/ 23 w 27"/>
                    <a:gd name="T47" fmla="*/ 19 h 47"/>
                    <a:gd name="T48" fmla="*/ 25 w 27"/>
                    <a:gd name="T49" fmla="*/ 20 h 47"/>
                    <a:gd name="T50" fmla="*/ 27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74" name="Oval 988"/>
                <p:cNvSpPr>
                  <a:spLocks noChangeArrowheads="1"/>
                </p:cNvSpPr>
                <p:nvPr/>
              </p:nvSpPr>
              <p:spPr bwMode="auto">
                <a:xfrm>
                  <a:off x="12579" y="17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75" name="Freeform 989"/>
                <p:cNvSpPr>
                  <a:spLocks/>
                </p:cNvSpPr>
                <p:nvPr/>
              </p:nvSpPr>
              <p:spPr bwMode="auto">
                <a:xfrm>
                  <a:off x="12522" y="1710"/>
                  <a:ext cx="12" cy="7"/>
                </a:xfrm>
                <a:custGeom>
                  <a:avLst/>
                  <a:gdLst>
                    <a:gd name="T0" fmla="*/ 1 w 5"/>
                    <a:gd name="T1" fmla="*/ 0 h 3"/>
                    <a:gd name="T2" fmla="*/ 0 w 5"/>
                    <a:gd name="T3" fmla="*/ 0 h 3"/>
                    <a:gd name="T4" fmla="*/ 5 w 5"/>
                    <a:gd name="T5" fmla="*/ 3 h 3"/>
                    <a:gd name="T6" fmla="*/ 1 w 5"/>
                    <a:gd name="T7" fmla="*/ 0 h 3"/>
                  </a:gdLst>
                  <a:ahLst/>
                  <a:cxnLst>
                    <a:cxn ang="0">
                      <a:pos x="T0" y="T1"/>
                    </a:cxn>
                    <a:cxn ang="0">
                      <a:pos x="T2" y="T3"/>
                    </a:cxn>
                    <a:cxn ang="0">
                      <a:pos x="T4" y="T5"/>
                    </a:cxn>
                    <a:cxn ang="0">
                      <a:pos x="T6" y="T7"/>
                    </a:cxn>
                  </a:cxnLst>
                  <a:rect l="0" t="0" r="r" b="b"/>
                  <a:pathLst>
                    <a:path w="5" h="3">
                      <a:moveTo>
                        <a:pt x="1" y="0"/>
                      </a:moveTo>
                      <a:cubicBezTo>
                        <a:pt x="1" y="0"/>
                        <a:pt x="0" y="0"/>
                        <a:pt x="0" y="0"/>
                      </a:cubicBezTo>
                      <a:cubicBezTo>
                        <a:pt x="2" y="1"/>
                        <a:pt x="4" y="2"/>
                        <a:pt x="5" y="3"/>
                      </a:cubicBezTo>
                      <a:cubicBezTo>
                        <a:pt x="5" y="1"/>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76" name="Freeform 990"/>
                <p:cNvSpPr>
                  <a:spLocks/>
                </p:cNvSpPr>
                <p:nvPr/>
              </p:nvSpPr>
              <p:spPr bwMode="auto">
                <a:xfrm>
                  <a:off x="12557" y="1587"/>
                  <a:ext cx="64"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7 w 27"/>
                    <a:gd name="T35" fmla="*/ 47 h 47"/>
                    <a:gd name="T36" fmla="*/ 19 w 27"/>
                    <a:gd name="T37" fmla="*/ 45 h 47"/>
                    <a:gd name="T38" fmla="*/ 19 w 27"/>
                    <a:gd name="T39" fmla="*/ 28 h 47"/>
                    <a:gd name="T40" fmla="*/ 25 w 27"/>
                    <a:gd name="T41" fmla="*/ 28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77" name="Oval 991"/>
                <p:cNvSpPr>
                  <a:spLocks noChangeArrowheads="1"/>
                </p:cNvSpPr>
                <p:nvPr/>
              </p:nvSpPr>
              <p:spPr bwMode="auto">
                <a:xfrm>
                  <a:off x="12515"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78" name="Freeform 992"/>
                <p:cNvSpPr>
                  <a:spLocks/>
                </p:cNvSpPr>
                <p:nvPr/>
              </p:nvSpPr>
              <p:spPr bwMode="auto">
                <a:xfrm>
                  <a:off x="12498" y="1587"/>
                  <a:ext cx="52" cy="111"/>
                </a:xfrm>
                <a:custGeom>
                  <a:avLst/>
                  <a:gdLst>
                    <a:gd name="T0" fmla="*/ 4 w 22"/>
                    <a:gd name="T1" fmla="*/ 21 h 47"/>
                    <a:gd name="T2" fmla="*/ 4 w 22"/>
                    <a:gd name="T3" fmla="*/ 8 h 47"/>
                    <a:gd name="T4" fmla="*/ 5 w 22"/>
                    <a:gd name="T5" fmla="*/ 8 h 47"/>
                    <a:gd name="T6" fmla="*/ 5 w 22"/>
                    <a:gd name="T7" fmla="*/ 44 h 47"/>
                    <a:gd name="T8" fmla="*/ 8 w 22"/>
                    <a:gd name="T9" fmla="*/ 47 h 47"/>
                    <a:gd name="T10" fmla="*/ 11 w 22"/>
                    <a:gd name="T11" fmla="*/ 44 h 47"/>
                    <a:gd name="T12" fmla="*/ 11 w 22"/>
                    <a:gd name="T13" fmla="*/ 23 h 47"/>
                    <a:gd name="T14" fmla="*/ 12 w 22"/>
                    <a:gd name="T15" fmla="*/ 23 h 47"/>
                    <a:gd name="T16" fmla="*/ 12 w 22"/>
                    <a:gd name="T17" fmla="*/ 44 h 47"/>
                    <a:gd name="T18" fmla="*/ 14 w 22"/>
                    <a:gd name="T19" fmla="*/ 47 h 47"/>
                    <a:gd name="T20" fmla="*/ 17 w 22"/>
                    <a:gd name="T21" fmla="*/ 44 h 47"/>
                    <a:gd name="T22" fmla="*/ 17 w 22"/>
                    <a:gd name="T23" fmla="*/ 8 h 47"/>
                    <a:gd name="T24" fmla="*/ 18 w 22"/>
                    <a:gd name="T25" fmla="*/ 8 h 47"/>
                    <a:gd name="T26" fmla="*/ 18 w 22"/>
                    <a:gd name="T27" fmla="*/ 21 h 47"/>
                    <a:gd name="T28" fmla="*/ 20 w 22"/>
                    <a:gd name="T29" fmla="*/ 23 h 47"/>
                    <a:gd name="T30" fmla="*/ 22 w 22"/>
                    <a:gd name="T31" fmla="*/ 21 h 47"/>
                    <a:gd name="T32" fmla="*/ 22 w 22"/>
                    <a:gd name="T33" fmla="*/ 6 h 47"/>
                    <a:gd name="T34" fmla="*/ 16 w 22"/>
                    <a:gd name="T35" fmla="*/ 0 h 47"/>
                    <a:gd name="T36" fmla="*/ 6 w 22"/>
                    <a:gd name="T37" fmla="*/ 0 h 47"/>
                    <a:gd name="T38" fmla="*/ 0 w 22"/>
                    <a:gd name="T39" fmla="*/ 5 h 47"/>
                    <a:gd name="T40" fmla="*/ 1 w 22"/>
                    <a:gd name="T41" fmla="*/ 16 h 47"/>
                    <a:gd name="T42" fmla="*/ 1 w 22"/>
                    <a:gd name="T43" fmla="*/ 23 h 47"/>
                    <a:gd name="T44" fmla="*/ 2 w 22"/>
                    <a:gd name="T45" fmla="*/ 23 h 47"/>
                    <a:gd name="T46" fmla="*/ 4 w 22"/>
                    <a:gd name="T47"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47">
                      <a:moveTo>
                        <a:pt x="4" y="21"/>
                      </a:move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2" y="22"/>
                        <a:pt x="22" y="21"/>
                      </a:cubicBezTo>
                      <a:cubicBezTo>
                        <a:pt x="22" y="20"/>
                        <a:pt x="22" y="8"/>
                        <a:pt x="22" y="6"/>
                      </a:cubicBezTo>
                      <a:cubicBezTo>
                        <a:pt x="22" y="3"/>
                        <a:pt x="20" y="0"/>
                        <a:pt x="16" y="0"/>
                      </a:cubicBezTo>
                      <a:cubicBezTo>
                        <a:pt x="15" y="0"/>
                        <a:pt x="8" y="0"/>
                        <a:pt x="6" y="0"/>
                      </a:cubicBezTo>
                      <a:cubicBezTo>
                        <a:pt x="3" y="0"/>
                        <a:pt x="0" y="3"/>
                        <a:pt x="0" y="5"/>
                      </a:cubicBezTo>
                      <a:cubicBezTo>
                        <a:pt x="1" y="9"/>
                        <a:pt x="1" y="12"/>
                        <a:pt x="1" y="16"/>
                      </a:cubicBezTo>
                      <a:cubicBezTo>
                        <a:pt x="2" y="19"/>
                        <a:pt x="1" y="21"/>
                        <a:pt x="1" y="23"/>
                      </a:cubicBezTo>
                      <a:cubicBezTo>
                        <a:pt x="1" y="23"/>
                        <a:pt x="2" y="23"/>
                        <a:pt x="2" y="23"/>
                      </a:cubicBezTo>
                      <a:cubicBezTo>
                        <a:pt x="3" y="23"/>
                        <a:pt x="4" y="22"/>
                        <a:pt x="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79" name="Freeform 993"/>
                <p:cNvSpPr>
                  <a:spLocks/>
                </p:cNvSpPr>
                <p:nvPr/>
              </p:nvSpPr>
              <p:spPr bwMode="auto">
                <a:xfrm>
                  <a:off x="12579" y="1736"/>
                  <a:ext cx="37" cy="31"/>
                </a:xfrm>
                <a:custGeom>
                  <a:avLst/>
                  <a:gdLst>
                    <a:gd name="T0" fmla="*/ 10 w 16"/>
                    <a:gd name="T1" fmla="*/ 0 h 13"/>
                    <a:gd name="T2" fmla="*/ 0 w 16"/>
                    <a:gd name="T3" fmla="*/ 0 h 13"/>
                    <a:gd name="T4" fmla="*/ 11 w 16"/>
                    <a:gd name="T5" fmla="*/ 8 h 13"/>
                    <a:gd name="T6" fmla="*/ 11 w 16"/>
                    <a:gd name="T7" fmla="*/ 7 h 13"/>
                    <a:gd name="T8" fmla="*/ 12 w 16"/>
                    <a:gd name="T9" fmla="*/ 7 h 13"/>
                    <a:gd name="T10" fmla="*/ 12 w 16"/>
                    <a:gd name="T11" fmla="*/ 9 h 13"/>
                    <a:gd name="T12" fmla="*/ 16 w 16"/>
                    <a:gd name="T13" fmla="*/ 13 h 13"/>
                    <a:gd name="T14" fmla="*/ 16 w 16"/>
                    <a:gd name="T15" fmla="*/ 6 h 13"/>
                    <a:gd name="T16" fmla="*/ 1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0" y="0"/>
                      </a:moveTo>
                      <a:cubicBezTo>
                        <a:pt x="8" y="0"/>
                        <a:pt x="2" y="0"/>
                        <a:pt x="0" y="0"/>
                      </a:cubicBezTo>
                      <a:cubicBezTo>
                        <a:pt x="4" y="3"/>
                        <a:pt x="7" y="5"/>
                        <a:pt x="11" y="8"/>
                      </a:cubicBezTo>
                      <a:cubicBezTo>
                        <a:pt x="11" y="8"/>
                        <a:pt x="11" y="7"/>
                        <a:pt x="11" y="7"/>
                      </a:cubicBezTo>
                      <a:cubicBezTo>
                        <a:pt x="11" y="7"/>
                        <a:pt x="11" y="7"/>
                        <a:pt x="12" y="7"/>
                      </a:cubicBezTo>
                      <a:cubicBezTo>
                        <a:pt x="12" y="7"/>
                        <a:pt x="12" y="8"/>
                        <a:pt x="12" y="9"/>
                      </a:cubicBezTo>
                      <a:cubicBezTo>
                        <a:pt x="13" y="10"/>
                        <a:pt x="15" y="12"/>
                        <a:pt x="16" y="13"/>
                      </a:cubicBezTo>
                      <a:cubicBezTo>
                        <a:pt x="16" y="10"/>
                        <a:pt x="16" y="7"/>
                        <a:pt x="16" y="6"/>
                      </a:cubicBezTo>
                      <a:cubicBezTo>
                        <a:pt x="16" y="2"/>
                        <a:pt x="14"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80" name="Oval 994"/>
                <p:cNvSpPr>
                  <a:spLocks noChangeArrowheads="1"/>
                </p:cNvSpPr>
                <p:nvPr/>
              </p:nvSpPr>
              <p:spPr bwMode="auto">
                <a:xfrm>
                  <a:off x="12579" y="156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81" name="Freeform 995"/>
                <p:cNvSpPr>
                  <a:spLocks/>
                </p:cNvSpPr>
                <p:nvPr/>
              </p:nvSpPr>
              <p:spPr bwMode="auto">
                <a:xfrm>
                  <a:off x="14786" y="333"/>
                  <a:ext cx="10" cy="19"/>
                </a:xfrm>
                <a:custGeom>
                  <a:avLst/>
                  <a:gdLst>
                    <a:gd name="T0" fmla="*/ 0 w 4"/>
                    <a:gd name="T1" fmla="*/ 0 h 8"/>
                    <a:gd name="T2" fmla="*/ 4 w 4"/>
                    <a:gd name="T3" fmla="*/ 8 h 8"/>
                    <a:gd name="T4" fmla="*/ 4 w 4"/>
                    <a:gd name="T5" fmla="*/ 0 h 8"/>
                    <a:gd name="T6" fmla="*/ 0 w 4"/>
                    <a:gd name="T7" fmla="*/ 0 h 8"/>
                  </a:gdLst>
                  <a:ahLst/>
                  <a:cxnLst>
                    <a:cxn ang="0">
                      <a:pos x="T0" y="T1"/>
                    </a:cxn>
                    <a:cxn ang="0">
                      <a:pos x="T2" y="T3"/>
                    </a:cxn>
                    <a:cxn ang="0">
                      <a:pos x="T4" y="T5"/>
                    </a:cxn>
                    <a:cxn ang="0">
                      <a:pos x="T6" y="T7"/>
                    </a:cxn>
                  </a:cxnLst>
                  <a:rect l="0" t="0" r="r" b="b"/>
                  <a:pathLst>
                    <a:path w="4" h="8">
                      <a:moveTo>
                        <a:pt x="0" y="0"/>
                      </a:moveTo>
                      <a:cubicBezTo>
                        <a:pt x="2" y="2"/>
                        <a:pt x="3" y="5"/>
                        <a:pt x="4" y="8"/>
                      </a:cubicBezTo>
                      <a:cubicBezTo>
                        <a:pt x="4" y="5"/>
                        <a:pt x="4" y="3"/>
                        <a:pt x="4" y="0"/>
                      </a:cubicBezTo>
                      <a:cubicBezTo>
                        <a:pt x="4" y="0"/>
                        <a:pt x="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82" name="Freeform 996"/>
                <p:cNvSpPr>
                  <a:spLocks/>
                </p:cNvSpPr>
                <p:nvPr/>
              </p:nvSpPr>
              <p:spPr bwMode="auto">
                <a:xfrm>
                  <a:off x="12983" y="626"/>
                  <a:ext cx="3" cy="38"/>
                </a:xfrm>
                <a:custGeom>
                  <a:avLst/>
                  <a:gdLst>
                    <a:gd name="T0" fmla="*/ 0 w 1"/>
                    <a:gd name="T1" fmla="*/ 0 h 16"/>
                    <a:gd name="T2" fmla="*/ 0 w 1"/>
                    <a:gd name="T3" fmla="*/ 15 h 16"/>
                    <a:gd name="T4" fmla="*/ 1 w 1"/>
                    <a:gd name="T5" fmla="*/ 16 h 16"/>
                    <a:gd name="T6" fmla="*/ 1 w 1"/>
                    <a:gd name="T7" fmla="*/ 0 h 16"/>
                    <a:gd name="T8" fmla="*/ 0 w 1"/>
                    <a:gd name="T9" fmla="*/ 0 h 16"/>
                  </a:gdLst>
                  <a:ahLst/>
                  <a:cxnLst>
                    <a:cxn ang="0">
                      <a:pos x="T0" y="T1"/>
                    </a:cxn>
                    <a:cxn ang="0">
                      <a:pos x="T2" y="T3"/>
                    </a:cxn>
                    <a:cxn ang="0">
                      <a:pos x="T4" y="T5"/>
                    </a:cxn>
                    <a:cxn ang="0">
                      <a:pos x="T6" y="T7"/>
                    </a:cxn>
                    <a:cxn ang="0">
                      <a:pos x="T8" y="T9"/>
                    </a:cxn>
                  </a:cxnLst>
                  <a:rect l="0" t="0" r="r" b="b"/>
                  <a:pathLst>
                    <a:path w="1" h="16">
                      <a:moveTo>
                        <a:pt x="0" y="0"/>
                      </a:moveTo>
                      <a:cubicBezTo>
                        <a:pt x="0" y="0"/>
                        <a:pt x="0" y="10"/>
                        <a:pt x="0" y="15"/>
                      </a:cubicBezTo>
                      <a:cubicBezTo>
                        <a:pt x="0" y="15"/>
                        <a:pt x="1" y="15"/>
                        <a:pt x="1" y="16"/>
                      </a:cubicBezTo>
                      <a:cubicBezTo>
                        <a:pt x="1" y="12"/>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83" name="Freeform 997"/>
                <p:cNvSpPr>
                  <a:spLocks/>
                </p:cNvSpPr>
                <p:nvPr/>
              </p:nvSpPr>
              <p:spPr bwMode="auto">
                <a:xfrm>
                  <a:off x="14562" y="1168"/>
                  <a:ext cx="11" cy="33"/>
                </a:xfrm>
                <a:custGeom>
                  <a:avLst/>
                  <a:gdLst>
                    <a:gd name="T0" fmla="*/ 4 w 5"/>
                    <a:gd name="T1" fmla="*/ 11 h 14"/>
                    <a:gd name="T2" fmla="*/ 1 w 5"/>
                    <a:gd name="T3" fmla="*/ 0 h 14"/>
                    <a:gd name="T4" fmla="*/ 0 w 5"/>
                    <a:gd name="T5" fmla="*/ 0 h 14"/>
                    <a:gd name="T6" fmla="*/ 4 w 5"/>
                    <a:gd name="T7" fmla="*/ 14 h 14"/>
                    <a:gd name="T8" fmla="*/ 5 w 5"/>
                    <a:gd name="T9" fmla="*/ 12 h 14"/>
                    <a:gd name="T10" fmla="*/ 4 w 5"/>
                    <a:gd name="T11" fmla="*/ 11 h 14"/>
                  </a:gdLst>
                  <a:ahLst/>
                  <a:cxnLst>
                    <a:cxn ang="0">
                      <a:pos x="T0" y="T1"/>
                    </a:cxn>
                    <a:cxn ang="0">
                      <a:pos x="T2" y="T3"/>
                    </a:cxn>
                    <a:cxn ang="0">
                      <a:pos x="T4" y="T5"/>
                    </a:cxn>
                    <a:cxn ang="0">
                      <a:pos x="T6" y="T7"/>
                    </a:cxn>
                    <a:cxn ang="0">
                      <a:pos x="T8" y="T9"/>
                    </a:cxn>
                    <a:cxn ang="0">
                      <a:pos x="T10" y="T11"/>
                    </a:cxn>
                  </a:cxnLst>
                  <a:rect l="0" t="0" r="r" b="b"/>
                  <a:pathLst>
                    <a:path w="5" h="14">
                      <a:moveTo>
                        <a:pt x="4" y="11"/>
                      </a:moveTo>
                      <a:cubicBezTo>
                        <a:pt x="4" y="10"/>
                        <a:pt x="2" y="3"/>
                        <a:pt x="1" y="0"/>
                      </a:cubicBezTo>
                      <a:cubicBezTo>
                        <a:pt x="0" y="0"/>
                        <a:pt x="0" y="0"/>
                        <a:pt x="0" y="0"/>
                      </a:cubicBezTo>
                      <a:cubicBezTo>
                        <a:pt x="0" y="2"/>
                        <a:pt x="1" y="6"/>
                        <a:pt x="4" y="14"/>
                      </a:cubicBezTo>
                      <a:cubicBezTo>
                        <a:pt x="4" y="13"/>
                        <a:pt x="4" y="12"/>
                        <a:pt x="5" y="12"/>
                      </a:cubicBezTo>
                      <a:cubicBezTo>
                        <a:pt x="4" y="12"/>
                        <a:pt x="4"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84" name="Freeform 998"/>
                <p:cNvSpPr>
                  <a:spLocks/>
                </p:cNvSpPr>
                <p:nvPr/>
              </p:nvSpPr>
              <p:spPr bwMode="auto">
                <a:xfrm>
                  <a:off x="14952" y="577"/>
                  <a:ext cx="2" cy="4"/>
                </a:xfrm>
                <a:custGeom>
                  <a:avLst/>
                  <a:gdLst>
                    <a:gd name="T0" fmla="*/ 0 w 1"/>
                    <a:gd name="T1" fmla="*/ 0 h 2"/>
                    <a:gd name="T2" fmla="*/ 0 w 1"/>
                    <a:gd name="T3" fmla="*/ 0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1"/>
                        <a:pt x="1" y="1"/>
                        <a:pt x="1" y="2"/>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85" name="Freeform 999"/>
                <p:cNvSpPr>
                  <a:spLocks/>
                </p:cNvSpPr>
                <p:nvPr/>
              </p:nvSpPr>
              <p:spPr bwMode="auto">
                <a:xfrm>
                  <a:off x="13061" y="723"/>
                  <a:ext cx="3" cy="17"/>
                </a:xfrm>
                <a:custGeom>
                  <a:avLst/>
                  <a:gdLst>
                    <a:gd name="T0" fmla="*/ 0 w 1"/>
                    <a:gd name="T1" fmla="*/ 0 h 7"/>
                    <a:gd name="T2" fmla="*/ 0 w 1"/>
                    <a:gd name="T3" fmla="*/ 5 h 7"/>
                    <a:gd name="T4" fmla="*/ 1 w 1"/>
                    <a:gd name="T5" fmla="*/ 7 h 7"/>
                    <a:gd name="T6" fmla="*/ 1 w 1"/>
                    <a:gd name="T7" fmla="*/ 0 h 7"/>
                    <a:gd name="T8" fmla="*/ 0 w 1"/>
                    <a:gd name="T9" fmla="*/ 0 h 7"/>
                  </a:gdLst>
                  <a:ahLst/>
                  <a:cxnLst>
                    <a:cxn ang="0">
                      <a:pos x="T0" y="T1"/>
                    </a:cxn>
                    <a:cxn ang="0">
                      <a:pos x="T2" y="T3"/>
                    </a:cxn>
                    <a:cxn ang="0">
                      <a:pos x="T4" y="T5"/>
                    </a:cxn>
                    <a:cxn ang="0">
                      <a:pos x="T6" y="T7"/>
                    </a:cxn>
                    <a:cxn ang="0">
                      <a:pos x="T8" y="T9"/>
                    </a:cxn>
                  </a:cxnLst>
                  <a:rect l="0" t="0" r="r" b="b"/>
                  <a:pathLst>
                    <a:path w="1" h="7">
                      <a:moveTo>
                        <a:pt x="0" y="0"/>
                      </a:moveTo>
                      <a:cubicBezTo>
                        <a:pt x="0" y="0"/>
                        <a:pt x="0" y="2"/>
                        <a:pt x="0" y="5"/>
                      </a:cubicBezTo>
                      <a:cubicBezTo>
                        <a:pt x="1" y="6"/>
                        <a:pt x="1" y="6"/>
                        <a:pt x="1" y="7"/>
                      </a:cubicBezTo>
                      <a:cubicBezTo>
                        <a:pt x="1" y="3"/>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86" name="Freeform 1000"/>
                <p:cNvSpPr>
                  <a:spLocks/>
                </p:cNvSpPr>
                <p:nvPr/>
              </p:nvSpPr>
              <p:spPr bwMode="auto">
                <a:xfrm>
                  <a:off x="13241" y="908"/>
                  <a:ext cx="3" cy="24"/>
                </a:xfrm>
                <a:custGeom>
                  <a:avLst/>
                  <a:gdLst>
                    <a:gd name="T0" fmla="*/ 0 w 1"/>
                    <a:gd name="T1" fmla="*/ 0 h 10"/>
                    <a:gd name="T2" fmla="*/ 0 w 1"/>
                    <a:gd name="T3" fmla="*/ 9 h 10"/>
                    <a:gd name="T4" fmla="*/ 1 w 1"/>
                    <a:gd name="T5" fmla="*/ 10 h 10"/>
                    <a:gd name="T6" fmla="*/ 1 w 1"/>
                    <a:gd name="T7" fmla="*/ 0 h 10"/>
                    <a:gd name="T8" fmla="*/ 0 w 1"/>
                    <a:gd name="T9" fmla="*/ 0 h 10"/>
                  </a:gdLst>
                  <a:ahLst/>
                  <a:cxnLst>
                    <a:cxn ang="0">
                      <a:pos x="T0" y="T1"/>
                    </a:cxn>
                    <a:cxn ang="0">
                      <a:pos x="T2" y="T3"/>
                    </a:cxn>
                    <a:cxn ang="0">
                      <a:pos x="T4" y="T5"/>
                    </a:cxn>
                    <a:cxn ang="0">
                      <a:pos x="T6" y="T7"/>
                    </a:cxn>
                    <a:cxn ang="0">
                      <a:pos x="T8" y="T9"/>
                    </a:cxn>
                  </a:cxnLst>
                  <a:rect l="0" t="0" r="r" b="b"/>
                  <a:pathLst>
                    <a:path w="1" h="10">
                      <a:moveTo>
                        <a:pt x="0" y="0"/>
                      </a:moveTo>
                      <a:cubicBezTo>
                        <a:pt x="0" y="0"/>
                        <a:pt x="0" y="4"/>
                        <a:pt x="0" y="9"/>
                      </a:cubicBezTo>
                      <a:cubicBezTo>
                        <a:pt x="0" y="9"/>
                        <a:pt x="0" y="10"/>
                        <a:pt x="1" y="10"/>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87" name="Freeform 1001"/>
                <p:cNvSpPr>
                  <a:spLocks/>
                </p:cNvSpPr>
                <p:nvPr/>
              </p:nvSpPr>
              <p:spPr bwMode="auto">
                <a:xfrm>
                  <a:off x="13322" y="1019"/>
                  <a:ext cx="2" cy="10"/>
                </a:xfrm>
                <a:custGeom>
                  <a:avLst/>
                  <a:gdLst>
                    <a:gd name="T0" fmla="*/ 0 w 1"/>
                    <a:gd name="T1" fmla="*/ 0 h 4"/>
                    <a:gd name="T2" fmla="*/ 0 w 1"/>
                    <a:gd name="T3" fmla="*/ 3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1"/>
                        <a:pt x="0" y="3"/>
                      </a:cubicBezTo>
                      <a:cubicBezTo>
                        <a:pt x="0" y="3"/>
                        <a:pt x="1" y="3"/>
                        <a:pt x="1" y="4"/>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grpSp>
            <p:nvGrpSpPr>
              <p:cNvPr id="328" name="Group 1203"/>
              <p:cNvGrpSpPr>
                <a:grpSpLocks/>
              </p:cNvGrpSpPr>
              <p:nvPr/>
            </p:nvGrpSpPr>
            <p:grpSpPr bwMode="auto">
              <a:xfrm>
                <a:off x="19469101" y="476250"/>
                <a:ext cx="4538663" cy="3343275"/>
                <a:chOff x="12264" y="300"/>
                <a:chExt cx="2859" cy="2106"/>
              </a:xfrm>
              <a:grpFill/>
            </p:grpSpPr>
            <p:sp>
              <p:nvSpPr>
                <p:cNvPr id="1088" name="Freeform 1003"/>
                <p:cNvSpPr>
                  <a:spLocks/>
                </p:cNvSpPr>
                <p:nvPr/>
              </p:nvSpPr>
              <p:spPr bwMode="auto">
                <a:xfrm>
                  <a:off x="13128" y="872"/>
                  <a:ext cx="2"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1"/>
                        <a:pt x="1" y="1"/>
                        <a:pt x="1" y="2"/>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89" name="Freeform 1004"/>
                <p:cNvSpPr>
                  <a:spLocks/>
                </p:cNvSpPr>
                <p:nvPr/>
              </p:nvSpPr>
              <p:spPr bwMode="auto">
                <a:xfrm>
                  <a:off x="13156" y="870"/>
                  <a:ext cx="9" cy="17"/>
                </a:xfrm>
                <a:custGeom>
                  <a:avLst/>
                  <a:gdLst>
                    <a:gd name="T0" fmla="*/ 3 w 4"/>
                    <a:gd name="T1" fmla="*/ 0 h 7"/>
                    <a:gd name="T2" fmla="*/ 0 w 4"/>
                    <a:gd name="T3" fmla="*/ 7 h 7"/>
                    <a:gd name="T4" fmla="*/ 1 w 4"/>
                    <a:gd name="T5" fmla="*/ 7 h 7"/>
                    <a:gd name="T6" fmla="*/ 4 w 4"/>
                    <a:gd name="T7" fmla="*/ 0 h 7"/>
                    <a:gd name="T8" fmla="*/ 3 w 4"/>
                    <a:gd name="T9" fmla="*/ 0 h 7"/>
                  </a:gdLst>
                  <a:ahLst/>
                  <a:cxnLst>
                    <a:cxn ang="0">
                      <a:pos x="T0" y="T1"/>
                    </a:cxn>
                    <a:cxn ang="0">
                      <a:pos x="T2" y="T3"/>
                    </a:cxn>
                    <a:cxn ang="0">
                      <a:pos x="T4" y="T5"/>
                    </a:cxn>
                    <a:cxn ang="0">
                      <a:pos x="T6" y="T7"/>
                    </a:cxn>
                    <a:cxn ang="0">
                      <a:pos x="T8" y="T9"/>
                    </a:cxn>
                  </a:cxnLst>
                  <a:rect l="0" t="0" r="r" b="b"/>
                  <a:pathLst>
                    <a:path w="4" h="7">
                      <a:moveTo>
                        <a:pt x="3" y="0"/>
                      </a:moveTo>
                      <a:cubicBezTo>
                        <a:pt x="3" y="0"/>
                        <a:pt x="1" y="4"/>
                        <a:pt x="0" y="7"/>
                      </a:cubicBezTo>
                      <a:cubicBezTo>
                        <a:pt x="1" y="7"/>
                        <a:pt x="1" y="7"/>
                        <a:pt x="1" y="7"/>
                      </a:cubicBezTo>
                      <a:cubicBezTo>
                        <a:pt x="2" y="5"/>
                        <a:pt x="3" y="3"/>
                        <a:pt x="4" y="0"/>
                      </a:cubicBezTo>
                      <a:cubicBezTo>
                        <a:pt x="4"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90" name="Freeform 1005"/>
                <p:cNvSpPr>
                  <a:spLocks/>
                </p:cNvSpPr>
                <p:nvPr/>
              </p:nvSpPr>
              <p:spPr bwMode="auto">
                <a:xfrm>
                  <a:off x="14559" y="1216"/>
                  <a:ext cx="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91" name="Freeform 1006"/>
                <p:cNvSpPr>
                  <a:spLocks/>
                </p:cNvSpPr>
                <p:nvPr/>
              </p:nvSpPr>
              <p:spPr bwMode="auto">
                <a:xfrm>
                  <a:off x="14495" y="1606"/>
                  <a:ext cx="3" cy="14"/>
                </a:xfrm>
                <a:custGeom>
                  <a:avLst/>
                  <a:gdLst>
                    <a:gd name="T0" fmla="*/ 0 w 1"/>
                    <a:gd name="T1" fmla="*/ 0 h 6"/>
                    <a:gd name="T2" fmla="*/ 0 w 1"/>
                    <a:gd name="T3" fmla="*/ 5 h 6"/>
                    <a:gd name="T4" fmla="*/ 1 w 1"/>
                    <a:gd name="T5" fmla="*/ 6 h 6"/>
                    <a:gd name="T6" fmla="*/ 1 w 1"/>
                    <a:gd name="T7" fmla="*/ 0 h 6"/>
                    <a:gd name="T8" fmla="*/ 0 w 1"/>
                    <a:gd name="T9" fmla="*/ 0 h 6"/>
                  </a:gdLst>
                  <a:ahLst/>
                  <a:cxnLst>
                    <a:cxn ang="0">
                      <a:pos x="T0" y="T1"/>
                    </a:cxn>
                    <a:cxn ang="0">
                      <a:pos x="T2" y="T3"/>
                    </a:cxn>
                    <a:cxn ang="0">
                      <a:pos x="T4" y="T5"/>
                    </a:cxn>
                    <a:cxn ang="0">
                      <a:pos x="T6" y="T7"/>
                    </a:cxn>
                    <a:cxn ang="0">
                      <a:pos x="T8" y="T9"/>
                    </a:cxn>
                  </a:cxnLst>
                  <a:rect l="0" t="0" r="r" b="b"/>
                  <a:pathLst>
                    <a:path w="1" h="6">
                      <a:moveTo>
                        <a:pt x="0" y="0"/>
                      </a:moveTo>
                      <a:cubicBezTo>
                        <a:pt x="0" y="0"/>
                        <a:pt x="0" y="2"/>
                        <a:pt x="0" y="5"/>
                      </a:cubicBezTo>
                      <a:cubicBezTo>
                        <a:pt x="0" y="5"/>
                        <a:pt x="0" y="6"/>
                        <a:pt x="1" y="6"/>
                      </a:cubicBezTo>
                      <a:cubicBezTo>
                        <a:pt x="1" y="3"/>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92" name="Freeform 1007"/>
                <p:cNvSpPr>
                  <a:spLocks/>
                </p:cNvSpPr>
                <p:nvPr/>
              </p:nvSpPr>
              <p:spPr bwMode="auto">
                <a:xfrm>
                  <a:off x="12768" y="723"/>
                  <a:ext cx="2" cy="33"/>
                </a:xfrm>
                <a:custGeom>
                  <a:avLst/>
                  <a:gdLst>
                    <a:gd name="T0" fmla="*/ 0 w 1"/>
                    <a:gd name="T1" fmla="*/ 0 h 14"/>
                    <a:gd name="T2" fmla="*/ 0 w 1"/>
                    <a:gd name="T3" fmla="*/ 13 h 14"/>
                    <a:gd name="T4" fmla="*/ 1 w 1"/>
                    <a:gd name="T5" fmla="*/ 14 h 14"/>
                    <a:gd name="T6" fmla="*/ 1 w 1"/>
                    <a:gd name="T7" fmla="*/ 0 h 14"/>
                    <a:gd name="T8" fmla="*/ 0 w 1"/>
                    <a:gd name="T9" fmla="*/ 0 h 14"/>
                  </a:gdLst>
                  <a:ahLst/>
                  <a:cxnLst>
                    <a:cxn ang="0">
                      <a:pos x="T0" y="T1"/>
                    </a:cxn>
                    <a:cxn ang="0">
                      <a:pos x="T2" y="T3"/>
                    </a:cxn>
                    <a:cxn ang="0">
                      <a:pos x="T4" y="T5"/>
                    </a:cxn>
                    <a:cxn ang="0">
                      <a:pos x="T6" y="T7"/>
                    </a:cxn>
                    <a:cxn ang="0">
                      <a:pos x="T8" y="T9"/>
                    </a:cxn>
                  </a:cxnLst>
                  <a:rect l="0" t="0" r="r" b="b"/>
                  <a:pathLst>
                    <a:path w="1" h="14">
                      <a:moveTo>
                        <a:pt x="0" y="0"/>
                      </a:moveTo>
                      <a:cubicBezTo>
                        <a:pt x="0" y="0"/>
                        <a:pt x="0" y="10"/>
                        <a:pt x="0" y="13"/>
                      </a:cubicBezTo>
                      <a:cubicBezTo>
                        <a:pt x="1" y="13"/>
                        <a:pt x="1" y="14"/>
                        <a:pt x="1" y="14"/>
                      </a:cubicBezTo>
                      <a:cubicBezTo>
                        <a:pt x="1" y="7"/>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93" name="Freeform 1008"/>
                <p:cNvSpPr>
                  <a:spLocks/>
                </p:cNvSpPr>
                <p:nvPr/>
              </p:nvSpPr>
              <p:spPr bwMode="auto">
                <a:xfrm>
                  <a:off x="14547" y="1350"/>
                  <a:ext cx="3" cy="8"/>
                </a:xfrm>
                <a:custGeom>
                  <a:avLst/>
                  <a:gdLst>
                    <a:gd name="T0" fmla="*/ 0 w 1"/>
                    <a:gd name="T1" fmla="*/ 0 h 3"/>
                    <a:gd name="T2" fmla="*/ 0 w 1"/>
                    <a:gd name="T3" fmla="*/ 2 h 3"/>
                    <a:gd name="T4" fmla="*/ 1 w 1"/>
                    <a:gd name="T5" fmla="*/ 3 h 3"/>
                    <a:gd name="T6" fmla="*/ 1 w 1"/>
                    <a:gd name="T7" fmla="*/ 0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cubicBezTo>
                        <a:pt x="0" y="0"/>
                        <a:pt x="0" y="1"/>
                        <a:pt x="0" y="2"/>
                      </a:cubicBezTo>
                      <a:cubicBezTo>
                        <a:pt x="0" y="2"/>
                        <a:pt x="0" y="3"/>
                        <a:pt x="1" y="3"/>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94" name="Freeform 1009"/>
                <p:cNvSpPr>
                  <a:spLocks/>
                </p:cNvSpPr>
                <p:nvPr/>
              </p:nvSpPr>
              <p:spPr bwMode="auto">
                <a:xfrm>
                  <a:off x="12784" y="761"/>
                  <a:ext cx="3"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2"/>
                        <a:pt x="1" y="2"/>
                        <a:pt x="1" y="2"/>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95" name="Freeform 1010"/>
                <p:cNvSpPr>
                  <a:spLocks/>
                </p:cNvSpPr>
                <p:nvPr/>
              </p:nvSpPr>
              <p:spPr bwMode="auto">
                <a:xfrm>
                  <a:off x="12706" y="72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96" name="Freeform 1011"/>
                <p:cNvSpPr>
                  <a:spLocks/>
                </p:cNvSpPr>
                <p:nvPr/>
              </p:nvSpPr>
              <p:spPr bwMode="auto">
                <a:xfrm>
                  <a:off x="14573" y="1168"/>
                  <a:ext cx="5" cy="17"/>
                </a:xfrm>
                <a:custGeom>
                  <a:avLst/>
                  <a:gdLst>
                    <a:gd name="T0" fmla="*/ 2 w 2"/>
                    <a:gd name="T1" fmla="*/ 1 h 7"/>
                    <a:gd name="T2" fmla="*/ 0 w 2"/>
                    <a:gd name="T3" fmla="*/ 0 h 7"/>
                    <a:gd name="T4" fmla="*/ 1 w 2"/>
                    <a:gd name="T5" fmla="*/ 7 h 7"/>
                    <a:gd name="T6" fmla="*/ 2 w 2"/>
                    <a:gd name="T7" fmla="*/ 1 h 7"/>
                  </a:gdLst>
                  <a:ahLst/>
                  <a:cxnLst>
                    <a:cxn ang="0">
                      <a:pos x="T0" y="T1"/>
                    </a:cxn>
                    <a:cxn ang="0">
                      <a:pos x="T2" y="T3"/>
                    </a:cxn>
                    <a:cxn ang="0">
                      <a:pos x="T4" y="T5"/>
                    </a:cxn>
                    <a:cxn ang="0">
                      <a:pos x="T6" y="T7"/>
                    </a:cxn>
                  </a:cxnLst>
                  <a:rect l="0" t="0" r="r" b="b"/>
                  <a:pathLst>
                    <a:path w="2" h="7">
                      <a:moveTo>
                        <a:pt x="2" y="1"/>
                      </a:moveTo>
                      <a:cubicBezTo>
                        <a:pt x="1" y="1"/>
                        <a:pt x="1" y="0"/>
                        <a:pt x="0" y="0"/>
                      </a:cubicBezTo>
                      <a:cubicBezTo>
                        <a:pt x="0" y="3"/>
                        <a:pt x="1" y="5"/>
                        <a:pt x="1" y="7"/>
                      </a:cubicBezTo>
                      <a:cubicBezTo>
                        <a:pt x="2" y="5"/>
                        <a:pt x="2" y="3"/>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97" name="Freeform 1012"/>
                <p:cNvSpPr>
                  <a:spLocks/>
                </p:cNvSpPr>
                <p:nvPr/>
              </p:nvSpPr>
              <p:spPr bwMode="auto">
                <a:xfrm>
                  <a:off x="12853" y="626"/>
                  <a:ext cx="0" cy="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98" name="Freeform 1013"/>
                <p:cNvSpPr>
                  <a:spLocks/>
                </p:cNvSpPr>
                <p:nvPr/>
              </p:nvSpPr>
              <p:spPr bwMode="auto">
                <a:xfrm>
                  <a:off x="14415" y="1381"/>
                  <a:ext cx="2" cy="7"/>
                </a:xfrm>
                <a:custGeom>
                  <a:avLst/>
                  <a:gdLst>
                    <a:gd name="T0" fmla="*/ 0 w 1"/>
                    <a:gd name="T1" fmla="*/ 1 h 3"/>
                    <a:gd name="T2" fmla="*/ 0 w 1"/>
                    <a:gd name="T3" fmla="*/ 3 h 3"/>
                    <a:gd name="T4" fmla="*/ 1 w 1"/>
                    <a:gd name="T5" fmla="*/ 3 h 3"/>
                    <a:gd name="T6" fmla="*/ 1 w 1"/>
                    <a:gd name="T7" fmla="*/ 0 h 3"/>
                    <a:gd name="T8" fmla="*/ 0 w 1"/>
                    <a:gd name="T9" fmla="*/ 1 h 3"/>
                  </a:gdLst>
                  <a:ahLst/>
                  <a:cxnLst>
                    <a:cxn ang="0">
                      <a:pos x="T0" y="T1"/>
                    </a:cxn>
                    <a:cxn ang="0">
                      <a:pos x="T2" y="T3"/>
                    </a:cxn>
                    <a:cxn ang="0">
                      <a:pos x="T4" y="T5"/>
                    </a:cxn>
                    <a:cxn ang="0">
                      <a:pos x="T6" y="T7"/>
                    </a:cxn>
                    <a:cxn ang="0">
                      <a:pos x="T8" y="T9"/>
                    </a:cxn>
                  </a:cxnLst>
                  <a:rect l="0" t="0" r="r" b="b"/>
                  <a:pathLst>
                    <a:path w="1" h="3">
                      <a:moveTo>
                        <a:pt x="0" y="1"/>
                      </a:moveTo>
                      <a:cubicBezTo>
                        <a:pt x="0" y="2"/>
                        <a:pt x="0" y="3"/>
                        <a:pt x="0" y="3"/>
                      </a:cubicBezTo>
                      <a:cubicBezTo>
                        <a:pt x="1" y="3"/>
                        <a:pt x="1" y="3"/>
                        <a:pt x="1" y="3"/>
                      </a:cubicBezTo>
                      <a:cubicBezTo>
                        <a:pt x="1" y="2"/>
                        <a:pt x="1" y="1"/>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99" name="Freeform 1014"/>
                <p:cNvSpPr>
                  <a:spLocks/>
                </p:cNvSpPr>
                <p:nvPr/>
              </p:nvSpPr>
              <p:spPr bwMode="auto">
                <a:xfrm>
                  <a:off x="14481" y="1362"/>
                  <a:ext cx="3" cy="3"/>
                </a:xfrm>
                <a:custGeom>
                  <a:avLst/>
                  <a:gdLst>
                    <a:gd name="T0" fmla="*/ 0 w 1"/>
                    <a:gd name="T1" fmla="*/ 0 h 1"/>
                    <a:gd name="T2" fmla="*/ 0 w 1"/>
                    <a:gd name="T3" fmla="*/ 1 h 1"/>
                    <a:gd name="T4" fmla="*/ 1 w 1"/>
                    <a:gd name="T5" fmla="*/ 0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0" y="1"/>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00" name="Freeform 1015"/>
                <p:cNvSpPr>
                  <a:spLocks/>
                </p:cNvSpPr>
                <p:nvPr/>
              </p:nvSpPr>
              <p:spPr bwMode="auto">
                <a:xfrm>
                  <a:off x="14547" y="1216"/>
                  <a:ext cx="3" cy="18"/>
                </a:xfrm>
                <a:custGeom>
                  <a:avLst/>
                  <a:gdLst>
                    <a:gd name="T0" fmla="*/ 0 w 1"/>
                    <a:gd name="T1" fmla="*/ 0 h 8"/>
                    <a:gd name="T2" fmla="*/ 0 w 1"/>
                    <a:gd name="T3" fmla="*/ 8 h 8"/>
                    <a:gd name="T4" fmla="*/ 1 w 1"/>
                    <a:gd name="T5" fmla="*/ 7 h 8"/>
                    <a:gd name="T6" fmla="*/ 1 w 1"/>
                    <a:gd name="T7" fmla="*/ 0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0"/>
                        <a:pt x="0" y="4"/>
                        <a:pt x="0" y="8"/>
                      </a:cubicBezTo>
                      <a:cubicBezTo>
                        <a:pt x="0" y="8"/>
                        <a:pt x="0" y="7"/>
                        <a:pt x="1" y="7"/>
                      </a:cubicBezTo>
                      <a:cubicBezTo>
                        <a:pt x="1" y="3"/>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01" name="Freeform 1016"/>
                <p:cNvSpPr>
                  <a:spLocks/>
                </p:cNvSpPr>
                <p:nvPr/>
              </p:nvSpPr>
              <p:spPr bwMode="auto">
                <a:xfrm>
                  <a:off x="14349" y="761"/>
                  <a:ext cx="2" cy="36"/>
                </a:xfrm>
                <a:custGeom>
                  <a:avLst/>
                  <a:gdLst>
                    <a:gd name="T0" fmla="*/ 0 w 1"/>
                    <a:gd name="T1" fmla="*/ 0 h 15"/>
                    <a:gd name="T2" fmla="*/ 0 w 1"/>
                    <a:gd name="T3" fmla="*/ 15 h 15"/>
                    <a:gd name="T4" fmla="*/ 1 w 1"/>
                    <a:gd name="T5" fmla="*/ 14 h 15"/>
                    <a:gd name="T6" fmla="*/ 1 w 1"/>
                    <a:gd name="T7" fmla="*/ 0 h 15"/>
                    <a:gd name="T8" fmla="*/ 0 w 1"/>
                    <a:gd name="T9" fmla="*/ 0 h 15"/>
                  </a:gdLst>
                  <a:ahLst/>
                  <a:cxnLst>
                    <a:cxn ang="0">
                      <a:pos x="T0" y="T1"/>
                    </a:cxn>
                    <a:cxn ang="0">
                      <a:pos x="T2" y="T3"/>
                    </a:cxn>
                    <a:cxn ang="0">
                      <a:pos x="T4" y="T5"/>
                    </a:cxn>
                    <a:cxn ang="0">
                      <a:pos x="T6" y="T7"/>
                    </a:cxn>
                    <a:cxn ang="0">
                      <a:pos x="T8" y="T9"/>
                    </a:cxn>
                  </a:cxnLst>
                  <a:rect l="0" t="0" r="r" b="b"/>
                  <a:pathLst>
                    <a:path w="1" h="15">
                      <a:moveTo>
                        <a:pt x="0" y="0"/>
                      </a:moveTo>
                      <a:cubicBezTo>
                        <a:pt x="0" y="0"/>
                        <a:pt x="0" y="9"/>
                        <a:pt x="0" y="15"/>
                      </a:cubicBezTo>
                      <a:cubicBezTo>
                        <a:pt x="0" y="15"/>
                        <a:pt x="1" y="15"/>
                        <a:pt x="1" y="14"/>
                      </a:cubicBezTo>
                      <a:cubicBezTo>
                        <a:pt x="1" y="8"/>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02" name="Freeform 1017"/>
                <p:cNvSpPr>
                  <a:spLocks/>
                </p:cNvSpPr>
                <p:nvPr/>
              </p:nvSpPr>
              <p:spPr bwMode="auto">
                <a:xfrm>
                  <a:off x="14299" y="577"/>
                  <a:ext cx="5" cy="9"/>
                </a:xfrm>
                <a:custGeom>
                  <a:avLst/>
                  <a:gdLst>
                    <a:gd name="T0" fmla="*/ 0 w 2"/>
                    <a:gd name="T1" fmla="*/ 0 h 4"/>
                    <a:gd name="T2" fmla="*/ 1 w 2"/>
                    <a:gd name="T3" fmla="*/ 4 h 4"/>
                    <a:gd name="T4" fmla="*/ 2 w 2"/>
                    <a:gd name="T5" fmla="*/ 3 h 4"/>
                    <a:gd name="T6" fmla="*/ 1 w 2"/>
                    <a:gd name="T7" fmla="*/ 0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0"/>
                        <a:pt x="0" y="0"/>
                        <a:pt x="1" y="4"/>
                      </a:cubicBezTo>
                      <a:cubicBezTo>
                        <a:pt x="1" y="4"/>
                        <a:pt x="2" y="3"/>
                        <a:pt x="2" y="3"/>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03" name="Freeform 1018"/>
                <p:cNvSpPr>
                  <a:spLocks/>
                </p:cNvSpPr>
                <p:nvPr/>
              </p:nvSpPr>
              <p:spPr bwMode="auto">
                <a:xfrm>
                  <a:off x="14200" y="870"/>
                  <a:ext cx="9" cy="19"/>
                </a:xfrm>
                <a:custGeom>
                  <a:avLst/>
                  <a:gdLst>
                    <a:gd name="T0" fmla="*/ 2 w 4"/>
                    <a:gd name="T1" fmla="*/ 0 h 8"/>
                    <a:gd name="T2" fmla="*/ 0 w 4"/>
                    <a:gd name="T3" fmla="*/ 8 h 8"/>
                    <a:gd name="T4" fmla="*/ 1 w 4"/>
                    <a:gd name="T5" fmla="*/ 8 h 8"/>
                    <a:gd name="T6" fmla="*/ 4 w 4"/>
                    <a:gd name="T7" fmla="*/ 0 h 8"/>
                    <a:gd name="T8" fmla="*/ 2 w 4"/>
                    <a:gd name="T9" fmla="*/ 0 h 8"/>
                  </a:gdLst>
                  <a:ahLst/>
                  <a:cxnLst>
                    <a:cxn ang="0">
                      <a:pos x="T0" y="T1"/>
                    </a:cxn>
                    <a:cxn ang="0">
                      <a:pos x="T2" y="T3"/>
                    </a:cxn>
                    <a:cxn ang="0">
                      <a:pos x="T4" y="T5"/>
                    </a:cxn>
                    <a:cxn ang="0">
                      <a:pos x="T6" y="T7"/>
                    </a:cxn>
                    <a:cxn ang="0">
                      <a:pos x="T8" y="T9"/>
                    </a:cxn>
                  </a:cxnLst>
                  <a:rect l="0" t="0" r="r" b="b"/>
                  <a:pathLst>
                    <a:path w="4" h="8">
                      <a:moveTo>
                        <a:pt x="2" y="0"/>
                      </a:moveTo>
                      <a:cubicBezTo>
                        <a:pt x="2" y="0"/>
                        <a:pt x="1" y="4"/>
                        <a:pt x="0" y="8"/>
                      </a:cubicBezTo>
                      <a:cubicBezTo>
                        <a:pt x="0" y="8"/>
                        <a:pt x="1" y="8"/>
                        <a:pt x="1" y="8"/>
                      </a:cubicBezTo>
                      <a:cubicBezTo>
                        <a:pt x="2" y="5"/>
                        <a:pt x="3" y="3"/>
                        <a:pt x="4" y="0"/>
                      </a:cubicBezTo>
                      <a:cubicBezTo>
                        <a:pt x="4" y="0"/>
                        <a:pt x="4"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04" name="Freeform 1019"/>
                <p:cNvSpPr>
                  <a:spLocks/>
                </p:cNvSpPr>
                <p:nvPr/>
              </p:nvSpPr>
              <p:spPr bwMode="auto">
                <a:xfrm>
                  <a:off x="14427" y="721"/>
                  <a:ext cx="12" cy="35"/>
                </a:xfrm>
                <a:custGeom>
                  <a:avLst/>
                  <a:gdLst>
                    <a:gd name="T0" fmla="*/ 5 w 5"/>
                    <a:gd name="T1" fmla="*/ 13 h 15"/>
                    <a:gd name="T2" fmla="*/ 1 w 5"/>
                    <a:gd name="T3" fmla="*/ 0 h 15"/>
                    <a:gd name="T4" fmla="*/ 0 w 5"/>
                    <a:gd name="T5" fmla="*/ 0 h 15"/>
                    <a:gd name="T6" fmla="*/ 4 w 5"/>
                    <a:gd name="T7" fmla="*/ 15 h 15"/>
                    <a:gd name="T8" fmla="*/ 5 w 5"/>
                    <a:gd name="T9" fmla="*/ 14 h 15"/>
                    <a:gd name="T10" fmla="*/ 5 w 5"/>
                    <a:gd name="T11" fmla="*/ 13 h 15"/>
                  </a:gdLst>
                  <a:ahLst/>
                  <a:cxnLst>
                    <a:cxn ang="0">
                      <a:pos x="T0" y="T1"/>
                    </a:cxn>
                    <a:cxn ang="0">
                      <a:pos x="T2" y="T3"/>
                    </a:cxn>
                    <a:cxn ang="0">
                      <a:pos x="T4" y="T5"/>
                    </a:cxn>
                    <a:cxn ang="0">
                      <a:pos x="T6" y="T7"/>
                    </a:cxn>
                    <a:cxn ang="0">
                      <a:pos x="T8" y="T9"/>
                    </a:cxn>
                    <a:cxn ang="0">
                      <a:pos x="T10" y="T11"/>
                    </a:cxn>
                  </a:cxnLst>
                  <a:rect l="0" t="0" r="r" b="b"/>
                  <a:pathLst>
                    <a:path w="5" h="15">
                      <a:moveTo>
                        <a:pt x="5" y="13"/>
                      </a:moveTo>
                      <a:cubicBezTo>
                        <a:pt x="5" y="12"/>
                        <a:pt x="1" y="0"/>
                        <a:pt x="1" y="0"/>
                      </a:cubicBezTo>
                      <a:cubicBezTo>
                        <a:pt x="1" y="0"/>
                        <a:pt x="1" y="0"/>
                        <a:pt x="0" y="0"/>
                      </a:cubicBezTo>
                      <a:cubicBezTo>
                        <a:pt x="0" y="0"/>
                        <a:pt x="0" y="0"/>
                        <a:pt x="4" y="15"/>
                      </a:cubicBezTo>
                      <a:cubicBezTo>
                        <a:pt x="5" y="15"/>
                        <a:pt x="5" y="14"/>
                        <a:pt x="5" y="14"/>
                      </a:cubicBezTo>
                      <a:cubicBezTo>
                        <a:pt x="5" y="14"/>
                        <a:pt x="5" y="14"/>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05" name="Freeform 1020"/>
                <p:cNvSpPr>
                  <a:spLocks/>
                </p:cNvSpPr>
                <p:nvPr/>
              </p:nvSpPr>
              <p:spPr bwMode="auto">
                <a:xfrm>
                  <a:off x="14230" y="870"/>
                  <a:ext cx="5" cy="7"/>
                </a:xfrm>
                <a:custGeom>
                  <a:avLst/>
                  <a:gdLst>
                    <a:gd name="T0" fmla="*/ 0 w 2"/>
                    <a:gd name="T1" fmla="*/ 0 h 3"/>
                    <a:gd name="T2" fmla="*/ 1 w 2"/>
                    <a:gd name="T3" fmla="*/ 3 h 3"/>
                    <a:gd name="T4" fmla="*/ 2 w 2"/>
                    <a:gd name="T5" fmla="*/ 3 h 3"/>
                    <a:gd name="T6" fmla="*/ 1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0"/>
                        <a:pt x="0" y="0"/>
                        <a:pt x="1" y="3"/>
                      </a:cubicBezTo>
                      <a:cubicBezTo>
                        <a:pt x="1" y="3"/>
                        <a:pt x="2" y="3"/>
                        <a:pt x="2" y="3"/>
                      </a:cubicBezTo>
                      <a:cubicBezTo>
                        <a:pt x="2"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06" name="Freeform 1021"/>
                <p:cNvSpPr>
                  <a:spLocks/>
                </p:cNvSpPr>
                <p:nvPr/>
              </p:nvSpPr>
              <p:spPr bwMode="auto">
                <a:xfrm>
                  <a:off x="14434" y="432"/>
                  <a:ext cx="2" cy="19"/>
                </a:xfrm>
                <a:custGeom>
                  <a:avLst/>
                  <a:gdLst>
                    <a:gd name="T0" fmla="*/ 0 w 1"/>
                    <a:gd name="T1" fmla="*/ 0 h 8"/>
                    <a:gd name="T2" fmla="*/ 0 w 1"/>
                    <a:gd name="T3" fmla="*/ 8 h 8"/>
                    <a:gd name="T4" fmla="*/ 1 w 1"/>
                    <a:gd name="T5" fmla="*/ 7 h 8"/>
                    <a:gd name="T6" fmla="*/ 1 w 1"/>
                    <a:gd name="T7" fmla="*/ 0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0"/>
                        <a:pt x="0" y="3"/>
                        <a:pt x="0" y="8"/>
                      </a:cubicBezTo>
                      <a:cubicBezTo>
                        <a:pt x="0" y="8"/>
                        <a:pt x="0" y="7"/>
                        <a:pt x="1" y="7"/>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07" name="Freeform 1022"/>
                <p:cNvSpPr>
                  <a:spLocks/>
                </p:cNvSpPr>
                <p:nvPr/>
              </p:nvSpPr>
              <p:spPr bwMode="auto">
                <a:xfrm>
                  <a:off x="14417" y="480"/>
                  <a:ext cx="3" cy="30"/>
                </a:xfrm>
                <a:custGeom>
                  <a:avLst/>
                  <a:gdLst>
                    <a:gd name="T0" fmla="*/ 0 w 1"/>
                    <a:gd name="T1" fmla="*/ 0 h 13"/>
                    <a:gd name="T2" fmla="*/ 0 w 1"/>
                    <a:gd name="T3" fmla="*/ 13 h 13"/>
                    <a:gd name="T4" fmla="*/ 0 w 1"/>
                    <a:gd name="T5" fmla="*/ 12 h 13"/>
                    <a:gd name="T6" fmla="*/ 1 w 1"/>
                    <a:gd name="T7" fmla="*/ 11 h 13"/>
                    <a:gd name="T8" fmla="*/ 1 w 1"/>
                    <a:gd name="T9" fmla="*/ 5 h 13"/>
                    <a:gd name="T10" fmla="*/ 0 w 1"/>
                    <a:gd name="T11" fmla="*/ 0 h 13"/>
                  </a:gdLst>
                  <a:ahLst/>
                  <a:cxnLst>
                    <a:cxn ang="0">
                      <a:pos x="T0" y="T1"/>
                    </a:cxn>
                    <a:cxn ang="0">
                      <a:pos x="T2" y="T3"/>
                    </a:cxn>
                    <a:cxn ang="0">
                      <a:pos x="T4" y="T5"/>
                    </a:cxn>
                    <a:cxn ang="0">
                      <a:pos x="T6" y="T7"/>
                    </a:cxn>
                    <a:cxn ang="0">
                      <a:pos x="T8" y="T9"/>
                    </a:cxn>
                    <a:cxn ang="0">
                      <a:pos x="T10" y="T11"/>
                    </a:cxn>
                  </a:cxnLst>
                  <a:rect l="0" t="0" r="r" b="b"/>
                  <a:pathLst>
                    <a:path w="1" h="13">
                      <a:moveTo>
                        <a:pt x="0" y="0"/>
                      </a:moveTo>
                      <a:cubicBezTo>
                        <a:pt x="0" y="4"/>
                        <a:pt x="0" y="9"/>
                        <a:pt x="0" y="13"/>
                      </a:cubicBezTo>
                      <a:cubicBezTo>
                        <a:pt x="0" y="12"/>
                        <a:pt x="0" y="12"/>
                        <a:pt x="0" y="12"/>
                      </a:cubicBezTo>
                      <a:cubicBezTo>
                        <a:pt x="1" y="12"/>
                        <a:pt x="1" y="11"/>
                        <a:pt x="1" y="11"/>
                      </a:cubicBezTo>
                      <a:cubicBezTo>
                        <a:pt x="1" y="9"/>
                        <a:pt x="1" y="7"/>
                        <a:pt x="1" y="5"/>
                      </a:cubicBezTo>
                      <a:cubicBezTo>
                        <a:pt x="1" y="4"/>
                        <a:pt x="0"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08" name="Freeform 1023"/>
                <p:cNvSpPr>
                  <a:spLocks/>
                </p:cNvSpPr>
                <p:nvPr/>
              </p:nvSpPr>
              <p:spPr bwMode="auto">
                <a:xfrm>
                  <a:off x="13696" y="1055"/>
                  <a:ext cx="2" cy="23"/>
                </a:xfrm>
                <a:custGeom>
                  <a:avLst/>
                  <a:gdLst>
                    <a:gd name="T0" fmla="*/ 0 w 1"/>
                    <a:gd name="T1" fmla="*/ 0 h 10"/>
                    <a:gd name="T2" fmla="*/ 0 w 1"/>
                    <a:gd name="T3" fmla="*/ 10 h 10"/>
                    <a:gd name="T4" fmla="*/ 1 w 1"/>
                    <a:gd name="T5" fmla="*/ 10 h 10"/>
                    <a:gd name="T6" fmla="*/ 1 w 1"/>
                    <a:gd name="T7" fmla="*/ 0 h 10"/>
                    <a:gd name="T8" fmla="*/ 0 w 1"/>
                    <a:gd name="T9" fmla="*/ 0 h 10"/>
                  </a:gdLst>
                  <a:ahLst/>
                  <a:cxnLst>
                    <a:cxn ang="0">
                      <a:pos x="T0" y="T1"/>
                    </a:cxn>
                    <a:cxn ang="0">
                      <a:pos x="T2" y="T3"/>
                    </a:cxn>
                    <a:cxn ang="0">
                      <a:pos x="T4" y="T5"/>
                    </a:cxn>
                    <a:cxn ang="0">
                      <a:pos x="T6" y="T7"/>
                    </a:cxn>
                    <a:cxn ang="0">
                      <a:pos x="T8" y="T9"/>
                    </a:cxn>
                  </a:cxnLst>
                  <a:rect l="0" t="0" r="r" b="b"/>
                  <a:pathLst>
                    <a:path w="1" h="10">
                      <a:moveTo>
                        <a:pt x="0" y="0"/>
                      </a:moveTo>
                      <a:cubicBezTo>
                        <a:pt x="0" y="0"/>
                        <a:pt x="0" y="5"/>
                        <a:pt x="0" y="10"/>
                      </a:cubicBezTo>
                      <a:cubicBezTo>
                        <a:pt x="1" y="10"/>
                        <a:pt x="1" y="10"/>
                        <a:pt x="1" y="10"/>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09" name="Freeform 1024"/>
                <p:cNvSpPr>
                  <a:spLocks/>
                </p:cNvSpPr>
                <p:nvPr/>
              </p:nvSpPr>
              <p:spPr bwMode="auto">
                <a:xfrm>
                  <a:off x="14008" y="1017"/>
                  <a:ext cx="7" cy="9"/>
                </a:xfrm>
                <a:custGeom>
                  <a:avLst/>
                  <a:gdLst>
                    <a:gd name="T0" fmla="*/ 1 w 3"/>
                    <a:gd name="T1" fmla="*/ 0 h 4"/>
                    <a:gd name="T2" fmla="*/ 0 w 3"/>
                    <a:gd name="T3" fmla="*/ 4 h 4"/>
                    <a:gd name="T4" fmla="*/ 2 w 3"/>
                    <a:gd name="T5" fmla="*/ 3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1" y="0"/>
                        <a:pt x="1" y="1"/>
                        <a:pt x="0" y="4"/>
                      </a:cubicBezTo>
                      <a:cubicBezTo>
                        <a:pt x="1" y="4"/>
                        <a:pt x="1" y="3"/>
                        <a:pt x="2" y="3"/>
                      </a:cubicBezTo>
                      <a:cubicBezTo>
                        <a:pt x="2" y="2"/>
                        <a:pt x="2" y="1"/>
                        <a:pt x="3" y="0"/>
                      </a:cubicBezTo>
                      <a:cubicBezTo>
                        <a:pt x="3"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10" name="Freeform 1025"/>
                <p:cNvSpPr>
                  <a:spLocks/>
                </p:cNvSpPr>
                <p:nvPr/>
              </p:nvSpPr>
              <p:spPr bwMode="auto">
                <a:xfrm>
                  <a:off x="13975" y="1019"/>
                  <a:ext cx="2" cy="21"/>
                </a:xfrm>
                <a:custGeom>
                  <a:avLst/>
                  <a:gdLst>
                    <a:gd name="T0" fmla="*/ 0 w 1"/>
                    <a:gd name="T1" fmla="*/ 0 h 9"/>
                    <a:gd name="T2" fmla="*/ 0 w 1"/>
                    <a:gd name="T3" fmla="*/ 9 h 9"/>
                    <a:gd name="T4" fmla="*/ 1 w 1"/>
                    <a:gd name="T5" fmla="*/ 8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3"/>
                        <a:pt x="0" y="9"/>
                      </a:cubicBezTo>
                      <a:cubicBezTo>
                        <a:pt x="0" y="9"/>
                        <a:pt x="0" y="9"/>
                        <a:pt x="1" y="8"/>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11" name="Freeform 1026"/>
                <p:cNvSpPr>
                  <a:spLocks/>
                </p:cNvSpPr>
                <p:nvPr/>
              </p:nvSpPr>
              <p:spPr bwMode="auto">
                <a:xfrm>
                  <a:off x="13828" y="1055"/>
                  <a:ext cx="2" cy="16"/>
                </a:xfrm>
                <a:custGeom>
                  <a:avLst/>
                  <a:gdLst>
                    <a:gd name="T0" fmla="*/ 0 w 1"/>
                    <a:gd name="T1" fmla="*/ 0 h 7"/>
                    <a:gd name="T2" fmla="*/ 0 w 1"/>
                    <a:gd name="T3" fmla="*/ 7 h 7"/>
                    <a:gd name="T4" fmla="*/ 1 w 1"/>
                    <a:gd name="T5" fmla="*/ 7 h 7"/>
                    <a:gd name="T6" fmla="*/ 1 w 1"/>
                    <a:gd name="T7" fmla="*/ 0 h 7"/>
                    <a:gd name="T8" fmla="*/ 0 w 1"/>
                    <a:gd name="T9" fmla="*/ 0 h 7"/>
                  </a:gdLst>
                  <a:ahLst/>
                  <a:cxnLst>
                    <a:cxn ang="0">
                      <a:pos x="T0" y="T1"/>
                    </a:cxn>
                    <a:cxn ang="0">
                      <a:pos x="T2" y="T3"/>
                    </a:cxn>
                    <a:cxn ang="0">
                      <a:pos x="T4" y="T5"/>
                    </a:cxn>
                    <a:cxn ang="0">
                      <a:pos x="T6" y="T7"/>
                    </a:cxn>
                    <a:cxn ang="0">
                      <a:pos x="T8" y="T9"/>
                    </a:cxn>
                  </a:cxnLst>
                  <a:rect l="0" t="0" r="r" b="b"/>
                  <a:pathLst>
                    <a:path w="1" h="7">
                      <a:moveTo>
                        <a:pt x="0" y="0"/>
                      </a:moveTo>
                      <a:cubicBezTo>
                        <a:pt x="0" y="0"/>
                        <a:pt x="0" y="3"/>
                        <a:pt x="0" y="7"/>
                      </a:cubicBezTo>
                      <a:cubicBezTo>
                        <a:pt x="0" y="7"/>
                        <a:pt x="0" y="7"/>
                        <a:pt x="1" y="7"/>
                      </a:cubicBezTo>
                      <a:cubicBezTo>
                        <a:pt x="1" y="3"/>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12" name="Freeform 1027"/>
                <p:cNvSpPr>
                  <a:spLocks/>
                </p:cNvSpPr>
                <p:nvPr/>
              </p:nvSpPr>
              <p:spPr bwMode="auto">
                <a:xfrm>
                  <a:off x="13762" y="1066"/>
                  <a:ext cx="2" cy="15"/>
                </a:xfrm>
                <a:custGeom>
                  <a:avLst/>
                  <a:gdLst>
                    <a:gd name="T0" fmla="*/ 0 w 1"/>
                    <a:gd name="T1" fmla="*/ 0 h 6"/>
                    <a:gd name="T2" fmla="*/ 0 w 1"/>
                    <a:gd name="T3" fmla="*/ 6 h 6"/>
                    <a:gd name="T4" fmla="*/ 1 w 1"/>
                    <a:gd name="T5" fmla="*/ 6 h 6"/>
                    <a:gd name="T6" fmla="*/ 1 w 1"/>
                    <a:gd name="T7" fmla="*/ 0 h 6"/>
                    <a:gd name="T8" fmla="*/ 0 w 1"/>
                    <a:gd name="T9" fmla="*/ 0 h 6"/>
                  </a:gdLst>
                  <a:ahLst/>
                  <a:cxnLst>
                    <a:cxn ang="0">
                      <a:pos x="T0" y="T1"/>
                    </a:cxn>
                    <a:cxn ang="0">
                      <a:pos x="T2" y="T3"/>
                    </a:cxn>
                    <a:cxn ang="0">
                      <a:pos x="T4" y="T5"/>
                    </a:cxn>
                    <a:cxn ang="0">
                      <a:pos x="T6" y="T7"/>
                    </a:cxn>
                    <a:cxn ang="0">
                      <a:pos x="T8" y="T9"/>
                    </a:cxn>
                  </a:cxnLst>
                  <a:rect l="0" t="0" r="r" b="b"/>
                  <a:pathLst>
                    <a:path w="1" h="6">
                      <a:moveTo>
                        <a:pt x="0" y="0"/>
                      </a:moveTo>
                      <a:cubicBezTo>
                        <a:pt x="0" y="0"/>
                        <a:pt x="0" y="3"/>
                        <a:pt x="0" y="6"/>
                      </a:cubicBezTo>
                      <a:cubicBezTo>
                        <a:pt x="0" y="6"/>
                        <a:pt x="1" y="6"/>
                        <a:pt x="1" y="6"/>
                      </a:cubicBezTo>
                      <a:cubicBezTo>
                        <a:pt x="1" y="3"/>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13" name="Freeform 1028"/>
                <p:cNvSpPr>
                  <a:spLocks/>
                </p:cNvSpPr>
                <p:nvPr/>
              </p:nvSpPr>
              <p:spPr bwMode="auto">
                <a:xfrm>
                  <a:off x="12313" y="1163"/>
                  <a:ext cx="8" cy="10"/>
                </a:xfrm>
                <a:custGeom>
                  <a:avLst/>
                  <a:gdLst>
                    <a:gd name="T0" fmla="*/ 1 w 3"/>
                    <a:gd name="T1" fmla="*/ 0 h 4"/>
                    <a:gd name="T2" fmla="*/ 0 w 3"/>
                    <a:gd name="T3" fmla="*/ 4 h 4"/>
                    <a:gd name="T4" fmla="*/ 1 w 3"/>
                    <a:gd name="T5" fmla="*/ 4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1" y="0"/>
                        <a:pt x="1" y="2"/>
                        <a:pt x="0" y="4"/>
                      </a:cubicBezTo>
                      <a:cubicBezTo>
                        <a:pt x="1" y="4"/>
                        <a:pt x="1" y="4"/>
                        <a:pt x="1" y="4"/>
                      </a:cubicBezTo>
                      <a:cubicBezTo>
                        <a:pt x="2" y="2"/>
                        <a:pt x="2" y="1"/>
                        <a:pt x="3" y="0"/>
                      </a:cubicBezTo>
                      <a:cubicBezTo>
                        <a:pt x="3"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14" name="Freeform 1029"/>
                <p:cNvSpPr>
                  <a:spLocks/>
                </p:cNvSpPr>
                <p:nvPr/>
              </p:nvSpPr>
              <p:spPr bwMode="auto">
                <a:xfrm>
                  <a:off x="12280" y="1166"/>
                  <a:ext cx="3" cy="31"/>
                </a:xfrm>
                <a:custGeom>
                  <a:avLst/>
                  <a:gdLst>
                    <a:gd name="T0" fmla="*/ 0 w 1"/>
                    <a:gd name="T1" fmla="*/ 0 h 13"/>
                    <a:gd name="T2" fmla="*/ 0 w 1"/>
                    <a:gd name="T3" fmla="*/ 13 h 13"/>
                    <a:gd name="T4" fmla="*/ 1 w 1"/>
                    <a:gd name="T5" fmla="*/ 12 h 13"/>
                    <a:gd name="T6" fmla="*/ 1 w 1"/>
                    <a:gd name="T7" fmla="*/ 0 h 13"/>
                    <a:gd name="T8" fmla="*/ 0 w 1"/>
                    <a:gd name="T9" fmla="*/ 0 h 13"/>
                  </a:gdLst>
                  <a:ahLst/>
                  <a:cxnLst>
                    <a:cxn ang="0">
                      <a:pos x="T0" y="T1"/>
                    </a:cxn>
                    <a:cxn ang="0">
                      <a:pos x="T2" y="T3"/>
                    </a:cxn>
                    <a:cxn ang="0">
                      <a:pos x="T4" y="T5"/>
                    </a:cxn>
                    <a:cxn ang="0">
                      <a:pos x="T6" y="T7"/>
                    </a:cxn>
                    <a:cxn ang="0">
                      <a:pos x="T8" y="T9"/>
                    </a:cxn>
                  </a:cxnLst>
                  <a:rect l="0" t="0" r="r" b="b"/>
                  <a:pathLst>
                    <a:path w="1" h="13">
                      <a:moveTo>
                        <a:pt x="0" y="0"/>
                      </a:moveTo>
                      <a:cubicBezTo>
                        <a:pt x="0" y="0"/>
                        <a:pt x="0" y="6"/>
                        <a:pt x="0" y="13"/>
                      </a:cubicBezTo>
                      <a:cubicBezTo>
                        <a:pt x="0" y="13"/>
                        <a:pt x="0" y="13"/>
                        <a:pt x="1" y="12"/>
                      </a:cubicBezTo>
                      <a:cubicBezTo>
                        <a:pt x="1" y="9"/>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15" name="Freeform 1030"/>
                <p:cNvSpPr>
                  <a:spLocks/>
                </p:cNvSpPr>
                <p:nvPr/>
              </p:nvSpPr>
              <p:spPr bwMode="auto">
                <a:xfrm>
                  <a:off x="12264" y="1201"/>
                  <a:ext cx="2" cy="29"/>
                </a:xfrm>
                <a:custGeom>
                  <a:avLst/>
                  <a:gdLst>
                    <a:gd name="T0" fmla="*/ 0 w 1"/>
                    <a:gd name="T1" fmla="*/ 0 h 12"/>
                    <a:gd name="T2" fmla="*/ 0 w 1"/>
                    <a:gd name="T3" fmla="*/ 12 h 12"/>
                    <a:gd name="T4" fmla="*/ 1 w 1"/>
                    <a:gd name="T5" fmla="*/ 8 h 12"/>
                    <a:gd name="T6" fmla="*/ 1 w 1"/>
                    <a:gd name="T7" fmla="*/ 0 h 12"/>
                    <a:gd name="T8" fmla="*/ 0 w 1"/>
                    <a:gd name="T9" fmla="*/ 0 h 12"/>
                  </a:gdLst>
                  <a:ahLst/>
                  <a:cxnLst>
                    <a:cxn ang="0">
                      <a:pos x="T0" y="T1"/>
                    </a:cxn>
                    <a:cxn ang="0">
                      <a:pos x="T2" y="T3"/>
                    </a:cxn>
                    <a:cxn ang="0">
                      <a:pos x="T4" y="T5"/>
                    </a:cxn>
                    <a:cxn ang="0">
                      <a:pos x="T6" y="T7"/>
                    </a:cxn>
                    <a:cxn ang="0">
                      <a:pos x="T8" y="T9"/>
                    </a:cxn>
                  </a:cxnLst>
                  <a:rect l="0" t="0" r="r" b="b"/>
                  <a:pathLst>
                    <a:path w="1" h="12">
                      <a:moveTo>
                        <a:pt x="0" y="0"/>
                      </a:moveTo>
                      <a:cubicBezTo>
                        <a:pt x="0" y="0"/>
                        <a:pt x="0" y="6"/>
                        <a:pt x="0" y="12"/>
                      </a:cubicBezTo>
                      <a:cubicBezTo>
                        <a:pt x="0" y="10"/>
                        <a:pt x="1" y="9"/>
                        <a:pt x="1" y="8"/>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16" name="Freeform 1031"/>
                <p:cNvSpPr>
                  <a:spLocks/>
                </p:cNvSpPr>
                <p:nvPr/>
              </p:nvSpPr>
              <p:spPr bwMode="auto">
                <a:xfrm>
                  <a:off x="14465" y="1459"/>
                  <a:ext cx="2" cy="22"/>
                </a:xfrm>
                <a:custGeom>
                  <a:avLst/>
                  <a:gdLst>
                    <a:gd name="T0" fmla="*/ 0 w 1"/>
                    <a:gd name="T1" fmla="*/ 0 h 9"/>
                    <a:gd name="T2" fmla="*/ 0 w 1"/>
                    <a:gd name="T3" fmla="*/ 9 h 9"/>
                    <a:gd name="T4" fmla="*/ 1 w 1"/>
                    <a:gd name="T5" fmla="*/ 9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5"/>
                        <a:pt x="0" y="9"/>
                      </a:cubicBezTo>
                      <a:cubicBezTo>
                        <a:pt x="1" y="9"/>
                        <a:pt x="1" y="9"/>
                        <a:pt x="1" y="9"/>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17" name="Freeform 1032"/>
                <p:cNvSpPr>
                  <a:spLocks/>
                </p:cNvSpPr>
                <p:nvPr/>
              </p:nvSpPr>
              <p:spPr bwMode="auto">
                <a:xfrm>
                  <a:off x="14495" y="1899"/>
                  <a:ext cx="5" cy="50"/>
                </a:xfrm>
                <a:custGeom>
                  <a:avLst/>
                  <a:gdLst>
                    <a:gd name="T0" fmla="*/ 1 w 2"/>
                    <a:gd name="T1" fmla="*/ 13 h 21"/>
                    <a:gd name="T2" fmla="*/ 1 w 2"/>
                    <a:gd name="T3" fmla="*/ 0 h 21"/>
                    <a:gd name="T4" fmla="*/ 0 w 2"/>
                    <a:gd name="T5" fmla="*/ 0 h 21"/>
                    <a:gd name="T6" fmla="*/ 0 w 2"/>
                    <a:gd name="T7" fmla="*/ 21 h 21"/>
                    <a:gd name="T8" fmla="*/ 2 w 2"/>
                    <a:gd name="T9" fmla="*/ 15 h 21"/>
                    <a:gd name="T10" fmla="*/ 1 w 2"/>
                    <a:gd name="T11" fmla="*/ 13 h 21"/>
                  </a:gdLst>
                  <a:ahLst/>
                  <a:cxnLst>
                    <a:cxn ang="0">
                      <a:pos x="T0" y="T1"/>
                    </a:cxn>
                    <a:cxn ang="0">
                      <a:pos x="T2" y="T3"/>
                    </a:cxn>
                    <a:cxn ang="0">
                      <a:pos x="T4" y="T5"/>
                    </a:cxn>
                    <a:cxn ang="0">
                      <a:pos x="T6" y="T7"/>
                    </a:cxn>
                    <a:cxn ang="0">
                      <a:pos x="T8" y="T9"/>
                    </a:cxn>
                    <a:cxn ang="0">
                      <a:pos x="T10" y="T11"/>
                    </a:cxn>
                  </a:cxnLst>
                  <a:rect l="0" t="0" r="r" b="b"/>
                  <a:pathLst>
                    <a:path w="2" h="21">
                      <a:moveTo>
                        <a:pt x="1" y="13"/>
                      </a:moveTo>
                      <a:cubicBezTo>
                        <a:pt x="1" y="12"/>
                        <a:pt x="1" y="0"/>
                        <a:pt x="1" y="0"/>
                      </a:cubicBezTo>
                      <a:cubicBezTo>
                        <a:pt x="0" y="0"/>
                        <a:pt x="0" y="0"/>
                        <a:pt x="0" y="0"/>
                      </a:cubicBezTo>
                      <a:cubicBezTo>
                        <a:pt x="0" y="0"/>
                        <a:pt x="0" y="11"/>
                        <a:pt x="0" y="21"/>
                      </a:cubicBezTo>
                      <a:cubicBezTo>
                        <a:pt x="0" y="19"/>
                        <a:pt x="1" y="17"/>
                        <a:pt x="2" y="15"/>
                      </a:cubicBezTo>
                      <a:cubicBezTo>
                        <a:pt x="1" y="15"/>
                        <a:pt x="1" y="14"/>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18" name="Freeform 1033"/>
                <p:cNvSpPr>
                  <a:spLocks/>
                </p:cNvSpPr>
                <p:nvPr/>
              </p:nvSpPr>
              <p:spPr bwMode="auto">
                <a:xfrm>
                  <a:off x="14479" y="1935"/>
                  <a:ext cx="2" cy="50"/>
                </a:xfrm>
                <a:custGeom>
                  <a:avLst/>
                  <a:gdLst>
                    <a:gd name="T0" fmla="*/ 0 w 1"/>
                    <a:gd name="T1" fmla="*/ 0 h 21"/>
                    <a:gd name="T2" fmla="*/ 0 w 1"/>
                    <a:gd name="T3" fmla="*/ 21 h 21"/>
                    <a:gd name="T4" fmla="*/ 1 w 1"/>
                    <a:gd name="T5" fmla="*/ 18 h 21"/>
                    <a:gd name="T6" fmla="*/ 1 w 1"/>
                    <a:gd name="T7" fmla="*/ 0 h 21"/>
                    <a:gd name="T8" fmla="*/ 0 w 1"/>
                    <a:gd name="T9" fmla="*/ 0 h 21"/>
                  </a:gdLst>
                  <a:ahLst/>
                  <a:cxnLst>
                    <a:cxn ang="0">
                      <a:pos x="T0" y="T1"/>
                    </a:cxn>
                    <a:cxn ang="0">
                      <a:pos x="T2" y="T3"/>
                    </a:cxn>
                    <a:cxn ang="0">
                      <a:pos x="T4" y="T5"/>
                    </a:cxn>
                    <a:cxn ang="0">
                      <a:pos x="T6" y="T7"/>
                    </a:cxn>
                    <a:cxn ang="0">
                      <a:pos x="T8" y="T9"/>
                    </a:cxn>
                  </a:cxnLst>
                  <a:rect l="0" t="0" r="r" b="b"/>
                  <a:pathLst>
                    <a:path w="1" h="21">
                      <a:moveTo>
                        <a:pt x="0" y="0"/>
                      </a:moveTo>
                      <a:cubicBezTo>
                        <a:pt x="0" y="0"/>
                        <a:pt x="0" y="16"/>
                        <a:pt x="0" y="21"/>
                      </a:cubicBezTo>
                      <a:cubicBezTo>
                        <a:pt x="0" y="20"/>
                        <a:pt x="1" y="19"/>
                        <a:pt x="1" y="18"/>
                      </a:cubicBezTo>
                      <a:cubicBezTo>
                        <a:pt x="1" y="1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19" name="Freeform 1034"/>
                <p:cNvSpPr>
                  <a:spLocks/>
                </p:cNvSpPr>
                <p:nvPr/>
              </p:nvSpPr>
              <p:spPr bwMode="auto">
                <a:xfrm>
                  <a:off x="12574" y="877"/>
                  <a:ext cx="2" cy="69"/>
                </a:xfrm>
                <a:custGeom>
                  <a:avLst/>
                  <a:gdLst>
                    <a:gd name="T0" fmla="*/ 1 w 1"/>
                    <a:gd name="T1" fmla="*/ 0 h 29"/>
                    <a:gd name="T2" fmla="*/ 1 w 1"/>
                    <a:gd name="T3" fmla="*/ 29 h 29"/>
                    <a:gd name="T4" fmla="*/ 1 w 1"/>
                    <a:gd name="T5" fmla="*/ 0 h 29"/>
                    <a:gd name="T6" fmla="*/ 1 w 1"/>
                    <a:gd name="T7" fmla="*/ 0 h 29"/>
                  </a:gdLst>
                  <a:ahLst/>
                  <a:cxnLst>
                    <a:cxn ang="0">
                      <a:pos x="T0" y="T1"/>
                    </a:cxn>
                    <a:cxn ang="0">
                      <a:pos x="T2" y="T3"/>
                    </a:cxn>
                    <a:cxn ang="0">
                      <a:pos x="T4" y="T5"/>
                    </a:cxn>
                    <a:cxn ang="0">
                      <a:pos x="T6" y="T7"/>
                    </a:cxn>
                  </a:cxnLst>
                  <a:rect l="0" t="0" r="r" b="b"/>
                  <a:pathLst>
                    <a:path w="1" h="29">
                      <a:moveTo>
                        <a:pt x="1" y="0"/>
                      </a:moveTo>
                      <a:cubicBezTo>
                        <a:pt x="0" y="9"/>
                        <a:pt x="1" y="19"/>
                        <a:pt x="1" y="29"/>
                      </a:cubicBezTo>
                      <a:cubicBezTo>
                        <a:pt x="1" y="20"/>
                        <a:pt x="1" y="5"/>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20" name="Freeform 1035"/>
                <p:cNvSpPr>
                  <a:spLocks/>
                </p:cNvSpPr>
                <p:nvPr/>
              </p:nvSpPr>
              <p:spPr bwMode="auto">
                <a:xfrm>
                  <a:off x="14493" y="1802"/>
                  <a:ext cx="0" cy="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21" name="Freeform 1036"/>
                <p:cNvSpPr>
                  <a:spLocks/>
                </p:cNvSpPr>
                <p:nvPr/>
              </p:nvSpPr>
              <p:spPr bwMode="auto">
                <a:xfrm>
                  <a:off x="14498" y="1459"/>
                  <a:ext cx="2" cy="5"/>
                </a:xfrm>
                <a:custGeom>
                  <a:avLst/>
                  <a:gdLst>
                    <a:gd name="T0" fmla="*/ 0 w 1"/>
                    <a:gd name="T1" fmla="*/ 0 h 2"/>
                    <a:gd name="T2" fmla="*/ 0 w 1"/>
                    <a:gd name="T3" fmla="*/ 2 h 2"/>
                    <a:gd name="T4" fmla="*/ 1 w 1"/>
                    <a:gd name="T5" fmla="*/ 1 h 2"/>
                    <a:gd name="T6" fmla="*/ 1 w 1"/>
                    <a:gd name="T7" fmla="*/ 1 h 2"/>
                    <a:gd name="T8" fmla="*/ 1 w 1"/>
                    <a:gd name="T9" fmla="*/ 0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0" y="0"/>
                        <a:pt x="0" y="1"/>
                        <a:pt x="0" y="2"/>
                      </a:cubicBezTo>
                      <a:cubicBezTo>
                        <a:pt x="0" y="1"/>
                        <a:pt x="0" y="1"/>
                        <a:pt x="1" y="1"/>
                      </a:cubicBezTo>
                      <a:cubicBezTo>
                        <a:pt x="1" y="1"/>
                        <a:pt x="1" y="1"/>
                        <a:pt x="1" y="1"/>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22" name="Freeform 1037"/>
                <p:cNvSpPr>
                  <a:spLocks/>
                </p:cNvSpPr>
                <p:nvPr/>
              </p:nvSpPr>
              <p:spPr bwMode="auto">
                <a:xfrm>
                  <a:off x="13490" y="2191"/>
                  <a:ext cx="2" cy="23"/>
                </a:xfrm>
                <a:custGeom>
                  <a:avLst/>
                  <a:gdLst>
                    <a:gd name="T0" fmla="*/ 0 w 1"/>
                    <a:gd name="T1" fmla="*/ 0 h 10"/>
                    <a:gd name="T2" fmla="*/ 0 w 1"/>
                    <a:gd name="T3" fmla="*/ 9 h 10"/>
                    <a:gd name="T4" fmla="*/ 1 w 1"/>
                    <a:gd name="T5" fmla="*/ 10 h 10"/>
                    <a:gd name="T6" fmla="*/ 1 w 1"/>
                    <a:gd name="T7" fmla="*/ 0 h 10"/>
                    <a:gd name="T8" fmla="*/ 0 w 1"/>
                    <a:gd name="T9" fmla="*/ 0 h 10"/>
                  </a:gdLst>
                  <a:ahLst/>
                  <a:cxnLst>
                    <a:cxn ang="0">
                      <a:pos x="T0" y="T1"/>
                    </a:cxn>
                    <a:cxn ang="0">
                      <a:pos x="T2" y="T3"/>
                    </a:cxn>
                    <a:cxn ang="0">
                      <a:pos x="T4" y="T5"/>
                    </a:cxn>
                    <a:cxn ang="0">
                      <a:pos x="T6" y="T7"/>
                    </a:cxn>
                    <a:cxn ang="0">
                      <a:pos x="T8" y="T9"/>
                    </a:cxn>
                  </a:cxnLst>
                  <a:rect l="0" t="0" r="r" b="b"/>
                  <a:pathLst>
                    <a:path w="1" h="10">
                      <a:moveTo>
                        <a:pt x="0" y="0"/>
                      </a:moveTo>
                      <a:cubicBezTo>
                        <a:pt x="0" y="0"/>
                        <a:pt x="0" y="5"/>
                        <a:pt x="0" y="9"/>
                      </a:cubicBezTo>
                      <a:cubicBezTo>
                        <a:pt x="0" y="9"/>
                        <a:pt x="0" y="9"/>
                        <a:pt x="1" y="10"/>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23" name="Freeform 1038"/>
                <p:cNvSpPr>
                  <a:spLocks/>
                </p:cNvSpPr>
                <p:nvPr/>
              </p:nvSpPr>
              <p:spPr bwMode="auto">
                <a:xfrm>
                  <a:off x="13620" y="2191"/>
                  <a:ext cx="2" cy="9"/>
                </a:xfrm>
                <a:custGeom>
                  <a:avLst/>
                  <a:gdLst>
                    <a:gd name="T0" fmla="*/ 0 w 1"/>
                    <a:gd name="T1" fmla="*/ 0 h 4"/>
                    <a:gd name="T2" fmla="*/ 0 w 1"/>
                    <a:gd name="T3" fmla="*/ 4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1" y="4"/>
                        <a:pt x="1" y="4"/>
                        <a:pt x="1" y="4"/>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24" name="Freeform 1039"/>
                <p:cNvSpPr>
                  <a:spLocks/>
                </p:cNvSpPr>
                <p:nvPr/>
              </p:nvSpPr>
              <p:spPr bwMode="auto">
                <a:xfrm>
                  <a:off x="12276" y="1310"/>
                  <a:ext cx="9" cy="17"/>
                </a:xfrm>
                <a:custGeom>
                  <a:avLst/>
                  <a:gdLst>
                    <a:gd name="T0" fmla="*/ 0 w 4"/>
                    <a:gd name="T1" fmla="*/ 0 h 7"/>
                    <a:gd name="T2" fmla="*/ 1 w 4"/>
                    <a:gd name="T3" fmla="*/ 1 h 7"/>
                    <a:gd name="T4" fmla="*/ 4 w 4"/>
                    <a:gd name="T5" fmla="*/ 7 h 7"/>
                    <a:gd name="T6" fmla="*/ 1 w 4"/>
                    <a:gd name="T7" fmla="*/ 0 h 7"/>
                    <a:gd name="T8" fmla="*/ 0 w 4"/>
                    <a:gd name="T9" fmla="*/ 0 h 7"/>
                  </a:gdLst>
                  <a:ahLst/>
                  <a:cxnLst>
                    <a:cxn ang="0">
                      <a:pos x="T0" y="T1"/>
                    </a:cxn>
                    <a:cxn ang="0">
                      <a:pos x="T2" y="T3"/>
                    </a:cxn>
                    <a:cxn ang="0">
                      <a:pos x="T4" y="T5"/>
                    </a:cxn>
                    <a:cxn ang="0">
                      <a:pos x="T6" y="T7"/>
                    </a:cxn>
                    <a:cxn ang="0">
                      <a:pos x="T8" y="T9"/>
                    </a:cxn>
                  </a:cxnLst>
                  <a:rect l="0" t="0" r="r" b="b"/>
                  <a:pathLst>
                    <a:path w="4" h="7">
                      <a:moveTo>
                        <a:pt x="0" y="0"/>
                      </a:moveTo>
                      <a:cubicBezTo>
                        <a:pt x="0" y="0"/>
                        <a:pt x="0" y="0"/>
                        <a:pt x="1" y="1"/>
                      </a:cubicBezTo>
                      <a:cubicBezTo>
                        <a:pt x="1" y="3"/>
                        <a:pt x="2" y="5"/>
                        <a:pt x="4" y="7"/>
                      </a:cubicBezTo>
                      <a:cubicBezTo>
                        <a:pt x="3" y="4"/>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25" name="Freeform 1040"/>
                <p:cNvSpPr>
                  <a:spLocks/>
                </p:cNvSpPr>
                <p:nvPr/>
              </p:nvSpPr>
              <p:spPr bwMode="auto">
                <a:xfrm>
                  <a:off x="13651" y="2191"/>
                  <a:ext cx="4" cy="11"/>
                </a:xfrm>
                <a:custGeom>
                  <a:avLst/>
                  <a:gdLst>
                    <a:gd name="T0" fmla="*/ 0 w 2"/>
                    <a:gd name="T1" fmla="*/ 0 h 5"/>
                    <a:gd name="T2" fmla="*/ 0 w 2"/>
                    <a:gd name="T3" fmla="*/ 5 h 5"/>
                    <a:gd name="T4" fmla="*/ 2 w 2"/>
                    <a:gd name="T5" fmla="*/ 5 h 5"/>
                    <a:gd name="T6" fmla="*/ 2 w 2"/>
                    <a:gd name="T7" fmla="*/ 0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cubicBezTo>
                        <a:pt x="0" y="0"/>
                        <a:pt x="0" y="2"/>
                        <a:pt x="0" y="5"/>
                      </a:cubicBezTo>
                      <a:cubicBezTo>
                        <a:pt x="1" y="5"/>
                        <a:pt x="1" y="5"/>
                        <a:pt x="2" y="5"/>
                      </a:cubicBezTo>
                      <a:cubicBezTo>
                        <a:pt x="2" y="2"/>
                        <a:pt x="2" y="0"/>
                        <a:pt x="2"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26" name="Freeform 1041"/>
                <p:cNvSpPr>
                  <a:spLocks/>
                </p:cNvSpPr>
                <p:nvPr/>
              </p:nvSpPr>
              <p:spPr bwMode="auto">
                <a:xfrm>
                  <a:off x="13712" y="2188"/>
                  <a:ext cx="5" cy="10"/>
                </a:xfrm>
                <a:custGeom>
                  <a:avLst/>
                  <a:gdLst>
                    <a:gd name="T0" fmla="*/ 0 w 2"/>
                    <a:gd name="T1" fmla="*/ 0 h 4"/>
                    <a:gd name="T2" fmla="*/ 1 w 2"/>
                    <a:gd name="T3" fmla="*/ 4 h 4"/>
                    <a:gd name="T4" fmla="*/ 2 w 2"/>
                    <a:gd name="T5" fmla="*/ 3 h 4"/>
                    <a:gd name="T6" fmla="*/ 1 w 2"/>
                    <a:gd name="T7" fmla="*/ 0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0"/>
                        <a:pt x="0" y="0"/>
                        <a:pt x="1" y="4"/>
                      </a:cubicBezTo>
                      <a:cubicBezTo>
                        <a:pt x="1" y="3"/>
                        <a:pt x="1" y="3"/>
                        <a:pt x="2" y="3"/>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27" name="Freeform 1042"/>
                <p:cNvSpPr>
                  <a:spLocks/>
                </p:cNvSpPr>
                <p:nvPr/>
              </p:nvSpPr>
              <p:spPr bwMode="auto">
                <a:xfrm>
                  <a:off x="13681" y="2188"/>
                  <a:ext cx="7" cy="19"/>
                </a:xfrm>
                <a:custGeom>
                  <a:avLst/>
                  <a:gdLst>
                    <a:gd name="T0" fmla="*/ 2 w 3"/>
                    <a:gd name="T1" fmla="*/ 0 h 8"/>
                    <a:gd name="T2" fmla="*/ 0 w 3"/>
                    <a:gd name="T3" fmla="*/ 8 h 8"/>
                    <a:gd name="T4" fmla="*/ 1 w 3"/>
                    <a:gd name="T5" fmla="*/ 8 h 8"/>
                    <a:gd name="T6" fmla="*/ 3 w 3"/>
                    <a:gd name="T7" fmla="*/ 0 h 8"/>
                    <a:gd name="T8" fmla="*/ 2 w 3"/>
                    <a:gd name="T9" fmla="*/ 0 h 8"/>
                  </a:gdLst>
                  <a:ahLst/>
                  <a:cxnLst>
                    <a:cxn ang="0">
                      <a:pos x="T0" y="T1"/>
                    </a:cxn>
                    <a:cxn ang="0">
                      <a:pos x="T2" y="T3"/>
                    </a:cxn>
                    <a:cxn ang="0">
                      <a:pos x="T4" y="T5"/>
                    </a:cxn>
                    <a:cxn ang="0">
                      <a:pos x="T6" y="T7"/>
                    </a:cxn>
                    <a:cxn ang="0">
                      <a:pos x="T8" y="T9"/>
                    </a:cxn>
                  </a:cxnLst>
                  <a:rect l="0" t="0" r="r" b="b"/>
                  <a:pathLst>
                    <a:path w="3" h="8">
                      <a:moveTo>
                        <a:pt x="2" y="0"/>
                      </a:moveTo>
                      <a:cubicBezTo>
                        <a:pt x="2" y="0"/>
                        <a:pt x="1" y="4"/>
                        <a:pt x="0" y="8"/>
                      </a:cubicBezTo>
                      <a:cubicBezTo>
                        <a:pt x="0" y="8"/>
                        <a:pt x="0" y="8"/>
                        <a:pt x="1" y="8"/>
                      </a:cubicBezTo>
                      <a:cubicBezTo>
                        <a:pt x="2" y="6"/>
                        <a:pt x="2" y="3"/>
                        <a:pt x="3" y="0"/>
                      </a:cubicBezTo>
                      <a:cubicBezTo>
                        <a:pt x="3" y="0"/>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28" name="Freeform 1043"/>
                <p:cNvSpPr>
                  <a:spLocks/>
                </p:cNvSpPr>
                <p:nvPr/>
              </p:nvSpPr>
              <p:spPr bwMode="auto">
                <a:xfrm>
                  <a:off x="13584" y="2188"/>
                  <a:ext cx="26" cy="66"/>
                </a:xfrm>
                <a:custGeom>
                  <a:avLst/>
                  <a:gdLst>
                    <a:gd name="T0" fmla="*/ 4 w 11"/>
                    <a:gd name="T1" fmla="*/ 13 h 28"/>
                    <a:gd name="T2" fmla="*/ 1 w 11"/>
                    <a:gd name="T3" fmla="*/ 0 h 28"/>
                    <a:gd name="T4" fmla="*/ 0 w 11"/>
                    <a:gd name="T5" fmla="*/ 0 h 28"/>
                    <a:gd name="T6" fmla="*/ 6 w 11"/>
                    <a:gd name="T7" fmla="*/ 22 h 28"/>
                    <a:gd name="T8" fmla="*/ 0 w 11"/>
                    <a:gd name="T9" fmla="*/ 22 h 28"/>
                    <a:gd name="T10" fmla="*/ 0 w 11"/>
                    <a:gd name="T11" fmla="*/ 28 h 28"/>
                    <a:gd name="T12" fmla="*/ 11 w 11"/>
                    <a:gd name="T13" fmla="*/ 24 h 28"/>
                    <a:gd name="T14" fmla="*/ 5 w 11"/>
                    <a:gd name="T15" fmla="*/ 14 h 28"/>
                    <a:gd name="T16" fmla="*/ 5 w 11"/>
                    <a:gd name="T17" fmla="*/ 14 h 28"/>
                    <a:gd name="T18" fmla="*/ 4 w 11"/>
                    <a:gd name="T19"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4" y="13"/>
                      </a:moveTo>
                      <a:cubicBezTo>
                        <a:pt x="4" y="12"/>
                        <a:pt x="1" y="0"/>
                        <a:pt x="1" y="0"/>
                      </a:cubicBezTo>
                      <a:cubicBezTo>
                        <a:pt x="1" y="0"/>
                        <a:pt x="1" y="0"/>
                        <a:pt x="0" y="0"/>
                      </a:cubicBezTo>
                      <a:cubicBezTo>
                        <a:pt x="0" y="0"/>
                        <a:pt x="0" y="0"/>
                        <a:pt x="6" y="22"/>
                      </a:cubicBezTo>
                      <a:cubicBezTo>
                        <a:pt x="6" y="22"/>
                        <a:pt x="6" y="22"/>
                        <a:pt x="0" y="22"/>
                      </a:cubicBezTo>
                      <a:cubicBezTo>
                        <a:pt x="0" y="24"/>
                        <a:pt x="0" y="26"/>
                        <a:pt x="0" y="28"/>
                      </a:cubicBezTo>
                      <a:cubicBezTo>
                        <a:pt x="4" y="28"/>
                        <a:pt x="7" y="27"/>
                        <a:pt x="11" y="24"/>
                      </a:cubicBezTo>
                      <a:cubicBezTo>
                        <a:pt x="9" y="22"/>
                        <a:pt x="7" y="17"/>
                        <a:pt x="5" y="14"/>
                      </a:cubicBezTo>
                      <a:cubicBezTo>
                        <a:pt x="5" y="14"/>
                        <a:pt x="5" y="14"/>
                        <a:pt x="5" y="14"/>
                      </a:cubicBezTo>
                      <a:cubicBezTo>
                        <a:pt x="5" y="14"/>
                        <a:pt x="5" y="13"/>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29" name="Freeform 1044"/>
                <p:cNvSpPr>
                  <a:spLocks/>
                </p:cNvSpPr>
                <p:nvPr/>
              </p:nvSpPr>
              <p:spPr bwMode="auto">
                <a:xfrm>
                  <a:off x="13570" y="2240"/>
                  <a:ext cx="2" cy="14"/>
                </a:xfrm>
                <a:custGeom>
                  <a:avLst/>
                  <a:gdLst>
                    <a:gd name="T0" fmla="*/ 0 w 1"/>
                    <a:gd name="T1" fmla="*/ 0 h 6"/>
                    <a:gd name="T2" fmla="*/ 0 w 1"/>
                    <a:gd name="T3" fmla="*/ 5 h 6"/>
                    <a:gd name="T4" fmla="*/ 1 w 1"/>
                    <a:gd name="T5" fmla="*/ 6 h 6"/>
                    <a:gd name="T6" fmla="*/ 1 w 1"/>
                    <a:gd name="T7" fmla="*/ 0 h 6"/>
                    <a:gd name="T8" fmla="*/ 0 w 1"/>
                    <a:gd name="T9" fmla="*/ 0 h 6"/>
                  </a:gdLst>
                  <a:ahLst/>
                  <a:cxnLst>
                    <a:cxn ang="0">
                      <a:pos x="T0" y="T1"/>
                    </a:cxn>
                    <a:cxn ang="0">
                      <a:pos x="T2" y="T3"/>
                    </a:cxn>
                    <a:cxn ang="0">
                      <a:pos x="T4" y="T5"/>
                    </a:cxn>
                    <a:cxn ang="0">
                      <a:pos x="T6" y="T7"/>
                    </a:cxn>
                    <a:cxn ang="0">
                      <a:pos x="T8" y="T9"/>
                    </a:cxn>
                  </a:cxnLst>
                  <a:rect l="0" t="0" r="r" b="b"/>
                  <a:pathLst>
                    <a:path w="1" h="6">
                      <a:moveTo>
                        <a:pt x="0" y="0"/>
                      </a:moveTo>
                      <a:cubicBezTo>
                        <a:pt x="0" y="0"/>
                        <a:pt x="0" y="2"/>
                        <a:pt x="0" y="5"/>
                      </a:cubicBezTo>
                      <a:cubicBezTo>
                        <a:pt x="1" y="5"/>
                        <a:pt x="1" y="5"/>
                        <a:pt x="1" y="6"/>
                      </a:cubicBezTo>
                      <a:cubicBezTo>
                        <a:pt x="1" y="2"/>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30" name="Freeform 1045"/>
                <p:cNvSpPr>
                  <a:spLocks/>
                </p:cNvSpPr>
                <p:nvPr/>
              </p:nvSpPr>
              <p:spPr bwMode="auto">
                <a:xfrm>
                  <a:off x="12330" y="1350"/>
                  <a:ext cx="2" cy="48"/>
                </a:xfrm>
                <a:custGeom>
                  <a:avLst/>
                  <a:gdLst>
                    <a:gd name="T0" fmla="*/ 0 w 1"/>
                    <a:gd name="T1" fmla="*/ 0 h 20"/>
                    <a:gd name="T2" fmla="*/ 0 w 1"/>
                    <a:gd name="T3" fmla="*/ 19 h 20"/>
                    <a:gd name="T4" fmla="*/ 1 w 1"/>
                    <a:gd name="T5" fmla="*/ 20 h 20"/>
                    <a:gd name="T6" fmla="*/ 1 w 1"/>
                    <a:gd name="T7" fmla="*/ 0 h 20"/>
                    <a:gd name="T8" fmla="*/ 0 w 1"/>
                    <a:gd name="T9" fmla="*/ 0 h 20"/>
                  </a:gdLst>
                  <a:ahLst/>
                  <a:cxnLst>
                    <a:cxn ang="0">
                      <a:pos x="T0" y="T1"/>
                    </a:cxn>
                    <a:cxn ang="0">
                      <a:pos x="T2" y="T3"/>
                    </a:cxn>
                    <a:cxn ang="0">
                      <a:pos x="T4" y="T5"/>
                    </a:cxn>
                    <a:cxn ang="0">
                      <a:pos x="T6" y="T7"/>
                    </a:cxn>
                    <a:cxn ang="0">
                      <a:pos x="T8" y="T9"/>
                    </a:cxn>
                  </a:cxnLst>
                  <a:rect l="0" t="0" r="r" b="b"/>
                  <a:pathLst>
                    <a:path w="1" h="20">
                      <a:moveTo>
                        <a:pt x="0" y="0"/>
                      </a:moveTo>
                      <a:cubicBezTo>
                        <a:pt x="0" y="0"/>
                        <a:pt x="0" y="13"/>
                        <a:pt x="0" y="19"/>
                      </a:cubicBezTo>
                      <a:cubicBezTo>
                        <a:pt x="0" y="19"/>
                        <a:pt x="0" y="19"/>
                        <a:pt x="1" y="20"/>
                      </a:cubicBezTo>
                      <a:cubicBezTo>
                        <a:pt x="1" y="1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31" name="Freeform 1046"/>
                <p:cNvSpPr>
                  <a:spLocks/>
                </p:cNvSpPr>
                <p:nvPr/>
              </p:nvSpPr>
              <p:spPr bwMode="auto">
                <a:xfrm>
                  <a:off x="13830" y="2240"/>
                  <a:ext cx="3" cy="3"/>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0" y="1"/>
                        <a:pt x="1" y="1"/>
                        <a:pt x="1" y="1"/>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32" name="Freeform 1047"/>
                <p:cNvSpPr>
                  <a:spLocks/>
                </p:cNvSpPr>
                <p:nvPr/>
              </p:nvSpPr>
              <p:spPr bwMode="auto">
                <a:xfrm>
                  <a:off x="14093" y="2240"/>
                  <a:ext cx="2" cy="10"/>
                </a:xfrm>
                <a:custGeom>
                  <a:avLst/>
                  <a:gdLst>
                    <a:gd name="T0" fmla="*/ 0 w 1"/>
                    <a:gd name="T1" fmla="*/ 0 h 4"/>
                    <a:gd name="T2" fmla="*/ 0 w 1"/>
                    <a:gd name="T3" fmla="*/ 4 h 4"/>
                    <a:gd name="T4" fmla="*/ 1 w 1"/>
                    <a:gd name="T5" fmla="*/ 3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1"/>
                        <a:pt x="0" y="4"/>
                      </a:cubicBezTo>
                      <a:cubicBezTo>
                        <a:pt x="0" y="3"/>
                        <a:pt x="0" y="3"/>
                        <a:pt x="1" y="3"/>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33" name="Freeform 1048"/>
                <p:cNvSpPr>
                  <a:spLocks/>
                </p:cNvSpPr>
                <p:nvPr/>
              </p:nvSpPr>
              <p:spPr bwMode="auto">
                <a:xfrm>
                  <a:off x="14233" y="2188"/>
                  <a:ext cx="9" cy="26"/>
                </a:xfrm>
                <a:custGeom>
                  <a:avLst/>
                  <a:gdLst>
                    <a:gd name="T0" fmla="*/ 0 w 4"/>
                    <a:gd name="T1" fmla="*/ 0 h 11"/>
                    <a:gd name="T2" fmla="*/ 3 w 4"/>
                    <a:gd name="T3" fmla="*/ 11 h 11"/>
                    <a:gd name="T4" fmla="*/ 4 w 4"/>
                    <a:gd name="T5" fmla="*/ 10 h 11"/>
                    <a:gd name="T6" fmla="*/ 1 w 4"/>
                    <a:gd name="T7" fmla="*/ 0 h 11"/>
                    <a:gd name="T8" fmla="*/ 0 w 4"/>
                    <a:gd name="T9" fmla="*/ 0 h 11"/>
                  </a:gdLst>
                  <a:ahLst/>
                  <a:cxnLst>
                    <a:cxn ang="0">
                      <a:pos x="T0" y="T1"/>
                    </a:cxn>
                    <a:cxn ang="0">
                      <a:pos x="T2" y="T3"/>
                    </a:cxn>
                    <a:cxn ang="0">
                      <a:pos x="T4" y="T5"/>
                    </a:cxn>
                    <a:cxn ang="0">
                      <a:pos x="T6" y="T7"/>
                    </a:cxn>
                    <a:cxn ang="0">
                      <a:pos x="T8" y="T9"/>
                    </a:cxn>
                  </a:cxnLst>
                  <a:rect l="0" t="0" r="r" b="b"/>
                  <a:pathLst>
                    <a:path w="4" h="11">
                      <a:moveTo>
                        <a:pt x="0" y="0"/>
                      </a:moveTo>
                      <a:cubicBezTo>
                        <a:pt x="0" y="0"/>
                        <a:pt x="0" y="0"/>
                        <a:pt x="3" y="11"/>
                      </a:cubicBezTo>
                      <a:cubicBezTo>
                        <a:pt x="4" y="10"/>
                        <a:pt x="4" y="10"/>
                        <a:pt x="4" y="10"/>
                      </a:cubicBezTo>
                      <a:cubicBezTo>
                        <a:pt x="3" y="6"/>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34" name="Freeform 1049"/>
                <p:cNvSpPr>
                  <a:spLocks/>
                </p:cNvSpPr>
                <p:nvPr/>
              </p:nvSpPr>
              <p:spPr bwMode="auto">
                <a:xfrm>
                  <a:off x="14157" y="2226"/>
                  <a:ext cx="2" cy="9"/>
                </a:xfrm>
                <a:custGeom>
                  <a:avLst/>
                  <a:gdLst>
                    <a:gd name="T0" fmla="*/ 0 w 1"/>
                    <a:gd name="T1" fmla="*/ 0 h 4"/>
                    <a:gd name="T2" fmla="*/ 0 w 1"/>
                    <a:gd name="T3" fmla="*/ 4 h 4"/>
                    <a:gd name="T4" fmla="*/ 1 w 1"/>
                    <a:gd name="T5" fmla="*/ 3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1" y="4"/>
                        <a:pt x="1" y="4"/>
                        <a:pt x="1" y="3"/>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35" name="Freeform 1050"/>
                <p:cNvSpPr>
                  <a:spLocks/>
                </p:cNvSpPr>
                <p:nvPr/>
              </p:nvSpPr>
              <p:spPr bwMode="auto">
                <a:xfrm>
                  <a:off x="14271" y="2191"/>
                  <a:ext cx="2" cy="11"/>
                </a:xfrm>
                <a:custGeom>
                  <a:avLst/>
                  <a:gdLst>
                    <a:gd name="T0" fmla="*/ 0 w 1"/>
                    <a:gd name="T1" fmla="*/ 0 h 5"/>
                    <a:gd name="T2" fmla="*/ 0 w 1"/>
                    <a:gd name="T3" fmla="*/ 5 h 5"/>
                    <a:gd name="T4" fmla="*/ 1 w 1"/>
                    <a:gd name="T5" fmla="*/ 5 h 5"/>
                    <a:gd name="T6" fmla="*/ 1 w 1"/>
                    <a:gd name="T7" fmla="*/ 0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0"/>
                        <a:pt x="0" y="3"/>
                        <a:pt x="0" y="5"/>
                      </a:cubicBezTo>
                      <a:cubicBezTo>
                        <a:pt x="0" y="5"/>
                        <a:pt x="1" y="5"/>
                        <a:pt x="1" y="5"/>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36" name="Freeform 1051"/>
                <p:cNvSpPr>
                  <a:spLocks/>
                </p:cNvSpPr>
                <p:nvPr/>
              </p:nvSpPr>
              <p:spPr bwMode="auto">
                <a:xfrm>
                  <a:off x="12411" y="1459"/>
                  <a:ext cx="2"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1"/>
                        <a:pt x="1" y="1"/>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37" name="Freeform 1052"/>
                <p:cNvSpPr>
                  <a:spLocks/>
                </p:cNvSpPr>
                <p:nvPr/>
              </p:nvSpPr>
              <p:spPr bwMode="auto">
                <a:xfrm>
                  <a:off x="14027" y="2226"/>
                  <a:ext cx="2" cy="35"/>
                </a:xfrm>
                <a:custGeom>
                  <a:avLst/>
                  <a:gdLst>
                    <a:gd name="T0" fmla="*/ 0 w 1"/>
                    <a:gd name="T1" fmla="*/ 0 h 15"/>
                    <a:gd name="T2" fmla="*/ 0 w 1"/>
                    <a:gd name="T3" fmla="*/ 15 h 15"/>
                    <a:gd name="T4" fmla="*/ 1 w 1"/>
                    <a:gd name="T5" fmla="*/ 15 h 15"/>
                    <a:gd name="T6" fmla="*/ 1 w 1"/>
                    <a:gd name="T7" fmla="*/ 0 h 15"/>
                    <a:gd name="T8" fmla="*/ 0 w 1"/>
                    <a:gd name="T9" fmla="*/ 0 h 15"/>
                  </a:gdLst>
                  <a:ahLst/>
                  <a:cxnLst>
                    <a:cxn ang="0">
                      <a:pos x="T0" y="T1"/>
                    </a:cxn>
                    <a:cxn ang="0">
                      <a:pos x="T2" y="T3"/>
                    </a:cxn>
                    <a:cxn ang="0">
                      <a:pos x="T4" y="T5"/>
                    </a:cxn>
                    <a:cxn ang="0">
                      <a:pos x="T6" y="T7"/>
                    </a:cxn>
                    <a:cxn ang="0">
                      <a:pos x="T8" y="T9"/>
                    </a:cxn>
                  </a:cxnLst>
                  <a:rect l="0" t="0" r="r" b="b"/>
                  <a:pathLst>
                    <a:path w="1" h="15">
                      <a:moveTo>
                        <a:pt x="0" y="0"/>
                      </a:moveTo>
                      <a:cubicBezTo>
                        <a:pt x="0" y="0"/>
                        <a:pt x="0" y="9"/>
                        <a:pt x="0" y="15"/>
                      </a:cubicBezTo>
                      <a:cubicBezTo>
                        <a:pt x="0" y="15"/>
                        <a:pt x="1" y="15"/>
                        <a:pt x="1" y="15"/>
                      </a:cubicBezTo>
                      <a:cubicBezTo>
                        <a:pt x="1" y="9"/>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38" name="Freeform 1053"/>
                <p:cNvSpPr>
                  <a:spLocks/>
                </p:cNvSpPr>
                <p:nvPr/>
              </p:nvSpPr>
              <p:spPr bwMode="auto">
                <a:xfrm>
                  <a:off x="13804" y="2188"/>
                  <a:ext cx="17" cy="38"/>
                </a:xfrm>
                <a:custGeom>
                  <a:avLst/>
                  <a:gdLst>
                    <a:gd name="T0" fmla="*/ 5 w 7"/>
                    <a:gd name="T1" fmla="*/ 0 h 16"/>
                    <a:gd name="T2" fmla="*/ 2 w 7"/>
                    <a:gd name="T3" fmla="*/ 13 h 16"/>
                    <a:gd name="T4" fmla="*/ 0 w 7"/>
                    <a:gd name="T5" fmla="*/ 14 h 16"/>
                    <a:gd name="T6" fmla="*/ 2 w 7"/>
                    <a:gd name="T7" fmla="*/ 16 h 16"/>
                    <a:gd name="T8" fmla="*/ 7 w 7"/>
                    <a:gd name="T9" fmla="*/ 0 h 16"/>
                    <a:gd name="T10" fmla="*/ 5 w 7"/>
                    <a:gd name="T11" fmla="*/ 0 h 16"/>
                  </a:gdLst>
                  <a:ahLst/>
                  <a:cxnLst>
                    <a:cxn ang="0">
                      <a:pos x="T0" y="T1"/>
                    </a:cxn>
                    <a:cxn ang="0">
                      <a:pos x="T2" y="T3"/>
                    </a:cxn>
                    <a:cxn ang="0">
                      <a:pos x="T4" y="T5"/>
                    </a:cxn>
                    <a:cxn ang="0">
                      <a:pos x="T6" y="T7"/>
                    </a:cxn>
                    <a:cxn ang="0">
                      <a:pos x="T8" y="T9"/>
                    </a:cxn>
                    <a:cxn ang="0">
                      <a:pos x="T10" y="T11"/>
                    </a:cxn>
                  </a:cxnLst>
                  <a:rect l="0" t="0" r="r" b="b"/>
                  <a:pathLst>
                    <a:path w="7" h="16">
                      <a:moveTo>
                        <a:pt x="5" y="0"/>
                      </a:moveTo>
                      <a:cubicBezTo>
                        <a:pt x="5" y="0"/>
                        <a:pt x="2" y="12"/>
                        <a:pt x="2" y="13"/>
                      </a:cubicBezTo>
                      <a:cubicBezTo>
                        <a:pt x="1" y="14"/>
                        <a:pt x="1" y="14"/>
                        <a:pt x="0" y="14"/>
                      </a:cubicBezTo>
                      <a:cubicBezTo>
                        <a:pt x="1" y="15"/>
                        <a:pt x="1" y="16"/>
                        <a:pt x="2" y="16"/>
                      </a:cubicBezTo>
                      <a:cubicBezTo>
                        <a:pt x="3" y="13"/>
                        <a:pt x="4" y="8"/>
                        <a:pt x="7" y="0"/>
                      </a:cubicBezTo>
                      <a:cubicBezTo>
                        <a:pt x="7" y="0"/>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39" name="Freeform 1054"/>
                <p:cNvSpPr>
                  <a:spLocks/>
                </p:cNvSpPr>
                <p:nvPr/>
              </p:nvSpPr>
              <p:spPr bwMode="auto">
                <a:xfrm>
                  <a:off x="13894" y="2226"/>
                  <a:ext cx="5" cy="40"/>
                </a:xfrm>
                <a:custGeom>
                  <a:avLst/>
                  <a:gdLst>
                    <a:gd name="T0" fmla="*/ 0 w 2"/>
                    <a:gd name="T1" fmla="*/ 0 h 17"/>
                    <a:gd name="T2" fmla="*/ 0 w 2"/>
                    <a:gd name="T3" fmla="*/ 17 h 17"/>
                    <a:gd name="T4" fmla="*/ 2 w 2"/>
                    <a:gd name="T5" fmla="*/ 17 h 17"/>
                    <a:gd name="T6" fmla="*/ 2 w 2"/>
                    <a:gd name="T7" fmla="*/ 0 h 17"/>
                    <a:gd name="T8" fmla="*/ 0 w 2"/>
                    <a:gd name="T9" fmla="*/ 0 h 17"/>
                  </a:gdLst>
                  <a:ahLst/>
                  <a:cxnLst>
                    <a:cxn ang="0">
                      <a:pos x="T0" y="T1"/>
                    </a:cxn>
                    <a:cxn ang="0">
                      <a:pos x="T2" y="T3"/>
                    </a:cxn>
                    <a:cxn ang="0">
                      <a:pos x="T4" y="T5"/>
                    </a:cxn>
                    <a:cxn ang="0">
                      <a:pos x="T6" y="T7"/>
                    </a:cxn>
                    <a:cxn ang="0">
                      <a:pos x="T8" y="T9"/>
                    </a:cxn>
                  </a:cxnLst>
                  <a:rect l="0" t="0" r="r" b="b"/>
                  <a:pathLst>
                    <a:path w="2" h="17">
                      <a:moveTo>
                        <a:pt x="0" y="0"/>
                      </a:moveTo>
                      <a:cubicBezTo>
                        <a:pt x="0" y="0"/>
                        <a:pt x="0" y="10"/>
                        <a:pt x="0" y="17"/>
                      </a:cubicBezTo>
                      <a:cubicBezTo>
                        <a:pt x="1" y="17"/>
                        <a:pt x="1" y="17"/>
                        <a:pt x="2" y="17"/>
                      </a:cubicBezTo>
                      <a:cubicBezTo>
                        <a:pt x="2" y="11"/>
                        <a:pt x="2" y="0"/>
                        <a:pt x="2"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40" name="Freeform 1055"/>
                <p:cNvSpPr>
                  <a:spLocks/>
                </p:cNvSpPr>
                <p:nvPr/>
              </p:nvSpPr>
              <p:spPr bwMode="auto">
                <a:xfrm>
                  <a:off x="14415" y="1350"/>
                  <a:ext cx="2" cy="34"/>
                </a:xfrm>
                <a:custGeom>
                  <a:avLst/>
                  <a:gdLst>
                    <a:gd name="T0" fmla="*/ 1 w 1"/>
                    <a:gd name="T1" fmla="*/ 0 h 14"/>
                    <a:gd name="T2" fmla="*/ 0 w 1"/>
                    <a:gd name="T3" fmla="*/ 0 h 14"/>
                    <a:gd name="T4" fmla="*/ 0 w 1"/>
                    <a:gd name="T5" fmla="*/ 14 h 14"/>
                    <a:gd name="T6" fmla="*/ 1 w 1"/>
                    <a:gd name="T7" fmla="*/ 13 h 14"/>
                    <a:gd name="T8" fmla="*/ 1 w 1"/>
                    <a:gd name="T9" fmla="*/ 0 h 14"/>
                  </a:gdLst>
                  <a:ahLst/>
                  <a:cxnLst>
                    <a:cxn ang="0">
                      <a:pos x="T0" y="T1"/>
                    </a:cxn>
                    <a:cxn ang="0">
                      <a:pos x="T2" y="T3"/>
                    </a:cxn>
                    <a:cxn ang="0">
                      <a:pos x="T4" y="T5"/>
                    </a:cxn>
                    <a:cxn ang="0">
                      <a:pos x="T6" y="T7"/>
                    </a:cxn>
                    <a:cxn ang="0">
                      <a:pos x="T8" y="T9"/>
                    </a:cxn>
                  </a:cxnLst>
                  <a:rect l="0" t="0" r="r" b="b"/>
                  <a:pathLst>
                    <a:path w="1" h="14">
                      <a:moveTo>
                        <a:pt x="1" y="0"/>
                      </a:moveTo>
                      <a:cubicBezTo>
                        <a:pt x="0" y="0"/>
                        <a:pt x="0" y="0"/>
                        <a:pt x="0" y="0"/>
                      </a:cubicBezTo>
                      <a:cubicBezTo>
                        <a:pt x="0" y="0"/>
                        <a:pt x="0" y="8"/>
                        <a:pt x="0" y="14"/>
                      </a:cubicBezTo>
                      <a:cubicBezTo>
                        <a:pt x="1" y="14"/>
                        <a:pt x="1" y="13"/>
                        <a:pt x="1" y="13"/>
                      </a:cubicBezTo>
                      <a:cubicBezTo>
                        <a:pt x="1" y="7"/>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41" name="Freeform 1056"/>
                <p:cNvSpPr>
                  <a:spLocks/>
                </p:cNvSpPr>
                <p:nvPr/>
              </p:nvSpPr>
              <p:spPr bwMode="auto">
                <a:xfrm>
                  <a:off x="12439" y="1457"/>
                  <a:ext cx="12" cy="31"/>
                </a:xfrm>
                <a:custGeom>
                  <a:avLst/>
                  <a:gdLst>
                    <a:gd name="T0" fmla="*/ 4 w 5"/>
                    <a:gd name="T1" fmla="*/ 0 h 13"/>
                    <a:gd name="T2" fmla="*/ 0 w 5"/>
                    <a:gd name="T3" fmla="*/ 13 h 13"/>
                    <a:gd name="T4" fmla="*/ 1 w 5"/>
                    <a:gd name="T5" fmla="*/ 13 h 13"/>
                    <a:gd name="T6" fmla="*/ 5 w 5"/>
                    <a:gd name="T7" fmla="*/ 0 h 13"/>
                    <a:gd name="T8" fmla="*/ 4 w 5"/>
                    <a:gd name="T9" fmla="*/ 0 h 13"/>
                  </a:gdLst>
                  <a:ahLst/>
                  <a:cxnLst>
                    <a:cxn ang="0">
                      <a:pos x="T0" y="T1"/>
                    </a:cxn>
                    <a:cxn ang="0">
                      <a:pos x="T2" y="T3"/>
                    </a:cxn>
                    <a:cxn ang="0">
                      <a:pos x="T4" y="T5"/>
                    </a:cxn>
                    <a:cxn ang="0">
                      <a:pos x="T6" y="T7"/>
                    </a:cxn>
                    <a:cxn ang="0">
                      <a:pos x="T8" y="T9"/>
                    </a:cxn>
                  </a:cxnLst>
                  <a:rect l="0" t="0" r="r" b="b"/>
                  <a:pathLst>
                    <a:path w="5" h="13">
                      <a:moveTo>
                        <a:pt x="4" y="0"/>
                      </a:moveTo>
                      <a:cubicBezTo>
                        <a:pt x="4" y="0"/>
                        <a:pt x="1" y="10"/>
                        <a:pt x="0" y="13"/>
                      </a:cubicBezTo>
                      <a:cubicBezTo>
                        <a:pt x="0" y="13"/>
                        <a:pt x="1" y="13"/>
                        <a:pt x="1" y="13"/>
                      </a:cubicBezTo>
                      <a:cubicBezTo>
                        <a:pt x="2" y="10"/>
                        <a:pt x="3" y="6"/>
                        <a:pt x="5" y="0"/>
                      </a:cubicBezTo>
                      <a:cubicBezTo>
                        <a:pt x="5" y="0"/>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42" name="Freeform 1057"/>
                <p:cNvSpPr>
                  <a:spLocks/>
                </p:cNvSpPr>
                <p:nvPr/>
              </p:nvSpPr>
              <p:spPr bwMode="auto">
                <a:xfrm>
                  <a:off x="12929" y="1899"/>
                  <a:ext cx="2" cy="10"/>
                </a:xfrm>
                <a:custGeom>
                  <a:avLst/>
                  <a:gdLst>
                    <a:gd name="T0" fmla="*/ 0 w 1"/>
                    <a:gd name="T1" fmla="*/ 0 h 4"/>
                    <a:gd name="T2" fmla="*/ 0 w 1"/>
                    <a:gd name="T3" fmla="*/ 4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1" y="4"/>
                        <a:pt x="1" y="4"/>
                        <a:pt x="1" y="4"/>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43" name="Freeform 1058"/>
                <p:cNvSpPr>
                  <a:spLocks/>
                </p:cNvSpPr>
                <p:nvPr/>
              </p:nvSpPr>
              <p:spPr bwMode="auto">
                <a:xfrm>
                  <a:off x="12898" y="1899"/>
                  <a:ext cx="2" cy="10"/>
                </a:xfrm>
                <a:custGeom>
                  <a:avLst/>
                  <a:gdLst>
                    <a:gd name="T0" fmla="*/ 0 w 1"/>
                    <a:gd name="T1" fmla="*/ 0 h 4"/>
                    <a:gd name="T2" fmla="*/ 0 w 1"/>
                    <a:gd name="T3" fmla="*/ 4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44" name="Freeform 1059"/>
                <p:cNvSpPr>
                  <a:spLocks/>
                </p:cNvSpPr>
                <p:nvPr/>
              </p:nvSpPr>
              <p:spPr bwMode="auto">
                <a:xfrm>
                  <a:off x="12860" y="1897"/>
                  <a:ext cx="5" cy="7"/>
                </a:xfrm>
                <a:custGeom>
                  <a:avLst/>
                  <a:gdLst>
                    <a:gd name="T0" fmla="*/ 0 w 2"/>
                    <a:gd name="T1" fmla="*/ 0 h 3"/>
                    <a:gd name="T2" fmla="*/ 1 w 2"/>
                    <a:gd name="T3" fmla="*/ 3 h 3"/>
                    <a:gd name="T4" fmla="*/ 2 w 2"/>
                    <a:gd name="T5" fmla="*/ 3 h 3"/>
                    <a:gd name="T6" fmla="*/ 1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0"/>
                        <a:pt x="0" y="0"/>
                        <a:pt x="1" y="3"/>
                      </a:cubicBezTo>
                      <a:cubicBezTo>
                        <a:pt x="2" y="3"/>
                        <a:pt x="2" y="3"/>
                        <a:pt x="2" y="3"/>
                      </a:cubicBezTo>
                      <a:cubicBezTo>
                        <a:pt x="2"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45" name="Freeform 1060"/>
                <p:cNvSpPr>
                  <a:spLocks/>
                </p:cNvSpPr>
                <p:nvPr/>
              </p:nvSpPr>
              <p:spPr bwMode="auto">
                <a:xfrm>
                  <a:off x="13123" y="1897"/>
                  <a:ext cx="9" cy="24"/>
                </a:xfrm>
                <a:custGeom>
                  <a:avLst/>
                  <a:gdLst>
                    <a:gd name="T0" fmla="*/ 0 w 4"/>
                    <a:gd name="T1" fmla="*/ 0 h 10"/>
                    <a:gd name="T2" fmla="*/ 3 w 4"/>
                    <a:gd name="T3" fmla="*/ 10 h 10"/>
                    <a:gd name="T4" fmla="*/ 4 w 4"/>
                    <a:gd name="T5" fmla="*/ 10 h 10"/>
                    <a:gd name="T6" fmla="*/ 1 w 4"/>
                    <a:gd name="T7" fmla="*/ 0 h 10"/>
                    <a:gd name="T8" fmla="*/ 0 w 4"/>
                    <a:gd name="T9" fmla="*/ 0 h 10"/>
                  </a:gdLst>
                  <a:ahLst/>
                  <a:cxnLst>
                    <a:cxn ang="0">
                      <a:pos x="T0" y="T1"/>
                    </a:cxn>
                    <a:cxn ang="0">
                      <a:pos x="T2" y="T3"/>
                    </a:cxn>
                    <a:cxn ang="0">
                      <a:pos x="T4" y="T5"/>
                    </a:cxn>
                    <a:cxn ang="0">
                      <a:pos x="T6" y="T7"/>
                    </a:cxn>
                    <a:cxn ang="0">
                      <a:pos x="T8" y="T9"/>
                    </a:cxn>
                  </a:cxnLst>
                  <a:rect l="0" t="0" r="r" b="b"/>
                  <a:pathLst>
                    <a:path w="4" h="10">
                      <a:moveTo>
                        <a:pt x="0" y="0"/>
                      </a:moveTo>
                      <a:cubicBezTo>
                        <a:pt x="0" y="0"/>
                        <a:pt x="0" y="0"/>
                        <a:pt x="3" y="10"/>
                      </a:cubicBezTo>
                      <a:cubicBezTo>
                        <a:pt x="3" y="10"/>
                        <a:pt x="4" y="10"/>
                        <a:pt x="4" y="10"/>
                      </a:cubicBezTo>
                      <a:cubicBezTo>
                        <a:pt x="3" y="6"/>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46" name="Freeform 1061"/>
                <p:cNvSpPr>
                  <a:spLocks/>
                </p:cNvSpPr>
                <p:nvPr/>
              </p:nvSpPr>
              <p:spPr bwMode="auto">
                <a:xfrm>
                  <a:off x="13028" y="1899"/>
                  <a:ext cx="5" cy="19"/>
                </a:xfrm>
                <a:custGeom>
                  <a:avLst/>
                  <a:gdLst>
                    <a:gd name="T0" fmla="*/ 0 w 2"/>
                    <a:gd name="T1" fmla="*/ 0 h 8"/>
                    <a:gd name="T2" fmla="*/ 0 w 2"/>
                    <a:gd name="T3" fmla="*/ 7 h 8"/>
                    <a:gd name="T4" fmla="*/ 2 w 2"/>
                    <a:gd name="T5" fmla="*/ 8 h 8"/>
                    <a:gd name="T6" fmla="*/ 2 w 2"/>
                    <a:gd name="T7" fmla="*/ 0 h 8"/>
                    <a:gd name="T8" fmla="*/ 0 w 2"/>
                    <a:gd name="T9" fmla="*/ 0 h 8"/>
                  </a:gdLst>
                  <a:ahLst/>
                  <a:cxnLst>
                    <a:cxn ang="0">
                      <a:pos x="T0" y="T1"/>
                    </a:cxn>
                    <a:cxn ang="0">
                      <a:pos x="T2" y="T3"/>
                    </a:cxn>
                    <a:cxn ang="0">
                      <a:pos x="T4" y="T5"/>
                    </a:cxn>
                    <a:cxn ang="0">
                      <a:pos x="T6" y="T7"/>
                    </a:cxn>
                    <a:cxn ang="0">
                      <a:pos x="T8" y="T9"/>
                    </a:cxn>
                  </a:cxnLst>
                  <a:rect l="0" t="0" r="r" b="b"/>
                  <a:pathLst>
                    <a:path w="2" h="8">
                      <a:moveTo>
                        <a:pt x="0" y="0"/>
                      </a:moveTo>
                      <a:cubicBezTo>
                        <a:pt x="0" y="0"/>
                        <a:pt x="0" y="4"/>
                        <a:pt x="0" y="7"/>
                      </a:cubicBezTo>
                      <a:cubicBezTo>
                        <a:pt x="1" y="7"/>
                        <a:pt x="1" y="8"/>
                        <a:pt x="2" y="8"/>
                      </a:cubicBezTo>
                      <a:cubicBezTo>
                        <a:pt x="2" y="3"/>
                        <a:pt x="2" y="0"/>
                        <a:pt x="2"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47" name="Freeform 1062"/>
                <p:cNvSpPr>
                  <a:spLocks/>
                </p:cNvSpPr>
                <p:nvPr/>
              </p:nvSpPr>
              <p:spPr bwMode="auto">
                <a:xfrm>
                  <a:off x="13090" y="1897"/>
                  <a:ext cx="12" cy="26"/>
                </a:xfrm>
                <a:custGeom>
                  <a:avLst/>
                  <a:gdLst>
                    <a:gd name="T0" fmla="*/ 3 w 5"/>
                    <a:gd name="T1" fmla="*/ 0 h 11"/>
                    <a:gd name="T2" fmla="*/ 0 w 5"/>
                    <a:gd name="T3" fmla="*/ 11 h 11"/>
                    <a:gd name="T4" fmla="*/ 1 w 5"/>
                    <a:gd name="T5" fmla="*/ 11 h 11"/>
                    <a:gd name="T6" fmla="*/ 5 w 5"/>
                    <a:gd name="T7" fmla="*/ 0 h 11"/>
                    <a:gd name="T8" fmla="*/ 3 w 5"/>
                    <a:gd name="T9" fmla="*/ 0 h 11"/>
                  </a:gdLst>
                  <a:ahLst/>
                  <a:cxnLst>
                    <a:cxn ang="0">
                      <a:pos x="T0" y="T1"/>
                    </a:cxn>
                    <a:cxn ang="0">
                      <a:pos x="T2" y="T3"/>
                    </a:cxn>
                    <a:cxn ang="0">
                      <a:pos x="T4" y="T5"/>
                    </a:cxn>
                    <a:cxn ang="0">
                      <a:pos x="T6" y="T7"/>
                    </a:cxn>
                    <a:cxn ang="0">
                      <a:pos x="T8" y="T9"/>
                    </a:cxn>
                  </a:cxnLst>
                  <a:rect l="0" t="0" r="r" b="b"/>
                  <a:pathLst>
                    <a:path w="5" h="11">
                      <a:moveTo>
                        <a:pt x="3" y="0"/>
                      </a:moveTo>
                      <a:cubicBezTo>
                        <a:pt x="3" y="0"/>
                        <a:pt x="1" y="8"/>
                        <a:pt x="0" y="11"/>
                      </a:cubicBezTo>
                      <a:cubicBezTo>
                        <a:pt x="1" y="11"/>
                        <a:pt x="1" y="11"/>
                        <a:pt x="1" y="11"/>
                      </a:cubicBezTo>
                      <a:cubicBezTo>
                        <a:pt x="2" y="8"/>
                        <a:pt x="3" y="5"/>
                        <a:pt x="5" y="0"/>
                      </a:cubicBezTo>
                      <a:cubicBezTo>
                        <a:pt x="5" y="0"/>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48" name="Freeform 1063"/>
                <p:cNvSpPr>
                  <a:spLocks/>
                </p:cNvSpPr>
                <p:nvPr/>
              </p:nvSpPr>
              <p:spPr bwMode="auto">
                <a:xfrm>
                  <a:off x="12993" y="1897"/>
                  <a:ext cx="7" cy="17"/>
                </a:xfrm>
                <a:custGeom>
                  <a:avLst/>
                  <a:gdLst>
                    <a:gd name="T0" fmla="*/ 0 w 3"/>
                    <a:gd name="T1" fmla="*/ 0 h 7"/>
                    <a:gd name="T2" fmla="*/ 2 w 3"/>
                    <a:gd name="T3" fmla="*/ 6 h 7"/>
                    <a:gd name="T4" fmla="*/ 3 w 3"/>
                    <a:gd name="T5" fmla="*/ 7 h 7"/>
                    <a:gd name="T6" fmla="*/ 1 w 3"/>
                    <a:gd name="T7" fmla="*/ 0 h 7"/>
                    <a:gd name="T8" fmla="*/ 0 w 3"/>
                    <a:gd name="T9" fmla="*/ 0 h 7"/>
                  </a:gdLst>
                  <a:ahLst/>
                  <a:cxnLst>
                    <a:cxn ang="0">
                      <a:pos x="T0" y="T1"/>
                    </a:cxn>
                    <a:cxn ang="0">
                      <a:pos x="T2" y="T3"/>
                    </a:cxn>
                    <a:cxn ang="0">
                      <a:pos x="T4" y="T5"/>
                    </a:cxn>
                    <a:cxn ang="0">
                      <a:pos x="T6" y="T7"/>
                    </a:cxn>
                    <a:cxn ang="0">
                      <a:pos x="T8" y="T9"/>
                    </a:cxn>
                  </a:cxnLst>
                  <a:rect l="0" t="0" r="r" b="b"/>
                  <a:pathLst>
                    <a:path w="3" h="7">
                      <a:moveTo>
                        <a:pt x="0" y="0"/>
                      </a:moveTo>
                      <a:cubicBezTo>
                        <a:pt x="0" y="0"/>
                        <a:pt x="0" y="0"/>
                        <a:pt x="2" y="6"/>
                      </a:cubicBezTo>
                      <a:cubicBezTo>
                        <a:pt x="2" y="6"/>
                        <a:pt x="2" y="7"/>
                        <a:pt x="3" y="7"/>
                      </a:cubicBezTo>
                      <a:cubicBezTo>
                        <a:pt x="2" y="3"/>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49" name="Freeform 1064"/>
                <p:cNvSpPr>
                  <a:spLocks/>
                </p:cNvSpPr>
                <p:nvPr/>
              </p:nvSpPr>
              <p:spPr bwMode="auto">
                <a:xfrm>
                  <a:off x="12964" y="1897"/>
                  <a:ext cx="5" cy="12"/>
                </a:xfrm>
                <a:custGeom>
                  <a:avLst/>
                  <a:gdLst>
                    <a:gd name="T0" fmla="*/ 1 w 2"/>
                    <a:gd name="T1" fmla="*/ 0 h 5"/>
                    <a:gd name="T2" fmla="*/ 0 w 2"/>
                    <a:gd name="T3" fmla="*/ 5 h 5"/>
                    <a:gd name="T4" fmla="*/ 1 w 2"/>
                    <a:gd name="T5" fmla="*/ 5 h 5"/>
                    <a:gd name="T6" fmla="*/ 2 w 2"/>
                    <a:gd name="T7" fmla="*/ 0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1" y="0"/>
                        <a:pt x="0" y="2"/>
                        <a:pt x="0" y="5"/>
                      </a:cubicBezTo>
                      <a:cubicBezTo>
                        <a:pt x="0" y="5"/>
                        <a:pt x="0" y="5"/>
                        <a:pt x="1" y="5"/>
                      </a:cubicBezTo>
                      <a:cubicBezTo>
                        <a:pt x="1" y="4"/>
                        <a:pt x="2" y="2"/>
                        <a:pt x="2"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50" name="Freeform 1065"/>
                <p:cNvSpPr>
                  <a:spLocks/>
                </p:cNvSpPr>
                <p:nvPr/>
              </p:nvSpPr>
              <p:spPr bwMode="auto">
                <a:xfrm>
                  <a:off x="12605" y="1753"/>
                  <a:ext cx="2" cy="4"/>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1"/>
                      </a:cubicBezTo>
                      <a:cubicBezTo>
                        <a:pt x="0" y="2"/>
                        <a:pt x="1" y="2"/>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51" name="Freeform 1066"/>
                <p:cNvSpPr>
                  <a:spLocks/>
                </p:cNvSpPr>
                <p:nvPr/>
              </p:nvSpPr>
              <p:spPr bwMode="auto">
                <a:xfrm>
                  <a:off x="12460" y="1509"/>
                  <a:ext cx="3"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1"/>
                        <a:pt x="1" y="2"/>
                        <a:pt x="1" y="2"/>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52" name="Freeform 1067"/>
                <p:cNvSpPr>
                  <a:spLocks/>
                </p:cNvSpPr>
                <p:nvPr/>
              </p:nvSpPr>
              <p:spPr bwMode="auto">
                <a:xfrm>
                  <a:off x="13061" y="1899"/>
                  <a:ext cx="3" cy="22"/>
                </a:xfrm>
                <a:custGeom>
                  <a:avLst/>
                  <a:gdLst>
                    <a:gd name="T0" fmla="*/ 0 w 1"/>
                    <a:gd name="T1" fmla="*/ 0 h 9"/>
                    <a:gd name="T2" fmla="*/ 0 w 1"/>
                    <a:gd name="T3" fmla="*/ 9 h 9"/>
                    <a:gd name="T4" fmla="*/ 1 w 1"/>
                    <a:gd name="T5" fmla="*/ 9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4"/>
                        <a:pt x="0" y="9"/>
                      </a:cubicBezTo>
                      <a:cubicBezTo>
                        <a:pt x="0" y="9"/>
                        <a:pt x="0" y="9"/>
                        <a:pt x="1" y="9"/>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53" name="Freeform 1068"/>
                <p:cNvSpPr>
                  <a:spLocks/>
                </p:cNvSpPr>
                <p:nvPr/>
              </p:nvSpPr>
              <p:spPr bwMode="auto">
                <a:xfrm>
                  <a:off x="13414" y="1899"/>
                  <a:ext cx="9" cy="67"/>
                </a:xfrm>
                <a:custGeom>
                  <a:avLst/>
                  <a:gdLst>
                    <a:gd name="T0" fmla="*/ 2 w 4"/>
                    <a:gd name="T1" fmla="*/ 0 h 28"/>
                    <a:gd name="T2" fmla="*/ 2 w 4"/>
                    <a:gd name="T3" fmla="*/ 13 h 28"/>
                    <a:gd name="T4" fmla="*/ 0 w 4"/>
                    <a:gd name="T5" fmla="*/ 15 h 28"/>
                    <a:gd name="T6" fmla="*/ 0 w 4"/>
                    <a:gd name="T7" fmla="*/ 15 h 28"/>
                    <a:gd name="T8" fmla="*/ 4 w 4"/>
                    <a:gd name="T9" fmla="*/ 28 h 28"/>
                    <a:gd name="T10" fmla="*/ 4 w 4"/>
                    <a:gd name="T11" fmla="*/ 0 h 28"/>
                    <a:gd name="T12" fmla="*/ 2 w 4"/>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4" h="28">
                      <a:moveTo>
                        <a:pt x="2" y="0"/>
                      </a:moveTo>
                      <a:cubicBezTo>
                        <a:pt x="2" y="0"/>
                        <a:pt x="2" y="12"/>
                        <a:pt x="2" y="13"/>
                      </a:cubicBezTo>
                      <a:cubicBezTo>
                        <a:pt x="2" y="14"/>
                        <a:pt x="2" y="15"/>
                        <a:pt x="0" y="15"/>
                      </a:cubicBezTo>
                      <a:cubicBezTo>
                        <a:pt x="0" y="15"/>
                        <a:pt x="0" y="15"/>
                        <a:pt x="0" y="15"/>
                      </a:cubicBezTo>
                      <a:cubicBezTo>
                        <a:pt x="2" y="19"/>
                        <a:pt x="3" y="24"/>
                        <a:pt x="4" y="28"/>
                      </a:cubicBezTo>
                      <a:cubicBezTo>
                        <a:pt x="4" y="17"/>
                        <a:pt x="4" y="0"/>
                        <a:pt x="4"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54" name="Freeform 1069"/>
                <p:cNvSpPr>
                  <a:spLocks/>
                </p:cNvSpPr>
                <p:nvPr/>
              </p:nvSpPr>
              <p:spPr bwMode="auto">
                <a:xfrm>
                  <a:off x="13423" y="2044"/>
                  <a:ext cx="3" cy="57"/>
                </a:xfrm>
                <a:custGeom>
                  <a:avLst/>
                  <a:gdLst>
                    <a:gd name="T0" fmla="*/ 1 w 1"/>
                    <a:gd name="T1" fmla="*/ 0 h 24"/>
                    <a:gd name="T2" fmla="*/ 1 w 1"/>
                    <a:gd name="T3" fmla="*/ 24 h 24"/>
                    <a:gd name="T4" fmla="*/ 1 w 1"/>
                    <a:gd name="T5" fmla="*/ 0 h 24"/>
                    <a:gd name="T6" fmla="*/ 1 w 1"/>
                    <a:gd name="T7" fmla="*/ 0 h 24"/>
                  </a:gdLst>
                  <a:ahLst/>
                  <a:cxnLst>
                    <a:cxn ang="0">
                      <a:pos x="T0" y="T1"/>
                    </a:cxn>
                    <a:cxn ang="0">
                      <a:pos x="T2" y="T3"/>
                    </a:cxn>
                    <a:cxn ang="0">
                      <a:pos x="T4" y="T5"/>
                    </a:cxn>
                    <a:cxn ang="0">
                      <a:pos x="T6" y="T7"/>
                    </a:cxn>
                  </a:cxnLst>
                  <a:rect l="0" t="0" r="r" b="b"/>
                  <a:pathLst>
                    <a:path w="1" h="24">
                      <a:moveTo>
                        <a:pt x="1" y="0"/>
                      </a:moveTo>
                      <a:cubicBezTo>
                        <a:pt x="0" y="8"/>
                        <a:pt x="0" y="16"/>
                        <a:pt x="1" y="24"/>
                      </a:cubicBezTo>
                      <a:cubicBezTo>
                        <a:pt x="1" y="13"/>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55" name="Freeform 1070"/>
                <p:cNvSpPr>
                  <a:spLocks/>
                </p:cNvSpPr>
                <p:nvPr/>
              </p:nvSpPr>
              <p:spPr bwMode="auto">
                <a:xfrm>
                  <a:off x="13158" y="1899"/>
                  <a:ext cx="3" cy="12"/>
                </a:xfrm>
                <a:custGeom>
                  <a:avLst/>
                  <a:gdLst>
                    <a:gd name="T0" fmla="*/ 0 w 1"/>
                    <a:gd name="T1" fmla="*/ 0 h 5"/>
                    <a:gd name="T2" fmla="*/ 0 w 1"/>
                    <a:gd name="T3" fmla="*/ 5 h 5"/>
                    <a:gd name="T4" fmla="*/ 1 w 1"/>
                    <a:gd name="T5" fmla="*/ 5 h 5"/>
                    <a:gd name="T6" fmla="*/ 1 w 1"/>
                    <a:gd name="T7" fmla="*/ 0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0"/>
                        <a:pt x="0" y="2"/>
                        <a:pt x="0" y="5"/>
                      </a:cubicBezTo>
                      <a:cubicBezTo>
                        <a:pt x="0" y="5"/>
                        <a:pt x="0" y="5"/>
                        <a:pt x="1" y="5"/>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56" name="Freeform 1071"/>
                <p:cNvSpPr>
                  <a:spLocks/>
                </p:cNvSpPr>
                <p:nvPr/>
              </p:nvSpPr>
              <p:spPr bwMode="auto">
                <a:xfrm>
                  <a:off x="12836" y="1897"/>
                  <a:ext cx="3"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57" name="Freeform 1072"/>
                <p:cNvSpPr>
                  <a:spLocks/>
                </p:cNvSpPr>
                <p:nvPr/>
              </p:nvSpPr>
              <p:spPr bwMode="auto">
                <a:xfrm>
                  <a:off x="12631" y="1750"/>
                  <a:ext cx="11" cy="31"/>
                </a:xfrm>
                <a:custGeom>
                  <a:avLst/>
                  <a:gdLst>
                    <a:gd name="T0" fmla="*/ 4 w 5"/>
                    <a:gd name="T1" fmla="*/ 0 h 13"/>
                    <a:gd name="T2" fmla="*/ 0 w 5"/>
                    <a:gd name="T3" fmla="*/ 12 h 13"/>
                    <a:gd name="T4" fmla="*/ 1 w 5"/>
                    <a:gd name="T5" fmla="*/ 13 h 13"/>
                    <a:gd name="T6" fmla="*/ 5 w 5"/>
                    <a:gd name="T7" fmla="*/ 0 h 13"/>
                    <a:gd name="T8" fmla="*/ 4 w 5"/>
                    <a:gd name="T9" fmla="*/ 0 h 13"/>
                  </a:gdLst>
                  <a:ahLst/>
                  <a:cxnLst>
                    <a:cxn ang="0">
                      <a:pos x="T0" y="T1"/>
                    </a:cxn>
                    <a:cxn ang="0">
                      <a:pos x="T2" y="T3"/>
                    </a:cxn>
                    <a:cxn ang="0">
                      <a:pos x="T4" y="T5"/>
                    </a:cxn>
                    <a:cxn ang="0">
                      <a:pos x="T6" y="T7"/>
                    </a:cxn>
                    <a:cxn ang="0">
                      <a:pos x="T8" y="T9"/>
                    </a:cxn>
                  </a:cxnLst>
                  <a:rect l="0" t="0" r="r" b="b"/>
                  <a:pathLst>
                    <a:path w="5" h="13">
                      <a:moveTo>
                        <a:pt x="4" y="0"/>
                      </a:moveTo>
                      <a:cubicBezTo>
                        <a:pt x="4" y="0"/>
                        <a:pt x="1" y="8"/>
                        <a:pt x="0" y="12"/>
                      </a:cubicBezTo>
                      <a:cubicBezTo>
                        <a:pt x="1" y="12"/>
                        <a:pt x="1" y="12"/>
                        <a:pt x="1" y="13"/>
                      </a:cubicBezTo>
                      <a:cubicBezTo>
                        <a:pt x="2" y="10"/>
                        <a:pt x="3" y="6"/>
                        <a:pt x="5" y="0"/>
                      </a:cubicBezTo>
                      <a:cubicBezTo>
                        <a:pt x="5" y="0"/>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58" name="Freeform 1073"/>
                <p:cNvSpPr>
                  <a:spLocks/>
                </p:cNvSpPr>
                <p:nvPr/>
              </p:nvSpPr>
              <p:spPr bwMode="auto">
                <a:xfrm>
                  <a:off x="15068" y="908"/>
                  <a:ext cx="2" cy="5"/>
                </a:xfrm>
                <a:custGeom>
                  <a:avLst/>
                  <a:gdLst>
                    <a:gd name="T0" fmla="*/ 0 w 1"/>
                    <a:gd name="T1" fmla="*/ 0 h 2"/>
                    <a:gd name="T2" fmla="*/ 1 w 1"/>
                    <a:gd name="T3" fmla="*/ 2 h 2"/>
                    <a:gd name="T4" fmla="*/ 1 w 1"/>
                    <a:gd name="T5" fmla="*/ 0 h 2"/>
                    <a:gd name="T6" fmla="*/ 0 w 1"/>
                    <a:gd name="T7" fmla="*/ 0 h 2"/>
                  </a:gdLst>
                  <a:ahLst/>
                  <a:cxnLst>
                    <a:cxn ang="0">
                      <a:pos x="T0" y="T1"/>
                    </a:cxn>
                    <a:cxn ang="0">
                      <a:pos x="T2" y="T3"/>
                    </a:cxn>
                    <a:cxn ang="0">
                      <a:pos x="T4" y="T5"/>
                    </a:cxn>
                    <a:cxn ang="0">
                      <a:pos x="T6" y="T7"/>
                    </a:cxn>
                  </a:cxnLst>
                  <a:rect l="0" t="0" r="r" b="b"/>
                  <a:pathLst>
                    <a:path w="1" h="2">
                      <a:moveTo>
                        <a:pt x="0" y="0"/>
                      </a:moveTo>
                      <a:cubicBezTo>
                        <a:pt x="0" y="1"/>
                        <a:pt x="0" y="1"/>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59" name="Freeform 1074"/>
                <p:cNvSpPr>
                  <a:spLocks/>
                </p:cNvSpPr>
                <p:nvPr/>
              </p:nvSpPr>
              <p:spPr bwMode="auto">
                <a:xfrm>
                  <a:off x="14867" y="1055"/>
                  <a:ext cx="7" cy="54"/>
                </a:xfrm>
                <a:custGeom>
                  <a:avLst/>
                  <a:gdLst>
                    <a:gd name="T0" fmla="*/ 3 w 3"/>
                    <a:gd name="T1" fmla="*/ 21 h 23"/>
                    <a:gd name="T2" fmla="*/ 3 w 3"/>
                    <a:gd name="T3" fmla="*/ 0 h 23"/>
                    <a:gd name="T4" fmla="*/ 2 w 3"/>
                    <a:gd name="T5" fmla="*/ 0 h 23"/>
                    <a:gd name="T6" fmla="*/ 2 w 3"/>
                    <a:gd name="T7" fmla="*/ 21 h 23"/>
                    <a:gd name="T8" fmla="*/ 0 w 3"/>
                    <a:gd name="T9" fmla="*/ 23 h 23"/>
                    <a:gd name="T10" fmla="*/ 3 w 3"/>
                    <a:gd name="T11" fmla="*/ 23 h 23"/>
                    <a:gd name="T12" fmla="*/ 3 w 3"/>
                    <a:gd name="T13" fmla="*/ 21 h 23"/>
                  </a:gdLst>
                  <a:ahLst/>
                  <a:cxnLst>
                    <a:cxn ang="0">
                      <a:pos x="T0" y="T1"/>
                    </a:cxn>
                    <a:cxn ang="0">
                      <a:pos x="T2" y="T3"/>
                    </a:cxn>
                    <a:cxn ang="0">
                      <a:pos x="T4" y="T5"/>
                    </a:cxn>
                    <a:cxn ang="0">
                      <a:pos x="T6" y="T7"/>
                    </a:cxn>
                    <a:cxn ang="0">
                      <a:pos x="T8" y="T9"/>
                    </a:cxn>
                    <a:cxn ang="0">
                      <a:pos x="T10" y="T11"/>
                    </a:cxn>
                    <a:cxn ang="0">
                      <a:pos x="T12" y="T13"/>
                    </a:cxn>
                  </a:cxnLst>
                  <a:rect l="0" t="0" r="r" b="b"/>
                  <a:pathLst>
                    <a:path w="3" h="23">
                      <a:moveTo>
                        <a:pt x="3" y="21"/>
                      </a:moveTo>
                      <a:cubicBezTo>
                        <a:pt x="3" y="19"/>
                        <a:pt x="3" y="0"/>
                        <a:pt x="3" y="0"/>
                      </a:cubicBezTo>
                      <a:cubicBezTo>
                        <a:pt x="2" y="0"/>
                        <a:pt x="2" y="0"/>
                        <a:pt x="2" y="0"/>
                      </a:cubicBezTo>
                      <a:cubicBezTo>
                        <a:pt x="2" y="0"/>
                        <a:pt x="2" y="19"/>
                        <a:pt x="2" y="21"/>
                      </a:cubicBezTo>
                      <a:cubicBezTo>
                        <a:pt x="2" y="22"/>
                        <a:pt x="1" y="23"/>
                        <a:pt x="0" y="23"/>
                      </a:cubicBezTo>
                      <a:cubicBezTo>
                        <a:pt x="1" y="23"/>
                        <a:pt x="2" y="23"/>
                        <a:pt x="3" y="23"/>
                      </a:cubicBezTo>
                      <a:cubicBezTo>
                        <a:pt x="3" y="23"/>
                        <a:pt x="3" y="22"/>
                        <a:pt x="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60" name="Freeform 1075"/>
                <p:cNvSpPr>
                  <a:spLocks/>
                </p:cNvSpPr>
                <p:nvPr/>
              </p:nvSpPr>
              <p:spPr bwMode="auto">
                <a:xfrm>
                  <a:off x="15111" y="870"/>
                  <a:ext cx="12" cy="26"/>
                </a:xfrm>
                <a:custGeom>
                  <a:avLst/>
                  <a:gdLst>
                    <a:gd name="T0" fmla="*/ 4 w 5"/>
                    <a:gd name="T1" fmla="*/ 0 h 11"/>
                    <a:gd name="T2" fmla="*/ 0 w 5"/>
                    <a:gd name="T3" fmla="*/ 11 h 11"/>
                    <a:gd name="T4" fmla="*/ 3 w 5"/>
                    <a:gd name="T5" fmla="*/ 7 h 11"/>
                    <a:gd name="T6" fmla="*/ 5 w 5"/>
                    <a:gd name="T7" fmla="*/ 0 h 11"/>
                    <a:gd name="T8" fmla="*/ 4 w 5"/>
                    <a:gd name="T9" fmla="*/ 0 h 11"/>
                  </a:gdLst>
                  <a:ahLst/>
                  <a:cxnLst>
                    <a:cxn ang="0">
                      <a:pos x="T0" y="T1"/>
                    </a:cxn>
                    <a:cxn ang="0">
                      <a:pos x="T2" y="T3"/>
                    </a:cxn>
                    <a:cxn ang="0">
                      <a:pos x="T4" y="T5"/>
                    </a:cxn>
                    <a:cxn ang="0">
                      <a:pos x="T6" y="T7"/>
                    </a:cxn>
                    <a:cxn ang="0">
                      <a:pos x="T8" y="T9"/>
                    </a:cxn>
                  </a:cxnLst>
                  <a:rect l="0" t="0" r="r" b="b"/>
                  <a:pathLst>
                    <a:path w="5" h="11">
                      <a:moveTo>
                        <a:pt x="4" y="0"/>
                      </a:moveTo>
                      <a:cubicBezTo>
                        <a:pt x="4" y="0"/>
                        <a:pt x="1" y="8"/>
                        <a:pt x="0" y="11"/>
                      </a:cubicBezTo>
                      <a:cubicBezTo>
                        <a:pt x="1" y="10"/>
                        <a:pt x="2" y="8"/>
                        <a:pt x="3" y="7"/>
                      </a:cubicBezTo>
                      <a:cubicBezTo>
                        <a:pt x="4" y="5"/>
                        <a:pt x="4" y="2"/>
                        <a:pt x="5" y="0"/>
                      </a:cubicBezTo>
                      <a:cubicBezTo>
                        <a:pt x="5" y="0"/>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61" name="Freeform 1076"/>
                <p:cNvSpPr>
                  <a:spLocks/>
                </p:cNvSpPr>
                <p:nvPr/>
              </p:nvSpPr>
              <p:spPr bwMode="auto">
                <a:xfrm>
                  <a:off x="15018" y="1019"/>
                  <a:ext cx="3" cy="12"/>
                </a:xfrm>
                <a:custGeom>
                  <a:avLst/>
                  <a:gdLst>
                    <a:gd name="T0" fmla="*/ 0 w 1"/>
                    <a:gd name="T1" fmla="*/ 0 h 5"/>
                    <a:gd name="T2" fmla="*/ 0 w 1"/>
                    <a:gd name="T3" fmla="*/ 5 h 5"/>
                    <a:gd name="T4" fmla="*/ 1 w 1"/>
                    <a:gd name="T5" fmla="*/ 2 h 5"/>
                    <a:gd name="T6" fmla="*/ 1 w 1"/>
                    <a:gd name="T7" fmla="*/ 0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0"/>
                        <a:pt x="0" y="2"/>
                        <a:pt x="0" y="5"/>
                      </a:cubicBezTo>
                      <a:cubicBezTo>
                        <a:pt x="0" y="4"/>
                        <a:pt x="0" y="3"/>
                        <a:pt x="1" y="2"/>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62" name="Freeform 1077"/>
                <p:cNvSpPr>
                  <a:spLocks/>
                </p:cNvSpPr>
                <p:nvPr/>
              </p:nvSpPr>
              <p:spPr bwMode="auto">
                <a:xfrm>
                  <a:off x="15014" y="870"/>
                  <a:ext cx="11" cy="33"/>
                </a:xfrm>
                <a:custGeom>
                  <a:avLst/>
                  <a:gdLst>
                    <a:gd name="T0" fmla="*/ 0 w 5"/>
                    <a:gd name="T1" fmla="*/ 0 h 14"/>
                    <a:gd name="T2" fmla="*/ 4 w 5"/>
                    <a:gd name="T3" fmla="*/ 14 h 14"/>
                    <a:gd name="T4" fmla="*/ 5 w 5"/>
                    <a:gd name="T5" fmla="*/ 12 h 14"/>
                    <a:gd name="T6" fmla="*/ 1 w 5"/>
                    <a:gd name="T7" fmla="*/ 0 h 14"/>
                    <a:gd name="T8" fmla="*/ 0 w 5"/>
                    <a:gd name="T9" fmla="*/ 0 h 14"/>
                  </a:gdLst>
                  <a:ahLst/>
                  <a:cxnLst>
                    <a:cxn ang="0">
                      <a:pos x="T0" y="T1"/>
                    </a:cxn>
                    <a:cxn ang="0">
                      <a:pos x="T2" y="T3"/>
                    </a:cxn>
                    <a:cxn ang="0">
                      <a:pos x="T4" y="T5"/>
                    </a:cxn>
                    <a:cxn ang="0">
                      <a:pos x="T6" y="T7"/>
                    </a:cxn>
                    <a:cxn ang="0">
                      <a:pos x="T8" y="T9"/>
                    </a:cxn>
                  </a:cxnLst>
                  <a:rect l="0" t="0" r="r" b="b"/>
                  <a:pathLst>
                    <a:path w="5" h="14">
                      <a:moveTo>
                        <a:pt x="0" y="0"/>
                      </a:moveTo>
                      <a:cubicBezTo>
                        <a:pt x="0" y="0"/>
                        <a:pt x="0" y="0"/>
                        <a:pt x="4" y="14"/>
                      </a:cubicBezTo>
                      <a:cubicBezTo>
                        <a:pt x="5" y="13"/>
                        <a:pt x="5" y="13"/>
                        <a:pt x="5" y="12"/>
                      </a:cubicBezTo>
                      <a:cubicBezTo>
                        <a:pt x="5" y="1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63" name="Freeform 1078"/>
                <p:cNvSpPr>
                  <a:spLocks/>
                </p:cNvSpPr>
                <p:nvPr/>
              </p:nvSpPr>
              <p:spPr bwMode="auto">
                <a:xfrm>
                  <a:off x="14417" y="468"/>
                  <a:ext cx="3" cy="23"/>
                </a:xfrm>
                <a:custGeom>
                  <a:avLst/>
                  <a:gdLst>
                    <a:gd name="T0" fmla="*/ 1 w 1"/>
                    <a:gd name="T1" fmla="*/ 0 h 10"/>
                    <a:gd name="T2" fmla="*/ 0 w 1"/>
                    <a:gd name="T3" fmla="*/ 0 h 10"/>
                    <a:gd name="T4" fmla="*/ 0 w 1"/>
                    <a:gd name="T5" fmla="*/ 5 h 10"/>
                    <a:gd name="T6" fmla="*/ 1 w 1"/>
                    <a:gd name="T7" fmla="*/ 10 h 10"/>
                    <a:gd name="T8" fmla="*/ 1 w 1"/>
                    <a:gd name="T9" fmla="*/ 0 h 10"/>
                  </a:gdLst>
                  <a:ahLst/>
                  <a:cxnLst>
                    <a:cxn ang="0">
                      <a:pos x="T0" y="T1"/>
                    </a:cxn>
                    <a:cxn ang="0">
                      <a:pos x="T2" y="T3"/>
                    </a:cxn>
                    <a:cxn ang="0">
                      <a:pos x="T4" y="T5"/>
                    </a:cxn>
                    <a:cxn ang="0">
                      <a:pos x="T6" y="T7"/>
                    </a:cxn>
                    <a:cxn ang="0">
                      <a:pos x="T8" y="T9"/>
                    </a:cxn>
                  </a:cxnLst>
                  <a:rect l="0" t="0" r="r" b="b"/>
                  <a:pathLst>
                    <a:path w="1" h="10">
                      <a:moveTo>
                        <a:pt x="1" y="0"/>
                      </a:moveTo>
                      <a:cubicBezTo>
                        <a:pt x="0" y="0"/>
                        <a:pt x="0" y="0"/>
                        <a:pt x="0" y="0"/>
                      </a:cubicBezTo>
                      <a:cubicBezTo>
                        <a:pt x="0" y="0"/>
                        <a:pt x="0" y="2"/>
                        <a:pt x="0" y="5"/>
                      </a:cubicBezTo>
                      <a:cubicBezTo>
                        <a:pt x="0" y="7"/>
                        <a:pt x="1" y="9"/>
                        <a:pt x="1" y="10"/>
                      </a:cubicBezTo>
                      <a:cubicBezTo>
                        <a:pt x="1" y="5"/>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64" name="Freeform 1079"/>
                <p:cNvSpPr>
                  <a:spLocks/>
                </p:cNvSpPr>
                <p:nvPr/>
              </p:nvSpPr>
              <p:spPr bwMode="auto">
                <a:xfrm>
                  <a:off x="14429" y="2039"/>
                  <a:ext cx="10" cy="24"/>
                </a:xfrm>
                <a:custGeom>
                  <a:avLst/>
                  <a:gdLst>
                    <a:gd name="T0" fmla="*/ 0 w 4"/>
                    <a:gd name="T1" fmla="*/ 0 h 10"/>
                    <a:gd name="T2" fmla="*/ 3 w 4"/>
                    <a:gd name="T3" fmla="*/ 10 h 10"/>
                    <a:gd name="T4" fmla="*/ 4 w 4"/>
                    <a:gd name="T5" fmla="*/ 8 h 10"/>
                    <a:gd name="T6" fmla="*/ 1 w 4"/>
                    <a:gd name="T7" fmla="*/ 0 h 10"/>
                    <a:gd name="T8" fmla="*/ 0 w 4"/>
                    <a:gd name="T9" fmla="*/ 0 h 10"/>
                  </a:gdLst>
                  <a:ahLst/>
                  <a:cxnLst>
                    <a:cxn ang="0">
                      <a:pos x="T0" y="T1"/>
                    </a:cxn>
                    <a:cxn ang="0">
                      <a:pos x="T2" y="T3"/>
                    </a:cxn>
                    <a:cxn ang="0">
                      <a:pos x="T4" y="T5"/>
                    </a:cxn>
                    <a:cxn ang="0">
                      <a:pos x="T6" y="T7"/>
                    </a:cxn>
                    <a:cxn ang="0">
                      <a:pos x="T8" y="T9"/>
                    </a:cxn>
                  </a:cxnLst>
                  <a:rect l="0" t="0" r="r" b="b"/>
                  <a:pathLst>
                    <a:path w="4" h="10">
                      <a:moveTo>
                        <a:pt x="0" y="0"/>
                      </a:moveTo>
                      <a:cubicBezTo>
                        <a:pt x="0" y="0"/>
                        <a:pt x="0" y="0"/>
                        <a:pt x="3" y="10"/>
                      </a:cubicBezTo>
                      <a:cubicBezTo>
                        <a:pt x="3" y="9"/>
                        <a:pt x="3" y="9"/>
                        <a:pt x="4" y="8"/>
                      </a:cubicBezTo>
                      <a:cubicBezTo>
                        <a:pt x="3" y="5"/>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65" name="Freeform 1080"/>
                <p:cNvSpPr>
                  <a:spLocks/>
                </p:cNvSpPr>
                <p:nvPr/>
              </p:nvSpPr>
              <p:spPr bwMode="auto">
                <a:xfrm>
                  <a:off x="15052" y="872"/>
                  <a:ext cx="2" cy="5"/>
                </a:xfrm>
                <a:custGeom>
                  <a:avLst/>
                  <a:gdLst>
                    <a:gd name="T0" fmla="*/ 0 w 1"/>
                    <a:gd name="T1" fmla="*/ 0 h 2"/>
                    <a:gd name="T2" fmla="*/ 0 w 1"/>
                    <a:gd name="T3" fmla="*/ 2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2"/>
                      </a:cubicBezTo>
                      <a:cubicBezTo>
                        <a:pt x="0" y="2"/>
                        <a:pt x="1" y="2"/>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66" name="Freeform 1081"/>
                <p:cNvSpPr>
                  <a:spLocks/>
                </p:cNvSpPr>
                <p:nvPr/>
              </p:nvSpPr>
              <p:spPr bwMode="auto">
                <a:xfrm>
                  <a:off x="14498" y="1166"/>
                  <a:ext cx="2" cy="26"/>
                </a:xfrm>
                <a:custGeom>
                  <a:avLst/>
                  <a:gdLst>
                    <a:gd name="T0" fmla="*/ 0 w 1"/>
                    <a:gd name="T1" fmla="*/ 0 h 11"/>
                    <a:gd name="T2" fmla="*/ 0 w 1"/>
                    <a:gd name="T3" fmla="*/ 11 h 11"/>
                    <a:gd name="T4" fmla="*/ 1 w 1"/>
                    <a:gd name="T5" fmla="*/ 10 h 11"/>
                    <a:gd name="T6" fmla="*/ 1 w 1"/>
                    <a:gd name="T7" fmla="*/ 0 h 11"/>
                    <a:gd name="T8" fmla="*/ 0 w 1"/>
                    <a:gd name="T9" fmla="*/ 0 h 11"/>
                  </a:gdLst>
                  <a:ahLst/>
                  <a:cxnLst>
                    <a:cxn ang="0">
                      <a:pos x="T0" y="T1"/>
                    </a:cxn>
                    <a:cxn ang="0">
                      <a:pos x="T2" y="T3"/>
                    </a:cxn>
                    <a:cxn ang="0">
                      <a:pos x="T4" y="T5"/>
                    </a:cxn>
                    <a:cxn ang="0">
                      <a:pos x="T6" y="T7"/>
                    </a:cxn>
                    <a:cxn ang="0">
                      <a:pos x="T8" y="T9"/>
                    </a:cxn>
                  </a:cxnLst>
                  <a:rect l="0" t="0" r="r" b="b"/>
                  <a:pathLst>
                    <a:path w="1" h="11">
                      <a:moveTo>
                        <a:pt x="0" y="0"/>
                      </a:moveTo>
                      <a:cubicBezTo>
                        <a:pt x="0" y="0"/>
                        <a:pt x="0" y="5"/>
                        <a:pt x="0" y="11"/>
                      </a:cubicBezTo>
                      <a:cubicBezTo>
                        <a:pt x="0" y="11"/>
                        <a:pt x="0" y="11"/>
                        <a:pt x="1" y="10"/>
                      </a:cubicBezTo>
                      <a:cubicBezTo>
                        <a:pt x="1" y="6"/>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67" name="Freeform 1082"/>
                <p:cNvSpPr>
                  <a:spLocks/>
                </p:cNvSpPr>
                <p:nvPr/>
              </p:nvSpPr>
              <p:spPr bwMode="auto">
                <a:xfrm>
                  <a:off x="14481" y="1201"/>
                  <a:ext cx="3" cy="5"/>
                </a:xfrm>
                <a:custGeom>
                  <a:avLst/>
                  <a:gdLst>
                    <a:gd name="T0" fmla="*/ 0 w 1"/>
                    <a:gd name="T1" fmla="*/ 0 h 2"/>
                    <a:gd name="T2" fmla="*/ 0 w 1"/>
                    <a:gd name="T3" fmla="*/ 2 h 2"/>
                    <a:gd name="T4" fmla="*/ 1 w 1"/>
                    <a:gd name="T5" fmla="*/ 1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2"/>
                      </a:cubicBezTo>
                      <a:cubicBezTo>
                        <a:pt x="0" y="2"/>
                        <a:pt x="1" y="2"/>
                        <a:pt x="1" y="1"/>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68" name="Freeform 1083"/>
                <p:cNvSpPr>
                  <a:spLocks/>
                </p:cNvSpPr>
                <p:nvPr/>
              </p:nvSpPr>
              <p:spPr bwMode="auto">
                <a:xfrm>
                  <a:off x="14559" y="1163"/>
                  <a:ext cx="5" cy="5"/>
                </a:xfrm>
                <a:custGeom>
                  <a:avLst/>
                  <a:gdLst>
                    <a:gd name="T0" fmla="*/ 1 w 2"/>
                    <a:gd name="T1" fmla="*/ 0 h 2"/>
                    <a:gd name="T2" fmla="*/ 0 w 2"/>
                    <a:gd name="T3" fmla="*/ 0 h 2"/>
                    <a:gd name="T4" fmla="*/ 1 w 2"/>
                    <a:gd name="T5" fmla="*/ 2 h 2"/>
                    <a:gd name="T6" fmla="*/ 2 w 2"/>
                    <a:gd name="T7" fmla="*/ 2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1" y="0"/>
                        <a:pt x="0" y="0"/>
                      </a:cubicBezTo>
                      <a:cubicBezTo>
                        <a:pt x="0" y="0"/>
                        <a:pt x="0" y="0"/>
                        <a:pt x="1" y="2"/>
                      </a:cubicBezTo>
                      <a:cubicBezTo>
                        <a:pt x="1" y="2"/>
                        <a:pt x="1" y="2"/>
                        <a:pt x="2" y="2"/>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69" name="Freeform 1084"/>
                <p:cNvSpPr>
                  <a:spLocks/>
                </p:cNvSpPr>
                <p:nvPr/>
              </p:nvSpPr>
              <p:spPr bwMode="auto">
                <a:xfrm>
                  <a:off x="14531" y="1163"/>
                  <a:ext cx="7" cy="10"/>
                </a:xfrm>
                <a:custGeom>
                  <a:avLst/>
                  <a:gdLst>
                    <a:gd name="T0" fmla="*/ 1 w 3"/>
                    <a:gd name="T1" fmla="*/ 0 h 4"/>
                    <a:gd name="T2" fmla="*/ 0 w 3"/>
                    <a:gd name="T3" fmla="*/ 4 h 4"/>
                    <a:gd name="T4" fmla="*/ 2 w 3"/>
                    <a:gd name="T5" fmla="*/ 3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1" y="0"/>
                        <a:pt x="1" y="1"/>
                        <a:pt x="0" y="4"/>
                      </a:cubicBezTo>
                      <a:cubicBezTo>
                        <a:pt x="1" y="3"/>
                        <a:pt x="1" y="3"/>
                        <a:pt x="2" y="3"/>
                      </a:cubicBezTo>
                      <a:cubicBezTo>
                        <a:pt x="2" y="2"/>
                        <a:pt x="2" y="1"/>
                        <a:pt x="3" y="0"/>
                      </a:cubicBezTo>
                      <a:cubicBezTo>
                        <a:pt x="3"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70" name="Freeform 1085"/>
                <p:cNvSpPr>
                  <a:spLocks/>
                </p:cNvSpPr>
                <p:nvPr/>
              </p:nvSpPr>
              <p:spPr bwMode="auto">
                <a:xfrm>
                  <a:off x="14689" y="1163"/>
                  <a:ext cx="10" cy="19"/>
                </a:xfrm>
                <a:custGeom>
                  <a:avLst/>
                  <a:gdLst>
                    <a:gd name="T0" fmla="*/ 0 w 4"/>
                    <a:gd name="T1" fmla="*/ 0 h 8"/>
                    <a:gd name="T2" fmla="*/ 3 w 4"/>
                    <a:gd name="T3" fmla="*/ 8 h 8"/>
                    <a:gd name="T4" fmla="*/ 4 w 4"/>
                    <a:gd name="T5" fmla="*/ 7 h 8"/>
                    <a:gd name="T6" fmla="*/ 2 w 4"/>
                    <a:gd name="T7" fmla="*/ 0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0" y="0"/>
                        <a:pt x="0" y="0"/>
                        <a:pt x="3" y="8"/>
                      </a:cubicBezTo>
                      <a:cubicBezTo>
                        <a:pt x="3" y="8"/>
                        <a:pt x="3" y="7"/>
                        <a:pt x="4" y="7"/>
                      </a:cubicBezTo>
                      <a:cubicBezTo>
                        <a:pt x="3" y="4"/>
                        <a:pt x="2" y="0"/>
                        <a:pt x="2" y="0"/>
                      </a:cubicBezTo>
                      <a:cubicBezTo>
                        <a:pt x="2"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71" name="Freeform 1086"/>
                <p:cNvSpPr>
                  <a:spLocks/>
                </p:cNvSpPr>
                <p:nvPr/>
              </p:nvSpPr>
              <p:spPr bwMode="auto">
                <a:xfrm>
                  <a:off x="14611" y="1201"/>
                  <a:ext cx="3" cy="50"/>
                </a:xfrm>
                <a:custGeom>
                  <a:avLst/>
                  <a:gdLst>
                    <a:gd name="T0" fmla="*/ 0 w 1"/>
                    <a:gd name="T1" fmla="*/ 0 h 21"/>
                    <a:gd name="T2" fmla="*/ 0 w 1"/>
                    <a:gd name="T3" fmla="*/ 21 h 21"/>
                    <a:gd name="T4" fmla="*/ 1 w 1"/>
                    <a:gd name="T5" fmla="*/ 20 h 21"/>
                    <a:gd name="T6" fmla="*/ 1 w 1"/>
                    <a:gd name="T7" fmla="*/ 0 h 21"/>
                    <a:gd name="T8" fmla="*/ 0 w 1"/>
                    <a:gd name="T9" fmla="*/ 0 h 21"/>
                  </a:gdLst>
                  <a:ahLst/>
                  <a:cxnLst>
                    <a:cxn ang="0">
                      <a:pos x="T0" y="T1"/>
                    </a:cxn>
                    <a:cxn ang="0">
                      <a:pos x="T2" y="T3"/>
                    </a:cxn>
                    <a:cxn ang="0">
                      <a:pos x="T4" y="T5"/>
                    </a:cxn>
                    <a:cxn ang="0">
                      <a:pos x="T6" y="T7"/>
                    </a:cxn>
                    <a:cxn ang="0">
                      <a:pos x="T8" y="T9"/>
                    </a:cxn>
                  </a:cxnLst>
                  <a:rect l="0" t="0" r="r" b="b"/>
                  <a:pathLst>
                    <a:path w="1" h="21">
                      <a:moveTo>
                        <a:pt x="0" y="0"/>
                      </a:moveTo>
                      <a:cubicBezTo>
                        <a:pt x="0" y="0"/>
                        <a:pt x="0" y="17"/>
                        <a:pt x="0" y="21"/>
                      </a:cubicBezTo>
                      <a:cubicBezTo>
                        <a:pt x="1" y="21"/>
                        <a:pt x="1" y="20"/>
                        <a:pt x="1" y="20"/>
                      </a:cubicBezTo>
                      <a:cubicBezTo>
                        <a:pt x="1" y="1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72" name="Freeform 1087"/>
                <p:cNvSpPr>
                  <a:spLocks/>
                </p:cNvSpPr>
                <p:nvPr/>
              </p:nvSpPr>
              <p:spPr bwMode="auto">
                <a:xfrm>
                  <a:off x="14261" y="2172"/>
                  <a:ext cx="52" cy="35"/>
                </a:xfrm>
                <a:custGeom>
                  <a:avLst/>
                  <a:gdLst>
                    <a:gd name="T0" fmla="*/ 16 w 22"/>
                    <a:gd name="T1" fmla="*/ 0 h 15"/>
                    <a:gd name="T2" fmla="*/ 6 w 22"/>
                    <a:gd name="T3" fmla="*/ 0 h 15"/>
                    <a:gd name="T4" fmla="*/ 0 w 22"/>
                    <a:gd name="T5" fmla="*/ 7 h 15"/>
                    <a:gd name="T6" fmla="*/ 0 w 22"/>
                    <a:gd name="T7" fmla="*/ 15 h 15"/>
                    <a:gd name="T8" fmla="*/ 4 w 22"/>
                    <a:gd name="T9" fmla="*/ 13 h 15"/>
                    <a:gd name="T10" fmla="*/ 4 w 22"/>
                    <a:gd name="T11" fmla="*/ 8 h 15"/>
                    <a:gd name="T12" fmla="*/ 5 w 22"/>
                    <a:gd name="T13" fmla="*/ 8 h 15"/>
                    <a:gd name="T14" fmla="*/ 5 w 22"/>
                    <a:gd name="T15" fmla="*/ 13 h 15"/>
                    <a:gd name="T16" fmla="*/ 22 w 22"/>
                    <a:gd name="T17" fmla="*/ 6 h 15"/>
                    <a:gd name="T18" fmla="*/ 16 w 22"/>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5">
                      <a:moveTo>
                        <a:pt x="16" y="0"/>
                      </a:moveTo>
                      <a:cubicBezTo>
                        <a:pt x="15" y="0"/>
                        <a:pt x="7" y="0"/>
                        <a:pt x="6" y="0"/>
                      </a:cubicBezTo>
                      <a:cubicBezTo>
                        <a:pt x="2" y="0"/>
                        <a:pt x="0" y="3"/>
                        <a:pt x="0" y="7"/>
                      </a:cubicBezTo>
                      <a:cubicBezTo>
                        <a:pt x="0" y="7"/>
                        <a:pt x="0" y="11"/>
                        <a:pt x="0" y="15"/>
                      </a:cubicBezTo>
                      <a:cubicBezTo>
                        <a:pt x="1" y="14"/>
                        <a:pt x="2" y="14"/>
                        <a:pt x="4" y="13"/>
                      </a:cubicBezTo>
                      <a:cubicBezTo>
                        <a:pt x="4" y="11"/>
                        <a:pt x="4" y="8"/>
                        <a:pt x="4" y="8"/>
                      </a:cubicBezTo>
                      <a:cubicBezTo>
                        <a:pt x="4" y="8"/>
                        <a:pt x="4" y="8"/>
                        <a:pt x="5" y="8"/>
                      </a:cubicBezTo>
                      <a:cubicBezTo>
                        <a:pt x="5" y="8"/>
                        <a:pt x="5" y="10"/>
                        <a:pt x="5" y="13"/>
                      </a:cubicBezTo>
                      <a:cubicBezTo>
                        <a:pt x="11" y="11"/>
                        <a:pt x="17" y="8"/>
                        <a:pt x="22" y="6"/>
                      </a:cubicBezTo>
                      <a:cubicBezTo>
                        <a:pt x="22" y="3"/>
                        <a:pt x="19"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73" name="Freeform 1088"/>
                <p:cNvSpPr>
                  <a:spLocks/>
                </p:cNvSpPr>
                <p:nvPr/>
              </p:nvSpPr>
              <p:spPr bwMode="auto">
                <a:xfrm>
                  <a:off x="14190" y="2174"/>
                  <a:ext cx="62" cy="50"/>
                </a:xfrm>
                <a:custGeom>
                  <a:avLst/>
                  <a:gdLst>
                    <a:gd name="T0" fmla="*/ 17 w 26"/>
                    <a:gd name="T1" fmla="*/ 0 h 21"/>
                    <a:gd name="T2" fmla="*/ 10 w 26"/>
                    <a:gd name="T3" fmla="*/ 0 h 21"/>
                    <a:gd name="T4" fmla="*/ 4 w 26"/>
                    <a:gd name="T5" fmla="*/ 4 h 21"/>
                    <a:gd name="T6" fmla="*/ 0 w 26"/>
                    <a:gd name="T7" fmla="*/ 18 h 21"/>
                    <a:gd name="T8" fmla="*/ 1 w 26"/>
                    <a:gd name="T9" fmla="*/ 20 h 21"/>
                    <a:gd name="T10" fmla="*/ 4 w 26"/>
                    <a:gd name="T11" fmla="*/ 19 h 21"/>
                    <a:gd name="T12" fmla="*/ 8 w 26"/>
                    <a:gd name="T13" fmla="*/ 6 h 21"/>
                    <a:gd name="T14" fmla="*/ 9 w 26"/>
                    <a:gd name="T15" fmla="*/ 6 h 21"/>
                    <a:gd name="T16" fmla="*/ 4 w 26"/>
                    <a:gd name="T17" fmla="*/ 21 h 21"/>
                    <a:gd name="T18" fmla="*/ 21 w 26"/>
                    <a:gd name="T19" fmla="*/ 17 h 21"/>
                    <a:gd name="T20" fmla="*/ 18 w 26"/>
                    <a:gd name="T21" fmla="*/ 6 h 21"/>
                    <a:gd name="T22" fmla="*/ 19 w 26"/>
                    <a:gd name="T23" fmla="*/ 6 h 21"/>
                    <a:gd name="T24" fmla="*/ 22 w 26"/>
                    <a:gd name="T25" fmla="*/ 16 h 21"/>
                    <a:gd name="T26" fmla="*/ 26 w 26"/>
                    <a:gd name="T27" fmla="*/ 15 h 21"/>
                    <a:gd name="T28" fmla="*/ 23 w 26"/>
                    <a:gd name="T29" fmla="*/ 4 h 21"/>
                    <a:gd name="T30" fmla="*/ 17 w 26"/>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1">
                      <a:moveTo>
                        <a:pt x="17" y="0"/>
                      </a:moveTo>
                      <a:cubicBezTo>
                        <a:pt x="16" y="0"/>
                        <a:pt x="11" y="0"/>
                        <a:pt x="10" y="0"/>
                      </a:cubicBezTo>
                      <a:cubicBezTo>
                        <a:pt x="7" y="0"/>
                        <a:pt x="5" y="2"/>
                        <a:pt x="4" y="4"/>
                      </a:cubicBezTo>
                      <a:cubicBezTo>
                        <a:pt x="2" y="10"/>
                        <a:pt x="0" y="17"/>
                        <a:pt x="0" y="18"/>
                      </a:cubicBezTo>
                      <a:cubicBezTo>
                        <a:pt x="0" y="19"/>
                        <a:pt x="0" y="20"/>
                        <a:pt x="1" y="20"/>
                      </a:cubicBezTo>
                      <a:cubicBezTo>
                        <a:pt x="2" y="20"/>
                        <a:pt x="3" y="20"/>
                        <a:pt x="4" y="19"/>
                      </a:cubicBezTo>
                      <a:cubicBezTo>
                        <a:pt x="4" y="18"/>
                        <a:pt x="8" y="6"/>
                        <a:pt x="8" y="6"/>
                      </a:cubicBezTo>
                      <a:cubicBezTo>
                        <a:pt x="9" y="6"/>
                        <a:pt x="9" y="6"/>
                        <a:pt x="9" y="6"/>
                      </a:cubicBezTo>
                      <a:cubicBezTo>
                        <a:pt x="6" y="13"/>
                        <a:pt x="5" y="18"/>
                        <a:pt x="4" y="21"/>
                      </a:cubicBezTo>
                      <a:cubicBezTo>
                        <a:pt x="10" y="20"/>
                        <a:pt x="16" y="18"/>
                        <a:pt x="21" y="17"/>
                      </a:cubicBezTo>
                      <a:cubicBezTo>
                        <a:pt x="18" y="6"/>
                        <a:pt x="18" y="6"/>
                        <a:pt x="18" y="6"/>
                      </a:cubicBezTo>
                      <a:cubicBezTo>
                        <a:pt x="19" y="6"/>
                        <a:pt x="19" y="6"/>
                        <a:pt x="19" y="6"/>
                      </a:cubicBezTo>
                      <a:cubicBezTo>
                        <a:pt x="19" y="6"/>
                        <a:pt x="21" y="12"/>
                        <a:pt x="22" y="16"/>
                      </a:cubicBezTo>
                      <a:cubicBezTo>
                        <a:pt x="23" y="16"/>
                        <a:pt x="25" y="15"/>
                        <a:pt x="26" y="15"/>
                      </a:cubicBezTo>
                      <a:cubicBezTo>
                        <a:pt x="25" y="12"/>
                        <a:pt x="24" y="8"/>
                        <a:pt x="23" y="4"/>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74" name="Oval 1089"/>
                <p:cNvSpPr>
                  <a:spLocks noChangeArrowheads="1"/>
                </p:cNvSpPr>
                <p:nvPr/>
              </p:nvSpPr>
              <p:spPr bwMode="auto">
                <a:xfrm>
                  <a:off x="14211" y="1999"/>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75" name="Oval 1090"/>
                <p:cNvSpPr>
                  <a:spLocks noChangeArrowheads="1"/>
                </p:cNvSpPr>
                <p:nvPr/>
              </p:nvSpPr>
              <p:spPr bwMode="auto">
                <a:xfrm>
                  <a:off x="14342"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76" name="Oval 1091"/>
                <p:cNvSpPr>
                  <a:spLocks noChangeArrowheads="1"/>
                </p:cNvSpPr>
                <p:nvPr/>
              </p:nvSpPr>
              <p:spPr bwMode="auto">
                <a:xfrm>
                  <a:off x="14275"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77" name="Freeform 1092"/>
                <p:cNvSpPr>
                  <a:spLocks/>
                </p:cNvSpPr>
                <p:nvPr/>
              </p:nvSpPr>
              <p:spPr bwMode="auto">
                <a:xfrm>
                  <a:off x="14387" y="2025"/>
                  <a:ext cx="56" cy="80"/>
                </a:xfrm>
                <a:custGeom>
                  <a:avLst/>
                  <a:gdLst>
                    <a:gd name="T0" fmla="*/ 23 w 24"/>
                    <a:gd name="T1" fmla="*/ 5 h 34"/>
                    <a:gd name="T2" fmla="*/ 17 w 24"/>
                    <a:gd name="T3" fmla="*/ 0 h 34"/>
                    <a:gd name="T4" fmla="*/ 10 w 24"/>
                    <a:gd name="T5" fmla="*/ 0 h 34"/>
                    <a:gd name="T6" fmla="*/ 4 w 24"/>
                    <a:gd name="T7" fmla="*/ 5 h 34"/>
                    <a:gd name="T8" fmla="*/ 0 w 24"/>
                    <a:gd name="T9" fmla="*/ 18 h 34"/>
                    <a:gd name="T10" fmla="*/ 1 w 24"/>
                    <a:gd name="T11" fmla="*/ 21 h 34"/>
                    <a:gd name="T12" fmla="*/ 4 w 24"/>
                    <a:gd name="T13" fmla="*/ 20 h 34"/>
                    <a:gd name="T14" fmla="*/ 7 w 24"/>
                    <a:gd name="T15" fmla="*/ 6 h 34"/>
                    <a:gd name="T16" fmla="*/ 9 w 24"/>
                    <a:gd name="T17" fmla="*/ 6 h 34"/>
                    <a:gd name="T18" fmla="*/ 2 w 24"/>
                    <a:gd name="T19" fmla="*/ 28 h 34"/>
                    <a:gd name="T20" fmla="*/ 8 w 24"/>
                    <a:gd name="T21" fmla="*/ 28 h 34"/>
                    <a:gd name="T22" fmla="*/ 8 w 24"/>
                    <a:gd name="T23" fmla="*/ 34 h 34"/>
                    <a:gd name="T24" fmla="*/ 21 w 24"/>
                    <a:gd name="T25" fmla="*/ 16 h 34"/>
                    <a:gd name="T26" fmla="*/ 18 w 24"/>
                    <a:gd name="T27" fmla="*/ 6 h 34"/>
                    <a:gd name="T28" fmla="*/ 19 w 24"/>
                    <a:gd name="T29" fmla="*/ 6 h 34"/>
                    <a:gd name="T30" fmla="*/ 22 w 24"/>
                    <a:gd name="T31" fmla="*/ 14 h 34"/>
                    <a:gd name="T32" fmla="*/ 24 w 24"/>
                    <a:gd name="T33" fmla="*/ 10 h 34"/>
                    <a:gd name="T34" fmla="*/ 23 w 24"/>
                    <a:gd name="T35"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34">
                      <a:moveTo>
                        <a:pt x="23" y="5"/>
                      </a:moveTo>
                      <a:cubicBezTo>
                        <a:pt x="22" y="2"/>
                        <a:pt x="20"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7" y="6"/>
                        <a:pt x="7" y="6"/>
                      </a:cubicBezTo>
                      <a:cubicBezTo>
                        <a:pt x="9" y="6"/>
                        <a:pt x="9" y="6"/>
                        <a:pt x="9" y="6"/>
                      </a:cubicBezTo>
                      <a:cubicBezTo>
                        <a:pt x="2" y="28"/>
                        <a:pt x="2" y="28"/>
                        <a:pt x="2" y="28"/>
                      </a:cubicBezTo>
                      <a:cubicBezTo>
                        <a:pt x="8" y="28"/>
                        <a:pt x="8" y="28"/>
                        <a:pt x="8" y="28"/>
                      </a:cubicBezTo>
                      <a:cubicBezTo>
                        <a:pt x="8" y="30"/>
                        <a:pt x="8" y="32"/>
                        <a:pt x="8" y="34"/>
                      </a:cubicBezTo>
                      <a:cubicBezTo>
                        <a:pt x="13" y="28"/>
                        <a:pt x="17" y="22"/>
                        <a:pt x="21" y="16"/>
                      </a:cubicBezTo>
                      <a:cubicBezTo>
                        <a:pt x="18" y="6"/>
                        <a:pt x="18" y="6"/>
                        <a:pt x="18" y="6"/>
                      </a:cubicBezTo>
                      <a:cubicBezTo>
                        <a:pt x="19" y="6"/>
                        <a:pt x="19" y="6"/>
                        <a:pt x="19" y="6"/>
                      </a:cubicBezTo>
                      <a:cubicBezTo>
                        <a:pt x="19" y="6"/>
                        <a:pt x="21" y="11"/>
                        <a:pt x="22" y="14"/>
                      </a:cubicBezTo>
                      <a:cubicBezTo>
                        <a:pt x="22" y="13"/>
                        <a:pt x="23" y="12"/>
                        <a:pt x="24" y="10"/>
                      </a:cubicBezTo>
                      <a:cubicBezTo>
                        <a:pt x="24" y="8"/>
                        <a:pt x="23" y="6"/>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78" name="Freeform 1093"/>
                <p:cNvSpPr>
                  <a:spLocks/>
                </p:cNvSpPr>
                <p:nvPr/>
              </p:nvSpPr>
              <p:spPr bwMode="auto">
                <a:xfrm>
                  <a:off x="14195" y="2025"/>
                  <a:ext cx="54"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8 w 23"/>
                    <a:gd name="T35" fmla="*/ 8 h 47"/>
                    <a:gd name="T36" fmla="*/ 18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79" name="Freeform 1094"/>
                <p:cNvSpPr>
                  <a:spLocks/>
                </p:cNvSpPr>
                <p:nvPr/>
              </p:nvSpPr>
              <p:spPr bwMode="auto">
                <a:xfrm>
                  <a:off x="14325" y="2025"/>
                  <a:ext cx="54" cy="111"/>
                </a:xfrm>
                <a:custGeom>
                  <a:avLst/>
                  <a:gdLst>
                    <a:gd name="T0" fmla="*/ 17 w 23"/>
                    <a:gd name="T1" fmla="*/ 0 h 47"/>
                    <a:gd name="T2" fmla="*/ 7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80" name="Oval 1095"/>
                <p:cNvSpPr>
                  <a:spLocks noChangeArrowheads="1"/>
                </p:cNvSpPr>
                <p:nvPr/>
              </p:nvSpPr>
              <p:spPr bwMode="auto">
                <a:xfrm>
                  <a:off x="14211" y="2148"/>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81" name="Freeform 1096"/>
                <p:cNvSpPr>
                  <a:spLocks/>
                </p:cNvSpPr>
                <p:nvPr/>
              </p:nvSpPr>
              <p:spPr bwMode="auto">
                <a:xfrm>
                  <a:off x="14254" y="2025"/>
                  <a:ext cx="66" cy="111"/>
                </a:xfrm>
                <a:custGeom>
                  <a:avLst/>
                  <a:gdLst>
                    <a:gd name="T0" fmla="*/ 23 w 28"/>
                    <a:gd name="T1" fmla="*/ 5 h 47"/>
                    <a:gd name="T2" fmla="*/ 18 w 28"/>
                    <a:gd name="T3" fmla="*/ 0 h 47"/>
                    <a:gd name="T4" fmla="*/ 10 w 28"/>
                    <a:gd name="T5" fmla="*/ 0 h 47"/>
                    <a:gd name="T6" fmla="*/ 5 w 28"/>
                    <a:gd name="T7" fmla="*/ 5 h 47"/>
                    <a:gd name="T8" fmla="*/ 1 w 28"/>
                    <a:gd name="T9" fmla="*/ 18 h 47"/>
                    <a:gd name="T10" fmla="*/ 2 w 28"/>
                    <a:gd name="T11" fmla="*/ 21 h 47"/>
                    <a:gd name="T12" fmla="*/ 4 w 28"/>
                    <a:gd name="T13" fmla="*/ 20 h 47"/>
                    <a:gd name="T14" fmla="*/ 8 w 28"/>
                    <a:gd name="T15" fmla="*/ 6 h 47"/>
                    <a:gd name="T16" fmla="*/ 9 w 28"/>
                    <a:gd name="T17" fmla="*/ 6 h 47"/>
                    <a:gd name="T18" fmla="*/ 3 w 28"/>
                    <a:gd name="T19" fmla="*/ 28 h 47"/>
                    <a:gd name="T20" fmla="*/ 9 w 28"/>
                    <a:gd name="T21" fmla="*/ 28 h 47"/>
                    <a:gd name="T22" fmla="*/ 9 w 28"/>
                    <a:gd name="T23" fmla="*/ 45 h 47"/>
                    <a:gd name="T24" fmla="*/ 11 w 28"/>
                    <a:gd name="T25" fmla="*/ 47 h 47"/>
                    <a:gd name="T26" fmla="*/ 14 w 28"/>
                    <a:gd name="T27" fmla="*/ 45 h 47"/>
                    <a:gd name="T28" fmla="*/ 14 w 28"/>
                    <a:gd name="T29" fmla="*/ 28 h 47"/>
                    <a:gd name="T30" fmla="*/ 15 w 28"/>
                    <a:gd name="T31" fmla="*/ 28 h 47"/>
                    <a:gd name="T32" fmla="*/ 15 w 28"/>
                    <a:gd name="T33" fmla="*/ 45 h 47"/>
                    <a:gd name="T34" fmla="*/ 17 w 28"/>
                    <a:gd name="T35" fmla="*/ 47 h 47"/>
                    <a:gd name="T36" fmla="*/ 19 w 28"/>
                    <a:gd name="T37" fmla="*/ 45 h 47"/>
                    <a:gd name="T38" fmla="*/ 19 w 28"/>
                    <a:gd name="T39" fmla="*/ 28 h 47"/>
                    <a:gd name="T40" fmla="*/ 25 w 28"/>
                    <a:gd name="T41" fmla="*/ 28 h 47"/>
                    <a:gd name="T42" fmla="*/ 19 w 28"/>
                    <a:gd name="T43" fmla="*/ 6 h 47"/>
                    <a:gd name="T44" fmla="*/ 20 w 28"/>
                    <a:gd name="T45" fmla="*/ 6 h 47"/>
                    <a:gd name="T46" fmla="*/ 24 w 28"/>
                    <a:gd name="T47" fmla="*/ 20 h 47"/>
                    <a:gd name="T48" fmla="*/ 26 w 28"/>
                    <a:gd name="T49" fmla="*/ 21 h 47"/>
                    <a:gd name="T50" fmla="*/ 27 w 28"/>
                    <a:gd name="T51" fmla="*/ 18 h 47"/>
                    <a:gd name="T52" fmla="*/ 23 w 28"/>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5"/>
                      </a:moveTo>
                      <a:cubicBezTo>
                        <a:pt x="23" y="2"/>
                        <a:pt x="20" y="0"/>
                        <a:pt x="18" y="0"/>
                      </a:cubicBezTo>
                      <a:cubicBezTo>
                        <a:pt x="17" y="0"/>
                        <a:pt x="11" y="0"/>
                        <a:pt x="10" y="0"/>
                      </a:cubicBezTo>
                      <a:cubicBezTo>
                        <a:pt x="8" y="0"/>
                        <a:pt x="5" y="2"/>
                        <a:pt x="5" y="5"/>
                      </a:cubicBezTo>
                      <a:cubicBezTo>
                        <a:pt x="3" y="10"/>
                        <a:pt x="1" y="18"/>
                        <a:pt x="1" y="18"/>
                      </a:cubicBezTo>
                      <a:cubicBezTo>
                        <a:pt x="0" y="19"/>
                        <a:pt x="1" y="20"/>
                        <a:pt x="2" y="21"/>
                      </a:cubicBezTo>
                      <a:cubicBezTo>
                        <a:pt x="3" y="21"/>
                        <a:pt x="4" y="20"/>
                        <a:pt x="4" y="20"/>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20"/>
                      </a:cubicBezTo>
                      <a:cubicBezTo>
                        <a:pt x="24" y="20"/>
                        <a:pt x="25" y="21"/>
                        <a:pt x="26" y="21"/>
                      </a:cubicBezTo>
                      <a:cubicBezTo>
                        <a:pt x="27" y="20"/>
                        <a:pt x="28"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82" name="Oval 1097"/>
                <p:cNvSpPr>
                  <a:spLocks noChangeArrowheads="1"/>
                </p:cNvSpPr>
                <p:nvPr/>
              </p:nvSpPr>
              <p:spPr bwMode="auto">
                <a:xfrm>
                  <a:off x="14275"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83" name="Oval 1098"/>
                <p:cNvSpPr>
                  <a:spLocks noChangeArrowheads="1"/>
                </p:cNvSpPr>
                <p:nvPr/>
              </p:nvSpPr>
              <p:spPr bwMode="auto">
                <a:xfrm>
                  <a:off x="14408"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84" name="Freeform 1099"/>
                <p:cNvSpPr>
                  <a:spLocks/>
                </p:cNvSpPr>
                <p:nvPr/>
              </p:nvSpPr>
              <p:spPr bwMode="auto">
                <a:xfrm>
                  <a:off x="14342" y="2148"/>
                  <a:ext cx="21" cy="19"/>
                </a:xfrm>
                <a:custGeom>
                  <a:avLst/>
                  <a:gdLst>
                    <a:gd name="T0" fmla="*/ 5 w 9"/>
                    <a:gd name="T1" fmla="*/ 0 h 8"/>
                    <a:gd name="T2" fmla="*/ 0 w 9"/>
                    <a:gd name="T3" fmla="*/ 5 h 8"/>
                    <a:gd name="T4" fmla="*/ 1 w 9"/>
                    <a:gd name="T5" fmla="*/ 8 h 8"/>
                    <a:gd name="T6" fmla="*/ 9 w 9"/>
                    <a:gd name="T7" fmla="*/ 2 h 8"/>
                    <a:gd name="T8" fmla="*/ 5 w 9"/>
                    <a:gd name="T9" fmla="*/ 0 h 8"/>
                  </a:gdLst>
                  <a:ahLst/>
                  <a:cxnLst>
                    <a:cxn ang="0">
                      <a:pos x="T0" y="T1"/>
                    </a:cxn>
                    <a:cxn ang="0">
                      <a:pos x="T2" y="T3"/>
                    </a:cxn>
                    <a:cxn ang="0">
                      <a:pos x="T4" y="T5"/>
                    </a:cxn>
                    <a:cxn ang="0">
                      <a:pos x="T6" y="T7"/>
                    </a:cxn>
                    <a:cxn ang="0">
                      <a:pos x="T8" y="T9"/>
                    </a:cxn>
                  </a:cxnLst>
                  <a:rect l="0" t="0" r="r" b="b"/>
                  <a:pathLst>
                    <a:path w="9" h="8">
                      <a:moveTo>
                        <a:pt x="5" y="0"/>
                      </a:moveTo>
                      <a:cubicBezTo>
                        <a:pt x="2" y="0"/>
                        <a:pt x="0" y="2"/>
                        <a:pt x="0" y="5"/>
                      </a:cubicBezTo>
                      <a:cubicBezTo>
                        <a:pt x="0" y="6"/>
                        <a:pt x="1" y="7"/>
                        <a:pt x="1" y="8"/>
                      </a:cubicBezTo>
                      <a:cubicBezTo>
                        <a:pt x="4" y="6"/>
                        <a:pt x="7" y="4"/>
                        <a:pt x="9" y="2"/>
                      </a:cubicBezTo>
                      <a:cubicBezTo>
                        <a:pt x="8"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85" name="Oval 1100"/>
                <p:cNvSpPr>
                  <a:spLocks noChangeArrowheads="1"/>
                </p:cNvSpPr>
                <p:nvPr/>
              </p:nvSpPr>
              <p:spPr bwMode="auto">
                <a:xfrm>
                  <a:off x="13688"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86" name="Freeform 1101"/>
                <p:cNvSpPr>
                  <a:spLocks/>
                </p:cNvSpPr>
                <p:nvPr/>
              </p:nvSpPr>
              <p:spPr bwMode="auto">
                <a:xfrm>
                  <a:off x="13956" y="2295"/>
                  <a:ext cx="16" cy="19"/>
                </a:xfrm>
                <a:custGeom>
                  <a:avLst/>
                  <a:gdLst>
                    <a:gd name="T0" fmla="*/ 7 w 7"/>
                    <a:gd name="T1" fmla="*/ 4 h 8"/>
                    <a:gd name="T2" fmla="*/ 3 w 7"/>
                    <a:gd name="T3" fmla="*/ 0 h 8"/>
                    <a:gd name="T4" fmla="*/ 0 w 7"/>
                    <a:gd name="T5" fmla="*/ 1 h 8"/>
                    <a:gd name="T6" fmla="*/ 6 w 7"/>
                    <a:gd name="T7" fmla="*/ 8 h 8"/>
                    <a:gd name="T8" fmla="*/ 7 w 7"/>
                    <a:gd name="T9" fmla="*/ 4 h 8"/>
                  </a:gdLst>
                  <a:ahLst/>
                  <a:cxnLst>
                    <a:cxn ang="0">
                      <a:pos x="T0" y="T1"/>
                    </a:cxn>
                    <a:cxn ang="0">
                      <a:pos x="T2" y="T3"/>
                    </a:cxn>
                    <a:cxn ang="0">
                      <a:pos x="T4" y="T5"/>
                    </a:cxn>
                    <a:cxn ang="0">
                      <a:pos x="T6" y="T7"/>
                    </a:cxn>
                    <a:cxn ang="0">
                      <a:pos x="T8" y="T9"/>
                    </a:cxn>
                  </a:cxnLst>
                  <a:rect l="0" t="0" r="r" b="b"/>
                  <a:pathLst>
                    <a:path w="7" h="8">
                      <a:moveTo>
                        <a:pt x="7" y="4"/>
                      </a:moveTo>
                      <a:cubicBezTo>
                        <a:pt x="7" y="2"/>
                        <a:pt x="5" y="0"/>
                        <a:pt x="3" y="0"/>
                      </a:cubicBezTo>
                      <a:cubicBezTo>
                        <a:pt x="2" y="0"/>
                        <a:pt x="1" y="0"/>
                        <a:pt x="0" y="1"/>
                      </a:cubicBezTo>
                      <a:cubicBezTo>
                        <a:pt x="2" y="3"/>
                        <a:pt x="4" y="5"/>
                        <a:pt x="6" y="8"/>
                      </a:cubicBezTo>
                      <a:cubicBezTo>
                        <a:pt x="7" y="7"/>
                        <a:pt x="7" y="6"/>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87" name="Freeform 1102"/>
                <p:cNvSpPr>
                  <a:spLocks/>
                </p:cNvSpPr>
                <p:nvPr/>
              </p:nvSpPr>
              <p:spPr bwMode="auto">
                <a:xfrm>
                  <a:off x="13871" y="2172"/>
                  <a:ext cx="52" cy="99"/>
                </a:xfrm>
                <a:custGeom>
                  <a:avLst/>
                  <a:gdLst>
                    <a:gd name="T0" fmla="*/ 18 w 22"/>
                    <a:gd name="T1" fmla="*/ 8 h 42"/>
                    <a:gd name="T2" fmla="*/ 18 w 22"/>
                    <a:gd name="T3" fmla="*/ 21 h 42"/>
                    <a:gd name="T4" fmla="*/ 20 w 22"/>
                    <a:gd name="T5" fmla="*/ 23 h 42"/>
                    <a:gd name="T6" fmla="*/ 22 w 22"/>
                    <a:gd name="T7" fmla="*/ 21 h 42"/>
                    <a:gd name="T8" fmla="*/ 22 w 22"/>
                    <a:gd name="T9" fmla="*/ 7 h 42"/>
                    <a:gd name="T10" fmla="*/ 16 w 22"/>
                    <a:gd name="T11" fmla="*/ 0 h 42"/>
                    <a:gd name="T12" fmla="*/ 6 w 22"/>
                    <a:gd name="T13" fmla="*/ 0 h 42"/>
                    <a:gd name="T14" fmla="*/ 0 w 22"/>
                    <a:gd name="T15" fmla="*/ 7 h 42"/>
                    <a:gd name="T16" fmla="*/ 0 w 22"/>
                    <a:gd name="T17" fmla="*/ 21 h 42"/>
                    <a:gd name="T18" fmla="*/ 2 w 22"/>
                    <a:gd name="T19" fmla="*/ 23 h 42"/>
                    <a:gd name="T20" fmla="*/ 4 w 22"/>
                    <a:gd name="T21" fmla="*/ 21 h 42"/>
                    <a:gd name="T22" fmla="*/ 4 w 22"/>
                    <a:gd name="T23" fmla="*/ 8 h 42"/>
                    <a:gd name="T24" fmla="*/ 5 w 22"/>
                    <a:gd name="T25" fmla="*/ 8 h 42"/>
                    <a:gd name="T26" fmla="*/ 5 w 22"/>
                    <a:gd name="T27" fmla="*/ 38 h 42"/>
                    <a:gd name="T28" fmla="*/ 10 w 22"/>
                    <a:gd name="T29" fmla="*/ 40 h 42"/>
                    <a:gd name="T30" fmla="*/ 10 w 22"/>
                    <a:gd name="T31" fmla="*/ 23 h 42"/>
                    <a:gd name="T32" fmla="*/ 12 w 22"/>
                    <a:gd name="T33" fmla="*/ 23 h 42"/>
                    <a:gd name="T34" fmla="*/ 12 w 22"/>
                    <a:gd name="T35" fmla="*/ 40 h 42"/>
                    <a:gd name="T36" fmla="*/ 17 w 22"/>
                    <a:gd name="T37" fmla="*/ 42 h 42"/>
                    <a:gd name="T38" fmla="*/ 17 w 22"/>
                    <a:gd name="T39" fmla="*/ 8 h 42"/>
                    <a:gd name="T40" fmla="*/ 18 w 22"/>
                    <a:gd name="T4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42">
                      <a:moveTo>
                        <a:pt x="18" y="8"/>
                      </a:move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7" y="0"/>
                        <a:pt x="6" y="0"/>
                      </a:cubicBezTo>
                      <a:cubicBezTo>
                        <a:pt x="2"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27"/>
                        <a:pt x="5" y="38"/>
                      </a:cubicBezTo>
                      <a:cubicBezTo>
                        <a:pt x="7" y="39"/>
                        <a:pt x="9" y="39"/>
                        <a:pt x="10" y="40"/>
                      </a:cubicBezTo>
                      <a:cubicBezTo>
                        <a:pt x="10" y="33"/>
                        <a:pt x="10" y="23"/>
                        <a:pt x="10" y="23"/>
                      </a:cubicBezTo>
                      <a:cubicBezTo>
                        <a:pt x="10" y="23"/>
                        <a:pt x="10" y="23"/>
                        <a:pt x="12" y="23"/>
                      </a:cubicBezTo>
                      <a:cubicBezTo>
                        <a:pt x="12" y="23"/>
                        <a:pt x="12" y="34"/>
                        <a:pt x="12" y="40"/>
                      </a:cubicBezTo>
                      <a:cubicBezTo>
                        <a:pt x="13" y="41"/>
                        <a:pt x="15" y="41"/>
                        <a:pt x="17" y="42"/>
                      </a:cubicBezTo>
                      <a:cubicBezTo>
                        <a:pt x="17" y="34"/>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88" name="Freeform 1103"/>
                <p:cNvSpPr>
                  <a:spLocks/>
                </p:cNvSpPr>
                <p:nvPr/>
              </p:nvSpPr>
              <p:spPr bwMode="auto">
                <a:xfrm>
                  <a:off x="13972" y="2318"/>
                  <a:ext cx="17" cy="55"/>
                </a:xfrm>
                <a:custGeom>
                  <a:avLst/>
                  <a:gdLst>
                    <a:gd name="T0" fmla="*/ 3 w 7"/>
                    <a:gd name="T1" fmla="*/ 8 h 23"/>
                    <a:gd name="T2" fmla="*/ 3 w 7"/>
                    <a:gd name="T3" fmla="*/ 21 h 23"/>
                    <a:gd name="T4" fmla="*/ 5 w 7"/>
                    <a:gd name="T5" fmla="*/ 23 h 23"/>
                    <a:gd name="T6" fmla="*/ 7 w 7"/>
                    <a:gd name="T7" fmla="*/ 21 h 23"/>
                    <a:gd name="T8" fmla="*/ 7 w 7"/>
                    <a:gd name="T9" fmla="*/ 6 h 23"/>
                    <a:gd name="T10" fmla="*/ 1 w 7"/>
                    <a:gd name="T11" fmla="*/ 0 h 23"/>
                    <a:gd name="T12" fmla="*/ 0 w 7"/>
                    <a:gd name="T13" fmla="*/ 0 h 23"/>
                    <a:gd name="T14" fmla="*/ 2 w 7"/>
                    <a:gd name="T15" fmla="*/ 5 h 23"/>
                    <a:gd name="T16" fmla="*/ 2 w 7"/>
                    <a:gd name="T17" fmla="*/ 21 h 23"/>
                    <a:gd name="T18" fmla="*/ 2 w 7"/>
                    <a:gd name="T19" fmla="*/ 8 h 23"/>
                    <a:gd name="T20" fmla="*/ 3 w 7"/>
                    <a:gd name="T2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3">
                      <a:moveTo>
                        <a:pt x="3" y="8"/>
                      </a:moveTo>
                      <a:cubicBezTo>
                        <a:pt x="3" y="8"/>
                        <a:pt x="3" y="20"/>
                        <a:pt x="3" y="21"/>
                      </a:cubicBezTo>
                      <a:cubicBezTo>
                        <a:pt x="3" y="22"/>
                        <a:pt x="4" y="23"/>
                        <a:pt x="5" y="23"/>
                      </a:cubicBezTo>
                      <a:cubicBezTo>
                        <a:pt x="6" y="23"/>
                        <a:pt x="7" y="22"/>
                        <a:pt x="7" y="21"/>
                      </a:cubicBezTo>
                      <a:cubicBezTo>
                        <a:pt x="7" y="20"/>
                        <a:pt x="7" y="8"/>
                        <a:pt x="7" y="6"/>
                      </a:cubicBezTo>
                      <a:cubicBezTo>
                        <a:pt x="7" y="3"/>
                        <a:pt x="4" y="0"/>
                        <a:pt x="1" y="0"/>
                      </a:cubicBezTo>
                      <a:cubicBezTo>
                        <a:pt x="1" y="0"/>
                        <a:pt x="0" y="0"/>
                        <a:pt x="0" y="0"/>
                      </a:cubicBezTo>
                      <a:cubicBezTo>
                        <a:pt x="1" y="2"/>
                        <a:pt x="1" y="3"/>
                        <a:pt x="2" y="5"/>
                      </a:cubicBezTo>
                      <a:cubicBezTo>
                        <a:pt x="2" y="5"/>
                        <a:pt x="1" y="13"/>
                        <a:pt x="2" y="21"/>
                      </a:cubicBezTo>
                      <a:cubicBezTo>
                        <a:pt x="2" y="14"/>
                        <a:pt x="2" y="8"/>
                        <a:pt x="2" y="8"/>
                      </a:cubicBezTo>
                      <a:cubicBezTo>
                        <a:pt x="2" y="8"/>
                        <a:pt x="2"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89" name="Oval 1104"/>
                <p:cNvSpPr>
                  <a:spLocks noChangeArrowheads="1"/>
                </p:cNvSpPr>
                <p:nvPr/>
              </p:nvSpPr>
              <p:spPr bwMode="auto">
                <a:xfrm>
                  <a:off x="13688"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90" name="Freeform 1105"/>
                <p:cNvSpPr>
                  <a:spLocks/>
                </p:cNvSpPr>
                <p:nvPr/>
              </p:nvSpPr>
              <p:spPr bwMode="auto">
                <a:xfrm>
                  <a:off x="13755" y="2148"/>
                  <a:ext cx="21" cy="12"/>
                </a:xfrm>
                <a:custGeom>
                  <a:avLst/>
                  <a:gdLst>
                    <a:gd name="T0" fmla="*/ 5 w 9"/>
                    <a:gd name="T1" fmla="*/ 0 h 5"/>
                    <a:gd name="T2" fmla="*/ 0 w 9"/>
                    <a:gd name="T3" fmla="*/ 5 h 5"/>
                    <a:gd name="T4" fmla="*/ 0 w 9"/>
                    <a:gd name="T5" fmla="*/ 5 h 5"/>
                    <a:gd name="T6" fmla="*/ 9 w 9"/>
                    <a:gd name="T7" fmla="*/ 4 h 5"/>
                    <a:gd name="T8" fmla="*/ 5 w 9"/>
                    <a:gd name="T9" fmla="*/ 0 h 5"/>
                  </a:gdLst>
                  <a:ahLst/>
                  <a:cxnLst>
                    <a:cxn ang="0">
                      <a:pos x="T0" y="T1"/>
                    </a:cxn>
                    <a:cxn ang="0">
                      <a:pos x="T2" y="T3"/>
                    </a:cxn>
                    <a:cxn ang="0">
                      <a:pos x="T4" y="T5"/>
                    </a:cxn>
                    <a:cxn ang="0">
                      <a:pos x="T6" y="T7"/>
                    </a:cxn>
                    <a:cxn ang="0">
                      <a:pos x="T8" y="T9"/>
                    </a:cxn>
                  </a:cxnLst>
                  <a:rect l="0" t="0" r="r" b="b"/>
                  <a:pathLst>
                    <a:path w="9" h="5">
                      <a:moveTo>
                        <a:pt x="5" y="0"/>
                      </a:moveTo>
                      <a:cubicBezTo>
                        <a:pt x="2" y="0"/>
                        <a:pt x="0" y="2"/>
                        <a:pt x="0" y="5"/>
                      </a:cubicBezTo>
                      <a:cubicBezTo>
                        <a:pt x="0" y="5"/>
                        <a:pt x="0" y="5"/>
                        <a:pt x="0" y="5"/>
                      </a:cubicBezTo>
                      <a:cubicBezTo>
                        <a:pt x="3" y="4"/>
                        <a:pt x="6" y="4"/>
                        <a:pt x="9" y="4"/>
                      </a:cubicBezTo>
                      <a:cubicBezTo>
                        <a:pt x="9"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91" name="Freeform 1106"/>
                <p:cNvSpPr>
                  <a:spLocks/>
                </p:cNvSpPr>
                <p:nvPr/>
              </p:nvSpPr>
              <p:spPr bwMode="auto">
                <a:xfrm>
                  <a:off x="13800" y="2174"/>
                  <a:ext cx="64" cy="73"/>
                </a:xfrm>
                <a:custGeom>
                  <a:avLst/>
                  <a:gdLst>
                    <a:gd name="T0" fmla="*/ 25 w 27"/>
                    <a:gd name="T1" fmla="*/ 28 h 31"/>
                    <a:gd name="T2" fmla="*/ 18 w 27"/>
                    <a:gd name="T3" fmla="*/ 6 h 31"/>
                    <a:gd name="T4" fmla="*/ 19 w 27"/>
                    <a:gd name="T5" fmla="*/ 6 h 31"/>
                    <a:gd name="T6" fmla="*/ 23 w 27"/>
                    <a:gd name="T7" fmla="*/ 19 h 31"/>
                    <a:gd name="T8" fmla="*/ 25 w 27"/>
                    <a:gd name="T9" fmla="*/ 20 h 31"/>
                    <a:gd name="T10" fmla="*/ 26 w 27"/>
                    <a:gd name="T11" fmla="*/ 18 h 31"/>
                    <a:gd name="T12" fmla="*/ 23 w 27"/>
                    <a:gd name="T13" fmla="*/ 4 h 31"/>
                    <a:gd name="T14" fmla="*/ 17 w 27"/>
                    <a:gd name="T15" fmla="*/ 0 h 31"/>
                    <a:gd name="T16" fmla="*/ 10 w 27"/>
                    <a:gd name="T17" fmla="*/ 0 h 31"/>
                    <a:gd name="T18" fmla="*/ 4 w 27"/>
                    <a:gd name="T19" fmla="*/ 4 h 31"/>
                    <a:gd name="T20" fmla="*/ 0 w 27"/>
                    <a:gd name="T21" fmla="*/ 18 h 31"/>
                    <a:gd name="T22" fmla="*/ 2 w 27"/>
                    <a:gd name="T23" fmla="*/ 20 h 31"/>
                    <a:gd name="T24" fmla="*/ 4 w 27"/>
                    <a:gd name="T25" fmla="*/ 19 h 31"/>
                    <a:gd name="T26" fmla="*/ 7 w 27"/>
                    <a:gd name="T27" fmla="*/ 6 h 31"/>
                    <a:gd name="T28" fmla="*/ 9 w 27"/>
                    <a:gd name="T29" fmla="*/ 6 h 31"/>
                    <a:gd name="T30" fmla="*/ 4 w 27"/>
                    <a:gd name="T31" fmla="*/ 22 h 31"/>
                    <a:gd name="T32" fmla="*/ 13 w 27"/>
                    <a:gd name="T33" fmla="*/ 29 h 31"/>
                    <a:gd name="T34" fmla="*/ 13 w 27"/>
                    <a:gd name="T35" fmla="*/ 28 h 31"/>
                    <a:gd name="T36" fmla="*/ 14 w 27"/>
                    <a:gd name="T37" fmla="*/ 28 h 31"/>
                    <a:gd name="T38" fmla="*/ 14 w 27"/>
                    <a:gd name="T39" fmla="*/ 29 h 31"/>
                    <a:gd name="T40" fmla="*/ 18 w 27"/>
                    <a:gd name="T41" fmla="*/ 31 h 31"/>
                    <a:gd name="T42" fmla="*/ 18 w 27"/>
                    <a:gd name="T43" fmla="*/ 28 h 31"/>
                    <a:gd name="T44" fmla="*/ 25 w 27"/>
                    <a:gd name="T45"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
                      <a:moveTo>
                        <a:pt x="25" y="28"/>
                      </a:moveTo>
                      <a:cubicBezTo>
                        <a:pt x="18" y="6"/>
                        <a:pt x="18" y="6"/>
                        <a:pt x="18" y="6"/>
                      </a:cubicBezTo>
                      <a:cubicBezTo>
                        <a:pt x="19" y="6"/>
                        <a:pt x="19" y="6"/>
                        <a:pt x="19" y="6"/>
                      </a:cubicBezTo>
                      <a:cubicBezTo>
                        <a:pt x="19" y="6"/>
                        <a:pt x="23" y="18"/>
                        <a:pt x="23" y="19"/>
                      </a:cubicBezTo>
                      <a:cubicBezTo>
                        <a:pt x="23" y="20"/>
                        <a:pt x="24" y="20"/>
                        <a:pt x="25" y="20"/>
                      </a:cubicBezTo>
                      <a:cubicBezTo>
                        <a:pt x="26" y="20"/>
                        <a:pt x="27" y="19"/>
                        <a:pt x="26" y="18"/>
                      </a:cubicBezTo>
                      <a:cubicBezTo>
                        <a:pt x="26" y="17"/>
                        <a:pt x="24" y="10"/>
                        <a:pt x="23" y="4"/>
                      </a:cubicBezTo>
                      <a:cubicBezTo>
                        <a:pt x="22" y="2"/>
                        <a:pt x="20" y="0"/>
                        <a:pt x="17" y="0"/>
                      </a:cubicBezTo>
                      <a:cubicBezTo>
                        <a:pt x="16" y="0"/>
                        <a:pt x="11" y="0"/>
                        <a:pt x="10" y="0"/>
                      </a:cubicBezTo>
                      <a:cubicBezTo>
                        <a:pt x="7" y="0"/>
                        <a:pt x="5" y="2"/>
                        <a:pt x="4" y="4"/>
                      </a:cubicBezTo>
                      <a:cubicBezTo>
                        <a:pt x="3" y="9"/>
                        <a:pt x="1" y="16"/>
                        <a:pt x="0" y="18"/>
                      </a:cubicBezTo>
                      <a:cubicBezTo>
                        <a:pt x="1" y="18"/>
                        <a:pt x="1" y="19"/>
                        <a:pt x="2" y="20"/>
                      </a:cubicBezTo>
                      <a:cubicBezTo>
                        <a:pt x="3" y="20"/>
                        <a:pt x="3" y="20"/>
                        <a:pt x="4" y="19"/>
                      </a:cubicBezTo>
                      <a:cubicBezTo>
                        <a:pt x="4" y="18"/>
                        <a:pt x="7" y="6"/>
                        <a:pt x="7" y="6"/>
                      </a:cubicBezTo>
                      <a:cubicBezTo>
                        <a:pt x="9" y="6"/>
                        <a:pt x="9" y="6"/>
                        <a:pt x="9" y="6"/>
                      </a:cubicBezTo>
                      <a:cubicBezTo>
                        <a:pt x="6" y="14"/>
                        <a:pt x="5" y="19"/>
                        <a:pt x="4" y="22"/>
                      </a:cubicBezTo>
                      <a:cubicBezTo>
                        <a:pt x="6" y="25"/>
                        <a:pt x="9" y="27"/>
                        <a:pt x="13" y="29"/>
                      </a:cubicBezTo>
                      <a:cubicBezTo>
                        <a:pt x="13" y="28"/>
                        <a:pt x="13" y="28"/>
                        <a:pt x="13" y="28"/>
                      </a:cubicBezTo>
                      <a:cubicBezTo>
                        <a:pt x="14" y="28"/>
                        <a:pt x="14" y="28"/>
                        <a:pt x="14" y="28"/>
                      </a:cubicBezTo>
                      <a:cubicBezTo>
                        <a:pt x="14" y="28"/>
                        <a:pt x="14" y="28"/>
                        <a:pt x="14" y="29"/>
                      </a:cubicBezTo>
                      <a:cubicBezTo>
                        <a:pt x="15" y="30"/>
                        <a:pt x="17" y="31"/>
                        <a:pt x="18" y="31"/>
                      </a:cubicBezTo>
                      <a:cubicBezTo>
                        <a:pt x="18" y="30"/>
                        <a:pt x="18" y="29"/>
                        <a:pt x="18" y="28"/>
                      </a:cubicBezTo>
                      <a:cubicBezTo>
                        <a:pt x="25" y="28"/>
                        <a:pt x="25" y="28"/>
                        <a:pt x="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92" name="Freeform 1107"/>
                <p:cNvSpPr>
                  <a:spLocks/>
                </p:cNvSpPr>
                <p:nvPr/>
              </p:nvSpPr>
              <p:spPr bwMode="auto">
                <a:xfrm>
                  <a:off x="13790" y="2181"/>
                  <a:ext cx="3" cy="12"/>
                </a:xfrm>
                <a:custGeom>
                  <a:avLst/>
                  <a:gdLst>
                    <a:gd name="T0" fmla="*/ 0 w 1"/>
                    <a:gd name="T1" fmla="*/ 0 h 5"/>
                    <a:gd name="T2" fmla="*/ 1 w 1"/>
                    <a:gd name="T3" fmla="*/ 5 h 5"/>
                    <a:gd name="T4" fmla="*/ 1 w 1"/>
                    <a:gd name="T5" fmla="*/ 3 h 5"/>
                    <a:gd name="T6" fmla="*/ 0 w 1"/>
                    <a:gd name="T7" fmla="*/ 0 h 5"/>
                  </a:gdLst>
                  <a:ahLst/>
                  <a:cxnLst>
                    <a:cxn ang="0">
                      <a:pos x="T0" y="T1"/>
                    </a:cxn>
                    <a:cxn ang="0">
                      <a:pos x="T2" y="T3"/>
                    </a:cxn>
                    <a:cxn ang="0">
                      <a:pos x="T4" y="T5"/>
                    </a:cxn>
                    <a:cxn ang="0">
                      <a:pos x="T6" y="T7"/>
                    </a:cxn>
                  </a:cxnLst>
                  <a:rect l="0" t="0" r="r" b="b"/>
                  <a:pathLst>
                    <a:path w="1" h="5">
                      <a:moveTo>
                        <a:pt x="0" y="0"/>
                      </a:moveTo>
                      <a:cubicBezTo>
                        <a:pt x="0" y="2"/>
                        <a:pt x="1" y="4"/>
                        <a:pt x="1" y="5"/>
                      </a:cubicBezTo>
                      <a:cubicBezTo>
                        <a:pt x="1" y="4"/>
                        <a:pt x="1" y="3"/>
                        <a:pt x="1" y="3"/>
                      </a:cubicBezTo>
                      <a:cubicBezTo>
                        <a:pt x="1" y="2"/>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93" name="Freeform 1108"/>
                <p:cNvSpPr>
                  <a:spLocks/>
                </p:cNvSpPr>
                <p:nvPr/>
              </p:nvSpPr>
              <p:spPr bwMode="auto">
                <a:xfrm>
                  <a:off x="13672" y="2174"/>
                  <a:ext cx="52" cy="33"/>
                </a:xfrm>
                <a:custGeom>
                  <a:avLst/>
                  <a:gdLst>
                    <a:gd name="T0" fmla="*/ 16 w 22"/>
                    <a:gd name="T1" fmla="*/ 0 h 14"/>
                    <a:gd name="T2" fmla="*/ 8 w 22"/>
                    <a:gd name="T3" fmla="*/ 0 h 14"/>
                    <a:gd name="T4" fmla="*/ 3 w 22"/>
                    <a:gd name="T5" fmla="*/ 4 h 14"/>
                    <a:gd name="T6" fmla="*/ 0 w 22"/>
                    <a:gd name="T7" fmla="*/ 14 h 14"/>
                    <a:gd name="T8" fmla="*/ 4 w 22"/>
                    <a:gd name="T9" fmla="*/ 14 h 14"/>
                    <a:gd name="T10" fmla="*/ 6 w 22"/>
                    <a:gd name="T11" fmla="*/ 6 h 14"/>
                    <a:gd name="T12" fmla="*/ 7 w 22"/>
                    <a:gd name="T13" fmla="*/ 6 h 14"/>
                    <a:gd name="T14" fmla="*/ 5 w 22"/>
                    <a:gd name="T15" fmla="*/ 14 h 14"/>
                    <a:gd name="T16" fmla="*/ 11 w 22"/>
                    <a:gd name="T17" fmla="*/ 13 h 14"/>
                    <a:gd name="T18" fmla="*/ 18 w 22"/>
                    <a:gd name="T19" fmla="*/ 10 h 14"/>
                    <a:gd name="T20" fmla="*/ 17 w 22"/>
                    <a:gd name="T21" fmla="*/ 6 h 14"/>
                    <a:gd name="T22" fmla="*/ 18 w 22"/>
                    <a:gd name="T23" fmla="*/ 6 h 14"/>
                    <a:gd name="T24" fmla="*/ 19 w 22"/>
                    <a:gd name="T25" fmla="*/ 9 h 14"/>
                    <a:gd name="T26" fmla="*/ 22 w 22"/>
                    <a:gd name="T27" fmla="*/ 6 h 14"/>
                    <a:gd name="T28" fmla="*/ 21 w 22"/>
                    <a:gd name="T29" fmla="*/ 4 h 14"/>
                    <a:gd name="T30" fmla="*/ 16 w 22"/>
                    <a:gd name="T3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4">
                      <a:moveTo>
                        <a:pt x="16" y="0"/>
                      </a:moveTo>
                      <a:cubicBezTo>
                        <a:pt x="15" y="0"/>
                        <a:pt x="9" y="0"/>
                        <a:pt x="8" y="0"/>
                      </a:cubicBezTo>
                      <a:cubicBezTo>
                        <a:pt x="6" y="0"/>
                        <a:pt x="4" y="2"/>
                        <a:pt x="3" y="4"/>
                      </a:cubicBezTo>
                      <a:cubicBezTo>
                        <a:pt x="2" y="7"/>
                        <a:pt x="1" y="11"/>
                        <a:pt x="0" y="14"/>
                      </a:cubicBezTo>
                      <a:cubicBezTo>
                        <a:pt x="1" y="14"/>
                        <a:pt x="2" y="14"/>
                        <a:pt x="4" y="14"/>
                      </a:cubicBezTo>
                      <a:cubicBezTo>
                        <a:pt x="5" y="10"/>
                        <a:pt x="6" y="6"/>
                        <a:pt x="6" y="6"/>
                      </a:cubicBezTo>
                      <a:cubicBezTo>
                        <a:pt x="7" y="6"/>
                        <a:pt x="7" y="6"/>
                        <a:pt x="7" y="6"/>
                      </a:cubicBezTo>
                      <a:cubicBezTo>
                        <a:pt x="6" y="9"/>
                        <a:pt x="6" y="12"/>
                        <a:pt x="5" y="14"/>
                      </a:cubicBezTo>
                      <a:cubicBezTo>
                        <a:pt x="7" y="14"/>
                        <a:pt x="9" y="14"/>
                        <a:pt x="11" y="13"/>
                      </a:cubicBezTo>
                      <a:cubicBezTo>
                        <a:pt x="14" y="12"/>
                        <a:pt x="16" y="11"/>
                        <a:pt x="18" y="10"/>
                      </a:cubicBezTo>
                      <a:cubicBezTo>
                        <a:pt x="17" y="6"/>
                        <a:pt x="17" y="6"/>
                        <a:pt x="17" y="6"/>
                      </a:cubicBezTo>
                      <a:cubicBezTo>
                        <a:pt x="18" y="6"/>
                        <a:pt x="18" y="6"/>
                        <a:pt x="18" y="6"/>
                      </a:cubicBezTo>
                      <a:cubicBezTo>
                        <a:pt x="18" y="6"/>
                        <a:pt x="18" y="7"/>
                        <a:pt x="19" y="9"/>
                      </a:cubicBezTo>
                      <a:cubicBezTo>
                        <a:pt x="20" y="8"/>
                        <a:pt x="21" y="7"/>
                        <a:pt x="22" y="6"/>
                      </a:cubicBezTo>
                      <a:cubicBezTo>
                        <a:pt x="22" y="5"/>
                        <a:pt x="21" y="5"/>
                        <a:pt x="21" y="4"/>
                      </a:cubicBezTo>
                      <a:cubicBezTo>
                        <a:pt x="20" y="2"/>
                        <a:pt x="18"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94" name="Freeform 1109"/>
                <p:cNvSpPr>
                  <a:spLocks/>
                </p:cNvSpPr>
                <p:nvPr/>
              </p:nvSpPr>
              <p:spPr bwMode="auto">
                <a:xfrm>
                  <a:off x="13996" y="2318"/>
                  <a:ext cx="33" cy="88"/>
                </a:xfrm>
                <a:custGeom>
                  <a:avLst/>
                  <a:gdLst>
                    <a:gd name="T0" fmla="*/ 4 w 14"/>
                    <a:gd name="T1" fmla="*/ 5 h 37"/>
                    <a:gd name="T2" fmla="*/ 0 w 14"/>
                    <a:gd name="T3" fmla="*/ 19 h 37"/>
                    <a:gd name="T4" fmla="*/ 1 w 14"/>
                    <a:gd name="T5" fmla="*/ 21 h 37"/>
                    <a:gd name="T6" fmla="*/ 4 w 14"/>
                    <a:gd name="T7" fmla="*/ 20 h 37"/>
                    <a:gd name="T8" fmla="*/ 7 w 14"/>
                    <a:gd name="T9" fmla="*/ 7 h 37"/>
                    <a:gd name="T10" fmla="*/ 9 w 14"/>
                    <a:gd name="T11" fmla="*/ 7 h 37"/>
                    <a:gd name="T12" fmla="*/ 2 w 14"/>
                    <a:gd name="T13" fmla="*/ 28 h 37"/>
                    <a:gd name="T14" fmla="*/ 8 w 14"/>
                    <a:gd name="T15" fmla="*/ 28 h 37"/>
                    <a:gd name="T16" fmla="*/ 8 w 14"/>
                    <a:gd name="T17" fmla="*/ 37 h 37"/>
                    <a:gd name="T18" fmla="*/ 11 w 14"/>
                    <a:gd name="T19" fmla="*/ 33 h 37"/>
                    <a:gd name="T20" fmla="*/ 10 w 14"/>
                    <a:gd name="T21" fmla="*/ 0 h 37"/>
                    <a:gd name="T22" fmla="*/ 10 w 14"/>
                    <a:gd name="T23" fmla="*/ 0 h 37"/>
                    <a:gd name="T24" fmla="*/ 4 w 14"/>
                    <a:gd name="T2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37">
                      <a:moveTo>
                        <a:pt x="4" y="5"/>
                      </a:move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1"/>
                        <a:pt x="8" y="35"/>
                        <a:pt x="8" y="37"/>
                      </a:cubicBezTo>
                      <a:cubicBezTo>
                        <a:pt x="9" y="36"/>
                        <a:pt x="10" y="35"/>
                        <a:pt x="11" y="33"/>
                      </a:cubicBezTo>
                      <a:cubicBezTo>
                        <a:pt x="14" y="27"/>
                        <a:pt x="12" y="13"/>
                        <a:pt x="10" y="0"/>
                      </a:cubicBezTo>
                      <a:cubicBezTo>
                        <a:pt x="10" y="0"/>
                        <a:pt x="10" y="0"/>
                        <a:pt x="10" y="0"/>
                      </a:cubicBezTo>
                      <a:cubicBezTo>
                        <a:pt x="7" y="0"/>
                        <a:pt x="5"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95" name="Oval 1110"/>
                <p:cNvSpPr>
                  <a:spLocks noChangeArrowheads="1"/>
                </p:cNvSpPr>
                <p:nvPr/>
              </p:nvSpPr>
              <p:spPr bwMode="auto">
                <a:xfrm>
                  <a:off x="14017" y="1999"/>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96" name="Oval 1111"/>
                <p:cNvSpPr>
                  <a:spLocks noChangeArrowheads="1"/>
                </p:cNvSpPr>
                <p:nvPr/>
              </p:nvSpPr>
              <p:spPr bwMode="auto">
                <a:xfrm>
                  <a:off x="13951"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97" name="Freeform 1112"/>
                <p:cNvSpPr>
                  <a:spLocks/>
                </p:cNvSpPr>
                <p:nvPr/>
              </p:nvSpPr>
              <p:spPr bwMode="auto">
                <a:xfrm>
                  <a:off x="13935" y="2025"/>
                  <a:ext cx="54" cy="111"/>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8 h 47"/>
                    <a:gd name="T20" fmla="*/ 6 w 23"/>
                    <a:gd name="T21" fmla="*/ 8 h 47"/>
                    <a:gd name="T22" fmla="*/ 6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98" name="Oval 1113"/>
                <p:cNvSpPr>
                  <a:spLocks noChangeArrowheads="1"/>
                </p:cNvSpPr>
                <p:nvPr/>
              </p:nvSpPr>
              <p:spPr bwMode="auto">
                <a:xfrm>
                  <a:off x="13951"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99" name="Freeform 1114"/>
                <p:cNvSpPr>
                  <a:spLocks/>
                </p:cNvSpPr>
                <p:nvPr/>
              </p:nvSpPr>
              <p:spPr bwMode="auto">
                <a:xfrm>
                  <a:off x="14017" y="2299"/>
                  <a:ext cx="3" cy="15"/>
                </a:xfrm>
                <a:custGeom>
                  <a:avLst/>
                  <a:gdLst>
                    <a:gd name="T0" fmla="*/ 1 w 1"/>
                    <a:gd name="T1" fmla="*/ 6 h 6"/>
                    <a:gd name="T2" fmla="*/ 0 w 1"/>
                    <a:gd name="T3" fmla="*/ 0 h 6"/>
                    <a:gd name="T4" fmla="*/ 0 w 1"/>
                    <a:gd name="T5" fmla="*/ 2 h 6"/>
                    <a:gd name="T6" fmla="*/ 1 w 1"/>
                    <a:gd name="T7" fmla="*/ 6 h 6"/>
                  </a:gdLst>
                  <a:ahLst/>
                  <a:cxnLst>
                    <a:cxn ang="0">
                      <a:pos x="T0" y="T1"/>
                    </a:cxn>
                    <a:cxn ang="0">
                      <a:pos x="T2" y="T3"/>
                    </a:cxn>
                    <a:cxn ang="0">
                      <a:pos x="T4" y="T5"/>
                    </a:cxn>
                    <a:cxn ang="0">
                      <a:pos x="T6" y="T7"/>
                    </a:cxn>
                  </a:cxnLst>
                  <a:rect l="0" t="0" r="r" b="b"/>
                  <a:pathLst>
                    <a:path w="1" h="6">
                      <a:moveTo>
                        <a:pt x="1" y="6"/>
                      </a:moveTo>
                      <a:cubicBezTo>
                        <a:pt x="1" y="4"/>
                        <a:pt x="0" y="2"/>
                        <a:pt x="0" y="0"/>
                      </a:cubicBezTo>
                      <a:cubicBezTo>
                        <a:pt x="0" y="1"/>
                        <a:pt x="0" y="2"/>
                        <a:pt x="0" y="2"/>
                      </a:cubicBezTo>
                      <a:cubicBezTo>
                        <a:pt x="0" y="4"/>
                        <a:pt x="0" y="5"/>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00" name="Freeform 1115"/>
                <p:cNvSpPr>
                  <a:spLocks/>
                </p:cNvSpPr>
                <p:nvPr/>
              </p:nvSpPr>
              <p:spPr bwMode="auto">
                <a:xfrm>
                  <a:off x="13996" y="2025"/>
                  <a:ext cx="64"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1 w 27"/>
                    <a:gd name="T11" fmla="*/ 21 h 47"/>
                    <a:gd name="T12" fmla="*/ 4 w 27"/>
                    <a:gd name="T13" fmla="*/ 20 h 47"/>
                    <a:gd name="T14" fmla="*/ 7 w 27"/>
                    <a:gd name="T15" fmla="*/ 6 h 47"/>
                    <a:gd name="T16" fmla="*/ 9 w 27"/>
                    <a:gd name="T17" fmla="*/ 6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6 h 47"/>
                    <a:gd name="T44" fmla="*/ 19 w 27"/>
                    <a:gd name="T45" fmla="*/ 6 h 47"/>
                    <a:gd name="T46" fmla="*/ 23 w 27"/>
                    <a:gd name="T47" fmla="*/ 20 h 47"/>
                    <a:gd name="T48" fmla="*/ 25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7" y="6"/>
                        <a:pt x="7"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20"/>
                      </a:cubicBezTo>
                      <a:cubicBezTo>
                        <a:pt x="23" y="20"/>
                        <a:pt x="24" y="21"/>
                        <a:pt x="25" y="21"/>
                      </a:cubicBezTo>
                      <a:cubicBezTo>
                        <a:pt x="26" y="20"/>
                        <a:pt x="27" y="19"/>
                        <a:pt x="27" y="18"/>
                      </a:cubicBezTo>
                      <a:cubicBezTo>
                        <a:pt x="26" y="18"/>
                        <a:pt x="24"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01" name="Oval 1116"/>
                <p:cNvSpPr>
                  <a:spLocks noChangeArrowheads="1"/>
                </p:cNvSpPr>
                <p:nvPr/>
              </p:nvSpPr>
              <p:spPr bwMode="auto">
                <a:xfrm>
                  <a:off x="13821"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02" name="Oval 1117"/>
                <p:cNvSpPr>
                  <a:spLocks noChangeArrowheads="1"/>
                </p:cNvSpPr>
                <p:nvPr/>
              </p:nvSpPr>
              <p:spPr bwMode="auto">
                <a:xfrm>
                  <a:off x="14017" y="2148"/>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03" name="Freeform 1118"/>
                <p:cNvSpPr>
                  <a:spLocks/>
                </p:cNvSpPr>
                <p:nvPr/>
              </p:nvSpPr>
              <p:spPr bwMode="auto">
                <a:xfrm>
                  <a:off x="13804" y="2025"/>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8 w 23"/>
                    <a:gd name="T35" fmla="*/ 8 h 47"/>
                    <a:gd name="T36" fmla="*/ 18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04" name="Oval 1119"/>
                <p:cNvSpPr>
                  <a:spLocks noChangeArrowheads="1"/>
                </p:cNvSpPr>
                <p:nvPr/>
              </p:nvSpPr>
              <p:spPr bwMode="auto">
                <a:xfrm>
                  <a:off x="13821"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05" name="Freeform 1120"/>
                <p:cNvSpPr>
                  <a:spLocks/>
                </p:cNvSpPr>
                <p:nvPr/>
              </p:nvSpPr>
              <p:spPr bwMode="auto">
                <a:xfrm>
                  <a:off x="13864" y="2025"/>
                  <a:ext cx="63" cy="111"/>
                </a:xfrm>
                <a:custGeom>
                  <a:avLst/>
                  <a:gdLst>
                    <a:gd name="T0" fmla="*/ 23 w 27"/>
                    <a:gd name="T1" fmla="*/ 5 h 47"/>
                    <a:gd name="T2" fmla="*/ 18 w 27"/>
                    <a:gd name="T3" fmla="*/ 0 h 47"/>
                    <a:gd name="T4" fmla="*/ 10 w 27"/>
                    <a:gd name="T5" fmla="*/ 0 h 47"/>
                    <a:gd name="T6" fmla="*/ 5 w 27"/>
                    <a:gd name="T7" fmla="*/ 5 h 47"/>
                    <a:gd name="T8" fmla="*/ 1 w 27"/>
                    <a:gd name="T9" fmla="*/ 18 h 47"/>
                    <a:gd name="T10" fmla="*/ 2 w 27"/>
                    <a:gd name="T11" fmla="*/ 21 h 47"/>
                    <a:gd name="T12" fmla="*/ 4 w 27"/>
                    <a:gd name="T13" fmla="*/ 20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4 w 27"/>
                    <a:gd name="T27" fmla="*/ 45 h 47"/>
                    <a:gd name="T28" fmla="*/ 14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4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3" y="2"/>
                        <a:pt x="20" y="0"/>
                        <a:pt x="18" y="0"/>
                      </a:cubicBezTo>
                      <a:cubicBezTo>
                        <a:pt x="17" y="0"/>
                        <a:pt x="11" y="0"/>
                        <a:pt x="10" y="0"/>
                      </a:cubicBezTo>
                      <a:cubicBezTo>
                        <a:pt x="8" y="0"/>
                        <a:pt x="5" y="2"/>
                        <a:pt x="5" y="5"/>
                      </a:cubicBezTo>
                      <a:cubicBezTo>
                        <a:pt x="3" y="10"/>
                        <a:pt x="1" y="18"/>
                        <a:pt x="1" y="18"/>
                      </a:cubicBezTo>
                      <a:cubicBezTo>
                        <a:pt x="0" y="19"/>
                        <a:pt x="1" y="20"/>
                        <a:pt x="2" y="21"/>
                      </a:cubicBezTo>
                      <a:cubicBezTo>
                        <a:pt x="3" y="21"/>
                        <a:pt x="4" y="20"/>
                        <a:pt x="4" y="20"/>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06" name="Freeform 1121"/>
                <p:cNvSpPr>
                  <a:spLocks/>
                </p:cNvSpPr>
                <p:nvPr/>
              </p:nvSpPr>
              <p:spPr bwMode="auto">
                <a:xfrm>
                  <a:off x="13733" y="2025"/>
                  <a:ext cx="64"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2 w 27"/>
                    <a:gd name="T11" fmla="*/ 21 h 47"/>
                    <a:gd name="T12" fmla="*/ 4 w 27"/>
                    <a:gd name="T13" fmla="*/ 20 h 47"/>
                    <a:gd name="T14" fmla="*/ 8 w 27"/>
                    <a:gd name="T15" fmla="*/ 6 h 47"/>
                    <a:gd name="T16" fmla="*/ 9 w 27"/>
                    <a:gd name="T17" fmla="*/ 6 h 47"/>
                    <a:gd name="T18" fmla="*/ 2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6 h 47"/>
                    <a:gd name="T44" fmla="*/ 20 w 27"/>
                    <a:gd name="T45" fmla="*/ 6 h 47"/>
                    <a:gd name="T46" fmla="*/ 23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8" y="0"/>
                        <a:pt x="5" y="2"/>
                        <a:pt x="4" y="5"/>
                      </a:cubicBezTo>
                      <a:cubicBezTo>
                        <a:pt x="3" y="10"/>
                        <a:pt x="1" y="18"/>
                        <a:pt x="0" y="18"/>
                      </a:cubicBezTo>
                      <a:cubicBezTo>
                        <a:pt x="0" y="19"/>
                        <a:pt x="1" y="20"/>
                        <a:pt x="2" y="21"/>
                      </a:cubicBezTo>
                      <a:cubicBezTo>
                        <a:pt x="3" y="21"/>
                        <a:pt x="4" y="20"/>
                        <a:pt x="4" y="20"/>
                      </a:cubicBezTo>
                      <a:cubicBezTo>
                        <a:pt x="4" y="18"/>
                        <a:pt x="8" y="6"/>
                        <a:pt x="8" y="6"/>
                      </a:cubicBezTo>
                      <a:cubicBezTo>
                        <a:pt x="9" y="6"/>
                        <a:pt x="9" y="6"/>
                        <a:pt x="9" y="6"/>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6"/>
                        <a:pt x="18" y="6"/>
                        <a:pt x="18" y="6"/>
                      </a:cubicBezTo>
                      <a:cubicBezTo>
                        <a:pt x="20" y="6"/>
                        <a:pt x="20" y="6"/>
                        <a:pt x="20" y="6"/>
                      </a:cubicBezTo>
                      <a:cubicBezTo>
                        <a:pt x="20" y="6"/>
                        <a:pt x="23" y="18"/>
                        <a:pt x="23"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07" name="Oval 1122"/>
                <p:cNvSpPr>
                  <a:spLocks noChangeArrowheads="1"/>
                </p:cNvSpPr>
                <p:nvPr/>
              </p:nvSpPr>
              <p:spPr bwMode="auto">
                <a:xfrm>
                  <a:off x="13885"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08" name="Oval 1123"/>
                <p:cNvSpPr>
                  <a:spLocks noChangeArrowheads="1"/>
                </p:cNvSpPr>
                <p:nvPr/>
              </p:nvSpPr>
              <p:spPr bwMode="auto">
                <a:xfrm>
                  <a:off x="13885"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09" name="Freeform 1124"/>
                <p:cNvSpPr>
                  <a:spLocks/>
                </p:cNvSpPr>
                <p:nvPr/>
              </p:nvSpPr>
              <p:spPr bwMode="auto">
                <a:xfrm>
                  <a:off x="13930" y="2174"/>
                  <a:ext cx="64" cy="109"/>
                </a:xfrm>
                <a:custGeom>
                  <a:avLst/>
                  <a:gdLst>
                    <a:gd name="T0" fmla="*/ 23 w 27"/>
                    <a:gd name="T1" fmla="*/ 4 h 46"/>
                    <a:gd name="T2" fmla="*/ 18 w 27"/>
                    <a:gd name="T3" fmla="*/ 0 h 46"/>
                    <a:gd name="T4" fmla="*/ 10 w 27"/>
                    <a:gd name="T5" fmla="*/ 0 h 46"/>
                    <a:gd name="T6" fmla="*/ 5 w 27"/>
                    <a:gd name="T7" fmla="*/ 4 h 46"/>
                    <a:gd name="T8" fmla="*/ 0 w 27"/>
                    <a:gd name="T9" fmla="*/ 18 h 46"/>
                    <a:gd name="T10" fmla="*/ 2 w 27"/>
                    <a:gd name="T11" fmla="*/ 20 h 46"/>
                    <a:gd name="T12" fmla="*/ 4 w 27"/>
                    <a:gd name="T13" fmla="*/ 19 h 46"/>
                    <a:gd name="T14" fmla="*/ 8 w 27"/>
                    <a:gd name="T15" fmla="*/ 6 h 46"/>
                    <a:gd name="T16" fmla="*/ 9 w 27"/>
                    <a:gd name="T17" fmla="*/ 6 h 46"/>
                    <a:gd name="T18" fmla="*/ 3 w 27"/>
                    <a:gd name="T19" fmla="*/ 28 h 46"/>
                    <a:gd name="T20" fmla="*/ 9 w 27"/>
                    <a:gd name="T21" fmla="*/ 28 h 46"/>
                    <a:gd name="T22" fmla="*/ 9 w 27"/>
                    <a:gd name="T23" fmla="*/ 44 h 46"/>
                    <a:gd name="T24" fmla="*/ 11 w 27"/>
                    <a:gd name="T25" fmla="*/ 46 h 46"/>
                    <a:gd name="T26" fmla="*/ 13 w 27"/>
                    <a:gd name="T27" fmla="*/ 44 h 46"/>
                    <a:gd name="T28" fmla="*/ 13 w 27"/>
                    <a:gd name="T29" fmla="*/ 28 h 46"/>
                    <a:gd name="T30" fmla="*/ 14 w 27"/>
                    <a:gd name="T31" fmla="*/ 28 h 46"/>
                    <a:gd name="T32" fmla="*/ 14 w 27"/>
                    <a:gd name="T33" fmla="*/ 44 h 46"/>
                    <a:gd name="T34" fmla="*/ 17 w 27"/>
                    <a:gd name="T35" fmla="*/ 46 h 46"/>
                    <a:gd name="T36" fmla="*/ 19 w 27"/>
                    <a:gd name="T37" fmla="*/ 44 h 46"/>
                    <a:gd name="T38" fmla="*/ 19 w 27"/>
                    <a:gd name="T39" fmla="*/ 28 h 46"/>
                    <a:gd name="T40" fmla="*/ 25 w 27"/>
                    <a:gd name="T41" fmla="*/ 28 h 46"/>
                    <a:gd name="T42" fmla="*/ 18 w 27"/>
                    <a:gd name="T43" fmla="*/ 6 h 46"/>
                    <a:gd name="T44" fmla="*/ 20 w 27"/>
                    <a:gd name="T45" fmla="*/ 6 h 46"/>
                    <a:gd name="T46" fmla="*/ 23 w 27"/>
                    <a:gd name="T47" fmla="*/ 19 h 46"/>
                    <a:gd name="T48" fmla="*/ 26 w 27"/>
                    <a:gd name="T49" fmla="*/ 20 h 46"/>
                    <a:gd name="T50" fmla="*/ 27 w 27"/>
                    <a:gd name="T51" fmla="*/ 18 h 46"/>
                    <a:gd name="T52" fmla="*/ 23 w 27"/>
                    <a:gd name="T53"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0"/>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7" y="46"/>
                      </a:cubicBezTo>
                      <a:cubicBezTo>
                        <a:pt x="18" y="46"/>
                        <a:pt x="19" y="45"/>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0"/>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10" name="Freeform 1125"/>
                <p:cNvSpPr>
                  <a:spLocks/>
                </p:cNvSpPr>
                <p:nvPr/>
              </p:nvSpPr>
              <p:spPr bwMode="auto">
                <a:xfrm>
                  <a:off x="14126" y="2025"/>
                  <a:ext cx="64" cy="111"/>
                </a:xfrm>
                <a:custGeom>
                  <a:avLst/>
                  <a:gdLst>
                    <a:gd name="T0" fmla="*/ 23 w 27"/>
                    <a:gd name="T1" fmla="*/ 5 h 47"/>
                    <a:gd name="T2" fmla="*/ 18 w 27"/>
                    <a:gd name="T3" fmla="*/ 0 h 47"/>
                    <a:gd name="T4" fmla="*/ 10 w 27"/>
                    <a:gd name="T5" fmla="*/ 0 h 47"/>
                    <a:gd name="T6" fmla="*/ 5 w 27"/>
                    <a:gd name="T7" fmla="*/ 5 h 47"/>
                    <a:gd name="T8" fmla="*/ 0 w 27"/>
                    <a:gd name="T9" fmla="*/ 18 h 47"/>
                    <a:gd name="T10" fmla="*/ 2 w 27"/>
                    <a:gd name="T11" fmla="*/ 21 h 47"/>
                    <a:gd name="T12" fmla="*/ 4 w 27"/>
                    <a:gd name="T13" fmla="*/ 20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3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8" y="0"/>
                      </a:cubicBezTo>
                      <a:cubicBezTo>
                        <a:pt x="16" y="0"/>
                        <a:pt x="11" y="0"/>
                        <a:pt x="10" y="0"/>
                      </a:cubicBezTo>
                      <a:cubicBezTo>
                        <a:pt x="8" y="0"/>
                        <a:pt x="5" y="2"/>
                        <a:pt x="5" y="5"/>
                      </a:cubicBezTo>
                      <a:cubicBezTo>
                        <a:pt x="3" y="10"/>
                        <a:pt x="1" y="18"/>
                        <a:pt x="0" y="18"/>
                      </a:cubicBezTo>
                      <a:cubicBezTo>
                        <a:pt x="0" y="19"/>
                        <a:pt x="1" y="20"/>
                        <a:pt x="2" y="21"/>
                      </a:cubicBezTo>
                      <a:cubicBezTo>
                        <a:pt x="3" y="21"/>
                        <a:pt x="4" y="20"/>
                        <a:pt x="4" y="20"/>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3"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11" name="Oval 1126"/>
                <p:cNvSpPr>
                  <a:spLocks noChangeArrowheads="1"/>
                </p:cNvSpPr>
                <p:nvPr/>
              </p:nvSpPr>
              <p:spPr bwMode="auto">
                <a:xfrm>
                  <a:off x="13755"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12" name="Oval 1127"/>
                <p:cNvSpPr>
                  <a:spLocks noChangeArrowheads="1"/>
                </p:cNvSpPr>
                <p:nvPr/>
              </p:nvSpPr>
              <p:spPr bwMode="auto">
                <a:xfrm>
                  <a:off x="14148" y="2148"/>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13" name="Oval 1128"/>
                <p:cNvSpPr>
                  <a:spLocks noChangeArrowheads="1"/>
                </p:cNvSpPr>
                <p:nvPr/>
              </p:nvSpPr>
              <p:spPr bwMode="auto">
                <a:xfrm>
                  <a:off x="14081"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14" name="Freeform 1129"/>
                <p:cNvSpPr>
                  <a:spLocks/>
                </p:cNvSpPr>
                <p:nvPr/>
              </p:nvSpPr>
              <p:spPr bwMode="auto">
                <a:xfrm>
                  <a:off x="14067" y="2025"/>
                  <a:ext cx="52" cy="111"/>
                </a:xfrm>
                <a:custGeom>
                  <a:avLst/>
                  <a:gdLst>
                    <a:gd name="T0" fmla="*/ 16 w 22"/>
                    <a:gd name="T1" fmla="*/ 0 h 47"/>
                    <a:gd name="T2" fmla="*/ 6 w 22"/>
                    <a:gd name="T3" fmla="*/ 0 h 47"/>
                    <a:gd name="T4" fmla="*/ 0 w 22"/>
                    <a:gd name="T5" fmla="*/ 6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2 w 22"/>
                    <a:gd name="T25" fmla="*/ 23 h 47"/>
                    <a:gd name="T26" fmla="*/ 12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6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5"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15" name="Oval 1130"/>
                <p:cNvSpPr>
                  <a:spLocks noChangeArrowheads="1"/>
                </p:cNvSpPr>
                <p:nvPr/>
              </p:nvSpPr>
              <p:spPr bwMode="auto">
                <a:xfrm>
                  <a:off x="14148" y="1999"/>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16" name="Freeform 1131"/>
                <p:cNvSpPr>
                  <a:spLocks/>
                </p:cNvSpPr>
                <p:nvPr/>
              </p:nvSpPr>
              <p:spPr bwMode="auto">
                <a:xfrm>
                  <a:off x="14001" y="2172"/>
                  <a:ext cx="54" cy="111"/>
                </a:xfrm>
                <a:custGeom>
                  <a:avLst/>
                  <a:gdLst>
                    <a:gd name="T0" fmla="*/ 19 w 23"/>
                    <a:gd name="T1" fmla="*/ 8 h 47"/>
                    <a:gd name="T2" fmla="*/ 19 w 23"/>
                    <a:gd name="T3" fmla="*/ 21 h 47"/>
                    <a:gd name="T4" fmla="*/ 21 w 23"/>
                    <a:gd name="T5" fmla="*/ 23 h 47"/>
                    <a:gd name="T6" fmla="*/ 23 w 23"/>
                    <a:gd name="T7" fmla="*/ 21 h 47"/>
                    <a:gd name="T8" fmla="*/ 23 w 23"/>
                    <a:gd name="T9" fmla="*/ 7 h 47"/>
                    <a:gd name="T10" fmla="*/ 17 w 23"/>
                    <a:gd name="T11" fmla="*/ 0 h 47"/>
                    <a:gd name="T12" fmla="*/ 6 w 23"/>
                    <a:gd name="T13" fmla="*/ 0 h 47"/>
                    <a:gd name="T14" fmla="*/ 0 w 23"/>
                    <a:gd name="T15" fmla="*/ 7 h 47"/>
                    <a:gd name="T16" fmla="*/ 0 w 23"/>
                    <a:gd name="T17" fmla="*/ 21 h 47"/>
                    <a:gd name="T18" fmla="*/ 2 w 23"/>
                    <a:gd name="T19" fmla="*/ 23 h 47"/>
                    <a:gd name="T20" fmla="*/ 4 w 23"/>
                    <a:gd name="T21" fmla="*/ 21 h 47"/>
                    <a:gd name="T22" fmla="*/ 4 w 23"/>
                    <a:gd name="T23" fmla="*/ 8 h 47"/>
                    <a:gd name="T24" fmla="*/ 5 w 23"/>
                    <a:gd name="T25" fmla="*/ 8 h 47"/>
                    <a:gd name="T26" fmla="*/ 5 w 23"/>
                    <a:gd name="T27" fmla="*/ 45 h 47"/>
                    <a:gd name="T28" fmla="*/ 6 w 23"/>
                    <a:gd name="T29" fmla="*/ 47 h 47"/>
                    <a:gd name="T30" fmla="*/ 6 w 23"/>
                    <a:gd name="T31" fmla="*/ 39 h 47"/>
                    <a:gd name="T32" fmla="*/ 11 w 23"/>
                    <a:gd name="T33" fmla="*/ 38 h 47"/>
                    <a:gd name="T34" fmla="*/ 11 w 23"/>
                    <a:gd name="T35" fmla="*/ 23 h 47"/>
                    <a:gd name="T36" fmla="*/ 12 w 23"/>
                    <a:gd name="T37" fmla="*/ 23 h 47"/>
                    <a:gd name="T38" fmla="*/ 12 w 23"/>
                    <a:gd name="T39" fmla="*/ 38 h 47"/>
                    <a:gd name="T40" fmla="*/ 17 w 23"/>
                    <a:gd name="T41" fmla="*/ 37 h 47"/>
                    <a:gd name="T42" fmla="*/ 17 w 23"/>
                    <a:gd name="T43" fmla="*/ 8 h 47"/>
                    <a:gd name="T44" fmla="*/ 19 w 23"/>
                    <a:gd name="T45"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9" y="8"/>
                      </a:moveTo>
                      <a:cubicBezTo>
                        <a:pt x="19" y="8"/>
                        <a:pt x="19" y="20"/>
                        <a:pt x="19" y="21"/>
                      </a:cubicBezTo>
                      <a:cubicBezTo>
                        <a:pt x="19" y="22"/>
                        <a:pt x="19" y="23"/>
                        <a:pt x="21" y="23"/>
                      </a:cubicBez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5"/>
                      </a:cubicBezTo>
                      <a:cubicBezTo>
                        <a:pt x="5" y="45"/>
                        <a:pt x="6" y="46"/>
                        <a:pt x="6" y="47"/>
                      </a:cubicBezTo>
                      <a:cubicBezTo>
                        <a:pt x="6" y="44"/>
                        <a:pt x="6" y="41"/>
                        <a:pt x="6" y="39"/>
                      </a:cubicBezTo>
                      <a:cubicBezTo>
                        <a:pt x="8" y="39"/>
                        <a:pt x="9" y="39"/>
                        <a:pt x="11" y="38"/>
                      </a:cubicBezTo>
                      <a:cubicBezTo>
                        <a:pt x="11" y="32"/>
                        <a:pt x="11" y="23"/>
                        <a:pt x="11" y="23"/>
                      </a:cubicBezTo>
                      <a:cubicBezTo>
                        <a:pt x="11" y="23"/>
                        <a:pt x="11" y="23"/>
                        <a:pt x="12" y="23"/>
                      </a:cubicBezTo>
                      <a:cubicBezTo>
                        <a:pt x="12" y="23"/>
                        <a:pt x="12" y="32"/>
                        <a:pt x="12" y="38"/>
                      </a:cubicBezTo>
                      <a:cubicBezTo>
                        <a:pt x="14" y="38"/>
                        <a:pt x="16" y="37"/>
                        <a:pt x="17" y="37"/>
                      </a:cubicBezTo>
                      <a:cubicBezTo>
                        <a:pt x="17" y="26"/>
                        <a:pt x="17" y="8"/>
                        <a:pt x="17" y="8"/>
                      </a:cubicBezTo>
                      <a:cubicBezTo>
                        <a:pt x="17" y="8"/>
                        <a:pt x="17" y="8"/>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17" name="Freeform 1132"/>
                <p:cNvSpPr>
                  <a:spLocks/>
                </p:cNvSpPr>
                <p:nvPr/>
              </p:nvSpPr>
              <p:spPr bwMode="auto">
                <a:xfrm>
                  <a:off x="13674" y="2025"/>
                  <a:ext cx="52" cy="111"/>
                </a:xfrm>
                <a:custGeom>
                  <a:avLst/>
                  <a:gdLst>
                    <a:gd name="T0" fmla="*/ 16 w 22"/>
                    <a:gd name="T1" fmla="*/ 0 h 47"/>
                    <a:gd name="T2" fmla="*/ 6 w 22"/>
                    <a:gd name="T3" fmla="*/ 0 h 47"/>
                    <a:gd name="T4" fmla="*/ 0 w 22"/>
                    <a:gd name="T5" fmla="*/ 6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1 w 22"/>
                    <a:gd name="T25" fmla="*/ 23 h 47"/>
                    <a:gd name="T26" fmla="*/ 11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6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4" y="0"/>
                        <a:pt x="7" y="0"/>
                        <a:pt x="6" y="0"/>
                      </a:cubicBezTo>
                      <a:cubicBezTo>
                        <a:pt x="2" y="0"/>
                        <a:pt x="0" y="3"/>
                        <a:pt x="0" y="6"/>
                      </a:cubicBezTo>
                      <a:cubicBezTo>
                        <a:pt x="0" y="8"/>
                        <a:pt x="0" y="20"/>
                        <a:pt x="0" y="21"/>
                      </a:cubicBezTo>
                      <a:cubicBezTo>
                        <a:pt x="0" y="22"/>
                        <a:pt x="0"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19"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18" name="Freeform 1133"/>
                <p:cNvSpPr>
                  <a:spLocks/>
                </p:cNvSpPr>
                <p:nvPr/>
              </p:nvSpPr>
              <p:spPr bwMode="auto">
                <a:xfrm>
                  <a:off x="14062" y="2174"/>
                  <a:ext cx="64" cy="76"/>
                </a:xfrm>
                <a:custGeom>
                  <a:avLst/>
                  <a:gdLst>
                    <a:gd name="T0" fmla="*/ 24 w 27"/>
                    <a:gd name="T1" fmla="*/ 28 h 32"/>
                    <a:gd name="T2" fmla="*/ 18 w 27"/>
                    <a:gd name="T3" fmla="*/ 6 h 32"/>
                    <a:gd name="T4" fmla="*/ 19 w 27"/>
                    <a:gd name="T5" fmla="*/ 6 h 32"/>
                    <a:gd name="T6" fmla="*/ 23 w 27"/>
                    <a:gd name="T7" fmla="*/ 19 h 32"/>
                    <a:gd name="T8" fmla="*/ 25 w 27"/>
                    <a:gd name="T9" fmla="*/ 20 h 32"/>
                    <a:gd name="T10" fmla="*/ 26 w 27"/>
                    <a:gd name="T11" fmla="*/ 18 h 32"/>
                    <a:gd name="T12" fmla="*/ 22 w 27"/>
                    <a:gd name="T13" fmla="*/ 4 h 32"/>
                    <a:gd name="T14" fmla="*/ 17 w 27"/>
                    <a:gd name="T15" fmla="*/ 0 h 32"/>
                    <a:gd name="T16" fmla="*/ 9 w 27"/>
                    <a:gd name="T17" fmla="*/ 0 h 32"/>
                    <a:gd name="T18" fmla="*/ 4 w 27"/>
                    <a:gd name="T19" fmla="*/ 4 h 32"/>
                    <a:gd name="T20" fmla="*/ 0 w 27"/>
                    <a:gd name="T21" fmla="*/ 18 h 32"/>
                    <a:gd name="T22" fmla="*/ 1 w 27"/>
                    <a:gd name="T23" fmla="*/ 20 h 32"/>
                    <a:gd name="T24" fmla="*/ 3 w 27"/>
                    <a:gd name="T25" fmla="*/ 19 h 32"/>
                    <a:gd name="T26" fmla="*/ 7 w 27"/>
                    <a:gd name="T27" fmla="*/ 6 h 32"/>
                    <a:gd name="T28" fmla="*/ 8 w 27"/>
                    <a:gd name="T29" fmla="*/ 6 h 32"/>
                    <a:gd name="T30" fmla="*/ 2 w 27"/>
                    <a:gd name="T31" fmla="*/ 28 h 32"/>
                    <a:gd name="T32" fmla="*/ 8 w 27"/>
                    <a:gd name="T33" fmla="*/ 28 h 32"/>
                    <a:gd name="T34" fmla="*/ 8 w 27"/>
                    <a:gd name="T35" fmla="*/ 32 h 32"/>
                    <a:gd name="T36" fmla="*/ 13 w 27"/>
                    <a:gd name="T37" fmla="*/ 32 h 32"/>
                    <a:gd name="T38" fmla="*/ 13 w 27"/>
                    <a:gd name="T39" fmla="*/ 28 h 32"/>
                    <a:gd name="T40" fmla="*/ 14 w 27"/>
                    <a:gd name="T41" fmla="*/ 28 h 32"/>
                    <a:gd name="T42" fmla="*/ 14 w 27"/>
                    <a:gd name="T43" fmla="*/ 31 h 32"/>
                    <a:gd name="T44" fmla="*/ 18 w 27"/>
                    <a:gd name="T45" fmla="*/ 30 h 32"/>
                    <a:gd name="T46" fmla="*/ 18 w 27"/>
                    <a:gd name="T47" fmla="*/ 28 h 32"/>
                    <a:gd name="T48" fmla="*/ 24 w 27"/>
                    <a:gd name="T4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32">
                      <a:moveTo>
                        <a:pt x="24" y="28"/>
                      </a:moveTo>
                      <a:cubicBezTo>
                        <a:pt x="18" y="6"/>
                        <a:pt x="18" y="6"/>
                        <a:pt x="18" y="6"/>
                      </a:cubicBezTo>
                      <a:cubicBezTo>
                        <a:pt x="19" y="6"/>
                        <a:pt x="19" y="6"/>
                        <a:pt x="19" y="6"/>
                      </a:cubicBezTo>
                      <a:cubicBezTo>
                        <a:pt x="19" y="6"/>
                        <a:pt x="22" y="18"/>
                        <a:pt x="23" y="19"/>
                      </a:cubicBezTo>
                      <a:cubicBezTo>
                        <a:pt x="23" y="20"/>
                        <a:pt x="24" y="20"/>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0"/>
                        <a:pt x="3" y="20"/>
                        <a:pt x="3" y="19"/>
                      </a:cubicBezTo>
                      <a:cubicBezTo>
                        <a:pt x="4" y="18"/>
                        <a:pt x="7" y="6"/>
                        <a:pt x="7" y="6"/>
                      </a:cubicBezTo>
                      <a:cubicBezTo>
                        <a:pt x="8" y="6"/>
                        <a:pt x="8" y="6"/>
                        <a:pt x="8" y="6"/>
                      </a:cubicBezTo>
                      <a:cubicBezTo>
                        <a:pt x="2" y="28"/>
                        <a:pt x="2" y="28"/>
                        <a:pt x="2" y="28"/>
                      </a:cubicBezTo>
                      <a:cubicBezTo>
                        <a:pt x="8" y="28"/>
                        <a:pt x="8" y="28"/>
                        <a:pt x="8" y="28"/>
                      </a:cubicBezTo>
                      <a:cubicBezTo>
                        <a:pt x="8" y="29"/>
                        <a:pt x="8" y="31"/>
                        <a:pt x="8" y="32"/>
                      </a:cubicBezTo>
                      <a:cubicBezTo>
                        <a:pt x="10" y="32"/>
                        <a:pt x="11" y="32"/>
                        <a:pt x="13" y="32"/>
                      </a:cubicBezTo>
                      <a:cubicBezTo>
                        <a:pt x="13" y="29"/>
                        <a:pt x="13" y="28"/>
                        <a:pt x="13" y="28"/>
                      </a:cubicBezTo>
                      <a:cubicBezTo>
                        <a:pt x="14" y="28"/>
                        <a:pt x="14" y="28"/>
                        <a:pt x="14" y="28"/>
                      </a:cubicBezTo>
                      <a:cubicBezTo>
                        <a:pt x="14" y="28"/>
                        <a:pt x="14" y="29"/>
                        <a:pt x="14" y="31"/>
                      </a:cubicBezTo>
                      <a:cubicBezTo>
                        <a:pt x="15" y="31"/>
                        <a:pt x="17" y="31"/>
                        <a:pt x="18" y="30"/>
                      </a:cubicBezTo>
                      <a:cubicBezTo>
                        <a:pt x="18" y="30"/>
                        <a:pt x="18" y="29"/>
                        <a:pt x="18" y="28"/>
                      </a:cubicBezTo>
                      <a:cubicBezTo>
                        <a:pt x="24" y="28"/>
                        <a:pt x="24" y="28"/>
                        <a:pt x="2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19" name="Freeform 1134"/>
                <p:cNvSpPr>
                  <a:spLocks/>
                </p:cNvSpPr>
                <p:nvPr/>
              </p:nvSpPr>
              <p:spPr bwMode="auto">
                <a:xfrm>
                  <a:off x="14131" y="2172"/>
                  <a:ext cx="54" cy="66"/>
                </a:xfrm>
                <a:custGeom>
                  <a:avLst/>
                  <a:gdLst>
                    <a:gd name="T0" fmla="*/ 19 w 23"/>
                    <a:gd name="T1" fmla="*/ 8 h 28"/>
                    <a:gd name="T2" fmla="*/ 19 w 23"/>
                    <a:gd name="T3" fmla="*/ 21 h 28"/>
                    <a:gd name="T4" fmla="*/ 21 w 23"/>
                    <a:gd name="T5" fmla="*/ 23 h 28"/>
                    <a:gd name="T6" fmla="*/ 23 w 23"/>
                    <a:gd name="T7" fmla="*/ 21 h 28"/>
                    <a:gd name="T8" fmla="*/ 23 w 23"/>
                    <a:gd name="T9" fmla="*/ 7 h 28"/>
                    <a:gd name="T10" fmla="*/ 17 w 23"/>
                    <a:gd name="T11" fmla="*/ 0 h 28"/>
                    <a:gd name="T12" fmla="*/ 7 w 23"/>
                    <a:gd name="T13" fmla="*/ 0 h 28"/>
                    <a:gd name="T14" fmla="*/ 0 w 23"/>
                    <a:gd name="T15" fmla="*/ 7 h 28"/>
                    <a:gd name="T16" fmla="*/ 0 w 23"/>
                    <a:gd name="T17" fmla="*/ 21 h 28"/>
                    <a:gd name="T18" fmla="*/ 3 w 23"/>
                    <a:gd name="T19" fmla="*/ 23 h 28"/>
                    <a:gd name="T20" fmla="*/ 5 w 23"/>
                    <a:gd name="T21" fmla="*/ 21 h 28"/>
                    <a:gd name="T22" fmla="*/ 5 w 23"/>
                    <a:gd name="T23" fmla="*/ 8 h 28"/>
                    <a:gd name="T24" fmla="*/ 6 w 23"/>
                    <a:gd name="T25" fmla="*/ 8 h 28"/>
                    <a:gd name="T26" fmla="*/ 6 w 23"/>
                    <a:gd name="T27" fmla="*/ 28 h 28"/>
                    <a:gd name="T28" fmla="*/ 11 w 23"/>
                    <a:gd name="T29" fmla="*/ 27 h 28"/>
                    <a:gd name="T30" fmla="*/ 11 w 23"/>
                    <a:gd name="T31" fmla="*/ 23 h 28"/>
                    <a:gd name="T32" fmla="*/ 12 w 23"/>
                    <a:gd name="T33" fmla="*/ 23 h 28"/>
                    <a:gd name="T34" fmla="*/ 12 w 23"/>
                    <a:gd name="T35" fmla="*/ 26 h 28"/>
                    <a:gd name="T36" fmla="*/ 18 w 23"/>
                    <a:gd name="T37" fmla="*/ 25 h 28"/>
                    <a:gd name="T38" fmla="*/ 18 w 23"/>
                    <a:gd name="T39" fmla="*/ 8 h 28"/>
                    <a:gd name="T40" fmla="*/ 19 w 23"/>
                    <a:gd name="T41"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8">
                      <a:moveTo>
                        <a:pt x="19" y="8"/>
                      </a:move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7" y="0"/>
                      </a:cubicBezTo>
                      <a:cubicBezTo>
                        <a:pt x="3" y="0"/>
                        <a:pt x="0" y="3"/>
                        <a:pt x="0" y="7"/>
                      </a:cubicBezTo>
                      <a:cubicBezTo>
                        <a:pt x="0" y="8"/>
                        <a:pt x="0" y="20"/>
                        <a:pt x="0" y="21"/>
                      </a:cubicBezTo>
                      <a:cubicBezTo>
                        <a:pt x="0" y="22"/>
                        <a:pt x="1" y="23"/>
                        <a:pt x="3" y="23"/>
                      </a:cubicBezTo>
                      <a:cubicBezTo>
                        <a:pt x="4" y="23"/>
                        <a:pt x="5" y="22"/>
                        <a:pt x="5" y="21"/>
                      </a:cubicBezTo>
                      <a:cubicBezTo>
                        <a:pt x="5" y="20"/>
                        <a:pt x="5" y="8"/>
                        <a:pt x="5" y="8"/>
                      </a:cubicBezTo>
                      <a:cubicBezTo>
                        <a:pt x="5" y="8"/>
                        <a:pt x="5" y="8"/>
                        <a:pt x="6" y="8"/>
                      </a:cubicBezTo>
                      <a:cubicBezTo>
                        <a:pt x="6" y="8"/>
                        <a:pt x="6" y="18"/>
                        <a:pt x="6" y="28"/>
                      </a:cubicBezTo>
                      <a:cubicBezTo>
                        <a:pt x="7" y="28"/>
                        <a:pt x="9" y="27"/>
                        <a:pt x="11" y="27"/>
                      </a:cubicBezTo>
                      <a:cubicBezTo>
                        <a:pt x="11" y="25"/>
                        <a:pt x="11" y="23"/>
                        <a:pt x="11" y="23"/>
                      </a:cubicBezTo>
                      <a:cubicBezTo>
                        <a:pt x="11" y="23"/>
                        <a:pt x="11" y="23"/>
                        <a:pt x="12" y="23"/>
                      </a:cubicBezTo>
                      <a:cubicBezTo>
                        <a:pt x="12" y="23"/>
                        <a:pt x="12" y="25"/>
                        <a:pt x="12" y="26"/>
                      </a:cubicBezTo>
                      <a:cubicBezTo>
                        <a:pt x="14" y="26"/>
                        <a:pt x="16" y="26"/>
                        <a:pt x="18" y="25"/>
                      </a:cubicBezTo>
                      <a:cubicBezTo>
                        <a:pt x="18" y="16"/>
                        <a:pt x="18" y="8"/>
                        <a:pt x="18" y="8"/>
                      </a:cubicBezTo>
                      <a:cubicBezTo>
                        <a:pt x="18" y="8"/>
                        <a:pt x="18" y="8"/>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20" name="Oval 1135"/>
                <p:cNvSpPr>
                  <a:spLocks noChangeArrowheads="1"/>
                </p:cNvSpPr>
                <p:nvPr/>
              </p:nvSpPr>
              <p:spPr bwMode="auto">
                <a:xfrm>
                  <a:off x="14081"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21" name="Freeform 1136"/>
                <p:cNvSpPr>
                  <a:spLocks/>
                </p:cNvSpPr>
                <p:nvPr/>
              </p:nvSpPr>
              <p:spPr bwMode="auto">
                <a:xfrm>
                  <a:off x="13473" y="2025"/>
                  <a:ext cx="64" cy="111"/>
                </a:xfrm>
                <a:custGeom>
                  <a:avLst/>
                  <a:gdLst>
                    <a:gd name="T0" fmla="*/ 23 w 27"/>
                    <a:gd name="T1" fmla="*/ 5 h 47"/>
                    <a:gd name="T2" fmla="*/ 18 w 27"/>
                    <a:gd name="T3" fmla="*/ 0 h 47"/>
                    <a:gd name="T4" fmla="*/ 10 w 27"/>
                    <a:gd name="T5" fmla="*/ 0 h 47"/>
                    <a:gd name="T6" fmla="*/ 5 w 27"/>
                    <a:gd name="T7" fmla="*/ 5 h 47"/>
                    <a:gd name="T8" fmla="*/ 1 w 27"/>
                    <a:gd name="T9" fmla="*/ 18 h 47"/>
                    <a:gd name="T10" fmla="*/ 2 w 27"/>
                    <a:gd name="T11" fmla="*/ 21 h 47"/>
                    <a:gd name="T12" fmla="*/ 4 w 27"/>
                    <a:gd name="T13" fmla="*/ 20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4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8" y="0"/>
                      </a:cubicBezTo>
                      <a:cubicBezTo>
                        <a:pt x="17" y="0"/>
                        <a:pt x="11" y="0"/>
                        <a:pt x="10" y="0"/>
                      </a:cubicBezTo>
                      <a:cubicBezTo>
                        <a:pt x="8" y="0"/>
                        <a:pt x="5" y="2"/>
                        <a:pt x="5" y="5"/>
                      </a:cubicBezTo>
                      <a:cubicBezTo>
                        <a:pt x="3" y="10"/>
                        <a:pt x="1" y="18"/>
                        <a:pt x="1" y="18"/>
                      </a:cubicBezTo>
                      <a:cubicBezTo>
                        <a:pt x="0" y="19"/>
                        <a:pt x="1" y="20"/>
                        <a:pt x="2" y="21"/>
                      </a:cubicBezTo>
                      <a:cubicBezTo>
                        <a:pt x="3" y="21"/>
                        <a:pt x="4" y="20"/>
                        <a:pt x="4" y="20"/>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22" name="Oval 1137"/>
                <p:cNvSpPr>
                  <a:spLocks noChangeArrowheads="1"/>
                </p:cNvSpPr>
                <p:nvPr/>
              </p:nvSpPr>
              <p:spPr bwMode="auto">
                <a:xfrm>
                  <a:off x="13561"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23" name="Oval 1138"/>
                <p:cNvSpPr>
                  <a:spLocks noChangeArrowheads="1"/>
                </p:cNvSpPr>
                <p:nvPr/>
              </p:nvSpPr>
              <p:spPr bwMode="auto">
                <a:xfrm>
                  <a:off x="13561"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24" name="Freeform 1139"/>
                <p:cNvSpPr>
                  <a:spLocks/>
                </p:cNvSpPr>
                <p:nvPr/>
              </p:nvSpPr>
              <p:spPr bwMode="auto">
                <a:xfrm>
                  <a:off x="13438" y="2148"/>
                  <a:ext cx="14" cy="19"/>
                </a:xfrm>
                <a:custGeom>
                  <a:avLst/>
                  <a:gdLst>
                    <a:gd name="T0" fmla="*/ 6 w 6"/>
                    <a:gd name="T1" fmla="*/ 5 h 8"/>
                    <a:gd name="T2" fmla="*/ 1 w 6"/>
                    <a:gd name="T3" fmla="*/ 0 h 8"/>
                    <a:gd name="T4" fmla="*/ 0 w 6"/>
                    <a:gd name="T5" fmla="*/ 0 h 8"/>
                    <a:gd name="T6" fmla="*/ 5 w 6"/>
                    <a:gd name="T7" fmla="*/ 8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6" y="2"/>
                        <a:pt x="4" y="0"/>
                        <a:pt x="1" y="0"/>
                      </a:cubicBezTo>
                      <a:cubicBezTo>
                        <a:pt x="1" y="0"/>
                        <a:pt x="1" y="0"/>
                        <a:pt x="0" y="0"/>
                      </a:cubicBezTo>
                      <a:cubicBezTo>
                        <a:pt x="2" y="3"/>
                        <a:pt x="3" y="5"/>
                        <a:pt x="5" y="8"/>
                      </a:cubicBezTo>
                      <a:cubicBezTo>
                        <a:pt x="6" y="7"/>
                        <a:pt x="6" y="6"/>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25" name="Oval 1140"/>
                <p:cNvSpPr>
                  <a:spLocks noChangeArrowheads="1"/>
                </p:cNvSpPr>
                <p:nvPr/>
              </p:nvSpPr>
              <p:spPr bwMode="auto">
                <a:xfrm>
                  <a:off x="13494"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26" name="Freeform 1141"/>
                <p:cNvSpPr>
                  <a:spLocks/>
                </p:cNvSpPr>
                <p:nvPr/>
              </p:nvSpPr>
              <p:spPr bwMode="auto">
                <a:xfrm>
                  <a:off x="13544" y="2025"/>
                  <a:ext cx="54"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27" name="Freeform 1142"/>
                <p:cNvSpPr>
                  <a:spLocks/>
                </p:cNvSpPr>
                <p:nvPr/>
              </p:nvSpPr>
              <p:spPr bwMode="auto">
                <a:xfrm>
                  <a:off x="13539" y="2174"/>
                  <a:ext cx="64" cy="80"/>
                </a:xfrm>
                <a:custGeom>
                  <a:avLst/>
                  <a:gdLst>
                    <a:gd name="T0" fmla="*/ 18 w 27"/>
                    <a:gd name="T1" fmla="*/ 0 h 34"/>
                    <a:gd name="T2" fmla="*/ 10 w 27"/>
                    <a:gd name="T3" fmla="*/ 0 h 34"/>
                    <a:gd name="T4" fmla="*/ 4 w 27"/>
                    <a:gd name="T5" fmla="*/ 4 h 34"/>
                    <a:gd name="T6" fmla="*/ 0 w 27"/>
                    <a:gd name="T7" fmla="*/ 18 h 34"/>
                    <a:gd name="T8" fmla="*/ 2 w 27"/>
                    <a:gd name="T9" fmla="*/ 20 h 34"/>
                    <a:gd name="T10" fmla="*/ 4 w 27"/>
                    <a:gd name="T11" fmla="*/ 19 h 34"/>
                    <a:gd name="T12" fmla="*/ 8 w 27"/>
                    <a:gd name="T13" fmla="*/ 6 h 34"/>
                    <a:gd name="T14" fmla="*/ 9 w 27"/>
                    <a:gd name="T15" fmla="*/ 6 h 34"/>
                    <a:gd name="T16" fmla="*/ 3 w 27"/>
                    <a:gd name="T17" fmla="*/ 28 h 34"/>
                    <a:gd name="T18" fmla="*/ 9 w 27"/>
                    <a:gd name="T19" fmla="*/ 28 h 34"/>
                    <a:gd name="T20" fmla="*/ 9 w 27"/>
                    <a:gd name="T21" fmla="*/ 32 h 34"/>
                    <a:gd name="T22" fmla="*/ 13 w 27"/>
                    <a:gd name="T23" fmla="*/ 33 h 34"/>
                    <a:gd name="T24" fmla="*/ 13 w 27"/>
                    <a:gd name="T25" fmla="*/ 28 h 34"/>
                    <a:gd name="T26" fmla="*/ 14 w 27"/>
                    <a:gd name="T27" fmla="*/ 28 h 34"/>
                    <a:gd name="T28" fmla="*/ 14 w 27"/>
                    <a:gd name="T29" fmla="*/ 34 h 34"/>
                    <a:gd name="T30" fmla="*/ 19 w 27"/>
                    <a:gd name="T31" fmla="*/ 34 h 34"/>
                    <a:gd name="T32" fmla="*/ 19 w 27"/>
                    <a:gd name="T33" fmla="*/ 28 h 34"/>
                    <a:gd name="T34" fmla="*/ 25 w 27"/>
                    <a:gd name="T35" fmla="*/ 28 h 34"/>
                    <a:gd name="T36" fmla="*/ 19 w 27"/>
                    <a:gd name="T37" fmla="*/ 6 h 34"/>
                    <a:gd name="T38" fmla="*/ 20 w 27"/>
                    <a:gd name="T39" fmla="*/ 6 h 34"/>
                    <a:gd name="T40" fmla="*/ 23 w 27"/>
                    <a:gd name="T41" fmla="*/ 19 h 34"/>
                    <a:gd name="T42" fmla="*/ 24 w 27"/>
                    <a:gd name="T43" fmla="*/ 20 h 34"/>
                    <a:gd name="T44" fmla="*/ 27 w 27"/>
                    <a:gd name="T45" fmla="*/ 17 h 34"/>
                    <a:gd name="T46" fmla="*/ 23 w 27"/>
                    <a:gd name="T47" fmla="*/ 4 h 34"/>
                    <a:gd name="T48" fmla="*/ 18 w 27"/>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34">
                      <a:moveTo>
                        <a:pt x="18" y="0"/>
                      </a:moveTo>
                      <a:cubicBezTo>
                        <a:pt x="16" y="0"/>
                        <a:pt x="11" y="0"/>
                        <a:pt x="10" y="0"/>
                      </a:cubicBezTo>
                      <a:cubicBezTo>
                        <a:pt x="8" y="0"/>
                        <a:pt x="5" y="2"/>
                        <a:pt x="4" y="4"/>
                      </a:cubicBezTo>
                      <a:cubicBezTo>
                        <a:pt x="3" y="10"/>
                        <a:pt x="1" y="17"/>
                        <a:pt x="0" y="18"/>
                      </a:cubicBezTo>
                      <a:cubicBezTo>
                        <a:pt x="0" y="19"/>
                        <a:pt x="1" y="20"/>
                        <a:pt x="2" y="20"/>
                      </a:cubicBezTo>
                      <a:cubicBezTo>
                        <a:pt x="3" y="20"/>
                        <a:pt x="4" y="20"/>
                        <a:pt x="4" y="19"/>
                      </a:cubicBezTo>
                      <a:cubicBezTo>
                        <a:pt x="4" y="18"/>
                        <a:pt x="8" y="6"/>
                        <a:pt x="8" y="6"/>
                      </a:cubicBezTo>
                      <a:cubicBezTo>
                        <a:pt x="9" y="6"/>
                        <a:pt x="9" y="6"/>
                        <a:pt x="9" y="6"/>
                      </a:cubicBezTo>
                      <a:cubicBezTo>
                        <a:pt x="3" y="28"/>
                        <a:pt x="3" y="28"/>
                        <a:pt x="3" y="28"/>
                      </a:cubicBezTo>
                      <a:cubicBezTo>
                        <a:pt x="9" y="28"/>
                        <a:pt x="9" y="28"/>
                        <a:pt x="9" y="28"/>
                      </a:cubicBezTo>
                      <a:cubicBezTo>
                        <a:pt x="9" y="29"/>
                        <a:pt x="9" y="31"/>
                        <a:pt x="9" y="32"/>
                      </a:cubicBezTo>
                      <a:cubicBezTo>
                        <a:pt x="10" y="33"/>
                        <a:pt x="12" y="33"/>
                        <a:pt x="13" y="33"/>
                      </a:cubicBezTo>
                      <a:cubicBezTo>
                        <a:pt x="13" y="30"/>
                        <a:pt x="13" y="28"/>
                        <a:pt x="13" y="28"/>
                      </a:cubicBezTo>
                      <a:cubicBezTo>
                        <a:pt x="14" y="28"/>
                        <a:pt x="14" y="28"/>
                        <a:pt x="14" y="28"/>
                      </a:cubicBezTo>
                      <a:cubicBezTo>
                        <a:pt x="14" y="28"/>
                        <a:pt x="14" y="30"/>
                        <a:pt x="14" y="34"/>
                      </a:cubicBezTo>
                      <a:cubicBezTo>
                        <a:pt x="16" y="34"/>
                        <a:pt x="17" y="34"/>
                        <a:pt x="19" y="34"/>
                      </a:cubicBezTo>
                      <a:cubicBezTo>
                        <a:pt x="19" y="32"/>
                        <a:pt x="19" y="30"/>
                        <a:pt x="19" y="28"/>
                      </a:cubicBezTo>
                      <a:cubicBezTo>
                        <a:pt x="25" y="28"/>
                        <a:pt x="25" y="28"/>
                        <a:pt x="25" y="28"/>
                      </a:cubicBezTo>
                      <a:cubicBezTo>
                        <a:pt x="19" y="6"/>
                        <a:pt x="19" y="6"/>
                        <a:pt x="19" y="6"/>
                      </a:cubicBezTo>
                      <a:cubicBezTo>
                        <a:pt x="20" y="6"/>
                        <a:pt x="20" y="6"/>
                        <a:pt x="20" y="6"/>
                      </a:cubicBezTo>
                      <a:cubicBezTo>
                        <a:pt x="20" y="6"/>
                        <a:pt x="23" y="18"/>
                        <a:pt x="23" y="19"/>
                      </a:cubicBezTo>
                      <a:cubicBezTo>
                        <a:pt x="24" y="19"/>
                        <a:pt x="24" y="20"/>
                        <a:pt x="24" y="20"/>
                      </a:cubicBezTo>
                      <a:cubicBezTo>
                        <a:pt x="25" y="19"/>
                        <a:pt x="26" y="18"/>
                        <a:pt x="27" y="17"/>
                      </a:cubicBezTo>
                      <a:cubicBezTo>
                        <a:pt x="26" y="15"/>
                        <a:pt x="24" y="9"/>
                        <a:pt x="23" y="4"/>
                      </a:cubicBezTo>
                      <a:cubicBezTo>
                        <a:pt x="22" y="2"/>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28" name="Oval 1143"/>
                <p:cNvSpPr>
                  <a:spLocks noChangeArrowheads="1"/>
                </p:cNvSpPr>
                <p:nvPr/>
              </p:nvSpPr>
              <p:spPr bwMode="auto">
                <a:xfrm>
                  <a:off x="13627"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29" name="Freeform 1144"/>
                <p:cNvSpPr>
                  <a:spLocks/>
                </p:cNvSpPr>
                <p:nvPr/>
              </p:nvSpPr>
              <p:spPr bwMode="auto">
                <a:xfrm>
                  <a:off x="13480" y="2172"/>
                  <a:ext cx="52" cy="61"/>
                </a:xfrm>
                <a:custGeom>
                  <a:avLst/>
                  <a:gdLst>
                    <a:gd name="T0" fmla="*/ 18 w 22"/>
                    <a:gd name="T1" fmla="*/ 8 h 26"/>
                    <a:gd name="T2" fmla="*/ 18 w 22"/>
                    <a:gd name="T3" fmla="*/ 21 h 26"/>
                    <a:gd name="T4" fmla="*/ 20 w 22"/>
                    <a:gd name="T5" fmla="*/ 23 h 26"/>
                    <a:gd name="T6" fmla="*/ 22 w 22"/>
                    <a:gd name="T7" fmla="*/ 21 h 26"/>
                    <a:gd name="T8" fmla="*/ 22 w 22"/>
                    <a:gd name="T9" fmla="*/ 7 h 26"/>
                    <a:gd name="T10" fmla="*/ 16 w 22"/>
                    <a:gd name="T11" fmla="*/ 0 h 26"/>
                    <a:gd name="T12" fmla="*/ 6 w 22"/>
                    <a:gd name="T13" fmla="*/ 0 h 26"/>
                    <a:gd name="T14" fmla="*/ 0 w 22"/>
                    <a:gd name="T15" fmla="*/ 7 h 26"/>
                    <a:gd name="T16" fmla="*/ 0 w 22"/>
                    <a:gd name="T17" fmla="*/ 13 h 26"/>
                    <a:gd name="T18" fmla="*/ 4 w 22"/>
                    <a:gd name="T19" fmla="*/ 17 h 26"/>
                    <a:gd name="T20" fmla="*/ 4 w 22"/>
                    <a:gd name="T21" fmla="*/ 8 h 26"/>
                    <a:gd name="T22" fmla="*/ 5 w 22"/>
                    <a:gd name="T23" fmla="*/ 8 h 26"/>
                    <a:gd name="T24" fmla="*/ 5 w 22"/>
                    <a:gd name="T25" fmla="*/ 18 h 26"/>
                    <a:gd name="T26" fmla="*/ 17 w 22"/>
                    <a:gd name="T27" fmla="*/ 26 h 26"/>
                    <a:gd name="T28" fmla="*/ 17 w 22"/>
                    <a:gd name="T29" fmla="*/ 8 h 26"/>
                    <a:gd name="T30" fmla="*/ 18 w 22"/>
                    <a:gd name="T31"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6">
                      <a:moveTo>
                        <a:pt x="18" y="8"/>
                      </a:move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7" y="0"/>
                        <a:pt x="6" y="0"/>
                      </a:cubicBezTo>
                      <a:cubicBezTo>
                        <a:pt x="2" y="0"/>
                        <a:pt x="0" y="3"/>
                        <a:pt x="0" y="7"/>
                      </a:cubicBezTo>
                      <a:cubicBezTo>
                        <a:pt x="0" y="7"/>
                        <a:pt x="0" y="10"/>
                        <a:pt x="0" y="13"/>
                      </a:cubicBezTo>
                      <a:cubicBezTo>
                        <a:pt x="1" y="14"/>
                        <a:pt x="2" y="15"/>
                        <a:pt x="4" y="17"/>
                      </a:cubicBezTo>
                      <a:cubicBezTo>
                        <a:pt x="4" y="13"/>
                        <a:pt x="4" y="8"/>
                        <a:pt x="4" y="8"/>
                      </a:cubicBezTo>
                      <a:cubicBezTo>
                        <a:pt x="4" y="8"/>
                        <a:pt x="4" y="8"/>
                        <a:pt x="5" y="8"/>
                      </a:cubicBezTo>
                      <a:cubicBezTo>
                        <a:pt x="5" y="8"/>
                        <a:pt x="5" y="12"/>
                        <a:pt x="5" y="18"/>
                      </a:cubicBezTo>
                      <a:cubicBezTo>
                        <a:pt x="9" y="20"/>
                        <a:pt x="13" y="23"/>
                        <a:pt x="17" y="26"/>
                      </a:cubicBezTo>
                      <a:cubicBezTo>
                        <a:pt x="17" y="17"/>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30" name="Freeform 1145"/>
                <p:cNvSpPr>
                  <a:spLocks/>
                </p:cNvSpPr>
                <p:nvPr/>
              </p:nvSpPr>
              <p:spPr bwMode="auto">
                <a:xfrm>
                  <a:off x="13426" y="2025"/>
                  <a:ext cx="42" cy="111"/>
                </a:xfrm>
                <a:custGeom>
                  <a:avLst/>
                  <a:gdLst>
                    <a:gd name="T0" fmla="*/ 6 w 18"/>
                    <a:gd name="T1" fmla="*/ 44 h 47"/>
                    <a:gd name="T2" fmla="*/ 6 w 18"/>
                    <a:gd name="T3" fmla="*/ 23 h 47"/>
                    <a:gd name="T4" fmla="*/ 7 w 18"/>
                    <a:gd name="T5" fmla="*/ 23 h 47"/>
                    <a:gd name="T6" fmla="*/ 7 w 18"/>
                    <a:gd name="T7" fmla="*/ 44 h 47"/>
                    <a:gd name="T8" fmla="*/ 10 w 18"/>
                    <a:gd name="T9" fmla="*/ 47 h 47"/>
                    <a:gd name="T10" fmla="*/ 12 w 18"/>
                    <a:gd name="T11" fmla="*/ 44 h 47"/>
                    <a:gd name="T12" fmla="*/ 12 w 18"/>
                    <a:gd name="T13" fmla="*/ 8 h 47"/>
                    <a:gd name="T14" fmla="*/ 13 w 18"/>
                    <a:gd name="T15" fmla="*/ 8 h 47"/>
                    <a:gd name="T16" fmla="*/ 13 w 18"/>
                    <a:gd name="T17" fmla="*/ 21 h 47"/>
                    <a:gd name="T18" fmla="*/ 16 w 18"/>
                    <a:gd name="T19" fmla="*/ 23 h 47"/>
                    <a:gd name="T20" fmla="*/ 18 w 18"/>
                    <a:gd name="T21" fmla="*/ 21 h 47"/>
                    <a:gd name="T22" fmla="*/ 18 w 18"/>
                    <a:gd name="T23" fmla="*/ 6 h 47"/>
                    <a:gd name="T24" fmla="*/ 11 w 18"/>
                    <a:gd name="T25" fmla="*/ 0 h 47"/>
                    <a:gd name="T26" fmla="*/ 1 w 18"/>
                    <a:gd name="T27" fmla="*/ 0 h 47"/>
                    <a:gd name="T28" fmla="*/ 0 w 18"/>
                    <a:gd name="T29" fmla="*/ 0 h 47"/>
                    <a:gd name="T30" fmla="*/ 0 w 18"/>
                    <a:gd name="T31" fmla="*/ 8 h 47"/>
                    <a:gd name="T32" fmla="*/ 0 w 18"/>
                    <a:gd name="T33" fmla="*/ 8 h 47"/>
                    <a:gd name="T34" fmla="*/ 0 w 18"/>
                    <a:gd name="T35" fmla="*/ 32 h 47"/>
                    <a:gd name="T36" fmla="*/ 3 w 18"/>
                    <a:gd name="T37" fmla="*/ 47 h 47"/>
                    <a:gd name="T38" fmla="*/ 6 w 18"/>
                    <a:gd name="T39"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47">
                      <a:moveTo>
                        <a:pt x="6" y="44"/>
                      </a:moveTo>
                      <a:cubicBezTo>
                        <a:pt x="6" y="42"/>
                        <a:pt x="6" y="23"/>
                        <a:pt x="6" y="23"/>
                      </a:cubicBezTo>
                      <a:cubicBezTo>
                        <a:pt x="6" y="23"/>
                        <a:pt x="6" y="23"/>
                        <a:pt x="7" y="23"/>
                      </a:cubicBezTo>
                      <a:cubicBezTo>
                        <a:pt x="7" y="23"/>
                        <a:pt x="7" y="42"/>
                        <a:pt x="7" y="44"/>
                      </a:cubicBezTo>
                      <a:cubicBezTo>
                        <a:pt x="7" y="46"/>
                        <a:pt x="8" y="47"/>
                        <a:pt x="10" y="47"/>
                      </a:cubicBezTo>
                      <a:cubicBezTo>
                        <a:pt x="11" y="47"/>
                        <a:pt x="12" y="46"/>
                        <a:pt x="12" y="44"/>
                      </a:cubicBezTo>
                      <a:cubicBezTo>
                        <a:pt x="12" y="42"/>
                        <a:pt x="12" y="8"/>
                        <a:pt x="12" y="8"/>
                      </a:cubicBezTo>
                      <a:cubicBezTo>
                        <a:pt x="12" y="8"/>
                        <a:pt x="12" y="8"/>
                        <a:pt x="13" y="8"/>
                      </a:cubicBezTo>
                      <a:cubicBezTo>
                        <a:pt x="13" y="8"/>
                        <a:pt x="13" y="19"/>
                        <a:pt x="13" y="21"/>
                      </a:cubicBezTo>
                      <a:cubicBezTo>
                        <a:pt x="13" y="22"/>
                        <a:pt x="14" y="23"/>
                        <a:pt x="16" y="23"/>
                      </a:cubicBezTo>
                      <a:cubicBezTo>
                        <a:pt x="17" y="23"/>
                        <a:pt x="18" y="22"/>
                        <a:pt x="18" y="21"/>
                      </a:cubicBezTo>
                      <a:cubicBezTo>
                        <a:pt x="18" y="20"/>
                        <a:pt x="18" y="8"/>
                        <a:pt x="18" y="6"/>
                      </a:cubicBezTo>
                      <a:cubicBezTo>
                        <a:pt x="18" y="3"/>
                        <a:pt x="15" y="0"/>
                        <a:pt x="11" y="0"/>
                      </a:cubicBezTo>
                      <a:cubicBezTo>
                        <a:pt x="10" y="0"/>
                        <a:pt x="3" y="0"/>
                        <a:pt x="1" y="0"/>
                      </a:cubicBezTo>
                      <a:cubicBezTo>
                        <a:pt x="1" y="0"/>
                        <a:pt x="0" y="0"/>
                        <a:pt x="0" y="0"/>
                      </a:cubicBezTo>
                      <a:cubicBezTo>
                        <a:pt x="0" y="3"/>
                        <a:pt x="0" y="5"/>
                        <a:pt x="0" y="8"/>
                      </a:cubicBezTo>
                      <a:cubicBezTo>
                        <a:pt x="0" y="8"/>
                        <a:pt x="0" y="8"/>
                        <a:pt x="0" y="8"/>
                      </a:cubicBezTo>
                      <a:cubicBezTo>
                        <a:pt x="0" y="8"/>
                        <a:pt x="0" y="21"/>
                        <a:pt x="0" y="32"/>
                      </a:cubicBezTo>
                      <a:cubicBezTo>
                        <a:pt x="1" y="37"/>
                        <a:pt x="2" y="42"/>
                        <a:pt x="3" y="47"/>
                      </a:cubicBezTo>
                      <a:cubicBezTo>
                        <a:pt x="5" y="46"/>
                        <a:pt x="6" y="45"/>
                        <a:pt x="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31" name="Oval 1146"/>
                <p:cNvSpPr>
                  <a:spLocks noChangeArrowheads="1"/>
                </p:cNvSpPr>
                <p:nvPr/>
              </p:nvSpPr>
              <p:spPr bwMode="auto">
                <a:xfrm>
                  <a:off x="13494"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32" name="Freeform 1147"/>
                <p:cNvSpPr>
                  <a:spLocks/>
                </p:cNvSpPr>
                <p:nvPr/>
              </p:nvSpPr>
              <p:spPr bwMode="auto">
                <a:xfrm>
                  <a:off x="13454" y="2174"/>
                  <a:ext cx="10" cy="14"/>
                </a:xfrm>
                <a:custGeom>
                  <a:avLst/>
                  <a:gdLst>
                    <a:gd name="T0" fmla="*/ 0 w 4"/>
                    <a:gd name="T1" fmla="*/ 0 h 6"/>
                    <a:gd name="T2" fmla="*/ 3 w 4"/>
                    <a:gd name="T3" fmla="*/ 4 h 6"/>
                    <a:gd name="T4" fmla="*/ 4 w 4"/>
                    <a:gd name="T5" fmla="*/ 6 h 6"/>
                    <a:gd name="T6" fmla="*/ 4 w 4"/>
                    <a:gd name="T7" fmla="*/ 4 h 6"/>
                    <a:gd name="T8" fmla="*/ 0 w 4"/>
                    <a:gd name="T9" fmla="*/ 0 h 6"/>
                  </a:gdLst>
                  <a:ahLst/>
                  <a:cxnLst>
                    <a:cxn ang="0">
                      <a:pos x="T0" y="T1"/>
                    </a:cxn>
                    <a:cxn ang="0">
                      <a:pos x="T2" y="T3"/>
                    </a:cxn>
                    <a:cxn ang="0">
                      <a:pos x="T4" y="T5"/>
                    </a:cxn>
                    <a:cxn ang="0">
                      <a:pos x="T6" y="T7"/>
                    </a:cxn>
                    <a:cxn ang="0">
                      <a:pos x="T8" y="T9"/>
                    </a:cxn>
                  </a:cxnLst>
                  <a:rect l="0" t="0" r="r" b="b"/>
                  <a:pathLst>
                    <a:path w="4" h="6">
                      <a:moveTo>
                        <a:pt x="0" y="0"/>
                      </a:moveTo>
                      <a:cubicBezTo>
                        <a:pt x="0" y="1"/>
                        <a:pt x="1" y="2"/>
                        <a:pt x="3" y="4"/>
                      </a:cubicBezTo>
                      <a:cubicBezTo>
                        <a:pt x="3" y="4"/>
                        <a:pt x="3" y="5"/>
                        <a:pt x="4" y="6"/>
                      </a:cubicBezTo>
                      <a:cubicBezTo>
                        <a:pt x="4" y="5"/>
                        <a:pt x="4" y="4"/>
                        <a:pt x="4" y="4"/>
                      </a:cubicBezTo>
                      <a:cubicBezTo>
                        <a:pt x="3" y="2"/>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33" name="Oval 1148"/>
                <p:cNvSpPr>
                  <a:spLocks noChangeArrowheads="1"/>
                </p:cNvSpPr>
                <p:nvPr/>
              </p:nvSpPr>
              <p:spPr bwMode="auto">
                <a:xfrm>
                  <a:off x="13430" y="1999"/>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34" name="Oval 1149"/>
                <p:cNvSpPr>
                  <a:spLocks noChangeArrowheads="1"/>
                </p:cNvSpPr>
                <p:nvPr/>
              </p:nvSpPr>
              <p:spPr bwMode="auto">
                <a:xfrm>
                  <a:off x="13627"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35" name="Freeform 1150"/>
                <p:cNvSpPr>
                  <a:spLocks/>
                </p:cNvSpPr>
                <p:nvPr/>
              </p:nvSpPr>
              <p:spPr bwMode="auto">
                <a:xfrm>
                  <a:off x="13610" y="2172"/>
                  <a:ext cx="55" cy="35"/>
                </a:xfrm>
                <a:custGeom>
                  <a:avLst/>
                  <a:gdLst>
                    <a:gd name="T0" fmla="*/ 17 w 23"/>
                    <a:gd name="T1" fmla="*/ 0 h 15"/>
                    <a:gd name="T2" fmla="*/ 6 w 23"/>
                    <a:gd name="T3" fmla="*/ 0 h 15"/>
                    <a:gd name="T4" fmla="*/ 0 w 23"/>
                    <a:gd name="T5" fmla="*/ 7 h 15"/>
                    <a:gd name="T6" fmla="*/ 0 w 23"/>
                    <a:gd name="T7" fmla="*/ 15 h 15"/>
                    <a:gd name="T8" fmla="*/ 4 w 23"/>
                    <a:gd name="T9" fmla="*/ 12 h 15"/>
                    <a:gd name="T10" fmla="*/ 4 w 23"/>
                    <a:gd name="T11" fmla="*/ 8 h 15"/>
                    <a:gd name="T12" fmla="*/ 5 w 23"/>
                    <a:gd name="T13" fmla="*/ 8 h 15"/>
                    <a:gd name="T14" fmla="*/ 5 w 23"/>
                    <a:gd name="T15" fmla="*/ 12 h 15"/>
                    <a:gd name="T16" fmla="*/ 17 w 23"/>
                    <a:gd name="T17" fmla="*/ 13 h 15"/>
                    <a:gd name="T18" fmla="*/ 17 w 23"/>
                    <a:gd name="T19" fmla="*/ 8 h 15"/>
                    <a:gd name="T20" fmla="*/ 19 w 23"/>
                    <a:gd name="T21" fmla="*/ 8 h 15"/>
                    <a:gd name="T22" fmla="*/ 19 w 23"/>
                    <a:gd name="T23" fmla="*/ 13 h 15"/>
                    <a:gd name="T24" fmla="*/ 23 w 23"/>
                    <a:gd name="T25" fmla="*/ 14 h 15"/>
                    <a:gd name="T26" fmla="*/ 23 w 23"/>
                    <a:gd name="T27" fmla="*/ 7 h 15"/>
                    <a:gd name="T28" fmla="*/ 17 w 23"/>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5">
                      <a:moveTo>
                        <a:pt x="17" y="0"/>
                      </a:moveTo>
                      <a:cubicBezTo>
                        <a:pt x="15" y="0"/>
                        <a:pt x="8" y="0"/>
                        <a:pt x="6" y="0"/>
                      </a:cubicBezTo>
                      <a:cubicBezTo>
                        <a:pt x="3" y="0"/>
                        <a:pt x="0" y="3"/>
                        <a:pt x="0" y="7"/>
                      </a:cubicBezTo>
                      <a:cubicBezTo>
                        <a:pt x="0" y="7"/>
                        <a:pt x="0" y="11"/>
                        <a:pt x="0" y="15"/>
                      </a:cubicBezTo>
                      <a:cubicBezTo>
                        <a:pt x="1" y="14"/>
                        <a:pt x="3" y="13"/>
                        <a:pt x="4" y="12"/>
                      </a:cubicBezTo>
                      <a:cubicBezTo>
                        <a:pt x="4" y="10"/>
                        <a:pt x="4" y="8"/>
                        <a:pt x="4" y="8"/>
                      </a:cubicBezTo>
                      <a:cubicBezTo>
                        <a:pt x="4" y="8"/>
                        <a:pt x="4" y="8"/>
                        <a:pt x="5" y="8"/>
                      </a:cubicBezTo>
                      <a:cubicBezTo>
                        <a:pt x="5" y="8"/>
                        <a:pt x="5" y="10"/>
                        <a:pt x="5" y="12"/>
                      </a:cubicBezTo>
                      <a:cubicBezTo>
                        <a:pt x="9" y="11"/>
                        <a:pt x="13" y="12"/>
                        <a:pt x="17" y="13"/>
                      </a:cubicBezTo>
                      <a:cubicBezTo>
                        <a:pt x="17" y="10"/>
                        <a:pt x="17" y="8"/>
                        <a:pt x="17" y="8"/>
                      </a:cubicBezTo>
                      <a:cubicBezTo>
                        <a:pt x="17" y="8"/>
                        <a:pt x="17" y="8"/>
                        <a:pt x="19" y="8"/>
                      </a:cubicBezTo>
                      <a:cubicBezTo>
                        <a:pt x="19" y="8"/>
                        <a:pt x="19" y="10"/>
                        <a:pt x="19" y="13"/>
                      </a:cubicBezTo>
                      <a:cubicBezTo>
                        <a:pt x="20" y="13"/>
                        <a:pt x="21" y="14"/>
                        <a:pt x="23" y="14"/>
                      </a:cubicBezTo>
                      <a:cubicBezTo>
                        <a:pt x="23" y="11"/>
                        <a:pt x="23" y="7"/>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36" name="Freeform 1151"/>
                <p:cNvSpPr>
                  <a:spLocks/>
                </p:cNvSpPr>
                <p:nvPr/>
              </p:nvSpPr>
              <p:spPr bwMode="auto">
                <a:xfrm>
                  <a:off x="13606" y="2025"/>
                  <a:ext cx="63"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1 w 27"/>
                    <a:gd name="T11" fmla="*/ 21 h 47"/>
                    <a:gd name="T12" fmla="*/ 4 w 27"/>
                    <a:gd name="T13" fmla="*/ 20 h 47"/>
                    <a:gd name="T14" fmla="*/ 8 w 27"/>
                    <a:gd name="T15" fmla="*/ 6 h 47"/>
                    <a:gd name="T16" fmla="*/ 9 w 27"/>
                    <a:gd name="T17" fmla="*/ 6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6 h 47"/>
                    <a:gd name="T44" fmla="*/ 19 w 27"/>
                    <a:gd name="T45" fmla="*/ 6 h 47"/>
                    <a:gd name="T46" fmla="*/ 23 w 27"/>
                    <a:gd name="T47" fmla="*/ 20 h 47"/>
                    <a:gd name="T48" fmla="*/ 25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20"/>
                      </a:cubicBezTo>
                      <a:cubicBezTo>
                        <a:pt x="23" y="20"/>
                        <a:pt x="24" y="21"/>
                        <a:pt x="25" y="21"/>
                      </a:cubicBezTo>
                      <a:cubicBezTo>
                        <a:pt x="26" y="20"/>
                        <a:pt x="27" y="19"/>
                        <a:pt x="27" y="18"/>
                      </a:cubicBezTo>
                      <a:cubicBezTo>
                        <a:pt x="26" y="18"/>
                        <a:pt x="24"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37" name="Oval 1152"/>
                <p:cNvSpPr>
                  <a:spLocks noChangeArrowheads="1"/>
                </p:cNvSpPr>
                <p:nvPr/>
              </p:nvSpPr>
              <p:spPr bwMode="auto">
                <a:xfrm>
                  <a:off x="14732" y="39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38" name="Freeform 1153"/>
                <p:cNvSpPr>
                  <a:spLocks/>
                </p:cNvSpPr>
                <p:nvPr/>
              </p:nvSpPr>
              <p:spPr bwMode="auto">
                <a:xfrm>
                  <a:off x="14798" y="390"/>
                  <a:ext cx="15" cy="21"/>
                </a:xfrm>
                <a:custGeom>
                  <a:avLst/>
                  <a:gdLst>
                    <a:gd name="T0" fmla="*/ 0 w 6"/>
                    <a:gd name="T1" fmla="*/ 5 h 9"/>
                    <a:gd name="T2" fmla="*/ 5 w 6"/>
                    <a:gd name="T3" fmla="*/ 9 h 9"/>
                    <a:gd name="T4" fmla="*/ 6 w 6"/>
                    <a:gd name="T5" fmla="*/ 9 h 9"/>
                    <a:gd name="T6" fmla="*/ 5 w 6"/>
                    <a:gd name="T7" fmla="*/ 0 h 9"/>
                    <a:gd name="T8" fmla="*/ 5 w 6"/>
                    <a:gd name="T9" fmla="*/ 0 h 9"/>
                    <a:gd name="T10" fmla="*/ 0 w 6"/>
                    <a:gd name="T11" fmla="*/ 5 h 9"/>
                  </a:gdLst>
                  <a:ahLst/>
                  <a:cxnLst>
                    <a:cxn ang="0">
                      <a:pos x="T0" y="T1"/>
                    </a:cxn>
                    <a:cxn ang="0">
                      <a:pos x="T2" y="T3"/>
                    </a:cxn>
                    <a:cxn ang="0">
                      <a:pos x="T4" y="T5"/>
                    </a:cxn>
                    <a:cxn ang="0">
                      <a:pos x="T6" y="T7"/>
                    </a:cxn>
                    <a:cxn ang="0">
                      <a:pos x="T8" y="T9"/>
                    </a:cxn>
                    <a:cxn ang="0">
                      <a:pos x="T10" y="T11"/>
                    </a:cxn>
                  </a:cxnLst>
                  <a:rect l="0" t="0" r="r" b="b"/>
                  <a:pathLst>
                    <a:path w="6" h="9">
                      <a:moveTo>
                        <a:pt x="0" y="5"/>
                      </a:moveTo>
                      <a:cubicBezTo>
                        <a:pt x="0" y="7"/>
                        <a:pt x="2" y="9"/>
                        <a:pt x="5" y="9"/>
                      </a:cubicBezTo>
                      <a:cubicBezTo>
                        <a:pt x="5" y="9"/>
                        <a:pt x="6" y="9"/>
                        <a:pt x="6" y="9"/>
                      </a:cubicBezTo>
                      <a:cubicBezTo>
                        <a:pt x="6" y="6"/>
                        <a:pt x="5" y="3"/>
                        <a:pt x="5" y="0"/>
                      </a:cubicBezTo>
                      <a:cubicBezTo>
                        <a:pt x="5" y="0"/>
                        <a:pt x="5" y="0"/>
                        <a:pt x="5" y="0"/>
                      </a:cubicBezTo>
                      <a:cubicBezTo>
                        <a:pt x="2" y="0"/>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39" name="Freeform 1154"/>
                <p:cNvSpPr>
                  <a:spLocks/>
                </p:cNvSpPr>
                <p:nvPr/>
              </p:nvSpPr>
              <p:spPr bwMode="auto">
                <a:xfrm>
                  <a:off x="14796" y="352"/>
                  <a:ext cx="9" cy="26"/>
                </a:xfrm>
                <a:custGeom>
                  <a:avLst/>
                  <a:gdLst>
                    <a:gd name="T0" fmla="*/ 0 w 4"/>
                    <a:gd name="T1" fmla="*/ 9 h 11"/>
                    <a:gd name="T2" fmla="*/ 3 w 4"/>
                    <a:gd name="T3" fmla="*/ 11 h 11"/>
                    <a:gd name="T4" fmla="*/ 4 w 4"/>
                    <a:gd name="T5" fmla="*/ 10 h 11"/>
                    <a:gd name="T6" fmla="*/ 0 w 4"/>
                    <a:gd name="T7" fmla="*/ 0 h 11"/>
                    <a:gd name="T8" fmla="*/ 0 w 4"/>
                    <a:gd name="T9" fmla="*/ 9 h 11"/>
                  </a:gdLst>
                  <a:ahLst/>
                  <a:cxnLst>
                    <a:cxn ang="0">
                      <a:pos x="T0" y="T1"/>
                    </a:cxn>
                    <a:cxn ang="0">
                      <a:pos x="T2" y="T3"/>
                    </a:cxn>
                    <a:cxn ang="0">
                      <a:pos x="T4" y="T5"/>
                    </a:cxn>
                    <a:cxn ang="0">
                      <a:pos x="T6" y="T7"/>
                    </a:cxn>
                    <a:cxn ang="0">
                      <a:pos x="T8" y="T9"/>
                    </a:cxn>
                  </a:cxnLst>
                  <a:rect l="0" t="0" r="r" b="b"/>
                  <a:pathLst>
                    <a:path w="4" h="11">
                      <a:moveTo>
                        <a:pt x="0" y="9"/>
                      </a:moveTo>
                      <a:cubicBezTo>
                        <a:pt x="0" y="10"/>
                        <a:pt x="1" y="11"/>
                        <a:pt x="3" y="11"/>
                      </a:cubicBezTo>
                      <a:cubicBezTo>
                        <a:pt x="3" y="11"/>
                        <a:pt x="4" y="11"/>
                        <a:pt x="4" y="10"/>
                      </a:cubicBezTo>
                      <a:cubicBezTo>
                        <a:pt x="3" y="7"/>
                        <a:pt x="2" y="3"/>
                        <a:pt x="0" y="0"/>
                      </a:cubicBezTo>
                      <a:cubicBezTo>
                        <a:pt x="0" y="4"/>
                        <a:pt x="0" y="8"/>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40" name="Freeform 1155"/>
                <p:cNvSpPr>
                  <a:spLocks/>
                </p:cNvSpPr>
                <p:nvPr/>
              </p:nvSpPr>
              <p:spPr bwMode="auto">
                <a:xfrm>
                  <a:off x="14782" y="413"/>
                  <a:ext cx="42" cy="112"/>
                </a:xfrm>
                <a:custGeom>
                  <a:avLst/>
                  <a:gdLst>
                    <a:gd name="T0" fmla="*/ 0 w 18"/>
                    <a:gd name="T1" fmla="*/ 6 h 47"/>
                    <a:gd name="T2" fmla="*/ 0 w 18"/>
                    <a:gd name="T3" fmla="*/ 21 h 47"/>
                    <a:gd name="T4" fmla="*/ 2 w 18"/>
                    <a:gd name="T5" fmla="*/ 23 h 47"/>
                    <a:gd name="T6" fmla="*/ 4 w 18"/>
                    <a:gd name="T7" fmla="*/ 21 h 47"/>
                    <a:gd name="T8" fmla="*/ 4 w 18"/>
                    <a:gd name="T9" fmla="*/ 8 h 47"/>
                    <a:gd name="T10" fmla="*/ 5 w 18"/>
                    <a:gd name="T11" fmla="*/ 8 h 47"/>
                    <a:gd name="T12" fmla="*/ 5 w 18"/>
                    <a:gd name="T13" fmla="*/ 44 h 47"/>
                    <a:gd name="T14" fmla="*/ 8 w 18"/>
                    <a:gd name="T15" fmla="*/ 47 h 47"/>
                    <a:gd name="T16" fmla="*/ 11 w 18"/>
                    <a:gd name="T17" fmla="*/ 44 h 47"/>
                    <a:gd name="T18" fmla="*/ 11 w 18"/>
                    <a:gd name="T19" fmla="*/ 23 h 47"/>
                    <a:gd name="T20" fmla="*/ 12 w 18"/>
                    <a:gd name="T21" fmla="*/ 23 h 47"/>
                    <a:gd name="T22" fmla="*/ 12 w 18"/>
                    <a:gd name="T23" fmla="*/ 44 h 47"/>
                    <a:gd name="T24" fmla="*/ 15 w 18"/>
                    <a:gd name="T25" fmla="*/ 47 h 47"/>
                    <a:gd name="T26" fmla="*/ 18 w 18"/>
                    <a:gd name="T27" fmla="*/ 44 h 47"/>
                    <a:gd name="T28" fmla="*/ 18 w 18"/>
                    <a:gd name="T29" fmla="*/ 20 h 47"/>
                    <a:gd name="T30" fmla="*/ 14 w 18"/>
                    <a:gd name="T31" fmla="*/ 0 h 47"/>
                    <a:gd name="T32" fmla="*/ 6 w 18"/>
                    <a:gd name="T33" fmla="*/ 0 h 47"/>
                    <a:gd name="T34" fmla="*/ 0 w 18"/>
                    <a:gd name="T3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3"/>
                        <a:pt x="18" y="30"/>
                        <a:pt x="18" y="20"/>
                      </a:cubicBezTo>
                      <a:cubicBezTo>
                        <a:pt x="16" y="14"/>
                        <a:pt x="15" y="7"/>
                        <a:pt x="14" y="0"/>
                      </a:cubicBezTo>
                      <a:cubicBezTo>
                        <a:pt x="11"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41" name="Freeform 1156"/>
                <p:cNvSpPr>
                  <a:spLocks/>
                </p:cNvSpPr>
                <p:nvPr/>
              </p:nvSpPr>
              <p:spPr bwMode="auto">
                <a:xfrm>
                  <a:off x="14782" y="328"/>
                  <a:ext cx="4" cy="5"/>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1"/>
                        <a:pt x="1" y="0"/>
                      </a:cubicBezTo>
                      <a:cubicBezTo>
                        <a:pt x="0" y="2"/>
                        <a:pt x="0" y="2"/>
                        <a:pt x="0" y="2"/>
                      </a:cubicBezTo>
                      <a:cubicBezTo>
                        <a:pt x="1" y="2"/>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42" name="Freeform 1157"/>
                <p:cNvSpPr>
                  <a:spLocks/>
                </p:cNvSpPr>
                <p:nvPr/>
              </p:nvSpPr>
              <p:spPr bwMode="auto">
                <a:xfrm>
                  <a:off x="14954" y="581"/>
                  <a:ext cx="17" cy="29"/>
                </a:xfrm>
                <a:custGeom>
                  <a:avLst/>
                  <a:gdLst>
                    <a:gd name="T0" fmla="*/ 0 w 7"/>
                    <a:gd name="T1" fmla="*/ 0 h 12"/>
                    <a:gd name="T2" fmla="*/ 4 w 7"/>
                    <a:gd name="T3" fmla="*/ 11 h 12"/>
                    <a:gd name="T4" fmla="*/ 6 w 7"/>
                    <a:gd name="T5" fmla="*/ 12 h 12"/>
                    <a:gd name="T6" fmla="*/ 7 w 7"/>
                    <a:gd name="T7" fmla="*/ 10 h 12"/>
                    <a:gd name="T8" fmla="*/ 7 w 7"/>
                    <a:gd name="T9" fmla="*/ 8 h 12"/>
                    <a:gd name="T10" fmla="*/ 5 w 7"/>
                    <a:gd name="T11" fmla="*/ 6 h 12"/>
                    <a:gd name="T12" fmla="*/ 0 w 7"/>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7" h="12">
                      <a:moveTo>
                        <a:pt x="0" y="0"/>
                      </a:moveTo>
                      <a:cubicBezTo>
                        <a:pt x="1" y="3"/>
                        <a:pt x="3" y="10"/>
                        <a:pt x="4" y="11"/>
                      </a:cubicBezTo>
                      <a:cubicBezTo>
                        <a:pt x="4" y="12"/>
                        <a:pt x="5" y="12"/>
                        <a:pt x="6" y="12"/>
                      </a:cubicBezTo>
                      <a:cubicBezTo>
                        <a:pt x="7" y="12"/>
                        <a:pt x="7" y="11"/>
                        <a:pt x="7" y="10"/>
                      </a:cubicBezTo>
                      <a:cubicBezTo>
                        <a:pt x="7" y="9"/>
                        <a:pt x="7" y="9"/>
                        <a:pt x="7" y="8"/>
                      </a:cubicBezTo>
                      <a:cubicBezTo>
                        <a:pt x="6" y="8"/>
                        <a:pt x="6" y="7"/>
                        <a:pt x="5" y="6"/>
                      </a:cubicBezTo>
                      <a:cubicBezTo>
                        <a:pt x="4" y="4"/>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43" name="Freeform 1158"/>
                <p:cNvSpPr>
                  <a:spLocks/>
                </p:cNvSpPr>
                <p:nvPr/>
              </p:nvSpPr>
              <p:spPr bwMode="auto">
                <a:xfrm>
                  <a:off x="14907" y="560"/>
                  <a:ext cx="59" cy="111"/>
                </a:xfrm>
                <a:custGeom>
                  <a:avLst/>
                  <a:gdLst>
                    <a:gd name="T0" fmla="*/ 5 w 25"/>
                    <a:gd name="T1" fmla="*/ 5 h 47"/>
                    <a:gd name="T2" fmla="*/ 1 w 25"/>
                    <a:gd name="T3" fmla="*/ 19 h 47"/>
                    <a:gd name="T4" fmla="*/ 2 w 25"/>
                    <a:gd name="T5" fmla="*/ 21 h 47"/>
                    <a:gd name="T6" fmla="*/ 4 w 25"/>
                    <a:gd name="T7" fmla="*/ 20 h 47"/>
                    <a:gd name="T8" fmla="*/ 8 w 25"/>
                    <a:gd name="T9" fmla="*/ 7 h 47"/>
                    <a:gd name="T10" fmla="*/ 9 w 25"/>
                    <a:gd name="T11" fmla="*/ 7 h 47"/>
                    <a:gd name="T12" fmla="*/ 3 w 25"/>
                    <a:gd name="T13" fmla="*/ 28 h 47"/>
                    <a:gd name="T14" fmla="*/ 9 w 25"/>
                    <a:gd name="T15" fmla="*/ 28 h 47"/>
                    <a:gd name="T16" fmla="*/ 9 w 25"/>
                    <a:gd name="T17" fmla="*/ 45 h 47"/>
                    <a:gd name="T18" fmla="*/ 11 w 25"/>
                    <a:gd name="T19" fmla="*/ 47 h 47"/>
                    <a:gd name="T20" fmla="*/ 13 w 25"/>
                    <a:gd name="T21" fmla="*/ 45 h 47"/>
                    <a:gd name="T22" fmla="*/ 13 w 25"/>
                    <a:gd name="T23" fmla="*/ 28 h 47"/>
                    <a:gd name="T24" fmla="*/ 14 w 25"/>
                    <a:gd name="T25" fmla="*/ 28 h 47"/>
                    <a:gd name="T26" fmla="*/ 14 w 25"/>
                    <a:gd name="T27" fmla="*/ 45 h 47"/>
                    <a:gd name="T28" fmla="*/ 17 w 25"/>
                    <a:gd name="T29" fmla="*/ 47 h 47"/>
                    <a:gd name="T30" fmla="*/ 19 w 25"/>
                    <a:gd name="T31" fmla="*/ 45 h 47"/>
                    <a:gd name="T32" fmla="*/ 19 w 25"/>
                    <a:gd name="T33" fmla="*/ 28 h 47"/>
                    <a:gd name="T34" fmla="*/ 25 w 25"/>
                    <a:gd name="T35" fmla="*/ 28 h 47"/>
                    <a:gd name="T36" fmla="*/ 19 w 25"/>
                    <a:gd name="T37" fmla="*/ 7 h 47"/>
                    <a:gd name="T38" fmla="*/ 10 w 25"/>
                    <a:gd name="T39" fmla="*/ 0 h 47"/>
                    <a:gd name="T40" fmla="*/ 5 w 25"/>
                    <a:gd name="T41"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47">
                      <a:moveTo>
                        <a:pt x="5" y="5"/>
                      </a:move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20" y="13"/>
                        <a:pt x="19" y="8"/>
                        <a:pt x="19" y="7"/>
                      </a:cubicBezTo>
                      <a:cubicBezTo>
                        <a:pt x="16" y="5"/>
                        <a:pt x="13" y="2"/>
                        <a:pt x="10" y="0"/>
                      </a:cubicBezTo>
                      <a:cubicBezTo>
                        <a:pt x="8" y="1"/>
                        <a:pt x="5" y="3"/>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44" name="Freeform 1159"/>
                <p:cNvSpPr>
                  <a:spLocks/>
                </p:cNvSpPr>
                <p:nvPr/>
              </p:nvSpPr>
              <p:spPr bwMode="auto">
                <a:xfrm>
                  <a:off x="14760" y="309"/>
                  <a:ext cx="10" cy="12"/>
                </a:xfrm>
                <a:custGeom>
                  <a:avLst/>
                  <a:gdLst>
                    <a:gd name="T0" fmla="*/ 0 w 4"/>
                    <a:gd name="T1" fmla="*/ 3 h 5"/>
                    <a:gd name="T2" fmla="*/ 2 w 4"/>
                    <a:gd name="T3" fmla="*/ 5 h 5"/>
                    <a:gd name="T4" fmla="*/ 4 w 4"/>
                    <a:gd name="T5" fmla="*/ 3 h 5"/>
                    <a:gd name="T6" fmla="*/ 0 w 4"/>
                    <a:gd name="T7" fmla="*/ 0 h 5"/>
                    <a:gd name="T8" fmla="*/ 0 w 4"/>
                    <a:gd name="T9" fmla="*/ 3 h 5"/>
                  </a:gdLst>
                  <a:ahLst/>
                  <a:cxnLst>
                    <a:cxn ang="0">
                      <a:pos x="T0" y="T1"/>
                    </a:cxn>
                    <a:cxn ang="0">
                      <a:pos x="T2" y="T3"/>
                    </a:cxn>
                    <a:cxn ang="0">
                      <a:pos x="T4" y="T5"/>
                    </a:cxn>
                    <a:cxn ang="0">
                      <a:pos x="T6" y="T7"/>
                    </a:cxn>
                    <a:cxn ang="0">
                      <a:pos x="T8" y="T9"/>
                    </a:cxn>
                  </a:cxnLst>
                  <a:rect l="0" t="0" r="r" b="b"/>
                  <a:pathLst>
                    <a:path w="4" h="5">
                      <a:moveTo>
                        <a:pt x="0" y="3"/>
                      </a:moveTo>
                      <a:cubicBezTo>
                        <a:pt x="0" y="4"/>
                        <a:pt x="1" y="5"/>
                        <a:pt x="2" y="5"/>
                      </a:cubicBezTo>
                      <a:cubicBezTo>
                        <a:pt x="3" y="5"/>
                        <a:pt x="4" y="4"/>
                        <a:pt x="4" y="3"/>
                      </a:cubicBezTo>
                      <a:cubicBezTo>
                        <a:pt x="3" y="2"/>
                        <a:pt x="1" y="1"/>
                        <a:pt x="0" y="0"/>
                      </a:cubicBezTo>
                      <a:cubicBezTo>
                        <a:pt x="0" y="2"/>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45" name="Freeform 1160"/>
                <p:cNvSpPr>
                  <a:spLocks/>
                </p:cNvSpPr>
                <p:nvPr/>
              </p:nvSpPr>
              <p:spPr bwMode="auto">
                <a:xfrm>
                  <a:off x="14715" y="560"/>
                  <a:ext cx="55" cy="111"/>
                </a:xfrm>
                <a:custGeom>
                  <a:avLst/>
                  <a:gdLst>
                    <a:gd name="T0" fmla="*/ 23 w 23"/>
                    <a:gd name="T1" fmla="*/ 21 h 47"/>
                    <a:gd name="T2" fmla="*/ 23 w 23"/>
                    <a:gd name="T3" fmla="*/ 6 h 47"/>
                    <a:gd name="T4" fmla="*/ 17 w 23"/>
                    <a:gd name="T5" fmla="*/ 0 h 47"/>
                    <a:gd name="T6" fmla="*/ 7 w 23"/>
                    <a:gd name="T7" fmla="*/ 0 h 47"/>
                    <a:gd name="T8" fmla="*/ 0 w 23"/>
                    <a:gd name="T9" fmla="*/ 6 h 47"/>
                    <a:gd name="T10" fmla="*/ 0 w 23"/>
                    <a:gd name="T11" fmla="*/ 21 h 47"/>
                    <a:gd name="T12" fmla="*/ 3 w 23"/>
                    <a:gd name="T13" fmla="*/ 23 h 47"/>
                    <a:gd name="T14" fmla="*/ 5 w 23"/>
                    <a:gd name="T15" fmla="*/ 21 h 47"/>
                    <a:gd name="T16" fmla="*/ 5 w 23"/>
                    <a:gd name="T17" fmla="*/ 8 h 47"/>
                    <a:gd name="T18" fmla="*/ 6 w 23"/>
                    <a:gd name="T19" fmla="*/ 8 h 47"/>
                    <a:gd name="T20" fmla="*/ 6 w 23"/>
                    <a:gd name="T21" fmla="*/ 44 h 47"/>
                    <a:gd name="T22" fmla="*/ 8 w 23"/>
                    <a:gd name="T23" fmla="*/ 47 h 47"/>
                    <a:gd name="T24" fmla="*/ 11 w 23"/>
                    <a:gd name="T25" fmla="*/ 44 h 47"/>
                    <a:gd name="T26" fmla="*/ 11 w 23"/>
                    <a:gd name="T27" fmla="*/ 23 h 47"/>
                    <a:gd name="T28" fmla="*/ 12 w 23"/>
                    <a:gd name="T29" fmla="*/ 23 h 47"/>
                    <a:gd name="T30" fmla="*/ 12 w 23"/>
                    <a:gd name="T31" fmla="*/ 44 h 47"/>
                    <a:gd name="T32" fmla="*/ 15 w 23"/>
                    <a:gd name="T33" fmla="*/ 47 h 47"/>
                    <a:gd name="T34" fmla="*/ 18 w 23"/>
                    <a:gd name="T35" fmla="*/ 44 h 47"/>
                    <a:gd name="T36" fmla="*/ 18 w 23"/>
                    <a:gd name="T37" fmla="*/ 8 h 47"/>
                    <a:gd name="T38" fmla="*/ 19 w 23"/>
                    <a:gd name="T39" fmla="*/ 8 h 47"/>
                    <a:gd name="T40" fmla="*/ 19 w 23"/>
                    <a:gd name="T41" fmla="*/ 21 h 47"/>
                    <a:gd name="T42" fmla="*/ 21 w 23"/>
                    <a:gd name="T43" fmla="*/ 23 h 47"/>
                    <a:gd name="T44" fmla="*/ 23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3" y="21"/>
                      </a:moveTo>
                      <a:cubicBezTo>
                        <a:pt x="23" y="20"/>
                        <a:pt x="23" y="8"/>
                        <a:pt x="23" y="6"/>
                      </a:cubicBezTo>
                      <a:cubicBezTo>
                        <a:pt x="23" y="3"/>
                        <a:pt x="20" y="0"/>
                        <a:pt x="17" y="0"/>
                      </a:cubicBezTo>
                      <a:cubicBezTo>
                        <a:pt x="15" y="0"/>
                        <a:pt x="8" y="0"/>
                        <a:pt x="7" y="0"/>
                      </a:cubicBezTo>
                      <a:cubicBezTo>
                        <a:pt x="3" y="0"/>
                        <a:pt x="0" y="3"/>
                        <a:pt x="0" y="6"/>
                      </a:cubicBezTo>
                      <a:cubicBezTo>
                        <a:pt x="0" y="8"/>
                        <a:pt x="0" y="20"/>
                        <a:pt x="0" y="21"/>
                      </a:cubicBezTo>
                      <a:cubicBezTo>
                        <a:pt x="0" y="22"/>
                        <a:pt x="1" y="23"/>
                        <a:pt x="3"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46" name="Oval 1161"/>
                <p:cNvSpPr>
                  <a:spLocks noChangeArrowheads="1"/>
                </p:cNvSpPr>
                <p:nvPr/>
              </p:nvSpPr>
              <p:spPr bwMode="auto">
                <a:xfrm>
                  <a:off x="14732" y="536"/>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47" name="Freeform 1162"/>
                <p:cNvSpPr>
                  <a:spLocks/>
                </p:cNvSpPr>
                <p:nvPr/>
              </p:nvSpPr>
              <p:spPr bwMode="auto">
                <a:xfrm>
                  <a:off x="14730" y="302"/>
                  <a:ext cx="28" cy="76"/>
                </a:xfrm>
                <a:custGeom>
                  <a:avLst/>
                  <a:gdLst>
                    <a:gd name="T0" fmla="*/ 0 w 12"/>
                    <a:gd name="T1" fmla="*/ 29 h 32"/>
                    <a:gd name="T2" fmla="*/ 2 w 12"/>
                    <a:gd name="T3" fmla="*/ 32 h 32"/>
                    <a:gd name="T4" fmla="*/ 5 w 12"/>
                    <a:gd name="T5" fmla="*/ 29 h 32"/>
                    <a:gd name="T6" fmla="*/ 5 w 12"/>
                    <a:gd name="T7" fmla="*/ 8 h 32"/>
                    <a:gd name="T8" fmla="*/ 6 w 12"/>
                    <a:gd name="T9" fmla="*/ 8 h 32"/>
                    <a:gd name="T10" fmla="*/ 6 w 12"/>
                    <a:gd name="T11" fmla="*/ 29 h 32"/>
                    <a:gd name="T12" fmla="*/ 9 w 12"/>
                    <a:gd name="T13" fmla="*/ 32 h 32"/>
                    <a:gd name="T14" fmla="*/ 12 w 12"/>
                    <a:gd name="T15" fmla="*/ 29 h 32"/>
                    <a:gd name="T16" fmla="*/ 12 w 12"/>
                    <a:gd name="T17" fmla="*/ 3 h 32"/>
                    <a:gd name="T18" fmla="*/ 0 w 12"/>
                    <a:gd name="T19" fmla="*/ 0 h 32"/>
                    <a:gd name="T20" fmla="*/ 0 w 12"/>
                    <a:gd name="T21"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2">
                      <a:moveTo>
                        <a:pt x="0" y="29"/>
                      </a:moveTo>
                      <a:cubicBezTo>
                        <a:pt x="0" y="30"/>
                        <a:pt x="1" y="32"/>
                        <a:pt x="2" y="32"/>
                      </a:cubicBezTo>
                      <a:cubicBezTo>
                        <a:pt x="4" y="32"/>
                        <a:pt x="5" y="30"/>
                        <a:pt x="5" y="29"/>
                      </a:cubicBezTo>
                      <a:cubicBezTo>
                        <a:pt x="5" y="27"/>
                        <a:pt x="5" y="8"/>
                        <a:pt x="5" y="8"/>
                      </a:cubicBezTo>
                      <a:cubicBezTo>
                        <a:pt x="5" y="8"/>
                        <a:pt x="5" y="8"/>
                        <a:pt x="6" y="8"/>
                      </a:cubicBezTo>
                      <a:cubicBezTo>
                        <a:pt x="6" y="8"/>
                        <a:pt x="6" y="27"/>
                        <a:pt x="6" y="29"/>
                      </a:cubicBezTo>
                      <a:cubicBezTo>
                        <a:pt x="6" y="30"/>
                        <a:pt x="8" y="32"/>
                        <a:pt x="9" y="32"/>
                      </a:cubicBezTo>
                      <a:cubicBezTo>
                        <a:pt x="11" y="32"/>
                        <a:pt x="12" y="30"/>
                        <a:pt x="12" y="29"/>
                      </a:cubicBezTo>
                      <a:cubicBezTo>
                        <a:pt x="12" y="27"/>
                        <a:pt x="12" y="13"/>
                        <a:pt x="12" y="3"/>
                      </a:cubicBezTo>
                      <a:cubicBezTo>
                        <a:pt x="9" y="1"/>
                        <a:pt x="5" y="0"/>
                        <a:pt x="0" y="0"/>
                      </a:cubicBezTo>
                      <a:cubicBezTo>
                        <a:pt x="0" y="10"/>
                        <a:pt x="0" y="2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48" name="Freeform 1163"/>
                <p:cNvSpPr>
                  <a:spLocks/>
                </p:cNvSpPr>
                <p:nvPr/>
              </p:nvSpPr>
              <p:spPr bwMode="auto">
                <a:xfrm>
                  <a:off x="14715" y="302"/>
                  <a:ext cx="12" cy="19"/>
                </a:xfrm>
                <a:custGeom>
                  <a:avLst/>
                  <a:gdLst>
                    <a:gd name="T0" fmla="*/ 3 w 5"/>
                    <a:gd name="T1" fmla="*/ 8 h 8"/>
                    <a:gd name="T2" fmla="*/ 5 w 5"/>
                    <a:gd name="T3" fmla="*/ 6 h 8"/>
                    <a:gd name="T4" fmla="*/ 5 w 5"/>
                    <a:gd name="T5" fmla="*/ 0 h 8"/>
                    <a:gd name="T6" fmla="*/ 0 w 5"/>
                    <a:gd name="T7" fmla="*/ 0 h 8"/>
                    <a:gd name="T8" fmla="*/ 0 w 5"/>
                    <a:gd name="T9" fmla="*/ 6 h 8"/>
                    <a:gd name="T10" fmla="*/ 3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3" y="8"/>
                      </a:moveTo>
                      <a:cubicBezTo>
                        <a:pt x="4" y="8"/>
                        <a:pt x="5" y="7"/>
                        <a:pt x="5" y="6"/>
                      </a:cubicBezTo>
                      <a:cubicBezTo>
                        <a:pt x="5" y="5"/>
                        <a:pt x="5" y="3"/>
                        <a:pt x="5" y="0"/>
                      </a:cubicBezTo>
                      <a:cubicBezTo>
                        <a:pt x="3" y="0"/>
                        <a:pt x="2" y="0"/>
                        <a:pt x="0" y="0"/>
                      </a:cubicBezTo>
                      <a:cubicBezTo>
                        <a:pt x="0" y="2"/>
                        <a:pt x="0" y="5"/>
                        <a:pt x="0" y="6"/>
                      </a:cubicBezTo>
                      <a:cubicBezTo>
                        <a:pt x="0" y="7"/>
                        <a:pt x="1"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49" name="Oval 1164"/>
                <p:cNvSpPr>
                  <a:spLocks noChangeArrowheads="1"/>
                </p:cNvSpPr>
                <p:nvPr/>
              </p:nvSpPr>
              <p:spPr bwMode="auto">
                <a:xfrm>
                  <a:off x="14798" y="536"/>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50" name="Freeform 1165"/>
                <p:cNvSpPr>
                  <a:spLocks/>
                </p:cNvSpPr>
                <p:nvPr/>
              </p:nvSpPr>
              <p:spPr bwMode="auto">
                <a:xfrm>
                  <a:off x="14711" y="413"/>
                  <a:ext cx="64" cy="112"/>
                </a:xfrm>
                <a:custGeom>
                  <a:avLst/>
                  <a:gdLst>
                    <a:gd name="T0" fmla="*/ 2 w 27"/>
                    <a:gd name="T1" fmla="*/ 21 h 47"/>
                    <a:gd name="T2" fmla="*/ 4 w 27"/>
                    <a:gd name="T3" fmla="*/ 20 h 47"/>
                    <a:gd name="T4" fmla="*/ 8 w 27"/>
                    <a:gd name="T5" fmla="*/ 7 h 47"/>
                    <a:gd name="T6" fmla="*/ 9 w 27"/>
                    <a:gd name="T7" fmla="*/ 7 h 47"/>
                    <a:gd name="T8" fmla="*/ 3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7 w 27"/>
                    <a:gd name="T25" fmla="*/ 47 h 47"/>
                    <a:gd name="T26" fmla="*/ 19 w 27"/>
                    <a:gd name="T27" fmla="*/ 45 h 47"/>
                    <a:gd name="T28" fmla="*/ 19 w 27"/>
                    <a:gd name="T29" fmla="*/ 29 h 47"/>
                    <a:gd name="T30" fmla="*/ 25 w 27"/>
                    <a:gd name="T31" fmla="*/ 29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51" name="Oval 1166"/>
                <p:cNvSpPr>
                  <a:spLocks noChangeArrowheads="1"/>
                </p:cNvSpPr>
                <p:nvPr/>
              </p:nvSpPr>
              <p:spPr bwMode="auto">
                <a:xfrm>
                  <a:off x="14862" y="536"/>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52" name="Freeform 1167"/>
                <p:cNvSpPr>
                  <a:spLocks/>
                </p:cNvSpPr>
                <p:nvPr/>
              </p:nvSpPr>
              <p:spPr bwMode="auto">
                <a:xfrm>
                  <a:off x="14848" y="560"/>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1 w 22"/>
                    <a:gd name="T13" fmla="*/ 44 h 47"/>
                    <a:gd name="T14" fmla="*/ 11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53" name="Freeform 1168"/>
                <p:cNvSpPr>
                  <a:spLocks/>
                </p:cNvSpPr>
                <p:nvPr/>
              </p:nvSpPr>
              <p:spPr bwMode="auto">
                <a:xfrm>
                  <a:off x="14777" y="560"/>
                  <a:ext cx="64" cy="111"/>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5" y="21"/>
                        <a:pt x="25" y="21"/>
                      </a:cubicBezTo>
                      <a:cubicBezTo>
                        <a:pt x="26" y="21"/>
                        <a:pt x="27" y="20"/>
                        <a:pt x="27" y="19"/>
                      </a:cubicBezTo>
                      <a:cubicBezTo>
                        <a:pt x="26" y="18"/>
                        <a:pt x="24" y="11"/>
                        <a:pt x="23" y="5"/>
                      </a:cubicBezTo>
                      <a:cubicBezTo>
                        <a:pt x="22" y="2"/>
                        <a:pt x="20" y="0"/>
                        <a:pt x="17" y="0"/>
                      </a:cubicBezTo>
                      <a:cubicBezTo>
                        <a:pt x="16" y="0"/>
                        <a:pt x="11" y="0"/>
                        <a:pt x="10" y="0"/>
                      </a:cubicBezTo>
                      <a:cubicBezTo>
                        <a:pt x="7" y="0"/>
                        <a:pt x="5" y="2"/>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54" name="Oval 1169"/>
                <p:cNvSpPr>
                  <a:spLocks noChangeArrowheads="1"/>
                </p:cNvSpPr>
                <p:nvPr/>
              </p:nvSpPr>
              <p:spPr bwMode="auto">
                <a:xfrm>
                  <a:off x="14538" y="39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55" name="Freeform 1170"/>
                <p:cNvSpPr>
                  <a:spLocks/>
                </p:cNvSpPr>
                <p:nvPr/>
              </p:nvSpPr>
              <p:spPr bwMode="auto">
                <a:xfrm>
                  <a:off x="14304" y="577"/>
                  <a:ext cx="16" cy="33"/>
                </a:xfrm>
                <a:custGeom>
                  <a:avLst/>
                  <a:gdLst>
                    <a:gd name="T0" fmla="*/ 3 w 7"/>
                    <a:gd name="T1" fmla="*/ 13 h 14"/>
                    <a:gd name="T2" fmla="*/ 5 w 7"/>
                    <a:gd name="T3" fmla="*/ 14 h 14"/>
                    <a:gd name="T4" fmla="*/ 6 w 7"/>
                    <a:gd name="T5" fmla="*/ 12 h 14"/>
                    <a:gd name="T6" fmla="*/ 3 w 7"/>
                    <a:gd name="T7" fmla="*/ 0 h 14"/>
                    <a:gd name="T8" fmla="*/ 0 w 7"/>
                    <a:gd name="T9" fmla="*/ 3 h 14"/>
                    <a:gd name="T10" fmla="*/ 3 w 7"/>
                    <a:gd name="T11" fmla="*/ 13 h 14"/>
                  </a:gdLst>
                  <a:ahLst/>
                  <a:cxnLst>
                    <a:cxn ang="0">
                      <a:pos x="T0" y="T1"/>
                    </a:cxn>
                    <a:cxn ang="0">
                      <a:pos x="T2" y="T3"/>
                    </a:cxn>
                    <a:cxn ang="0">
                      <a:pos x="T4" y="T5"/>
                    </a:cxn>
                    <a:cxn ang="0">
                      <a:pos x="T6" y="T7"/>
                    </a:cxn>
                    <a:cxn ang="0">
                      <a:pos x="T8" y="T9"/>
                    </a:cxn>
                    <a:cxn ang="0">
                      <a:pos x="T10" y="T11"/>
                    </a:cxn>
                  </a:cxnLst>
                  <a:rect l="0" t="0" r="r" b="b"/>
                  <a:pathLst>
                    <a:path w="7" h="14">
                      <a:moveTo>
                        <a:pt x="3" y="13"/>
                      </a:moveTo>
                      <a:cubicBezTo>
                        <a:pt x="3" y="14"/>
                        <a:pt x="4" y="14"/>
                        <a:pt x="5" y="14"/>
                      </a:cubicBezTo>
                      <a:cubicBezTo>
                        <a:pt x="6" y="14"/>
                        <a:pt x="7" y="13"/>
                        <a:pt x="6" y="12"/>
                      </a:cubicBezTo>
                      <a:cubicBezTo>
                        <a:pt x="6" y="11"/>
                        <a:pt x="4" y="5"/>
                        <a:pt x="3" y="0"/>
                      </a:cubicBezTo>
                      <a:cubicBezTo>
                        <a:pt x="2" y="1"/>
                        <a:pt x="1" y="2"/>
                        <a:pt x="0" y="3"/>
                      </a:cubicBezTo>
                      <a:cubicBezTo>
                        <a:pt x="1" y="6"/>
                        <a:pt x="2" y="12"/>
                        <a:pt x="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56" name="Freeform 1171"/>
                <p:cNvSpPr>
                  <a:spLocks/>
                </p:cNvSpPr>
                <p:nvPr/>
              </p:nvSpPr>
              <p:spPr bwMode="auto">
                <a:xfrm>
                  <a:off x="14524" y="413"/>
                  <a:ext cx="52" cy="112"/>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7 w 22"/>
                    <a:gd name="T11" fmla="*/ 47 h 47"/>
                    <a:gd name="T12" fmla="*/ 10 w 22"/>
                    <a:gd name="T13" fmla="*/ 44 h 47"/>
                    <a:gd name="T14" fmla="*/ 10 w 22"/>
                    <a:gd name="T15" fmla="*/ 23 h 47"/>
                    <a:gd name="T16" fmla="*/ 11 w 22"/>
                    <a:gd name="T17" fmla="*/ 23 h 47"/>
                    <a:gd name="T18" fmla="*/ 11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7"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4" y="0"/>
                        <a:pt x="7" y="0"/>
                        <a:pt x="6" y="0"/>
                      </a:cubicBezTo>
                      <a:cubicBezTo>
                        <a:pt x="2" y="0"/>
                        <a:pt x="0" y="3"/>
                        <a:pt x="0" y="6"/>
                      </a:cubicBezTo>
                      <a:cubicBezTo>
                        <a:pt x="0" y="8"/>
                        <a:pt x="0" y="20"/>
                        <a:pt x="0" y="21"/>
                      </a:cubicBezTo>
                      <a:cubicBezTo>
                        <a:pt x="0" y="22"/>
                        <a:pt x="0"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57" name="Oval 1172"/>
                <p:cNvSpPr>
                  <a:spLocks noChangeArrowheads="1"/>
                </p:cNvSpPr>
                <p:nvPr/>
              </p:nvSpPr>
              <p:spPr bwMode="auto">
                <a:xfrm>
                  <a:off x="14668" y="536"/>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58" name="Freeform 1173"/>
                <p:cNvSpPr>
                  <a:spLocks/>
                </p:cNvSpPr>
                <p:nvPr/>
              </p:nvSpPr>
              <p:spPr bwMode="auto">
                <a:xfrm>
                  <a:off x="14583" y="413"/>
                  <a:ext cx="64" cy="112"/>
                </a:xfrm>
                <a:custGeom>
                  <a:avLst/>
                  <a:gdLst>
                    <a:gd name="T0" fmla="*/ 1 w 27"/>
                    <a:gd name="T1" fmla="*/ 21 h 47"/>
                    <a:gd name="T2" fmla="*/ 4 w 27"/>
                    <a:gd name="T3" fmla="*/ 20 h 47"/>
                    <a:gd name="T4" fmla="*/ 8 w 27"/>
                    <a:gd name="T5" fmla="*/ 7 h 47"/>
                    <a:gd name="T6" fmla="*/ 9 w 27"/>
                    <a:gd name="T7" fmla="*/ 7 h 47"/>
                    <a:gd name="T8" fmla="*/ 2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9 w 27"/>
                    <a:gd name="T27" fmla="*/ 45 h 47"/>
                    <a:gd name="T28" fmla="*/ 19 w 27"/>
                    <a:gd name="T29" fmla="*/ 29 h 47"/>
                    <a:gd name="T30" fmla="*/ 25 w 27"/>
                    <a:gd name="T31" fmla="*/ 29 h 47"/>
                    <a:gd name="T32" fmla="*/ 18 w 27"/>
                    <a:gd name="T33" fmla="*/ 7 h 47"/>
                    <a:gd name="T34" fmla="*/ 19 w 27"/>
                    <a:gd name="T35" fmla="*/ 7 h 47"/>
                    <a:gd name="T36" fmla="*/ 23 w 27"/>
                    <a:gd name="T37" fmla="*/ 20 h 47"/>
                    <a:gd name="T38" fmla="*/ 26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4" y="21"/>
                        <a:pt x="4" y="20"/>
                      </a:cubicBezTo>
                      <a:cubicBezTo>
                        <a:pt x="4" y="18"/>
                        <a:pt x="8" y="7"/>
                        <a:pt x="8" y="7"/>
                      </a:cubicBezTo>
                      <a:cubicBezTo>
                        <a:pt x="9" y="7"/>
                        <a:pt x="9" y="7"/>
                        <a:pt x="9" y="7"/>
                      </a:cubicBezTo>
                      <a:cubicBezTo>
                        <a:pt x="2" y="29"/>
                        <a:pt x="2" y="29"/>
                        <a:pt x="2"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19" y="7"/>
                        <a:pt x="19" y="7"/>
                        <a:pt x="19" y="7"/>
                      </a:cubicBezTo>
                      <a:cubicBezTo>
                        <a:pt x="19" y="7"/>
                        <a:pt x="23" y="18"/>
                        <a:pt x="23" y="20"/>
                      </a:cubicBezTo>
                      <a:cubicBezTo>
                        <a:pt x="24" y="21"/>
                        <a:pt x="25" y="21"/>
                        <a:pt x="26" y="21"/>
                      </a:cubicBezTo>
                      <a:cubicBezTo>
                        <a:pt x="27" y="21"/>
                        <a:pt x="27" y="20"/>
                        <a:pt x="27" y="19"/>
                      </a:cubicBezTo>
                      <a:cubicBezTo>
                        <a:pt x="27" y="18"/>
                        <a:pt x="24" y="11"/>
                        <a:pt x="23" y="5"/>
                      </a:cubicBezTo>
                      <a:cubicBezTo>
                        <a:pt x="22" y="3"/>
                        <a:pt x="20" y="0"/>
                        <a:pt x="17" y="0"/>
                      </a:cubicBezTo>
                      <a:cubicBezTo>
                        <a:pt x="16" y="0"/>
                        <a:pt x="11" y="0"/>
                        <a:pt x="10" y="0"/>
                      </a:cubicBezTo>
                      <a:cubicBezTo>
                        <a:pt x="7" y="0"/>
                        <a:pt x="5" y="3"/>
                        <a:pt x="4" y="5"/>
                      </a:cubicBezTo>
                      <a:cubicBezTo>
                        <a:pt x="3"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59" name="Freeform 1174"/>
                <p:cNvSpPr>
                  <a:spLocks/>
                </p:cNvSpPr>
                <p:nvPr/>
              </p:nvSpPr>
              <p:spPr bwMode="auto">
                <a:xfrm>
                  <a:off x="14342" y="539"/>
                  <a:ext cx="21" cy="19"/>
                </a:xfrm>
                <a:custGeom>
                  <a:avLst/>
                  <a:gdLst>
                    <a:gd name="T0" fmla="*/ 5 w 9"/>
                    <a:gd name="T1" fmla="*/ 8 h 8"/>
                    <a:gd name="T2" fmla="*/ 9 w 9"/>
                    <a:gd name="T3" fmla="*/ 3 h 8"/>
                    <a:gd name="T4" fmla="*/ 8 w 9"/>
                    <a:gd name="T5" fmla="*/ 0 h 8"/>
                    <a:gd name="T6" fmla="*/ 4 w 9"/>
                    <a:gd name="T7" fmla="*/ 3 h 8"/>
                    <a:gd name="T8" fmla="*/ 0 w 9"/>
                    <a:gd name="T9" fmla="*/ 5 h 8"/>
                    <a:gd name="T10" fmla="*/ 5 w 9"/>
                    <a:gd name="T11" fmla="*/ 8 h 8"/>
                  </a:gdLst>
                  <a:ahLst/>
                  <a:cxnLst>
                    <a:cxn ang="0">
                      <a:pos x="T0" y="T1"/>
                    </a:cxn>
                    <a:cxn ang="0">
                      <a:pos x="T2" y="T3"/>
                    </a:cxn>
                    <a:cxn ang="0">
                      <a:pos x="T4" y="T5"/>
                    </a:cxn>
                    <a:cxn ang="0">
                      <a:pos x="T6" y="T7"/>
                    </a:cxn>
                    <a:cxn ang="0">
                      <a:pos x="T8" y="T9"/>
                    </a:cxn>
                    <a:cxn ang="0">
                      <a:pos x="T10" y="T11"/>
                    </a:cxn>
                  </a:cxnLst>
                  <a:rect l="0" t="0" r="r" b="b"/>
                  <a:pathLst>
                    <a:path w="9" h="8">
                      <a:moveTo>
                        <a:pt x="5" y="8"/>
                      </a:moveTo>
                      <a:cubicBezTo>
                        <a:pt x="7" y="8"/>
                        <a:pt x="9" y="6"/>
                        <a:pt x="9" y="3"/>
                      </a:cubicBezTo>
                      <a:cubicBezTo>
                        <a:pt x="9" y="2"/>
                        <a:pt x="9" y="1"/>
                        <a:pt x="8" y="0"/>
                      </a:cubicBezTo>
                      <a:cubicBezTo>
                        <a:pt x="7" y="1"/>
                        <a:pt x="6" y="2"/>
                        <a:pt x="4" y="3"/>
                      </a:cubicBezTo>
                      <a:cubicBezTo>
                        <a:pt x="3" y="3"/>
                        <a:pt x="2" y="4"/>
                        <a:pt x="0" y="5"/>
                      </a:cubicBezTo>
                      <a:cubicBezTo>
                        <a:pt x="1" y="7"/>
                        <a:pt x="3" y="8"/>
                        <a:pt x="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60" name="Freeform 1175"/>
                <p:cNvSpPr>
                  <a:spLocks/>
                </p:cNvSpPr>
                <p:nvPr/>
              </p:nvSpPr>
              <p:spPr bwMode="auto">
                <a:xfrm>
                  <a:off x="14649" y="560"/>
                  <a:ext cx="64" cy="111"/>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2"/>
                        <a:pt x="19" y="0"/>
                        <a:pt x="17" y="0"/>
                      </a:cubicBezTo>
                      <a:cubicBezTo>
                        <a:pt x="16" y="0"/>
                        <a:pt x="10" y="0"/>
                        <a:pt x="9" y="0"/>
                      </a:cubicBezTo>
                      <a:cubicBezTo>
                        <a:pt x="7" y="0"/>
                        <a:pt x="5" y="2"/>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61" name="Oval 1176"/>
                <p:cNvSpPr>
                  <a:spLocks noChangeArrowheads="1"/>
                </p:cNvSpPr>
                <p:nvPr/>
              </p:nvSpPr>
              <p:spPr bwMode="auto">
                <a:xfrm>
                  <a:off x="14604" y="39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62" name="Oval 1177"/>
                <p:cNvSpPr>
                  <a:spLocks noChangeArrowheads="1"/>
                </p:cNvSpPr>
                <p:nvPr/>
              </p:nvSpPr>
              <p:spPr bwMode="auto">
                <a:xfrm>
                  <a:off x="14538" y="536"/>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63" name="Freeform 1178"/>
                <p:cNvSpPr>
                  <a:spLocks/>
                </p:cNvSpPr>
                <p:nvPr/>
              </p:nvSpPr>
              <p:spPr bwMode="auto">
                <a:xfrm>
                  <a:off x="14275" y="586"/>
                  <a:ext cx="38" cy="85"/>
                </a:xfrm>
                <a:custGeom>
                  <a:avLst/>
                  <a:gdLst>
                    <a:gd name="T0" fmla="*/ 2 w 16"/>
                    <a:gd name="T1" fmla="*/ 36 h 36"/>
                    <a:gd name="T2" fmla="*/ 5 w 16"/>
                    <a:gd name="T3" fmla="*/ 34 h 36"/>
                    <a:gd name="T4" fmla="*/ 5 w 16"/>
                    <a:gd name="T5" fmla="*/ 17 h 36"/>
                    <a:gd name="T6" fmla="*/ 6 w 16"/>
                    <a:gd name="T7" fmla="*/ 17 h 36"/>
                    <a:gd name="T8" fmla="*/ 6 w 16"/>
                    <a:gd name="T9" fmla="*/ 34 h 36"/>
                    <a:gd name="T10" fmla="*/ 8 w 16"/>
                    <a:gd name="T11" fmla="*/ 36 h 36"/>
                    <a:gd name="T12" fmla="*/ 10 w 16"/>
                    <a:gd name="T13" fmla="*/ 34 h 36"/>
                    <a:gd name="T14" fmla="*/ 10 w 16"/>
                    <a:gd name="T15" fmla="*/ 17 h 36"/>
                    <a:gd name="T16" fmla="*/ 16 w 16"/>
                    <a:gd name="T17" fmla="*/ 17 h 36"/>
                    <a:gd name="T18" fmla="*/ 11 w 16"/>
                    <a:gd name="T19" fmla="*/ 0 h 36"/>
                    <a:gd name="T20" fmla="*/ 0 w 16"/>
                    <a:gd name="T21" fmla="*/ 20 h 36"/>
                    <a:gd name="T22" fmla="*/ 0 w 16"/>
                    <a:gd name="T23" fmla="*/ 34 h 36"/>
                    <a:gd name="T24" fmla="*/ 2 w 1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36">
                      <a:moveTo>
                        <a:pt x="2" y="36"/>
                      </a:moveTo>
                      <a:cubicBezTo>
                        <a:pt x="3" y="36"/>
                        <a:pt x="5" y="35"/>
                        <a:pt x="5" y="34"/>
                      </a:cubicBezTo>
                      <a:cubicBezTo>
                        <a:pt x="5" y="32"/>
                        <a:pt x="5" y="17"/>
                        <a:pt x="5" y="17"/>
                      </a:cubicBezTo>
                      <a:cubicBezTo>
                        <a:pt x="6" y="17"/>
                        <a:pt x="6" y="17"/>
                        <a:pt x="6" y="17"/>
                      </a:cubicBezTo>
                      <a:cubicBezTo>
                        <a:pt x="6" y="17"/>
                        <a:pt x="6" y="32"/>
                        <a:pt x="6" y="34"/>
                      </a:cubicBezTo>
                      <a:cubicBezTo>
                        <a:pt x="6" y="35"/>
                        <a:pt x="7" y="36"/>
                        <a:pt x="8" y="36"/>
                      </a:cubicBezTo>
                      <a:cubicBezTo>
                        <a:pt x="9" y="36"/>
                        <a:pt x="10" y="35"/>
                        <a:pt x="10" y="34"/>
                      </a:cubicBezTo>
                      <a:cubicBezTo>
                        <a:pt x="10" y="33"/>
                        <a:pt x="10" y="25"/>
                        <a:pt x="10" y="17"/>
                      </a:cubicBezTo>
                      <a:cubicBezTo>
                        <a:pt x="16" y="17"/>
                        <a:pt x="16" y="17"/>
                        <a:pt x="16" y="17"/>
                      </a:cubicBezTo>
                      <a:cubicBezTo>
                        <a:pt x="14" y="8"/>
                        <a:pt x="12" y="3"/>
                        <a:pt x="11" y="0"/>
                      </a:cubicBezTo>
                      <a:cubicBezTo>
                        <a:pt x="6" y="6"/>
                        <a:pt x="2" y="12"/>
                        <a:pt x="0" y="20"/>
                      </a:cubicBezTo>
                      <a:cubicBezTo>
                        <a:pt x="0" y="27"/>
                        <a:pt x="0" y="33"/>
                        <a:pt x="0" y="34"/>
                      </a:cubicBezTo>
                      <a:cubicBezTo>
                        <a:pt x="0" y="35"/>
                        <a:pt x="1" y="36"/>
                        <a:pt x="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64" name="Freeform 1179"/>
                <p:cNvSpPr>
                  <a:spLocks/>
                </p:cNvSpPr>
                <p:nvPr/>
              </p:nvSpPr>
              <p:spPr bwMode="auto">
                <a:xfrm>
                  <a:off x="14325" y="560"/>
                  <a:ext cx="54" cy="111"/>
                </a:xfrm>
                <a:custGeom>
                  <a:avLst/>
                  <a:gdLst>
                    <a:gd name="T0" fmla="*/ 17 w 23"/>
                    <a:gd name="T1" fmla="*/ 0 h 47"/>
                    <a:gd name="T2" fmla="*/ 7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6"/>
                      </a:cubicBezTo>
                      <a:cubicBezTo>
                        <a:pt x="0" y="8"/>
                        <a:pt x="0" y="20"/>
                        <a:pt x="0" y="21"/>
                      </a:cubicBez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65" name="Oval 1180"/>
                <p:cNvSpPr>
                  <a:spLocks noChangeArrowheads="1"/>
                </p:cNvSpPr>
                <p:nvPr/>
              </p:nvSpPr>
              <p:spPr bwMode="auto">
                <a:xfrm>
                  <a:off x="14408" y="536"/>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66" name="Oval 1181"/>
                <p:cNvSpPr>
                  <a:spLocks noChangeArrowheads="1"/>
                </p:cNvSpPr>
                <p:nvPr/>
              </p:nvSpPr>
              <p:spPr bwMode="auto">
                <a:xfrm>
                  <a:off x="14472" y="536"/>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67" name="Freeform 1182"/>
                <p:cNvSpPr>
                  <a:spLocks/>
                </p:cNvSpPr>
                <p:nvPr/>
              </p:nvSpPr>
              <p:spPr bwMode="auto">
                <a:xfrm>
                  <a:off x="14387" y="560"/>
                  <a:ext cx="63" cy="111"/>
                </a:xfrm>
                <a:custGeom>
                  <a:avLst/>
                  <a:gdLst>
                    <a:gd name="T0" fmla="*/ 27 w 27"/>
                    <a:gd name="T1" fmla="*/ 19 h 47"/>
                    <a:gd name="T2" fmla="*/ 23 w 27"/>
                    <a:gd name="T3" fmla="*/ 5 h 47"/>
                    <a:gd name="T4" fmla="*/ 17 w 27"/>
                    <a:gd name="T5" fmla="*/ 0 h 47"/>
                    <a:gd name="T6" fmla="*/ 10 w 27"/>
                    <a:gd name="T7" fmla="*/ 0 h 47"/>
                    <a:gd name="T8" fmla="*/ 4 w 27"/>
                    <a:gd name="T9" fmla="*/ 5 h 47"/>
                    <a:gd name="T10" fmla="*/ 0 w 27"/>
                    <a:gd name="T11" fmla="*/ 19 h 47"/>
                    <a:gd name="T12" fmla="*/ 1 w 27"/>
                    <a:gd name="T13" fmla="*/ 21 h 47"/>
                    <a:gd name="T14" fmla="*/ 4 w 27"/>
                    <a:gd name="T15" fmla="*/ 20 h 47"/>
                    <a:gd name="T16" fmla="*/ 8 w 27"/>
                    <a:gd name="T17" fmla="*/ 7 h 47"/>
                    <a:gd name="T18" fmla="*/ 9 w 27"/>
                    <a:gd name="T19" fmla="*/ 7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7 h 47"/>
                    <a:gd name="T46" fmla="*/ 19 w 27"/>
                    <a:gd name="T47" fmla="*/ 7 h 47"/>
                    <a:gd name="T48" fmla="*/ 23 w 27"/>
                    <a:gd name="T49" fmla="*/ 20 h 47"/>
                    <a:gd name="T50" fmla="*/ 25 w 27"/>
                    <a:gd name="T51" fmla="*/ 21 h 47"/>
                    <a:gd name="T52" fmla="*/ 27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9"/>
                      </a:moveTo>
                      <a:cubicBezTo>
                        <a:pt x="26" y="18"/>
                        <a:pt x="24" y="11"/>
                        <a:pt x="23" y="5"/>
                      </a:cubicBezTo>
                      <a:cubicBezTo>
                        <a:pt x="22" y="2"/>
                        <a:pt x="20" y="0"/>
                        <a:pt x="17" y="0"/>
                      </a:cubicBezTo>
                      <a:cubicBezTo>
                        <a:pt x="16" y="0"/>
                        <a:pt x="11" y="0"/>
                        <a:pt x="10" y="0"/>
                      </a:cubicBezTo>
                      <a:cubicBezTo>
                        <a:pt x="7" y="0"/>
                        <a:pt x="5" y="2"/>
                        <a:pt x="4" y="5"/>
                      </a:cubicBezTo>
                      <a:cubicBezTo>
                        <a:pt x="2"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68" name="Freeform 1183"/>
                <p:cNvSpPr>
                  <a:spLocks/>
                </p:cNvSpPr>
                <p:nvPr/>
              </p:nvSpPr>
              <p:spPr bwMode="auto">
                <a:xfrm>
                  <a:off x="14458" y="560"/>
                  <a:ext cx="52" cy="111"/>
                </a:xfrm>
                <a:custGeom>
                  <a:avLst/>
                  <a:gdLst>
                    <a:gd name="T0" fmla="*/ 22 w 22"/>
                    <a:gd name="T1" fmla="*/ 21 h 47"/>
                    <a:gd name="T2" fmla="*/ 22 w 22"/>
                    <a:gd name="T3" fmla="*/ 6 h 47"/>
                    <a:gd name="T4" fmla="*/ 16 w 22"/>
                    <a:gd name="T5" fmla="*/ 0 h 47"/>
                    <a:gd name="T6" fmla="*/ 6 w 22"/>
                    <a:gd name="T7" fmla="*/ 0 h 47"/>
                    <a:gd name="T8" fmla="*/ 0 w 22"/>
                    <a:gd name="T9" fmla="*/ 6 h 47"/>
                    <a:gd name="T10" fmla="*/ 0 w 22"/>
                    <a:gd name="T11" fmla="*/ 21 h 47"/>
                    <a:gd name="T12" fmla="*/ 2 w 22"/>
                    <a:gd name="T13" fmla="*/ 23 h 47"/>
                    <a:gd name="T14" fmla="*/ 4 w 22"/>
                    <a:gd name="T15" fmla="*/ 21 h 47"/>
                    <a:gd name="T16" fmla="*/ 4 w 22"/>
                    <a:gd name="T17" fmla="*/ 8 h 47"/>
                    <a:gd name="T18" fmla="*/ 5 w 22"/>
                    <a:gd name="T19" fmla="*/ 8 h 47"/>
                    <a:gd name="T20" fmla="*/ 5 w 22"/>
                    <a:gd name="T21" fmla="*/ 44 h 47"/>
                    <a:gd name="T22" fmla="*/ 8 w 22"/>
                    <a:gd name="T23" fmla="*/ 47 h 47"/>
                    <a:gd name="T24" fmla="*/ 11 w 22"/>
                    <a:gd name="T25" fmla="*/ 44 h 47"/>
                    <a:gd name="T26" fmla="*/ 11 w 22"/>
                    <a:gd name="T27" fmla="*/ 23 h 47"/>
                    <a:gd name="T28" fmla="*/ 12 w 22"/>
                    <a:gd name="T29" fmla="*/ 23 h 47"/>
                    <a:gd name="T30" fmla="*/ 12 w 22"/>
                    <a:gd name="T31" fmla="*/ 44 h 47"/>
                    <a:gd name="T32" fmla="*/ 14 w 22"/>
                    <a:gd name="T33" fmla="*/ 47 h 47"/>
                    <a:gd name="T34" fmla="*/ 17 w 22"/>
                    <a:gd name="T35" fmla="*/ 44 h 47"/>
                    <a:gd name="T36" fmla="*/ 17 w 22"/>
                    <a:gd name="T37" fmla="*/ 8 h 47"/>
                    <a:gd name="T38" fmla="*/ 18 w 22"/>
                    <a:gd name="T39" fmla="*/ 8 h 47"/>
                    <a:gd name="T40" fmla="*/ 18 w 22"/>
                    <a:gd name="T41" fmla="*/ 21 h 47"/>
                    <a:gd name="T42" fmla="*/ 20 w 22"/>
                    <a:gd name="T43" fmla="*/ 23 h 47"/>
                    <a:gd name="T44" fmla="*/ 22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2" y="21"/>
                      </a:moveTo>
                      <a:cubicBezTo>
                        <a:pt x="22" y="20"/>
                        <a:pt x="22" y="8"/>
                        <a:pt x="22" y="6"/>
                      </a:cubicBezTo>
                      <a:cubicBezTo>
                        <a:pt x="22" y="3"/>
                        <a:pt x="20" y="0"/>
                        <a:pt x="16" y="0"/>
                      </a:cubicBezTo>
                      <a:cubicBezTo>
                        <a:pt x="15" y="0"/>
                        <a:pt x="8" y="0"/>
                        <a:pt x="6" y="0"/>
                      </a:cubicBezTo>
                      <a:cubicBezTo>
                        <a:pt x="2"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69" name="Oval 1184"/>
                <p:cNvSpPr>
                  <a:spLocks noChangeArrowheads="1"/>
                </p:cNvSpPr>
                <p:nvPr/>
              </p:nvSpPr>
              <p:spPr bwMode="auto">
                <a:xfrm>
                  <a:off x="14668" y="39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70" name="Freeform 1185"/>
                <p:cNvSpPr>
                  <a:spLocks/>
                </p:cNvSpPr>
                <p:nvPr/>
              </p:nvSpPr>
              <p:spPr bwMode="auto">
                <a:xfrm>
                  <a:off x="14654" y="413"/>
                  <a:ext cx="54" cy="112"/>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8 w 23"/>
                    <a:gd name="T27" fmla="*/ 8 h 47"/>
                    <a:gd name="T28" fmla="*/ 18 w 23"/>
                    <a:gd name="T29" fmla="*/ 21 h 47"/>
                    <a:gd name="T30" fmla="*/ 20 w 23"/>
                    <a:gd name="T31" fmla="*/ 23 h 47"/>
                    <a:gd name="T32" fmla="*/ 23 w 23"/>
                    <a:gd name="T33" fmla="*/ 21 h 47"/>
                    <a:gd name="T34" fmla="*/ 23 w 23"/>
                    <a:gd name="T35" fmla="*/ 6 h 47"/>
                    <a:gd name="T36" fmla="*/ 16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3" y="22"/>
                        <a:pt x="23" y="21"/>
                      </a:cubicBezTo>
                      <a:cubicBezTo>
                        <a:pt x="23" y="20"/>
                        <a:pt x="23" y="8"/>
                        <a:pt x="23" y="6"/>
                      </a:cubicBezTo>
                      <a:cubicBezTo>
                        <a:pt x="23" y="3"/>
                        <a:pt x="20" y="0"/>
                        <a:pt x="16"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71" name="Freeform 1186"/>
                <p:cNvSpPr>
                  <a:spLocks/>
                </p:cNvSpPr>
                <p:nvPr/>
              </p:nvSpPr>
              <p:spPr bwMode="auto">
                <a:xfrm>
                  <a:off x="14517" y="56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2"/>
                        <a:pt x="20" y="0"/>
                        <a:pt x="18" y="0"/>
                      </a:cubicBezTo>
                      <a:cubicBezTo>
                        <a:pt x="16" y="0"/>
                        <a:pt x="11" y="0"/>
                        <a:pt x="10" y="0"/>
                      </a:cubicBezTo>
                      <a:cubicBezTo>
                        <a:pt x="8" y="0"/>
                        <a:pt x="5" y="2"/>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72" name="Freeform 1187"/>
                <p:cNvSpPr>
                  <a:spLocks/>
                </p:cNvSpPr>
                <p:nvPr/>
              </p:nvSpPr>
              <p:spPr bwMode="auto">
                <a:xfrm>
                  <a:off x="14453" y="413"/>
                  <a:ext cx="64" cy="112"/>
                </a:xfrm>
                <a:custGeom>
                  <a:avLst/>
                  <a:gdLst>
                    <a:gd name="T0" fmla="*/ 1 w 27"/>
                    <a:gd name="T1" fmla="*/ 21 h 47"/>
                    <a:gd name="T2" fmla="*/ 3 w 27"/>
                    <a:gd name="T3" fmla="*/ 20 h 47"/>
                    <a:gd name="T4" fmla="*/ 7 w 27"/>
                    <a:gd name="T5" fmla="*/ 7 h 47"/>
                    <a:gd name="T6" fmla="*/ 8 w 27"/>
                    <a:gd name="T7" fmla="*/ 7 h 47"/>
                    <a:gd name="T8" fmla="*/ 2 w 27"/>
                    <a:gd name="T9" fmla="*/ 29 h 47"/>
                    <a:gd name="T10" fmla="*/ 8 w 27"/>
                    <a:gd name="T11" fmla="*/ 29 h 47"/>
                    <a:gd name="T12" fmla="*/ 8 w 27"/>
                    <a:gd name="T13" fmla="*/ 45 h 47"/>
                    <a:gd name="T14" fmla="*/ 10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8 w 27"/>
                    <a:gd name="T27" fmla="*/ 45 h 47"/>
                    <a:gd name="T28" fmla="*/ 18 w 27"/>
                    <a:gd name="T29" fmla="*/ 29 h 47"/>
                    <a:gd name="T30" fmla="*/ 24 w 27"/>
                    <a:gd name="T31" fmla="*/ 29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9"/>
                        <a:pt x="2" y="29"/>
                        <a:pt x="2" y="29"/>
                      </a:cubicBezTo>
                      <a:cubicBezTo>
                        <a:pt x="8" y="29"/>
                        <a:pt x="8" y="29"/>
                        <a:pt x="8" y="29"/>
                      </a:cubicBezTo>
                      <a:cubicBezTo>
                        <a:pt x="8" y="36"/>
                        <a:pt x="8" y="44"/>
                        <a:pt x="8" y="45"/>
                      </a:cubicBezTo>
                      <a:cubicBezTo>
                        <a:pt x="8" y="46"/>
                        <a:pt x="9" y="47"/>
                        <a:pt x="10"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4" y="29"/>
                        <a:pt x="24" y="29"/>
                        <a:pt x="24" y="29"/>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73" name="Freeform 1188"/>
                <p:cNvSpPr>
                  <a:spLocks/>
                </p:cNvSpPr>
                <p:nvPr/>
              </p:nvSpPr>
              <p:spPr bwMode="auto">
                <a:xfrm>
                  <a:off x="14699" y="300"/>
                  <a:ext cx="14" cy="16"/>
                </a:xfrm>
                <a:custGeom>
                  <a:avLst/>
                  <a:gdLst>
                    <a:gd name="T0" fmla="*/ 0 w 6"/>
                    <a:gd name="T1" fmla="*/ 0 h 7"/>
                    <a:gd name="T2" fmla="*/ 2 w 6"/>
                    <a:gd name="T3" fmla="*/ 5 h 7"/>
                    <a:gd name="T4" fmla="*/ 4 w 6"/>
                    <a:gd name="T5" fmla="*/ 7 h 7"/>
                    <a:gd name="T6" fmla="*/ 5 w 6"/>
                    <a:gd name="T7" fmla="*/ 4 h 7"/>
                    <a:gd name="T8" fmla="*/ 4 w 6"/>
                    <a:gd name="T9" fmla="*/ 0 h 7"/>
                    <a:gd name="T10" fmla="*/ 0 w 6"/>
                    <a:gd name="T11" fmla="*/ 0 h 7"/>
                  </a:gdLst>
                  <a:ahLst/>
                  <a:cxnLst>
                    <a:cxn ang="0">
                      <a:pos x="T0" y="T1"/>
                    </a:cxn>
                    <a:cxn ang="0">
                      <a:pos x="T2" y="T3"/>
                    </a:cxn>
                    <a:cxn ang="0">
                      <a:pos x="T4" y="T5"/>
                    </a:cxn>
                    <a:cxn ang="0">
                      <a:pos x="T6" y="T7"/>
                    </a:cxn>
                    <a:cxn ang="0">
                      <a:pos x="T8" y="T9"/>
                    </a:cxn>
                    <a:cxn ang="0">
                      <a:pos x="T10" y="T11"/>
                    </a:cxn>
                  </a:cxnLst>
                  <a:rect l="0" t="0" r="r" b="b"/>
                  <a:pathLst>
                    <a:path w="6" h="7">
                      <a:moveTo>
                        <a:pt x="0" y="0"/>
                      </a:moveTo>
                      <a:cubicBezTo>
                        <a:pt x="1" y="3"/>
                        <a:pt x="2" y="5"/>
                        <a:pt x="2" y="5"/>
                      </a:cubicBezTo>
                      <a:cubicBezTo>
                        <a:pt x="2" y="6"/>
                        <a:pt x="3" y="7"/>
                        <a:pt x="4" y="7"/>
                      </a:cubicBezTo>
                      <a:cubicBezTo>
                        <a:pt x="5" y="6"/>
                        <a:pt x="6" y="5"/>
                        <a:pt x="5" y="4"/>
                      </a:cubicBezTo>
                      <a:cubicBezTo>
                        <a:pt x="5" y="4"/>
                        <a:pt x="5" y="2"/>
                        <a:pt x="4"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74" name="Freeform 1189"/>
                <p:cNvSpPr>
                  <a:spLocks/>
                </p:cNvSpPr>
                <p:nvPr/>
              </p:nvSpPr>
              <p:spPr bwMode="auto">
                <a:xfrm>
                  <a:off x="14524" y="314"/>
                  <a:ext cx="52" cy="64"/>
                </a:xfrm>
                <a:custGeom>
                  <a:avLst/>
                  <a:gdLst>
                    <a:gd name="T0" fmla="*/ 6 w 22"/>
                    <a:gd name="T1" fmla="*/ 8 h 27"/>
                    <a:gd name="T2" fmla="*/ 6 w 22"/>
                    <a:gd name="T3" fmla="*/ 25 h 27"/>
                    <a:gd name="T4" fmla="*/ 8 w 22"/>
                    <a:gd name="T5" fmla="*/ 27 h 27"/>
                    <a:gd name="T6" fmla="*/ 10 w 22"/>
                    <a:gd name="T7" fmla="*/ 25 h 27"/>
                    <a:gd name="T8" fmla="*/ 10 w 22"/>
                    <a:gd name="T9" fmla="*/ 8 h 27"/>
                    <a:gd name="T10" fmla="*/ 11 w 22"/>
                    <a:gd name="T11" fmla="*/ 8 h 27"/>
                    <a:gd name="T12" fmla="*/ 11 w 22"/>
                    <a:gd name="T13" fmla="*/ 25 h 27"/>
                    <a:gd name="T14" fmla="*/ 14 w 22"/>
                    <a:gd name="T15" fmla="*/ 27 h 27"/>
                    <a:gd name="T16" fmla="*/ 16 w 22"/>
                    <a:gd name="T17" fmla="*/ 25 h 27"/>
                    <a:gd name="T18" fmla="*/ 16 w 22"/>
                    <a:gd name="T19" fmla="*/ 8 h 27"/>
                    <a:gd name="T20" fmla="*/ 22 w 22"/>
                    <a:gd name="T21" fmla="*/ 8 h 27"/>
                    <a:gd name="T22" fmla="*/ 20 w 22"/>
                    <a:gd name="T23" fmla="*/ 0 h 27"/>
                    <a:gd name="T24" fmla="*/ 11 w 22"/>
                    <a:gd name="T25" fmla="*/ 1 h 27"/>
                    <a:gd name="T26" fmla="*/ 1 w 22"/>
                    <a:gd name="T27" fmla="*/ 4 h 27"/>
                    <a:gd name="T28" fmla="*/ 0 w 22"/>
                    <a:gd name="T29" fmla="*/ 8 h 27"/>
                    <a:gd name="T30" fmla="*/ 6 w 22"/>
                    <a:gd name="T3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7">
                      <a:moveTo>
                        <a:pt x="6" y="8"/>
                      </a:moveTo>
                      <a:cubicBezTo>
                        <a:pt x="6" y="16"/>
                        <a:pt x="6" y="24"/>
                        <a:pt x="6" y="25"/>
                      </a:cubicBezTo>
                      <a:cubicBezTo>
                        <a:pt x="6" y="26"/>
                        <a:pt x="7" y="27"/>
                        <a:pt x="8" y="27"/>
                      </a:cubicBezTo>
                      <a:cubicBezTo>
                        <a:pt x="9" y="27"/>
                        <a:pt x="10" y="26"/>
                        <a:pt x="10" y="25"/>
                      </a:cubicBezTo>
                      <a:cubicBezTo>
                        <a:pt x="10" y="23"/>
                        <a:pt x="10" y="8"/>
                        <a:pt x="10" y="8"/>
                      </a:cubicBezTo>
                      <a:cubicBezTo>
                        <a:pt x="11" y="8"/>
                        <a:pt x="11" y="8"/>
                        <a:pt x="11" y="8"/>
                      </a:cubicBezTo>
                      <a:cubicBezTo>
                        <a:pt x="11" y="8"/>
                        <a:pt x="11" y="23"/>
                        <a:pt x="11" y="25"/>
                      </a:cubicBezTo>
                      <a:cubicBezTo>
                        <a:pt x="11" y="26"/>
                        <a:pt x="12" y="27"/>
                        <a:pt x="14" y="27"/>
                      </a:cubicBezTo>
                      <a:cubicBezTo>
                        <a:pt x="15" y="27"/>
                        <a:pt x="16" y="26"/>
                        <a:pt x="16" y="25"/>
                      </a:cubicBezTo>
                      <a:cubicBezTo>
                        <a:pt x="16" y="24"/>
                        <a:pt x="16" y="16"/>
                        <a:pt x="16" y="8"/>
                      </a:cubicBezTo>
                      <a:cubicBezTo>
                        <a:pt x="22" y="8"/>
                        <a:pt x="22" y="8"/>
                        <a:pt x="22" y="8"/>
                      </a:cubicBezTo>
                      <a:cubicBezTo>
                        <a:pt x="21" y="5"/>
                        <a:pt x="20" y="2"/>
                        <a:pt x="20" y="0"/>
                      </a:cubicBezTo>
                      <a:cubicBezTo>
                        <a:pt x="16" y="0"/>
                        <a:pt x="14" y="1"/>
                        <a:pt x="11" y="1"/>
                      </a:cubicBezTo>
                      <a:cubicBezTo>
                        <a:pt x="7" y="2"/>
                        <a:pt x="4" y="3"/>
                        <a:pt x="1" y="4"/>
                      </a:cubicBezTo>
                      <a:cubicBezTo>
                        <a:pt x="0" y="8"/>
                        <a:pt x="0" y="8"/>
                        <a:pt x="0" y="8"/>
                      </a:cubicBezTo>
                      <a:cubicBezTo>
                        <a:pt x="6"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75" name="Freeform 1190"/>
                <p:cNvSpPr>
                  <a:spLocks/>
                </p:cNvSpPr>
                <p:nvPr/>
              </p:nvSpPr>
              <p:spPr bwMode="auto">
                <a:xfrm>
                  <a:off x="14573" y="312"/>
                  <a:ext cx="8" cy="4"/>
                </a:xfrm>
                <a:custGeom>
                  <a:avLst/>
                  <a:gdLst>
                    <a:gd name="T0" fmla="*/ 2 w 3"/>
                    <a:gd name="T1" fmla="*/ 2 h 2"/>
                    <a:gd name="T2" fmla="*/ 3 w 3"/>
                    <a:gd name="T3" fmla="*/ 0 h 2"/>
                    <a:gd name="T4" fmla="*/ 0 w 3"/>
                    <a:gd name="T5" fmla="*/ 1 h 2"/>
                    <a:gd name="T6" fmla="*/ 2 w 3"/>
                    <a:gd name="T7" fmla="*/ 2 h 2"/>
                  </a:gdLst>
                  <a:ahLst/>
                  <a:cxnLst>
                    <a:cxn ang="0">
                      <a:pos x="T0" y="T1"/>
                    </a:cxn>
                    <a:cxn ang="0">
                      <a:pos x="T2" y="T3"/>
                    </a:cxn>
                    <a:cxn ang="0">
                      <a:pos x="T4" y="T5"/>
                    </a:cxn>
                    <a:cxn ang="0">
                      <a:pos x="T6" y="T7"/>
                    </a:cxn>
                  </a:cxnLst>
                  <a:rect l="0" t="0" r="r" b="b"/>
                  <a:pathLst>
                    <a:path w="3" h="2">
                      <a:moveTo>
                        <a:pt x="2" y="2"/>
                      </a:moveTo>
                      <a:cubicBezTo>
                        <a:pt x="3" y="1"/>
                        <a:pt x="3" y="1"/>
                        <a:pt x="3" y="0"/>
                      </a:cubicBezTo>
                      <a:cubicBezTo>
                        <a:pt x="2" y="0"/>
                        <a:pt x="1" y="0"/>
                        <a:pt x="0" y="1"/>
                      </a:cubicBezTo>
                      <a:cubicBezTo>
                        <a:pt x="0" y="1"/>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76" name="Freeform 1191"/>
                <p:cNvSpPr>
                  <a:spLocks/>
                </p:cNvSpPr>
                <p:nvPr/>
              </p:nvSpPr>
              <p:spPr bwMode="auto">
                <a:xfrm>
                  <a:off x="14600" y="304"/>
                  <a:ext cx="30" cy="74"/>
                </a:xfrm>
                <a:custGeom>
                  <a:avLst/>
                  <a:gdLst>
                    <a:gd name="T0" fmla="*/ 0 w 13"/>
                    <a:gd name="T1" fmla="*/ 28 h 31"/>
                    <a:gd name="T2" fmla="*/ 3 w 13"/>
                    <a:gd name="T3" fmla="*/ 31 h 31"/>
                    <a:gd name="T4" fmla="*/ 6 w 13"/>
                    <a:gd name="T5" fmla="*/ 28 h 31"/>
                    <a:gd name="T6" fmla="*/ 6 w 13"/>
                    <a:gd name="T7" fmla="*/ 7 h 31"/>
                    <a:gd name="T8" fmla="*/ 7 w 13"/>
                    <a:gd name="T9" fmla="*/ 7 h 31"/>
                    <a:gd name="T10" fmla="*/ 7 w 13"/>
                    <a:gd name="T11" fmla="*/ 28 h 31"/>
                    <a:gd name="T12" fmla="*/ 10 w 13"/>
                    <a:gd name="T13" fmla="*/ 31 h 31"/>
                    <a:gd name="T14" fmla="*/ 13 w 13"/>
                    <a:gd name="T15" fmla="*/ 28 h 31"/>
                    <a:gd name="T16" fmla="*/ 13 w 13"/>
                    <a:gd name="T17" fmla="*/ 0 h 31"/>
                    <a:gd name="T18" fmla="*/ 0 w 13"/>
                    <a:gd name="T19" fmla="*/ 2 h 31"/>
                    <a:gd name="T20" fmla="*/ 0 w 13"/>
                    <a:gd name="T21"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1">
                      <a:moveTo>
                        <a:pt x="0" y="28"/>
                      </a:moveTo>
                      <a:cubicBezTo>
                        <a:pt x="0" y="29"/>
                        <a:pt x="2" y="31"/>
                        <a:pt x="3" y="31"/>
                      </a:cubicBezTo>
                      <a:cubicBezTo>
                        <a:pt x="5" y="31"/>
                        <a:pt x="6" y="29"/>
                        <a:pt x="6" y="28"/>
                      </a:cubicBezTo>
                      <a:cubicBezTo>
                        <a:pt x="6" y="26"/>
                        <a:pt x="6" y="7"/>
                        <a:pt x="6" y="7"/>
                      </a:cubicBezTo>
                      <a:cubicBezTo>
                        <a:pt x="6" y="7"/>
                        <a:pt x="6" y="7"/>
                        <a:pt x="7" y="7"/>
                      </a:cubicBezTo>
                      <a:cubicBezTo>
                        <a:pt x="7" y="7"/>
                        <a:pt x="7" y="26"/>
                        <a:pt x="7" y="28"/>
                      </a:cubicBezTo>
                      <a:cubicBezTo>
                        <a:pt x="7" y="29"/>
                        <a:pt x="8" y="31"/>
                        <a:pt x="10" y="31"/>
                      </a:cubicBezTo>
                      <a:cubicBezTo>
                        <a:pt x="11" y="31"/>
                        <a:pt x="13" y="29"/>
                        <a:pt x="13" y="28"/>
                      </a:cubicBezTo>
                      <a:cubicBezTo>
                        <a:pt x="13" y="26"/>
                        <a:pt x="13" y="10"/>
                        <a:pt x="13" y="0"/>
                      </a:cubicBezTo>
                      <a:cubicBezTo>
                        <a:pt x="8" y="1"/>
                        <a:pt x="4" y="1"/>
                        <a:pt x="0" y="2"/>
                      </a:cubicBezTo>
                      <a:cubicBezTo>
                        <a:pt x="0" y="12"/>
                        <a:pt x="0" y="26"/>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77" name="Freeform 1192"/>
                <p:cNvSpPr>
                  <a:spLocks/>
                </p:cNvSpPr>
                <p:nvPr/>
              </p:nvSpPr>
              <p:spPr bwMode="auto">
                <a:xfrm>
                  <a:off x="14588" y="309"/>
                  <a:ext cx="9" cy="12"/>
                </a:xfrm>
                <a:custGeom>
                  <a:avLst/>
                  <a:gdLst>
                    <a:gd name="T0" fmla="*/ 2 w 4"/>
                    <a:gd name="T1" fmla="*/ 5 h 5"/>
                    <a:gd name="T2" fmla="*/ 4 w 4"/>
                    <a:gd name="T3" fmla="*/ 3 h 5"/>
                    <a:gd name="T4" fmla="*/ 4 w 4"/>
                    <a:gd name="T5" fmla="*/ 0 h 5"/>
                    <a:gd name="T6" fmla="*/ 0 w 4"/>
                    <a:gd name="T7" fmla="*/ 0 h 5"/>
                    <a:gd name="T8" fmla="*/ 0 w 4"/>
                    <a:gd name="T9" fmla="*/ 3 h 5"/>
                    <a:gd name="T10" fmla="*/ 2 w 4"/>
                    <a:gd name="T11" fmla="*/ 5 h 5"/>
                  </a:gdLst>
                  <a:ahLst/>
                  <a:cxnLst>
                    <a:cxn ang="0">
                      <a:pos x="T0" y="T1"/>
                    </a:cxn>
                    <a:cxn ang="0">
                      <a:pos x="T2" y="T3"/>
                    </a:cxn>
                    <a:cxn ang="0">
                      <a:pos x="T4" y="T5"/>
                    </a:cxn>
                    <a:cxn ang="0">
                      <a:pos x="T6" y="T7"/>
                    </a:cxn>
                    <a:cxn ang="0">
                      <a:pos x="T8" y="T9"/>
                    </a:cxn>
                    <a:cxn ang="0">
                      <a:pos x="T10" y="T11"/>
                    </a:cxn>
                  </a:cxnLst>
                  <a:rect l="0" t="0" r="r" b="b"/>
                  <a:pathLst>
                    <a:path w="4" h="5">
                      <a:moveTo>
                        <a:pt x="2" y="5"/>
                      </a:moveTo>
                      <a:cubicBezTo>
                        <a:pt x="3" y="5"/>
                        <a:pt x="4" y="4"/>
                        <a:pt x="4" y="3"/>
                      </a:cubicBezTo>
                      <a:cubicBezTo>
                        <a:pt x="4" y="2"/>
                        <a:pt x="4" y="1"/>
                        <a:pt x="4" y="0"/>
                      </a:cubicBezTo>
                      <a:cubicBezTo>
                        <a:pt x="3" y="0"/>
                        <a:pt x="1" y="0"/>
                        <a:pt x="0" y="0"/>
                      </a:cubicBezTo>
                      <a:cubicBezTo>
                        <a:pt x="0" y="2"/>
                        <a:pt x="0" y="2"/>
                        <a:pt x="0"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78" name="Freeform 1193"/>
                <p:cNvSpPr>
                  <a:spLocks/>
                </p:cNvSpPr>
                <p:nvPr/>
              </p:nvSpPr>
              <p:spPr bwMode="auto">
                <a:xfrm>
                  <a:off x="14633" y="304"/>
                  <a:ext cx="9" cy="17"/>
                </a:xfrm>
                <a:custGeom>
                  <a:avLst/>
                  <a:gdLst>
                    <a:gd name="T0" fmla="*/ 0 w 4"/>
                    <a:gd name="T1" fmla="*/ 5 h 7"/>
                    <a:gd name="T2" fmla="*/ 2 w 4"/>
                    <a:gd name="T3" fmla="*/ 7 h 7"/>
                    <a:gd name="T4" fmla="*/ 4 w 4"/>
                    <a:gd name="T5" fmla="*/ 5 h 7"/>
                    <a:gd name="T6" fmla="*/ 4 w 4"/>
                    <a:gd name="T7" fmla="*/ 0 h 7"/>
                    <a:gd name="T8" fmla="*/ 0 w 4"/>
                    <a:gd name="T9" fmla="*/ 0 h 7"/>
                    <a:gd name="T10" fmla="*/ 0 w 4"/>
                    <a:gd name="T11" fmla="*/ 5 h 7"/>
                  </a:gdLst>
                  <a:ahLst/>
                  <a:cxnLst>
                    <a:cxn ang="0">
                      <a:pos x="T0" y="T1"/>
                    </a:cxn>
                    <a:cxn ang="0">
                      <a:pos x="T2" y="T3"/>
                    </a:cxn>
                    <a:cxn ang="0">
                      <a:pos x="T4" y="T5"/>
                    </a:cxn>
                    <a:cxn ang="0">
                      <a:pos x="T6" y="T7"/>
                    </a:cxn>
                    <a:cxn ang="0">
                      <a:pos x="T8" y="T9"/>
                    </a:cxn>
                    <a:cxn ang="0">
                      <a:pos x="T10" y="T11"/>
                    </a:cxn>
                  </a:cxnLst>
                  <a:rect l="0" t="0" r="r" b="b"/>
                  <a:pathLst>
                    <a:path w="4" h="7">
                      <a:moveTo>
                        <a:pt x="0" y="5"/>
                      </a:moveTo>
                      <a:cubicBezTo>
                        <a:pt x="0" y="6"/>
                        <a:pt x="1" y="7"/>
                        <a:pt x="2" y="7"/>
                      </a:cubicBezTo>
                      <a:cubicBezTo>
                        <a:pt x="3" y="7"/>
                        <a:pt x="4" y="6"/>
                        <a:pt x="4" y="5"/>
                      </a:cubicBezTo>
                      <a:cubicBezTo>
                        <a:pt x="4" y="4"/>
                        <a:pt x="4" y="2"/>
                        <a:pt x="4" y="0"/>
                      </a:cubicBezTo>
                      <a:cubicBezTo>
                        <a:pt x="2" y="0"/>
                        <a:pt x="1" y="0"/>
                        <a:pt x="0" y="0"/>
                      </a:cubicBezTo>
                      <a:cubicBezTo>
                        <a:pt x="0" y="2"/>
                        <a:pt x="0"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79" name="Freeform 1194"/>
                <p:cNvSpPr>
                  <a:spLocks/>
                </p:cNvSpPr>
                <p:nvPr/>
              </p:nvSpPr>
              <p:spPr bwMode="auto">
                <a:xfrm>
                  <a:off x="14654" y="300"/>
                  <a:ext cx="52" cy="78"/>
                </a:xfrm>
                <a:custGeom>
                  <a:avLst/>
                  <a:gdLst>
                    <a:gd name="T0" fmla="*/ 0 w 22"/>
                    <a:gd name="T1" fmla="*/ 14 h 33"/>
                    <a:gd name="T2" fmla="*/ 6 w 22"/>
                    <a:gd name="T3" fmla="*/ 14 h 33"/>
                    <a:gd name="T4" fmla="*/ 6 w 22"/>
                    <a:gd name="T5" fmla="*/ 31 h 33"/>
                    <a:gd name="T6" fmla="*/ 8 w 22"/>
                    <a:gd name="T7" fmla="*/ 33 h 33"/>
                    <a:gd name="T8" fmla="*/ 11 w 22"/>
                    <a:gd name="T9" fmla="*/ 31 h 33"/>
                    <a:gd name="T10" fmla="*/ 11 w 22"/>
                    <a:gd name="T11" fmla="*/ 14 h 33"/>
                    <a:gd name="T12" fmla="*/ 12 w 22"/>
                    <a:gd name="T13" fmla="*/ 14 h 33"/>
                    <a:gd name="T14" fmla="*/ 12 w 22"/>
                    <a:gd name="T15" fmla="*/ 31 h 33"/>
                    <a:gd name="T16" fmla="*/ 14 w 22"/>
                    <a:gd name="T17" fmla="*/ 33 h 33"/>
                    <a:gd name="T18" fmla="*/ 16 w 22"/>
                    <a:gd name="T19" fmla="*/ 31 h 33"/>
                    <a:gd name="T20" fmla="*/ 16 w 22"/>
                    <a:gd name="T21" fmla="*/ 14 h 33"/>
                    <a:gd name="T22" fmla="*/ 22 w 22"/>
                    <a:gd name="T23" fmla="*/ 14 h 33"/>
                    <a:gd name="T24" fmla="*/ 18 w 22"/>
                    <a:gd name="T25" fmla="*/ 0 h 33"/>
                    <a:gd name="T26" fmla="*/ 4 w 22"/>
                    <a:gd name="T27" fmla="*/ 1 h 33"/>
                    <a:gd name="T28" fmla="*/ 0 w 22"/>
                    <a:gd name="T29"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33">
                      <a:moveTo>
                        <a:pt x="0" y="14"/>
                      </a:moveTo>
                      <a:cubicBezTo>
                        <a:pt x="6" y="14"/>
                        <a:pt x="6" y="14"/>
                        <a:pt x="6" y="14"/>
                      </a:cubicBezTo>
                      <a:cubicBezTo>
                        <a:pt x="6" y="22"/>
                        <a:pt x="6" y="30"/>
                        <a:pt x="6" y="31"/>
                      </a:cubicBezTo>
                      <a:cubicBezTo>
                        <a:pt x="6" y="32"/>
                        <a:pt x="7" y="33"/>
                        <a:pt x="8" y="33"/>
                      </a:cubicBezTo>
                      <a:cubicBezTo>
                        <a:pt x="10" y="33"/>
                        <a:pt x="11" y="32"/>
                        <a:pt x="11" y="31"/>
                      </a:cubicBezTo>
                      <a:cubicBezTo>
                        <a:pt x="11" y="29"/>
                        <a:pt x="11" y="14"/>
                        <a:pt x="11" y="14"/>
                      </a:cubicBezTo>
                      <a:cubicBezTo>
                        <a:pt x="12" y="14"/>
                        <a:pt x="12" y="14"/>
                        <a:pt x="12" y="14"/>
                      </a:cubicBezTo>
                      <a:cubicBezTo>
                        <a:pt x="12" y="14"/>
                        <a:pt x="12" y="29"/>
                        <a:pt x="12" y="31"/>
                      </a:cubicBezTo>
                      <a:cubicBezTo>
                        <a:pt x="12" y="32"/>
                        <a:pt x="13" y="33"/>
                        <a:pt x="14" y="33"/>
                      </a:cubicBezTo>
                      <a:cubicBezTo>
                        <a:pt x="15" y="33"/>
                        <a:pt x="16" y="32"/>
                        <a:pt x="16" y="31"/>
                      </a:cubicBezTo>
                      <a:cubicBezTo>
                        <a:pt x="16" y="30"/>
                        <a:pt x="16" y="22"/>
                        <a:pt x="16" y="14"/>
                      </a:cubicBezTo>
                      <a:cubicBezTo>
                        <a:pt x="22" y="14"/>
                        <a:pt x="22" y="14"/>
                        <a:pt x="22" y="14"/>
                      </a:cubicBezTo>
                      <a:cubicBezTo>
                        <a:pt x="21" y="8"/>
                        <a:pt x="19" y="3"/>
                        <a:pt x="18" y="0"/>
                      </a:cubicBezTo>
                      <a:cubicBezTo>
                        <a:pt x="14" y="0"/>
                        <a:pt x="9" y="1"/>
                        <a:pt x="4" y="1"/>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80" name="Freeform 1195"/>
                <p:cNvSpPr>
                  <a:spLocks/>
                </p:cNvSpPr>
                <p:nvPr/>
              </p:nvSpPr>
              <p:spPr bwMode="auto">
                <a:xfrm>
                  <a:off x="14649" y="302"/>
                  <a:ext cx="12" cy="14"/>
                </a:xfrm>
                <a:custGeom>
                  <a:avLst/>
                  <a:gdLst>
                    <a:gd name="T0" fmla="*/ 1 w 5"/>
                    <a:gd name="T1" fmla="*/ 6 h 6"/>
                    <a:gd name="T2" fmla="*/ 3 w 5"/>
                    <a:gd name="T3" fmla="*/ 4 h 6"/>
                    <a:gd name="T4" fmla="*/ 5 w 5"/>
                    <a:gd name="T5" fmla="*/ 0 h 6"/>
                    <a:gd name="T6" fmla="*/ 1 w 5"/>
                    <a:gd name="T7" fmla="*/ 0 h 6"/>
                    <a:gd name="T8" fmla="*/ 0 w 5"/>
                    <a:gd name="T9" fmla="*/ 3 h 6"/>
                    <a:gd name="T10" fmla="*/ 1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1" y="6"/>
                      </a:moveTo>
                      <a:cubicBezTo>
                        <a:pt x="2" y="6"/>
                        <a:pt x="3" y="5"/>
                        <a:pt x="3" y="4"/>
                      </a:cubicBezTo>
                      <a:cubicBezTo>
                        <a:pt x="4" y="4"/>
                        <a:pt x="4" y="2"/>
                        <a:pt x="5" y="0"/>
                      </a:cubicBezTo>
                      <a:cubicBezTo>
                        <a:pt x="3" y="0"/>
                        <a:pt x="2" y="0"/>
                        <a:pt x="1" y="0"/>
                      </a:cubicBezTo>
                      <a:cubicBezTo>
                        <a:pt x="0" y="2"/>
                        <a:pt x="0" y="3"/>
                        <a:pt x="0" y="3"/>
                      </a:cubicBezTo>
                      <a:cubicBezTo>
                        <a:pt x="0" y="4"/>
                        <a:pt x="0" y="5"/>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81" name="Freeform 1196"/>
                <p:cNvSpPr>
                  <a:spLocks/>
                </p:cNvSpPr>
                <p:nvPr/>
              </p:nvSpPr>
              <p:spPr bwMode="auto">
                <a:xfrm>
                  <a:off x="14405" y="510"/>
                  <a:ext cx="12" cy="15"/>
                </a:xfrm>
                <a:custGeom>
                  <a:avLst/>
                  <a:gdLst>
                    <a:gd name="T0" fmla="*/ 2 w 5"/>
                    <a:gd name="T1" fmla="*/ 6 h 6"/>
                    <a:gd name="T2" fmla="*/ 5 w 5"/>
                    <a:gd name="T3" fmla="*/ 3 h 6"/>
                    <a:gd name="T4" fmla="*/ 5 w 5"/>
                    <a:gd name="T5" fmla="*/ 0 h 6"/>
                    <a:gd name="T6" fmla="*/ 0 w 5"/>
                    <a:gd name="T7" fmla="*/ 5 h 6"/>
                    <a:gd name="T8" fmla="*/ 2 w 5"/>
                    <a:gd name="T9" fmla="*/ 6 h 6"/>
                  </a:gdLst>
                  <a:ahLst/>
                  <a:cxnLst>
                    <a:cxn ang="0">
                      <a:pos x="T0" y="T1"/>
                    </a:cxn>
                    <a:cxn ang="0">
                      <a:pos x="T2" y="T3"/>
                    </a:cxn>
                    <a:cxn ang="0">
                      <a:pos x="T4" y="T5"/>
                    </a:cxn>
                    <a:cxn ang="0">
                      <a:pos x="T6" y="T7"/>
                    </a:cxn>
                    <a:cxn ang="0">
                      <a:pos x="T8" y="T9"/>
                    </a:cxn>
                  </a:cxnLst>
                  <a:rect l="0" t="0" r="r" b="b"/>
                  <a:pathLst>
                    <a:path w="5" h="6">
                      <a:moveTo>
                        <a:pt x="2" y="6"/>
                      </a:moveTo>
                      <a:cubicBezTo>
                        <a:pt x="4" y="6"/>
                        <a:pt x="5" y="5"/>
                        <a:pt x="5" y="3"/>
                      </a:cubicBezTo>
                      <a:cubicBezTo>
                        <a:pt x="5" y="3"/>
                        <a:pt x="5" y="2"/>
                        <a:pt x="5" y="0"/>
                      </a:cubicBezTo>
                      <a:cubicBezTo>
                        <a:pt x="3" y="2"/>
                        <a:pt x="1" y="4"/>
                        <a:pt x="0"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82" name="Freeform 1197"/>
                <p:cNvSpPr>
                  <a:spLocks/>
                </p:cNvSpPr>
                <p:nvPr/>
              </p:nvSpPr>
              <p:spPr bwMode="auto">
                <a:xfrm>
                  <a:off x="14588" y="560"/>
                  <a:ext cx="54" cy="111"/>
                </a:xfrm>
                <a:custGeom>
                  <a:avLst/>
                  <a:gdLst>
                    <a:gd name="T0" fmla="*/ 23 w 23"/>
                    <a:gd name="T1" fmla="*/ 21 h 47"/>
                    <a:gd name="T2" fmla="*/ 23 w 23"/>
                    <a:gd name="T3" fmla="*/ 6 h 47"/>
                    <a:gd name="T4" fmla="*/ 17 w 23"/>
                    <a:gd name="T5" fmla="*/ 0 h 47"/>
                    <a:gd name="T6" fmla="*/ 6 w 23"/>
                    <a:gd name="T7" fmla="*/ 0 h 47"/>
                    <a:gd name="T8" fmla="*/ 0 w 23"/>
                    <a:gd name="T9" fmla="*/ 6 h 47"/>
                    <a:gd name="T10" fmla="*/ 0 w 23"/>
                    <a:gd name="T11" fmla="*/ 21 h 47"/>
                    <a:gd name="T12" fmla="*/ 2 w 23"/>
                    <a:gd name="T13" fmla="*/ 23 h 47"/>
                    <a:gd name="T14" fmla="*/ 4 w 23"/>
                    <a:gd name="T15" fmla="*/ 21 h 47"/>
                    <a:gd name="T16" fmla="*/ 4 w 23"/>
                    <a:gd name="T17" fmla="*/ 8 h 47"/>
                    <a:gd name="T18" fmla="*/ 5 w 23"/>
                    <a:gd name="T19" fmla="*/ 8 h 47"/>
                    <a:gd name="T20" fmla="*/ 5 w 23"/>
                    <a:gd name="T21" fmla="*/ 44 h 47"/>
                    <a:gd name="T22" fmla="*/ 8 w 23"/>
                    <a:gd name="T23" fmla="*/ 47 h 47"/>
                    <a:gd name="T24" fmla="*/ 11 w 23"/>
                    <a:gd name="T25" fmla="*/ 44 h 47"/>
                    <a:gd name="T26" fmla="*/ 11 w 23"/>
                    <a:gd name="T27" fmla="*/ 23 h 47"/>
                    <a:gd name="T28" fmla="*/ 12 w 23"/>
                    <a:gd name="T29" fmla="*/ 23 h 47"/>
                    <a:gd name="T30" fmla="*/ 12 w 23"/>
                    <a:gd name="T31" fmla="*/ 44 h 47"/>
                    <a:gd name="T32" fmla="*/ 15 w 23"/>
                    <a:gd name="T33" fmla="*/ 47 h 47"/>
                    <a:gd name="T34" fmla="*/ 18 w 23"/>
                    <a:gd name="T35" fmla="*/ 44 h 47"/>
                    <a:gd name="T36" fmla="*/ 18 w 23"/>
                    <a:gd name="T37" fmla="*/ 8 h 47"/>
                    <a:gd name="T38" fmla="*/ 19 w 23"/>
                    <a:gd name="T39" fmla="*/ 8 h 47"/>
                    <a:gd name="T40" fmla="*/ 19 w 23"/>
                    <a:gd name="T41" fmla="*/ 21 h 47"/>
                    <a:gd name="T42" fmla="*/ 21 w 23"/>
                    <a:gd name="T43" fmla="*/ 23 h 47"/>
                    <a:gd name="T44" fmla="*/ 23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3" y="21"/>
                      </a:move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83" name="Freeform 1198"/>
                <p:cNvSpPr>
                  <a:spLocks/>
                </p:cNvSpPr>
                <p:nvPr/>
              </p:nvSpPr>
              <p:spPr bwMode="auto">
                <a:xfrm>
                  <a:off x="14488" y="359"/>
                  <a:ext cx="10" cy="19"/>
                </a:xfrm>
                <a:custGeom>
                  <a:avLst/>
                  <a:gdLst>
                    <a:gd name="T0" fmla="*/ 4 w 4"/>
                    <a:gd name="T1" fmla="*/ 5 h 8"/>
                    <a:gd name="T2" fmla="*/ 4 w 4"/>
                    <a:gd name="T3" fmla="*/ 0 h 8"/>
                    <a:gd name="T4" fmla="*/ 1 w 4"/>
                    <a:gd name="T5" fmla="*/ 5 h 8"/>
                    <a:gd name="T6" fmla="*/ 0 w 4"/>
                    <a:gd name="T7" fmla="*/ 7 h 8"/>
                    <a:gd name="T8" fmla="*/ 1 w 4"/>
                    <a:gd name="T9" fmla="*/ 8 h 8"/>
                    <a:gd name="T10" fmla="*/ 4 w 4"/>
                    <a:gd name="T11" fmla="*/ 5 h 8"/>
                  </a:gdLst>
                  <a:ahLst/>
                  <a:cxnLst>
                    <a:cxn ang="0">
                      <a:pos x="T0" y="T1"/>
                    </a:cxn>
                    <a:cxn ang="0">
                      <a:pos x="T2" y="T3"/>
                    </a:cxn>
                    <a:cxn ang="0">
                      <a:pos x="T4" y="T5"/>
                    </a:cxn>
                    <a:cxn ang="0">
                      <a:pos x="T6" y="T7"/>
                    </a:cxn>
                    <a:cxn ang="0">
                      <a:pos x="T8" y="T9"/>
                    </a:cxn>
                    <a:cxn ang="0">
                      <a:pos x="T10" y="T11"/>
                    </a:cxn>
                  </a:cxnLst>
                  <a:rect l="0" t="0" r="r" b="b"/>
                  <a:pathLst>
                    <a:path w="4" h="8">
                      <a:moveTo>
                        <a:pt x="4" y="5"/>
                      </a:moveTo>
                      <a:cubicBezTo>
                        <a:pt x="4" y="4"/>
                        <a:pt x="4" y="2"/>
                        <a:pt x="4" y="0"/>
                      </a:cubicBezTo>
                      <a:cubicBezTo>
                        <a:pt x="3" y="1"/>
                        <a:pt x="3" y="3"/>
                        <a:pt x="1" y="5"/>
                      </a:cubicBezTo>
                      <a:cubicBezTo>
                        <a:pt x="1" y="6"/>
                        <a:pt x="0" y="6"/>
                        <a:pt x="0" y="7"/>
                      </a:cubicBezTo>
                      <a:cubicBezTo>
                        <a:pt x="0" y="7"/>
                        <a:pt x="1" y="8"/>
                        <a:pt x="1" y="8"/>
                      </a:cubicBezTo>
                      <a:cubicBezTo>
                        <a:pt x="3" y="8"/>
                        <a:pt x="4" y="6"/>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84" name="Freeform 1199"/>
                <p:cNvSpPr>
                  <a:spLocks/>
                </p:cNvSpPr>
                <p:nvPr/>
              </p:nvSpPr>
              <p:spPr bwMode="auto">
                <a:xfrm>
                  <a:off x="14415" y="451"/>
                  <a:ext cx="19" cy="74"/>
                </a:xfrm>
                <a:custGeom>
                  <a:avLst/>
                  <a:gdLst>
                    <a:gd name="T0" fmla="*/ 1 w 8"/>
                    <a:gd name="T1" fmla="*/ 5 h 31"/>
                    <a:gd name="T2" fmla="*/ 1 w 8"/>
                    <a:gd name="T3" fmla="*/ 12 h 31"/>
                    <a:gd name="T4" fmla="*/ 1 w 8"/>
                    <a:gd name="T5" fmla="*/ 7 h 31"/>
                    <a:gd name="T6" fmla="*/ 2 w 8"/>
                    <a:gd name="T7" fmla="*/ 7 h 31"/>
                    <a:gd name="T8" fmla="*/ 2 w 8"/>
                    <a:gd name="T9" fmla="*/ 17 h 31"/>
                    <a:gd name="T10" fmla="*/ 2 w 8"/>
                    <a:gd name="T11" fmla="*/ 23 h 31"/>
                    <a:gd name="T12" fmla="*/ 2 w 8"/>
                    <a:gd name="T13" fmla="*/ 28 h 31"/>
                    <a:gd name="T14" fmla="*/ 5 w 8"/>
                    <a:gd name="T15" fmla="*/ 31 h 31"/>
                    <a:gd name="T16" fmla="*/ 8 w 8"/>
                    <a:gd name="T17" fmla="*/ 28 h 31"/>
                    <a:gd name="T18" fmla="*/ 8 w 8"/>
                    <a:gd name="T19" fmla="*/ 0 h 31"/>
                    <a:gd name="T20" fmla="*/ 1 w 8"/>
                    <a:gd name="T21"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31">
                      <a:moveTo>
                        <a:pt x="1" y="5"/>
                      </a:moveTo>
                      <a:cubicBezTo>
                        <a:pt x="0" y="7"/>
                        <a:pt x="0" y="9"/>
                        <a:pt x="1" y="12"/>
                      </a:cubicBezTo>
                      <a:cubicBezTo>
                        <a:pt x="1" y="9"/>
                        <a:pt x="1" y="7"/>
                        <a:pt x="1" y="7"/>
                      </a:cubicBezTo>
                      <a:cubicBezTo>
                        <a:pt x="1" y="7"/>
                        <a:pt x="1" y="7"/>
                        <a:pt x="2" y="7"/>
                      </a:cubicBezTo>
                      <a:cubicBezTo>
                        <a:pt x="2" y="7"/>
                        <a:pt x="2" y="12"/>
                        <a:pt x="2" y="17"/>
                      </a:cubicBezTo>
                      <a:cubicBezTo>
                        <a:pt x="2" y="20"/>
                        <a:pt x="2" y="21"/>
                        <a:pt x="2" y="23"/>
                      </a:cubicBezTo>
                      <a:cubicBezTo>
                        <a:pt x="2" y="26"/>
                        <a:pt x="2" y="28"/>
                        <a:pt x="2" y="28"/>
                      </a:cubicBezTo>
                      <a:cubicBezTo>
                        <a:pt x="2" y="30"/>
                        <a:pt x="3" y="31"/>
                        <a:pt x="5" y="31"/>
                      </a:cubicBezTo>
                      <a:cubicBezTo>
                        <a:pt x="6" y="31"/>
                        <a:pt x="8" y="30"/>
                        <a:pt x="8" y="28"/>
                      </a:cubicBezTo>
                      <a:cubicBezTo>
                        <a:pt x="8" y="27"/>
                        <a:pt x="8" y="10"/>
                        <a:pt x="8" y="0"/>
                      </a:cubicBezTo>
                      <a:cubicBezTo>
                        <a:pt x="5" y="1"/>
                        <a:pt x="3" y="3"/>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85" name="Oval 1200"/>
                <p:cNvSpPr>
                  <a:spLocks noChangeArrowheads="1"/>
                </p:cNvSpPr>
                <p:nvPr/>
              </p:nvSpPr>
              <p:spPr bwMode="auto">
                <a:xfrm>
                  <a:off x="14604" y="536"/>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86" name="Freeform 1201"/>
                <p:cNvSpPr>
                  <a:spLocks/>
                </p:cNvSpPr>
                <p:nvPr/>
              </p:nvSpPr>
              <p:spPr bwMode="auto">
                <a:xfrm>
                  <a:off x="14472" y="390"/>
                  <a:ext cx="23" cy="21"/>
                </a:xfrm>
                <a:custGeom>
                  <a:avLst/>
                  <a:gdLst>
                    <a:gd name="T0" fmla="*/ 5 w 10"/>
                    <a:gd name="T1" fmla="*/ 9 h 9"/>
                    <a:gd name="T2" fmla="*/ 10 w 10"/>
                    <a:gd name="T3" fmla="*/ 5 h 9"/>
                    <a:gd name="T4" fmla="*/ 5 w 10"/>
                    <a:gd name="T5" fmla="*/ 0 h 9"/>
                    <a:gd name="T6" fmla="*/ 3 w 10"/>
                    <a:gd name="T7" fmla="*/ 0 h 9"/>
                    <a:gd name="T8" fmla="*/ 0 w 10"/>
                    <a:gd name="T9" fmla="*/ 4 h 9"/>
                    <a:gd name="T10" fmla="*/ 0 w 10"/>
                    <a:gd name="T11" fmla="*/ 5 h 9"/>
                    <a:gd name="T12" fmla="*/ 5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5" y="9"/>
                      </a:moveTo>
                      <a:cubicBezTo>
                        <a:pt x="8" y="9"/>
                        <a:pt x="10" y="7"/>
                        <a:pt x="10" y="5"/>
                      </a:cubicBezTo>
                      <a:cubicBezTo>
                        <a:pt x="10" y="2"/>
                        <a:pt x="8" y="0"/>
                        <a:pt x="5" y="0"/>
                      </a:cubicBezTo>
                      <a:cubicBezTo>
                        <a:pt x="4" y="0"/>
                        <a:pt x="4" y="0"/>
                        <a:pt x="3" y="0"/>
                      </a:cubicBezTo>
                      <a:cubicBezTo>
                        <a:pt x="2" y="2"/>
                        <a:pt x="1" y="3"/>
                        <a:pt x="0" y="4"/>
                      </a:cubicBezTo>
                      <a:cubicBezTo>
                        <a:pt x="0" y="4"/>
                        <a:pt x="0" y="5"/>
                        <a:pt x="0" y="5"/>
                      </a:cubicBezTo>
                      <a:cubicBezTo>
                        <a:pt x="0" y="7"/>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87" name="Freeform 1202"/>
                <p:cNvSpPr>
                  <a:spLocks/>
                </p:cNvSpPr>
                <p:nvPr/>
              </p:nvSpPr>
              <p:spPr bwMode="auto">
                <a:xfrm>
                  <a:off x="14436" y="442"/>
                  <a:ext cx="10" cy="26"/>
                </a:xfrm>
                <a:custGeom>
                  <a:avLst/>
                  <a:gdLst>
                    <a:gd name="T0" fmla="*/ 0 w 4"/>
                    <a:gd name="T1" fmla="*/ 9 h 11"/>
                    <a:gd name="T2" fmla="*/ 2 w 4"/>
                    <a:gd name="T3" fmla="*/ 11 h 11"/>
                    <a:gd name="T4" fmla="*/ 4 w 4"/>
                    <a:gd name="T5" fmla="*/ 9 h 11"/>
                    <a:gd name="T6" fmla="*/ 4 w 4"/>
                    <a:gd name="T7" fmla="*/ 0 h 11"/>
                    <a:gd name="T8" fmla="*/ 0 w 4"/>
                    <a:gd name="T9" fmla="*/ 3 h 11"/>
                    <a:gd name="T10" fmla="*/ 0 w 4"/>
                    <a:gd name="T11" fmla="*/ 9 h 11"/>
                  </a:gdLst>
                  <a:ahLst/>
                  <a:cxnLst>
                    <a:cxn ang="0">
                      <a:pos x="T0" y="T1"/>
                    </a:cxn>
                    <a:cxn ang="0">
                      <a:pos x="T2" y="T3"/>
                    </a:cxn>
                    <a:cxn ang="0">
                      <a:pos x="T4" y="T5"/>
                    </a:cxn>
                    <a:cxn ang="0">
                      <a:pos x="T6" y="T7"/>
                    </a:cxn>
                    <a:cxn ang="0">
                      <a:pos x="T8" y="T9"/>
                    </a:cxn>
                    <a:cxn ang="0">
                      <a:pos x="T10" y="T11"/>
                    </a:cxn>
                  </a:cxnLst>
                  <a:rect l="0" t="0" r="r" b="b"/>
                  <a:pathLst>
                    <a:path w="4" h="11">
                      <a:moveTo>
                        <a:pt x="0" y="9"/>
                      </a:moveTo>
                      <a:cubicBezTo>
                        <a:pt x="0" y="10"/>
                        <a:pt x="1" y="11"/>
                        <a:pt x="2" y="11"/>
                      </a:cubicBezTo>
                      <a:cubicBezTo>
                        <a:pt x="3" y="11"/>
                        <a:pt x="4" y="10"/>
                        <a:pt x="4" y="9"/>
                      </a:cubicBezTo>
                      <a:cubicBezTo>
                        <a:pt x="4" y="8"/>
                        <a:pt x="4" y="4"/>
                        <a:pt x="4" y="0"/>
                      </a:cubicBezTo>
                      <a:cubicBezTo>
                        <a:pt x="3" y="1"/>
                        <a:pt x="1" y="2"/>
                        <a:pt x="0" y="3"/>
                      </a:cubicBezTo>
                      <a:cubicBezTo>
                        <a:pt x="0" y="6"/>
                        <a:pt x="0" y="9"/>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grpSp>
            <p:nvGrpSpPr>
              <p:cNvPr id="329" name="Group 1404"/>
              <p:cNvGrpSpPr>
                <a:grpSpLocks/>
              </p:cNvGrpSpPr>
              <p:nvPr/>
            </p:nvGrpSpPr>
            <p:grpSpPr bwMode="auto">
              <a:xfrm>
                <a:off x="19885026" y="957263"/>
                <a:ext cx="4159250" cy="1506538"/>
                <a:chOff x="12526" y="603"/>
                <a:chExt cx="2620" cy="949"/>
              </a:xfrm>
              <a:grpFill/>
            </p:grpSpPr>
            <p:sp>
              <p:nvSpPr>
                <p:cNvPr id="888" name="Freeform 1204"/>
                <p:cNvSpPr>
                  <a:spLocks/>
                </p:cNvSpPr>
                <p:nvPr/>
              </p:nvSpPr>
              <p:spPr bwMode="auto">
                <a:xfrm>
                  <a:off x="12974" y="652"/>
                  <a:ext cx="9" cy="19"/>
                </a:xfrm>
                <a:custGeom>
                  <a:avLst/>
                  <a:gdLst>
                    <a:gd name="T0" fmla="*/ 2 w 4"/>
                    <a:gd name="T1" fmla="*/ 8 h 8"/>
                    <a:gd name="T2" fmla="*/ 4 w 4"/>
                    <a:gd name="T3" fmla="*/ 6 h 8"/>
                    <a:gd name="T4" fmla="*/ 4 w 4"/>
                    <a:gd name="T5" fmla="*/ 4 h 8"/>
                    <a:gd name="T6" fmla="*/ 0 w 4"/>
                    <a:gd name="T7" fmla="*/ 0 h 8"/>
                    <a:gd name="T8" fmla="*/ 0 w 4"/>
                    <a:gd name="T9" fmla="*/ 6 h 8"/>
                    <a:gd name="T10" fmla="*/ 2 w 4"/>
                    <a:gd name="T11" fmla="*/ 8 h 8"/>
                  </a:gdLst>
                  <a:ahLst/>
                  <a:cxnLst>
                    <a:cxn ang="0">
                      <a:pos x="T0" y="T1"/>
                    </a:cxn>
                    <a:cxn ang="0">
                      <a:pos x="T2" y="T3"/>
                    </a:cxn>
                    <a:cxn ang="0">
                      <a:pos x="T4" y="T5"/>
                    </a:cxn>
                    <a:cxn ang="0">
                      <a:pos x="T6" y="T7"/>
                    </a:cxn>
                    <a:cxn ang="0">
                      <a:pos x="T8" y="T9"/>
                    </a:cxn>
                    <a:cxn ang="0">
                      <a:pos x="T10" y="T11"/>
                    </a:cxn>
                  </a:cxnLst>
                  <a:rect l="0" t="0" r="r" b="b"/>
                  <a:pathLst>
                    <a:path w="4" h="8">
                      <a:moveTo>
                        <a:pt x="2" y="8"/>
                      </a:moveTo>
                      <a:cubicBezTo>
                        <a:pt x="3" y="8"/>
                        <a:pt x="4" y="7"/>
                        <a:pt x="4" y="6"/>
                      </a:cubicBezTo>
                      <a:cubicBezTo>
                        <a:pt x="4" y="6"/>
                        <a:pt x="4" y="5"/>
                        <a:pt x="4" y="4"/>
                      </a:cubicBezTo>
                      <a:cubicBezTo>
                        <a:pt x="3" y="3"/>
                        <a:pt x="1" y="1"/>
                        <a:pt x="0" y="0"/>
                      </a:cubicBezTo>
                      <a:cubicBezTo>
                        <a:pt x="0" y="3"/>
                        <a:pt x="0" y="5"/>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89" name="Freeform 1205"/>
                <p:cNvSpPr>
                  <a:spLocks/>
                </p:cNvSpPr>
                <p:nvPr/>
              </p:nvSpPr>
              <p:spPr bwMode="auto">
                <a:xfrm>
                  <a:off x="12986" y="664"/>
                  <a:ext cx="9" cy="7"/>
                </a:xfrm>
                <a:custGeom>
                  <a:avLst/>
                  <a:gdLst>
                    <a:gd name="T0" fmla="*/ 0 w 4"/>
                    <a:gd name="T1" fmla="*/ 1 h 3"/>
                    <a:gd name="T2" fmla="*/ 2 w 4"/>
                    <a:gd name="T3" fmla="*/ 3 h 3"/>
                    <a:gd name="T4" fmla="*/ 4 w 4"/>
                    <a:gd name="T5" fmla="*/ 3 h 3"/>
                    <a:gd name="T6" fmla="*/ 0 w 4"/>
                    <a:gd name="T7" fmla="*/ 0 h 3"/>
                    <a:gd name="T8" fmla="*/ 0 w 4"/>
                    <a:gd name="T9" fmla="*/ 1 h 3"/>
                  </a:gdLst>
                  <a:ahLst/>
                  <a:cxnLst>
                    <a:cxn ang="0">
                      <a:pos x="T0" y="T1"/>
                    </a:cxn>
                    <a:cxn ang="0">
                      <a:pos x="T2" y="T3"/>
                    </a:cxn>
                    <a:cxn ang="0">
                      <a:pos x="T4" y="T5"/>
                    </a:cxn>
                    <a:cxn ang="0">
                      <a:pos x="T6" y="T7"/>
                    </a:cxn>
                    <a:cxn ang="0">
                      <a:pos x="T8" y="T9"/>
                    </a:cxn>
                  </a:cxnLst>
                  <a:rect l="0" t="0" r="r" b="b"/>
                  <a:pathLst>
                    <a:path w="4" h="3">
                      <a:moveTo>
                        <a:pt x="0" y="1"/>
                      </a:moveTo>
                      <a:cubicBezTo>
                        <a:pt x="0" y="2"/>
                        <a:pt x="1" y="3"/>
                        <a:pt x="2" y="3"/>
                      </a:cubicBezTo>
                      <a:cubicBezTo>
                        <a:pt x="3" y="3"/>
                        <a:pt x="3" y="3"/>
                        <a:pt x="4" y="3"/>
                      </a:cubicBezTo>
                      <a:cubicBezTo>
                        <a:pt x="2" y="2"/>
                        <a:pt x="1" y="1"/>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90" name="Freeform 1206"/>
                <p:cNvSpPr>
                  <a:spLocks/>
                </p:cNvSpPr>
                <p:nvPr/>
              </p:nvSpPr>
              <p:spPr bwMode="auto">
                <a:xfrm>
                  <a:off x="12905" y="605"/>
                  <a:ext cx="29" cy="66"/>
                </a:xfrm>
                <a:custGeom>
                  <a:avLst/>
                  <a:gdLst>
                    <a:gd name="T0" fmla="*/ 0 w 12"/>
                    <a:gd name="T1" fmla="*/ 25 h 28"/>
                    <a:gd name="T2" fmla="*/ 2 w 12"/>
                    <a:gd name="T3" fmla="*/ 28 h 28"/>
                    <a:gd name="T4" fmla="*/ 5 w 12"/>
                    <a:gd name="T5" fmla="*/ 25 h 28"/>
                    <a:gd name="T6" fmla="*/ 5 w 12"/>
                    <a:gd name="T7" fmla="*/ 4 h 28"/>
                    <a:gd name="T8" fmla="*/ 6 w 12"/>
                    <a:gd name="T9" fmla="*/ 4 h 28"/>
                    <a:gd name="T10" fmla="*/ 6 w 12"/>
                    <a:gd name="T11" fmla="*/ 25 h 28"/>
                    <a:gd name="T12" fmla="*/ 9 w 12"/>
                    <a:gd name="T13" fmla="*/ 28 h 28"/>
                    <a:gd name="T14" fmla="*/ 12 w 12"/>
                    <a:gd name="T15" fmla="*/ 25 h 28"/>
                    <a:gd name="T16" fmla="*/ 12 w 12"/>
                    <a:gd name="T17" fmla="*/ 7 h 28"/>
                    <a:gd name="T18" fmla="*/ 0 w 12"/>
                    <a:gd name="T19" fmla="*/ 0 h 28"/>
                    <a:gd name="T20" fmla="*/ 0 w 12"/>
                    <a:gd name="T2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8">
                      <a:moveTo>
                        <a:pt x="0" y="25"/>
                      </a:moveTo>
                      <a:cubicBezTo>
                        <a:pt x="0" y="27"/>
                        <a:pt x="1" y="28"/>
                        <a:pt x="2" y="28"/>
                      </a:cubicBezTo>
                      <a:cubicBezTo>
                        <a:pt x="4" y="28"/>
                        <a:pt x="5" y="27"/>
                        <a:pt x="5" y="25"/>
                      </a:cubicBezTo>
                      <a:cubicBezTo>
                        <a:pt x="5" y="23"/>
                        <a:pt x="5" y="4"/>
                        <a:pt x="5" y="4"/>
                      </a:cubicBezTo>
                      <a:cubicBezTo>
                        <a:pt x="5" y="4"/>
                        <a:pt x="5" y="4"/>
                        <a:pt x="6" y="4"/>
                      </a:cubicBezTo>
                      <a:cubicBezTo>
                        <a:pt x="6" y="4"/>
                        <a:pt x="6" y="23"/>
                        <a:pt x="6" y="25"/>
                      </a:cubicBezTo>
                      <a:cubicBezTo>
                        <a:pt x="6" y="27"/>
                        <a:pt x="8" y="28"/>
                        <a:pt x="9" y="28"/>
                      </a:cubicBezTo>
                      <a:cubicBezTo>
                        <a:pt x="11" y="28"/>
                        <a:pt x="12" y="27"/>
                        <a:pt x="12" y="25"/>
                      </a:cubicBezTo>
                      <a:cubicBezTo>
                        <a:pt x="12" y="24"/>
                        <a:pt x="12" y="16"/>
                        <a:pt x="12" y="7"/>
                      </a:cubicBezTo>
                      <a:cubicBezTo>
                        <a:pt x="7" y="4"/>
                        <a:pt x="3" y="1"/>
                        <a:pt x="0" y="0"/>
                      </a:cubicBezTo>
                      <a:cubicBezTo>
                        <a:pt x="0" y="10"/>
                        <a:pt x="0" y="24"/>
                        <a:pt x="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91" name="Freeform 1207"/>
                <p:cNvSpPr>
                  <a:spLocks/>
                </p:cNvSpPr>
                <p:nvPr/>
              </p:nvSpPr>
              <p:spPr bwMode="auto">
                <a:xfrm>
                  <a:off x="12853" y="610"/>
                  <a:ext cx="26" cy="61"/>
                </a:xfrm>
                <a:custGeom>
                  <a:avLst/>
                  <a:gdLst>
                    <a:gd name="T0" fmla="*/ 0 w 11"/>
                    <a:gd name="T1" fmla="*/ 7 h 26"/>
                    <a:gd name="T2" fmla="*/ 1 w 11"/>
                    <a:gd name="T3" fmla="*/ 7 h 26"/>
                    <a:gd name="T4" fmla="*/ 1 w 11"/>
                    <a:gd name="T5" fmla="*/ 24 h 26"/>
                    <a:gd name="T6" fmla="*/ 3 w 11"/>
                    <a:gd name="T7" fmla="*/ 26 h 26"/>
                    <a:gd name="T8" fmla="*/ 5 w 11"/>
                    <a:gd name="T9" fmla="*/ 24 h 26"/>
                    <a:gd name="T10" fmla="*/ 5 w 11"/>
                    <a:gd name="T11" fmla="*/ 7 h 26"/>
                    <a:gd name="T12" fmla="*/ 11 w 11"/>
                    <a:gd name="T13" fmla="*/ 7 h 26"/>
                    <a:gd name="T14" fmla="*/ 9 w 11"/>
                    <a:gd name="T15" fmla="*/ 0 h 26"/>
                    <a:gd name="T16" fmla="*/ 0 w 1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6">
                      <a:moveTo>
                        <a:pt x="0" y="7"/>
                      </a:moveTo>
                      <a:cubicBezTo>
                        <a:pt x="1" y="7"/>
                        <a:pt x="1" y="7"/>
                        <a:pt x="1" y="7"/>
                      </a:cubicBezTo>
                      <a:cubicBezTo>
                        <a:pt x="1" y="7"/>
                        <a:pt x="1" y="22"/>
                        <a:pt x="1" y="24"/>
                      </a:cubicBezTo>
                      <a:cubicBezTo>
                        <a:pt x="1" y="25"/>
                        <a:pt x="2" y="26"/>
                        <a:pt x="3" y="26"/>
                      </a:cubicBezTo>
                      <a:cubicBezTo>
                        <a:pt x="4" y="26"/>
                        <a:pt x="5" y="25"/>
                        <a:pt x="5" y="24"/>
                      </a:cubicBezTo>
                      <a:cubicBezTo>
                        <a:pt x="5" y="23"/>
                        <a:pt x="5" y="15"/>
                        <a:pt x="5" y="7"/>
                      </a:cubicBezTo>
                      <a:cubicBezTo>
                        <a:pt x="11" y="7"/>
                        <a:pt x="11" y="7"/>
                        <a:pt x="11" y="7"/>
                      </a:cubicBezTo>
                      <a:cubicBezTo>
                        <a:pt x="10" y="4"/>
                        <a:pt x="10" y="2"/>
                        <a:pt x="9" y="0"/>
                      </a:cubicBezTo>
                      <a:cubicBezTo>
                        <a:pt x="6" y="1"/>
                        <a:pt x="3" y="4"/>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92" name="Freeform 1208"/>
                <p:cNvSpPr>
                  <a:spLocks/>
                </p:cNvSpPr>
                <p:nvPr/>
              </p:nvSpPr>
              <p:spPr bwMode="auto">
                <a:xfrm>
                  <a:off x="12841" y="629"/>
                  <a:ext cx="12" cy="42"/>
                </a:xfrm>
                <a:custGeom>
                  <a:avLst/>
                  <a:gdLst>
                    <a:gd name="T0" fmla="*/ 2 w 5"/>
                    <a:gd name="T1" fmla="*/ 18 h 18"/>
                    <a:gd name="T2" fmla="*/ 5 w 5"/>
                    <a:gd name="T3" fmla="*/ 16 h 18"/>
                    <a:gd name="T4" fmla="*/ 5 w 5"/>
                    <a:gd name="T5" fmla="*/ 0 h 18"/>
                    <a:gd name="T6" fmla="*/ 0 w 5"/>
                    <a:gd name="T7" fmla="*/ 7 h 18"/>
                    <a:gd name="T8" fmla="*/ 0 w 5"/>
                    <a:gd name="T9" fmla="*/ 16 h 18"/>
                    <a:gd name="T10" fmla="*/ 2 w 5"/>
                    <a:gd name="T11" fmla="*/ 18 h 18"/>
                  </a:gdLst>
                  <a:ahLst/>
                  <a:cxnLst>
                    <a:cxn ang="0">
                      <a:pos x="T0" y="T1"/>
                    </a:cxn>
                    <a:cxn ang="0">
                      <a:pos x="T2" y="T3"/>
                    </a:cxn>
                    <a:cxn ang="0">
                      <a:pos x="T4" y="T5"/>
                    </a:cxn>
                    <a:cxn ang="0">
                      <a:pos x="T6" y="T7"/>
                    </a:cxn>
                    <a:cxn ang="0">
                      <a:pos x="T8" y="T9"/>
                    </a:cxn>
                    <a:cxn ang="0">
                      <a:pos x="T10" y="T11"/>
                    </a:cxn>
                  </a:cxnLst>
                  <a:rect l="0" t="0" r="r" b="b"/>
                  <a:pathLst>
                    <a:path w="5" h="18">
                      <a:moveTo>
                        <a:pt x="2" y="18"/>
                      </a:moveTo>
                      <a:cubicBezTo>
                        <a:pt x="4" y="18"/>
                        <a:pt x="5" y="17"/>
                        <a:pt x="5" y="16"/>
                      </a:cubicBezTo>
                      <a:cubicBezTo>
                        <a:pt x="5" y="14"/>
                        <a:pt x="5" y="2"/>
                        <a:pt x="5" y="0"/>
                      </a:cubicBezTo>
                      <a:cubicBezTo>
                        <a:pt x="3" y="2"/>
                        <a:pt x="2" y="4"/>
                        <a:pt x="0" y="7"/>
                      </a:cubicBezTo>
                      <a:cubicBezTo>
                        <a:pt x="0" y="12"/>
                        <a:pt x="0" y="15"/>
                        <a:pt x="0" y="16"/>
                      </a:cubicBezTo>
                      <a:cubicBezTo>
                        <a:pt x="0" y="17"/>
                        <a:pt x="1" y="18"/>
                        <a:pt x="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93" name="Freeform 1209"/>
                <p:cNvSpPr>
                  <a:spLocks/>
                </p:cNvSpPr>
                <p:nvPr/>
              </p:nvSpPr>
              <p:spPr bwMode="auto">
                <a:xfrm>
                  <a:off x="12891" y="603"/>
                  <a:ext cx="12" cy="11"/>
                </a:xfrm>
                <a:custGeom>
                  <a:avLst/>
                  <a:gdLst>
                    <a:gd name="T0" fmla="*/ 3 w 5"/>
                    <a:gd name="T1" fmla="*/ 5 h 5"/>
                    <a:gd name="T2" fmla="*/ 5 w 5"/>
                    <a:gd name="T3" fmla="*/ 3 h 5"/>
                    <a:gd name="T4" fmla="*/ 5 w 5"/>
                    <a:gd name="T5" fmla="*/ 0 h 5"/>
                    <a:gd name="T6" fmla="*/ 3 w 5"/>
                    <a:gd name="T7" fmla="*/ 0 h 5"/>
                    <a:gd name="T8" fmla="*/ 0 w 5"/>
                    <a:gd name="T9" fmla="*/ 0 h 5"/>
                    <a:gd name="T10" fmla="*/ 0 w 5"/>
                    <a:gd name="T11" fmla="*/ 3 h 5"/>
                    <a:gd name="T12" fmla="*/ 3 w 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3" y="5"/>
                      </a:moveTo>
                      <a:cubicBezTo>
                        <a:pt x="4" y="5"/>
                        <a:pt x="5" y="4"/>
                        <a:pt x="5" y="3"/>
                      </a:cubicBezTo>
                      <a:cubicBezTo>
                        <a:pt x="5" y="3"/>
                        <a:pt x="5" y="2"/>
                        <a:pt x="5" y="0"/>
                      </a:cubicBezTo>
                      <a:cubicBezTo>
                        <a:pt x="4" y="0"/>
                        <a:pt x="3" y="0"/>
                        <a:pt x="3" y="0"/>
                      </a:cubicBezTo>
                      <a:cubicBezTo>
                        <a:pt x="2" y="0"/>
                        <a:pt x="1" y="0"/>
                        <a:pt x="0" y="0"/>
                      </a:cubicBezTo>
                      <a:cubicBezTo>
                        <a:pt x="0" y="2"/>
                        <a:pt x="0" y="3"/>
                        <a:pt x="0" y="3"/>
                      </a:cubicBezTo>
                      <a:cubicBezTo>
                        <a:pt x="0" y="4"/>
                        <a:pt x="1"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94" name="Freeform 1210"/>
                <p:cNvSpPr>
                  <a:spLocks/>
                </p:cNvSpPr>
                <p:nvPr/>
              </p:nvSpPr>
              <p:spPr bwMode="auto">
                <a:xfrm>
                  <a:off x="12877" y="605"/>
                  <a:ext cx="9" cy="5"/>
                </a:xfrm>
                <a:custGeom>
                  <a:avLst/>
                  <a:gdLst>
                    <a:gd name="T0" fmla="*/ 2 w 4"/>
                    <a:gd name="T1" fmla="*/ 2 h 2"/>
                    <a:gd name="T2" fmla="*/ 3 w 4"/>
                    <a:gd name="T3" fmla="*/ 0 h 2"/>
                    <a:gd name="T4" fmla="*/ 0 w 4"/>
                    <a:gd name="T5" fmla="*/ 1 h 2"/>
                    <a:gd name="T6" fmla="*/ 2 w 4"/>
                    <a:gd name="T7" fmla="*/ 2 h 2"/>
                  </a:gdLst>
                  <a:ahLst/>
                  <a:cxnLst>
                    <a:cxn ang="0">
                      <a:pos x="T0" y="T1"/>
                    </a:cxn>
                    <a:cxn ang="0">
                      <a:pos x="T2" y="T3"/>
                    </a:cxn>
                    <a:cxn ang="0">
                      <a:pos x="T4" y="T5"/>
                    </a:cxn>
                    <a:cxn ang="0">
                      <a:pos x="T6" y="T7"/>
                    </a:cxn>
                  </a:cxnLst>
                  <a:rect l="0" t="0" r="r" b="b"/>
                  <a:pathLst>
                    <a:path w="4" h="2">
                      <a:moveTo>
                        <a:pt x="2" y="2"/>
                      </a:moveTo>
                      <a:cubicBezTo>
                        <a:pt x="3" y="2"/>
                        <a:pt x="4" y="1"/>
                        <a:pt x="3" y="0"/>
                      </a:cubicBezTo>
                      <a:cubicBezTo>
                        <a:pt x="2" y="0"/>
                        <a:pt x="1" y="1"/>
                        <a:pt x="0" y="1"/>
                      </a:cubicBezTo>
                      <a:cubicBezTo>
                        <a:pt x="0" y="2"/>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95" name="Freeform 1211"/>
                <p:cNvSpPr>
                  <a:spLocks/>
                </p:cNvSpPr>
                <p:nvPr/>
              </p:nvSpPr>
              <p:spPr bwMode="auto">
                <a:xfrm>
                  <a:off x="14905" y="707"/>
                  <a:ext cx="64" cy="111"/>
                </a:xfrm>
                <a:custGeom>
                  <a:avLst/>
                  <a:gdLst>
                    <a:gd name="T0" fmla="*/ 2 w 27"/>
                    <a:gd name="T1" fmla="*/ 20 h 47"/>
                    <a:gd name="T2" fmla="*/ 4 w 27"/>
                    <a:gd name="T3" fmla="*/ 19 h 47"/>
                    <a:gd name="T4" fmla="*/ 8 w 27"/>
                    <a:gd name="T5" fmla="*/ 6 h 47"/>
                    <a:gd name="T6" fmla="*/ 9 w 27"/>
                    <a:gd name="T7" fmla="*/ 6 h 47"/>
                    <a:gd name="T8" fmla="*/ 3 w 27"/>
                    <a:gd name="T9" fmla="*/ 28 h 47"/>
                    <a:gd name="T10" fmla="*/ 9 w 27"/>
                    <a:gd name="T11" fmla="*/ 28 h 47"/>
                    <a:gd name="T12" fmla="*/ 9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7 w 27"/>
                    <a:gd name="T25" fmla="*/ 47 h 47"/>
                    <a:gd name="T26" fmla="*/ 19 w 27"/>
                    <a:gd name="T27" fmla="*/ 44 h 47"/>
                    <a:gd name="T28" fmla="*/ 19 w 27"/>
                    <a:gd name="T29" fmla="*/ 28 h 47"/>
                    <a:gd name="T30" fmla="*/ 25 w 27"/>
                    <a:gd name="T31" fmla="*/ 28 h 47"/>
                    <a:gd name="T32" fmla="*/ 19 w 27"/>
                    <a:gd name="T33" fmla="*/ 6 h 47"/>
                    <a:gd name="T34" fmla="*/ 20 w 27"/>
                    <a:gd name="T35" fmla="*/ 6 h 47"/>
                    <a:gd name="T36" fmla="*/ 23 w 27"/>
                    <a:gd name="T37" fmla="*/ 19 h 47"/>
                    <a:gd name="T38" fmla="*/ 26 w 27"/>
                    <a:gd name="T39" fmla="*/ 20 h 47"/>
                    <a:gd name="T40" fmla="*/ 27 w 27"/>
                    <a:gd name="T41" fmla="*/ 18 h 47"/>
                    <a:gd name="T42" fmla="*/ 23 w 27"/>
                    <a:gd name="T43" fmla="*/ 4 h 47"/>
                    <a:gd name="T44" fmla="*/ 18 w 27"/>
                    <a:gd name="T45" fmla="*/ 0 h 47"/>
                    <a:gd name="T46" fmla="*/ 10 w 27"/>
                    <a:gd name="T47" fmla="*/ 0 h 47"/>
                    <a:gd name="T48" fmla="*/ 5 w 27"/>
                    <a:gd name="T49" fmla="*/ 4 h 47"/>
                    <a:gd name="T50" fmla="*/ 0 w 27"/>
                    <a:gd name="T51" fmla="*/ 18 h 47"/>
                    <a:gd name="T52" fmla="*/ 2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0"/>
                      </a:move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6"/>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96" name="Oval 1212"/>
                <p:cNvSpPr>
                  <a:spLocks noChangeArrowheads="1"/>
                </p:cNvSpPr>
                <p:nvPr/>
              </p:nvSpPr>
              <p:spPr bwMode="auto">
                <a:xfrm>
                  <a:off x="14796"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97" name="Freeform 1213"/>
                <p:cNvSpPr>
                  <a:spLocks/>
                </p:cNvSpPr>
                <p:nvPr/>
              </p:nvSpPr>
              <p:spPr bwMode="auto">
                <a:xfrm>
                  <a:off x="14713" y="1000"/>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98" name="Oval 1214"/>
                <p:cNvSpPr>
                  <a:spLocks noChangeArrowheads="1"/>
                </p:cNvSpPr>
                <p:nvPr/>
              </p:nvSpPr>
              <p:spPr bwMode="auto">
                <a:xfrm>
                  <a:off x="14926"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99" name="Oval 1215"/>
                <p:cNvSpPr>
                  <a:spLocks noChangeArrowheads="1"/>
                </p:cNvSpPr>
                <p:nvPr/>
              </p:nvSpPr>
              <p:spPr bwMode="auto">
                <a:xfrm>
                  <a:off x="14926"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00" name="Oval 1216"/>
                <p:cNvSpPr>
                  <a:spLocks noChangeArrowheads="1"/>
                </p:cNvSpPr>
                <p:nvPr/>
              </p:nvSpPr>
              <p:spPr bwMode="auto">
                <a:xfrm>
                  <a:off x="14730"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01" name="Freeform 1217"/>
                <p:cNvSpPr>
                  <a:spLocks/>
                </p:cNvSpPr>
                <p:nvPr/>
              </p:nvSpPr>
              <p:spPr bwMode="auto">
                <a:xfrm>
                  <a:off x="14775" y="1000"/>
                  <a:ext cx="64"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1 w 27"/>
                    <a:gd name="T11" fmla="*/ 21 h 47"/>
                    <a:gd name="T12" fmla="*/ 4 w 27"/>
                    <a:gd name="T13" fmla="*/ 20 h 47"/>
                    <a:gd name="T14" fmla="*/ 7 w 27"/>
                    <a:gd name="T15" fmla="*/ 7 h 47"/>
                    <a:gd name="T16" fmla="*/ 9 w 27"/>
                    <a:gd name="T17" fmla="*/ 7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7 h 47"/>
                    <a:gd name="T44" fmla="*/ 19 w 27"/>
                    <a:gd name="T45" fmla="*/ 7 h 47"/>
                    <a:gd name="T46" fmla="*/ 23 w 27"/>
                    <a:gd name="T47" fmla="*/ 20 h 47"/>
                    <a:gd name="T48" fmla="*/ 25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19"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0"/>
                        <a:pt x="24" y="21"/>
                        <a:pt x="25" y="21"/>
                      </a:cubicBezTo>
                      <a:cubicBezTo>
                        <a:pt x="26" y="20"/>
                        <a:pt x="27" y="19"/>
                        <a:pt x="27" y="18"/>
                      </a:cubicBezTo>
                      <a:cubicBezTo>
                        <a:pt x="26" y="18"/>
                        <a:pt x="24"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02" name="Freeform 1218"/>
                <p:cNvSpPr>
                  <a:spLocks/>
                </p:cNvSpPr>
                <p:nvPr/>
              </p:nvSpPr>
              <p:spPr bwMode="auto">
                <a:xfrm>
                  <a:off x="14779" y="853"/>
                  <a:ext cx="55" cy="112"/>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5 w 23"/>
                    <a:gd name="T11" fmla="*/ 8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03" name="Freeform 1219"/>
                <p:cNvSpPr>
                  <a:spLocks/>
                </p:cNvSpPr>
                <p:nvPr/>
              </p:nvSpPr>
              <p:spPr bwMode="auto">
                <a:xfrm>
                  <a:off x="15037" y="707"/>
                  <a:ext cx="64" cy="111"/>
                </a:xfrm>
                <a:custGeom>
                  <a:avLst/>
                  <a:gdLst>
                    <a:gd name="T0" fmla="*/ 1 w 27"/>
                    <a:gd name="T1" fmla="*/ 20 h 47"/>
                    <a:gd name="T2" fmla="*/ 3 w 27"/>
                    <a:gd name="T3" fmla="*/ 19 h 47"/>
                    <a:gd name="T4" fmla="*/ 7 w 27"/>
                    <a:gd name="T5" fmla="*/ 6 h 47"/>
                    <a:gd name="T6" fmla="*/ 8 w 27"/>
                    <a:gd name="T7" fmla="*/ 6 h 47"/>
                    <a:gd name="T8" fmla="*/ 2 w 27"/>
                    <a:gd name="T9" fmla="*/ 28 h 47"/>
                    <a:gd name="T10" fmla="*/ 8 w 27"/>
                    <a:gd name="T11" fmla="*/ 28 h 47"/>
                    <a:gd name="T12" fmla="*/ 8 w 27"/>
                    <a:gd name="T13" fmla="*/ 44 h 47"/>
                    <a:gd name="T14" fmla="*/ 10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8 w 27"/>
                    <a:gd name="T27" fmla="*/ 44 h 47"/>
                    <a:gd name="T28" fmla="*/ 18 w 27"/>
                    <a:gd name="T29" fmla="*/ 28 h 47"/>
                    <a:gd name="T30" fmla="*/ 24 w 27"/>
                    <a:gd name="T31" fmla="*/ 28 h 47"/>
                    <a:gd name="T32" fmla="*/ 18 w 27"/>
                    <a:gd name="T33" fmla="*/ 6 h 47"/>
                    <a:gd name="T34" fmla="*/ 19 w 27"/>
                    <a:gd name="T35" fmla="*/ 6 h 47"/>
                    <a:gd name="T36" fmla="*/ 23 w 27"/>
                    <a:gd name="T37" fmla="*/ 19 h 47"/>
                    <a:gd name="T38" fmla="*/ 25 w 27"/>
                    <a:gd name="T39" fmla="*/ 20 h 47"/>
                    <a:gd name="T40" fmla="*/ 26 w 27"/>
                    <a:gd name="T41" fmla="*/ 18 h 47"/>
                    <a:gd name="T42" fmla="*/ 22 w 27"/>
                    <a:gd name="T43" fmla="*/ 4 h 47"/>
                    <a:gd name="T44" fmla="*/ 17 w 27"/>
                    <a:gd name="T45" fmla="*/ 0 h 47"/>
                    <a:gd name="T46" fmla="*/ 9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04" name="Oval 1220"/>
                <p:cNvSpPr>
                  <a:spLocks noChangeArrowheads="1"/>
                </p:cNvSpPr>
                <p:nvPr/>
              </p:nvSpPr>
              <p:spPr bwMode="auto">
                <a:xfrm>
                  <a:off x="15056"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05" name="Oval 1221"/>
                <p:cNvSpPr>
                  <a:spLocks noChangeArrowheads="1"/>
                </p:cNvSpPr>
                <p:nvPr/>
              </p:nvSpPr>
              <p:spPr bwMode="auto">
                <a:xfrm>
                  <a:off x="14992"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06" name="Freeform 1222"/>
                <p:cNvSpPr>
                  <a:spLocks/>
                </p:cNvSpPr>
                <p:nvPr/>
              </p:nvSpPr>
              <p:spPr bwMode="auto">
                <a:xfrm>
                  <a:off x="14910" y="853"/>
                  <a:ext cx="54" cy="112"/>
                </a:xfrm>
                <a:custGeom>
                  <a:avLst/>
                  <a:gdLst>
                    <a:gd name="T0" fmla="*/ 17 w 23"/>
                    <a:gd name="T1" fmla="*/ 0 h 47"/>
                    <a:gd name="T2" fmla="*/ 7 w 23"/>
                    <a:gd name="T3" fmla="*/ 0 h 47"/>
                    <a:gd name="T4" fmla="*/ 0 w 23"/>
                    <a:gd name="T5" fmla="*/ 6 h 47"/>
                    <a:gd name="T6" fmla="*/ 0 w 23"/>
                    <a:gd name="T7" fmla="*/ 21 h 47"/>
                    <a:gd name="T8" fmla="*/ 2 w 23"/>
                    <a:gd name="T9" fmla="*/ 23 h 47"/>
                    <a:gd name="T10" fmla="*/ 5 w 23"/>
                    <a:gd name="T11" fmla="*/ 21 h 47"/>
                    <a:gd name="T12" fmla="*/ 5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6"/>
                      </a:cubicBezTo>
                      <a:cubicBezTo>
                        <a:pt x="0" y="8"/>
                        <a:pt x="0" y="20"/>
                        <a:pt x="0" y="21"/>
                      </a:cubicBezTo>
                      <a:cubicBezTo>
                        <a:pt x="0" y="22"/>
                        <a:pt x="1" y="23"/>
                        <a:pt x="2"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07" name="Freeform 1223"/>
                <p:cNvSpPr>
                  <a:spLocks/>
                </p:cNvSpPr>
                <p:nvPr/>
              </p:nvSpPr>
              <p:spPr bwMode="auto">
                <a:xfrm>
                  <a:off x="14905" y="1000"/>
                  <a:ext cx="64" cy="66"/>
                </a:xfrm>
                <a:custGeom>
                  <a:avLst/>
                  <a:gdLst>
                    <a:gd name="T0" fmla="*/ 20 w 27"/>
                    <a:gd name="T1" fmla="*/ 7 h 28"/>
                    <a:gd name="T2" fmla="*/ 23 w 27"/>
                    <a:gd name="T3" fmla="*/ 20 h 28"/>
                    <a:gd name="T4" fmla="*/ 26 w 27"/>
                    <a:gd name="T5" fmla="*/ 21 h 28"/>
                    <a:gd name="T6" fmla="*/ 27 w 27"/>
                    <a:gd name="T7" fmla="*/ 18 h 28"/>
                    <a:gd name="T8" fmla="*/ 23 w 27"/>
                    <a:gd name="T9" fmla="*/ 5 h 28"/>
                    <a:gd name="T10" fmla="*/ 18 w 27"/>
                    <a:gd name="T11" fmla="*/ 0 h 28"/>
                    <a:gd name="T12" fmla="*/ 10 w 27"/>
                    <a:gd name="T13" fmla="*/ 0 h 28"/>
                    <a:gd name="T14" fmla="*/ 5 w 27"/>
                    <a:gd name="T15" fmla="*/ 5 h 28"/>
                    <a:gd name="T16" fmla="*/ 0 w 27"/>
                    <a:gd name="T17" fmla="*/ 18 h 28"/>
                    <a:gd name="T18" fmla="*/ 2 w 27"/>
                    <a:gd name="T19" fmla="*/ 21 h 28"/>
                    <a:gd name="T20" fmla="*/ 4 w 27"/>
                    <a:gd name="T21" fmla="*/ 20 h 28"/>
                    <a:gd name="T22" fmla="*/ 8 w 27"/>
                    <a:gd name="T23" fmla="*/ 7 h 28"/>
                    <a:gd name="T24" fmla="*/ 9 w 27"/>
                    <a:gd name="T25" fmla="*/ 7 h 28"/>
                    <a:gd name="T26" fmla="*/ 3 w 27"/>
                    <a:gd name="T27" fmla="*/ 28 h 28"/>
                    <a:gd name="T28" fmla="*/ 5 w 27"/>
                    <a:gd name="T29" fmla="*/ 28 h 28"/>
                    <a:gd name="T30" fmla="*/ 5 w 27"/>
                    <a:gd name="T31" fmla="*/ 28 h 28"/>
                    <a:gd name="T32" fmla="*/ 24 w 27"/>
                    <a:gd name="T33" fmla="*/ 25 h 28"/>
                    <a:gd name="T34" fmla="*/ 19 w 27"/>
                    <a:gd name="T35" fmla="*/ 7 h 28"/>
                    <a:gd name="T36" fmla="*/ 20 w 27"/>
                    <a:gd name="T37"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0" y="7"/>
                      </a:moveTo>
                      <a:cubicBezTo>
                        <a:pt x="20" y="7"/>
                        <a:pt x="23" y="18"/>
                        <a:pt x="23" y="20"/>
                      </a:cubicBezTo>
                      <a:cubicBezTo>
                        <a:pt x="24" y="20"/>
                        <a:pt x="25" y="21"/>
                        <a:pt x="26" y="21"/>
                      </a:cubicBezTo>
                      <a:cubicBezTo>
                        <a:pt x="27" y="20"/>
                        <a:pt x="27" y="19"/>
                        <a:pt x="27" y="18"/>
                      </a:cubicBezTo>
                      <a:cubicBezTo>
                        <a:pt x="27" y="18"/>
                        <a:pt x="25" y="10"/>
                        <a:pt x="23" y="5"/>
                      </a:cubicBezTo>
                      <a:cubicBezTo>
                        <a:pt x="22" y="2"/>
                        <a:pt x="20" y="0"/>
                        <a:pt x="18" y="0"/>
                      </a:cubicBezTo>
                      <a:cubicBezTo>
                        <a:pt x="16" y="0"/>
                        <a:pt x="11" y="0"/>
                        <a:pt x="10" y="0"/>
                      </a:cubicBezTo>
                      <a:cubicBezTo>
                        <a:pt x="8" y="0"/>
                        <a:pt x="5" y="2"/>
                        <a:pt x="5" y="5"/>
                      </a:cubicBezTo>
                      <a:cubicBezTo>
                        <a:pt x="3" y="10"/>
                        <a:pt x="1" y="18"/>
                        <a:pt x="0" y="18"/>
                      </a:cubicBezTo>
                      <a:cubicBezTo>
                        <a:pt x="0" y="19"/>
                        <a:pt x="1" y="20"/>
                        <a:pt x="2" y="21"/>
                      </a:cubicBezTo>
                      <a:cubicBezTo>
                        <a:pt x="3" y="21"/>
                        <a:pt x="4" y="20"/>
                        <a:pt x="4" y="20"/>
                      </a:cubicBezTo>
                      <a:cubicBezTo>
                        <a:pt x="4" y="18"/>
                        <a:pt x="8" y="7"/>
                        <a:pt x="8" y="7"/>
                      </a:cubicBezTo>
                      <a:cubicBezTo>
                        <a:pt x="9" y="7"/>
                        <a:pt x="9" y="7"/>
                        <a:pt x="9" y="7"/>
                      </a:cubicBezTo>
                      <a:cubicBezTo>
                        <a:pt x="3" y="28"/>
                        <a:pt x="3" y="28"/>
                        <a:pt x="3" y="28"/>
                      </a:cubicBezTo>
                      <a:cubicBezTo>
                        <a:pt x="4" y="28"/>
                        <a:pt x="4" y="28"/>
                        <a:pt x="5" y="28"/>
                      </a:cubicBezTo>
                      <a:cubicBezTo>
                        <a:pt x="5" y="28"/>
                        <a:pt x="5" y="28"/>
                        <a:pt x="5" y="28"/>
                      </a:cubicBezTo>
                      <a:cubicBezTo>
                        <a:pt x="9" y="26"/>
                        <a:pt x="16" y="26"/>
                        <a:pt x="24" y="25"/>
                      </a:cubicBezTo>
                      <a:cubicBezTo>
                        <a:pt x="19" y="7"/>
                        <a:pt x="19" y="7"/>
                        <a:pt x="19" y="7"/>
                      </a:cubicBezTo>
                      <a:cubicBezTo>
                        <a:pt x="20" y="7"/>
                        <a:pt x="20" y="7"/>
                        <a:pt x="2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08" name="Oval 1224"/>
                <p:cNvSpPr>
                  <a:spLocks noChangeArrowheads="1"/>
                </p:cNvSpPr>
                <p:nvPr/>
              </p:nvSpPr>
              <p:spPr bwMode="auto">
                <a:xfrm>
                  <a:off x="14926"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09" name="Freeform 1225"/>
                <p:cNvSpPr>
                  <a:spLocks/>
                </p:cNvSpPr>
                <p:nvPr/>
              </p:nvSpPr>
              <p:spPr bwMode="auto">
                <a:xfrm>
                  <a:off x="14976" y="707"/>
                  <a:ext cx="54" cy="109"/>
                </a:xfrm>
                <a:custGeom>
                  <a:avLst/>
                  <a:gdLst>
                    <a:gd name="T0" fmla="*/ 2 w 23"/>
                    <a:gd name="T1" fmla="*/ 23 h 46"/>
                    <a:gd name="T2" fmla="*/ 4 w 23"/>
                    <a:gd name="T3" fmla="*/ 20 h 46"/>
                    <a:gd name="T4" fmla="*/ 4 w 23"/>
                    <a:gd name="T5" fmla="*/ 7 h 46"/>
                    <a:gd name="T6" fmla="*/ 5 w 23"/>
                    <a:gd name="T7" fmla="*/ 7 h 46"/>
                    <a:gd name="T8" fmla="*/ 5 w 23"/>
                    <a:gd name="T9" fmla="*/ 44 h 46"/>
                    <a:gd name="T10" fmla="*/ 8 w 23"/>
                    <a:gd name="T11" fmla="*/ 46 h 46"/>
                    <a:gd name="T12" fmla="*/ 11 w 23"/>
                    <a:gd name="T13" fmla="*/ 44 h 46"/>
                    <a:gd name="T14" fmla="*/ 11 w 23"/>
                    <a:gd name="T15" fmla="*/ 23 h 46"/>
                    <a:gd name="T16" fmla="*/ 12 w 23"/>
                    <a:gd name="T17" fmla="*/ 23 h 46"/>
                    <a:gd name="T18" fmla="*/ 12 w 23"/>
                    <a:gd name="T19" fmla="*/ 44 h 46"/>
                    <a:gd name="T20" fmla="*/ 15 w 23"/>
                    <a:gd name="T21" fmla="*/ 46 h 46"/>
                    <a:gd name="T22" fmla="*/ 18 w 23"/>
                    <a:gd name="T23" fmla="*/ 44 h 46"/>
                    <a:gd name="T24" fmla="*/ 18 w 23"/>
                    <a:gd name="T25" fmla="*/ 7 h 46"/>
                    <a:gd name="T26" fmla="*/ 19 w 23"/>
                    <a:gd name="T27" fmla="*/ 7 h 46"/>
                    <a:gd name="T28" fmla="*/ 19 w 23"/>
                    <a:gd name="T29" fmla="*/ 20 h 46"/>
                    <a:gd name="T30" fmla="*/ 21 w 23"/>
                    <a:gd name="T31" fmla="*/ 23 h 46"/>
                    <a:gd name="T32" fmla="*/ 23 w 23"/>
                    <a:gd name="T33" fmla="*/ 20 h 46"/>
                    <a:gd name="T34" fmla="*/ 23 w 23"/>
                    <a:gd name="T35" fmla="*/ 6 h 46"/>
                    <a:gd name="T36" fmla="*/ 17 w 23"/>
                    <a:gd name="T37" fmla="*/ 0 h 46"/>
                    <a:gd name="T38" fmla="*/ 6 w 23"/>
                    <a:gd name="T39" fmla="*/ 0 h 46"/>
                    <a:gd name="T40" fmla="*/ 0 w 23"/>
                    <a:gd name="T41" fmla="*/ 6 h 46"/>
                    <a:gd name="T42" fmla="*/ 0 w 23"/>
                    <a:gd name="T43" fmla="*/ 20 h 46"/>
                    <a:gd name="T44" fmla="*/ 2 w 23"/>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 y="23"/>
                      </a:move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7"/>
                        <a:pt x="23" y="6"/>
                      </a:cubicBezTo>
                      <a:cubicBezTo>
                        <a:pt x="23" y="3"/>
                        <a:pt x="20" y="0"/>
                        <a:pt x="17" y="0"/>
                      </a:cubicBezTo>
                      <a:cubicBezTo>
                        <a:pt x="15" y="0"/>
                        <a:pt x="8" y="0"/>
                        <a:pt x="6" y="0"/>
                      </a:cubicBezTo>
                      <a:cubicBezTo>
                        <a:pt x="3" y="0"/>
                        <a:pt x="0" y="3"/>
                        <a:pt x="0" y="6"/>
                      </a:cubicBezTo>
                      <a:cubicBezTo>
                        <a:pt x="0" y="7"/>
                        <a:pt x="0" y="19"/>
                        <a:pt x="0" y="20"/>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10" name="Oval 1226"/>
                <p:cNvSpPr>
                  <a:spLocks noChangeArrowheads="1"/>
                </p:cNvSpPr>
                <p:nvPr/>
              </p:nvSpPr>
              <p:spPr bwMode="auto">
                <a:xfrm>
                  <a:off x="14992"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11" name="Freeform 1227"/>
                <p:cNvSpPr>
                  <a:spLocks/>
                </p:cNvSpPr>
                <p:nvPr/>
              </p:nvSpPr>
              <p:spPr bwMode="auto">
                <a:xfrm>
                  <a:off x="15056" y="683"/>
                  <a:ext cx="24" cy="21"/>
                </a:xfrm>
                <a:custGeom>
                  <a:avLst/>
                  <a:gdLst>
                    <a:gd name="T0" fmla="*/ 5 w 10"/>
                    <a:gd name="T1" fmla="*/ 9 h 9"/>
                    <a:gd name="T2" fmla="*/ 10 w 10"/>
                    <a:gd name="T3" fmla="*/ 4 h 9"/>
                    <a:gd name="T4" fmla="*/ 8 w 10"/>
                    <a:gd name="T5" fmla="*/ 0 h 9"/>
                    <a:gd name="T6" fmla="*/ 0 w 10"/>
                    <a:gd name="T7" fmla="*/ 4 h 9"/>
                    <a:gd name="T8" fmla="*/ 0 w 10"/>
                    <a:gd name="T9" fmla="*/ 4 h 9"/>
                    <a:gd name="T10" fmla="*/ 5 w 10"/>
                    <a:gd name="T11" fmla="*/ 9 h 9"/>
                  </a:gdLst>
                  <a:ahLst/>
                  <a:cxnLst>
                    <a:cxn ang="0">
                      <a:pos x="T0" y="T1"/>
                    </a:cxn>
                    <a:cxn ang="0">
                      <a:pos x="T2" y="T3"/>
                    </a:cxn>
                    <a:cxn ang="0">
                      <a:pos x="T4" y="T5"/>
                    </a:cxn>
                    <a:cxn ang="0">
                      <a:pos x="T6" y="T7"/>
                    </a:cxn>
                    <a:cxn ang="0">
                      <a:pos x="T8" y="T9"/>
                    </a:cxn>
                    <a:cxn ang="0">
                      <a:pos x="T10" y="T11"/>
                    </a:cxn>
                  </a:cxnLst>
                  <a:rect l="0" t="0" r="r" b="b"/>
                  <a:pathLst>
                    <a:path w="10" h="9">
                      <a:moveTo>
                        <a:pt x="5" y="9"/>
                      </a:moveTo>
                      <a:cubicBezTo>
                        <a:pt x="8" y="9"/>
                        <a:pt x="10" y="7"/>
                        <a:pt x="10" y="4"/>
                      </a:cubicBezTo>
                      <a:cubicBezTo>
                        <a:pt x="10" y="2"/>
                        <a:pt x="9" y="1"/>
                        <a:pt x="8" y="0"/>
                      </a:cubicBezTo>
                      <a:cubicBezTo>
                        <a:pt x="5" y="1"/>
                        <a:pt x="3" y="3"/>
                        <a:pt x="0" y="4"/>
                      </a:cubicBezTo>
                      <a:cubicBezTo>
                        <a:pt x="0" y="4"/>
                        <a:pt x="0" y="4"/>
                        <a:pt x="0" y="4"/>
                      </a:cubicBezTo>
                      <a:cubicBezTo>
                        <a:pt x="0" y="7"/>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12" name="Freeform 1228"/>
                <p:cNvSpPr>
                  <a:spLocks/>
                </p:cNvSpPr>
                <p:nvPr/>
              </p:nvSpPr>
              <p:spPr bwMode="auto">
                <a:xfrm>
                  <a:off x="15123" y="830"/>
                  <a:ext cx="11" cy="21"/>
                </a:xfrm>
                <a:custGeom>
                  <a:avLst/>
                  <a:gdLst>
                    <a:gd name="T0" fmla="*/ 0 w 5"/>
                    <a:gd name="T1" fmla="*/ 4 h 9"/>
                    <a:gd name="T2" fmla="*/ 3 w 5"/>
                    <a:gd name="T3" fmla="*/ 9 h 9"/>
                    <a:gd name="T4" fmla="*/ 4 w 5"/>
                    <a:gd name="T5" fmla="*/ 7 h 9"/>
                    <a:gd name="T6" fmla="*/ 5 w 5"/>
                    <a:gd name="T7" fmla="*/ 0 h 9"/>
                    <a:gd name="T8" fmla="*/ 5 w 5"/>
                    <a:gd name="T9" fmla="*/ 0 h 9"/>
                    <a:gd name="T10" fmla="*/ 0 w 5"/>
                    <a:gd name="T11" fmla="*/ 4 h 9"/>
                  </a:gdLst>
                  <a:ahLst/>
                  <a:cxnLst>
                    <a:cxn ang="0">
                      <a:pos x="T0" y="T1"/>
                    </a:cxn>
                    <a:cxn ang="0">
                      <a:pos x="T2" y="T3"/>
                    </a:cxn>
                    <a:cxn ang="0">
                      <a:pos x="T4" y="T5"/>
                    </a:cxn>
                    <a:cxn ang="0">
                      <a:pos x="T6" y="T7"/>
                    </a:cxn>
                    <a:cxn ang="0">
                      <a:pos x="T8" y="T9"/>
                    </a:cxn>
                    <a:cxn ang="0">
                      <a:pos x="T10" y="T11"/>
                    </a:cxn>
                  </a:cxnLst>
                  <a:rect l="0" t="0" r="r" b="b"/>
                  <a:pathLst>
                    <a:path w="5" h="9">
                      <a:moveTo>
                        <a:pt x="0" y="4"/>
                      </a:moveTo>
                      <a:cubicBezTo>
                        <a:pt x="0" y="6"/>
                        <a:pt x="1" y="8"/>
                        <a:pt x="3" y="9"/>
                      </a:cubicBezTo>
                      <a:cubicBezTo>
                        <a:pt x="3" y="8"/>
                        <a:pt x="3" y="8"/>
                        <a:pt x="4" y="7"/>
                      </a:cubicBezTo>
                      <a:cubicBezTo>
                        <a:pt x="4" y="5"/>
                        <a:pt x="4" y="2"/>
                        <a:pt x="5"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13" name="Freeform 1229"/>
                <p:cNvSpPr>
                  <a:spLocks/>
                </p:cNvSpPr>
                <p:nvPr/>
              </p:nvSpPr>
              <p:spPr bwMode="auto">
                <a:xfrm>
                  <a:off x="15106" y="707"/>
                  <a:ext cx="40" cy="109"/>
                </a:xfrm>
                <a:custGeom>
                  <a:avLst/>
                  <a:gdLst>
                    <a:gd name="T0" fmla="*/ 0 w 17"/>
                    <a:gd name="T1" fmla="*/ 6 h 46"/>
                    <a:gd name="T2" fmla="*/ 0 w 17"/>
                    <a:gd name="T3" fmla="*/ 20 h 46"/>
                    <a:gd name="T4" fmla="*/ 3 w 17"/>
                    <a:gd name="T5" fmla="*/ 23 h 46"/>
                    <a:gd name="T6" fmla="*/ 5 w 17"/>
                    <a:gd name="T7" fmla="*/ 20 h 46"/>
                    <a:gd name="T8" fmla="*/ 5 w 17"/>
                    <a:gd name="T9" fmla="*/ 7 h 46"/>
                    <a:gd name="T10" fmla="*/ 6 w 17"/>
                    <a:gd name="T11" fmla="*/ 7 h 46"/>
                    <a:gd name="T12" fmla="*/ 6 w 17"/>
                    <a:gd name="T13" fmla="*/ 44 h 46"/>
                    <a:gd name="T14" fmla="*/ 8 w 17"/>
                    <a:gd name="T15" fmla="*/ 46 h 46"/>
                    <a:gd name="T16" fmla="*/ 11 w 17"/>
                    <a:gd name="T17" fmla="*/ 44 h 46"/>
                    <a:gd name="T18" fmla="*/ 11 w 17"/>
                    <a:gd name="T19" fmla="*/ 23 h 46"/>
                    <a:gd name="T20" fmla="*/ 12 w 17"/>
                    <a:gd name="T21" fmla="*/ 23 h 46"/>
                    <a:gd name="T22" fmla="*/ 12 w 17"/>
                    <a:gd name="T23" fmla="*/ 44 h 46"/>
                    <a:gd name="T24" fmla="*/ 13 w 17"/>
                    <a:gd name="T25" fmla="*/ 45 h 46"/>
                    <a:gd name="T26" fmla="*/ 12 w 17"/>
                    <a:gd name="T27" fmla="*/ 0 h 46"/>
                    <a:gd name="T28" fmla="*/ 7 w 17"/>
                    <a:gd name="T29" fmla="*/ 0 h 46"/>
                    <a:gd name="T30" fmla="*/ 0 w 17"/>
                    <a:gd name="T31"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46">
                      <a:moveTo>
                        <a:pt x="0" y="6"/>
                      </a:moveTo>
                      <a:cubicBezTo>
                        <a:pt x="0" y="7"/>
                        <a:pt x="0" y="19"/>
                        <a:pt x="0" y="20"/>
                      </a:cubicBezTo>
                      <a:cubicBezTo>
                        <a:pt x="0" y="22"/>
                        <a:pt x="1" y="23"/>
                        <a:pt x="3"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4"/>
                        <a:pt x="13" y="45"/>
                        <a:pt x="13" y="45"/>
                      </a:cubicBezTo>
                      <a:cubicBezTo>
                        <a:pt x="15" y="29"/>
                        <a:pt x="17" y="12"/>
                        <a:pt x="12" y="0"/>
                      </a:cubicBezTo>
                      <a:cubicBezTo>
                        <a:pt x="10" y="0"/>
                        <a:pt x="7" y="0"/>
                        <a:pt x="7"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14" name="Freeform 1230"/>
                <p:cNvSpPr>
                  <a:spLocks/>
                </p:cNvSpPr>
                <p:nvPr/>
              </p:nvSpPr>
              <p:spPr bwMode="auto">
                <a:xfrm>
                  <a:off x="14841" y="853"/>
                  <a:ext cx="64" cy="112"/>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15" name="Freeform 1231"/>
                <p:cNvSpPr>
                  <a:spLocks/>
                </p:cNvSpPr>
                <p:nvPr/>
              </p:nvSpPr>
              <p:spPr bwMode="auto">
                <a:xfrm>
                  <a:off x="15123" y="688"/>
                  <a:ext cx="11" cy="16"/>
                </a:xfrm>
                <a:custGeom>
                  <a:avLst/>
                  <a:gdLst>
                    <a:gd name="T0" fmla="*/ 5 w 5"/>
                    <a:gd name="T1" fmla="*/ 7 h 7"/>
                    <a:gd name="T2" fmla="*/ 0 w 5"/>
                    <a:gd name="T3" fmla="*/ 0 h 7"/>
                    <a:gd name="T4" fmla="*/ 0 w 5"/>
                    <a:gd name="T5" fmla="*/ 2 h 7"/>
                    <a:gd name="T6" fmla="*/ 5 w 5"/>
                    <a:gd name="T7" fmla="*/ 7 h 7"/>
                  </a:gdLst>
                  <a:ahLst/>
                  <a:cxnLst>
                    <a:cxn ang="0">
                      <a:pos x="T0" y="T1"/>
                    </a:cxn>
                    <a:cxn ang="0">
                      <a:pos x="T2" y="T3"/>
                    </a:cxn>
                    <a:cxn ang="0">
                      <a:pos x="T4" y="T5"/>
                    </a:cxn>
                    <a:cxn ang="0">
                      <a:pos x="T6" y="T7"/>
                    </a:cxn>
                  </a:cxnLst>
                  <a:rect l="0" t="0" r="r" b="b"/>
                  <a:pathLst>
                    <a:path w="5" h="7">
                      <a:moveTo>
                        <a:pt x="5" y="7"/>
                      </a:moveTo>
                      <a:cubicBezTo>
                        <a:pt x="4" y="4"/>
                        <a:pt x="2" y="2"/>
                        <a:pt x="0" y="0"/>
                      </a:cubicBezTo>
                      <a:cubicBezTo>
                        <a:pt x="0" y="1"/>
                        <a:pt x="0" y="1"/>
                        <a:pt x="0" y="2"/>
                      </a:cubicBezTo>
                      <a:cubicBezTo>
                        <a:pt x="0" y="4"/>
                        <a:pt x="2" y="7"/>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16" name="Freeform 1232"/>
                <p:cNvSpPr>
                  <a:spLocks/>
                </p:cNvSpPr>
                <p:nvPr/>
              </p:nvSpPr>
              <p:spPr bwMode="auto">
                <a:xfrm>
                  <a:off x="14708" y="853"/>
                  <a:ext cx="64" cy="112"/>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8 w 27"/>
                    <a:gd name="T33" fmla="*/ 7 h 47"/>
                    <a:gd name="T34" fmla="*/ 20 w 27"/>
                    <a:gd name="T35" fmla="*/ 7 h 47"/>
                    <a:gd name="T36" fmla="*/ 23 w 27"/>
                    <a:gd name="T37" fmla="*/ 20 h 47"/>
                    <a:gd name="T38" fmla="*/ 26 w 27"/>
                    <a:gd name="T39" fmla="*/ 21 h 47"/>
                    <a:gd name="T40" fmla="*/ 27 w 27"/>
                    <a:gd name="T41" fmla="*/ 19 h 47"/>
                    <a:gd name="T42" fmla="*/ 23 w 27"/>
                    <a:gd name="T43" fmla="*/ 5 h 47"/>
                    <a:gd name="T44" fmla="*/ 17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ubicBezTo>
                        <a:pt x="22" y="3"/>
                        <a:pt x="20" y="0"/>
                        <a:pt x="17"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17" name="Oval 1233"/>
                <p:cNvSpPr>
                  <a:spLocks noChangeArrowheads="1"/>
                </p:cNvSpPr>
                <p:nvPr/>
              </p:nvSpPr>
              <p:spPr bwMode="auto">
                <a:xfrm>
                  <a:off x="14860" y="830"/>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18" name="Oval 1234"/>
                <p:cNvSpPr>
                  <a:spLocks noChangeArrowheads="1"/>
                </p:cNvSpPr>
                <p:nvPr/>
              </p:nvSpPr>
              <p:spPr bwMode="auto">
                <a:xfrm>
                  <a:off x="14730"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19" name="Oval 1235"/>
                <p:cNvSpPr>
                  <a:spLocks noChangeArrowheads="1"/>
                </p:cNvSpPr>
                <p:nvPr/>
              </p:nvSpPr>
              <p:spPr bwMode="auto">
                <a:xfrm>
                  <a:off x="14730"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20" name="Freeform 1236"/>
                <p:cNvSpPr>
                  <a:spLocks/>
                </p:cNvSpPr>
                <p:nvPr/>
              </p:nvSpPr>
              <p:spPr bwMode="auto">
                <a:xfrm>
                  <a:off x="14713" y="707"/>
                  <a:ext cx="55" cy="109"/>
                </a:xfrm>
                <a:custGeom>
                  <a:avLst/>
                  <a:gdLst>
                    <a:gd name="T0" fmla="*/ 21 w 23"/>
                    <a:gd name="T1" fmla="*/ 23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3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3"/>
                      </a:moveTo>
                      <a:cubicBezTo>
                        <a:pt x="22" y="23"/>
                        <a:pt x="23" y="22"/>
                        <a:pt x="23" y="20"/>
                      </a:cubicBezTo>
                      <a:cubicBezTo>
                        <a:pt x="23" y="19"/>
                        <a:pt x="23" y="7"/>
                        <a:pt x="23" y="6"/>
                      </a:cubicBezTo>
                      <a:cubicBezTo>
                        <a:pt x="23" y="3"/>
                        <a:pt x="20" y="0"/>
                        <a:pt x="17" y="0"/>
                      </a:cubicBezTo>
                      <a:cubicBezTo>
                        <a:pt x="15" y="0"/>
                        <a:pt x="8" y="0"/>
                        <a:pt x="6" y="0"/>
                      </a:cubicBezTo>
                      <a:cubicBezTo>
                        <a:pt x="3" y="0"/>
                        <a:pt x="0" y="3"/>
                        <a:pt x="0" y="6"/>
                      </a:cubicBezTo>
                      <a:cubicBezTo>
                        <a:pt x="0" y="7"/>
                        <a:pt x="0" y="19"/>
                        <a:pt x="0" y="20"/>
                      </a:cubicBezTo>
                      <a:cubicBezTo>
                        <a:pt x="0" y="22"/>
                        <a:pt x="1" y="23"/>
                        <a:pt x="2" y="23"/>
                      </a:cubicBezTo>
                      <a:cubicBezTo>
                        <a:pt x="4"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21" name="Freeform 1237"/>
                <p:cNvSpPr>
                  <a:spLocks/>
                </p:cNvSpPr>
                <p:nvPr/>
              </p:nvSpPr>
              <p:spPr bwMode="auto">
                <a:xfrm>
                  <a:off x="14992" y="681"/>
                  <a:ext cx="22" cy="23"/>
                </a:xfrm>
                <a:custGeom>
                  <a:avLst/>
                  <a:gdLst>
                    <a:gd name="T0" fmla="*/ 0 w 9"/>
                    <a:gd name="T1" fmla="*/ 5 h 10"/>
                    <a:gd name="T2" fmla="*/ 4 w 9"/>
                    <a:gd name="T3" fmla="*/ 10 h 10"/>
                    <a:gd name="T4" fmla="*/ 9 w 9"/>
                    <a:gd name="T5" fmla="*/ 5 h 10"/>
                    <a:gd name="T6" fmla="*/ 9 w 9"/>
                    <a:gd name="T7" fmla="*/ 3 h 10"/>
                    <a:gd name="T8" fmla="*/ 5 w 9"/>
                    <a:gd name="T9" fmla="*/ 0 h 10"/>
                    <a:gd name="T10" fmla="*/ 4 w 9"/>
                    <a:gd name="T11" fmla="*/ 0 h 10"/>
                    <a:gd name="T12" fmla="*/ 0 w 9"/>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0" y="5"/>
                      </a:moveTo>
                      <a:cubicBezTo>
                        <a:pt x="0" y="8"/>
                        <a:pt x="2" y="10"/>
                        <a:pt x="4" y="10"/>
                      </a:cubicBezTo>
                      <a:cubicBezTo>
                        <a:pt x="7" y="10"/>
                        <a:pt x="9" y="8"/>
                        <a:pt x="9" y="5"/>
                      </a:cubicBezTo>
                      <a:cubicBezTo>
                        <a:pt x="9" y="4"/>
                        <a:pt x="9" y="3"/>
                        <a:pt x="9" y="3"/>
                      </a:cubicBezTo>
                      <a:cubicBezTo>
                        <a:pt x="8" y="2"/>
                        <a:pt x="7" y="1"/>
                        <a:pt x="5" y="0"/>
                      </a:cubicBezTo>
                      <a:cubicBezTo>
                        <a:pt x="5" y="0"/>
                        <a:pt x="5" y="0"/>
                        <a:pt x="4" y="0"/>
                      </a:cubicBezTo>
                      <a:cubicBezTo>
                        <a:pt x="2" y="0"/>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22" name="Freeform 1238"/>
                <p:cNvSpPr>
                  <a:spLocks/>
                </p:cNvSpPr>
                <p:nvPr/>
              </p:nvSpPr>
              <p:spPr bwMode="auto">
                <a:xfrm>
                  <a:off x="14846" y="1000"/>
                  <a:ext cx="52" cy="109"/>
                </a:xfrm>
                <a:custGeom>
                  <a:avLst/>
                  <a:gdLst>
                    <a:gd name="T0" fmla="*/ 17 w 22"/>
                    <a:gd name="T1" fmla="*/ 8 h 46"/>
                    <a:gd name="T2" fmla="*/ 18 w 22"/>
                    <a:gd name="T3" fmla="*/ 8 h 46"/>
                    <a:gd name="T4" fmla="*/ 18 w 22"/>
                    <a:gd name="T5" fmla="*/ 21 h 46"/>
                    <a:gd name="T6" fmla="*/ 20 w 22"/>
                    <a:gd name="T7" fmla="*/ 23 h 46"/>
                    <a:gd name="T8" fmla="*/ 22 w 22"/>
                    <a:gd name="T9" fmla="*/ 21 h 46"/>
                    <a:gd name="T10" fmla="*/ 22 w 22"/>
                    <a:gd name="T11" fmla="*/ 6 h 46"/>
                    <a:gd name="T12" fmla="*/ 16 w 22"/>
                    <a:gd name="T13" fmla="*/ 0 h 46"/>
                    <a:gd name="T14" fmla="*/ 6 w 22"/>
                    <a:gd name="T15" fmla="*/ 0 h 46"/>
                    <a:gd name="T16" fmla="*/ 0 w 22"/>
                    <a:gd name="T17" fmla="*/ 6 h 46"/>
                    <a:gd name="T18" fmla="*/ 0 w 22"/>
                    <a:gd name="T19" fmla="*/ 21 h 46"/>
                    <a:gd name="T20" fmla="*/ 2 w 22"/>
                    <a:gd name="T21" fmla="*/ 23 h 46"/>
                    <a:gd name="T22" fmla="*/ 4 w 22"/>
                    <a:gd name="T23" fmla="*/ 21 h 46"/>
                    <a:gd name="T24" fmla="*/ 4 w 22"/>
                    <a:gd name="T25" fmla="*/ 8 h 46"/>
                    <a:gd name="T26" fmla="*/ 5 w 22"/>
                    <a:gd name="T27" fmla="*/ 8 h 46"/>
                    <a:gd name="T28" fmla="*/ 5 w 22"/>
                    <a:gd name="T29" fmla="*/ 44 h 46"/>
                    <a:gd name="T30" fmla="*/ 6 w 22"/>
                    <a:gd name="T31" fmla="*/ 46 h 46"/>
                    <a:gd name="T32" fmla="*/ 9 w 22"/>
                    <a:gd name="T33" fmla="*/ 46 h 46"/>
                    <a:gd name="T34" fmla="*/ 11 w 22"/>
                    <a:gd name="T35" fmla="*/ 44 h 46"/>
                    <a:gd name="T36" fmla="*/ 11 w 22"/>
                    <a:gd name="T37" fmla="*/ 23 h 46"/>
                    <a:gd name="T38" fmla="*/ 12 w 22"/>
                    <a:gd name="T39" fmla="*/ 23 h 46"/>
                    <a:gd name="T40" fmla="*/ 12 w 22"/>
                    <a:gd name="T41" fmla="*/ 44 h 46"/>
                    <a:gd name="T42" fmla="*/ 12 w 22"/>
                    <a:gd name="T43" fmla="*/ 46 h 46"/>
                    <a:gd name="T44" fmla="*/ 16 w 22"/>
                    <a:gd name="T45" fmla="*/ 46 h 46"/>
                    <a:gd name="T46" fmla="*/ 17 w 22"/>
                    <a:gd name="T47" fmla="*/ 44 h 46"/>
                    <a:gd name="T48" fmla="*/ 17 w 22"/>
                    <a:gd name="T49"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46">
                      <a:moveTo>
                        <a:pt x="17" y="8"/>
                      </a:move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5"/>
                        <a:pt x="6" y="46"/>
                        <a:pt x="6" y="46"/>
                      </a:cubicBezTo>
                      <a:cubicBezTo>
                        <a:pt x="7" y="46"/>
                        <a:pt x="8" y="46"/>
                        <a:pt x="9" y="46"/>
                      </a:cubicBezTo>
                      <a:cubicBezTo>
                        <a:pt x="10" y="46"/>
                        <a:pt x="11" y="45"/>
                        <a:pt x="11" y="44"/>
                      </a:cubicBezTo>
                      <a:cubicBezTo>
                        <a:pt x="11" y="42"/>
                        <a:pt x="11" y="23"/>
                        <a:pt x="11" y="23"/>
                      </a:cubicBezTo>
                      <a:cubicBezTo>
                        <a:pt x="11" y="23"/>
                        <a:pt x="11" y="23"/>
                        <a:pt x="12" y="23"/>
                      </a:cubicBezTo>
                      <a:cubicBezTo>
                        <a:pt x="12" y="23"/>
                        <a:pt x="12" y="42"/>
                        <a:pt x="12" y="44"/>
                      </a:cubicBezTo>
                      <a:cubicBezTo>
                        <a:pt x="12" y="45"/>
                        <a:pt x="12" y="46"/>
                        <a:pt x="12" y="46"/>
                      </a:cubicBezTo>
                      <a:cubicBezTo>
                        <a:pt x="14" y="46"/>
                        <a:pt x="15" y="46"/>
                        <a:pt x="16" y="46"/>
                      </a:cubicBezTo>
                      <a:cubicBezTo>
                        <a:pt x="17" y="45"/>
                        <a:pt x="17" y="45"/>
                        <a:pt x="17" y="44"/>
                      </a:cubicBezTo>
                      <a:cubicBezTo>
                        <a:pt x="17" y="42"/>
                        <a:pt x="17"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23" name="Oval 1239"/>
                <p:cNvSpPr>
                  <a:spLocks noChangeArrowheads="1"/>
                </p:cNvSpPr>
                <p:nvPr/>
              </p:nvSpPr>
              <p:spPr bwMode="auto">
                <a:xfrm>
                  <a:off x="14860" y="68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24" name="Oval 1240"/>
                <p:cNvSpPr>
                  <a:spLocks noChangeArrowheads="1"/>
                </p:cNvSpPr>
                <p:nvPr/>
              </p:nvSpPr>
              <p:spPr bwMode="auto">
                <a:xfrm>
                  <a:off x="14796"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25" name="Freeform 1241"/>
                <p:cNvSpPr>
                  <a:spLocks/>
                </p:cNvSpPr>
                <p:nvPr/>
              </p:nvSpPr>
              <p:spPr bwMode="auto">
                <a:xfrm>
                  <a:off x="14971" y="853"/>
                  <a:ext cx="62" cy="112"/>
                </a:xfrm>
                <a:custGeom>
                  <a:avLst/>
                  <a:gdLst>
                    <a:gd name="T0" fmla="*/ 17 w 26"/>
                    <a:gd name="T1" fmla="*/ 0 h 47"/>
                    <a:gd name="T2" fmla="*/ 10 w 26"/>
                    <a:gd name="T3" fmla="*/ 0 h 47"/>
                    <a:gd name="T4" fmla="*/ 4 w 26"/>
                    <a:gd name="T5" fmla="*/ 5 h 47"/>
                    <a:gd name="T6" fmla="*/ 0 w 26"/>
                    <a:gd name="T7" fmla="*/ 19 h 47"/>
                    <a:gd name="T8" fmla="*/ 1 w 26"/>
                    <a:gd name="T9" fmla="*/ 21 h 47"/>
                    <a:gd name="T10" fmla="*/ 4 w 26"/>
                    <a:gd name="T11" fmla="*/ 20 h 47"/>
                    <a:gd name="T12" fmla="*/ 8 w 26"/>
                    <a:gd name="T13" fmla="*/ 7 h 47"/>
                    <a:gd name="T14" fmla="*/ 9 w 26"/>
                    <a:gd name="T15" fmla="*/ 7 h 47"/>
                    <a:gd name="T16" fmla="*/ 2 w 26"/>
                    <a:gd name="T17" fmla="*/ 28 h 47"/>
                    <a:gd name="T18" fmla="*/ 9 w 26"/>
                    <a:gd name="T19" fmla="*/ 28 h 47"/>
                    <a:gd name="T20" fmla="*/ 9 w 26"/>
                    <a:gd name="T21" fmla="*/ 45 h 47"/>
                    <a:gd name="T22" fmla="*/ 11 w 26"/>
                    <a:gd name="T23" fmla="*/ 47 h 47"/>
                    <a:gd name="T24" fmla="*/ 13 w 26"/>
                    <a:gd name="T25" fmla="*/ 45 h 47"/>
                    <a:gd name="T26" fmla="*/ 13 w 26"/>
                    <a:gd name="T27" fmla="*/ 28 h 47"/>
                    <a:gd name="T28" fmla="*/ 14 w 26"/>
                    <a:gd name="T29" fmla="*/ 28 h 47"/>
                    <a:gd name="T30" fmla="*/ 14 w 26"/>
                    <a:gd name="T31" fmla="*/ 45 h 47"/>
                    <a:gd name="T32" fmla="*/ 16 w 26"/>
                    <a:gd name="T33" fmla="*/ 47 h 47"/>
                    <a:gd name="T34" fmla="*/ 19 w 26"/>
                    <a:gd name="T35" fmla="*/ 45 h 47"/>
                    <a:gd name="T36" fmla="*/ 19 w 26"/>
                    <a:gd name="T37" fmla="*/ 28 h 47"/>
                    <a:gd name="T38" fmla="*/ 21 w 26"/>
                    <a:gd name="T39" fmla="*/ 28 h 47"/>
                    <a:gd name="T40" fmla="*/ 22 w 26"/>
                    <a:gd name="T41" fmla="*/ 21 h 47"/>
                    <a:gd name="T42" fmla="*/ 18 w 26"/>
                    <a:gd name="T43" fmla="*/ 7 h 47"/>
                    <a:gd name="T44" fmla="*/ 19 w 26"/>
                    <a:gd name="T45" fmla="*/ 7 h 47"/>
                    <a:gd name="T46" fmla="*/ 23 w 26"/>
                    <a:gd name="T47" fmla="*/ 19 h 47"/>
                    <a:gd name="T48" fmla="*/ 26 w 26"/>
                    <a:gd name="T49" fmla="*/ 15 h 47"/>
                    <a:gd name="T50" fmla="*/ 23 w 26"/>
                    <a:gd name="T51" fmla="*/ 5 h 47"/>
                    <a:gd name="T52" fmla="*/ 17 w 26"/>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 h="47">
                      <a:moveTo>
                        <a:pt x="17" y="0"/>
                      </a:moveTo>
                      <a:cubicBezTo>
                        <a:pt x="16" y="0"/>
                        <a:pt x="11" y="0"/>
                        <a:pt x="10" y="0"/>
                      </a:cubicBezTo>
                      <a:cubicBezTo>
                        <a:pt x="7" y="0"/>
                        <a:pt x="5" y="3"/>
                        <a:pt x="4" y="5"/>
                      </a:cubicBezTo>
                      <a:cubicBezTo>
                        <a:pt x="3"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19" y="28"/>
                        <a:pt x="20" y="28"/>
                        <a:pt x="21" y="28"/>
                      </a:cubicBezTo>
                      <a:cubicBezTo>
                        <a:pt x="21" y="26"/>
                        <a:pt x="22" y="23"/>
                        <a:pt x="22" y="21"/>
                      </a:cubicBezTo>
                      <a:cubicBezTo>
                        <a:pt x="18" y="7"/>
                        <a:pt x="18" y="7"/>
                        <a:pt x="18" y="7"/>
                      </a:cubicBezTo>
                      <a:cubicBezTo>
                        <a:pt x="19" y="7"/>
                        <a:pt x="19" y="7"/>
                        <a:pt x="19" y="7"/>
                      </a:cubicBezTo>
                      <a:cubicBezTo>
                        <a:pt x="19" y="7"/>
                        <a:pt x="23" y="17"/>
                        <a:pt x="23" y="19"/>
                      </a:cubicBezTo>
                      <a:cubicBezTo>
                        <a:pt x="24" y="18"/>
                        <a:pt x="25" y="17"/>
                        <a:pt x="26" y="15"/>
                      </a:cubicBezTo>
                      <a:cubicBezTo>
                        <a:pt x="25" y="13"/>
                        <a:pt x="24" y="8"/>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26" name="Oval 1242"/>
                <p:cNvSpPr>
                  <a:spLocks noChangeArrowheads="1"/>
                </p:cNvSpPr>
                <p:nvPr/>
              </p:nvSpPr>
              <p:spPr bwMode="auto">
                <a:xfrm>
                  <a:off x="14796"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27" name="Freeform 1243"/>
                <p:cNvSpPr>
                  <a:spLocks/>
                </p:cNvSpPr>
                <p:nvPr/>
              </p:nvSpPr>
              <p:spPr bwMode="auto">
                <a:xfrm>
                  <a:off x="14976" y="1000"/>
                  <a:ext cx="47" cy="55"/>
                </a:xfrm>
                <a:custGeom>
                  <a:avLst/>
                  <a:gdLst>
                    <a:gd name="T0" fmla="*/ 6 w 20"/>
                    <a:gd name="T1" fmla="*/ 0 h 23"/>
                    <a:gd name="T2" fmla="*/ 0 w 20"/>
                    <a:gd name="T3" fmla="*/ 6 h 23"/>
                    <a:gd name="T4" fmla="*/ 0 w 20"/>
                    <a:gd name="T5" fmla="*/ 21 h 23"/>
                    <a:gd name="T6" fmla="*/ 2 w 20"/>
                    <a:gd name="T7" fmla="*/ 23 h 23"/>
                    <a:gd name="T8" fmla="*/ 4 w 20"/>
                    <a:gd name="T9" fmla="*/ 21 h 23"/>
                    <a:gd name="T10" fmla="*/ 4 w 20"/>
                    <a:gd name="T11" fmla="*/ 8 h 23"/>
                    <a:gd name="T12" fmla="*/ 5 w 20"/>
                    <a:gd name="T13" fmla="*/ 8 h 23"/>
                    <a:gd name="T14" fmla="*/ 5 w 20"/>
                    <a:gd name="T15" fmla="*/ 23 h 23"/>
                    <a:gd name="T16" fmla="*/ 13 w 20"/>
                    <a:gd name="T17" fmla="*/ 20 h 23"/>
                    <a:gd name="T18" fmla="*/ 18 w 20"/>
                    <a:gd name="T19" fmla="*/ 13 h 23"/>
                    <a:gd name="T20" fmla="*/ 18 w 20"/>
                    <a:gd name="T21" fmla="*/ 8 h 23"/>
                    <a:gd name="T22" fmla="*/ 19 w 20"/>
                    <a:gd name="T23" fmla="*/ 8 h 23"/>
                    <a:gd name="T24" fmla="*/ 19 w 20"/>
                    <a:gd name="T25" fmla="*/ 10 h 23"/>
                    <a:gd name="T26" fmla="*/ 20 w 20"/>
                    <a:gd name="T27" fmla="*/ 1 h 23"/>
                    <a:gd name="T28" fmla="*/ 17 w 20"/>
                    <a:gd name="T29" fmla="*/ 0 h 23"/>
                    <a:gd name="T30" fmla="*/ 6 w 20"/>
                    <a:gd name="T3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3">
                      <a:moveTo>
                        <a:pt x="6" y="0"/>
                      </a:move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15"/>
                        <a:pt x="5" y="23"/>
                      </a:cubicBezTo>
                      <a:cubicBezTo>
                        <a:pt x="8" y="22"/>
                        <a:pt x="11" y="21"/>
                        <a:pt x="13" y="20"/>
                      </a:cubicBezTo>
                      <a:cubicBezTo>
                        <a:pt x="15" y="18"/>
                        <a:pt x="16" y="16"/>
                        <a:pt x="18" y="13"/>
                      </a:cubicBezTo>
                      <a:cubicBezTo>
                        <a:pt x="18" y="10"/>
                        <a:pt x="18" y="8"/>
                        <a:pt x="18" y="8"/>
                      </a:cubicBezTo>
                      <a:cubicBezTo>
                        <a:pt x="18" y="8"/>
                        <a:pt x="18" y="8"/>
                        <a:pt x="19" y="8"/>
                      </a:cubicBezTo>
                      <a:cubicBezTo>
                        <a:pt x="19" y="8"/>
                        <a:pt x="19" y="8"/>
                        <a:pt x="19" y="10"/>
                      </a:cubicBezTo>
                      <a:cubicBezTo>
                        <a:pt x="19" y="7"/>
                        <a:pt x="20" y="4"/>
                        <a:pt x="20" y="1"/>
                      </a:cubicBezTo>
                      <a:cubicBezTo>
                        <a:pt x="19" y="0"/>
                        <a:pt x="18" y="0"/>
                        <a:pt x="17" y="0"/>
                      </a:cubicBezTo>
                      <a:cubicBezTo>
                        <a:pt x="15" y="0"/>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28" name="Freeform 1244"/>
                <p:cNvSpPr>
                  <a:spLocks/>
                </p:cNvSpPr>
                <p:nvPr/>
              </p:nvSpPr>
              <p:spPr bwMode="auto">
                <a:xfrm>
                  <a:off x="14775" y="707"/>
                  <a:ext cx="64" cy="111"/>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7 w 27"/>
                    <a:gd name="T15" fmla="*/ 6 h 47"/>
                    <a:gd name="T16" fmla="*/ 9 w 27"/>
                    <a:gd name="T17" fmla="*/ 6 h 47"/>
                    <a:gd name="T18" fmla="*/ 2 w 27"/>
                    <a:gd name="T19" fmla="*/ 28 h 47"/>
                    <a:gd name="T20" fmla="*/ 8 w 27"/>
                    <a:gd name="T21" fmla="*/ 28 h 47"/>
                    <a:gd name="T22" fmla="*/ 8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5 w 27"/>
                    <a:gd name="T41" fmla="*/ 28 h 47"/>
                    <a:gd name="T42" fmla="*/ 18 w 27"/>
                    <a:gd name="T43" fmla="*/ 6 h 47"/>
                    <a:gd name="T44" fmla="*/ 19 w 27"/>
                    <a:gd name="T45" fmla="*/ 6 h 47"/>
                    <a:gd name="T46" fmla="*/ 23 w 27"/>
                    <a:gd name="T47" fmla="*/ 19 h 47"/>
                    <a:gd name="T48" fmla="*/ 25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6"/>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29" name="Freeform 1245"/>
                <p:cNvSpPr>
                  <a:spLocks/>
                </p:cNvSpPr>
                <p:nvPr/>
              </p:nvSpPr>
              <p:spPr bwMode="auto">
                <a:xfrm>
                  <a:off x="15042" y="853"/>
                  <a:ext cx="52" cy="67"/>
                </a:xfrm>
                <a:custGeom>
                  <a:avLst/>
                  <a:gdLst>
                    <a:gd name="T0" fmla="*/ 18 w 22"/>
                    <a:gd name="T1" fmla="*/ 8 h 28"/>
                    <a:gd name="T2" fmla="*/ 18 w 22"/>
                    <a:gd name="T3" fmla="*/ 21 h 28"/>
                    <a:gd name="T4" fmla="*/ 20 w 22"/>
                    <a:gd name="T5" fmla="*/ 23 h 28"/>
                    <a:gd name="T6" fmla="*/ 22 w 22"/>
                    <a:gd name="T7" fmla="*/ 21 h 28"/>
                    <a:gd name="T8" fmla="*/ 22 w 22"/>
                    <a:gd name="T9" fmla="*/ 6 h 28"/>
                    <a:gd name="T10" fmla="*/ 16 w 22"/>
                    <a:gd name="T11" fmla="*/ 0 h 28"/>
                    <a:gd name="T12" fmla="*/ 6 w 22"/>
                    <a:gd name="T13" fmla="*/ 0 h 28"/>
                    <a:gd name="T14" fmla="*/ 0 w 22"/>
                    <a:gd name="T15" fmla="*/ 6 h 28"/>
                    <a:gd name="T16" fmla="*/ 0 w 22"/>
                    <a:gd name="T17" fmla="*/ 12 h 28"/>
                    <a:gd name="T18" fmla="*/ 4 w 22"/>
                    <a:gd name="T19" fmla="*/ 10 h 28"/>
                    <a:gd name="T20" fmla="*/ 4 w 22"/>
                    <a:gd name="T21" fmla="*/ 8 h 28"/>
                    <a:gd name="T22" fmla="*/ 5 w 22"/>
                    <a:gd name="T23" fmla="*/ 8 h 28"/>
                    <a:gd name="T24" fmla="*/ 5 w 22"/>
                    <a:gd name="T25" fmla="*/ 10 h 28"/>
                    <a:gd name="T26" fmla="*/ 6 w 22"/>
                    <a:gd name="T27" fmla="*/ 10 h 28"/>
                    <a:gd name="T28" fmla="*/ 11 w 22"/>
                    <a:gd name="T29" fmla="*/ 23 h 28"/>
                    <a:gd name="T30" fmla="*/ 12 w 22"/>
                    <a:gd name="T31" fmla="*/ 23 h 28"/>
                    <a:gd name="T32" fmla="*/ 12 w 22"/>
                    <a:gd name="T33" fmla="*/ 25 h 28"/>
                    <a:gd name="T34" fmla="*/ 17 w 22"/>
                    <a:gd name="T35" fmla="*/ 28 h 28"/>
                    <a:gd name="T36" fmla="*/ 17 w 22"/>
                    <a:gd name="T37" fmla="*/ 8 h 28"/>
                    <a:gd name="T38" fmla="*/ 18 w 22"/>
                    <a:gd name="T39"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8">
                      <a:moveTo>
                        <a:pt x="18" y="8"/>
                      </a:move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8" y="0"/>
                        <a:pt x="6" y="0"/>
                      </a:cubicBezTo>
                      <a:cubicBezTo>
                        <a:pt x="3" y="0"/>
                        <a:pt x="0" y="3"/>
                        <a:pt x="0" y="6"/>
                      </a:cubicBezTo>
                      <a:cubicBezTo>
                        <a:pt x="0" y="7"/>
                        <a:pt x="0" y="9"/>
                        <a:pt x="0" y="12"/>
                      </a:cubicBezTo>
                      <a:cubicBezTo>
                        <a:pt x="1" y="11"/>
                        <a:pt x="2" y="11"/>
                        <a:pt x="4" y="10"/>
                      </a:cubicBezTo>
                      <a:cubicBezTo>
                        <a:pt x="4" y="9"/>
                        <a:pt x="4" y="8"/>
                        <a:pt x="4" y="8"/>
                      </a:cubicBezTo>
                      <a:cubicBezTo>
                        <a:pt x="4" y="8"/>
                        <a:pt x="4" y="8"/>
                        <a:pt x="5" y="8"/>
                      </a:cubicBezTo>
                      <a:cubicBezTo>
                        <a:pt x="5" y="8"/>
                        <a:pt x="5" y="9"/>
                        <a:pt x="5" y="10"/>
                      </a:cubicBezTo>
                      <a:cubicBezTo>
                        <a:pt x="5" y="10"/>
                        <a:pt x="6" y="10"/>
                        <a:pt x="6" y="10"/>
                      </a:cubicBezTo>
                      <a:cubicBezTo>
                        <a:pt x="7" y="16"/>
                        <a:pt x="9" y="20"/>
                        <a:pt x="11" y="23"/>
                      </a:cubicBezTo>
                      <a:cubicBezTo>
                        <a:pt x="11" y="23"/>
                        <a:pt x="11" y="23"/>
                        <a:pt x="12" y="23"/>
                      </a:cubicBezTo>
                      <a:cubicBezTo>
                        <a:pt x="12" y="23"/>
                        <a:pt x="12" y="24"/>
                        <a:pt x="12" y="25"/>
                      </a:cubicBezTo>
                      <a:cubicBezTo>
                        <a:pt x="13" y="27"/>
                        <a:pt x="15" y="28"/>
                        <a:pt x="17" y="28"/>
                      </a:cubicBezTo>
                      <a:cubicBezTo>
                        <a:pt x="17" y="19"/>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30" name="Freeform 1246"/>
                <p:cNvSpPr>
                  <a:spLocks/>
                </p:cNvSpPr>
                <p:nvPr/>
              </p:nvSpPr>
              <p:spPr bwMode="auto">
                <a:xfrm>
                  <a:off x="15101" y="853"/>
                  <a:ext cx="29" cy="50"/>
                </a:xfrm>
                <a:custGeom>
                  <a:avLst/>
                  <a:gdLst>
                    <a:gd name="T0" fmla="*/ 5 w 12"/>
                    <a:gd name="T1" fmla="*/ 5 h 21"/>
                    <a:gd name="T2" fmla="*/ 1 w 12"/>
                    <a:gd name="T3" fmla="*/ 19 h 21"/>
                    <a:gd name="T4" fmla="*/ 2 w 12"/>
                    <a:gd name="T5" fmla="*/ 21 h 21"/>
                    <a:gd name="T6" fmla="*/ 3 w 12"/>
                    <a:gd name="T7" fmla="*/ 21 h 21"/>
                    <a:gd name="T8" fmla="*/ 4 w 12"/>
                    <a:gd name="T9" fmla="*/ 18 h 21"/>
                    <a:gd name="T10" fmla="*/ 8 w 12"/>
                    <a:gd name="T11" fmla="*/ 7 h 21"/>
                    <a:gd name="T12" fmla="*/ 9 w 12"/>
                    <a:gd name="T13" fmla="*/ 7 h 21"/>
                    <a:gd name="T14" fmla="*/ 7 w 12"/>
                    <a:gd name="T15" fmla="*/ 14 h 21"/>
                    <a:gd name="T16" fmla="*/ 12 w 12"/>
                    <a:gd name="T17" fmla="*/ 0 h 21"/>
                    <a:gd name="T18" fmla="*/ 10 w 12"/>
                    <a:gd name="T19" fmla="*/ 0 h 21"/>
                    <a:gd name="T20" fmla="*/ 5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5" y="5"/>
                      </a:moveTo>
                      <a:cubicBezTo>
                        <a:pt x="3" y="11"/>
                        <a:pt x="1" y="18"/>
                        <a:pt x="1" y="19"/>
                      </a:cubicBezTo>
                      <a:cubicBezTo>
                        <a:pt x="0" y="20"/>
                        <a:pt x="1" y="21"/>
                        <a:pt x="2" y="21"/>
                      </a:cubicBezTo>
                      <a:cubicBezTo>
                        <a:pt x="2" y="21"/>
                        <a:pt x="3" y="21"/>
                        <a:pt x="3" y="21"/>
                      </a:cubicBezTo>
                      <a:cubicBezTo>
                        <a:pt x="3" y="20"/>
                        <a:pt x="4" y="19"/>
                        <a:pt x="4" y="18"/>
                      </a:cubicBezTo>
                      <a:cubicBezTo>
                        <a:pt x="5" y="15"/>
                        <a:pt x="8" y="7"/>
                        <a:pt x="8" y="7"/>
                      </a:cubicBezTo>
                      <a:cubicBezTo>
                        <a:pt x="9" y="7"/>
                        <a:pt x="9" y="7"/>
                        <a:pt x="9" y="7"/>
                      </a:cubicBezTo>
                      <a:cubicBezTo>
                        <a:pt x="8" y="9"/>
                        <a:pt x="8" y="12"/>
                        <a:pt x="7" y="14"/>
                      </a:cubicBezTo>
                      <a:cubicBezTo>
                        <a:pt x="9" y="10"/>
                        <a:pt x="11" y="5"/>
                        <a:pt x="12" y="0"/>
                      </a:cubicBezTo>
                      <a:cubicBezTo>
                        <a:pt x="11" y="0"/>
                        <a:pt x="10" y="0"/>
                        <a:pt x="10" y="0"/>
                      </a:cubicBezTo>
                      <a:cubicBezTo>
                        <a:pt x="8" y="0"/>
                        <a:pt x="5" y="3"/>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31" name="Freeform 1247"/>
                <p:cNvSpPr>
                  <a:spLocks/>
                </p:cNvSpPr>
                <p:nvPr/>
              </p:nvSpPr>
              <p:spPr bwMode="auto">
                <a:xfrm>
                  <a:off x="14846" y="707"/>
                  <a:ext cx="52" cy="109"/>
                </a:xfrm>
                <a:custGeom>
                  <a:avLst/>
                  <a:gdLst>
                    <a:gd name="T0" fmla="*/ 2 w 22"/>
                    <a:gd name="T1" fmla="*/ 23 h 46"/>
                    <a:gd name="T2" fmla="*/ 4 w 22"/>
                    <a:gd name="T3" fmla="*/ 20 h 46"/>
                    <a:gd name="T4" fmla="*/ 4 w 22"/>
                    <a:gd name="T5" fmla="*/ 7 h 46"/>
                    <a:gd name="T6" fmla="*/ 5 w 22"/>
                    <a:gd name="T7" fmla="*/ 7 h 46"/>
                    <a:gd name="T8" fmla="*/ 5 w 22"/>
                    <a:gd name="T9" fmla="*/ 44 h 46"/>
                    <a:gd name="T10" fmla="*/ 8 w 22"/>
                    <a:gd name="T11" fmla="*/ 46 h 46"/>
                    <a:gd name="T12" fmla="*/ 11 w 22"/>
                    <a:gd name="T13" fmla="*/ 44 h 46"/>
                    <a:gd name="T14" fmla="*/ 11 w 22"/>
                    <a:gd name="T15" fmla="*/ 23 h 46"/>
                    <a:gd name="T16" fmla="*/ 12 w 22"/>
                    <a:gd name="T17" fmla="*/ 23 h 46"/>
                    <a:gd name="T18" fmla="*/ 12 w 22"/>
                    <a:gd name="T19" fmla="*/ 44 h 46"/>
                    <a:gd name="T20" fmla="*/ 14 w 22"/>
                    <a:gd name="T21" fmla="*/ 46 h 46"/>
                    <a:gd name="T22" fmla="*/ 17 w 22"/>
                    <a:gd name="T23" fmla="*/ 44 h 46"/>
                    <a:gd name="T24" fmla="*/ 17 w 22"/>
                    <a:gd name="T25" fmla="*/ 7 h 46"/>
                    <a:gd name="T26" fmla="*/ 18 w 22"/>
                    <a:gd name="T27" fmla="*/ 7 h 46"/>
                    <a:gd name="T28" fmla="*/ 18 w 22"/>
                    <a:gd name="T29" fmla="*/ 20 h 46"/>
                    <a:gd name="T30" fmla="*/ 20 w 22"/>
                    <a:gd name="T31" fmla="*/ 23 h 46"/>
                    <a:gd name="T32" fmla="*/ 22 w 22"/>
                    <a:gd name="T33" fmla="*/ 20 h 46"/>
                    <a:gd name="T34" fmla="*/ 22 w 22"/>
                    <a:gd name="T35" fmla="*/ 6 h 46"/>
                    <a:gd name="T36" fmla="*/ 16 w 22"/>
                    <a:gd name="T37" fmla="*/ 0 h 46"/>
                    <a:gd name="T38" fmla="*/ 6 w 22"/>
                    <a:gd name="T39" fmla="*/ 0 h 46"/>
                    <a:gd name="T40" fmla="*/ 0 w 22"/>
                    <a:gd name="T41" fmla="*/ 6 h 46"/>
                    <a:gd name="T42" fmla="*/ 0 w 22"/>
                    <a:gd name="T43" fmla="*/ 20 h 46"/>
                    <a:gd name="T44" fmla="*/ 2 w 22"/>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 y="23"/>
                      </a:move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7"/>
                        <a:pt x="22" y="6"/>
                      </a:cubicBezTo>
                      <a:cubicBezTo>
                        <a:pt x="22" y="3"/>
                        <a:pt x="20" y="0"/>
                        <a:pt x="16" y="0"/>
                      </a:cubicBezTo>
                      <a:cubicBezTo>
                        <a:pt x="15" y="0"/>
                        <a:pt x="7" y="0"/>
                        <a:pt x="6" y="0"/>
                      </a:cubicBezTo>
                      <a:cubicBezTo>
                        <a:pt x="2" y="0"/>
                        <a:pt x="0" y="3"/>
                        <a:pt x="0" y="6"/>
                      </a:cubicBezTo>
                      <a:cubicBezTo>
                        <a:pt x="0" y="7"/>
                        <a:pt x="0" y="19"/>
                        <a:pt x="0" y="20"/>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32" name="Oval 1248"/>
                <p:cNvSpPr>
                  <a:spLocks noChangeArrowheads="1"/>
                </p:cNvSpPr>
                <p:nvPr/>
              </p:nvSpPr>
              <p:spPr bwMode="auto">
                <a:xfrm>
                  <a:off x="14860" y="97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33" name="Freeform 1249"/>
                <p:cNvSpPr>
                  <a:spLocks/>
                </p:cNvSpPr>
                <p:nvPr/>
              </p:nvSpPr>
              <p:spPr bwMode="auto">
                <a:xfrm>
                  <a:off x="14192" y="1000"/>
                  <a:ext cx="55"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8 w 23"/>
                    <a:gd name="T27" fmla="*/ 8 h 47"/>
                    <a:gd name="T28" fmla="*/ 18 w 23"/>
                    <a:gd name="T29" fmla="*/ 21 h 47"/>
                    <a:gd name="T30" fmla="*/ 21 w 23"/>
                    <a:gd name="T31" fmla="*/ 23 h 47"/>
                    <a:gd name="T32" fmla="*/ 23 w 23"/>
                    <a:gd name="T33" fmla="*/ 21 h 47"/>
                    <a:gd name="T34" fmla="*/ 23 w 23"/>
                    <a:gd name="T35" fmla="*/ 6 h 47"/>
                    <a:gd name="T36" fmla="*/ 16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1" y="23"/>
                      </a:cubicBezTo>
                      <a:cubicBezTo>
                        <a:pt x="22" y="23"/>
                        <a:pt x="23" y="22"/>
                        <a:pt x="23" y="21"/>
                      </a:cubicBezTo>
                      <a:cubicBezTo>
                        <a:pt x="23" y="20"/>
                        <a:pt x="23" y="8"/>
                        <a:pt x="23" y="6"/>
                      </a:cubicBezTo>
                      <a:cubicBezTo>
                        <a:pt x="23" y="3"/>
                        <a:pt x="20" y="0"/>
                        <a:pt x="16"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34" name="Freeform 1250"/>
                <p:cNvSpPr>
                  <a:spLocks/>
                </p:cNvSpPr>
                <p:nvPr/>
              </p:nvSpPr>
              <p:spPr bwMode="auto">
                <a:xfrm>
                  <a:off x="14252" y="100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4 w 27"/>
                    <a:gd name="T17" fmla="*/ 45 h 47"/>
                    <a:gd name="T18" fmla="*/ 14 w 27"/>
                    <a:gd name="T19" fmla="*/ 28 h 47"/>
                    <a:gd name="T20" fmla="*/ 15 w 27"/>
                    <a:gd name="T21" fmla="*/ 28 h 47"/>
                    <a:gd name="T22" fmla="*/ 15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8 h 47"/>
                    <a:gd name="T42" fmla="*/ 23 w 27"/>
                    <a:gd name="T43" fmla="*/ 5 h 47"/>
                    <a:gd name="T44" fmla="*/ 18 w 27"/>
                    <a:gd name="T45" fmla="*/ 0 h 47"/>
                    <a:gd name="T46" fmla="*/ 10 w 27"/>
                    <a:gd name="T47" fmla="*/ 0 h 47"/>
                    <a:gd name="T48" fmla="*/ 5 w 27"/>
                    <a:gd name="T49" fmla="*/ 5 h 47"/>
                    <a:gd name="T50" fmla="*/ 1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0"/>
                        <a:pt x="25" y="21"/>
                        <a:pt x="26" y="21"/>
                      </a:cubicBezTo>
                      <a:cubicBezTo>
                        <a:pt x="27" y="20"/>
                        <a:pt x="27" y="19"/>
                        <a:pt x="27" y="18"/>
                      </a:cubicBezTo>
                      <a:cubicBezTo>
                        <a:pt x="27" y="18"/>
                        <a:pt x="25" y="10"/>
                        <a:pt x="23" y="5"/>
                      </a:cubicBezTo>
                      <a:cubicBezTo>
                        <a:pt x="22" y="2"/>
                        <a:pt x="20" y="0"/>
                        <a:pt x="18" y="0"/>
                      </a:cubicBezTo>
                      <a:cubicBezTo>
                        <a:pt x="17" y="0"/>
                        <a:pt x="11" y="0"/>
                        <a:pt x="10" y="0"/>
                      </a:cubicBezTo>
                      <a:cubicBezTo>
                        <a:pt x="8" y="0"/>
                        <a:pt x="5" y="2"/>
                        <a:pt x="5" y="5"/>
                      </a:cubicBezTo>
                      <a:cubicBezTo>
                        <a:pt x="3" y="10"/>
                        <a:pt x="1" y="18"/>
                        <a:pt x="1"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35" name="Oval 1251"/>
                <p:cNvSpPr>
                  <a:spLocks noChangeArrowheads="1"/>
                </p:cNvSpPr>
                <p:nvPr/>
              </p:nvSpPr>
              <p:spPr bwMode="auto">
                <a:xfrm>
                  <a:off x="14273"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36" name="Oval 1252"/>
                <p:cNvSpPr>
                  <a:spLocks noChangeArrowheads="1"/>
                </p:cNvSpPr>
                <p:nvPr/>
              </p:nvSpPr>
              <p:spPr bwMode="auto">
                <a:xfrm>
                  <a:off x="14209"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37" name="Freeform 1253"/>
                <p:cNvSpPr>
                  <a:spLocks/>
                </p:cNvSpPr>
                <p:nvPr/>
              </p:nvSpPr>
              <p:spPr bwMode="auto">
                <a:xfrm>
                  <a:off x="14188" y="889"/>
                  <a:ext cx="12" cy="14"/>
                </a:xfrm>
                <a:custGeom>
                  <a:avLst/>
                  <a:gdLst>
                    <a:gd name="T0" fmla="*/ 1 w 5"/>
                    <a:gd name="T1" fmla="*/ 6 h 6"/>
                    <a:gd name="T2" fmla="*/ 4 w 5"/>
                    <a:gd name="T3" fmla="*/ 5 h 6"/>
                    <a:gd name="T4" fmla="*/ 5 w 5"/>
                    <a:gd name="T5" fmla="*/ 0 h 6"/>
                    <a:gd name="T6" fmla="*/ 1 w 5"/>
                    <a:gd name="T7" fmla="*/ 1 h 6"/>
                    <a:gd name="T8" fmla="*/ 0 w 5"/>
                    <a:gd name="T9" fmla="*/ 4 h 6"/>
                    <a:gd name="T10" fmla="*/ 1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1" y="6"/>
                      </a:moveTo>
                      <a:cubicBezTo>
                        <a:pt x="2" y="6"/>
                        <a:pt x="3" y="6"/>
                        <a:pt x="4" y="5"/>
                      </a:cubicBezTo>
                      <a:cubicBezTo>
                        <a:pt x="4" y="4"/>
                        <a:pt x="4" y="2"/>
                        <a:pt x="5" y="0"/>
                      </a:cubicBezTo>
                      <a:cubicBezTo>
                        <a:pt x="4" y="0"/>
                        <a:pt x="2" y="1"/>
                        <a:pt x="1" y="1"/>
                      </a:cubicBezTo>
                      <a:cubicBezTo>
                        <a:pt x="0" y="2"/>
                        <a:pt x="0" y="3"/>
                        <a:pt x="0" y="4"/>
                      </a:cubicBezTo>
                      <a:cubicBezTo>
                        <a:pt x="0" y="5"/>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38" name="Freeform 1254"/>
                <p:cNvSpPr>
                  <a:spLocks/>
                </p:cNvSpPr>
                <p:nvPr/>
              </p:nvSpPr>
              <p:spPr bwMode="auto">
                <a:xfrm>
                  <a:off x="14273" y="681"/>
                  <a:ext cx="24" cy="16"/>
                </a:xfrm>
                <a:custGeom>
                  <a:avLst/>
                  <a:gdLst>
                    <a:gd name="T0" fmla="*/ 5 w 10"/>
                    <a:gd name="T1" fmla="*/ 0 h 7"/>
                    <a:gd name="T2" fmla="*/ 0 w 10"/>
                    <a:gd name="T3" fmla="*/ 5 h 7"/>
                    <a:gd name="T4" fmla="*/ 1 w 10"/>
                    <a:gd name="T5" fmla="*/ 7 h 7"/>
                    <a:gd name="T6" fmla="*/ 9 w 10"/>
                    <a:gd name="T7" fmla="*/ 7 h 7"/>
                    <a:gd name="T8" fmla="*/ 10 w 10"/>
                    <a:gd name="T9" fmla="*/ 5 h 7"/>
                    <a:gd name="T10" fmla="*/ 5 w 10"/>
                    <a:gd name="T11" fmla="*/ 0 h 7"/>
                  </a:gdLst>
                  <a:ahLst/>
                  <a:cxnLst>
                    <a:cxn ang="0">
                      <a:pos x="T0" y="T1"/>
                    </a:cxn>
                    <a:cxn ang="0">
                      <a:pos x="T2" y="T3"/>
                    </a:cxn>
                    <a:cxn ang="0">
                      <a:pos x="T4" y="T5"/>
                    </a:cxn>
                    <a:cxn ang="0">
                      <a:pos x="T6" y="T7"/>
                    </a:cxn>
                    <a:cxn ang="0">
                      <a:pos x="T8" y="T9"/>
                    </a:cxn>
                    <a:cxn ang="0">
                      <a:pos x="T10" y="T11"/>
                    </a:cxn>
                  </a:cxnLst>
                  <a:rect l="0" t="0" r="r" b="b"/>
                  <a:pathLst>
                    <a:path w="10" h="7">
                      <a:moveTo>
                        <a:pt x="5" y="0"/>
                      </a:moveTo>
                      <a:cubicBezTo>
                        <a:pt x="2" y="0"/>
                        <a:pt x="0" y="2"/>
                        <a:pt x="0" y="5"/>
                      </a:cubicBezTo>
                      <a:cubicBezTo>
                        <a:pt x="0" y="6"/>
                        <a:pt x="0" y="6"/>
                        <a:pt x="1" y="7"/>
                      </a:cubicBezTo>
                      <a:cubicBezTo>
                        <a:pt x="3" y="7"/>
                        <a:pt x="6" y="7"/>
                        <a:pt x="9" y="7"/>
                      </a:cubicBezTo>
                      <a:cubicBezTo>
                        <a:pt x="10" y="6"/>
                        <a:pt x="10" y="6"/>
                        <a:pt x="10" y="5"/>
                      </a:cubicBezTo>
                      <a:cubicBezTo>
                        <a:pt x="10" y="2"/>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39" name="Freeform 1255"/>
                <p:cNvSpPr>
                  <a:spLocks/>
                </p:cNvSpPr>
                <p:nvPr/>
              </p:nvSpPr>
              <p:spPr bwMode="auto">
                <a:xfrm>
                  <a:off x="14339" y="681"/>
                  <a:ext cx="22" cy="14"/>
                </a:xfrm>
                <a:custGeom>
                  <a:avLst/>
                  <a:gdLst>
                    <a:gd name="T0" fmla="*/ 5 w 9"/>
                    <a:gd name="T1" fmla="*/ 0 h 6"/>
                    <a:gd name="T2" fmla="*/ 0 w 9"/>
                    <a:gd name="T3" fmla="*/ 5 h 6"/>
                    <a:gd name="T4" fmla="*/ 0 w 9"/>
                    <a:gd name="T5" fmla="*/ 6 h 6"/>
                    <a:gd name="T6" fmla="*/ 9 w 9"/>
                    <a:gd name="T7" fmla="*/ 5 h 6"/>
                    <a:gd name="T8" fmla="*/ 9 w 9"/>
                    <a:gd name="T9" fmla="*/ 5 h 6"/>
                    <a:gd name="T10" fmla="*/ 5 w 9"/>
                    <a:gd name="T11" fmla="*/ 0 h 6"/>
                  </a:gdLst>
                  <a:ahLst/>
                  <a:cxnLst>
                    <a:cxn ang="0">
                      <a:pos x="T0" y="T1"/>
                    </a:cxn>
                    <a:cxn ang="0">
                      <a:pos x="T2" y="T3"/>
                    </a:cxn>
                    <a:cxn ang="0">
                      <a:pos x="T4" y="T5"/>
                    </a:cxn>
                    <a:cxn ang="0">
                      <a:pos x="T6" y="T7"/>
                    </a:cxn>
                    <a:cxn ang="0">
                      <a:pos x="T8" y="T9"/>
                    </a:cxn>
                    <a:cxn ang="0">
                      <a:pos x="T10" y="T11"/>
                    </a:cxn>
                  </a:cxnLst>
                  <a:rect l="0" t="0" r="r" b="b"/>
                  <a:pathLst>
                    <a:path w="9" h="6">
                      <a:moveTo>
                        <a:pt x="5" y="0"/>
                      </a:moveTo>
                      <a:cubicBezTo>
                        <a:pt x="2" y="0"/>
                        <a:pt x="0" y="2"/>
                        <a:pt x="0" y="5"/>
                      </a:cubicBezTo>
                      <a:cubicBezTo>
                        <a:pt x="0" y="5"/>
                        <a:pt x="0" y="5"/>
                        <a:pt x="0" y="6"/>
                      </a:cubicBezTo>
                      <a:cubicBezTo>
                        <a:pt x="3" y="6"/>
                        <a:pt x="6" y="5"/>
                        <a:pt x="9" y="5"/>
                      </a:cubicBezTo>
                      <a:cubicBezTo>
                        <a:pt x="9" y="5"/>
                        <a:pt x="9" y="5"/>
                        <a:pt x="9" y="5"/>
                      </a:cubicBezTo>
                      <a:cubicBezTo>
                        <a:pt x="9"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40" name="Freeform 1256"/>
                <p:cNvSpPr>
                  <a:spLocks/>
                </p:cNvSpPr>
                <p:nvPr/>
              </p:nvSpPr>
              <p:spPr bwMode="auto">
                <a:xfrm>
                  <a:off x="14439" y="745"/>
                  <a:ext cx="9" cy="11"/>
                </a:xfrm>
                <a:custGeom>
                  <a:avLst/>
                  <a:gdLst>
                    <a:gd name="T0" fmla="*/ 2 w 4"/>
                    <a:gd name="T1" fmla="*/ 4 h 5"/>
                    <a:gd name="T2" fmla="*/ 4 w 4"/>
                    <a:gd name="T3" fmla="*/ 2 h 5"/>
                    <a:gd name="T4" fmla="*/ 3 w 4"/>
                    <a:gd name="T5" fmla="*/ 0 h 5"/>
                    <a:gd name="T6" fmla="*/ 0 w 4"/>
                    <a:gd name="T7" fmla="*/ 4 h 5"/>
                    <a:gd name="T8" fmla="*/ 2 w 4"/>
                    <a:gd name="T9" fmla="*/ 4 h 5"/>
                  </a:gdLst>
                  <a:ahLst/>
                  <a:cxnLst>
                    <a:cxn ang="0">
                      <a:pos x="T0" y="T1"/>
                    </a:cxn>
                    <a:cxn ang="0">
                      <a:pos x="T2" y="T3"/>
                    </a:cxn>
                    <a:cxn ang="0">
                      <a:pos x="T4" y="T5"/>
                    </a:cxn>
                    <a:cxn ang="0">
                      <a:pos x="T6" y="T7"/>
                    </a:cxn>
                    <a:cxn ang="0">
                      <a:pos x="T8" y="T9"/>
                    </a:cxn>
                  </a:cxnLst>
                  <a:rect l="0" t="0" r="r" b="b"/>
                  <a:pathLst>
                    <a:path w="4" h="5">
                      <a:moveTo>
                        <a:pt x="2" y="4"/>
                      </a:moveTo>
                      <a:cubicBezTo>
                        <a:pt x="3" y="4"/>
                        <a:pt x="4" y="3"/>
                        <a:pt x="4" y="2"/>
                      </a:cubicBezTo>
                      <a:cubicBezTo>
                        <a:pt x="3" y="2"/>
                        <a:pt x="3" y="1"/>
                        <a:pt x="3" y="0"/>
                      </a:cubicBezTo>
                      <a:cubicBezTo>
                        <a:pt x="2" y="1"/>
                        <a:pt x="2" y="3"/>
                        <a:pt x="0" y="4"/>
                      </a:cubicBezTo>
                      <a:cubicBezTo>
                        <a:pt x="1" y="4"/>
                        <a:pt x="2" y="5"/>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41" name="Freeform 1257"/>
                <p:cNvSpPr>
                  <a:spLocks/>
                </p:cNvSpPr>
                <p:nvPr/>
              </p:nvSpPr>
              <p:spPr bwMode="auto">
                <a:xfrm>
                  <a:off x="14585" y="707"/>
                  <a:ext cx="55" cy="109"/>
                </a:xfrm>
                <a:custGeom>
                  <a:avLst/>
                  <a:gdLst>
                    <a:gd name="T0" fmla="*/ 21 w 23"/>
                    <a:gd name="T1" fmla="*/ 23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3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7 w 23"/>
                    <a:gd name="T37" fmla="*/ 44 h 46"/>
                    <a:gd name="T38" fmla="*/ 17 w 23"/>
                    <a:gd name="T39" fmla="*/ 7 h 46"/>
                    <a:gd name="T40" fmla="*/ 19 w 23"/>
                    <a:gd name="T41" fmla="*/ 7 h 46"/>
                    <a:gd name="T42" fmla="*/ 19 w 23"/>
                    <a:gd name="T43" fmla="*/ 20 h 46"/>
                    <a:gd name="T44" fmla="*/ 21 w 23"/>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3"/>
                      </a:moveTo>
                      <a:cubicBezTo>
                        <a:pt x="22" y="23"/>
                        <a:pt x="23" y="22"/>
                        <a:pt x="23" y="20"/>
                      </a:cubicBezTo>
                      <a:cubicBezTo>
                        <a:pt x="23" y="19"/>
                        <a:pt x="23" y="7"/>
                        <a:pt x="23" y="6"/>
                      </a:cubicBezTo>
                      <a:cubicBezTo>
                        <a:pt x="23" y="3"/>
                        <a:pt x="20" y="0"/>
                        <a:pt x="17" y="0"/>
                      </a:cubicBezTo>
                      <a:cubicBezTo>
                        <a:pt x="15" y="0"/>
                        <a:pt x="8" y="0"/>
                        <a:pt x="6" y="0"/>
                      </a:cubicBezTo>
                      <a:cubicBezTo>
                        <a:pt x="3" y="0"/>
                        <a:pt x="0" y="3"/>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42" name="Freeform 1258"/>
                <p:cNvSpPr>
                  <a:spLocks/>
                </p:cNvSpPr>
                <p:nvPr/>
              </p:nvSpPr>
              <p:spPr bwMode="auto">
                <a:xfrm>
                  <a:off x="14405" y="681"/>
                  <a:ext cx="22" cy="19"/>
                </a:xfrm>
                <a:custGeom>
                  <a:avLst/>
                  <a:gdLst>
                    <a:gd name="T0" fmla="*/ 9 w 9"/>
                    <a:gd name="T1" fmla="*/ 5 h 8"/>
                    <a:gd name="T2" fmla="*/ 4 w 9"/>
                    <a:gd name="T3" fmla="*/ 0 h 8"/>
                    <a:gd name="T4" fmla="*/ 0 w 9"/>
                    <a:gd name="T5" fmla="*/ 5 h 8"/>
                    <a:gd name="T6" fmla="*/ 0 w 9"/>
                    <a:gd name="T7" fmla="*/ 6 h 8"/>
                    <a:gd name="T8" fmla="*/ 7 w 9"/>
                    <a:gd name="T9" fmla="*/ 8 h 8"/>
                    <a:gd name="T10" fmla="*/ 9 w 9"/>
                    <a:gd name="T11" fmla="*/ 5 h 8"/>
                  </a:gdLst>
                  <a:ahLst/>
                  <a:cxnLst>
                    <a:cxn ang="0">
                      <a:pos x="T0" y="T1"/>
                    </a:cxn>
                    <a:cxn ang="0">
                      <a:pos x="T2" y="T3"/>
                    </a:cxn>
                    <a:cxn ang="0">
                      <a:pos x="T4" y="T5"/>
                    </a:cxn>
                    <a:cxn ang="0">
                      <a:pos x="T6" y="T7"/>
                    </a:cxn>
                    <a:cxn ang="0">
                      <a:pos x="T8" y="T9"/>
                    </a:cxn>
                    <a:cxn ang="0">
                      <a:pos x="T10" y="T11"/>
                    </a:cxn>
                  </a:cxnLst>
                  <a:rect l="0" t="0" r="r" b="b"/>
                  <a:pathLst>
                    <a:path w="9" h="8">
                      <a:moveTo>
                        <a:pt x="9" y="5"/>
                      </a:moveTo>
                      <a:cubicBezTo>
                        <a:pt x="9" y="2"/>
                        <a:pt x="7" y="0"/>
                        <a:pt x="4" y="0"/>
                      </a:cubicBezTo>
                      <a:cubicBezTo>
                        <a:pt x="2" y="0"/>
                        <a:pt x="0" y="2"/>
                        <a:pt x="0" y="5"/>
                      </a:cubicBezTo>
                      <a:cubicBezTo>
                        <a:pt x="0" y="5"/>
                        <a:pt x="0" y="6"/>
                        <a:pt x="0" y="6"/>
                      </a:cubicBezTo>
                      <a:cubicBezTo>
                        <a:pt x="3" y="7"/>
                        <a:pt x="6" y="7"/>
                        <a:pt x="7" y="8"/>
                      </a:cubicBezTo>
                      <a:cubicBezTo>
                        <a:pt x="8" y="8"/>
                        <a:pt x="9" y="6"/>
                        <a:pt x="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43" name="Oval 1259"/>
                <p:cNvSpPr>
                  <a:spLocks noChangeArrowheads="1"/>
                </p:cNvSpPr>
                <p:nvPr/>
              </p:nvSpPr>
              <p:spPr bwMode="auto">
                <a:xfrm>
                  <a:off x="14602"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44" name="Freeform 1260"/>
                <p:cNvSpPr>
                  <a:spLocks/>
                </p:cNvSpPr>
                <p:nvPr/>
              </p:nvSpPr>
              <p:spPr bwMode="auto">
                <a:xfrm>
                  <a:off x="14644" y="707"/>
                  <a:ext cx="67" cy="111"/>
                </a:xfrm>
                <a:custGeom>
                  <a:avLst/>
                  <a:gdLst>
                    <a:gd name="T0" fmla="*/ 23 w 28"/>
                    <a:gd name="T1" fmla="*/ 4 h 47"/>
                    <a:gd name="T2" fmla="*/ 18 w 28"/>
                    <a:gd name="T3" fmla="*/ 0 h 47"/>
                    <a:gd name="T4" fmla="*/ 10 w 28"/>
                    <a:gd name="T5" fmla="*/ 0 h 47"/>
                    <a:gd name="T6" fmla="*/ 5 w 28"/>
                    <a:gd name="T7" fmla="*/ 4 h 47"/>
                    <a:gd name="T8" fmla="*/ 1 w 28"/>
                    <a:gd name="T9" fmla="*/ 18 h 47"/>
                    <a:gd name="T10" fmla="*/ 2 w 28"/>
                    <a:gd name="T11" fmla="*/ 20 h 47"/>
                    <a:gd name="T12" fmla="*/ 4 w 28"/>
                    <a:gd name="T13" fmla="*/ 19 h 47"/>
                    <a:gd name="T14" fmla="*/ 8 w 28"/>
                    <a:gd name="T15" fmla="*/ 6 h 47"/>
                    <a:gd name="T16" fmla="*/ 9 w 28"/>
                    <a:gd name="T17" fmla="*/ 6 h 47"/>
                    <a:gd name="T18" fmla="*/ 3 w 28"/>
                    <a:gd name="T19" fmla="*/ 28 h 47"/>
                    <a:gd name="T20" fmla="*/ 9 w 28"/>
                    <a:gd name="T21" fmla="*/ 28 h 47"/>
                    <a:gd name="T22" fmla="*/ 9 w 28"/>
                    <a:gd name="T23" fmla="*/ 44 h 47"/>
                    <a:gd name="T24" fmla="*/ 11 w 28"/>
                    <a:gd name="T25" fmla="*/ 47 h 47"/>
                    <a:gd name="T26" fmla="*/ 14 w 28"/>
                    <a:gd name="T27" fmla="*/ 44 h 47"/>
                    <a:gd name="T28" fmla="*/ 14 w 28"/>
                    <a:gd name="T29" fmla="*/ 28 h 47"/>
                    <a:gd name="T30" fmla="*/ 15 w 28"/>
                    <a:gd name="T31" fmla="*/ 28 h 47"/>
                    <a:gd name="T32" fmla="*/ 15 w 28"/>
                    <a:gd name="T33" fmla="*/ 44 h 47"/>
                    <a:gd name="T34" fmla="*/ 17 w 28"/>
                    <a:gd name="T35" fmla="*/ 47 h 47"/>
                    <a:gd name="T36" fmla="*/ 19 w 28"/>
                    <a:gd name="T37" fmla="*/ 44 h 47"/>
                    <a:gd name="T38" fmla="*/ 19 w 28"/>
                    <a:gd name="T39" fmla="*/ 28 h 47"/>
                    <a:gd name="T40" fmla="*/ 25 w 28"/>
                    <a:gd name="T41" fmla="*/ 28 h 47"/>
                    <a:gd name="T42" fmla="*/ 19 w 28"/>
                    <a:gd name="T43" fmla="*/ 6 h 47"/>
                    <a:gd name="T44" fmla="*/ 20 w 28"/>
                    <a:gd name="T45" fmla="*/ 6 h 47"/>
                    <a:gd name="T46" fmla="*/ 24 w 28"/>
                    <a:gd name="T47" fmla="*/ 19 h 47"/>
                    <a:gd name="T48" fmla="*/ 26 w 28"/>
                    <a:gd name="T49" fmla="*/ 20 h 47"/>
                    <a:gd name="T50" fmla="*/ 27 w 28"/>
                    <a:gd name="T51" fmla="*/ 18 h 47"/>
                    <a:gd name="T52" fmla="*/ 23 w 28"/>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4"/>
                      </a:moveTo>
                      <a:cubicBezTo>
                        <a:pt x="23" y="2"/>
                        <a:pt x="20" y="0"/>
                        <a:pt x="18" y="0"/>
                      </a:cubicBezTo>
                      <a:cubicBezTo>
                        <a:pt x="17" y="0"/>
                        <a:pt x="11" y="0"/>
                        <a:pt x="10" y="0"/>
                      </a:cubicBezTo>
                      <a:cubicBezTo>
                        <a:pt x="8" y="0"/>
                        <a:pt x="6"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3"/>
                        <a:pt x="9" y="44"/>
                      </a:cubicBezTo>
                      <a:cubicBezTo>
                        <a:pt x="9" y="46"/>
                        <a:pt x="10" y="47"/>
                        <a:pt x="11" y="47"/>
                      </a:cubicBezTo>
                      <a:cubicBezTo>
                        <a:pt x="13"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45" name="Oval 1261"/>
                <p:cNvSpPr>
                  <a:spLocks noChangeArrowheads="1"/>
                </p:cNvSpPr>
                <p:nvPr/>
              </p:nvSpPr>
              <p:spPr bwMode="auto">
                <a:xfrm>
                  <a:off x="14666" y="68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46" name="Oval 1262"/>
                <p:cNvSpPr>
                  <a:spLocks noChangeArrowheads="1"/>
                </p:cNvSpPr>
                <p:nvPr/>
              </p:nvSpPr>
              <p:spPr bwMode="auto">
                <a:xfrm>
                  <a:off x="14602"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47" name="Freeform 1263"/>
                <p:cNvSpPr>
                  <a:spLocks/>
                </p:cNvSpPr>
                <p:nvPr/>
              </p:nvSpPr>
              <p:spPr bwMode="auto">
                <a:xfrm>
                  <a:off x="14403" y="756"/>
                  <a:ext cx="38" cy="62"/>
                </a:xfrm>
                <a:custGeom>
                  <a:avLst/>
                  <a:gdLst>
                    <a:gd name="T0" fmla="*/ 3 w 16"/>
                    <a:gd name="T1" fmla="*/ 26 h 26"/>
                    <a:gd name="T2" fmla="*/ 5 w 16"/>
                    <a:gd name="T3" fmla="*/ 23 h 26"/>
                    <a:gd name="T4" fmla="*/ 5 w 16"/>
                    <a:gd name="T5" fmla="*/ 7 h 26"/>
                    <a:gd name="T6" fmla="*/ 6 w 16"/>
                    <a:gd name="T7" fmla="*/ 7 h 26"/>
                    <a:gd name="T8" fmla="*/ 6 w 16"/>
                    <a:gd name="T9" fmla="*/ 23 h 26"/>
                    <a:gd name="T10" fmla="*/ 8 w 16"/>
                    <a:gd name="T11" fmla="*/ 26 h 26"/>
                    <a:gd name="T12" fmla="*/ 10 w 16"/>
                    <a:gd name="T13" fmla="*/ 23 h 26"/>
                    <a:gd name="T14" fmla="*/ 10 w 16"/>
                    <a:gd name="T15" fmla="*/ 7 h 26"/>
                    <a:gd name="T16" fmla="*/ 16 w 16"/>
                    <a:gd name="T17" fmla="*/ 7 h 26"/>
                    <a:gd name="T18" fmla="*/ 14 w 16"/>
                    <a:gd name="T19" fmla="*/ 0 h 26"/>
                    <a:gd name="T20" fmla="*/ 0 w 16"/>
                    <a:gd name="T21" fmla="*/ 8 h 26"/>
                    <a:gd name="T22" fmla="*/ 0 w 16"/>
                    <a:gd name="T23" fmla="*/ 23 h 26"/>
                    <a:gd name="T24" fmla="*/ 3 w 16"/>
                    <a:gd name="T2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3" y="26"/>
                      </a:moveTo>
                      <a:cubicBezTo>
                        <a:pt x="4" y="26"/>
                        <a:pt x="5" y="25"/>
                        <a:pt x="5" y="23"/>
                      </a:cubicBezTo>
                      <a:cubicBezTo>
                        <a:pt x="5" y="22"/>
                        <a:pt x="5" y="7"/>
                        <a:pt x="5" y="7"/>
                      </a:cubicBezTo>
                      <a:cubicBezTo>
                        <a:pt x="6" y="7"/>
                        <a:pt x="6" y="7"/>
                        <a:pt x="6" y="7"/>
                      </a:cubicBezTo>
                      <a:cubicBezTo>
                        <a:pt x="6" y="7"/>
                        <a:pt x="6" y="22"/>
                        <a:pt x="6" y="23"/>
                      </a:cubicBezTo>
                      <a:cubicBezTo>
                        <a:pt x="6" y="25"/>
                        <a:pt x="7" y="26"/>
                        <a:pt x="8" y="26"/>
                      </a:cubicBezTo>
                      <a:cubicBezTo>
                        <a:pt x="9" y="26"/>
                        <a:pt x="10" y="25"/>
                        <a:pt x="10" y="23"/>
                      </a:cubicBezTo>
                      <a:cubicBezTo>
                        <a:pt x="10" y="22"/>
                        <a:pt x="10" y="15"/>
                        <a:pt x="10" y="7"/>
                      </a:cubicBezTo>
                      <a:cubicBezTo>
                        <a:pt x="16" y="7"/>
                        <a:pt x="16" y="7"/>
                        <a:pt x="16" y="7"/>
                      </a:cubicBezTo>
                      <a:cubicBezTo>
                        <a:pt x="16" y="4"/>
                        <a:pt x="15" y="2"/>
                        <a:pt x="14" y="0"/>
                      </a:cubicBezTo>
                      <a:cubicBezTo>
                        <a:pt x="11" y="3"/>
                        <a:pt x="6" y="6"/>
                        <a:pt x="0" y="8"/>
                      </a:cubicBezTo>
                      <a:cubicBezTo>
                        <a:pt x="0" y="15"/>
                        <a:pt x="0" y="23"/>
                        <a:pt x="0" y="23"/>
                      </a:cubicBezTo>
                      <a:cubicBezTo>
                        <a:pt x="0" y="25"/>
                        <a:pt x="1" y="26"/>
                        <a:pt x="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48" name="Freeform 1264"/>
                <p:cNvSpPr>
                  <a:spLocks/>
                </p:cNvSpPr>
                <p:nvPr/>
              </p:nvSpPr>
              <p:spPr bwMode="auto">
                <a:xfrm>
                  <a:off x="14581" y="853"/>
                  <a:ext cx="63" cy="112"/>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3"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49" name="Oval 1265"/>
                <p:cNvSpPr>
                  <a:spLocks noChangeArrowheads="1"/>
                </p:cNvSpPr>
                <p:nvPr/>
              </p:nvSpPr>
              <p:spPr bwMode="auto">
                <a:xfrm>
                  <a:off x="14666" y="830"/>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50" name="Freeform 1266"/>
                <p:cNvSpPr>
                  <a:spLocks/>
                </p:cNvSpPr>
                <p:nvPr/>
              </p:nvSpPr>
              <p:spPr bwMode="auto">
                <a:xfrm>
                  <a:off x="14351" y="790"/>
                  <a:ext cx="14" cy="26"/>
                </a:xfrm>
                <a:custGeom>
                  <a:avLst/>
                  <a:gdLst>
                    <a:gd name="T0" fmla="*/ 0 w 6"/>
                    <a:gd name="T1" fmla="*/ 2 h 11"/>
                    <a:gd name="T2" fmla="*/ 0 w 6"/>
                    <a:gd name="T3" fmla="*/ 9 h 11"/>
                    <a:gd name="T4" fmla="*/ 3 w 6"/>
                    <a:gd name="T5" fmla="*/ 11 h 11"/>
                    <a:gd name="T6" fmla="*/ 6 w 6"/>
                    <a:gd name="T7" fmla="*/ 9 h 11"/>
                    <a:gd name="T8" fmla="*/ 6 w 6"/>
                    <a:gd name="T9" fmla="*/ 0 h 11"/>
                    <a:gd name="T10" fmla="*/ 2 w 6"/>
                    <a:gd name="T11" fmla="*/ 1 h 11"/>
                    <a:gd name="T12" fmla="*/ 0 w 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6" h="11">
                      <a:moveTo>
                        <a:pt x="0" y="2"/>
                      </a:moveTo>
                      <a:cubicBezTo>
                        <a:pt x="0" y="5"/>
                        <a:pt x="0" y="8"/>
                        <a:pt x="0" y="9"/>
                      </a:cubicBezTo>
                      <a:cubicBezTo>
                        <a:pt x="0" y="10"/>
                        <a:pt x="1" y="11"/>
                        <a:pt x="3" y="11"/>
                      </a:cubicBezTo>
                      <a:cubicBezTo>
                        <a:pt x="4" y="11"/>
                        <a:pt x="6" y="10"/>
                        <a:pt x="6" y="9"/>
                      </a:cubicBezTo>
                      <a:cubicBezTo>
                        <a:pt x="6" y="8"/>
                        <a:pt x="6" y="4"/>
                        <a:pt x="6" y="0"/>
                      </a:cubicBezTo>
                      <a:cubicBezTo>
                        <a:pt x="4" y="0"/>
                        <a:pt x="3" y="1"/>
                        <a:pt x="2" y="1"/>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51" name="Freeform 1267"/>
                <p:cNvSpPr>
                  <a:spLocks/>
                </p:cNvSpPr>
                <p:nvPr/>
              </p:nvSpPr>
              <p:spPr bwMode="auto">
                <a:xfrm>
                  <a:off x="14652" y="853"/>
                  <a:ext cx="52" cy="112"/>
                </a:xfrm>
                <a:custGeom>
                  <a:avLst/>
                  <a:gdLst>
                    <a:gd name="T0" fmla="*/ 0 w 22"/>
                    <a:gd name="T1" fmla="*/ 6 h 47"/>
                    <a:gd name="T2" fmla="*/ 0 w 22"/>
                    <a:gd name="T3" fmla="*/ 21 h 47"/>
                    <a:gd name="T4" fmla="*/ 2 w 22"/>
                    <a:gd name="T5" fmla="*/ 23 h 47"/>
                    <a:gd name="T6" fmla="*/ 4 w 22"/>
                    <a:gd name="T7" fmla="*/ 21 h 47"/>
                    <a:gd name="T8" fmla="*/ 4 w 22"/>
                    <a:gd name="T9" fmla="*/ 8 h 47"/>
                    <a:gd name="T10" fmla="*/ 5 w 22"/>
                    <a:gd name="T11" fmla="*/ 8 h 47"/>
                    <a:gd name="T12" fmla="*/ 5 w 22"/>
                    <a:gd name="T13" fmla="*/ 44 h 47"/>
                    <a:gd name="T14" fmla="*/ 8 w 22"/>
                    <a:gd name="T15" fmla="*/ 47 h 47"/>
                    <a:gd name="T16" fmla="*/ 11 w 22"/>
                    <a:gd name="T17" fmla="*/ 44 h 47"/>
                    <a:gd name="T18" fmla="*/ 11 w 22"/>
                    <a:gd name="T19" fmla="*/ 23 h 47"/>
                    <a:gd name="T20" fmla="*/ 12 w 22"/>
                    <a:gd name="T21" fmla="*/ 23 h 47"/>
                    <a:gd name="T22" fmla="*/ 12 w 22"/>
                    <a:gd name="T23" fmla="*/ 44 h 47"/>
                    <a:gd name="T24" fmla="*/ 14 w 22"/>
                    <a:gd name="T25" fmla="*/ 47 h 47"/>
                    <a:gd name="T26" fmla="*/ 17 w 22"/>
                    <a:gd name="T27" fmla="*/ 44 h 47"/>
                    <a:gd name="T28" fmla="*/ 17 w 22"/>
                    <a:gd name="T29" fmla="*/ 8 h 47"/>
                    <a:gd name="T30" fmla="*/ 18 w 22"/>
                    <a:gd name="T31" fmla="*/ 8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2" y="22"/>
                        <a:pt x="22" y="21"/>
                      </a:cubicBezTo>
                      <a:cubicBezTo>
                        <a:pt x="22" y="20"/>
                        <a:pt x="22" y="8"/>
                        <a:pt x="22" y="6"/>
                      </a:cubicBezTo>
                      <a:cubicBezTo>
                        <a:pt x="22" y="3"/>
                        <a:pt x="20" y="0"/>
                        <a:pt x="16" y="0"/>
                      </a:cubicBezTo>
                      <a:cubicBezTo>
                        <a:pt x="15"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52" name="Freeform 1268"/>
                <p:cNvSpPr>
                  <a:spLocks/>
                </p:cNvSpPr>
                <p:nvPr/>
              </p:nvSpPr>
              <p:spPr bwMode="auto">
                <a:xfrm>
                  <a:off x="14585" y="1000"/>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53" name="Freeform 1269"/>
                <p:cNvSpPr>
                  <a:spLocks/>
                </p:cNvSpPr>
                <p:nvPr/>
              </p:nvSpPr>
              <p:spPr bwMode="auto">
                <a:xfrm>
                  <a:off x="14192" y="877"/>
                  <a:ext cx="55" cy="88"/>
                </a:xfrm>
                <a:custGeom>
                  <a:avLst/>
                  <a:gdLst>
                    <a:gd name="T0" fmla="*/ 4 w 23"/>
                    <a:gd name="T1" fmla="*/ 5 h 37"/>
                    <a:gd name="T2" fmla="*/ 0 w 23"/>
                    <a:gd name="T3" fmla="*/ 18 h 37"/>
                    <a:gd name="T4" fmla="*/ 6 w 23"/>
                    <a:gd name="T5" fmla="*/ 18 h 37"/>
                    <a:gd name="T6" fmla="*/ 6 w 23"/>
                    <a:gd name="T7" fmla="*/ 35 h 37"/>
                    <a:gd name="T8" fmla="*/ 9 w 23"/>
                    <a:gd name="T9" fmla="*/ 37 h 37"/>
                    <a:gd name="T10" fmla="*/ 11 w 23"/>
                    <a:gd name="T11" fmla="*/ 35 h 37"/>
                    <a:gd name="T12" fmla="*/ 11 w 23"/>
                    <a:gd name="T13" fmla="*/ 18 h 37"/>
                    <a:gd name="T14" fmla="*/ 12 w 23"/>
                    <a:gd name="T15" fmla="*/ 18 h 37"/>
                    <a:gd name="T16" fmla="*/ 12 w 23"/>
                    <a:gd name="T17" fmla="*/ 35 h 37"/>
                    <a:gd name="T18" fmla="*/ 14 w 23"/>
                    <a:gd name="T19" fmla="*/ 37 h 37"/>
                    <a:gd name="T20" fmla="*/ 16 w 23"/>
                    <a:gd name="T21" fmla="*/ 35 h 37"/>
                    <a:gd name="T22" fmla="*/ 16 w 23"/>
                    <a:gd name="T23" fmla="*/ 18 h 37"/>
                    <a:gd name="T24" fmla="*/ 23 w 23"/>
                    <a:gd name="T25" fmla="*/ 18 h 37"/>
                    <a:gd name="T26" fmla="*/ 17 w 23"/>
                    <a:gd name="T27" fmla="*/ 0 h 37"/>
                    <a:gd name="T28" fmla="*/ 9 w 23"/>
                    <a:gd name="T29" fmla="*/ 3 h 37"/>
                    <a:gd name="T30" fmla="*/ 4 w 23"/>
                    <a:gd name="T3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7">
                      <a:moveTo>
                        <a:pt x="4" y="5"/>
                      </a:moveTo>
                      <a:cubicBezTo>
                        <a:pt x="0" y="18"/>
                        <a:pt x="0" y="18"/>
                        <a:pt x="0" y="18"/>
                      </a:cubicBezTo>
                      <a:cubicBezTo>
                        <a:pt x="6" y="18"/>
                        <a:pt x="6" y="18"/>
                        <a:pt x="6" y="18"/>
                      </a:cubicBezTo>
                      <a:cubicBezTo>
                        <a:pt x="6" y="26"/>
                        <a:pt x="6" y="34"/>
                        <a:pt x="6" y="35"/>
                      </a:cubicBezTo>
                      <a:cubicBezTo>
                        <a:pt x="6" y="36"/>
                        <a:pt x="7" y="37"/>
                        <a:pt x="9" y="37"/>
                      </a:cubicBezTo>
                      <a:cubicBezTo>
                        <a:pt x="10" y="37"/>
                        <a:pt x="11" y="36"/>
                        <a:pt x="11" y="35"/>
                      </a:cubicBezTo>
                      <a:cubicBezTo>
                        <a:pt x="11" y="33"/>
                        <a:pt x="11" y="18"/>
                        <a:pt x="11" y="18"/>
                      </a:cubicBezTo>
                      <a:cubicBezTo>
                        <a:pt x="12" y="18"/>
                        <a:pt x="12" y="18"/>
                        <a:pt x="12" y="18"/>
                      </a:cubicBezTo>
                      <a:cubicBezTo>
                        <a:pt x="12" y="18"/>
                        <a:pt x="12" y="33"/>
                        <a:pt x="12" y="35"/>
                      </a:cubicBezTo>
                      <a:cubicBezTo>
                        <a:pt x="12" y="36"/>
                        <a:pt x="13" y="37"/>
                        <a:pt x="14" y="37"/>
                      </a:cubicBezTo>
                      <a:cubicBezTo>
                        <a:pt x="15" y="37"/>
                        <a:pt x="16" y="36"/>
                        <a:pt x="16" y="35"/>
                      </a:cubicBezTo>
                      <a:cubicBezTo>
                        <a:pt x="16" y="34"/>
                        <a:pt x="16" y="26"/>
                        <a:pt x="16" y="18"/>
                      </a:cubicBezTo>
                      <a:cubicBezTo>
                        <a:pt x="23" y="18"/>
                        <a:pt x="23" y="18"/>
                        <a:pt x="23" y="18"/>
                      </a:cubicBezTo>
                      <a:cubicBezTo>
                        <a:pt x="20" y="8"/>
                        <a:pt x="18" y="3"/>
                        <a:pt x="17" y="0"/>
                      </a:cubicBezTo>
                      <a:cubicBezTo>
                        <a:pt x="14" y="1"/>
                        <a:pt x="12" y="2"/>
                        <a:pt x="9" y="3"/>
                      </a:cubicBezTo>
                      <a:cubicBezTo>
                        <a:pt x="7" y="4"/>
                        <a:pt x="6" y="4"/>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54" name="Oval 1270"/>
                <p:cNvSpPr>
                  <a:spLocks noChangeArrowheads="1"/>
                </p:cNvSpPr>
                <p:nvPr/>
              </p:nvSpPr>
              <p:spPr bwMode="auto">
                <a:xfrm>
                  <a:off x="14602"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55" name="Freeform 1271"/>
                <p:cNvSpPr>
                  <a:spLocks/>
                </p:cNvSpPr>
                <p:nvPr/>
              </p:nvSpPr>
              <p:spPr bwMode="auto">
                <a:xfrm>
                  <a:off x="14644" y="1000"/>
                  <a:ext cx="67" cy="111"/>
                </a:xfrm>
                <a:custGeom>
                  <a:avLst/>
                  <a:gdLst>
                    <a:gd name="T0" fmla="*/ 23 w 28"/>
                    <a:gd name="T1" fmla="*/ 5 h 47"/>
                    <a:gd name="T2" fmla="*/ 18 w 28"/>
                    <a:gd name="T3" fmla="*/ 0 h 47"/>
                    <a:gd name="T4" fmla="*/ 10 w 28"/>
                    <a:gd name="T5" fmla="*/ 0 h 47"/>
                    <a:gd name="T6" fmla="*/ 5 w 28"/>
                    <a:gd name="T7" fmla="*/ 5 h 47"/>
                    <a:gd name="T8" fmla="*/ 1 w 28"/>
                    <a:gd name="T9" fmla="*/ 18 h 47"/>
                    <a:gd name="T10" fmla="*/ 2 w 28"/>
                    <a:gd name="T11" fmla="*/ 21 h 47"/>
                    <a:gd name="T12" fmla="*/ 4 w 28"/>
                    <a:gd name="T13" fmla="*/ 20 h 47"/>
                    <a:gd name="T14" fmla="*/ 8 w 28"/>
                    <a:gd name="T15" fmla="*/ 7 h 47"/>
                    <a:gd name="T16" fmla="*/ 9 w 28"/>
                    <a:gd name="T17" fmla="*/ 7 h 47"/>
                    <a:gd name="T18" fmla="*/ 3 w 28"/>
                    <a:gd name="T19" fmla="*/ 28 h 47"/>
                    <a:gd name="T20" fmla="*/ 9 w 28"/>
                    <a:gd name="T21" fmla="*/ 28 h 47"/>
                    <a:gd name="T22" fmla="*/ 9 w 28"/>
                    <a:gd name="T23" fmla="*/ 45 h 47"/>
                    <a:gd name="T24" fmla="*/ 11 w 28"/>
                    <a:gd name="T25" fmla="*/ 47 h 47"/>
                    <a:gd name="T26" fmla="*/ 14 w 28"/>
                    <a:gd name="T27" fmla="*/ 45 h 47"/>
                    <a:gd name="T28" fmla="*/ 14 w 28"/>
                    <a:gd name="T29" fmla="*/ 28 h 47"/>
                    <a:gd name="T30" fmla="*/ 15 w 28"/>
                    <a:gd name="T31" fmla="*/ 28 h 47"/>
                    <a:gd name="T32" fmla="*/ 15 w 28"/>
                    <a:gd name="T33" fmla="*/ 45 h 47"/>
                    <a:gd name="T34" fmla="*/ 17 w 28"/>
                    <a:gd name="T35" fmla="*/ 47 h 47"/>
                    <a:gd name="T36" fmla="*/ 19 w 28"/>
                    <a:gd name="T37" fmla="*/ 45 h 47"/>
                    <a:gd name="T38" fmla="*/ 19 w 28"/>
                    <a:gd name="T39" fmla="*/ 28 h 47"/>
                    <a:gd name="T40" fmla="*/ 25 w 28"/>
                    <a:gd name="T41" fmla="*/ 28 h 47"/>
                    <a:gd name="T42" fmla="*/ 19 w 28"/>
                    <a:gd name="T43" fmla="*/ 7 h 47"/>
                    <a:gd name="T44" fmla="*/ 20 w 28"/>
                    <a:gd name="T45" fmla="*/ 7 h 47"/>
                    <a:gd name="T46" fmla="*/ 24 w 28"/>
                    <a:gd name="T47" fmla="*/ 20 h 47"/>
                    <a:gd name="T48" fmla="*/ 26 w 28"/>
                    <a:gd name="T49" fmla="*/ 21 h 47"/>
                    <a:gd name="T50" fmla="*/ 27 w 28"/>
                    <a:gd name="T51" fmla="*/ 18 h 47"/>
                    <a:gd name="T52" fmla="*/ 23 w 28"/>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5"/>
                      </a:moveTo>
                      <a:cubicBezTo>
                        <a:pt x="23" y="2"/>
                        <a:pt x="20" y="0"/>
                        <a:pt x="18" y="0"/>
                      </a:cubicBezTo>
                      <a:cubicBezTo>
                        <a:pt x="17" y="0"/>
                        <a:pt x="11" y="0"/>
                        <a:pt x="10" y="0"/>
                      </a:cubicBezTo>
                      <a:cubicBezTo>
                        <a:pt x="8" y="0"/>
                        <a:pt x="6" y="2"/>
                        <a:pt x="5" y="5"/>
                      </a:cubicBezTo>
                      <a:cubicBezTo>
                        <a:pt x="3" y="10"/>
                        <a:pt x="1" y="18"/>
                        <a:pt x="1" y="18"/>
                      </a:cubicBezTo>
                      <a:cubicBezTo>
                        <a:pt x="0" y="19"/>
                        <a:pt x="1" y="20"/>
                        <a:pt x="2" y="21"/>
                      </a:cubicBezTo>
                      <a:cubicBezTo>
                        <a:pt x="3" y="21"/>
                        <a:pt x="4" y="20"/>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3"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0"/>
                        <a:pt x="25" y="21"/>
                        <a:pt x="26" y="21"/>
                      </a:cubicBezTo>
                      <a:cubicBezTo>
                        <a:pt x="27" y="20"/>
                        <a:pt x="28"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56" name="Freeform 1272"/>
                <p:cNvSpPr>
                  <a:spLocks/>
                </p:cNvSpPr>
                <p:nvPr/>
              </p:nvSpPr>
              <p:spPr bwMode="auto">
                <a:xfrm>
                  <a:off x="14235" y="872"/>
                  <a:ext cx="17" cy="31"/>
                </a:xfrm>
                <a:custGeom>
                  <a:avLst/>
                  <a:gdLst>
                    <a:gd name="T0" fmla="*/ 3 w 7"/>
                    <a:gd name="T1" fmla="*/ 12 h 13"/>
                    <a:gd name="T2" fmla="*/ 5 w 7"/>
                    <a:gd name="T3" fmla="*/ 13 h 13"/>
                    <a:gd name="T4" fmla="*/ 6 w 7"/>
                    <a:gd name="T5" fmla="*/ 11 h 13"/>
                    <a:gd name="T6" fmla="*/ 3 w 7"/>
                    <a:gd name="T7" fmla="*/ 0 h 13"/>
                    <a:gd name="T8" fmla="*/ 0 w 7"/>
                    <a:gd name="T9" fmla="*/ 2 h 13"/>
                    <a:gd name="T10" fmla="*/ 3 w 7"/>
                    <a:gd name="T11" fmla="*/ 12 h 13"/>
                  </a:gdLst>
                  <a:ahLst/>
                  <a:cxnLst>
                    <a:cxn ang="0">
                      <a:pos x="T0" y="T1"/>
                    </a:cxn>
                    <a:cxn ang="0">
                      <a:pos x="T2" y="T3"/>
                    </a:cxn>
                    <a:cxn ang="0">
                      <a:pos x="T4" y="T5"/>
                    </a:cxn>
                    <a:cxn ang="0">
                      <a:pos x="T6" y="T7"/>
                    </a:cxn>
                    <a:cxn ang="0">
                      <a:pos x="T8" y="T9"/>
                    </a:cxn>
                    <a:cxn ang="0">
                      <a:pos x="T10" y="T11"/>
                    </a:cxn>
                  </a:cxnLst>
                  <a:rect l="0" t="0" r="r" b="b"/>
                  <a:pathLst>
                    <a:path w="7" h="13">
                      <a:moveTo>
                        <a:pt x="3" y="12"/>
                      </a:moveTo>
                      <a:cubicBezTo>
                        <a:pt x="3" y="13"/>
                        <a:pt x="4" y="13"/>
                        <a:pt x="5" y="13"/>
                      </a:cubicBezTo>
                      <a:cubicBezTo>
                        <a:pt x="6" y="13"/>
                        <a:pt x="7" y="12"/>
                        <a:pt x="6" y="11"/>
                      </a:cubicBezTo>
                      <a:cubicBezTo>
                        <a:pt x="6" y="10"/>
                        <a:pt x="5" y="5"/>
                        <a:pt x="3" y="0"/>
                      </a:cubicBezTo>
                      <a:cubicBezTo>
                        <a:pt x="2" y="0"/>
                        <a:pt x="1" y="1"/>
                        <a:pt x="0" y="2"/>
                      </a:cubicBezTo>
                      <a:cubicBezTo>
                        <a:pt x="1" y="5"/>
                        <a:pt x="3" y="11"/>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57" name="Freeform 1273"/>
                <p:cNvSpPr>
                  <a:spLocks/>
                </p:cNvSpPr>
                <p:nvPr/>
              </p:nvSpPr>
              <p:spPr bwMode="auto">
                <a:xfrm>
                  <a:off x="14337" y="797"/>
                  <a:ext cx="12" cy="19"/>
                </a:xfrm>
                <a:custGeom>
                  <a:avLst/>
                  <a:gdLst>
                    <a:gd name="T0" fmla="*/ 2 w 5"/>
                    <a:gd name="T1" fmla="*/ 8 h 8"/>
                    <a:gd name="T2" fmla="*/ 5 w 5"/>
                    <a:gd name="T3" fmla="*/ 6 h 8"/>
                    <a:gd name="T4" fmla="*/ 5 w 5"/>
                    <a:gd name="T5" fmla="*/ 0 h 8"/>
                    <a:gd name="T6" fmla="*/ 0 w 5"/>
                    <a:gd name="T7" fmla="*/ 3 h 8"/>
                    <a:gd name="T8" fmla="*/ 0 w 5"/>
                    <a:gd name="T9" fmla="*/ 6 h 8"/>
                    <a:gd name="T10" fmla="*/ 2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2" y="8"/>
                      </a:moveTo>
                      <a:cubicBezTo>
                        <a:pt x="4" y="8"/>
                        <a:pt x="5" y="7"/>
                        <a:pt x="5" y="6"/>
                      </a:cubicBezTo>
                      <a:cubicBezTo>
                        <a:pt x="5" y="5"/>
                        <a:pt x="5" y="3"/>
                        <a:pt x="5" y="0"/>
                      </a:cubicBezTo>
                      <a:cubicBezTo>
                        <a:pt x="3" y="1"/>
                        <a:pt x="1" y="2"/>
                        <a:pt x="0" y="3"/>
                      </a:cubicBezTo>
                      <a:cubicBezTo>
                        <a:pt x="0" y="5"/>
                        <a:pt x="0" y="5"/>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58" name="Freeform 1274"/>
                <p:cNvSpPr>
                  <a:spLocks/>
                </p:cNvSpPr>
                <p:nvPr/>
              </p:nvSpPr>
              <p:spPr bwMode="auto">
                <a:xfrm>
                  <a:off x="14278" y="835"/>
                  <a:ext cx="19" cy="16"/>
                </a:xfrm>
                <a:custGeom>
                  <a:avLst/>
                  <a:gdLst>
                    <a:gd name="T0" fmla="*/ 8 w 8"/>
                    <a:gd name="T1" fmla="*/ 2 h 7"/>
                    <a:gd name="T2" fmla="*/ 7 w 8"/>
                    <a:gd name="T3" fmla="*/ 0 h 7"/>
                    <a:gd name="T4" fmla="*/ 0 w 8"/>
                    <a:gd name="T5" fmla="*/ 6 h 7"/>
                    <a:gd name="T6" fmla="*/ 3 w 8"/>
                    <a:gd name="T7" fmla="*/ 7 h 7"/>
                    <a:gd name="T8" fmla="*/ 8 w 8"/>
                    <a:gd name="T9" fmla="*/ 2 h 7"/>
                  </a:gdLst>
                  <a:ahLst/>
                  <a:cxnLst>
                    <a:cxn ang="0">
                      <a:pos x="T0" y="T1"/>
                    </a:cxn>
                    <a:cxn ang="0">
                      <a:pos x="T2" y="T3"/>
                    </a:cxn>
                    <a:cxn ang="0">
                      <a:pos x="T4" y="T5"/>
                    </a:cxn>
                    <a:cxn ang="0">
                      <a:pos x="T6" y="T7"/>
                    </a:cxn>
                    <a:cxn ang="0">
                      <a:pos x="T8" y="T9"/>
                    </a:cxn>
                  </a:cxnLst>
                  <a:rect l="0" t="0" r="r" b="b"/>
                  <a:pathLst>
                    <a:path w="8" h="7">
                      <a:moveTo>
                        <a:pt x="8" y="2"/>
                      </a:moveTo>
                      <a:cubicBezTo>
                        <a:pt x="8" y="2"/>
                        <a:pt x="8" y="1"/>
                        <a:pt x="7" y="0"/>
                      </a:cubicBezTo>
                      <a:cubicBezTo>
                        <a:pt x="5" y="2"/>
                        <a:pt x="2" y="4"/>
                        <a:pt x="0" y="6"/>
                      </a:cubicBezTo>
                      <a:cubicBezTo>
                        <a:pt x="1" y="7"/>
                        <a:pt x="2" y="7"/>
                        <a:pt x="3" y="7"/>
                      </a:cubicBezTo>
                      <a:cubicBezTo>
                        <a:pt x="6" y="7"/>
                        <a:pt x="8" y="5"/>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59" name="Freeform 1275"/>
                <p:cNvSpPr>
                  <a:spLocks/>
                </p:cNvSpPr>
                <p:nvPr/>
              </p:nvSpPr>
              <p:spPr bwMode="auto">
                <a:xfrm>
                  <a:off x="14259" y="853"/>
                  <a:ext cx="52" cy="112"/>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2 w 22"/>
                    <a:gd name="T19" fmla="*/ 23 h 47"/>
                    <a:gd name="T20" fmla="*/ 12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5 w 22"/>
                    <a:gd name="T43" fmla="*/ 0 h 47"/>
                    <a:gd name="T44" fmla="*/ 0 w 22"/>
                    <a:gd name="T45" fmla="*/ 4 h 47"/>
                    <a:gd name="T46" fmla="*/ 0 w 22"/>
                    <a:gd name="T47" fmla="*/ 6 h 47"/>
                    <a:gd name="T48" fmla="*/ 0 w 22"/>
                    <a:gd name="T49"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5" y="0"/>
                        <a:pt x="7" y="0"/>
                        <a:pt x="6" y="0"/>
                      </a:cubicBezTo>
                      <a:cubicBezTo>
                        <a:pt x="6" y="0"/>
                        <a:pt x="5" y="0"/>
                        <a:pt x="5" y="0"/>
                      </a:cubicBezTo>
                      <a:cubicBezTo>
                        <a:pt x="4" y="1"/>
                        <a:pt x="2" y="2"/>
                        <a:pt x="0" y="4"/>
                      </a:cubicBezTo>
                      <a:cubicBezTo>
                        <a:pt x="0" y="4"/>
                        <a:pt x="0" y="5"/>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60" name="Freeform 1276"/>
                <p:cNvSpPr>
                  <a:spLocks/>
                </p:cNvSpPr>
                <p:nvPr/>
              </p:nvSpPr>
              <p:spPr bwMode="auto">
                <a:xfrm>
                  <a:off x="14384" y="1000"/>
                  <a:ext cx="64" cy="111"/>
                </a:xfrm>
                <a:custGeom>
                  <a:avLst/>
                  <a:gdLst>
                    <a:gd name="T0" fmla="*/ 1 w 27"/>
                    <a:gd name="T1" fmla="*/ 21 h 47"/>
                    <a:gd name="T2" fmla="*/ 4 w 27"/>
                    <a:gd name="T3" fmla="*/ 20 h 47"/>
                    <a:gd name="T4" fmla="*/ 7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7 w 27"/>
                    <a:gd name="T41" fmla="*/ 18 h 47"/>
                    <a:gd name="T42" fmla="*/ 22 w 27"/>
                    <a:gd name="T43" fmla="*/ 5 h 47"/>
                    <a:gd name="T44" fmla="*/ 17 w 27"/>
                    <a:gd name="T45" fmla="*/ 0 h 47"/>
                    <a:gd name="T46" fmla="*/ 10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3" y="18"/>
                        <a:pt x="23" y="20"/>
                      </a:cubicBezTo>
                      <a:cubicBezTo>
                        <a:pt x="23" y="20"/>
                        <a:pt x="24" y="21"/>
                        <a:pt x="25" y="21"/>
                      </a:cubicBezTo>
                      <a:cubicBezTo>
                        <a:pt x="26" y="20"/>
                        <a:pt x="27" y="19"/>
                        <a:pt x="27" y="18"/>
                      </a:cubicBezTo>
                      <a:cubicBezTo>
                        <a:pt x="26" y="18"/>
                        <a:pt x="24" y="10"/>
                        <a:pt x="22" y="5"/>
                      </a:cubicBezTo>
                      <a:cubicBezTo>
                        <a:pt x="22" y="2"/>
                        <a:pt x="19" y="0"/>
                        <a:pt x="17" y="0"/>
                      </a:cubicBezTo>
                      <a:cubicBezTo>
                        <a:pt x="16" y="0"/>
                        <a:pt x="11" y="0"/>
                        <a:pt x="10" y="0"/>
                      </a:cubicBezTo>
                      <a:cubicBezTo>
                        <a:pt x="7" y="0"/>
                        <a:pt x="5" y="2"/>
                        <a:pt x="4" y="5"/>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61" name="Oval 1277"/>
                <p:cNvSpPr>
                  <a:spLocks noChangeArrowheads="1"/>
                </p:cNvSpPr>
                <p:nvPr/>
              </p:nvSpPr>
              <p:spPr bwMode="auto">
                <a:xfrm>
                  <a:off x="14405"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62" name="Oval 1278"/>
                <p:cNvSpPr>
                  <a:spLocks noChangeArrowheads="1"/>
                </p:cNvSpPr>
                <p:nvPr/>
              </p:nvSpPr>
              <p:spPr bwMode="auto">
                <a:xfrm>
                  <a:off x="14469"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63" name="Freeform 1279"/>
                <p:cNvSpPr>
                  <a:spLocks/>
                </p:cNvSpPr>
                <p:nvPr/>
              </p:nvSpPr>
              <p:spPr bwMode="auto">
                <a:xfrm>
                  <a:off x="14389" y="853"/>
                  <a:ext cx="54" cy="112"/>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9 w 23"/>
                    <a:gd name="T27" fmla="*/ 8 h 47"/>
                    <a:gd name="T28" fmla="*/ 19 w 23"/>
                    <a:gd name="T29" fmla="*/ 21 h 47"/>
                    <a:gd name="T30" fmla="*/ 21 w 23"/>
                    <a:gd name="T31" fmla="*/ 23 h 47"/>
                    <a:gd name="T32" fmla="*/ 23 w 23"/>
                    <a:gd name="T33" fmla="*/ 21 h 47"/>
                    <a:gd name="T34" fmla="*/ 23 w 23"/>
                    <a:gd name="T35" fmla="*/ 6 h 47"/>
                    <a:gd name="T36" fmla="*/ 17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19"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64" name="Freeform 1280"/>
                <p:cNvSpPr>
                  <a:spLocks/>
                </p:cNvSpPr>
                <p:nvPr/>
              </p:nvSpPr>
              <p:spPr bwMode="auto">
                <a:xfrm>
                  <a:off x="14450" y="853"/>
                  <a:ext cx="64" cy="112"/>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65" name="Oval 1281"/>
                <p:cNvSpPr>
                  <a:spLocks noChangeArrowheads="1"/>
                </p:cNvSpPr>
                <p:nvPr/>
              </p:nvSpPr>
              <p:spPr bwMode="auto">
                <a:xfrm>
                  <a:off x="14469"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66" name="Oval 1282"/>
                <p:cNvSpPr>
                  <a:spLocks noChangeArrowheads="1"/>
                </p:cNvSpPr>
                <p:nvPr/>
              </p:nvSpPr>
              <p:spPr bwMode="auto">
                <a:xfrm>
                  <a:off x="14405"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67" name="Oval 1283"/>
                <p:cNvSpPr>
                  <a:spLocks noChangeArrowheads="1"/>
                </p:cNvSpPr>
                <p:nvPr/>
              </p:nvSpPr>
              <p:spPr bwMode="auto">
                <a:xfrm>
                  <a:off x="14666" y="97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68" name="Freeform 1284"/>
                <p:cNvSpPr>
                  <a:spLocks/>
                </p:cNvSpPr>
                <p:nvPr/>
              </p:nvSpPr>
              <p:spPr bwMode="auto">
                <a:xfrm>
                  <a:off x="14318" y="853"/>
                  <a:ext cx="64" cy="112"/>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8 w 27"/>
                    <a:gd name="T33" fmla="*/ 7 h 47"/>
                    <a:gd name="T34" fmla="*/ 20 w 27"/>
                    <a:gd name="T35" fmla="*/ 7 h 47"/>
                    <a:gd name="T36" fmla="*/ 23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69" name="Freeform 1285"/>
                <p:cNvSpPr>
                  <a:spLocks/>
                </p:cNvSpPr>
                <p:nvPr/>
              </p:nvSpPr>
              <p:spPr bwMode="auto">
                <a:xfrm>
                  <a:off x="14323" y="1000"/>
                  <a:ext cx="54" cy="111"/>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6 w 23"/>
                    <a:gd name="T11" fmla="*/ 8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70" name="Oval 1286"/>
                <p:cNvSpPr>
                  <a:spLocks noChangeArrowheads="1"/>
                </p:cNvSpPr>
                <p:nvPr/>
              </p:nvSpPr>
              <p:spPr bwMode="auto">
                <a:xfrm>
                  <a:off x="14339"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71" name="Oval 1287"/>
                <p:cNvSpPr>
                  <a:spLocks noChangeArrowheads="1"/>
                </p:cNvSpPr>
                <p:nvPr/>
              </p:nvSpPr>
              <p:spPr bwMode="auto">
                <a:xfrm>
                  <a:off x="14536"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72" name="Oval 1288"/>
                <p:cNvSpPr>
                  <a:spLocks noChangeArrowheads="1"/>
                </p:cNvSpPr>
                <p:nvPr/>
              </p:nvSpPr>
              <p:spPr bwMode="auto">
                <a:xfrm>
                  <a:off x="1446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73" name="Freeform 1289"/>
                <p:cNvSpPr>
                  <a:spLocks/>
                </p:cNvSpPr>
                <p:nvPr/>
              </p:nvSpPr>
              <p:spPr bwMode="auto">
                <a:xfrm>
                  <a:off x="14514" y="1000"/>
                  <a:ext cx="64" cy="111"/>
                </a:xfrm>
                <a:custGeom>
                  <a:avLst/>
                  <a:gdLst>
                    <a:gd name="T0" fmla="*/ 23 w 27"/>
                    <a:gd name="T1" fmla="*/ 5 h 47"/>
                    <a:gd name="T2" fmla="*/ 17 w 27"/>
                    <a:gd name="T3" fmla="*/ 0 h 47"/>
                    <a:gd name="T4" fmla="*/ 10 w 27"/>
                    <a:gd name="T5" fmla="*/ 0 h 47"/>
                    <a:gd name="T6" fmla="*/ 5 w 27"/>
                    <a:gd name="T7" fmla="*/ 5 h 47"/>
                    <a:gd name="T8" fmla="*/ 0 w 27"/>
                    <a:gd name="T9" fmla="*/ 18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7 h 47"/>
                    <a:gd name="T44" fmla="*/ 20 w 27"/>
                    <a:gd name="T45" fmla="*/ 7 h 47"/>
                    <a:gd name="T46" fmla="*/ 23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8" y="0"/>
                        <a:pt x="5" y="2"/>
                        <a:pt x="5" y="5"/>
                      </a:cubicBezTo>
                      <a:cubicBezTo>
                        <a:pt x="3" y="10"/>
                        <a:pt x="1" y="18"/>
                        <a:pt x="0" y="18"/>
                      </a:cubicBezTo>
                      <a:cubicBezTo>
                        <a:pt x="0" y="19"/>
                        <a:pt x="1" y="20"/>
                        <a:pt x="2" y="21"/>
                      </a:cubicBezTo>
                      <a:cubicBezTo>
                        <a:pt x="3" y="21"/>
                        <a:pt x="4" y="20"/>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74" name="Freeform 1290"/>
                <p:cNvSpPr>
                  <a:spLocks/>
                </p:cNvSpPr>
                <p:nvPr/>
              </p:nvSpPr>
              <p:spPr bwMode="auto">
                <a:xfrm>
                  <a:off x="14519" y="853"/>
                  <a:ext cx="54" cy="112"/>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6 w 23"/>
                    <a:gd name="T11" fmla="*/ 8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75" name="Oval 1291"/>
                <p:cNvSpPr>
                  <a:spLocks noChangeArrowheads="1"/>
                </p:cNvSpPr>
                <p:nvPr/>
              </p:nvSpPr>
              <p:spPr bwMode="auto">
                <a:xfrm>
                  <a:off x="14339"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76" name="Freeform 1292"/>
                <p:cNvSpPr>
                  <a:spLocks/>
                </p:cNvSpPr>
                <p:nvPr/>
              </p:nvSpPr>
              <p:spPr bwMode="auto">
                <a:xfrm>
                  <a:off x="14455" y="1000"/>
                  <a:ext cx="52" cy="111"/>
                </a:xfrm>
                <a:custGeom>
                  <a:avLst/>
                  <a:gdLst>
                    <a:gd name="T0" fmla="*/ 16 w 22"/>
                    <a:gd name="T1" fmla="*/ 0 h 47"/>
                    <a:gd name="T2" fmla="*/ 6 w 22"/>
                    <a:gd name="T3" fmla="*/ 0 h 47"/>
                    <a:gd name="T4" fmla="*/ 0 w 22"/>
                    <a:gd name="T5" fmla="*/ 6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2 w 22"/>
                    <a:gd name="T25" fmla="*/ 23 h 47"/>
                    <a:gd name="T26" fmla="*/ 12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6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4"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77" name="Oval 1293"/>
                <p:cNvSpPr>
                  <a:spLocks noChangeArrowheads="1"/>
                </p:cNvSpPr>
                <p:nvPr/>
              </p:nvSpPr>
              <p:spPr bwMode="auto">
                <a:xfrm>
                  <a:off x="14536"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78" name="Oval 1294"/>
                <p:cNvSpPr>
                  <a:spLocks noChangeArrowheads="1"/>
                </p:cNvSpPr>
                <p:nvPr/>
              </p:nvSpPr>
              <p:spPr bwMode="auto">
                <a:xfrm>
                  <a:off x="14536"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79" name="Freeform 1295"/>
                <p:cNvSpPr>
                  <a:spLocks/>
                </p:cNvSpPr>
                <p:nvPr/>
              </p:nvSpPr>
              <p:spPr bwMode="auto">
                <a:xfrm>
                  <a:off x="14514" y="707"/>
                  <a:ext cx="64" cy="111"/>
                </a:xfrm>
                <a:custGeom>
                  <a:avLst/>
                  <a:gdLst>
                    <a:gd name="T0" fmla="*/ 23 w 27"/>
                    <a:gd name="T1" fmla="*/ 4 h 47"/>
                    <a:gd name="T2" fmla="*/ 17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6"/>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80" name="Freeform 1296"/>
                <p:cNvSpPr>
                  <a:spLocks/>
                </p:cNvSpPr>
                <p:nvPr/>
              </p:nvSpPr>
              <p:spPr bwMode="auto">
                <a:xfrm>
                  <a:off x="14455" y="707"/>
                  <a:ext cx="52" cy="109"/>
                </a:xfrm>
                <a:custGeom>
                  <a:avLst/>
                  <a:gdLst>
                    <a:gd name="T0" fmla="*/ 20 w 22"/>
                    <a:gd name="T1" fmla="*/ 23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3 h 46"/>
                    <a:gd name="T16" fmla="*/ 4 w 22"/>
                    <a:gd name="T17" fmla="*/ 20 h 46"/>
                    <a:gd name="T18" fmla="*/ 4 w 22"/>
                    <a:gd name="T19" fmla="*/ 7 h 46"/>
                    <a:gd name="T20" fmla="*/ 5 w 22"/>
                    <a:gd name="T21" fmla="*/ 7 h 46"/>
                    <a:gd name="T22" fmla="*/ 5 w 22"/>
                    <a:gd name="T23" fmla="*/ 44 h 46"/>
                    <a:gd name="T24" fmla="*/ 8 w 22"/>
                    <a:gd name="T25" fmla="*/ 46 h 46"/>
                    <a:gd name="T26" fmla="*/ 10 w 22"/>
                    <a:gd name="T27" fmla="*/ 44 h 46"/>
                    <a:gd name="T28" fmla="*/ 10 w 22"/>
                    <a:gd name="T29" fmla="*/ 23 h 46"/>
                    <a:gd name="T30" fmla="*/ 12 w 22"/>
                    <a:gd name="T31" fmla="*/ 23 h 46"/>
                    <a:gd name="T32" fmla="*/ 12 w 22"/>
                    <a:gd name="T33" fmla="*/ 44 h 46"/>
                    <a:gd name="T34" fmla="*/ 14 w 22"/>
                    <a:gd name="T35" fmla="*/ 46 h 46"/>
                    <a:gd name="T36" fmla="*/ 17 w 22"/>
                    <a:gd name="T37" fmla="*/ 44 h 46"/>
                    <a:gd name="T38" fmla="*/ 17 w 22"/>
                    <a:gd name="T39" fmla="*/ 7 h 46"/>
                    <a:gd name="T40" fmla="*/ 18 w 22"/>
                    <a:gd name="T41" fmla="*/ 7 h 46"/>
                    <a:gd name="T42" fmla="*/ 18 w 22"/>
                    <a:gd name="T43" fmla="*/ 20 h 46"/>
                    <a:gd name="T44" fmla="*/ 20 w 22"/>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3"/>
                      </a:moveTo>
                      <a:cubicBezTo>
                        <a:pt x="21" y="23"/>
                        <a:pt x="22" y="22"/>
                        <a:pt x="22" y="20"/>
                      </a:cubicBezTo>
                      <a:cubicBezTo>
                        <a:pt x="22" y="19"/>
                        <a:pt x="22" y="7"/>
                        <a:pt x="22" y="6"/>
                      </a:cubicBezTo>
                      <a:cubicBezTo>
                        <a:pt x="22" y="3"/>
                        <a:pt x="20" y="0"/>
                        <a:pt x="16" y="0"/>
                      </a:cubicBezTo>
                      <a:cubicBezTo>
                        <a:pt x="14" y="0"/>
                        <a:pt x="7" y="0"/>
                        <a:pt x="6" y="0"/>
                      </a:cubicBezTo>
                      <a:cubicBezTo>
                        <a:pt x="2" y="0"/>
                        <a:pt x="0" y="3"/>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81" name="Freeform 1297"/>
                <p:cNvSpPr>
                  <a:spLocks/>
                </p:cNvSpPr>
                <p:nvPr/>
              </p:nvSpPr>
              <p:spPr bwMode="auto">
                <a:xfrm>
                  <a:off x="13830" y="1066"/>
                  <a:ext cx="12" cy="45"/>
                </a:xfrm>
                <a:custGeom>
                  <a:avLst/>
                  <a:gdLst>
                    <a:gd name="T0" fmla="*/ 0 w 5"/>
                    <a:gd name="T1" fmla="*/ 16 h 19"/>
                    <a:gd name="T2" fmla="*/ 3 w 5"/>
                    <a:gd name="T3" fmla="*/ 19 h 19"/>
                    <a:gd name="T4" fmla="*/ 5 w 5"/>
                    <a:gd name="T5" fmla="*/ 16 h 19"/>
                    <a:gd name="T6" fmla="*/ 5 w 5"/>
                    <a:gd name="T7" fmla="*/ 0 h 19"/>
                    <a:gd name="T8" fmla="*/ 0 w 5"/>
                    <a:gd name="T9" fmla="*/ 2 h 19"/>
                    <a:gd name="T10" fmla="*/ 0 w 5"/>
                    <a:gd name="T11" fmla="*/ 16 h 19"/>
                  </a:gdLst>
                  <a:ahLst/>
                  <a:cxnLst>
                    <a:cxn ang="0">
                      <a:pos x="T0" y="T1"/>
                    </a:cxn>
                    <a:cxn ang="0">
                      <a:pos x="T2" y="T3"/>
                    </a:cxn>
                    <a:cxn ang="0">
                      <a:pos x="T4" y="T5"/>
                    </a:cxn>
                    <a:cxn ang="0">
                      <a:pos x="T6" y="T7"/>
                    </a:cxn>
                    <a:cxn ang="0">
                      <a:pos x="T8" y="T9"/>
                    </a:cxn>
                    <a:cxn ang="0">
                      <a:pos x="T10" y="T11"/>
                    </a:cxn>
                  </a:cxnLst>
                  <a:rect l="0" t="0" r="r" b="b"/>
                  <a:pathLst>
                    <a:path w="5" h="19">
                      <a:moveTo>
                        <a:pt x="0" y="16"/>
                      </a:moveTo>
                      <a:cubicBezTo>
                        <a:pt x="0" y="18"/>
                        <a:pt x="1" y="19"/>
                        <a:pt x="3" y="19"/>
                      </a:cubicBezTo>
                      <a:cubicBezTo>
                        <a:pt x="4" y="19"/>
                        <a:pt x="5" y="18"/>
                        <a:pt x="5" y="16"/>
                      </a:cubicBezTo>
                      <a:cubicBezTo>
                        <a:pt x="5" y="15"/>
                        <a:pt x="5" y="8"/>
                        <a:pt x="5" y="0"/>
                      </a:cubicBezTo>
                      <a:cubicBezTo>
                        <a:pt x="3" y="1"/>
                        <a:pt x="2" y="1"/>
                        <a:pt x="0" y="2"/>
                      </a:cubicBezTo>
                      <a:cubicBezTo>
                        <a:pt x="0" y="7"/>
                        <a:pt x="0" y="15"/>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82" name="Freeform 1298"/>
                <p:cNvSpPr>
                  <a:spLocks/>
                </p:cNvSpPr>
                <p:nvPr/>
              </p:nvSpPr>
              <p:spPr bwMode="auto">
                <a:xfrm>
                  <a:off x="13814" y="1071"/>
                  <a:ext cx="14" cy="40"/>
                </a:xfrm>
                <a:custGeom>
                  <a:avLst/>
                  <a:gdLst>
                    <a:gd name="T0" fmla="*/ 3 w 6"/>
                    <a:gd name="T1" fmla="*/ 17 h 17"/>
                    <a:gd name="T2" fmla="*/ 6 w 6"/>
                    <a:gd name="T3" fmla="*/ 14 h 17"/>
                    <a:gd name="T4" fmla="*/ 6 w 6"/>
                    <a:gd name="T5" fmla="*/ 0 h 17"/>
                    <a:gd name="T6" fmla="*/ 0 w 6"/>
                    <a:gd name="T7" fmla="*/ 1 h 17"/>
                    <a:gd name="T8" fmla="*/ 0 w 6"/>
                    <a:gd name="T9" fmla="*/ 14 h 17"/>
                    <a:gd name="T10" fmla="*/ 3 w 6"/>
                    <a:gd name="T11" fmla="*/ 17 h 17"/>
                  </a:gdLst>
                  <a:ahLst/>
                  <a:cxnLst>
                    <a:cxn ang="0">
                      <a:pos x="T0" y="T1"/>
                    </a:cxn>
                    <a:cxn ang="0">
                      <a:pos x="T2" y="T3"/>
                    </a:cxn>
                    <a:cxn ang="0">
                      <a:pos x="T4" y="T5"/>
                    </a:cxn>
                    <a:cxn ang="0">
                      <a:pos x="T6" y="T7"/>
                    </a:cxn>
                    <a:cxn ang="0">
                      <a:pos x="T8" y="T9"/>
                    </a:cxn>
                    <a:cxn ang="0">
                      <a:pos x="T10" y="T11"/>
                    </a:cxn>
                  </a:cxnLst>
                  <a:rect l="0" t="0" r="r" b="b"/>
                  <a:pathLst>
                    <a:path w="6" h="17">
                      <a:moveTo>
                        <a:pt x="3" y="17"/>
                      </a:moveTo>
                      <a:cubicBezTo>
                        <a:pt x="4" y="17"/>
                        <a:pt x="6" y="16"/>
                        <a:pt x="6" y="14"/>
                      </a:cubicBezTo>
                      <a:cubicBezTo>
                        <a:pt x="6" y="13"/>
                        <a:pt x="6" y="5"/>
                        <a:pt x="6" y="0"/>
                      </a:cubicBezTo>
                      <a:cubicBezTo>
                        <a:pt x="4" y="0"/>
                        <a:pt x="2" y="1"/>
                        <a:pt x="0" y="1"/>
                      </a:cubicBezTo>
                      <a:cubicBezTo>
                        <a:pt x="0" y="8"/>
                        <a:pt x="0" y="13"/>
                        <a:pt x="0" y="14"/>
                      </a:cubicBezTo>
                      <a:cubicBezTo>
                        <a:pt x="0" y="16"/>
                        <a:pt x="1" y="17"/>
                        <a:pt x="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83" name="Freeform 1299"/>
                <p:cNvSpPr>
                  <a:spLocks/>
                </p:cNvSpPr>
                <p:nvPr/>
              </p:nvSpPr>
              <p:spPr bwMode="auto">
                <a:xfrm>
                  <a:off x="13764" y="1081"/>
                  <a:ext cx="12" cy="30"/>
                </a:xfrm>
                <a:custGeom>
                  <a:avLst/>
                  <a:gdLst>
                    <a:gd name="T0" fmla="*/ 0 w 5"/>
                    <a:gd name="T1" fmla="*/ 11 h 13"/>
                    <a:gd name="T2" fmla="*/ 2 w 5"/>
                    <a:gd name="T3" fmla="*/ 13 h 13"/>
                    <a:gd name="T4" fmla="*/ 5 w 5"/>
                    <a:gd name="T5" fmla="*/ 11 h 13"/>
                    <a:gd name="T6" fmla="*/ 5 w 5"/>
                    <a:gd name="T7" fmla="*/ 0 h 13"/>
                    <a:gd name="T8" fmla="*/ 0 w 5"/>
                    <a:gd name="T9" fmla="*/ 0 h 13"/>
                    <a:gd name="T10" fmla="*/ 0 w 5"/>
                    <a:gd name="T11" fmla="*/ 11 h 13"/>
                  </a:gdLst>
                  <a:ahLst/>
                  <a:cxnLst>
                    <a:cxn ang="0">
                      <a:pos x="T0" y="T1"/>
                    </a:cxn>
                    <a:cxn ang="0">
                      <a:pos x="T2" y="T3"/>
                    </a:cxn>
                    <a:cxn ang="0">
                      <a:pos x="T4" y="T5"/>
                    </a:cxn>
                    <a:cxn ang="0">
                      <a:pos x="T6" y="T7"/>
                    </a:cxn>
                    <a:cxn ang="0">
                      <a:pos x="T8" y="T9"/>
                    </a:cxn>
                    <a:cxn ang="0">
                      <a:pos x="T10" y="T11"/>
                    </a:cxn>
                  </a:cxnLst>
                  <a:rect l="0" t="0" r="r" b="b"/>
                  <a:pathLst>
                    <a:path w="5" h="13">
                      <a:moveTo>
                        <a:pt x="0" y="11"/>
                      </a:moveTo>
                      <a:cubicBezTo>
                        <a:pt x="0" y="12"/>
                        <a:pt x="1" y="13"/>
                        <a:pt x="2" y="13"/>
                      </a:cubicBezTo>
                      <a:cubicBezTo>
                        <a:pt x="4" y="13"/>
                        <a:pt x="5" y="12"/>
                        <a:pt x="5" y="11"/>
                      </a:cubicBezTo>
                      <a:cubicBezTo>
                        <a:pt x="5" y="10"/>
                        <a:pt x="5" y="5"/>
                        <a:pt x="5" y="0"/>
                      </a:cubicBezTo>
                      <a:cubicBezTo>
                        <a:pt x="3" y="0"/>
                        <a:pt x="2" y="0"/>
                        <a:pt x="0" y="0"/>
                      </a:cubicBezTo>
                      <a:cubicBezTo>
                        <a:pt x="0" y="4"/>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84" name="Freeform 1300"/>
                <p:cNvSpPr>
                  <a:spLocks/>
                </p:cNvSpPr>
                <p:nvPr/>
              </p:nvSpPr>
              <p:spPr bwMode="auto">
                <a:xfrm>
                  <a:off x="13868" y="1050"/>
                  <a:ext cx="52" cy="61"/>
                </a:xfrm>
                <a:custGeom>
                  <a:avLst/>
                  <a:gdLst>
                    <a:gd name="T0" fmla="*/ 6 w 22"/>
                    <a:gd name="T1" fmla="*/ 7 h 26"/>
                    <a:gd name="T2" fmla="*/ 6 w 22"/>
                    <a:gd name="T3" fmla="*/ 24 h 26"/>
                    <a:gd name="T4" fmla="*/ 8 w 22"/>
                    <a:gd name="T5" fmla="*/ 26 h 26"/>
                    <a:gd name="T6" fmla="*/ 10 w 22"/>
                    <a:gd name="T7" fmla="*/ 24 h 26"/>
                    <a:gd name="T8" fmla="*/ 10 w 22"/>
                    <a:gd name="T9" fmla="*/ 7 h 26"/>
                    <a:gd name="T10" fmla="*/ 11 w 22"/>
                    <a:gd name="T11" fmla="*/ 7 h 26"/>
                    <a:gd name="T12" fmla="*/ 11 w 22"/>
                    <a:gd name="T13" fmla="*/ 24 h 26"/>
                    <a:gd name="T14" fmla="*/ 14 w 22"/>
                    <a:gd name="T15" fmla="*/ 26 h 26"/>
                    <a:gd name="T16" fmla="*/ 16 w 22"/>
                    <a:gd name="T17" fmla="*/ 24 h 26"/>
                    <a:gd name="T18" fmla="*/ 16 w 22"/>
                    <a:gd name="T19" fmla="*/ 7 h 26"/>
                    <a:gd name="T20" fmla="*/ 22 w 22"/>
                    <a:gd name="T21" fmla="*/ 7 h 26"/>
                    <a:gd name="T22" fmla="*/ 20 w 22"/>
                    <a:gd name="T23" fmla="*/ 0 h 26"/>
                    <a:gd name="T24" fmla="*/ 15 w 22"/>
                    <a:gd name="T25" fmla="*/ 1 h 26"/>
                    <a:gd name="T26" fmla="*/ 1 w 22"/>
                    <a:gd name="T27" fmla="*/ 4 h 26"/>
                    <a:gd name="T28" fmla="*/ 0 w 22"/>
                    <a:gd name="T29" fmla="*/ 7 h 26"/>
                    <a:gd name="T30" fmla="*/ 6 w 22"/>
                    <a:gd name="T31"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6">
                      <a:moveTo>
                        <a:pt x="6" y="7"/>
                      </a:moveTo>
                      <a:cubicBezTo>
                        <a:pt x="6" y="15"/>
                        <a:pt x="6" y="23"/>
                        <a:pt x="6" y="24"/>
                      </a:cubicBezTo>
                      <a:cubicBezTo>
                        <a:pt x="6" y="25"/>
                        <a:pt x="7" y="26"/>
                        <a:pt x="8" y="26"/>
                      </a:cubicBezTo>
                      <a:cubicBezTo>
                        <a:pt x="9" y="26"/>
                        <a:pt x="10" y="25"/>
                        <a:pt x="10" y="24"/>
                      </a:cubicBezTo>
                      <a:cubicBezTo>
                        <a:pt x="10" y="22"/>
                        <a:pt x="10" y="7"/>
                        <a:pt x="10" y="7"/>
                      </a:cubicBezTo>
                      <a:cubicBezTo>
                        <a:pt x="11" y="7"/>
                        <a:pt x="11" y="7"/>
                        <a:pt x="11" y="7"/>
                      </a:cubicBezTo>
                      <a:cubicBezTo>
                        <a:pt x="11" y="7"/>
                        <a:pt x="11" y="22"/>
                        <a:pt x="11" y="24"/>
                      </a:cubicBezTo>
                      <a:cubicBezTo>
                        <a:pt x="11" y="25"/>
                        <a:pt x="12" y="26"/>
                        <a:pt x="14" y="26"/>
                      </a:cubicBezTo>
                      <a:cubicBezTo>
                        <a:pt x="15" y="26"/>
                        <a:pt x="16" y="25"/>
                        <a:pt x="16" y="24"/>
                      </a:cubicBezTo>
                      <a:cubicBezTo>
                        <a:pt x="16" y="23"/>
                        <a:pt x="16" y="15"/>
                        <a:pt x="16" y="7"/>
                      </a:cubicBezTo>
                      <a:cubicBezTo>
                        <a:pt x="22" y="7"/>
                        <a:pt x="22" y="7"/>
                        <a:pt x="22" y="7"/>
                      </a:cubicBezTo>
                      <a:cubicBezTo>
                        <a:pt x="21" y="4"/>
                        <a:pt x="21" y="2"/>
                        <a:pt x="20" y="0"/>
                      </a:cubicBezTo>
                      <a:cubicBezTo>
                        <a:pt x="18" y="0"/>
                        <a:pt x="17" y="0"/>
                        <a:pt x="15" y="1"/>
                      </a:cubicBezTo>
                      <a:cubicBezTo>
                        <a:pt x="10" y="2"/>
                        <a:pt x="5" y="3"/>
                        <a:pt x="1" y="4"/>
                      </a:cubicBezTo>
                      <a:cubicBezTo>
                        <a:pt x="0" y="7"/>
                        <a:pt x="0" y="7"/>
                        <a:pt x="0" y="7"/>
                      </a:cubicBezTo>
                      <a:cubicBezTo>
                        <a:pt x="6" y="7"/>
                        <a:pt x="6" y="7"/>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85" name="Freeform 1301"/>
                <p:cNvSpPr>
                  <a:spLocks/>
                </p:cNvSpPr>
                <p:nvPr/>
              </p:nvSpPr>
              <p:spPr bwMode="auto">
                <a:xfrm>
                  <a:off x="13918" y="1048"/>
                  <a:ext cx="7" cy="2"/>
                </a:xfrm>
                <a:custGeom>
                  <a:avLst/>
                  <a:gdLst>
                    <a:gd name="T0" fmla="*/ 2 w 3"/>
                    <a:gd name="T1" fmla="*/ 1 h 1"/>
                    <a:gd name="T2" fmla="*/ 3 w 3"/>
                    <a:gd name="T3" fmla="*/ 0 h 1"/>
                    <a:gd name="T4" fmla="*/ 0 w 3"/>
                    <a:gd name="T5" fmla="*/ 1 h 1"/>
                    <a:gd name="T6" fmla="*/ 2 w 3"/>
                    <a:gd name="T7" fmla="*/ 1 h 1"/>
                  </a:gdLst>
                  <a:ahLst/>
                  <a:cxnLst>
                    <a:cxn ang="0">
                      <a:pos x="T0" y="T1"/>
                    </a:cxn>
                    <a:cxn ang="0">
                      <a:pos x="T2" y="T3"/>
                    </a:cxn>
                    <a:cxn ang="0">
                      <a:pos x="T4" y="T5"/>
                    </a:cxn>
                    <a:cxn ang="0">
                      <a:pos x="T6" y="T7"/>
                    </a:cxn>
                  </a:cxnLst>
                  <a:rect l="0" t="0" r="r" b="b"/>
                  <a:pathLst>
                    <a:path w="3" h="1">
                      <a:moveTo>
                        <a:pt x="2" y="1"/>
                      </a:moveTo>
                      <a:cubicBezTo>
                        <a:pt x="2" y="1"/>
                        <a:pt x="3" y="0"/>
                        <a:pt x="3" y="0"/>
                      </a:cubicBezTo>
                      <a:cubicBezTo>
                        <a:pt x="2" y="0"/>
                        <a:pt x="1" y="0"/>
                        <a:pt x="0"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86" name="Freeform 1302"/>
                <p:cNvSpPr>
                  <a:spLocks/>
                </p:cNvSpPr>
                <p:nvPr/>
              </p:nvSpPr>
              <p:spPr bwMode="auto">
                <a:xfrm>
                  <a:off x="13684" y="1076"/>
                  <a:ext cx="12" cy="35"/>
                </a:xfrm>
                <a:custGeom>
                  <a:avLst/>
                  <a:gdLst>
                    <a:gd name="T0" fmla="*/ 2 w 5"/>
                    <a:gd name="T1" fmla="*/ 15 h 15"/>
                    <a:gd name="T2" fmla="*/ 5 w 5"/>
                    <a:gd name="T3" fmla="*/ 12 h 15"/>
                    <a:gd name="T4" fmla="*/ 5 w 5"/>
                    <a:gd name="T5" fmla="*/ 1 h 15"/>
                    <a:gd name="T6" fmla="*/ 0 w 5"/>
                    <a:gd name="T7" fmla="*/ 0 h 15"/>
                    <a:gd name="T8" fmla="*/ 0 w 5"/>
                    <a:gd name="T9" fmla="*/ 12 h 15"/>
                    <a:gd name="T10" fmla="*/ 2 w 5"/>
                    <a:gd name="T11" fmla="*/ 15 h 15"/>
                  </a:gdLst>
                  <a:ahLst/>
                  <a:cxnLst>
                    <a:cxn ang="0">
                      <a:pos x="T0" y="T1"/>
                    </a:cxn>
                    <a:cxn ang="0">
                      <a:pos x="T2" y="T3"/>
                    </a:cxn>
                    <a:cxn ang="0">
                      <a:pos x="T4" y="T5"/>
                    </a:cxn>
                    <a:cxn ang="0">
                      <a:pos x="T6" y="T7"/>
                    </a:cxn>
                    <a:cxn ang="0">
                      <a:pos x="T8" y="T9"/>
                    </a:cxn>
                    <a:cxn ang="0">
                      <a:pos x="T10" y="T11"/>
                    </a:cxn>
                  </a:cxnLst>
                  <a:rect l="0" t="0" r="r" b="b"/>
                  <a:pathLst>
                    <a:path w="5" h="15">
                      <a:moveTo>
                        <a:pt x="2" y="15"/>
                      </a:moveTo>
                      <a:cubicBezTo>
                        <a:pt x="4" y="15"/>
                        <a:pt x="5" y="14"/>
                        <a:pt x="5" y="12"/>
                      </a:cubicBezTo>
                      <a:cubicBezTo>
                        <a:pt x="5" y="11"/>
                        <a:pt x="5" y="6"/>
                        <a:pt x="5" y="1"/>
                      </a:cubicBezTo>
                      <a:cubicBezTo>
                        <a:pt x="3" y="1"/>
                        <a:pt x="2" y="1"/>
                        <a:pt x="0" y="0"/>
                      </a:cubicBezTo>
                      <a:cubicBezTo>
                        <a:pt x="0" y="6"/>
                        <a:pt x="0" y="11"/>
                        <a:pt x="0" y="12"/>
                      </a:cubicBezTo>
                      <a:cubicBezTo>
                        <a:pt x="0" y="14"/>
                        <a:pt x="1" y="15"/>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87" name="Freeform 1303"/>
                <p:cNvSpPr>
                  <a:spLocks/>
                </p:cNvSpPr>
                <p:nvPr/>
              </p:nvSpPr>
              <p:spPr bwMode="auto">
                <a:xfrm>
                  <a:off x="13752" y="1081"/>
                  <a:ext cx="10" cy="30"/>
                </a:xfrm>
                <a:custGeom>
                  <a:avLst/>
                  <a:gdLst>
                    <a:gd name="T0" fmla="*/ 2 w 4"/>
                    <a:gd name="T1" fmla="*/ 13 h 13"/>
                    <a:gd name="T2" fmla="*/ 4 w 4"/>
                    <a:gd name="T3" fmla="*/ 11 h 13"/>
                    <a:gd name="T4" fmla="*/ 4 w 4"/>
                    <a:gd name="T5" fmla="*/ 0 h 13"/>
                    <a:gd name="T6" fmla="*/ 0 w 4"/>
                    <a:gd name="T7" fmla="*/ 1 h 13"/>
                    <a:gd name="T8" fmla="*/ 0 w 4"/>
                    <a:gd name="T9" fmla="*/ 11 h 13"/>
                    <a:gd name="T10" fmla="*/ 2 w 4"/>
                    <a:gd name="T11" fmla="*/ 13 h 13"/>
                  </a:gdLst>
                  <a:ahLst/>
                  <a:cxnLst>
                    <a:cxn ang="0">
                      <a:pos x="T0" y="T1"/>
                    </a:cxn>
                    <a:cxn ang="0">
                      <a:pos x="T2" y="T3"/>
                    </a:cxn>
                    <a:cxn ang="0">
                      <a:pos x="T4" y="T5"/>
                    </a:cxn>
                    <a:cxn ang="0">
                      <a:pos x="T6" y="T7"/>
                    </a:cxn>
                    <a:cxn ang="0">
                      <a:pos x="T8" y="T9"/>
                    </a:cxn>
                    <a:cxn ang="0">
                      <a:pos x="T10" y="T11"/>
                    </a:cxn>
                  </a:cxnLst>
                  <a:rect l="0" t="0" r="r" b="b"/>
                  <a:pathLst>
                    <a:path w="4" h="13">
                      <a:moveTo>
                        <a:pt x="2" y="13"/>
                      </a:moveTo>
                      <a:cubicBezTo>
                        <a:pt x="3" y="13"/>
                        <a:pt x="4" y="12"/>
                        <a:pt x="4" y="11"/>
                      </a:cubicBezTo>
                      <a:cubicBezTo>
                        <a:pt x="4" y="10"/>
                        <a:pt x="4" y="5"/>
                        <a:pt x="4" y="0"/>
                      </a:cubicBezTo>
                      <a:cubicBezTo>
                        <a:pt x="3" y="0"/>
                        <a:pt x="1" y="0"/>
                        <a:pt x="0" y="1"/>
                      </a:cubicBezTo>
                      <a:cubicBezTo>
                        <a:pt x="0" y="6"/>
                        <a:pt x="0" y="10"/>
                        <a:pt x="0" y="11"/>
                      </a:cubicBezTo>
                      <a:cubicBezTo>
                        <a:pt x="0" y="12"/>
                        <a:pt x="1" y="13"/>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88" name="Freeform 1304"/>
                <p:cNvSpPr>
                  <a:spLocks/>
                </p:cNvSpPr>
                <p:nvPr/>
              </p:nvSpPr>
              <p:spPr bwMode="auto">
                <a:xfrm>
                  <a:off x="13698" y="1078"/>
                  <a:ext cx="14" cy="33"/>
                </a:xfrm>
                <a:custGeom>
                  <a:avLst/>
                  <a:gdLst>
                    <a:gd name="T0" fmla="*/ 0 w 6"/>
                    <a:gd name="T1" fmla="*/ 0 h 14"/>
                    <a:gd name="T2" fmla="*/ 0 w 6"/>
                    <a:gd name="T3" fmla="*/ 11 h 14"/>
                    <a:gd name="T4" fmla="*/ 3 w 6"/>
                    <a:gd name="T5" fmla="*/ 14 h 14"/>
                    <a:gd name="T6" fmla="*/ 6 w 6"/>
                    <a:gd name="T7" fmla="*/ 11 h 14"/>
                    <a:gd name="T8" fmla="*/ 6 w 6"/>
                    <a:gd name="T9" fmla="*/ 1 h 14"/>
                    <a:gd name="T10" fmla="*/ 0 w 6"/>
                    <a:gd name="T11" fmla="*/ 0 h 14"/>
                    <a:gd name="T12" fmla="*/ 0 w 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6" h="14">
                      <a:moveTo>
                        <a:pt x="0" y="0"/>
                      </a:moveTo>
                      <a:cubicBezTo>
                        <a:pt x="0" y="5"/>
                        <a:pt x="0" y="10"/>
                        <a:pt x="0" y="11"/>
                      </a:cubicBezTo>
                      <a:cubicBezTo>
                        <a:pt x="0" y="13"/>
                        <a:pt x="2" y="14"/>
                        <a:pt x="3" y="14"/>
                      </a:cubicBezTo>
                      <a:cubicBezTo>
                        <a:pt x="5" y="14"/>
                        <a:pt x="6" y="13"/>
                        <a:pt x="6" y="11"/>
                      </a:cubicBezTo>
                      <a:cubicBezTo>
                        <a:pt x="6" y="10"/>
                        <a:pt x="6" y="6"/>
                        <a:pt x="6" y="1"/>
                      </a:cubicBezTo>
                      <a:cubicBezTo>
                        <a:pt x="4" y="1"/>
                        <a:pt x="2"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89" name="Freeform 1305"/>
                <p:cNvSpPr>
                  <a:spLocks/>
                </p:cNvSpPr>
                <p:nvPr/>
              </p:nvSpPr>
              <p:spPr bwMode="auto">
                <a:xfrm>
                  <a:off x="14079" y="906"/>
                  <a:ext cx="38" cy="59"/>
                </a:xfrm>
                <a:custGeom>
                  <a:avLst/>
                  <a:gdLst>
                    <a:gd name="T0" fmla="*/ 2 w 16"/>
                    <a:gd name="T1" fmla="*/ 25 h 25"/>
                    <a:gd name="T2" fmla="*/ 5 w 16"/>
                    <a:gd name="T3" fmla="*/ 23 h 25"/>
                    <a:gd name="T4" fmla="*/ 5 w 16"/>
                    <a:gd name="T5" fmla="*/ 6 h 25"/>
                    <a:gd name="T6" fmla="*/ 6 w 16"/>
                    <a:gd name="T7" fmla="*/ 6 h 25"/>
                    <a:gd name="T8" fmla="*/ 6 w 16"/>
                    <a:gd name="T9" fmla="*/ 23 h 25"/>
                    <a:gd name="T10" fmla="*/ 8 w 16"/>
                    <a:gd name="T11" fmla="*/ 25 h 25"/>
                    <a:gd name="T12" fmla="*/ 10 w 16"/>
                    <a:gd name="T13" fmla="*/ 23 h 25"/>
                    <a:gd name="T14" fmla="*/ 10 w 16"/>
                    <a:gd name="T15" fmla="*/ 6 h 25"/>
                    <a:gd name="T16" fmla="*/ 16 w 16"/>
                    <a:gd name="T17" fmla="*/ 6 h 25"/>
                    <a:gd name="T18" fmla="*/ 14 w 16"/>
                    <a:gd name="T19" fmla="*/ 0 h 25"/>
                    <a:gd name="T20" fmla="*/ 0 w 16"/>
                    <a:gd name="T21" fmla="*/ 7 h 25"/>
                    <a:gd name="T22" fmla="*/ 0 w 16"/>
                    <a:gd name="T23" fmla="*/ 23 h 25"/>
                    <a:gd name="T24" fmla="*/ 2 w 16"/>
                    <a:gd name="T2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5">
                      <a:moveTo>
                        <a:pt x="2" y="25"/>
                      </a:moveTo>
                      <a:cubicBezTo>
                        <a:pt x="4" y="25"/>
                        <a:pt x="5" y="24"/>
                        <a:pt x="5" y="23"/>
                      </a:cubicBezTo>
                      <a:cubicBezTo>
                        <a:pt x="5" y="21"/>
                        <a:pt x="5" y="6"/>
                        <a:pt x="5" y="6"/>
                      </a:cubicBezTo>
                      <a:cubicBezTo>
                        <a:pt x="6" y="6"/>
                        <a:pt x="6" y="6"/>
                        <a:pt x="6" y="6"/>
                      </a:cubicBezTo>
                      <a:cubicBezTo>
                        <a:pt x="6" y="6"/>
                        <a:pt x="6" y="21"/>
                        <a:pt x="6" y="23"/>
                      </a:cubicBezTo>
                      <a:cubicBezTo>
                        <a:pt x="6" y="24"/>
                        <a:pt x="7" y="25"/>
                        <a:pt x="8" y="25"/>
                      </a:cubicBezTo>
                      <a:cubicBezTo>
                        <a:pt x="9" y="25"/>
                        <a:pt x="10" y="24"/>
                        <a:pt x="10" y="23"/>
                      </a:cubicBezTo>
                      <a:cubicBezTo>
                        <a:pt x="10" y="22"/>
                        <a:pt x="10" y="14"/>
                        <a:pt x="10" y="6"/>
                      </a:cubicBezTo>
                      <a:cubicBezTo>
                        <a:pt x="16" y="6"/>
                        <a:pt x="16" y="6"/>
                        <a:pt x="16" y="6"/>
                      </a:cubicBezTo>
                      <a:cubicBezTo>
                        <a:pt x="16" y="4"/>
                        <a:pt x="15" y="2"/>
                        <a:pt x="14" y="0"/>
                      </a:cubicBezTo>
                      <a:cubicBezTo>
                        <a:pt x="9" y="1"/>
                        <a:pt x="4" y="4"/>
                        <a:pt x="0" y="7"/>
                      </a:cubicBezTo>
                      <a:cubicBezTo>
                        <a:pt x="0" y="14"/>
                        <a:pt x="0" y="22"/>
                        <a:pt x="0" y="23"/>
                      </a:cubicBezTo>
                      <a:cubicBezTo>
                        <a:pt x="0" y="24"/>
                        <a:pt x="1" y="25"/>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90" name="Freeform 1306"/>
                <p:cNvSpPr>
                  <a:spLocks/>
                </p:cNvSpPr>
                <p:nvPr/>
              </p:nvSpPr>
              <p:spPr bwMode="auto">
                <a:xfrm>
                  <a:off x="14174" y="891"/>
                  <a:ext cx="9" cy="17"/>
                </a:xfrm>
                <a:custGeom>
                  <a:avLst/>
                  <a:gdLst>
                    <a:gd name="T0" fmla="*/ 0 w 4"/>
                    <a:gd name="T1" fmla="*/ 5 h 7"/>
                    <a:gd name="T2" fmla="*/ 2 w 4"/>
                    <a:gd name="T3" fmla="*/ 7 h 7"/>
                    <a:gd name="T4" fmla="*/ 4 w 4"/>
                    <a:gd name="T5" fmla="*/ 5 h 7"/>
                    <a:gd name="T6" fmla="*/ 4 w 4"/>
                    <a:gd name="T7" fmla="*/ 0 h 7"/>
                    <a:gd name="T8" fmla="*/ 0 w 4"/>
                    <a:gd name="T9" fmla="*/ 1 h 7"/>
                    <a:gd name="T10" fmla="*/ 0 w 4"/>
                    <a:gd name="T11" fmla="*/ 5 h 7"/>
                  </a:gdLst>
                  <a:ahLst/>
                  <a:cxnLst>
                    <a:cxn ang="0">
                      <a:pos x="T0" y="T1"/>
                    </a:cxn>
                    <a:cxn ang="0">
                      <a:pos x="T2" y="T3"/>
                    </a:cxn>
                    <a:cxn ang="0">
                      <a:pos x="T4" y="T5"/>
                    </a:cxn>
                    <a:cxn ang="0">
                      <a:pos x="T6" y="T7"/>
                    </a:cxn>
                    <a:cxn ang="0">
                      <a:pos x="T8" y="T9"/>
                    </a:cxn>
                    <a:cxn ang="0">
                      <a:pos x="T10" y="T11"/>
                    </a:cxn>
                  </a:cxnLst>
                  <a:rect l="0" t="0" r="r" b="b"/>
                  <a:pathLst>
                    <a:path w="4" h="7">
                      <a:moveTo>
                        <a:pt x="0" y="5"/>
                      </a:moveTo>
                      <a:cubicBezTo>
                        <a:pt x="0" y="6"/>
                        <a:pt x="1" y="7"/>
                        <a:pt x="2" y="7"/>
                      </a:cubicBezTo>
                      <a:cubicBezTo>
                        <a:pt x="3" y="7"/>
                        <a:pt x="4" y="6"/>
                        <a:pt x="4" y="5"/>
                      </a:cubicBezTo>
                      <a:cubicBezTo>
                        <a:pt x="4" y="5"/>
                        <a:pt x="4" y="3"/>
                        <a:pt x="4" y="0"/>
                      </a:cubicBezTo>
                      <a:cubicBezTo>
                        <a:pt x="3" y="1"/>
                        <a:pt x="1" y="1"/>
                        <a:pt x="0" y="1"/>
                      </a:cubicBezTo>
                      <a:cubicBezTo>
                        <a:pt x="0" y="3"/>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91" name="Freeform 1307"/>
                <p:cNvSpPr>
                  <a:spLocks/>
                </p:cNvSpPr>
                <p:nvPr/>
              </p:nvSpPr>
              <p:spPr bwMode="auto">
                <a:xfrm>
                  <a:off x="13998" y="1000"/>
                  <a:ext cx="60" cy="111"/>
                </a:xfrm>
                <a:custGeom>
                  <a:avLst/>
                  <a:gdLst>
                    <a:gd name="T0" fmla="*/ 6 w 25"/>
                    <a:gd name="T1" fmla="*/ 10 h 47"/>
                    <a:gd name="T2" fmla="*/ 0 w 25"/>
                    <a:gd name="T3" fmla="*/ 28 h 47"/>
                    <a:gd name="T4" fmla="*/ 6 w 25"/>
                    <a:gd name="T5" fmla="*/ 28 h 47"/>
                    <a:gd name="T6" fmla="*/ 6 w 25"/>
                    <a:gd name="T7" fmla="*/ 45 h 47"/>
                    <a:gd name="T8" fmla="*/ 9 w 25"/>
                    <a:gd name="T9" fmla="*/ 47 h 47"/>
                    <a:gd name="T10" fmla="*/ 11 w 25"/>
                    <a:gd name="T11" fmla="*/ 45 h 47"/>
                    <a:gd name="T12" fmla="*/ 11 w 25"/>
                    <a:gd name="T13" fmla="*/ 28 h 47"/>
                    <a:gd name="T14" fmla="*/ 12 w 25"/>
                    <a:gd name="T15" fmla="*/ 28 h 47"/>
                    <a:gd name="T16" fmla="*/ 12 w 25"/>
                    <a:gd name="T17" fmla="*/ 45 h 47"/>
                    <a:gd name="T18" fmla="*/ 14 w 25"/>
                    <a:gd name="T19" fmla="*/ 47 h 47"/>
                    <a:gd name="T20" fmla="*/ 16 w 25"/>
                    <a:gd name="T21" fmla="*/ 45 h 47"/>
                    <a:gd name="T22" fmla="*/ 16 w 25"/>
                    <a:gd name="T23" fmla="*/ 28 h 47"/>
                    <a:gd name="T24" fmla="*/ 23 w 25"/>
                    <a:gd name="T25" fmla="*/ 28 h 47"/>
                    <a:gd name="T26" fmla="*/ 16 w 25"/>
                    <a:gd name="T27" fmla="*/ 7 h 47"/>
                    <a:gd name="T28" fmla="*/ 17 w 25"/>
                    <a:gd name="T29" fmla="*/ 7 h 47"/>
                    <a:gd name="T30" fmla="*/ 21 w 25"/>
                    <a:gd name="T31" fmla="*/ 20 h 47"/>
                    <a:gd name="T32" fmla="*/ 23 w 25"/>
                    <a:gd name="T33" fmla="*/ 21 h 47"/>
                    <a:gd name="T34" fmla="*/ 24 w 25"/>
                    <a:gd name="T35" fmla="*/ 18 h 47"/>
                    <a:gd name="T36" fmla="*/ 20 w 25"/>
                    <a:gd name="T37" fmla="*/ 5 h 47"/>
                    <a:gd name="T38" fmla="*/ 15 w 25"/>
                    <a:gd name="T39" fmla="*/ 0 h 47"/>
                    <a:gd name="T40" fmla="*/ 6 w 25"/>
                    <a:gd name="T41"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47">
                      <a:moveTo>
                        <a:pt x="6" y="10"/>
                      </a:moveTo>
                      <a:cubicBezTo>
                        <a:pt x="0" y="28"/>
                        <a:pt x="0" y="28"/>
                        <a:pt x="0" y="28"/>
                      </a:cubicBezTo>
                      <a:cubicBezTo>
                        <a:pt x="6" y="28"/>
                        <a:pt x="6" y="28"/>
                        <a:pt x="6" y="28"/>
                      </a:cubicBezTo>
                      <a:cubicBezTo>
                        <a:pt x="6" y="36"/>
                        <a:pt x="6" y="44"/>
                        <a:pt x="6" y="45"/>
                      </a:cubicBezTo>
                      <a:cubicBezTo>
                        <a:pt x="6" y="46"/>
                        <a:pt x="7" y="47"/>
                        <a:pt x="9" y="47"/>
                      </a:cubicBezTo>
                      <a:cubicBezTo>
                        <a:pt x="10" y="47"/>
                        <a:pt x="11" y="46"/>
                        <a:pt x="11" y="45"/>
                      </a:cubicBezTo>
                      <a:cubicBezTo>
                        <a:pt x="11" y="43"/>
                        <a:pt x="11" y="28"/>
                        <a:pt x="11" y="28"/>
                      </a:cubicBezTo>
                      <a:cubicBezTo>
                        <a:pt x="12" y="28"/>
                        <a:pt x="12" y="28"/>
                        <a:pt x="12" y="28"/>
                      </a:cubicBezTo>
                      <a:cubicBezTo>
                        <a:pt x="12" y="28"/>
                        <a:pt x="12" y="43"/>
                        <a:pt x="12" y="45"/>
                      </a:cubicBezTo>
                      <a:cubicBezTo>
                        <a:pt x="12" y="46"/>
                        <a:pt x="13" y="47"/>
                        <a:pt x="14" y="47"/>
                      </a:cubicBezTo>
                      <a:cubicBezTo>
                        <a:pt x="15" y="47"/>
                        <a:pt x="16" y="46"/>
                        <a:pt x="16" y="45"/>
                      </a:cubicBezTo>
                      <a:cubicBezTo>
                        <a:pt x="16" y="44"/>
                        <a:pt x="16" y="36"/>
                        <a:pt x="16" y="28"/>
                      </a:cubicBezTo>
                      <a:cubicBezTo>
                        <a:pt x="23" y="28"/>
                        <a:pt x="23" y="28"/>
                        <a:pt x="23" y="28"/>
                      </a:cubicBezTo>
                      <a:cubicBezTo>
                        <a:pt x="16" y="7"/>
                        <a:pt x="16" y="7"/>
                        <a:pt x="16" y="7"/>
                      </a:cubicBezTo>
                      <a:cubicBezTo>
                        <a:pt x="17" y="7"/>
                        <a:pt x="17" y="7"/>
                        <a:pt x="17" y="7"/>
                      </a:cubicBezTo>
                      <a:cubicBezTo>
                        <a:pt x="17" y="7"/>
                        <a:pt x="21" y="18"/>
                        <a:pt x="21" y="20"/>
                      </a:cubicBezTo>
                      <a:cubicBezTo>
                        <a:pt x="21" y="20"/>
                        <a:pt x="22" y="21"/>
                        <a:pt x="23" y="21"/>
                      </a:cubicBezTo>
                      <a:cubicBezTo>
                        <a:pt x="24" y="20"/>
                        <a:pt x="25" y="19"/>
                        <a:pt x="24" y="18"/>
                      </a:cubicBezTo>
                      <a:cubicBezTo>
                        <a:pt x="24" y="18"/>
                        <a:pt x="22" y="10"/>
                        <a:pt x="20" y="5"/>
                      </a:cubicBezTo>
                      <a:cubicBezTo>
                        <a:pt x="20" y="2"/>
                        <a:pt x="18" y="0"/>
                        <a:pt x="15" y="0"/>
                      </a:cubicBezTo>
                      <a:cubicBezTo>
                        <a:pt x="13" y="3"/>
                        <a:pt x="11" y="7"/>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92" name="Freeform 1308"/>
                <p:cNvSpPr>
                  <a:spLocks/>
                </p:cNvSpPr>
                <p:nvPr/>
              </p:nvSpPr>
              <p:spPr bwMode="auto">
                <a:xfrm>
                  <a:off x="14129" y="898"/>
                  <a:ext cx="11" cy="10"/>
                </a:xfrm>
                <a:custGeom>
                  <a:avLst/>
                  <a:gdLst>
                    <a:gd name="T0" fmla="*/ 3 w 5"/>
                    <a:gd name="T1" fmla="*/ 4 h 4"/>
                    <a:gd name="T2" fmla="*/ 5 w 5"/>
                    <a:gd name="T3" fmla="*/ 2 h 4"/>
                    <a:gd name="T4" fmla="*/ 5 w 5"/>
                    <a:gd name="T5" fmla="*/ 0 h 4"/>
                    <a:gd name="T6" fmla="*/ 0 w 5"/>
                    <a:gd name="T7" fmla="*/ 1 h 4"/>
                    <a:gd name="T8" fmla="*/ 0 w 5"/>
                    <a:gd name="T9" fmla="*/ 2 h 4"/>
                    <a:gd name="T10" fmla="*/ 3 w 5"/>
                    <a:gd name="T11" fmla="*/ 4 h 4"/>
                  </a:gdLst>
                  <a:ahLst/>
                  <a:cxnLst>
                    <a:cxn ang="0">
                      <a:pos x="T0" y="T1"/>
                    </a:cxn>
                    <a:cxn ang="0">
                      <a:pos x="T2" y="T3"/>
                    </a:cxn>
                    <a:cxn ang="0">
                      <a:pos x="T4" y="T5"/>
                    </a:cxn>
                    <a:cxn ang="0">
                      <a:pos x="T6" y="T7"/>
                    </a:cxn>
                    <a:cxn ang="0">
                      <a:pos x="T8" y="T9"/>
                    </a:cxn>
                    <a:cxn ang="0">
                      <a:pos x="T10" y="T11"/>
                    </a:cxn>
                  </a:cxnLst>
                  <a:rect l="0" t="0" r="r" b="b"/>
                  <a:pathLst>
                    <a:path w="5" h="4">
                      <a:moveTo>
                        <a:pt x="3" y="4"/>
                      </a:moveTo>
                      <a:cubicBezTo>
                        <a:pt x="4" y="4"/>
                        <a:pt x="5" y="3"/>
                        <a:pt x="5" y="2"/>
                      </a:cubicBezTo>
                      <a:cubicBezTo>
                        <a:pt x="5" y="2"/>
                        <a:pt x="5" y="1"/>
                        <a:pt x="5" y="0"/>
                      </a:cubicBezTo>
                      <a:cubicBezTo>
                        <a:pt x="3" y="1"/>
                        <a:pt x="2" y="1"/>
                        <a:pt x="0" y="1"/>
                      </a:cubicBezTo>
                      <a:cubicBezTo>
                        <a:pt x="0" y="2"/>
                        <a:pt x="0" y="2"/>
                        <a:pt x="0" y="2"/>
                      </a:cubicBezTo>
                      <a:cubicBezTo>
                        <a:pt x="0" y="3"/>
                        <a:pt x="1"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93" name="Freeform 1309"/>
                <p:cNvSpPr>
                  <a:spLocks/>
                </p:cNvSpPr>
                <p:nvPr/>
              </p:nvSpPr>
              <p:spPr bwMode="auto">
                <a:xfrm>
                  <a:off x="13932" y="1045"/>
                  <a:ext cx="10" cy="10"/>
                </a:xfrm>
                <a:custGeom>
                  <a:avLst/>
                  <a:gdLst>
                    <a:gd name="T0" fmla="*/ 2 w 4"/>
                    <a:gd name="T1" fmla="*/ 4 h 4"/>
                    <a:gd name="T2" fmla="*/ 4 w 4"/>
                    <a:gd name="T3" fmla="*/ 2 h 4"/>
                    <a:gd name="T4" fmla="*/ 4 w 4"/>
                    <a:gd name="T5" fmla="*/ 0 h 4"/>
                    <a:gd name="T6" fmla="*/ 0 w 4"/>
                    <a:gd name="T7" fmla="*/ 1 h 4"/>
                    <a:gd name="T8" fmla="*/ 0 w 4"/>
                    <a:gd name="T9" fmla="*/ 2 h 4"/>
                    <a:gd name="T10" fmla="*/ 2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2" y="4"/>
                      </a:moveTo>
                      <a:cubicBezTo>
                        <a:pt x="3" y="4"/>
                        <a:pt x="4" y="3"/>
                        <a:pt x="4" y="2"/>
                      </a:cubicBezTo>
                      <a:cubicBezTo>
                        <a:pt x="4" y="2"/>
                        <a:pt x="4" y="1"/>
                        <a:pt x="4" y="0"/>
                      </a:cubicBezTo>
                      <a:cubicBezTo>
                        <a:pt x="3" y="0"/>
                        <a:pt x="2" y="0"/>
                        <a:pt x="0" y="1"/>
                      </a:cubicBezTo>
                      <a:cubicBezTo>
                        <a:pt x="0" y="1"/>
                        <a:pt x="0" y="2"/>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94" name="Oval 1310"/>
                <p:cNvSpPr>
                  <a:spLocks noChangeArrowheads="1"/>
                </p:cNvSpPr>
                <p:nvPr/>
              </p:nvSpPr>
              <p:spPr bwMode="auto">
                <a:xfrm>
                  <a:off x="1407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95" name="Freeform 1311"/>
                <p:cNvSpPr>
                  <a:spLocks/>
                </p:cNvSpPr>
                <p:nvPr/>
              </p:nvSpPr>
              <p:spPr bwMode="auto">
                <a:xfrm>
                  <a:off x="14065" y="1000"/>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0 w 22"/>
                    <a:gd name="T13" fmla="*/ 44 h 47"/>
                    <a:gd name="T14" fmla="*/ 10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ubicBezTo>
                        <a:pt x="14" y="0"/>
                        <a:pt x="7" y="0"/>
                        <a:pt x="6" y="0"/>
                      </a:cubicBezTo>
                      <a:cubicBezTo>
                        <a:pt x="2"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96" name="Freeform 1312"/>
                <p:cNvSpPr>
                  <a:spLocks/>
                </p:cNvSpPr>
                <p:nvPr/>
              </p:nvSpPr>
              <p:spPr bwMode="auto">
                <a:xfrm>
                  <a:off x="14143" y="894"/>
                  <a:ext cx="28" cy="71"/>
                </a:xfrm>
                <a:custGeom>
                  <a:avLst/>
                  <a:gdLst>
                    <a:gd name="T0" fmla="*/ 0 w 12"/>
                    <a:gd name="T1" fmla="*/ 27 h 30"/>
                    <a:gd name="T2" fmla="*/ 2 w 12"/>
                    <a:gd name="T3" fmla="*/ 30 h 30"/>
                    <a:gd name="T4" fmla="*/ 5 w 12"/>
                    <a:gd name="T5" fmla="*/ 27 h 30"/>
                    <a:gd name="T6" fmla="*/ 5 w 12"/>
                    <a:gd name="T7" fmla="*/ 6 h 30"/>
                    <a:gd name="T8" fmla="*/ 6 w 12"/>
                    <a:gd name="T9" fmla="*/ 6 h 30"/>
                    <a:gd name="T10" fmla="*/ 6 w 12"/>
                    <a:gd name="T11" fmla="*/ 27 h 30"/>
                    <a:gd name="T12" fmla="*/ 9 w 12"/>
                    <a:gd name="T13" fmla="*/ 30 h 30"/>
                    <a:gd name="T14" fmla="*/ 12 w 12"/>
                    <a:gd name="T15" fmla="*/ 27 h 30"/>
                    <a:gd name="T16" fmla="*/ 12 w 12"/>
                    <a:gd name="T17" fmla="*/ 0 h 30"/>
                    <a:gd name="T18" fmla="*/ 0 w 12"/>
                    <a:gd name="T19" fmla="*/ 2 h 30"/>
                    <a:gd name="T20" fmla="*/ 0 w 12"/>
                    <a:gd name="T21"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0">
                      <a:moveTo>
                        <a:pt x="0" y="27"/>
                      </a:moveTo>
                      <a:cubicBezTo>
                        <a:pt x="0" y="29"/>
                        <a:pt x="1" y="30"/>
                        <a:pt x="2" y="30"/>
                      </a:cubicBezTo>
                      <a:cubicBezTo>
                        <a:pt x="4" y="30"/>
                        <a:pt x="5" y="29"/>
                        <a:pt x="5" y="27"/>
                      </a:cubicBezTo>
                      <a:cubicBezTo>
                        <a:pt x="5" y="25"/>
                        <a:pt x="5" y="6"/>
                        <a:pt x="5" y="6"/>
                      </a:cubicBezTo>
                      <a:cubicBezTo>
                        <a:pt x="5" y="6"/>
                        <a:pt x="5" y="6"/>
                        <a:pt x="6" y="6"/>
                      </a:cubicBezTo>
                      <a:cubicBezTo>
                        <a:pt x="6" y="6"/>
                        <a:pt x="6" y="25"/>
                        <a:pt x="6" y="27"/>
                      </a:cubicBezTo>
                      <a:cubicBezTo>
                        <a:pt x="6" y="29"/>
                        <a:pt x="8" y="30"/>
                        <a:pt x="9" y="30"/>
                      </a:cubicBezTo>
                      <a:cubicBezTo>
                        <a:pt x="11" y="30"/>
                        <a:pt x="12" y="29"/>
                        <a:pt x="12" y="27"/>
                      </a:cubicBezTo>
                      <a:cubicBezTo>
                        <a:pt x="12" y="26"/>
                        <a:pt x="12" y="11"/>
                        <a:pt x="12" y="0"/>
                      </a:cubicBezTo>
                      <a:cubicBezTo>
                        <a:pt x="8" y="1"/>
                        <a:pt x="3" y="2"/>
                        <a:pt x="0" y="2"/>
                      </a:cubicBezTo>
                      <a:cubicBezTo>
                        <a:pt x="0" y="12"/>
                        <a:pt x="0" y="26"/>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97" name="Freeform 1313"/>
                <p:cNvSpPr>
                  <a:spLocks/>
                </p:cNvSpPr>
                <p:nvPr/>
              </p:nvSpPr>
              <p:spPr bwMode="auto">
                <a:xfrm>
                  <a:off x="13994" y="1026"/>
                  <a:ext cx="14" cy="24"/>
                </a:xfrm>
                <a:custGeom>
                  <a:avLst/>
                  <a:gdLst>
                    <a:gd name="T0" fmla="*/ 1 w 6"/>
                    <a:gd name="T1" fmla="*/ 10 h 10"/>
                    <a:gd name="T2" fmla="*/ 4 w 6"/>
                    <a:gd name="T3" fmla="*/ 9 h 10"/>
                    <a:gd name="T4" fmla="*/ 6 w 6"/>
                    <a:gd name="T5" fmla="*/ 0 h 10"/>
                    <a:gd name="T6" fmla="*/ 5 w 6"/>
                    <a:gd name="T7" fmla="*/ 1 h 10"/>
                    <a:gd name="T8" fmla="*/ 1 w 6"/>
                    <a:gd name="T9" fmla="*/ 2 h 10"/>
                    <a:gd name="T10" fmla="*/ 0 w 6"/>
                    <a:gd name="T11" fmla="*/ 7 h 10"/>
                    <a:gd name="T12" fmla="*/ 1 w 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1" y="10"/>
                      </a:moveTo>
                      <a:cubicBezTo>
                        <a:pt x="2" y="10"/>
                        <a:pt x="3" y="9"/>
                        <a:pt x="4" y="9"/>
                      </a:cubicBezTo>
                      <a:cubicBezTo>
                        <a:pt x="4" y="8"/>
                        <a:pt x="5" y="3"/>
                        <a:pt x="6" y="0"/>
                      </a:cubicBezTo>
                      <a:cubicBezTo>
                        <a:pt x="6" y="0"/>
                        <a:pt x="5" y="0"/>
                        <a:pt x="5" y="1"/>
                      </a:cubicBezTo>
                      <a:cubicBezTo>
                        <a:pt x="4" y="1"/>
                        <a:pt x="3" y="2"/>
                        <a:pt x="1" y="2"/>
                      </a:cubicBezTo>
                      <a:cubicBezTo>
                        <a:pt x="1" y="5"/>
                        <a:pt x="0" y="7"/>
                        <a:pt x="0" y="7"/>
                      </a:cubicBezTo>
                      <a:cubicBezTo>
                        <a:pt x="0" y="8"/>
                        <a:pt x="0" y="9"/>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98" name="Freeform 1314"/>
                <p:cNvSpPr>
                  <a:spLocks/>
                </p:cNvSpPr>
                <p:nvPr/>
              </p:nvSpPr>
              <p:spPr bwMode="auto">
                <a:xfrm>
                  <a:off x="13977" y="1036"/>
                  <a:ext cx="10" cy="19"/>
                </a:xfrm>
                <a:custGeom>
                  <a:avLst/>
                  <a:gdLst>
                    <a:gd name="T0" fmla="*/ 0 w 4"/>
                    <a:gd name="T1" fmla="*/ 6 h 8"/>
                    <a:gd name="T2" fmla="*/ 2 w 4"/>
                    <a:gd name="T3" fmla="*/ 8 h 8"/>
                    <a:gd name="T4" fmla="*/ 4 w 4"/>
                    <a:gd name="T5" fmla="*/ 6 h 8"/>
                    <a:gd name="T6" fmla="*/ 4 w 4"/>
                    <a:gd name="T7" fmla="*/ 0 h 8"/>
                    <a:gd name="T8" fmla="*/ 0 w 4"/>
                    <a:gd name="T9" fmla="*/ 1 h 8"/>
                    <a:gd name="T10" fmla="*/ 0 w 4"/>
                    <a:gd name="T11" fmla="*/ 6 h 8"/>
                  </a:gdLst>
                  <a:ahLst/>
                  <a:cxnLst>
                    <a:cxn ang="0">
                      <a:pos x="T0" y="T1"/>
                    </a:cxn>
                    <a:cxn ang="0">
                      <a:pos x="T2" y="T3"/>
                    </a:cxn>
                    <a:cxn ang="0">
                      <a:pos x="T4" y="T5"/>
                    </a:cxn>
                    <a:cxn ang="0">
                      <a:pos x="T6" y="T7"/>
                    </a:cxn>
                    <a:cxn ang="0">
                      <a:pos x="T8" y="T9"/>
                    </a:cxn>
                    <a:cxn ang="0">
                      <a:pos x="T10" y="T11"/>
                    </a:cxn>
                  </a:cxnLst>
                  <a:rect l="0" t="0" r="r" b="b"/>
                  <a:pathLst>
                    <a:path w="4" h="8">
                      <a:moveTo>
                        <a:pt x="0" y="6"/>
                      </a:moveTo>
                      <a:cubicBezTo>
                        <a:pt x="0" y="7"/>
                        <a:pt x="1" y="8"/>
                        <a:pt x="2" y="8"/>
                      </a:cubicBezTo>
                      <a:cubicBezTo>
                        <a:pt x="3" y="8"/>
                        <a:pt x="4" y="7"/>
                        <a:pt x="4" y="6"/>
                      </a:cubicBezTo>
                      <a:cubicBezTo>
                        <a:pt x="4" y="5"/>
                        <a:pt x="4" y="3"/>
                        <a:pt x="4" y="0"/>
                      </a:cubicBezTo>
                      <a:cubicBezTo>
                        <a:pt x="3" y="1"/>
                        <a:pt x="1" y="1"/>
                        <a:pt x="0" y="1"/>
                      </a:cubicBezTo>
                      <a:cubicBezTo>
                        <a:pt x="0" y="4"/>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99" name="Oval 1315"/>
                <p:cNvSpPr>
                  <a:spLocks noChangeArrowheads="1"/>
                </p:cNvSpPr>
                <p:nvPr/>
              </p:nvSpPr>
              <p:spPr bwMode="auto">
                <a:xfrm>
                  <a:off x="14145"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00" name="Freeform 1316"/>
                <p:cNvSpPr>
                  <a:spLocks/>
                </p:cNvSpPr>
                <p:nvPr/>
              </p:nvSpPr>
              <p:spPr bwMode="auto">
                <a:xfrm>
                  <a:off x="14124" y="1000"/>
                  <a:ext cx="64" cy="111"/>
                </a:xfrm>
                <a:custGeom>
                  <a:avLst/>
                  <a:gdLst>
                    <a:gd name="T0" fmla="*/ 2 w 27"/>
                    <a:gd name="T1" fmla="*/ 21 h 47"/>
                    <a:gd name="T2" fmla="*/ 4 w 27"/>
                    <a:gd name="T3" fmla="*/ 20 h 47"/>
                    <a:gd name="T4" fmla="*/ 8 w 27"/>
                    <a:gd name="T5" fmla="*/ 7 h 47"/>
                    <a:gd name="T6" fmla="*/ 9 w 27"/>
                    <a:gd name="T7" fmla="*/ 7 h 47"/>
                    <a:gd name="T8" fmla="*/ 2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9 w 27"/>
                    <a:gd name="T27" fmla="*/ 45 h 47"/>
                    <a:gd name="T28" fmla="*/ 19 w 27"/>
                    <a:gd name="T29" fmla="*/ 28 h 47"/>
                    <a:gd name="T30" fmla="*/ 25 w 27"/>
                    <a:gd name="T31" fmla="*/ 28 h 47"/>
                    <a:gd name="T32" fmla="*/ 18 w 27"/>
                    <a:gd name="T33" fmla="*/ 7 h 47"/>
                    <a:gd name="T34" fmla="*/ 20 w 27"/>
                    <a:gd name="T35" fmla="*/ 7 h 47"/>
                    <a:gd name="T36" fmla="*/ 23 w 27"/>
                    <a:gd name="T37" fmla="*/ 20 h 47"/>
                    <a:gd name="T38" fmla="*/ 26 w 27"/>
                    <a:gd name="T39" fmla="*/ 21 h 47"/>
                    <a:gd name="T40" fmla="*/ 27 w 27"/>
                    <a:gd name="T41" fmla="*/ 18 h 47"/>
                    <a:gd name="T42" fmla="*/ 23 w 27"/>
                    <a:gd name="T43" fmla="*/ 5 h 47"/>
                    <a:gd name="T44" fmla="*/ 17 w 27"/>
                    <a:gd name="T45" fmla="*/ 0 h 47"/>
                    <a:gd name="T46" fmla="*/ 10 w 27"/>
                    <a:gd name="T47" fmla="*/ 0 h 47"/>
                    <a:gd name="T48" fmla="*/ 5 w 27"/>
                    <a:gd name="T49" fmla="*/ 5 h 47"/>
                    <a:gd name="T50" fmla="*/ 0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0"/>
                        <a:pt x="25" y="21"/>
                        <a:pt x="26" y="21"/>
                      </a:cubicBezTo>
                      <a:cubicBezTo>
                        <a:pt x="27" y="20"/>
                        <a:pt x="27" y="19"/>
                        <a:pt x="27" y="18"/>
                      </a:cubicBezTo>
                      <a:cubicBezTo>
                        <a:pt x="27" y="18"/>
                        <a:pt x="25" y="10"/>
                        <a:pt x="23" y="5"/>
                      </a:cubicBezTo>
                      <a:cubicBezTo>
                        <a:pt x="22" y="2"/>
                        <a:pt x="20" y="0"/>
                        <a:pt x="17" y="0"/>
                      </a:cubicBezTo>
                      <a:cubicBezTo>
                        <a:pt x="16" y="0"/>
                        <a:pt x="11" y="0"/>
                        <a:pt x="10" y="0"/>
                      </a:cubicBezTo>
                      <a:cubicBezTo>
                        <a:pt x="8" y="0"/>
                        <a:pt x="5" y="2"/>
                        <a:pt x="5" y="5"/>
                      </a:cubicBezTo>
                      <a:cubicBezTo>
                        <a:pt x="3" y="10"/>
                        <a:pt x="1" y="18"/>
                        <a:pt x="0"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01" name="Freeform 1317"/>
                <p:cNvSpPr>
                  <a:spLocks/>
                </p:cNvSpPr>
                <p:nvPr/>
              </p:nvSpPr>
              <p:spPr bwMode="auto">
                <a:xfrm>
                  <a:off x="13944" y="1040"/>
                  <a:ext cx="31" cy="71"/>
                </a:xfrm>
                <a:custGeom>
                  <a:avLst/>
                  <a:gdLst>
                    <a:gd name="T0" fmla="*/ 0 w 13"/>
                    <a:gd name="T1" fmla="*/ 27 h 30"/>
                    <a:gd name="T2" fmla="*/ 3 w 13"/>
                    <a:gd name="T3" fmla="*/ 30 h 30"/>
                    <a:gd name="T4" fmla="*/ 6 w 13"/>
                    <a:gd name="T5" fmla="*/ 27 h 30"/>
                    <a:gd name="T6" fmla="*/ 6 w 13"/>
                    <a:gd name="T7" fmla="*/ 6 h 30"/>
                    <a:gd name="T8" fmla="*/ 7 w 13"/>
                    <a:gd name="T9" fmla="*/ 6 h 30"/>
                    <a:gd name="T10" fmla="*/ 7 w 13"/>
                    <a:gd name="T11" fmla="*/ 27 h 30"/>
                    <a:gd name="T12" fmla="*/ 10 w 13"/>
                    <a:gd name="T13" fmla="*/ 30 h 30"/>
                    <a:gd name="T14" fmla="*/ 13 w 13"/>
                    <a:gd name="T15" fmla="*/ 27 h 30"/>
                    <a:gd name="T16" fmla="*/ 13 w 13"/>
                    <a:gd name="T17" fmla="*/ 0 h 30"/>
                    <a:gd name="T18" fmla="*/ 0 w 13"/>
                    <a:gd name="T19" fmla="*/ 2 h 30"/>
                    <a:gd name="T20" fmla="*/ 0 w 13"/>
                    <a:gd name="T21"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0">
                      <a:moveTo>
                        <a:pt x="0" y="27"/>
                      </a:moveTo>
                      <a:cubicBezTo>
                        <a:pt x="0" y="29"/>
                        <a:pt x="2" y="30"/>
                        <a:pt x="3" y="30"/>
                      </a:cubicBezTo>
                      <a:cubicBezTo>
                        <a:pt x="5" y="30"/>
                        <a:pt x="6" y="29"/>
                        <a:pt x="6" y="27"/>
                      </a:cubicBezTo>
                      <a:cubicBezTo>
                        <a:pt x="6" y="25"/>
                        <a:pt x="6" y="6"/>
                        <a:pt x="6" y="6"/>
                      </a:cubicBezTo>
                      <a:cubicBezTo>
                        <a:pt x="6" y="6"/>
                        <a:pt x="6" y="6"/>
                        <a:pt x="7" y="6"/>
                      </a:cubicBezTo>
                      <a:cubicBezTo>
                        <a:pt x="7" y="6"/>
                        <a:pt x="7" y="25"/>
                        <a:pt x="7" y="27"/>
                      </a:cubicBezTo>
                      <a:cubicBezTo>
                        <a:pt x="7" y="29"/>
                        <a:pt x="8" y="30"/>
                        <a:pt x="10" y="30"/>
                      </a:cubicBezTo>
                      <a:cubicBezTo>
                        <a:pt x="11" y="30"/>
                        <a:pt x="13" y="29"/>
                        <a:pt x="13" y="27"/>
                      </a:cubicBezTo>
                      <a:cubicBezTo>
                        <a:pt x="13" y="26"/>
                        <a:pt x="13" y="10"/>
                        <a:pt x="13" y="0"/>
                      </a:cubicBezTo>
                      <a:cubicBezTo>
                        <a:pt x="9" y="1"/>
                        <a:pt x="5" y="1"/>
                        <a:pt x="0" y="2"/>
                      </a:cubicBezTo>
                      <a:cubicBezTo>
                        <a:pt x="0" y="12"/>
                        <a:pt x="0" y="26"/>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02" name="Freeform 1318"/>
                <p:cNvSpPr>
                  <a:spLocks/>
                </p:cNvSpPr>
                <p:nvPr/>
              </p:nvSpPr>
              <p:spPr bwMode="auto">
                <a:xfrm>
                  <a:off x="13227" y="917"/>
                  <a:ext cx="14" cy="48"/>
                </a:xfrm>
                <a:custGeom>
                  <a:avLst/>
                  <a:gdLst>
                    <a:gd name="T0" fmla="*/ 3 w 6"/>
                    <a:gd name="T1" fmla="*/ 20 h 20"/>
                    <a:gd name="T2" fmla="*/ 6 w 6"/>
                    <a:gd name="T3" fmla="*/ 17 h 20"/>
                    <a:gd name="T4" fmla="*/ 6 w 6"/>
                    <a:gd name="T5" fmla="*/ 5 h 20"/>
                    <a:gd name="T6" fmla="*/ 4 w 6"/>
                    <a:gd name="T7" fmla="*/ 3 h 20"/>
                    <a:gd name="T8" fmla="*/ 0 w 6"/>
                    <a:gd name="T9" fmla="*/ 0 h 20"/>
                    <a:gd name="T10" fmla="*/ 0 w 6"/>
                    <a:gd name="T11" fmla="*/ 17 h 20"/>
                    <a:gd name="T12" fmla="*/ 3 w 6"/>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 h="20">
                      <a:moveTo>
                        <a:pt x="3" y="20"/>
                      </a:moveTo>
                      <a:cubicBezTo>
                        <a:pt x="4" y="20"/>
                        <a:pt x="6" y="19"/>
                        <a:pt x="6" y="17"/>
                      </a:cubicBezTo>
                      <a:cubicBezTo>
                        <a:pt x="6" y="16"/>
                        <a:pt x="6" y="10"/>
                        <a:pt x="6" y="5"/>
                      </a:cubicBezTo>
                      <a:cubicBezTo>
                        <a:pt x="5" y="4"/>
                        <a:pt x="4" y="4"/>
                        <a:pt x="4" y="3"/>
                      </a:cubicBezTo>
                      <a:cubicBezTo>
                        <a:pt x="3" y="2"/>
                        <a:pt x="1" y="1"/>
                        <a:pt x="0" y="0"/>
                      </a:cubicBezTo>
                      <a:cubicBezTo>
                        <a:pt x="0" y="8"/>
                        <a:pt x="0" y="16"/>
                        <a:pt x="0" y="17"/>
                      </a:cubicBezTo>
                      <a:cubicBezTo>
                        <a:pt x="0" y="19"/>
                        <a:pt x="1" y="20"/>
                        <a:pt x="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03" name="Freeform 1319"/>
                <p:cNvSpPr>
                  <a:spLocks/>
                </p:cNvSpPr>
                <p:nvPr/>
              </p:nvSpPr>
              <p:spPr bwMode="auto">
                <a:xfrm>
                  <a:off x="13149" y="887"/>
                  <a:ext cx="54" cy="78"/>
                </a:xfrm>
                <a:custGeom>
                  <a:avLst/>
                  <a:gdLst>
                    <a:gd name="T0" fmla="*/ 0 w 23"/>
                    <a:gd name="T1" fmla="*/ 14 h 33"/>
                    <a:gd name="T2" fmla="*/ 6 w 23"/>
                    <a:gd name="T3" fmla="*/ 14 h 33"/>
                    <a:gd name="T4" fmla="*/ 6 w 23"/>
                    <a:gd name="T5" fmla="*/ 31 h 33"/>
                    <a:gd name="T6" fmla="*/ 9 w 23"/>
                    <a:gd name="T7" fmla="*/ 33 h 33"/>
                    <a:gd name="T8" fmla="*/ 11 w 23"/>
                    <a:gd name="T9" fmla="*/ 31 h 33"/>
                    <a:gd name="T10" fmla="*/ 11 w 23"/>
                    <a:gd name="T11" fmla="*/ 14 h 33"/>
                    <a:gd name="T12" fmla="*/ 12 w 23"/>
                    <a:gd name="T13" fmla="*/ 14 h 33"/>
                    <a:gd name="T14" fmla="*/ 12 w 23"/>
                    <a:gd name="T15" fmla="*/ 31 h 33"/>
                    <a:gd name="T16" fmla="*/ 14 w 23"/>
                    <a:gd name="T17" fmla="*/ 33 h 33"/>
                    <a:gd name="T18" fmla="*/ 17 w 23"/>
                    <a:gd name="T19" fmla="*/ 31 h 33"/>
                    <a:gd name="T20" fmla="*/ 17 w 23"/>
                    <a:gd name="T21" fmla="*/ 14 h 33"/>
                    <a:gd name="T22" fmla="*/ 23 w 23"/>
                    <a:gd name="T23" fmla="*/ 14 h 33"/>
                    <a:gd name="T24" fmla="*/ 20 w 23"/>
                    <a:gd name="T25" fmla="*/ 6 h 33"/>
                    <a:gd name="T26" fmla="*/ 4 w 23"/>
                    <a:gd name="T27" fmla="*/ 0 h 33"/>
                    <a:gd name="T28" fmla="*/ 0 w 23"/>
                    <a:gd name="T29"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3">
                      <a:moveTo>
                        <a:pt x="0" y="14"/>
                      </a:moveTo>
                      <a:cubicBezTo>
                        <a:pt x="6" y="14"/>
                        <a:pt x="6" y="14"/>
                        <a:pt x="6" y="14"/>
                      </a:cubicBezTo>
                      <a:cubicBezTo>
                        <a:pt x="6" y="22"/>
                        <a:pt x="6" y="30"/>
                        <a:pt x="6" y="31"/>
                      </a:cubicBezTo>
                      <a:cubicBezTo>
                        <a:pt x="6" y="32"/>
                        <a:pt x="7" y="33"/>
                        <a:pt x="9" y="33"/>
                      </a:cubicBezTo>
                      <a:cubicBezTo>
                        <a:pt x="10" y="33"/>
                        <a:pt x="11" y="32"/>
                        <a:pt x="11" y="31"/>
                      </a:cubicBezTo>
                      <a:cubicBezTo>
                        <a:pt x="11" y="29"/>
                        <a:pt x="11" y="14"/>
                        <a:pt x="11" y="14"/>
                      </a:cubicBezTo>
                      <a:cubicBezTo>
                        <a:pt x="12" y="14"/>
                        <a:pt x="12" y="14"/>
                        <a:pt x="12" y="14"/>
                      </a:cubicBezTo>
                      <a:cubicBezTo>
                        <a:pt x="12" y="14"/>
                        <a:pt x="12" y="29"/>
                        <a:pt x="12" y="31"/>
                      </a:cubicBezTo>
                      <a:cubicBezTo>
                        <a:pt x="12" y="32"/>
                        <a:pt x="13" y="33"/>
                        <a:pt x="14" y="33"/>
                      </a:cubicBezTo>
                      <a:cubicBezTo>
                        <a:pt x="16" y="33"/>
                        <a:pt x="17" y="32"/>
                        <a:pt x="17" y="31"/>
                      </a:cubicBezTo>
                      <a:cubicBezTo>
                        <a:pt x="17" y="30"/>
                        <a:pt x="17" y="22"/>
                        <a:pt x="17" y="14"/>
                      </a:cubicBezTo>
                      <a:cubicBezTo>
                        <a:pt x="23" y="14"/>
                        <a:pt x="23" y="14"/>
                        <a:pt x="23" y="14"/>
                      </a:cubicBezTo>
                      <a:cubicBezTo>
                        <a:pt x="22" y="11"/>
                        <a:pt x="21" y="9"/>
                        <a:pt x="20" y="6"/>
                      </a:cubicBezTo>
                      <a:cubicBezTo>
                        <a:pt x="15" y="4"/>
                        <a:pt x="10" y="2"/>
                        <a:pt x="4" y="0"/>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04" name="Freeform 1320"/>
                <p:cNvSpPr>
                  <a:spLocks/>
                </p:cNvSpPr>
                <p:nvPr/>
              </p:nvSpPr>
              <p:spPr bwMode="auto">
                <a:xfrm>
                  <a:off x="13345" y="1036"/>
                  <a:ext cx="55" cy="75"/>
                </a:xfrm>
                <a:custGeom>
                  <a:avLst/>
                  <a:gdLst>
                    <a:gd name="T0" fmla="*/ 0 w 23"/>
                    <a:gd name="T1" fmla="*/ 13 h 32"/>
                    <a:gd name="T2" fmla="*/ 7 w 23"/>
                    <a:gd name="T3" fmla="*/ 13 h 32"/>
                    <a:gd name="T4" fmla="*/ 7 w 23"/>
                    <a:gd name="T5" fmla="*/ 30 h 32"/>
                    <a:gd name="T6" fmla="*/ 9 w 23"/>
                    <a:gd name="T7" fmla="*/ 32 h 32"/>
                    <a:gd name="T8" fmla="*/ 11 w 23"/>
                    <a:gd name="T9" fmla="*/ 30 h 32"/>
                    <a:gd name="T10" fmla="*/ 11 w 23"/>
                    <a:gd name="T11" fmla="*/ 13 h 32"/>
                    <a:gd name="T12" fmla="*/ 12 w 23"/>
                    <a:gd name="T13" fmla="*/ 13 h 32"/>
                    <a:gd name="T14" fmla="*/ 12 w 23"/>
                    <a:gd name="T15" fmla="*/ 30 h 32"/>
                    <a:gd name="T16" fmla="*/ 14 w 23"/>
                    <a:gd name="T17" fmla="*/ 32 h 32"/>
                    <a:gd name="T18" fmla="*/ 17 w 23"/>
                    <a:gd name="T19" fmla="*/ 30 h 32"/>
                    <a:gd name="T20" fmla="*/ 17 w 23"/>
                    <a:gd name="T21" fmla="*/ 13 h 32"/>
                    <a:gd name="T22" fmla="*/ 23 w 23"/>
                    <a:gd name="T23" fmla="*/ 13 h 32"/>
                    <a:gd name="T24" fmla="*/ 19 w 23"/>
                    <a:gd name="T25" fmla="*/ 1 h 32"/>
                    <a:gd name="T26" fmla="*/ 4 w 23"/>
                    <a:gd name="T27" fmla="*/ 0 h 32"/>
                    <a:gd name="T28" fmla="*/ 0 w 23"/>
                    <a:gd name="T29"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2">
                      <a:moveTo>
                        <a:pt x="0" y="13"/>
                      </a:moveTo>
                      <a:cubicBezTo>
                        <a:pt x="7" y="13"/>
                        <a:pt x="7" y="13"/>
                        <a:pt x="7" y="13"/>
                      </a:cubicBezTo>
                      <a:cubicBezTo>
                        <a:pt x="7" y="21"/>
                        <a:pt x="7" y="29"/>
                        <a:pt x="7" y="30"/>
                      </a:cubicBezTo>
                      <a:cubicBezTo>
                        <a:pt x="7" y="31"/>
                        <a:pt x="8" y="32"/>
                        <a:pt x="9" y="32"/>
                      </a:cubicBezTo>
                      <a:cubicBezTo>
                        <a:pt x="10" y="32"/>
                        <a:pt x="11" y="31"/>
                        <a:pt x="11" y="30"/>
                      </a:cubicBezTo>
                      <a:cubicBezTo>
                        <a:pt x="11" y="28"/>
                        <a:pt x="11" y="13"/>
                        <a:pt x="11" y="13"/>
                      </a:cubicBezTo>
                      <a:cubicBezTo>
                        <a:pt x="12" y="13"/>
                        <a:pt x="12" y="13"/>
                        <a:pt x="12" y="13"/>
                      </a:cubicBezTo>
                      <a:cubicBezTo>
                        <a:pt x="12" y="13"/>
                        <a:pt x="12" y="28"/>
                        <a:pt x="12" y="30"/>
                      </a:cubicBezTo>
                      <a:cubicBezTo>
                        <a:pt x="12" y="31"/>
                        <a:pt x="13" y="32"/>
                        <a:pt x="14" y="32"/>
                      </a:cubicBezTo>
                      <a:cubicBezTo>
                        <a:pt x="16" y="32"/>
                        <a:pt x="17" y="31"/>
                        <a:pt x="17" y="30"/>
                      </a:cubicBezTo>
                      <a:cubicBezTo>
                        <a:pt x="17" y="29"/>
                        <a:pt x="17" y="21"/>
                        <a:pt x="17" y="13"/>
                      </a:cubicBezTo>
                      <a:cubicBezTo>
                        <a:pt x="23" y="13"/>
                        <a:pt x="23" y="13"/>
                        <a:pt x="23" y="13"/>
                      </a:cubicBezTo>
                      <a:cubicBezTo>
                        <a:pt x="21" y="8"/>
                        <a:pt x="20" y="4"/>
                        <a:pt x="19" y="1"/>
                      </a:cubicBezTo>
                      <a:cubicBezTo>
                        <a:pt x="14" y="1"/>
                        <a:pt x="9" y="1"/>
                        <a:pt x="4" y="0"/>
                      </a:cubicBezTo>
                      <a:cubicBezTo>
                        <a:pt x="0" y="13"/>
                        <a:pt x="0" y="13"/>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05" name="Freeform 1321"/>
                <p:cNvSpPr>
                  <a:spLocks/>
                </p:cNvSpPr>
                <p:nvPr/>
              </p:nvSpPr>
              <p:spPr bwMode="auto">
                <a:xfrm>
                  <a:off x="13144" y="884"/>
                  <a:ext cx="12" cy="19"/>
                </a:xfrm>
                <a:custGeom>
                  <a:avLst/>
                  <a:gdLst>
                    <a:gd name="T0" fmla="*/ 1 w 5"/>
                    <a:gd name="T1" fmla="*/ 8 h 8"/>
                    <a:gd name="T2" fmla="*/ 4 w 5"/>
                    <a:gd name="T3" fmla="*/ 7 h 8"/>
                    <a:gd name="T4" fmla="*/ 5 w 5"/>
                    <a:gd name="T5" fmla="*/ 1 h 8"/>
                    <a:gd name="T6" fmla="*/ 2 w 5"/>
                    <a:gd name="T7" fmla="*/ 0 h 8"/>
                    <a:gd name="T8" fmla="*/ 0 w 5"/>
                    <a:gd name="T9" fmla="*/ 6 h 8"/>
                    <a:gd name="T10" fmla="*/ 1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1" y="8"/>
                      </a:moveTo>
                      <a:cubicBezTo>
                        <a:pt x="2" y="8"/>
                        <a:pt x="3" y="8"/>
                        <a:pt x="4" y="7"/>
                      </a:cubicBezTo>
                      <a:cubicBezTo>
                        <a:pt x="4" y="6"/>
                        <a:pt x="5" y="4"/>
                        <a:pt x="5" y="1"/>
                      </a:cubicBezTo>
                      <a:cubicBezTo>
                        <a:pt x="4" y="1"/>
                        <a:pt x="3" y="0"/>
                        <a:pt x="2" y="0"/>
                      </a:cubicBezTo>
                      <a:cubicBezTo>
                        <a:pt x="1" y="3"/>
                        <a:pt x="0" y="5"/>
                        <a:pt x="0" y="6"/>
                      </a:cubicBezTo>
                      <a:cubicBezTo>
                        <a:pt x="0" y="7"/>
                        <a:pt x="0" y="8"/>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06" name="Freeform 1322"/>
                <p:cNvSpPr>
                  <a:spLocks/>
                </p:cNvSpPr>
                <p:nvPr/>
              </p:nvSpPr>
              <p:spPr bwMode="auto">
                <a:xfrm>
                  <a:off x="13244" y="932"/>
                  <a:ext cx="11" cy="33"/>
                </a:xfrm>
                <a:custGeom>
                  <a:avLst/>
                  <a:gdLst>
                    <a:gd name="T0" fmla="*/ 0 w 5"/>
                    <a:gd name="T1" fmla="*/ 11 h 14"/>
                    <a:gd name="T2" fmla="*/ 3 w 5"/>
                    <a:gd name="T3" fmla="*/ 14 h 14"/>
                    <a:gd name="T4" fmla="*/ 5 w 5"/>
                    <a:gd name="T5" fmla="*/ 11 h 14"/>
                    <a:gd name="T6" fmla="*/ 5 w 5"/>
                    <a:gd name="T7" fmla="*/ 8 h 14"/>
                    <a:gd name="T8" fmla="*/ 0 w 5"/>
                    <a:gd name="T9" fmla="*/ 0 h 14"/>
                    <a:gd name="T10" fmla="*/ 0 w 5"/>
                    <a:gd name="T11" fmla="*/ 11 h 14"/>
                  </a:gdLst>
                  <a:ahLst/>
                  <a:cxnLst>
                    <a:cxn ang="0">
                      <a:pos x="T0" y="T1"/>
                    </a:cxn>
                    <a:cxn ang="0">
                      <a:pos x="T2" y="T3"/>
                    </a:cxn>
                    <a:cxn ang="0">
                      <a:pos x="T4" y="T5"/>
                    </a:cxn>
                    <a:cxn ang="0">
                      <a:pos x="T6" y="T7"/>
                    </a:cxn>
                    <a:cxn ang="0">
                      <a:pos x="T8" y="T9"/>
                    </a:cxn>
                    <a:cxn ang="0">
                      <a:pos x="T10" y="T11"/>
                    </a:cxn>
                  </a:cxnLst>
                  <a:rect l="0" t="0" r="r" b="b"/>
                  <a:pathLst>
                    <a:path w="5" h="14">
                      <a:moveTo>
                        <a:pt x="0" y="11"/>
                      </a:moveTo>
                      <a:cubicBezTo>
                        <a:pt x="0" y="13"/>
                        <a:pt x="1" y="14"/>
                        <a:pt x="3" y="14"/>
                      </a:cubicBezTo>
                      <a:cubicBezTo>
                        <a:pt x="4" y="14"/>
                        <a:pt x="5" y="13"/>
                        <a:pt x="5" y="11"/>
                      </a:cubicBezTo>
                      <a:cubicBezTo>
                        <a:pt x="5" y="11"/>
                        <a:pt x="5" y="10"/>
                        <a:pt x="5" y="8"/>
                      </a:cubicBezTo>
                      <a:cubicBezTo>
                        <a:pt x="4" y="6"/>
                        <a:pt x="2" y="3"/>
                        <a:pt x="0" y="0"/>
                      </a:cubicBezTo>
                      <a:cubicBezTo>
                        <a:pt x="0" y="5"/>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07" name="Freeform 1323"/>
                <p:cNvSpPr>
                  <a:spLocks/>
                </p:cNvSpPr>
                <p:nvPr/>
              </p:nvSpPr>
              <p:spPr bwMode="auto">
                <a:xfrm>
                  <a:off x="13279" y="1003"/>
                  <a:ext cx="43" cy="108"/>
                </a:xfrm>
                <a:custGeom>
                  <a:avLst/>
                  <a:gdLst>
                    <a:gd name="T0" fmla="*/ 0 w 18"/>
                    <a:gd name="T1" fmla="*/ 5 h 46"/>
                    <a:gd name="T2" fmla="*/ 0 w 18"/>
                    <a:gd name="T3" fmla="*/ 20 h 46"/>
                    <a:gd name="T4" fmla="*/ 3 w 18"/>
                    <a:gd name="T5" fmla="*/ 22 h 46"/>
                    <a:gd name="T6" fmla="*/ 5 w 18"/>
                    <a:gd name="T7" fmla="*/ 20 h 46"/>
                    <a:gd name="T8" fmla="*/ 5 w 18"/>
                    <a:gd name="T9" fmla="*/ 7 h 46"/>
                    <a:gd name="T10" fmla="*/ 6 w 18"/>
                    <a:gd name="T11" fmla="*/ 7 h 46"/>
                    <a:gd name="T12" fmla="*/ 6 w 18"/>
                    <a:gd name="T13" fmla="*/ 43 h 46"/>
                    <a:gd name="T14" fmla="*/ 8 w 18"/>
                    <a:gd name="T15" fmla="*/ 46 h 46"/>
                    <a:gd name="T16" fmla="*/ 11 w 18"/>
                    <a:gd name="T17" fmla="*/ 43 h 46"/>
                    <a:gd name="T18" fmla="*/ 11 w 18"/>
                    <a:gd name="T19" fmla="*/ 22 h 46"/>
                    <a:gd name="T20" fmla="*/ 12 w 18"/>
                    <a:gd name="T21" fmla="*/ 22 h 46"/>
                    <a:gd name="T22" fmla="*/ 12 w 18"/>
                    <a:gd name="T23" fmla="*/ 43 h 46"/>
                    <a:gd name="T24" fmla="*/ 15 w 18"/>
                    <a:gd name="T25" fmla="*/ 46 h 46"/>
                    <a:gd name="T26" fmla="*/ 18 w 18"/>
                    <a:gd name="T27" fmla="*/ 43 h 46"/>
                    <a:gd name="T28" fmla="*/ 18 w 18"/>
                    <a:gd name="T29" fmla="*/ 10 h 46"/>
                    <a:gd name="T30" fmla="*/ 6 w 18"/>
                    <a:gd name="T31" fmla="*/ 2 h 46"/>
                    <a:gd name="T32" fmla="*/ 3 w 18"/>
                    <a:gd name="T33" fmla="*/ 0 h 46"/>
                    <a:gd name="T34" fmla="*/ 0 w 18"/>
                    <a:gd name="T35"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6">
                      <a:moveTo>
                        <a:pt x="0" y="5"/>
                      </a:moveTo>
                      <a:cubicBezTo>
                        <a:pt x="0" y="7"/>
                        <a:pt x="0" y="19"/>
                        <a:pt x="0" y="20"/>
                      </a:cubicBezTo>
                      <a:cubicBezTo>
                        <a:pt x="0" y="21"/>
                        <a:pt x="1" y="22"/>
                        <a:pt x="3" y="22"/>
                      </a:cubicBezTo>
                      <a:cubicBezTo>
                        <a:pt x="4" y="22"/>
                        <a:pt x="5" y="21"/>
                        <a:pt x="5" y="20"/>
                      </a:cubicBezTo>
                      <a:cubicBezTo>
                        <a:pt x="5" y="18"/>
                        <a:pt x="5" y="7"/>
                        <a:pt x="5" y="7"/>
                      </a:cubicBezTo>
                      <a:cubicBezTo>
                        <a:pt x="5" y="7"/>
                        <a:pt x="5" y="7"/>
                        <a:pt x="6" y="7"/>
                      </a:cubicBezTo>
                      <a:cubicBezTo>
                        <a:pt x="6" y="7"/>
                        <a:pt x="6" y="41"/>
                        <a:pt x="6" y="43"/>
                      </a:cubicBezTo>
                      <a:cubicBezTo>
                        <a:pt x="6" y="45"/>
                        <a:pt x="7" y="46"/>
                        <a:pt x="8" y="46"/>
                      </a:cubicBezTo>
                      <a:cubicBezTo>
                        <a:pt x="10" y="46"/>
                        <a:pt x="11" y="45"/>
                        <a:pt x="11" y="43"/>
                      </a:cubicBezTo>
                      <a:cubicBezTo>
                        <a:pt x="11" y="41"/>
                        <a:pt x="11" y="22"/>
                        <a:pt x="11" y="22"/>
                      </a:cubicBezTo>
                      <a:cubicBezTo>
                        <a:pt x="11" y="22"/>
                        <a:pt x="11" y="22"/>
                        <a:pt x="12" y="22"/>
                      </a:cubicBezTo>
                      <a:cubicBezTo>
                        <a:pt x="12" y="22"/>
                        <a:pt x="12" y="41"/>
                        <a:pt x="12" y="43"/>
                      </a:cubicBezTo>
                      <a:cubicBezTo>
                        <a:pt x="12" y="45"/>
                        <a:pt x="14" y="46"/>
                        <a:pt x="15" y="46"/>
                      </a:cubicBezTo>
                      <a:cubicBezTo>
                        <a:pt x="17" y="46"/>
                        <a:pt x="18" y="45"/>
                        <a:pt x="18" y="43"/>
                      </a:cubicBezTo>
                      <a:cubicBezTo>
                        <a:pt x="18" y="41"/>
                        <a:pt x="18" y="19"/>
                        <a:pt x="18" y="10"/>
                      </a:cubicBezTo>
                      <a:cubicBezTo>
                        <a:pt x="14" y="8"/>
                        <a:pt x="10" y="6"/>
                        <a:pt x="6" y="2"/>
                      </a:cubicBezTo>
                      <a:cubicBezTo>
                        <a:pt x="5" y="1"/>
                        <a:pt x="4" y="1"/>
                        <a:pt x="3" y="0"/>
                      </a:cubicBezTo>
                      <a:cubicBezTo>
                        <a:pt x="2" y="1"/>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08" name="Freeform 1324"/>
                <p:cNvSpPr>
                  <a:spLocks/>
                </p:cNvSpPr>
                <p:nvPr/>
              </p:nvSpPr>
              <p:spPr bwMode="auto">
                <a:xfrm>
                  <a:off x="13324" y="1029"/>
                  <a:ext cx="9" cy="26"/>
                </a:xfrm>
                <a:custGeom>
                  <a:avLst/>
                  <a:gdLst>
                    <a:gd name="T0" fmla="*/ 0 w 4"/>
                    <a:gd name="T1" fmla="*/ 9 h 11"/>
                    <a:gd name="T2" fmla="*/ 2 w 4"/>
                    <a:gd name="T3" fmla="*/ 11 h 11"/>
                    <a:gd name="T4" fmla="*/ 4 w 4"/>
                    <a:gd name="T5" fmla="*/ 9 h 11"/>
                    <a:gd name="T6" fmla="*/ 4 w 4"/>
                    <a:gd name="T7" fmla="*/ 1 h 11"/>
                    <a:gd name="T8" fmla="*/ 0 w 4"/>
                    <a:gd name="T9" fmla="*/ 0 h 11"/>
                    <a:gd name="T10" fmla="*/ 0 w 4"/>
                    <a:gd name="T11" fmla="*/ 9 h 11"/>
                  </a:gdLst>
                  <a:ahLst/>
                  <a:cxnLst>
                    <a:cxn ang="0">
                      <a:pos x="T0" y="T1"/>
                    </a:cxn>
                    <a:cxn ang="0">
                      <a:pos x="T2" y="T3"/>
                    </a:cxn>
                    <a:cxn ang="0">
                      <a:pos x="T4" y="T5"/>
                    </a:cxn>
                    <a:cxn ang="0">
                      <a:pos x="T6" y="T7"/>
                    </a:cxn>
                    <a:cxn ang="0">
                      <a:pos x="T8" y="T9"/>
                    </a:cxn>
                    <a:cxn ang="0">
                      <a:pos x="T10" y="T11"/>
                    </a:cxn>
                  </a:cxnLst>
                  <a:rect l="0" t="0" r="r" b="b"/>
                  <a:pathLst>
                    <a:path w="4" h="11">
                      <a:moveTo>
                        <a:pt x="0" y="9"/>
                      </a:moveTo>
                      <a:cubicBezTo>
                        <a:pt x="0" y="10"/>
                        <a:pt x="1" y="11"/>
                        <a:pt x="2" y="11"/>
                      </a:cubicBezTo>
                      <a:cubicBezTo>
                        <a:pt x="3" y="11"/>
                        <a:pt x="4" y="10"/>
                        <a:pt x="4" y="9"/>
                      </a:cubicBezTo>
                      <a:cubicBezTo>
                        <a:pt x="4" y="8"/>
                        <a:pt x="4" y="5"/>
                        <a:pt x="4" y="1"/>
                      </a:cubicBezTo>
                      <a:cubicBezTo>
                        <a:pt x="3" y="1"/>
                        <a:pt x="1" y="0"/>
                        <a:pt x="0" y="0"/>
                      </a:cubicBezTo>
                      <a:cubicBezTo>
                        <a:pt x="0" y="3"/>
                        <a:pt x="0" y="8"/>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09" name="Freeform 1325"/>
                <p:cNvSpPr>
                  <a:spLocks/>
                </p:cNvSpPr>
                <p:nvPr/>
              </p:nvSpPr>
              <p:spPr bwMode="auto">
                <a:xfrm>
                  <a:off x="13341" y="1033"/>
                  <a:ext cx="11" cy="17"/>
                </a:xfrm>
                <a:custGeom>
                  <a:avLst/>
                  <a:gdLst>
                    <a:gd name="T0" fmla="*/ 1 w 5"/>
                    <a:gd name="T1" fmla="*/ 7 h 7"/>
                    <a:gd name="T2" fmla="*/ 4 w 5"/>
                    <a:gd name="T3" fmla="*/ 6 h 7"/>
                    <a:gd name="T4" fmla="*/ 5 w 5"/>
                    <a:gd name="T5" fmla="*/ 1 h 7"/>
                    <a:gd name="T6" fmla="*/ 1 w 5"/>
                    <a:gd name="T7" fmla="*/ 0 h 7"/>
                    <a:gd name="T8" fmla="*/ 0 w 5"/>
                    <a:gd name="T9" fmla="*/ 4 h 7"/>
                    <a:gd name="T10" fmla="*/ 1 w 5"/>
                    <a:gd name="T11" fmla="*/ 7 h 7"/>
                  </a:gdLst>
                  <a:ahLst/>
                  <a:cxnLst>
                    <a:cxn ang="0">
                      <a:pos x="T0" y="T1"/>
                    </a:cxn>
                    <a:cxn ang="0">
                      <a:pos x="T2" y="T3"/>
                    </a:cxn>
                    <a:cxn ang="0">
                      <a:pos x="T4" y="T5"/>
                    </a:cxn>
                    <a:cxn ang="0">
                      <a:pos x="T6" y="T7"/>
                    </a:cxn>
                    <a:cxn ang="0">
                      <a:pos x="T8" y="T9"/>
                    </a:cxn>
                    <a:cxn ang="0">
                      <a:pos x="T10" y="T11"/>
                    </a:cxn>
                  </a:cxnLst>
                  <a:rect l="0" t="0" r="r" b="b"/>
                  <a:pathLst>
                    <a:path w="5" h="7">
                      <a:moveTo>
                        <a:pt x="1" y="7"/>
                      </a:moveTo>
                      <a:cubicBezTo>
                        <a:pt x="2" y="7"/>
                        <a:pt x="4" y="6"/>
                        <a:pt x="4" y="6"/>
                      </a:cubicBezTo>
                      <a:cubicBezTo>
                        <a:pt x="4" y="5"/>
                        <a:pt x="5" y="3"/>
                        <a:pt x="5" y="1"/>
                      </a:cubicBezTo>
                      <a:cubicBezTo>
                        <a:pt x="4" y="1"/>
                        <a:pt x="3" y="1"/>
                        <a:pt x="1" y="0"/>
                      </a:cubicBezTo>
                      <a:cubicBezTo>
                        <a:pt x="1" y="2"/>
                        <a:pt x="0" y="4"/>
                        <a:pt x="0" y="4"/>
                      </a:cubicBezTo>
                      <a:cubicBezTo>
                        <a:pt x="0" y="5"/>
                        <a:pt x="1" y="6"/>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10" name="Freeform 1326"/>
                <p:cNvSpPr>
                  <a:spLocks/>
                </p:cNvSpPr>
                <p:nvPr/>
              </p:nvSpPr>
              <p:spPr bwMode="auto">
                <a:xfrm>
                  <a:off x="13393" y="1038"/>
                  <a:ext cx="11" cy="12"/>
                </a:xfrm>
                <a:custGeom>
                  <a:avLst/>
                  <a:gdLst>
                    <a:gd name="T0" fmla="*/ 1 w 5"/>
                    <a:gd name="T1" fmla="*/ 4 h 5"/>
                    <a:gd name="T2" fmla="*/ 4 w 5"/>
                    <a:gd name="T3" fmla="*/ 5 h 5"/>
                    <a:gd name="T4" fmla="*/ 5 w 5"/>
                    <a:gd name="T5" fmla="*/ 2 h 5"/>
                    <a:gd name="T6" fmla="*/ 4 w 5"/>
                    <a:gd name="T7" fmla="*/ 0 h 5"/>
                    <a:gd name="T8" fmla="*/ 0 w 5"/>
                    <a:gd name="T9" fmla="*/ 0 h 5"/>
                    <a:gd name="T10" fmla="*/ 1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1" y="4"/>
                      </a:moveTo>
                      <a:cubicBezTo>
                        <a:pt x="1" y="4"/>
                        <a:pt x="3" y="5"/>
                        <a:pt x="4" y="5"/>
                      </a:cubicBezTo>
                      <a:cubicBezTo>
                        <a:pt x="4" y="4"/>
                        <a:pt x="5" y="3"/>
                        <a:pt x="5" y="2"/>
                      </a:cubicBezTo>
                      <a:cubicBezTo>
                        <a:pt x="5" y="2"/>
                        <a:pt x="4" y="1"/>
                        <a:pt x="4" y="0"/>
                      </a:cubicBezTo>
                      <a:cubicBezTo>
                        <a:pt x="3" y="0"/>
                        <a:pt x="2" y="0"/>
                        <a:pt x="0" y="0"/>
                      </a:cubicBezTo>
                      <a:cubicBezTo>
                        <a:pt x="1" y="2"/>
                        <a:pt x="1"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11" name="Freeform 1327"/>
                <p:cNvSpPr>
                  <a:spLocks/>
                </p:cNvSpPr>
                <p:nvPr/>
              </p:nvSpPr>
              <p:spPr bwMode="auto">
                <a:xfrm>
                  <a:off x="13608" y="1059"/>
                  <a:ext cx="38" cy="52"/>
                </a:xfrm>
                <a:custGeom>
                  <a:avLst/>
                  <a:gdLst>
                    <a:gd name="T0" fmla="*/ 6 w 16"/>
                    <a:gd name="T1" fmla="*/ 3 h 22"/>
                    <a:gd name="T2" fmla="*/ 6 w 16"/>
                    <a:gd name="T3" fmla="*/ 20 h 22"/>
                    <a:gd name="T4" fmla="*/ 9 w 16"/>
                    <a:gd name="T5" fmla="*/ 22 h 22"/>
                    <a:gd name="T6" fmla="*/ 11 w 16"/>
                    <a:gd name="T7" fmla="*/ 20 h 22"/>
                    <a:gd name="T8" fmla="*/ 11 w 16"/>
                    <a:gd name="T9" fmla="*/ 3 h 22"/>
                    <a:gd name="T10" fmla="*/ 12 w 16"/>
                    <a:gd name="T11" fmla="*/ 3 h 22"/>
                    <a:gd name="T12" fmla="*/ 12 w 16"/>
                    <a:gd name="T13" fmla="*/ 20 h 22"/>
                    <a:gd name="T14" fmla="*/ 14 w 16"/>
                    <a:gd name="T15" fmla="*/ 22 h 22"/>
                    <a:gd name="T16" fmla="*/ 16 w 16"/>
                    <a:gd name="T17" fmla="*/ 20 h 22"/>
                    <a:gd name="T18" fmla="*/ 16 w 16"/>
                    <a:gd name="T19" fmla="*/ 4 h 22"/>
                    <a:gd name="T20" fmla="*/ 1 w 16"/>
                    <a:gd name="T21" fmla="*/ 0 h 22"/>
                    <a:gd name="T22" fmla="*/ 0 w 16"/>
                    <a:gd name="T23" fmla="*/ 3 h 22"/>
                    <a:gd name="T24" fmla="*/ 6 w 16"/>
                    <a:gd name="T2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2">
                      <a:moveTo>
                        <a:pt x="6" y="3"/>
                      </a:moveTo>
                      <a:cubicBezTo>
                        <a:pt x="6" y="11"/>
                        <a:pt x="6" y="19"/>
                        <a:pt x="6" y="20"/>
                      </a:cubicBezTo>
                      <a:cubicBezTo>
                        <a:pt x="6" y="21"/>
                        <a:pt x="7" y="22"/>
                        <a:pt x="9" y="22"/>
                      </a:cubicBezTo>
                      <a:cubicBezTo>
                        <a:pt x="10" y="22"/>
                        <a:pt x="11" y="21"/>
                        <a:pt x="11" y="20"/>
                      </a:cubicBezTo>
                      <a:cubicBezTo>
                        <a:pt x="11" y="18"/>
                        <a:pt x="11" y="3"/>
                        <a:pt x="11" y="3"/>
                      </a:cubicBezTo>
                      <a:cubicBezTo>
                        <a:pt x="12" y="3"/>
                        <a:pt x="12" y="3"/>
                        <a:pt x="12" y="3"/>
                      </a:cubicBezTo>
                      <a:cubicBezTo>
                        <a:pt x="12" y="3"/>
                        <a:pt x="12" y="18"/>
                        <a:pt x="12" y="20"/>
                      </a:cubicBezTo>
                      <a:cubicBezTo>
                        <a:pt x="12" y="21"/>
                        <a:pt x="13" y="22"/>
                        <a:pt x="14" y="22"/>
                      </a:cubicBezTo>
                      <a:cubicBezTo>
                        <a:pt x="15" y="22"/>
                        <a:pt x="16" y="21"/>
                        <a:pt x="16" y="20"/>
                      </a:cubicBezTo>
                      <a:cubicBezTo>
                        <a:pt x="16" y="19"/>
                        <a:pt x="16" y="11"/>
                        <a:pt x="16" y="4"/>
                      </a:cubicBezTo>
                      <a:cubicBezTo>
                        <a:pt x="11" y="3"/>
                        <a:pt x="6" y="1"/>
                        <a:pt x="1" y="0"/>
                      </a:cubicBezTo>
                      <a:cubicBezTo>
                        <a:pt x="0" y="3"/>
                        <a:pt x="0" y="3"/>
                        <a:pt x="0" y="3"/>
                      </a:cubicBezTo>
                      <a:cubicBezTo>
                        <a:pt x="6" y="3"/>
                        <a:pt x="6"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12" name="Freeform 1328"/>
                <p:cNvSpPr>
                  <a:spLocks/>
                </p:cNvSpPr>
                <p:nvPr/>
              </p:nvSpPr>
              <p:spPr bwMode="auto">
                <a:xfrm>
                  <a:off x="13589" y="1055"/>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13" name="Oval 1329"/>
                <p:cNvSpPr>
                  <a:spLocks noChangeArrowheads="1"/>
                </p:cNvSpPr>
                <p:nvPr/>
              </p:nvSpPr>
              <p:spPr bwMode="auto">
                <a:xfrm>
                  <a:off x="1322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14" name="Oval 1330"/>
                <p:cNvSpPr>
                  <a:spLocks noChangeArrowheads="1"/>
                </p:cNvSpPr>
                <p:nvPr/>
              </p:nvSpPr>
              <p:spPr bwMode="auto">
                <a:xfrm>
                  <a:off x="13165"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15" name="Freeform 1331"/>
                <p:cNvSpPr>
                  <a:spLocks/>
                </p:cNvSpPr>
                <p:nvPr/>
              </p:nvSpPr>
              <p:spPr bwMode="auto">
                <a:xfrm>
                  <a:off x="13210" y="1000"/>
                  <a:ext cx="64" cy="111"/>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8 h 47"/>
                    <a:gd name="T42" fmla="*/ 22 w 27"/>
                    <a:gd name="T43" fmla="*/ 5 h 47"/>
                    <a:gd name="T44" fmla="*/ 17 w 27"/>
                    <a:gd name="T45" fmla="*/ 0 h 47"/>
                    <a:gd name="T46" fmla="*/ 9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0"/>
                        <a:pt x="24" y="21"/>
                        <a:pt x="25" y="21"/>
                      </a:cubicBezTo>
                      <a:cubicBezTo>
                        <a:pt x="26" y="20"/>
                        <a:pt x="27" y="19"/>
                        <a:pt x="26" y="18"/>
                      </a:cubicBezTo>
                      <a:cubicBezTo>
                        <a:pt x="26" y="18"/>
                        <a:pt x="24" y="10"/>
                        <a:pt x="22" y="5"/>
                      </a:cubicBezTo>
                      <a:cubicBezTo>
                        <a:pt x="22" y="2"/>
                        <a:pt x="19" y="0"/>
                        <a:pt x="17" y="0"/>
                      </a:cubicBezTo>
                      <a:cubicBezTo>
                        <a:pt x="16" y="0"/>
                        <a:pt x="10" y="0"/>
                        <a:pt x="9" y="0"/>
                      </a:cubicBezTo>
                      <a:cubicBezTo>
                        <a:pt x="7" y="0"/>
                        <a:pt x="5" y="2"/>
                        <a:pt x="4" y="5"/>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16" name="Freeform 1332"/>
                <p:cNvSpPr>
                  <a:spLocks/>
                </p:cNvSpPr>
                <p:nvPr/>
              </p:nvSpPr>
              <p:spPr bwMode="auto">
                <a:xfrm>
                  <a:off x="13412" y="1038"/>
                  <a:ext cx="9" cy="17"/>
                </a:xfrm>
                <a:custGeom>
                  <a:avLst/>
                  <a:gdLst>
                    <a:gd name="T0" fmla="*/ 2 w 4"/>
                    <a:gd name="T1" fmla="*/ 7 h 7"/>
                    <a:gd name="T2" fmla="*/ 4 w 4"/>
                    <a:gd name="T3" fmla="*/ 5 h 7"/>
                    <a:gd name="T4" fmla="*/ 4 w 4"/>
                    <a:gd name="T5" fmla="*/ 0 h 7"/>
                    <a:gd name="T6" fmla="*/ 0 w 4"/>
                    <a:gd name="T7" fmla="*/ 0 h 7"/>
                    <a:gd name="T8" fmla="*/ 0 w 4"/>
                    <a:gd name="T9" fmla="*/ 5 h 7"/>
                    <a:gd name="T10" fmla="*/ 2 w 4"/>
                    <a:gd name="T11" fmla="*/ 7 h 7"/>
                  </a:gdLst>
                  <a:ahLst/>
                  <a:cxnLst>
                    <a:cxn ang="0">
                      <a:pos x="T0" y="T1"/>
                    </a:cxn>
                    <a:cxn ang="0">
                      <a:pos x="T2" y="T3"/>
                    </a:cxn>
                    <a:cxn ang="0">
                      <a:pos x="T4" y="T5"/>
                    </a:cxn>
                    <a:cxn ang="0">
                      <a:pos x="T6" y="T7"/>
                    </a:cxn>
                    <a:cxn ang="0">
                      <a:pos x="T8" y="T9"/>
                    </a:cxn>
                    <a:cxn ang="0">
                      <a:pos x="T10" y="T11"/>
                    </a:cxn>
                  </a:cxnLst>
                  <a:rect l="0" t="0" r="r" b="b"/>
                  <a:pathLst>
                    <a:path w="4" h="7">
                      <a:moveTo>
                        <a:pt x="2" y="7"/>
                      </a:moveTo>
                      <a:cubicBezTo>
                        <a:pt x="3" y="7"/>
                        <a:pt x="4" y="6"/>
                        <a:pt x="4" y="5"/>
                      </a:cubicBezTo>
                      <a:cubicBezTo>
                        <a:pt x="4" y="4"/>
                        <a:pt x="4" y="2"/>
                        <a:pt x="4" y="0"/>
                      </a:cubicBezTo>
                      <a:cubicBezTo>
                        <a:pt x="3" y="0"/>
                        <a:pt x="1" y="0"/>
                        <a:pt x="0" y="0"/>
                      </a:cubicBezTo>
                      <a:cubicBezTo>
                        <a:pt x="0" y="2"/>
                        <a:pt x="0" y="4"/>
                        <a:pt x="0" y="5"/>
                      </a:cubicBezTo>
                      <a:cubicBezTo>
                        <a:pt x="0" y="6"/>
                        <a:pt x="1" y="7"/>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17" name="Freeform 1333"/>
                <p:cNvSpPr>
                  <a:spLocks/>
                </p:cNvSpPr>
                <p:nvPr/>
              </p:nvSpPr>
              <p:spPr bwMode="auto">
                <a:xfrm>
                  <a:off x="13554" y="1045"/>
                  <a:ext cx="30" cy="66"/>
                </a:xfrm>
                <a:custGeom>
                  <a:avLst/>
                  <a:gdLst>
                    <a:gd name="T0" fmla="*/ 0 w 13"/>
                    <a:gd name="T1" fmla="*/ 25 h 28"/>
                    <a:gd name="T2" fmla="*/ 3 w 13"/>
                    <a:gd name="T3" fmla="*/ 28 h 28"/>
                    <a:gd name="T4" fmla="*/ 6 w 13"/>
                    <a:gd name="T5" fmla="*/ 25 h 28"/>
                    <a:gd name="T6" fmla="*/ 6 w 13"/>
                    <a:gd name="T7" fmla="*/ 4 h 28"/>
                    <a:gd name="T8" fmla="*/ 7 w 13"/>
                    <a:gd name="T9" fmla="*/ 4 h 28"/>
                    <a:gd name="T10" fmla="*/ 7 w 13"/>
                    <a:gd name="T11" fmla="*/ 25 h 28"/>
                    <a:gd name="T12" fmla="*/ 10 w 13"/>
                    <a:gd name="T13" fmla="*/ 28 h 28"/>
                    <a:gd name="T14" fmla="*/ 13 w 13"/>
                    <a:gd name="T15" fmla="*/ 25 h 28"/>
                    <a:gd name="T16" fmla="*/ 13 w 13"/>
                    <a:gd name="T17" fmla="*/ 3 h 28"/>
                    <a:gd name="T18" fmla="*/ 0 w 13"/>
                    <a:gd name="T19" fmla="*/ 0 h 28"/>
                    <a:gd name="T20" fmla="*/ 0 w 13"/>
                    <a:gd name="T2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8">
                      <a:moveTo>
                        <a:pt x="0" y="25"/>
                      </a:moveTo>
                      <a:cubicBezTo>
                        <a:pt x="0" y="27"/>
                        <a:pt x="2" y="28"/>
                        <a:pt x="3" y="28"/>
                      </a:cubicBezTo>
                      <a:cubicBezTo>
                        <a:pt x="5" y="28"/>
                        <a:pt x="6" y="27"/>
                        <a:pt x="6" y="25"/>
                      </a:cubicBezTo>
                      <a:cubicBezTo>
                        <a:pt x="6" y="23"/>
                        <a:pt x="6" y="4"/>
                        <a:pt x="6" y="4"/>
                      </a:cubicBezTo>
                      <a:cubicBezTo>
                        <a:pt x="6" y="4"/>
                        <a:pt x="6" y="4"/>
                        <a:pt x="7" y="4"/>
                      </a:cubicBezTo>
                      <a:cubicBezTo>
                        <a:pt x="7" y="4"/>
                        <a:pt x="7" y="23"/>
                        <a:pt x="7" y="25"/>
                      </a:cubicBezTo>
                      <a:cubicBezTo>
                        <a:pt x="7" y="27"/>
                        <a:pt x="8" y="28"/>
                        <a:pt x="10" y="28"/>
                      </a:cubicBezTo>
                      <a:cubicBezTo>
                        <a:pt x="11" y="28"/>
                        <a:pt x="13" y="27"/>
                        <a:pt x="13" y="25"/>
                      </a:cubicBezTo>
                      <a:cubicBezTo>
                        <a:pt x="13" y="24"/>
                        <a:pt x="13" y="13"/>
                        <a:pt x="13" y="3"/>
                      </a:cubicBezTo>
                      <a:cubicBezTo>
                        <a:pt x="9" y="2"/>
                        <a:pt x="5" y="1"/>
                        <a:pt x="0" y="0"/>
                      </a:cubicBezTo>
                      <a:cubicBezTo>
                        <a:pt x="0" y="10"/>
                        <a:pt x="0" y="24"/>
                        <a:pt x="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18" name="Freeform 1334"/>
                <p:cNvSpPr>
                  <a:spLocks/>
                </p:cNvSpPr>
                <p:nvPr/>
              </p:nvSpPr>
              <p:spPr bwMode="auto">
                <a:xfrm>
                  <a:off x="13149" y="1000"/>
                  <a:ext cx="54"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6 h 47"/>
                    <a:gd name="T36" fmla="*/ 17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19" name="Freeform 1335"/>
                <p:cNvSpPr>
                  <a:spLocks/>
                </p:cNvSpPr>
                <p:nvPr/>
              </p:nvSpPr>
              <p:spPr bwMode="auto">
                <a:xfrm>
                  <a:off x="13454" y="1036"/>
                  <a:ext cx="10" cy="19"/>
                </a:xfrm>
                <a:custGeom>
                  <a:avLst/>
                  <a:gdLst>
                    <a:gd name="T0" fmla="*/ 0 w 4"/>
                    <a:gd name="T1" fmla="*/ 6 h 8"/>
                    <a:gd name="T2" fmla="*/ 2 w 4"/>
                    <a:gd name="T3" fmla="*/ 8 h 8"/>
                    <a:gd name="T4" fmla="*/ 4 w 4"/>
                    <a:gd name="T5" fmla="*/ 6 h 8"/>
                    <a:gd name="T6" fmla="*/ 4 w 4"/>
                    <a:gd name="T7" fmla="*/ 0 h 8"/>
                    <a:gd name="T8" fmla="*/ 0 w 4"/>
                    <a:gd name="T9" fmla="*/ 0 h 8"/>
                    <a:gd name="T10" fmla="*/ 0 w 4"/>
                    <a:gd name="T11" fmla="*/ 6 h 8"/>
                  </a:gdLst>
                  <a:ahLst/>
                  <a:cxnLst>
                    <a:cxn ang="0">
                      <a:pos x="T0" y="T1"/>
                    </a:cxn>
                    <a:cxn ang="0">
                      <a:pos x="T2" y="T3"/>
                    </a:cxn>
                    <a:cxn ang="0">
                      <a:pos x="T4" y="T5"/>
                    </a:cxn>
                    <a:cxn ang="0">
                      <a:pos x="T6" y="T7"/>
                    </a:cxn>
                    <a:cxn ang="0">
                      <a:pos x="T8" y="T9"/>
                    </a:cxn>
                    <a:cxn ang="0">
                      <a:pos x="T10" y="T11"/>
                    </a:cxn>
                  </a:cxnLst>
                  <a:rect l="0" t="0" r="r" b="b"/>
                  <a:pathLst>
                    <a:path w="4" h="8">
                      <a:moveTo>
                        <a:pt x="0" y="6"/>
                      </a:moveTo>
                      <a:cubicBezTo>
                        <a:pt x="0" y="7"/>
                        <a:pt x="1" y="8"/>
                        <a:pt x="2" y="8"/>
                      </a:cubicBezTo>
                      <a:cubicBezTo>
                        <a:pt x="4" y="8"/>
                        <a:pt x="4" y="7"/>
                        <a:pt x="4" y="6"/>
                      </a:cubicBezTo>
                      <a:cubicBezTo>
                        <a:pt x="4" y="5"/>
                        <a:pt x="4" y="3"/>
                        <a:pt x="4" y="0"/>
                      </a:cubicBezTo>
                      <a:cubicBezTo>
                        <a:pt x="3" y="0"/>
                        <a:pt x="2" y="0"/>
                        <a:pt x="0" y="0"/>
                      </a:cubicBezTo>
                      <a:cubicBezTo>
                        <a:pt x="0" y="3"/>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20" name="Freeform 1336"/>
                <p:cNvSpPr>
                  <a:spLocks/>
                </p:cNvSpPr>
                <p:nvPr/>
              </p:nvSpPr>
              <p:spPr bwMode="auto">
                <a:xfrm>
                  <a:off x="13423" y="1036"/>
                  <a:ext cx="29" cy="75"/>
                </a:xfrm>
                <a:custGeom>
                  <a:avLst/>
                  <a:gdLst>
                    <a:gd name="T0" fmla="*/ 0 w 12"/>
                    <a:gd name="T1" fmla="*/ 29 h 32"/>
                    <a:gd name="T2" fmla="*/ 3 w 12"/>
                    <a:gd name="T3" fmla="*/ 32 h 32"/>
                    <a:gd name="T4" fmla="*/ 6 w 12"/>
                    <a:gd name="T5" fmla="*/ 29 h 32"/>
                    <a:gd name="T6" fmla="*/ 6 w 12"/>
                    <a:gd name="T7" fmla="*/ 8 h 32"/>
                    <a:gd name="T8" fmla="*/ 7 w 12"/>
                    <a:gd name="T9" fmla="*/ 8 h 32"/>
                    <a:gd name="T10" fmla="*/ 7 w 12"/>
                    <a:gd name="T11" fmla="*/ 29 h 32"/>
                    <a:gd name="T12" fmla="*/ 9 w 12"/>
                    <a:gd name="T13" fmla="*/ 32 h 32"/>
                    <a:gd name="T14" fmla="*/ 12 w 12"/>
                    <a:gd name="T15" fmla="*/ 29 h 32"/>
                    <a:gd name="T16" fmla="*/ 12 w 12"/>
                    <a:gd name="T17" fmla="*/ 0 h 32"/>
                    <a:gd name="T18" fmla="*/ 0 w 12"/>
                    <a:gd name="T19" fmla="*/ 1 h 32"/>
                    <a:gd name="T20" fmla="*/ 0 w 12"/>
                    <a:gd name="T21"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2">
                      <a:moveTo>
                        <a:pt x="0" y="29"/>
                      </a:moveTo>
                      <a:cubicBezTo>
                        <a:pt x="0" y="31"/>
                        <a:pt x="1" y="32"/>
                        <a:pt x="3" y="32"/>
                      </a:cubicBezTo>
                      <a:cubicBezTo>
                        <a:pt x="4" y="32"/>
                        <a:pt x="6" y="31"/>
                        <a:pt x="6" y="29"/>
                      </a:cubicBezTo>
                      <a:cubicBezTo>
                        <a:pt x="6" y="27"/>
                        <a:pt x="6" y="8"/>
                        <a:pt x="6" y="8"/>
                      </a:cubicBezTo>
                      <a:cubicBezTo>
                        <a:pt x="6" y="8"/>
                        <a:pt x="6" y="8"/>
                        <a:pt x="7" y="8"/>
                      </a:cubicBezTo>
                      <a:cubicBezTo>
                        <a:pt x="7" y="8"/>
                        <a:pt x="7" y="27"/>
                        <a:pt x="7" y="29"/>
                      </a:cubicBezTo>
                      <a:cubicBezTo>
                        <a:pt x="7" y="31"/>
                        <a:pt x="8" y="32"/>
                        <a:pt x="9" y="32"/>
                      </a:cubicBezTo>
                      <a:cubicBezTo>
                        <a:pt x="11" y="32"/>
                        <a:pt x="12" y="31"/>
                        <a:pt x="12" y="29"/>
                      </a:cubicBezTo>
                      <a:cubicBezTo>
                        <a:pt x="12" y="27"/>
                        <a:pt x="12" y="10"/>
                        <a:pt x="12" y="0"/>
                      </a:cubicBezTo>
                      <a:cubicBezTo>
                        <a:pt x="8" y="0"/>
                        <a:pt x="4" y="1"/>
                        <a:pt x="0" y="1"/>
                      </a:cubicBezTo>
                      <a:cubicBezTo>
                        <a:pt x="0" y="11"/>
                        <a:pt x="0" y="2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21" name="Freeform 1337"/>
                <p:cNvSpPr>
                  <a:spLocks/>
                </p:cNvSpPr>
                <p:nvPr/>
              </p:nvSpPr>
              <p:spPr bwMode="auto">
                <a:xfrm>
                  <a:off x="13471" y="1036"/>
                  <a:ext cx="12" cy="14"/>
                </a:xfrm>
                <a:custGeom>
                  <a:avLst/>
                  <a:gdLst>
                    <a:gd name="T0" fmla="*/ 2 w 5"/>
                    <a:gd name="T1" fmla="*/ 6 h 6"/>
                    <a:gd name="T2" fmla="*/ 4 w 5"/>
                    <a:gd name="T3" fmla="*/ 5 h 6"/>
                    <a:gd name="T4" fmla="*/ 5 w 5"/>
                    <a:gd name="T5" fmla="*/ 0 h 6"/>
                    <a:gd name="T6" fmla="*/ 2 w 5"/>
                    <a:gd name="T7" fmla="*/ 0 h 6"/>
                    <a:gd name="T8" fmla="*/ 1 w 5"/>
                    <a:gd name="T9" fmla="*/ 3 h 6"/>
                    <a:gd name="T10" fmla="*/ 2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2" y="6"/>
                      </a:moveTo>
                      <a:cubicBezTo>
                        <a:pt x="3" y="6"/>
                        <a:pt x="4" y="5"/>
                        <a:pt x="4" y="5"/>
                      </a:cubicBezTo>
                      <a:cubicBezTo>
                        <a:pt x="4" y="4"/>
                        <a:pt x="5" y="2"/>
                        <a:pt x="5" y="0"/>
                      </a:cubicBezTo>
                      <a:cubicBezTo>
                        <a:pt x="4" y="0"/>
                        <a:pt x="3" y="0"/>
                        <a:pt x="2" y="0"/>
                      </a:cubicBezTo>
                      <a:cubicBezTo>
                        <a:pt x="1" y="2"/>
                        <a:pt x="1" y="3"/>
                        <a:pt x="1" y="3"/>
                      </a:cubicBezTo>
                      <a:cubicBezTo>
                        <a:pt x="0" y="4"/>
                        <a:pt x="1" y="5"/>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22" name="Freeform 1338"/>
                <p:cNvSpPr>
                  <a:spLocks/>
                </p:cNvSpPr>
                <p:nvPr/>
              </p:nvSpPr>
              <p:spPr bwMode="auto">
                <a:xfrm>
                  <a:off x="13478" y="1036"/>
                  <a:ext cx="52" cy="75"/>
                </a:xfrm>
                <a:custGeom>
                  <a:avLst/>
                  <a:gdLst>
                    <a:gd name="T0" fmla="*/ 4 w 22"/>
                    <a:gd name="T1" fmla="*/ 0 h 32"/>
                    <a:gd name="T2" fmla="*/ 0 w 22"/>
                    <a:gd name="T3" fmla="*/ 13 h 32"/>
                    <a:gd name="T4" fmla="*/ 6 w 22"/>
                    <a:gd name="T5" fmla="*/ 13 h 32"/>
                    <a:gd name="T6" fmla="*/ 6 w 22"/>
                    <a:gd name="T7" fmla="*/ 30 h 32"/>
                    <a:gd name="T8" fmla="*/ 8 w 22"/>
                    <a:gd name="T9" fmla="*/ 32 h 32"/>
                    <a:gd name="T10" fmla="*/ 10 w 22"/>
                    <a:gd name="T11" fmla="*/ 30 h 32"/>
                    <a:gd name="T12" fmla="*/ 10 w 22"/>
                    <a:gd name="T13" fmla="*/ 13 h 32"/>
                    <a:gd name="T14" fmla="*/ 11 w 22"/>
                    <a:gd name="T15" fmla="*/ 13 h 32"/>
                    <a:gd name="T16" fmla="*/ 11 w 22"/>
                    <a:gd name="T17" fmla="*/ 30 h 32"/>
                    <a:gd name="T18" fmla="*/ 14 w 22"/>
                    <a:gd name="T19" fmla="*/ 32 h 32"/>
                    <a:gd name="T20" fmla="*/ 16 w 22"/>
                    <a:gd name="T21" fmla="*/ 30 h 32"/>
                    <a:gd name="T22" fmla="*/ 16 w 22"/>
                    <a:gd name="T23" fmla="*/ 13 h 32"/>
                    <a:gd name="T24" fmla="*/ 22 w 22"/>
                    <a:gd name="T25" fmla="*/ 13 h 32"/>
                    <a:gd name="T26" fmla="*/ 19 w 22"/>
                    <a:gd name="T27" fmla="*/ 2 h 32"/>
                    <a:gd name="T28" fmla="*/ 10 w 22"/>
                    <a:gd name="T29" fmla="*/ 0 h 32"/>
                    <a:gd name="T30" fmla="*/ 4 w 22"/>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32">
                      <a:moveTo>
                        <a:pt x="4" y="0"/>
                      </a:moveTo>
                      <a:cubicBezTo>
                        <a:pt x="0" y="13"/>
                        <a:pt x="0" y="13"/>
                        <a:pt x="0" y="13"/>
                      </a:cubicBezTo>
                      <a:cubicBezTo>
                        <a:pt x="6" y="13"/>
                        <a:pt x="6" y="13"/>
                        <a:pt x="6" y="13"/>
                      </a:cubicBezTo>
                      <a:cubicBezTo>
                        <a:pt x="6" y="21"/>
                        <a:pt x="6" y="29"/>
                        <a:pt x="6" y="30"/>
                      </a:cubicBezTo>
                      <a:cubicBezTo>
                        <a:pt x="6" y="31"/>
                        <a:pt x="7" y="32"/>
                        <a:pt x="8" y="32"/>
                      </a:cubicBezTo>
                      <a:cubicBezTo>
                        <a:pt x="9" y="32"/>
                        <a:pt x="10" y="31"/>
                        <a:pt x="10" y="30"/>
                      </a:cubicBezTo>
                      <a:cubicBezTo>
                        <a:pt x="10" y="28"/>
                        <a:pt x="10" y="13"/>
                        <a:pt x="10" y="13"/>
                      </a:cubicBezTo>
                      <a:cubicBezTo>
                        <a:pt x="11" y="13"/>
                        <a:pt x="11" y="13"/>
                        <a:pt x="11" y="13"/>
                      </a:cubicBezTo>
                      <a:cubicBezTo>
                        <a:pt x="11" y="13"/>
                        <a:pt x="11" y="28"/>
                        <a:pt x="11" y="30"/>
                      </a:cubicBezTo>
                      <a:cubicBezTo>
                        <a:pt x="11" y="31"/>
                        <a:pt x="12" y="32"/>
                        <a:pt x="14" y="32"/>
                      </a:cubicBezTo>
                      <a:cubicBezTo>
                        <a:pt x="15" y="32"/>
                        <a:pt x="16" y="31"/>
                        <a:pt x="16" y="30"/>
                      </a:cubicBezTo>
                      <a:cubicBezTo>
                        <a:pt x="16" y="29"/>
                        <a:pt x="16" y="21"/>
                        <a:pt x="16" y="13"/>
                      </a:cubicBezTo>
                      <a:cubicBezTo>
                        <a:pt x="22" y="13"/>
                        <a:pt x="22" y="13"/>
                        <a:pt x="22" y="13"/>
                      </a:cubicBezTo>
                      <a:cubicBezTo>
                        <a:pt x="21" y="8"/>
                        <a:pt x="20" y="4"/>
                        <a:pt x="19" y="2"/>
                      </a:cubicBezTo>
                      <a:cubicBezTo>
                        <a:pt x="16" y="1"/>
                        <a:pt x="13" y="1"/>
                        <a:pt x="10" y="0"/>
                      </a:cubicBezTo>
                      <a:cubicBezTo>
                        <a:pt x="8" y="0"/>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23" name="Freeform 1339"/>
                <p:cNvSpPr>
                  <a:spLocks/>
                </p:cNvSpPr>
                <p:nvPr/>
              </p:nvSpPr>
              <p:spPr bwMode="auto">
                <a:xfrm>
                  <a:off x="13525" y="1040"/>
                  <a:ext cx="10" cy="10"/>
                </a:xfrm>
                <a:custGeom>
                  <a:avLst/>
                  <a:gdLst>
                    <a:gd name="T0" fmla="*/ 1 w 4"/>
                    <a:gd name="T1" fmla="*/ 3 h 4"/>
                    <a:gd name="T2" fmla="*/ 3 w 4"/>
                    <a:gd name="T3" fmla="*/ 4 h 4"/>
                    <a:gd name="T4" fmla="*/ 4 w 4"/>
                    <a:gd name="T5" fmla="*/ 1 h 4"/>
                    <a:gd name="T6" fmla="*/ 4 w 4"/>
                    <a:gd name="T7" fmla="*/ 0 h 4"/>
                    <a:gd name="T8" fmla="*/ 0 w 4"/>
                    <a:gd name="T9" fmla="*/ 0 h 4"/>
                    <a:gd name="T10" fmla="*/ 1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1" y="3"/>
                      </a:moveTo>
                      <a:cubicBezTo>
                        <a:pt x="1" y="3"/>
                        <a:pt x="2" y="4"/>
                        <a:pt x="3" y="4"/>
                      </a:cubicBezTo>
                      <a:cubicBezTo>
                        <a:pt x="4" y="3"/>
                        <a:pt x="4" y="2"/>
                        <a:pt x="4" y="1"/>
                      </a:cubicBezTo>
                      <a:cubicBezTo>
                        <a:pt x="4" y="1"/>
                        <a:pt x="4" y="1"/>
                        <a:pt x="4" y="0"/>
                      </a:cubicBezTo>
                      <a:cubicBezTo>
                        <a:pt x="2" y="0"/>
                        <a:pt x="1" y="0"/>
                        <a:pt x="0" y="0"/>
                      </a:cubicBezTo>
                      <a:cubicBezTo>
                        <a:pt x="0"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24" name="Freeform 1340"/>
                <p:cNvSpPr>
                  <a:spLocks/>
                </p:cNvSpPr>
                <p:nvPr/>
              </p:nvSpPr>
              <p:spPr bwMode="auto">
                <a:xfrm>
                  <a:off x="13542" y="1043"/>
                  <a:ext cx="9" cy="12"/>
                </a:xfrm>
                <a:custGeom>
                  <a:avLst/>
                  <a:gdLst>
                    <a:gd name="T0" fmla="*/ 2 w 4"/>
                    <a:gd name="T1" fmla="*/ 5 h 5"/>
                    <a:gd name="T2" fmla="*/ 4 w 4"/>
                    <a:gd name="T3" fmla="*/ 3 h 5"/>
                    <a:gd name="T4" fmla="*/ 4 w 4"/>
                    <a:gd name="T5" fmla="*/ 1 h 5"/>
                    <a:gd name="T6" fmla="*/ 0 w 4"/>
                    <a:gd name="T7" fmla="*/ 0 h 5"/>
                    <a:gd name="T8" fmla="*/ 0 w 4"/>
                    <a:gd name="T9" fmla="*/ 3 h 5"/>
                    <a:gd name="T10" fmla="*/ 2 w 4"/>
                    <a:gd name="T11" fmla="*/ 5 h 5"/>
                  </a:gdLst>
                  <a:ahLst/>
                  <a:cxnLst>
                    <a:cxn ang="0">
                      <a:pos x="T0" y="T1"/>
                    </a:cxn>
                    <a:cxn ang="0">
                      <a:pos x="T2" y="T3"/>
                    </a:cxn>
                    <a:cxn ang="0">
                      <a:pos x="T4" y="T5"/>
                    </a:cxn>
                    <a:cxn ang="0">
                      <a:pos x="T6" y="T7"/>
                    </a:cxn>
                    <a:cxn ang="0">
                      <a:pos x="T8" y="T9"/>
                    </a:cxn>
                    <a:cxn ang="0">
                      <a:pos x="T10" y="T11"/>
                    </a:cxn>
                  </a:cxnLst>
                  <a:rect l="0" t="0" r="r" b="b"/>
                  <a:pathLst>
                    <a:path w="4" h="5">
                      <a:moveTo>
                        <a:pt x="2" y="5"/>
                      </a:moveTo>
                      <a:cubicBezTo>
                        <a:pt x="3" y="5"/>
                        <a:pt x="4" y="4"/>
                        <a:pt x="4" y="3"/>
                      </a:cubicBezTo>
                      <a:cubicBezTo>
                        <a:pt x="4" y="3"/>
                        <a:pt x="4" y="2"/>
                        <a:pt x="4" y="1"/>
                      </a:cubicBezTo>
                      <a:cubicBezTo>
                        <a:pt x="3" y="0"/>
                        <a:pt x="2" y="0"/>
                        <a:pt x="0" y="0"/>
                      </a:cubicBezTo>
                      <a:cubicBezTo>
                        <a:pt x="0" y="1"/>
                        <a:pt x="0" y="2"/>
                        <a:pt x="0"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25" name="Freeform 1341"/>
                <p:cNvSpPr>
                  <a:spLocks/>
                </p:cNvSpPr>
                <p:nvPr/>
              </p:nvSpPr>
              <p:spPr bwMode="auto">
                <a:xfrm>
                  <a:off x="13130" y="877"/>
                  <a:ext cx="9" cy="31"/>
                </a:xfrm>
                <a:custGeom>
                  <a:avLst/>
                  <a:gdLst>
                    <a:gd name="T0" fmla="*/ 0 w 4"/>
                    <a:gd name="T1" fmla="*/ 11 h 13"/>
                    <a:gd name="T2" fmla="*/ 2 w 4"/>
                    <a:gd name="T3" fmla="*/ 13 h 13"/>
                    <a:gd name="T4" fmla="*/ 4 w 4"/>
                    <a:gd name="T5" fmla="*/ 11 h 13"/>
                    <a:gd name="T6" fmla="*/ 4 w 4"/>
                    <a:gd name="T7" fmla="*/ 1 h 13"/>
                    <a:gd name="T8" fmla="*/ 0 w 4"/>
                    <a:gd name="T9" fmla="*/ 0 h 13"/>
                    <a:gd name="T10" fmla="*/ 0 w 4"/>
                    <a:gd name="T11" fmla="*/ 11 h 13"/>
                  </a:gdLst>
                  <a:ahLst/>
                  <a:cxnLst>
                    <a:cxn ang="0">
                      <a:pos x="T0" y="T1"/>
                    </a:cxn>
                    <a:cxn ang="0">
                      <a:pos x="T2" y="T3"/>
                    </a:cxn>
                    <a:cxn ang="0">
                      <a:pos x="T4" y="T5"/>
                    </a:cxn>
                    <a:cxn ang="0">
                      <a:pos x="T6" y="T7"/>
                    </a:cxn>
                    <a:cxn ang="0">
                      <a:pos x="T8" y="T9"/>
                    </a:cxn>
                    <a:cxn ang="0">
                      <a:pos x="T10" y="T11"/>
                    </a:cxn>
                  </a:cxnLst>
                  <a:rect l="0" t="0" r="r" b="b"/>
                  <a:pathLst>
                    <a:path w="4" h="13">
                      <a:moveTo>
                        <a:pt x="0" y="11"/>
                      </a:moveTo>
                      <a:cubicBezTo>
                        <a:pt x="0" y="12"/>
                        <a:pt x="1" y="13"/>
                        <a:pt x="2" y="13"/>
                      </a:cubicBezTo>
                      <a:cubicBezTo>
                        <a:pt x="3" y="13"/>
                        <a:pt x="4" y="12"/>
                        <a:pt x="4" y="11"/>
                      </a:cubicBezTo>
                      <a:cubicBezTo>
                        <a:pt x="4" y="10"/>
                        <a:pt x="4" y="5"/>
                        <a:pt x="4" y="1"/>
                      </a:cubicBezTo>
                      <a:cubicBezTo>
                        <a:pt x="3" y="0"/>
                        <a:pt x="1" y="0"/>
                        <a:pt x="0" y="0"/>
                      </a:cubicBezTo>
                      <a:cubicBezTo>
                        <a:pt x="0" y="3"/>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26" name="Freeform 1342"/>
                <p:cNvSpPr>
                  <a:spLocks/>
                </p:cNvSpPr>
                <p:nvPr/>
              </p:nvSpPr>
              <p:spPr bwMode="auto">
                <a:xfrm>
                  <a:off x="13016" y="853"/>
                  <a:ext cx="64" cy="112"/>
                </a:xfrm>
                <a:custGeom>
                  <a:avLst/>
                  <a:gdLst>
                    <a:gd name="T0" fmla="*/ 1 w 27"/>
                    <a:gd name="T1" fmla="*/ 21 h 47"/>
                    <a:gd name="T2" fmla="*/ 4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27" name="Oval 1343"/>
                <p:cNvSpPr>
                  <a:spLocks noChangeArrowheads="1"/>
                </p:cNvSpPr>
                <p:nvPr/>
              </p:nvSpPr>
              <p:spPr bwMode="auto">
                <a:xfrm>
                  <a:off x="13035"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28" name="Freeform 1344"/>
                <p:cNvSpPr>
                  <a:spLocks/>
                </p:cNvSpPr>
                <p:nvPr/>
              </p:nvSpPr>
              <p:spPr bwMode="auto">
                <a:xfrm>
                  <a:off x="13021" y="1000"/>
                  <a:ext cx="52" cy="111"/>
                </a:xfrm>
                <a:custGeom>
                  <a:avLst/>
                  <a:gdLst>
                    <a:gd name="T0" fmla="*/ 0 w 22"/>
                    <a:gd name="T1" fmla="*/ 6 h 47"/>
                    <a:gd name="T2" fmla="*/ 0 w 22"/>
                    <a:gd name="T3" fmla="*/ 21 h 47"/>
                    <a:gd name="T4" fmla="*/ 2 w 22"/>
                    <a:gd name="T5" fmla="*/ 23 h 47"/>
                    <a:gd name="T6" fmla="*/ 4 w 22"/>
                    <a:gd name="T7" fmla="*/ 21 h 47"/>
                    <a:gd name="T8" fmla="*/ 4 w 22"/>
                    <a:gd name="T9" fmla="*/ 8 h 47"/>
                    <a:gd name="T10" fmla="*/ 5 w 22"/>
                    <a:gd name="T11" fmla="*/ 8 h 47"/>
                    <a:gd name="T12" fmla="*/ 5 w 22"/>
                    <a:gd name="T13" fmla="*/ 44 h 47"/>
                    <a:gd name="T14" fmla="*/ 8 w 22"/>
                    <a:gd name="T15" fmla="*/ 47 h 47"/>
                    <a:gd name="T16" fmla="*/ 11 w 22"/>
                    <a:gd name="T17" fmla="*/ 44 h 47"/>
                    <a:gd name="T18" fmla="*/ 11 w 22"/>
                    <a:gd name="T19" fmla="*/ 23 h 47"/>
                    <a:gd name="T20" fmla="*/ 12 w 22"/>
                    <a:gd name="T21" fmla="*/ 23 h 47"/>
                    <a:gd name="T22" fmla="*/ 12 w 22"/>
                    <a:gd name="T23" fmla="*/ 44 h 47"/>
                    <a:gd name="T24" fmla="*/ 14 w 22"/>
                    <a:gd name="T25" fmla="*/ 47 h 47"/>
                    <a:gd name="T26" fmla="*/ 17 w 22"/>
                    <a:gd name="T27" fmla="*/ 44 h 47"/>
                    <a:gd name="T28" fmla="*/ 17 w 22"/>
                    <a:gd name="T29" fmla="*/ 8 h 47"/>
                    <a:gd name="T30" fmla="*/ 18 w 22"/>
                    <a:gd name="T31" fmla="*/ 8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2" y="23"/>
                        <a:pt x="22" y="22"/>
                        <a:pt x="22" y="21"/>
                      </a:cubicBezTo>
                      <a:cubicBezTo>
                        <a:pt x="22" y="20"/>
                        <a:pt x="22" y="8"/>
                        <a:pt x="22" y="6"/>
                      </a:cubicBezTo>
                      <a:cubicBezTo>
                        <a:pt x="22" y="3"/>
                        <a:pt x="20" y="0"/>
                        <a:pt x="16"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29" name="Oval 1345"/>
                <p:cNvSpPr>
                  <a:spLocks noChangeArrowheads="1"/>
                </p:cNvSpPr>
                <p:nvPr/>
              </p:nvSpPr>
              <p:spPr bwMode="auto">
                <a:xfrm>
                  <a:off x="13038"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30" name="Freeform 1346"/>
                <p:cNvSpPr>
                  <a:spLocks/>
                </p:cNvSpPr>
                <p:nvPr/>
              </p:nvSpPr>
              <p:spPr bwMode="auto">
                <a:xfrm>
                  <a:off x="13080" y="100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8 h 47"/>
                    <a:gd name="T42" fmla="*/ 23 w 27"/>
                    <a:gd name="T43" fmla="*/ 5 h 47"/>
                    <a:gd name="T44" fmla="*/ 18 w 27"/>
                    <a:gd name="T45" fmla="*/ 0 h 47"/>
                    <a:gd name="T46" fmla="*/ 10 w 27"/>
                    <a:gd name="T47" fmla="*/ 0 h 47"/>
                    <a:gd name="T48" fmla="*/ 5 w 27"/>
                    <a:gd name="T49" fmla="*/ 5 h 47"/>
                    <a:gd name="T50" fmla="*/ 1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0"/>
                        <a:pt x="25" y="21"/>
                        <a:pt x="26" y="21"/>
                      </a:cubicBezTo>
                      <a:cubicBezTo>
                        <a:pt x="27" y="20"/>
                        <a:pt x="27" y="19"/>
                        <a:pt x="27" y="18"/>
                      </a:cubicBezTo>
                      <a:cubicBezTo>
                        <a:pt x="27" y="18"/>
                        <a:pt x="25" y="10"/>
                        <a:pt x="23" y="5"/>
                      </a:cubicBezTo>
                      <a:cubicBezTo>
                        <a:pt x="22" y="2"/>
                        <a:pt x="20" y="0"/>
                        <a:pt x="18" y="0"/>
                      </a:cubicBezTo>
                      <a:cubicBezTo>
                        <a:pt x="17" y="0"/>
                        <a:pt x="11" y="0"/>
                        <a:pt x="10" y="0"/>
                      </a:cubicBezTo>
                      <a:cubicBezTo>
                        <a:pt x="8" y="0"/>
                        <a:pt x="5" y="2"/>
                        <a:pt x="5" y="5"/>
                      </a:cubicBezTo>
                      <a:cubicBezTo>
                        <a:pt x="3" y="10"/>
                        <a:pt x="1" y="18"/>
                        <a:pt x="1"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31" name="Oval 1347"/>
                <p:cNvSpPr>
                  <a:spLocks noChangeArrowheads="1"/>
                </p:cNvSpPr>
                <p:nvPr/>
              </p:nvSpPr>
              <p:spPr bwMode="auto">
                <a:xfrm>
                  <a:off x="12971"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32" name="Oval 1348"/>
                <p:cNvSpPr>
                  <a:spLocks noChangeArrowheads="1"/>
                </p:cNvSpPr>
                <p:nvPr/>
              </p:nvSpPr>
              <p:spPr bwMode="auto">
                <a:xfrm>
                  <a:off x="13102" y="97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33" name="Oval 1349"/>
                <p:cNvSpPr>
                  <a:spLocks noChangeArrowheads="1"/>
                </p:cNvSpPr>
                <p:nvPr/>
              </p:nvSpPr>
              <p:spPr bwMode="auto">
                <a:xfrm>
                  <a:off x="12971" y="681"/>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34" name="Oval 1350"/>
                <p:cNvSpPr>
                  <a:spLocks noChangeArrowheads="1"/>
                </p:cNvSpPr>
                <p:nvPr/>
              </p:nvSpPr>
              <p:spPr bwMode="auto">
                <a:xfrm>
                  <a:off x="12971"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35" name="Freeform 1351"/>
                <p:cNvSpPr>
                  <a:spLocks/>
                </p:cNvSpPr>
                <p:nvPr/>
              </p:nvSpPr>
              <p:spPr bwMode="auto">
                <a:xfrm>
                  <a:off x="12950" y="707"/>
                  <a:ext cx="64" cy="111"/>
                </a:xfrm>
                <a:custGeom>
                  <a:avLst/>
                  <a:gdLst>
                    <a:gd name="T0" fmla="*/ 1 w 27"/>
                    <a:gd name="T1" fmla="*/ 20 h 47"/>
                    <a:gd name="T2" fmla="*/ 4 w 27"/>
                    <a:gd name="T3" fmla="*/ 19 h 47"/>
                    <a:gd name="T4" fmla="*/ 8 w 27"/>
                    <a:gd name="T5" fmla="*/ 6 h 47"/>
                    <a:gd name="T6" fmla="*/ 9 w 27"/>
                    <a:gd name="T7" fmla="*/ 6 h 47"/>
                    <a:gd name="T8" fmla="*/ 2 w 27"/>
                    <a:gd name="T9" fmla="*/ 28 h 47"/>
                    <a:gd name="T10" fmla="*/ 8 w 27"/>
                    <a:gd name="T11" fmla="*/ 28 h 47"/>
                    <a:gd name="T12" fmla="*/ 8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9 w 27"/>
                    <a:gd name="T27" fmla="*/ 44 h 47"/>
                    <a:gd name="T28" fmla="*/ 19 w 27"/>
                    <a:gd name="T29" fmla="*/ 28 h 47"/>
                    <a:gd name="T30" fmla="*/ 25 w 27"/>
                    <a:gd name="T31" fmla="*/ 28 h 47"/>
                    <a:gd name="T32" fmla="*/ 18 w 27"/>
                    <a:gd name="T33" fmla="*/ 6 h 47"/>
                    <a:gd name="T34" fmla="*/ 19 w 27"/>
                    <a:gd name="T35" fmla="*/ 6 h 47"/>
                    <a:gd name="T36" fmla="*/ 23 w 27"/>
                    <a:gd name="T37" fmla="*/ 19 h 47"/>
                    <a:gd name="T38" fmla="*/ 26 w 27"/>
                    <a:gd name="T39" fmla="*/ 20 h 47"/>
                    <a:gd name="T40" fmla="*/ 27 w 27"/>
                    <a:gd name="T41" fmla="*/ 18 h 47"/>
                    <a:gd name="T42" fmla="*/ 23 w 27"/>
                    <a:gd name="T43" fmla="*/ 4 h 47"/>
                    <a:gd name="T44" fmla="*/ 17 w 27"/>
                    <a:gd name="T45" fmla="*/ 0 h 47"/>
                    <a:gd name="T46" fmla="*/ 10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4"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4" y="20"/>
                        <a:pt x="25" y="21"/>
                        <a:pt x="26"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3"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36" name="Freeform 1352"/>
                <p:cNvSpPr>
                  <a:spLocks/>
                </p:cNvSpPr>
                <p:nvPr/>
              </p:nvSpPr>
              <p:spPr bwMode="auto">
                <a:xfrm>
                  <a:off x="12955" y="853"/>
                  <a:ext cx="54" cy="112"/>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8 h 47"/>
                    <a:gd name="T20" fmla="*/ 5 w 23"/>
                    <a:gd name="T21" fmla="*/ 8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37" name="Freeform 1353"/>
                <p:cNvSpPr>
                  <a:spLocks/>
                </p:cNvSpPr>
                <p:nvPr/>
              </p:nvSpPr>
              <p:spPr bwMode="auto">
                <a:xfrm>
                  <a:off x="12664" y="837"/>
                  <a:ext cx="2" cy="7"/>
                </a:xfrm>
                <a:custGeom>
                  <a:avLst/>
                  <a:gdLst>
                    <a:gd name="T0" fmla="*/ 1 w 1"/>
                    <a:gd name="T1" fmla="*/ 0 h 3"/>
                    <a:gd name="T2" fmla="*/ 0 w 1"/>
                    <a:gd name="T3" fmla="*/ 3 h 3"/>
                    <a:gd name="T4" fmla="*/ 1 w 1"/>
                    <a:gd name="T5" fmla="*/ 1 h 3"/>
                    <a:gd name="T6" fmla="*/ 1 w 1"/>
                    <a:gd name="T7" fmla="*/ 0 h 3"/>
                  </a:gdLst>
                  <a:ahLst/>
                  <a:cxnLst>
                    <a:cxn ang="0">
                      <a:pos x="T0" y="T1"/>
                    </a:cxn>
                    <a:cxn ang="0">
                      <a:pos x="T2" y="T3"/>
                    </a:cxn>
                    <a:cxn ang="0">
                      <a:pos x="T4" y="T5"/>
                    </a:cxn>
                    <a:cxn ang="0">
                      <a:pos x="T6" y="T7"/>
                    </a:cxn>
                  </a:cxnLst>
                  <a:rect l="0" t="0" r="r" b="b"/>
                  <a:pathLst>
                    <a:path w="1" h="3">
                      <a:moveTo>
                        <a:pt x="1" y="0"/>
                      </a:moveTo>
                      <a:cubicBezTo>
                        <a:pt x="1" y="1"/>
                        <a:pt x="1" y="2"/>
                        <a:pt x="0" y="3"/>
                      </a:cubicBezTo>
                      <a:cubicBezTo>
                        <a:pt x="1" y="3"/>
                        <a:pt x="1" y="2"/>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38" name="Freeform 1354"/>
                <p:cNvSpPr>
                  <a:spLocks/>
                </p:cNvSpPr>
                <p:nvPr/>
              </p:nvSpPr>
              <p:spPr bwMode="auto">
                <a:xfrm>
                  <a:off x="12770" y="756"/>
                  <a:ext cx="14" cy="62"/>
                </a:xfrm>
                <a:custGeom>
                  <a:avLst/>
                  <a:gdLst>
                    <a:gd name="T0" fmla="*/ 0 w 6"/>
                    <a:gd name="T1" fmla="*/ 23 h 26"/>
                    <a:gd name="T2" fmla="*/ 3 w 6"/>
                    <a:gd name="T3" fmla="*/ 26 h 26"/>
                    <a:gd name="T4" fmla="*/ 6 w 6"/>
                    <a:gd name="T5" fmla="*/ 23 h 26"/>
                    <a:gd name="T6" fmla="*/ 6 w 6"/>
                    <a:gd name="T7" fmla="*/ 3 h 26"/>
                    <a:gd name="T8" fmla="*/ 0 w 6"/>
                    <a:gd name="T9" fmla="*/ 0 h 26"/>
                    <a:gd name="T10" fmla="*/ 0 w 6"/>
                    <a:gd name="T11" fmla="*/ 23 h 26"/>
                  </a:gdLst>
                  <a:ahLst/>
                  <a:cxnLst>
                    <a:cxn ang="0">
                      <a:pos x="T0" y="T1"/>
                    </a:cxn>
                    <a:cxn ang="0">
                      <a:pos x="T2" y="T3"/>
                    </a:cxn>
                    <a:cxn ang="0">
                      <a:pos x="T4" y="T5"/>
                    </a:cxn>
                    <a:cxn ang="0">
                      <a:pos x="T6" y="T7"/>
                    </a:cxn>
                    <a:cxn ang="0">
                      <a:pos x="T8" y="T9"/>
                    </a:cxn>
                    <a:cxn ang="0">
                      <a:pos x="T10" y="T11"/>
                    </a:cxn>
                  </a:cxnLst>
                  <a:rect l="0" t="0" r="r" b="b"/>
                  <a:pathLst>
                    <a:path w="6" h="26">
                      <a:moveTo>
                        <a:pt x="0" y="23"/>
                      </a:moveTo>
                      <a:cubicBezTo>
                        <a:pt x="0" y="24"/>
                        <a:pt x="2" y="26"/>
                        <a:pt x="3" y="26"/>
                      </a:cubicBezTo>
                      <a:cubicBezTo>
                        <a:pt x="5" y="26"/>
                        <a:pt x="6" y="24"/>
                        <a:pt x="6" y="23"/>
                      </a:cubicBezTo>
                      <a:cubicBezTo>
                        <a:pt x="6" y="21"/>
                        <a:pt x="6" y="8"/>
                        <a:pt x="6" y="3"/>
                      </a:cubicBezTo>
                      <a:cubicBezTo>
                        <a:pt x="4" y="3"/>
                        <a:pt x="2" y="1"/>
                        <a:pt x="0" y="0"/>
                      </a:cubicBezTo>
                      <a:cubicBezTo>
                        <a:pt x="0" y="10"/>
                        <a:pt x="0" y="21"/>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39" name="Freeform 1355"/>
                <p:cNvSpPr>
                  <a:spLocks/>
                </p:cNvSpPr>
                <p:nvPr/>
              </p:nvSpPr>
              <p:spPr bwMode="auto">
                <a:xfrm>
                  <a:off x="12787" y="766"/>
                  <a:ext cx="14" cy="52"/>
                </a:xfrm>
                <a:custGeom>
                  <a:avLst/>
                  <a:gdLst>
                    <a:gd name="T0" fmla="*/ 0 w 6"/>
                    <a:gd name="T1" fmla="*/ 0 h 22"/>
                    <a:gd name="T2" fmla="*/ 0 w 6"/>
                    <a:gd name="T3" fmla="*/ 19 h 22"/>
                    <a:gd name="T4" fmla="*/ 3 w 6"/>
                    <a:gd name="T5" fmla="*/ 22 h 22"/>
                    <a:gd name="T6" fmla="*/ 6 w 6"/>
                    <a:gd name="T7" fmla="*/ 19 h 22"/>
                    <a:gd name="T8" fmla="*/ 6 w 6"/>
                    <a:gd name="T9" fmla="*/ 0 h 22"/>
                    <a:gd name="T10" fmla="*/ 0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0" y="0"/>
                      </a:moveTo>
                      <a:cubicBezTo>
                        <a:pt x="0" y="5"/>
                        <a:pt x="0" y="17"/>
                        <a:pt x="0" y="19"/>
                      </a:cubicBezTo>
                      <a:cubicBezTo>
                        <a:pt x="0" y="20"/>
                        <a:pt x="1" y="22"/>
                        <a:pt x="3" y="22"/>
                      </a:cubicBezTo>
                      <a:cubicBezTo>
                        <a:pt x="4" y="22"/>
                        <a:pt x="6" y="20"/>
                        <a:pt x="6" y="19"/>
                      </a:cubicBezTo>
                      <a:cubicBezTo>
                        <a:pt x="6" y="18"/>
                        <a:pt x="6" y="9"/>
                        <a:pt x="6"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40" name="Freeform 1356"/>
                <p:cNvSpPr>
                  <a:spLocks/>
                </p:cNvSpPr>
                <p:nvPr/>
              </p:nvSpPr>
              <p:spPr bwMode="auto">
                <a:xfrm>
                  <a:off x="13021" y="707"/>
                  <a:ext cx="40" cy="111"/>
                </a:xfrm>
                <a:custGeom>
                  <a:avLst/>
                  <a:gdLst>
                    <a:gd name="T0" fmla="*/ 0 w 17"/>
                    <a:gd name="T1" fmla="*/ 6 h 47"/>
                    <a:gd name="T2" fmla="*/ 0 w 17"/>
                    <a:gd name="T3" fmla="*/ 20 h 47"/>
                    <a:gd name="T4" fmla="*/ 2 w 17"/>
                    <a:gd name="T5" fmla="*/ 23 h 47"/>
                    <a:gd name="T6" fmla="*/ 4 w 17"/>
                    <a:gd name="T7" fmla="*/ 20 h 47"/>
                    <a:gd name="T8" fmla="*/ 4 w 17"/>
                    <a:gd name="T9" fmla="*/ 7 h 47"/>
                    <a:gd name="T10" fmla="*/ 5 w 17"/>
                    <a:gd name="T11" fmla="*/ 7 h 47"/>
                    <a:gd name="T12" fmla="*/ 5 w 17"/>
                    <a:gd name="T13" fmla="*/ 44 h 47"/>
                    <a:gd name="T14" fmla="*/ 8 w 17"/>
                    <a:gd name="T15" fmla="*/ 47 h 47"/>
                    <a:gd name="T16" fmla="*/ 11 w 17"/>
                    <a:gd name="T17" fmla="*/ 44 h 47"/>
                    <a:gd name="T18" fmla="*/ 11 w 17"/>
                    <a:gd name="T19" fmla="*/ 23 h 47"/>
                    <a:gd name="T20" fmla="*/ 12 w 17"/>
                    <a:gd name="T21" fmla="*/ 23 h 47"/>
                    <a:gd name="T22" fmla="*/ 12 w 17"/>
                    <a:gd name="T23" fmla="*/ 44 h 47"/>
                    <a:gd name="T24" fmla="*/ 14 w 17"/>
                    <a:gd name="T25" fmla="*/ 47 h 47"/>
                    <a:gd name="T26" fmla="*/ 17 w 17"/>
                    <a:gd name="T27" fmla="*/ 44 h 47"/>
                    <a:gd name="T28" fmla="*/ 17 w 17"/>
                    <a:gd name="T29" fmla="*/ 12 h 47"/>
                    <a:gd name="T30" fmla="*/ 5 w 17"/>
                    <a:gd name="T31" fmla="*/ 0 h 47"/>
                    <a:gd name="T32" fmla="*/ 0 w 17"/>
                    <a:gd name="T33"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47">
                      <a:moveTo>
                        <a:pt x="0" y="6"/>
                      </a:move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7"/>
                        <a:pt x="8" y="47"/>
                      </a:cubicBezTo>
                      <a:cubicBezTo>
                        <a:pt x="9" y="47"/>
                        <a:pt x="11" y="45"/>
                        <a:pt x="11" y="44"/>
                      </a:cubicBezTo>
                      <a:cubicBezTo>
                        <a:pt x="11" y="41"/>
                        <a:pt x="11" y="23"/>
                        <a:pt x="11" y="23"/>
                      </a:cubicBezTo>
                      <a:cubicBezTo>
                        <a:pt x="11" y="23"/>
                        <a:pt x="11" y="23"/>
                        <a:pt x="12" y="23"/>
                      </a:cubicBezTo>
                      <a:cubicBezTo>
                        <a:pt x="12" y="23"/>
                        <a:pt x="12" y="41"/>
                        <a:pt x="12" y="44"/>
                      </a:cubicBezTo>
                      <a:cubicBezTo>
                        <a:pt x="12" y="45"/>
                        <a:pt x="13" y="47"/>
                        <a:pt x="14" y="47"/>
                      </a:cubicBezTo>
                      <a:cubicBezTo>
                        <a:pt x="16" y="47"/>
                        <a:pt x="17" y="45"/>
                        <a:pt x="17" y="44"/>
                      </a:cubicBezTo>
                      <a:cubicBezTo>
                        <a:pt x="17" y="42"/>
                        <a:pt x="17" y="22"/>
                        <a:pt x="17" y="12"/>
                      </a:cubicBezTo>
                      <a:cubicBezTo>
                        <a:pt x="15" y="9"/>
                        <a:pt x="11" y="5"/>
                        <a:pt x="5" y="0"/>
                      </a:cubicBezTo>
                      <a:cubicBezTo>
                        <a:pt x="2"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41" name="Freeform 1357"/>
                <p:cNvSpPr>
                  <a:spLocks/>
                </p:cNvSpPr>
                <p:nvPr/>
              </p:nvSpPr>
              <p:spPr bwMode="auto">
                <a:xfrm>
                  <a:off x="12758" y="740"/>
                  <a:ext cx="10" cy="21"/>
                </a:xfrm>
                <a:custGeom>
                  <a:avLst/>
                  <a:gdLst>
                    <a:gd name="T0" fmla="*/ 2 w 4"/>
                    <a:gd name="T1" fmla="*/ 9 h 9"/>
                    <a:gd name="T2" fmla="*/ 4 w 4"/>
                    <a:gd name="T3" fmla="*/ 6 h 9"/>
                    <a:gd name="T4" fmla="*/ 4 w 4"/>
                    <a:gd name="T5" fmla="*/ 6 h 9"/>
                    <a:gd name="T6" fmla="*/ 0 w 4"/>
                    <a:gd name="T7" fmla="*/ 0 h 9"/>
                    <a:gd name="T8" fmla="*/ 0 w 4"/>
                    <a:gd name="T9" fmla="*/ 6 h 9"/>
                    <a:gd name="T10" fmla="*/ 2 w 4"/>
                    <a:gd name="T11" fmla="*/ 9 h 9"/>
                  </a:gdLst>
                  <a:ahLst/>
                  <a:cxnLst>
                    <a:cxn ang="0">
                      <a:pos x="T0" y="T1"/>
                    </a:cxn>
                    <a:cxn ang="0">
                      <a:pos x="T2" y="T3"/>
                    </a:cxn>
                    <a:cxn ang="0">
                      <a:pos x="T4" y="T5"/>
                    </a:cxn>
                    <a:cxn ang="0">
                      <a:pos x="T6" y="T7"/>
                    </a:cxn>
                    <a:cxn ang="0">
                      <a:pos x="T8" y="T9"/>
                    </a:cxn>
                    <a:cxn ang="0">
                      <a:pos x="T10" y="T11"/>
                    </a:cxn>
                  </a:cxnLst>
                  <a:rect l="0" t="0" r="r" b="b"/>
                  <a:pathLst>
                    <a:path w="4" h="9">
                      <a:moveTo>
                        <a:pt x="2" y="9"/>
                      </a:moveTo>
                      <a:cubicBezTo>
                        <a:pt x="3" y="9"/>
                        <a:pt x="4" y="8"/>
                        <a:pt x="4" y="6"/>
                      </a:cubicBezTo>
                      <a:cubicBezTo>
                        <a:pt x="4" y="6"/>
                        <a:pt x="4" y="6"/>
                        <a:pt x="4" y="6"/>
                      </a:cubicBezTo>
                      <a:cubicBezTo>
                        <a:pt x="3" y="4"/>
                        <a:pt x="1" y="2"/>
                        <a:pt x="0" y="0"/>
                      </a:cubicBezTo>
                      <a:cubicBezTo>
                        <a:pt x="0" y="3"/>
                        <a:pt x="0" y="6"/>
                        <a:pt x="0" y="6"/>
                      </a:cubicBezTo>
                      <a:cubicBezTo>
                        <a:pt x="0" y="8"/>
                        <a:pt x="1" y="9"/>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42" name="Freeform 1358"/>
                <p:cNvSpPr>
                  <a:spLocks/>
                </p:cNvSpPr>
                <p:nvPr/>
              </p:nvSpPr>
              <p:spPr bwMode="auto">
                <a:xfrm>
                  <a:off x="13087" y="856"/>
                  <a:ext cx="41" cy="109"/>
                </a:xfrm>
                <a:custGeom>
                  <a:avLst/>
                  <a:gdLst>
                    <a:gd name="T0" fmla="*/ 0 w 17"/>
                    <a:gd name="T1" fmla="*/ 5 h 46"/>
                    <a:gd name="T2" fmla="*/ 0 w 17"/>
                    <a:gd name="T3" fmla="*/ 20 h 46"/>
                    <a:gd name="T4" fmla="*/ 2 w 17"/>
                    <a:gd name="T5" fmla="*/ 22 h 46"/>
                    <a:gd name="T6" fmla="*/ 4 w 17"/>
                    <a:gd name="T7" fmla="*/ 20 h 46"/>
                    <a:gd name="T8" fmla="*/ 4 w 17"/>
                    <a:gd name="T9" fmla="*/ 7 h 46"/>
                    <a:gd name="T10" fmla="*/ 5 w 17"/>
                    <a:gd name="T11" fmla="*/ 7 h 46"/>
                    <a:gd name="T12" fmla="*/ 5 w 17"/>
                    <a:gd name="T13" fmla="*/ 43 h 46"/>
                    <a:gd name="T14" fmla="*/ 8 w 17"/>
                    <a:gd name="T15" fmla="*/ 46 h 46"/>
                    <a:gd name="T16" fmla="*/ 10 w 17"/>
                    <a:gd name="T17" fmla="*/ 43 h 46"/>
                    <a:gd name="T18" fmla="*/ 10 w 17"/>
                    <a:gd name="T19" fmla="*/ 22 h 46"/>
                    <a:gd name="T20" fmla="*/ 11 w 17"/>
                    <a:gd name="T21" fmla="*/ 22 h 46"/>
                    <a:gd name="T22" fmla="*/ 11 w 17"/>
                    <a:gd name="T23" fmla="*/ 43 h 46"/>
                    <a:gd name="T24" fmla="*/ 14 w 17"/>
                    <a:gd name="T25" fmla="*/ 46 h 46"/>
                    <a:gd name="T26" fmla="*/ 17 w 17"/>
                    <a:gd name="T27" fmla="*/ 43 h 46"/>
                    <a:gd name="T28" fmla="*/ 17 w 17"/>
                    <a:gd name="T29" fmla="*/ 8 h 46"/>
                    <a:gd name="T30" fmla="*/ 4 w 17"/>
                    <a:gd name="T31" fmla="*/ 0 h 46"/>
                    <a:gd name="T32" fmla="*/ 0 w 17"/>
                    <a:gd name="T33"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46">
                      <a:moveTo>
                        <a:pt x="0" y="5"/>
                      </a:moveTo>
                      <a:cubicBezTo>
                        <a:pt x="0" y="7"/>
                        <a:pt x="0" y="19"/>
                        <a:pt x="0" y="20"/>
                      </a:cubicBezTo>
                      <a:cubicBezTo>
                        <a:pt x="0" y="21"/>
                        <a:pt x="0" y="22"/>
                        <a:pt x="2" y="22"/>
                      </a:cubicBezTo>
                      <a:cubicBezTo>
                        <a:pt x="3" y="22"/>
                        <a:pt x="4" y="21"/>
                        <a:pt x="4" y="20"/>
                      </a:cubicBezTo>
                      <a:cubicBezTo>
                        <a:pt x="4" y="19"/>
                        <a:pt x="4" y="7"/>
                        <a:pt x="4" y="7"/>
                      </a:cubicBezTo>
                      <a:cubicBezTo>
                        <a:pt x="4" y="7"/>
                        <a:pt x="4" y="7"/>
                        <a:pt x="5" y="7"/>
                      </a:cubicBezTo>
                      <a:cubicBezTo>
                        <a:pt x="5" y="7"/>
                        <a:pt x="5" y="41"/>
                        <a:pt x="5" y="43"/>
                      </a:cubicBezTo>
                      <a:cubicBezTo>
                        <a:pt x="5" y="45"/>
                        <a:pt x="6" y="46"/>
                        <a:pt x="8" y="46"/>
                      </a:cubicBezTo>
                      <a:cubicBezTo>
                        <a:pt x="9" y="46"/>
                        <a:pt x="10" y="45"/>
                        <a:pt x="10" y="43"/>
                      </a:cubicBezTo>
                      <a:cubicBezTo>
                        <a:pt x="10" y="41"/>
                        <a:pt x="10" y="22"/>
                        <a:pt x="10" y="22"/>
                      </a:cubicBezTo>
                      <a:cubicBezTo>
                        <a:pt x="10" y="22"/>
                        <a:pt x="10" y="22"/>
                        <a:pt x="11" y="22"/>
                      </a:cubicBezTo>
                      <a:cubicBezTo>
                        <a:pt x="11" y="22"/>
                        <a:pt x="11" y="41"/>
                        <a:pt x="11" y="43"/>
                      </a:cubicBezTo>
                      <a:cubicBezTo>
                        <a:pt x="11" y="45"/>
                        <a:pt x="13" y="46"/>
                        <a:pt x="14" y="46"/>
                      </a:cubicBezTo>
                      <a:cubicBezTo>
                        <a:pt x="16" y="46"/>
                        <a:pt x="17" y="45"/>
                        <a:pt x="17" y="43"/>
                      </a:cubicBezTo>
                      <a:cubicBezTo>
                        <a:pt x="17" y="41"/>
                        <a:pt x="17" y="15"/>
                        <a:pt x="17" y="8"/>
                      </a:cubicBezTo>
                      <a:cubicBezTo>
                        <a:pt x="8" y="6"/>
                        <a:pt x="8" y="10"/>
                        <a:pt x="4"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43" name="Freeform 1359"/>
                <p:cNvSpPr>
                  <a:spLocks/>
                </p:cNvSpPr>
                <p:nvPr/>
              </p:nvSpPr>
              <p:spPr bwMode="auto">
                <a:xfrm>
                  <a:off x="12687" y="721"/>
                  <a:ext cx="19" cy="35"/>
                </a:xfrm>
                <a:custGeom>
                  <a:avLst/>
                  <a:gdLst>
                    <a:gd name="T0" fmla="*/ 2 w 8"/>
                    <a:gd name="T1" fmla="*/ 14 h 15"/>
                    <a:gd name="T2" fmla="*/ 4 w 8"/>
                    <a:gd name="T3" fmla="*/ 13 h 15"/>
                    <a:gd name="T4" fmla="*/ 8 w 8"/>
                    <a:gd name="T5" fmla="*/ 0 h 15"/>
                    <a:gd name="T6" fmla="*/ 2 w 8"/>
                    <a:gd name="T7" fmla="*/ 6 h 15"/>
                    <a:gd name="T8" fmla="*/ 0 w 8"/>
                    <a:gd name="T9" fmla="*/ 12 h 15"/>
                    <a:gd name="T10" fmla="*/ 2 w 8"/>
                    <a:gd name="T11" fmla="*/ 14 h 15"/>
                  </a:gdLst>
                  <a:ahLst/>
                  <a:cxnLst>
                    <a:cxn ang="0">
                      <a:pos x="T0" y="T1"/>
                    </a:cxn>
                    <a:cxn ang="0">
                      <a:pos x="T2" y="T3"/>
                    </a:cxn>
                    <a:cxn ang="0">
                      <a:pos x="T4" y="T5"/>
                    </a:cxn>
                    <a:cxn ang="0">
                      <a:pos x="T6" y="T7"/>
                    </a:cxn>
                    <a:cxn ang="0">
                      <a:pos x="T8" y="T9"/>
                    </a:cxn>
                    <a:cxn ang="0">
                      <a:pos x="T10" y="T11"/>
                    </a:cxn>
                  </a:cxnLst>
                  <a:rect l="0" t="0" r="r" b="b"/>
                  <a:pathLst>
                    <a:path w="8" h="15">
                      <a:moveTo>
                        <a:pt x="2" y="14"/>
                      </a:moveTo>
                      <a:cubicBezTo>
                        <a:pt x="3" y="15"/>
                        <a:pt x="4" y="14"/>
                        <a:pt x="4" y="13"/>
                      </a:cubicBezTo>
                      <a:cubicBezTo>
                        <a:pt x="4" y="12"/>
                        <a:pt x="7" y="2"/>
                        <a:pt x="8" y="0"/>
                      </a:cubicBezTo>
                      <a:cubicBezTo>
                        <a:pt x="6" y="2"/>
                        <a:pt x="4" y="3"/>
                        <a:pt x="2" y="6"/>
                      </a:cubicBezTo>
                      <a:cubicBezTo>
                        <a:pt x="1" y="9"/>
                        <a:pt x="1" y="12"/>
                        <a:pt x="0" y="12"/>
                      </a:cubicBezTo>
                      <a:cubicBezTo>
                        <a:pt x="0" y="13"/>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44" name="Freeform 1360"/>
                <p:cNvSpPr>
                  <a:spLocks/>
                </p:cNvSpPr>
                <p:nvPr/>
              </p:nvSpPr>
              <p:spPr bwMode="auto">
                <a:xfrm>
                  <a:off x="12694" y="711"/>
                  <a:ext cx="57" cy="107"/>
                </a:xfrm>
                <a:custGeom>
                  <a:avLst/>
                  <a:gdLst>
                    <a:gd name="T0" fmla="*/ 5 w 24"/>
                    <a:gd name="T1" fmla="*/ 4 h 45"/>
                    <a:gd name="T2" fmla="*/ 5 w 24"/>
                    <a:gd name="T3" fmla="*/ 4 h 45"/>
                    <a:gd name="T4" fmla="*/ 6 w 24"/>
                    <a:gd name="T5" fmla="*/ 4 h 45"/>
                    <a:gd name="T6" fmla="*/ 0 w 24"/>
                    <a:gd name="T7" fmla="*/ 26 h 45"/>
                    <a:gd name="T8" fmla="*/ 6 w 24"/>
                    <a:gd name="T9" fmla="*/ 26 h 45"/>
                    <a:gd name="T10" fmla="*/ 6 w 24"/>
                    <a:gd name="T11" fmla="*/ 42 h 45"/>
                    <a:gd name="T12" fmla="*/ 8 w 24"/>
                    <a:gd name="T13" fmla="*/ 45 h 45"/>
                    <a:gd name="T14" fmla="*/ 10 w 24"/>
                    <a:gd name="T15" fmla="*/ 42 h 45"/>
                    <a:gd name="T16" fmla="*/ 10 w 24"/>
                    <a:gd name="T17" fmla="*/ 26 h 45"/>
                    <a:gd name="T18" fmla="*/ 11 w 24"/>
                    <a:gd name="T19" fmla="*/ 26 h 45"/>
                    <a:gd name="T20" fmla="*/ 11 w 24"/>
                    <a:gd name="T21" fmla="*/ 42 h 45"/>
                    <a:gd name="T22" fmla="*/ 14 w 24"/>
                    <a:gd name="T23" fmla="*/ 45 h 45"/>
                    <a:gd name="T24" fmla="*/ 16 w 24"/>
                    <a:gd name="T25" fmla="*/ 42 h 45"/>
                    <a:gd name="T26" fmla="*/ 16 w 24"/>
                    <a:gd name="T27" fmla="*/ 26 h 45"/>
                    <a:gd name="T28" fmla="*/ 22 w 24"/>
                    <a:gd name="T29" fmla="*/ 26 h 45"/>
                    <a:gd name="T30" fmla="*/ 16 w 24"/>
                    <a:gd name="T31" fmla="*/ 4 h 45"/>
                    <a:gd name="T32" fmla="*/ 17 w 24"/>
                    <a:gd name="T33" fmla="*/ 4 h 45"/>
                    <a:gd name="T34" fmla="*/ 20 w 24"/>
                    <a:gd name="T35" fmla="*/ 17 h 45"/>
                    <a:gd name="T36" fmla="*/ 23 w 24"/>
                    <a:gd name="T37" fmla="*/ 18 h 45"/>
                    <a:gd name="T38" fmla="*/ 24 w 24"/>
                    <a:gd name="T39" fmla="*/ 16 h 45"/>
                    <a:gd name="T40" fmla="*/ 20 w 24"/>
                    <a:gd name="T41" fmla="*/ 3 h 45"/>
                    <a:gd name="T42" fmla="*/ 5 w 24"/>
                    <a:gd name="T43"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5">
                      <a:moveTo>
                        <a:pt x="5" y="4"/>
                      </a:moveTo>
                      <a:cubicBezTo>
                        <a:pt x="5" y="4"/>
                        <a:pt x="5" y="4"/>
                        <a:pt x="5" y="4"/>
                      </a:cubicBezTo>
                      <a:cubicBezTo>
                        <a:pt x="6" y="4"/>
                        <a:pt x="6" y="4"/>
                        <a:pt x="6" y="4"/>
                      </a:cubicBezTo>
                      <a:cubicBezTo>
                        <a:pt x="0" y="26"/>
                        <a:pt x="0" y="26"/>
                        <a:pt x="0" y="26"/>
                      </a:cubicBezTo>
                      <a:cubicBezTo>
                        <a:pt x="6" y="26"/>
                        <a:pt x="6" y="26"/>
                        <a:pt x="6" y="26"/>
                      </a:cubicBezTo>
                      <a:cubicBezTo>
                        <a:pt x="6" y="34"/>
                        <a:pt x="6" y="41"/>
                        <a:pt x="6" y="42"/>
                      </a:cubicBezTo>
                      <a:cubicBezTo>
                        <a:pt x="6" y="44"/>
                        <a:pt x="7" y="45"/>
                        <a:pt x="8" y="45"/>
                      </a:cubicBezTo>
                      <a:cubicBezTo>
                        <a:pt x="9" y="45"/>
                        <a:pt x="10" y="44"/>
                        <a:pt x="10" y="42"/>
                      </a:cubicBezTo>
                      <a:cubicBezTo>
                        <a:pt x="10" y="41"/>
                        <a:pt x="10" y="26"/>
                        <a:pt x="10" y="26"/>
                      </a:cubicBezTo>
                      <a:cubicBezTo>
                        <a:pt x="11" y="26"/>
                        <a:pt x="11" y="26"/>
                        <a:pt x="11" y="26"/>
                      </a:cubicBezTo>
                      <a:cubicBezTo>
                        <a:pt x="11" y="26"/>
                        <a:pt x="11" y="41"/>
                        <a:pt x="11" y="42"/>
                      </a:cubicBezTo>
                      <a:cubicBezTo>
                        <a:pt x="11" y="44"/>
                        <a:pt x="12" y="45"/>
                        <a:pt x="14" y="45"/>
                      </a:cubicBezTo>
                      <a:cubicBezTo>
                        <a:pt x="15" y="45"/>
                        <a:pt x="16" y="44"/>
                        <a:pt x="16" y="42"/>
                      </a:cubicBezTo>
                      <a:cubicBezTo>
                        <a:pt x="16" y="41"/>
                        <a:pt x="16" y="34"/>
                        <a:pt x="16" y="26"/>
                      </a:cubicBezTo>
                      <a:cubicBezTo>
                        <a:pt x="22" y="26"/>
                        <a:pt x="22" y="26"/>
                        <a:pt x="22" y="26"/>
                      </a:cubicBezTo>
                      <a:cubicBezTo>
                        <a:pt x="16" y="4"/>
                        <a:pt x="16" y="4"/>
                        <a:pt x="16" y="4"/>
                      </a:cubicBezTo>
                      <a:cubicBezTo>
                        <a:pt x="17" y="4"/>
                        <a:pt x="17" y="4"/>
                        <a:pt x="17" y="4"/>
                      </a:cubicBezTo>
                      <a:cubicBezTo>
                        <a:pt x="17" y="4"/>
                        <a:pt x="20" y="16"/>
                        <a:pt x="20" y="17"/>
                      </a:cubicBezTo>
                      <a:cubicBezTo>
                        <a:pt x="21" y="18"/>
                        <a:pt x="22" y="19"/>
                        <a:pt x="23" y="18"/>
                      </a:cubicBezTo>
                      <a:cubicBezTo>
                        <a:pt x="24" y="18"/>
                        <a:pt x="24" y="17"/>
                        <a:pt x="24" y="16"/>
                      </a:cubicBezTo>
                      <a:cubicBezTo>
                        <a:pt x="24" y="16"/>
                        <a:pt x="22" y="9"/>
                        <a:pt x="20" y="3"/>
                      </a:cubicBezTo>
                      <a:cubicBezTo>
                        <a:pt x="17" y="0"/>
                        <a:pt x="13" y="0"/>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45" name="Freeform 1361"/>
                <p:cNvSpPr>
                  <a:spLocks/>
                </p:cNvSpPr>
                <p:nvPr/>
              </p:nvSpPr>
              <p:spPr bwMode="auto">
                <a:xfrm>
                  <a:off x="12668" y="808"/>
                  <a:ext cx="0" cy="5"/>
                </a:xfrm>
                <a:custGeom>
                  <a:avLst/>
                  <a:gdLst>
                    <a:gd name="T0" fmla="*/ 0 h 2"/>
                    <a:gd name="T1" fmla="*/ 2 h 2"/>
                    <a:gd name="T2" fmla="*/ 1 h 2"/>
                    <a:gd name="T3" fmla="*/ 0 h 2"/>
                  </a:gdLst>
                  <a:ahLst/>
                  <a:cxnLst>
                    <a:cxn ang="0">
                      <a:pos x="0" y="T0"/>
                    </a:cxn>
                    <a:cxn ang="0">
                      <a:pos x="0" y="T1"/>
                    </a:cxn>
                    <a:cxn ang="0">
                      <a:pos x="0" y="T2"/>
                    </a:cxn>
                    <a:cxn ang="0">
                      <a:pos x="0" y="T3"/>
                    </a:cxn>
                  </a:cxnLst>
                  <a:rect l="0" t="0" r="r" b="b"/>
                  <a:pathLst>
                    <a:path h="2">
                      <a:moveTo>
                        <a:pt x="0" y="0"/>
                      </a:moveTo>
                      <a:cubicBezTo>
                        <a:pt x="0" y="1"/>
                        <a:pt x="0" y="1"/>
                        <a:pt x="0" y="2"/>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46" name="Freeform 1362"/>
                <p:cNvSpPr>
                  <a:spLocks/>
                </p:cNvSpPr>
                <p:nvPr/>
              </p:nvSpPr>
              <p:spPr bwMode="auto">
                <a:xfrm>
                  <a:off x="12950" y="1000"/>
                  <a:ext cx="64" cy="111"/>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9 w 27"/>
                    <a:gd name="T27" fmla="*/ 45 h 47"/>
                    <a:gd name="T28" fmla="*/ 19 w 27"/>
                    <a:gd name="T29" fmla="*/ 28 h 47"/>
                    <a:gd name="T30" fmla="*/ 25 w 27"/>
                    <a:gd name="T31" fmla="*/ 28 h 47"/>
                    <a:gd name="T32" fmla="*/ 18 w 27"/>
                    <a:gd name="T33" fmla="*/ 7 h 47"/>
                    <a:gd name="T34" fmla="*/ 19 w 27"/>
                    <a:gd name="T35" fmla="*/ 7 h 47"/>
                    <a:gd name="T36" fmla="*/ 23 w 27"/>
                    <a:gd name="T37" fmla="*/ 20 h 47"/>
                    <a:gd name="T38" fmla="*/ 26 w 27"/>
                    <a:gd name="T39" fmla="*/ 21 h 47"/>
                    <a:gd name="T40" fmla="*/ 27 w 27"/>
                    <a:gd name="T41" fmla="*/ 18 h 47"/>
                    <a:gd name="T42" fmla="*/ 23 w 27"/>
                    <a:gd name="T43" fmla="*/ 5 h 47"/>
                    <a:gd name="T44" fmla="*/ 17 w 27"/>
                    <a:gd name="T45" fmla="*/ 0 h 47"/>
                    <a:gd name="T46" fmla="*/ 10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4" y="20"/>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4" y="20"/>
                        <a:pt x="25" y="21"/>
                        <a:pt x="26" y="21"/>
                      </a:cubicBezTo>
                      <a:cubicBezTo>
                        <a:pt x="26" y="20"/>
                        <a:pt x="27" y="19"/>
                        <a:pt x="27" y="18"/>
                      </a:cubicBezTo>
                      <a:cubicBezTo>
                        <a:pt x="26" y="18"/>
                        <a:pt x="24" y="10"/>
                        <a:pt x="23" y="5"/>
                      </a:cubicBezTo>
                      <a:cubicBezTo>
                        <a:pt x="22" y="2"/>
                        <a:pt x="20" y="0"/>
                        <a:pt x="17" y="0"/>
                      </a:cubicBezTo>
                      <a:cubicBezTo>
                        <a:pt x="16" y="0"/>
                        <a:pt x="11" y="0"/>
                        <a:pt x="10" y="0"/>
                      </a:cubicBezTo>
                      <a:cubicBezTo>
                        <a:pt x="7" y="0"/>
                        <a:pt x="5" y="2"/>
                        <a:pt x="4" y="5"/>
                      </a:cubicBezTo>
                      <a:cubicBezTo>
                        <a:pt x="3"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47" name="Freeform 1363"/>
                <p:cNvSpPr>
                  <a:spLocks/>
                </p:cNvSpPr>
                <p:nvPr/>
              </p:nvSpPr>
              <p:spPr bwMode="auto">
                <a:xfrm>
                  <a:off x="12623" y="853"/>
                  <a:ext cx="64" cy="112"/>
                </a:xfrm>
                <a:custGeom>
                  <a:avLst/>
                  <a:gdLst>
                    <a:gd name="T0" fmla="*/ 0 w 27"/>
                    <a:gd name="T1" fmla="*/ 19 h 47"/>
                    <a:gd name="T2" fmla="*/ 1 w 27"/>
                    <a:gd name="T3" fmla="*/ 21 h 47"/>
                    <a:gd name="T4" fmla="*/ 3 w 27"/>
                    <a:gd name="T5" fmla="*/ 20 h 47"/>
                    <a:gd name="T6" fmla="*/ 7 w 27"/>
                    <a:gd name="T7" fmla="*/ 7 h 47"/>
                    <a:gd name="T8" fmla="*/ 8 w 27"/>
                    <a:gd name="T9" fmla="*/ 7 h 47"/>
                    <a:gd name="T10" fmla="*/ 2 w 27"/>
                    <a:gd name="T11" fmla="*/ 28 h 47"/>
                    <a:gd name="T12" fmla="*/ 8 w 27"/>
                    <a:gd name="T13" fmla="*/ 28 h 47"/>
                    <a:gd name="T14" fmla="*/ 8 w 27"/>
                    <a:gd name="T15" fmla="*/ 45 h 47"/>
                    <a:gd name="T16" fmla="*/ 10 w 27"/>
                    <a:gd name="T17" fmla="*/ 47 h 47"/>
                    <a:gd name="T18" fmla="*/ 13 w 27"/>
                    <a:gd name="T19" fmla="*/ 45 h 47"/>
                    <a:gd name="T20" fmla="*/ 13 w 27"/>
                    <a:gd name="T21" fmla="*/ 28 h 47"/>
                    <a:gd name="T22" fmla="*/ 14 w 27"/>
                    <a:gd name="T23" fmla="*/ 28 h 47"/>
                    <a:gd name="T24" fmla="*/ 14 w 27"/>
                    <a:gd name="T25" fmla="*/ 45 h 47"/>
                    <a:gd name="T26" fmla="*/ 16 w 27"/>
                    <a:gd name="T27" fmla="*/ 47 h 47"/>
                    <a:gd name="T28" fmla="*/ 18 w 27"/>
                    <a:gd name="T29" fmla="*/ 45 h 47"/>
                    <a:gd name="T30" fmla="*/ 18 w 27"/>
                    <a:gd name="T31" fmla="*/ 28 h 47"/>
                    <a:gd name="T32" fmla="*/ 24 w 27"/>
                    <a:gd name="T33" fmla="*/ 28 h 47"/>
                    <a:gd name="T34" fmla="*/ 18 w 27"/>
                    <a:gd name="T35" fmla="*/ 7 h 47"/>
                    <a:gd name="T36" fmla="*/ 19 w 27"/>
                    <a:gd name="T37" fmla="*/ 7 h 47"/>
                    <a:gd name="T38" fmla="*/ 23 w 27"/>
                    <a:gd name="T39" fmla="*/ 20 h 47"/>
                    <a:gd name="T40" fmla="*/ 25 w 27"/>
                    <a:gd name="T41" fmla="*/ 21 h 47"/>
                    <a:gd name="T42" fmla="*/ 26 w 27"/>
                    <a:gd name="T43" fmla="*/ 19 h 47"/>
                    <a:gd name="T44" fmla="*/ 22 w 27"/>
                    <a:gd name="T45" fmla="*/ 5 h 47"/>
                    <a:gd name="T46" fmla="*/ 17 w 27"/>
                    <a:gd name="T47" fmla="*/ 0 h 47"/>
                    <a:gd name="T48" fmla="*/ 17 w 27"/>
                    <a:gd name="T49" fmla="*/ 9 h 47"/>
                    <a:gd name="T50" fmla="*/ 10 w 27"/>
                    <a:gd name="T51" fmla="*/ 3 h 47"/>
                    <a:gd name="T52" fmla="*/ 5 w 27"/>
                    <a:gd name="T53" fmla="*/ 3 h 47"/>
                    <a:gd name="T54" fmla="*/ 4 w 27"/>
                    <a:gd name="T55" fmla="*/ 5 h 47"/>
                    <a:gd name="T56" fmla="*/ 0 w 27"/>
                    <a:gd name="T57"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47">
                      <a:moveTo>
                        <a:pt x="0" y="19"/>
                      </a:moveTo>
                      <a:cubicBezTo>
                        <a:pt x="0" y="20"/>
                        <a:pt x="0" y="21"/>
                        <a:pt x="1" y="21"/>
                      </a:cubicBez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1"/>
                        <a:pt x="17" y="0"/>
                      </a:cubicBezTo>
                      <a:cubicBezTo>
                        <a:pt x="17" y="4"/>
                        <a:pt x="17" y="7"/>
                        <a:pt x="17" y="9"/>
                      </a:cubicBezTo>
                      <a:cubicBezTo>
                        <a:pt x="10" y="3"/>
                        <a:pt x="10" y="3"/>
                        <a:pt x="10" y="3"/>
                      </a:cubicBezTo>
                      <a:cubicBezTo>
                        <a:pt x="8" y="3"/>
                        <a:pt x="6" y="3"/>
                        <a:pt x="5" y="3"/>
                      </a:cubicBezTo>
                      <a:cubicBezTo>
                        <a:pt x="4" y="4"/>
                        <a:pt x="4" y="4"/>
                        <a:pt x="4" y="5"/>
                      </a:cubicBezTo>
                      <a:cubicBezTo>
                        <a:pt x="2" y="11"/>
                        <a:pt x="0" y="18"/>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48" name="Freeform 1364"/>
                <p:cNvSpPr>
                  <a:spLocks/>
                </p:cNvSpPr>
                <p:nvPr/>
              </p:nvSpPr>
              <p:spPr bwMode="auto">
                <a:xfrm>
                  <a:off x="13064" y="740"/>
                  <a:ext cx="9" cy="21"/>
                </a:xfrm>
                <a:custGeom>
                  <a:avLst/>
                  <a:gdLst>
                    <a:gd name="T0" fmla="*/ 0 w 4"/>
                    <a:gd name="T1" fmla="*/ 0 h 9"/>
                    <a:gd name="T2" fmla="*/ 0 w 4"/>
                    <a:gd name="T3" fmla="*/ 6 h 9"/>
                    <a:gd name="T4" fmla="*/ 2 w 4"/>
                    <a:gd name="T5" fmla="*/ 9 h 9"/>
                    <a:gd name="T6" fmla="*/ 4 w 4"/>
                    <a:gd name="T7" fmla="*/ 7 h 9"/>
                    <a:gd name="T8" fmla="*/ 0 w 4"/>
                    <a:gd name="T9" fmla="*/ 0 h 9"/>
                    <a:gd name="T10" fmla="*/ 0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0" y="0"/>
                      </a:moveTo>
                      <a:cubicBezTo>
                        <a:pt x="0" y="3"/>
                        <a:pt x="0" y="6"/>
                        <a:pt x="0" y="6"/>
                      </a:cubicBezTo>
                      <a:cubicBezTo>
                        <a:pt x="0" y="8"/>
                        <a:pt x="1" y="9"/>
                        <a:pt x="2" y="9"/>
                      </a:cubicBezTo>
                      <a:cubicBezTo>
                        <a:pt x="3" y="9"/>
                        <a:pt x="4" y="8"/>
                        <a:pt x="4" y="7"/>
                      </a:cubicBezTo>
                      <a:cubicBezTo>
                        <a:pt x="3" y="5"/>
                        <a:pt x="2" y="2"/>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49" name="Oval 1365"/>
                <p:cNvSpPr>
                  <a:spLocks noChangeArrowheads="1"/>
                </p:cNvSpPr>
                <p:nvPr/>
              </p:nvSpPr>
              <p:spPr bwMode="auto">
                <a:xfrm>
                  <a:off x="12775"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50" name="Oval 1366"/>
                <p:cNvSpPr>
                  <a:spLocks noChangeArrowheads="1"/>
                </p:cNvSpPr>
                <p:nvPr/>
              </p:nvSpPr>
              <p:spPr bwMode="auto">
                <a:xfrm>
                  <a:off x="12709" y="830"/>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51" name="Freeform 1367"/>
                <p:cNvSpPr>
                  <a:spLocks/>
                </p:cNvSpPr>
                <p:nvPr/>
              </p:nvSpPr>
              <p:spPr bwMode="auto">
                <a:xfrm>
                  <a:off x="12692" y="853"/>
                  <a:ext cx="55" cy="112"/>
                </a:xfrm>
                <a:custGeom>
                  <a:avLst/>
                  <a:gdLst>
                    <a:gd name="T0" fmla="*/ 2 w 23"/>
                    <a:gd name="T1" fmla="*/ 23 h 47"/>
                    <a:gd name="T2" fmla="*/ 5 w 23"/>
                    <a:gd name="T3" fmla="*/ 21 h 47"/>
                    <a:gd name="T4" fmla="*/ 5 w 23"/>
                    <a:gd name="T5" fmla="*/ 8 h 47"/>
                    <a:gd name="T6" fmla="*/ 6 w 23"/>
                    <a:gd name="T7" fmla="*/ 8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6 h 47"/>
                    <a:gd name="T36" fmla="*/ 17 w 23"/>
                    <a:gd name="T37" fmla="*/ 0 h 47"/>
                    <a:gd name="T38" fmla="*/ 7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7"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52" name="Freeform 1368"/>
                <p:cNvSpPr>
                  <a:spLocks/>
                </p:cNvSpPr>
                <p:nvPr/>
              </p:nvSpPr>
              <p:spPr bwMode="auto">
                <a:xfrm>
                  <a:off x="12754" y="853"/>
                  <a:ext cx="64" cy="112"/>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9 w 27"/>
                    <a:gd name="T27" fmla="*/ 45 h 47"/>
                    <a:gd name="T28" fmla="*/ 19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3"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53" name="Freeform 1369"/>
                <p:cNvSpPr>
                  <a:spLocks/>
                </p:cNvSpPr>
                <p:nvPr/>
              </p:nvSpPr>
              <p:spPr bwMode="auto">
                <a:xfrm>
                  <a:off x="12758" y="1000"/>
                  <a:ext cx="55" cy="111"/>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5 w 23"/>
                    <a:gd name="T11" fmla="*/ 8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54" name="Freeform 1370"/>
                <p:cNvSpPr>
                  <a:spLocks/>
                </p:cNvSpPr>
                <p:nvPr/>
              </p:nvSpPr>
              <p:spPr bwMode="auto">
                <a:xfrm>
                  <a:off x="12687" y="100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3 w 27"/>
                    <a:gd name="T37" fmla="*/ 20 h 47"/>
                    <a:gd name="T38" fmla="*/ 26 w 27"/>
                    <a:gd name="T39" fmla="*/ 21 h 47"/>
                    <a:gd name="T40" fmla="*/ 27 w 27"/>
                    <a:gd name="T41" fmla="*/ 18 h 47"/>
                    <a:gd name="T42" fmla="*/ 23 w 27"/>
                    <a:gd name="T43" fmla="*/ 5 h 47"/>
                    <a:gd name="T44" fmla="*/ 18 w 27"/>
                    <a:gd name="T45" fmla="*/ 0 h 47"/>
                    <a:gd name="T46" fmla="*/ 10 w 27"/>
                    <a:gd name="T47" fmla="*/ 0 h 47"/>
                    <a:gd name="T48" fmla="*/ 5 w 27"/>
                    <a:gd name="T49" fmla="*/ 5 h 47"/>
                    <a:gd name="T50" fmla="*/ 0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3" y="20"/>
                      </a:cubicBezTo>
                      <a:cubicBezTo>
                        <a:pt x="24" y="20"/>
                        <a:pt x="25" y="21"/>
                        <a:pt x="26" y="21"/>
                      </a:cubicBezTo>
                      <a:cubicBezTo>
                        <a:pt x="27" y="20"/>
                        <a:pt x="27" y="19"/>
                        <a:pt x="27" y="18"/>
                      </a:cubicBezTo>
                      <a:cubicBezTo>
                        <a:pt x="27" y="18"/>
                        <a:pt x="25" y="10"/>
                        <a:pt x="23" y="5"/>
                      </a:cubicBezTo>
                      <a:cubicBezTo>
                        <a:pt x="22" y="2"/>
                        <a:pt x="20" y="0"/>
                        <a:pt x="18" y="0"/>
                      </a:cubicBezTo>
                      <a:cubicBezTo>
                        <a:pt x="16" y="0"/>
                        <a:pt x="11" y="0"/>
                        <a:pt x="10" y="0"/>
                      </a:cubicBezTo>
                      <a:cubicBezTo>
                        <a:pt x="8" y="0"/>
                        <a:pt x="5" y="2"/>
                        <a:pt x="5" y="5"/>
                      </a:cubicBezTo>
                      <a:cubicBezTo>
                        <a:pt x="3" y="10"/>
                        <a:pt x="1" y="18"/>
                        <a:pt x="0"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55" name="Oval 1371"/>
                <p:cNvSpPr>
                  <a:spLocks noChangeArrowheads="1"/>
                </p:cNvSpPr>
                <p:nvPr/>
              </p:nvSpPr>
              <p:spPr bwMode="auto">
                <a:xfrm>
                  <a:off x="12642"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56" name="Freeform 1372"/>
                <p:cNvSpPr>
                  <a:spLocks/>
                </p:cNvSpPr>
                <p:nvPr/>
              </p:nvSpPr>
              <p:spPr bwMode="auto">
                <a:xfrm>
                  <a:off x="12628" y="1000"/>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0 w 22"/>
                    <a:gd name="T13" fmla="*/ 44 h 47"/>
                    <a:gd name="T14" fmla="*/ 10 w 22"/>
                    <a:gd name="T15" fmla="*/ 23 h 47"/>
                    <a:gd name="T16" fmla="*/ 11 w 22"/>
                    <a:gd name="T17" fmla="*/ 23 h 47"/>
                    <a:gd name="T18" fmla="*/ 11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57" name="Freeform 1373"/>
                <p:cNvSpPr>
                  <a:spLocks/>
                </p:cNvSpPr>
                <p:nvPr/>
              </p:nvSpPr>
              <p:spPr bwMode="auto">
                <a:xfrm>
                  <a:off x="12820" y="1000"/>
                  <a:ext cx="64" cy="111"/>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8 h 47"/>
                    <a:gd name="T42" fmla="*/ 22 w 27"/>
                    <a:gd name="T43" fmla="*/ 5 h 47"/>
                    <a:gd name="T44" fmla="*/ 17 w 27"/>
                    <a:gd name="T45" fmla="*/ 0 h 47"/>
                    <a:gd name="T46" fmla="*/ 9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0"/>
                        <a:pt x="24" y="21"/>
                        <a:pt x="25" y="21"/>
                      </a:cubicBezTo>
                      <a:cubicBezTo>
                        <a:pt x="26" y="20"/>
                        <a:pt x="27" y="19"/>
                        <a:pt x="26" y="18"/>
                      </a:cubicBezTo>
                      <a:cubicBezTo>
                        <a:pt x="26" y="18"/>
                        <a:pt x="24" y="10"/>
                        <a:pt x="22" y="5"/>
                      </a:cubicBezTo>
                      <a:cubicBezTo>
                        <a:pt x="22" y="2"/>
                        <a:pt x="19" y="0"/>
                        <a:pt x="17" y="0"/>
                      </a:cubicBezTo>
                      <a:cubicBezTo>
                        <a:pt x="16" y="0"/>
                        <a:pt x="10" y="0"/>
                        <a:pt x="9" y="0"/>
                      </a:cubicBezTo>
                      <a:cubicBezTo>
                        <a:pt x="7" y="0"/>
                        <a:pt x="5" y="2"/>
                        <a:pt x="4" y="5"/>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58" name="Oval 1374"/>
                <p:cNvSpPr>
                  <a:spLocks noChangeArrowheads="1"/>
                </p:cNvSpPr>
                <p:nvPr/>
              </p:nvSpPr>
              <p:spPr bwMode="auto">
                <a:xfrm>
                  <a:off x="12709"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59" name="Freeform 1375"/>
                <p:cNvSpPr>
                  <a:spLocks/>
                </p:cNvSpPr>
                <p:nvPr/>
              </p:nvSpPr>
              <p:spPr bwMode="auto">
                <a:xfrm>
                  <a:off x="12884" y="853"/>
                  <a:ext cx="64" cy="112"/>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1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60" name="Freeform 1376"/>
                <p:cNvSpPr>
                  <a:spLocks/>
                </p:cNvSpPr>
                <p:nvPr/>
              </p:nvSpPr>
              <p:spPr bwMode="auto">
                <a:xfrm>
                  <a:off x="12889" y="1000"/>
                  <a:ext cx="54" cy="111"/>
                </a:xfrm>
                <a:custGeom>
                  <a:avLst/>
                  <a:gdLst>
                    <a:gd name="T0" fmla="*/ 0 w 23"/>
                    <a:gd name="T1" fmla="*/ 6 h 47"/>
                    <a:gd name="T2" fmla="*/ 0 w 23"/>
                    <a:gd name="T3" fmla="*/ 21 h 47"/>
                    <a:gd name="T4" fmla="*/ 3 w 23"/>
                    <a:gd name="T5" fmla="*/ 23 h 47"/>
                    <a:gd name="T6" fmla="*/ 5 w 23"/>
                    <a:gd name="T7" fmla="*/ 21 h 47"/>
                    <a:gd name="T8" fmla="*/ 5 w 23"/>
                    <a:gd name="T9" fmla="*/ 8 h 47"/>
                    <a:gd name="T10" fmla="*/ 6 w 23"/>
                    <a:gd name="T11" fmla="*/ 8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7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3" y="23"/>
                      </a:cubicBezTo>
                      <a:cubicBezTo>
                        <a:pt x="4" y="23"/>
                        <a:pt x="5" y="22"/>
                        <a:pt x="5" y="21"/>
                      </a:cubicBezTo>
                      <a:cubicBezTo>
                        <a:pt x="5" y="19"/>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7"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61" name="Oval 1377"/>
                <p:cNvSpPr>
                  <a:spLocks noChangeArrowheads="1"/>
                </p:cNvSpPr>
                <p:nvPr/>
              </p:nvSpPr>
              <p:spPr bwMode="auto">
                <a:xfrm>
                  <a:off x="12905"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62" name="Oval 1378"/>
                <p:cNvSpPr>
                  <a:spLocks noChangeArrowheads="1"/>
                </p:cNvSpPr>
                <p:nvPr/>
              </p:nvSpPr>
              <p:spPr bwMode="auto">
                <a:xfrm>
                  <a:off x="12839"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63" name="Freeform 1379"/>
                <p:cNvSpPr>
                  <a:spLocks/>
                </p:cNvSpPr>
                <p:nvPr/>
              </p:nvSpPr>
              <p:spPr bwMode="auto">
                <a:xfrm>
                  <a:off x="12889" y="707"/>
                  <a:ext cx="54" cy="111"/>
                </a:xfrm>
                <a:custGeom>
                  <a:avLst/>
                  <a:gdLst>
                    <a:gd name="T0" fmla="*/ 3 w 23"/>
                    <a:gd name="T1" fmla="*/ 23 h 47"/>
                    <a:gd name="T2" fmla="*/ 5 w 23"/>
                    <a:gd name="T3" fmla="*/ 20 h 47"/>
                    <a:gd name="T4" fmla="*/ 5 w 23"/>
                    <a:gd name="T5" fmla="*/ 7 h 47"/>
                    <a:gd name="T6" fmla="*/ 6 w 23"/>
                    <a:gd name="T7" fmla="*/ 7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7 h 47"/>
                    <a:gd name="T26" fmla="*/ 19 w 23"/>
                    <a:gd name="T27" fmla="*/ 7 h 47"/>
                    <a:gd name="T28" fmla="*/ 19 w 23"/>
                    <a:gd name="T29" fmla="*/ 20 h 47"/>
                    <a:gd name="T30" fmla="*/ 21 w 23"/>
                    <a:gd name="T31" fmla="*/ 23 h 47"/>
                    <a:gd name="T32" fmla="*/ 23 w 23"/>
                    <a:gd name="T33" fmla="*/ 20 h 47"/>
                    <a:gd name="T34" fmla="*/ 23 w 23"/>
                    <a:gd name="T35" fmla="*/ 6 h 47"/>
                    <a:gd name="T36" fmla="*/ 17 w 23"/>
                    <a:gd name="T37" fmla="*/ 0 h 47"/>
                    <a:gd name="T38" fmla="*/ 7 w 23"/>
                    <a:gd name="T39" fmla="*/ 0 h 47"/>
                    <a:gd name="T40" fmla="*/ 0 w 23"/>
                    <a:gd name="T41" fmla="*/ 6 h 47"/>
                    <a:gd name="T42" fmla="*/ 0 w 23"/>
                    <a:gd name="T43" fmla="*/ 20 h 47"/>
                    <a:gd name="T44" fmla="*/ 3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3" y="23"/>
                      </a:moveTo>
                      <a:cubicBezTo>
                        <a:pt x="4" y="23"/>
                        <a:pt x="5" y="22"/>
                        <a:pt x="5" y="20"/>
                      </a:cubicBezTo>
                      <a:cubicBezTo>
                        <a:pt x="5" y="19"/>
                        <a:pt x="5" y="7"/>
                        <a:pt x="5" y="7"/>
                      </a:cubicBezTo>
                      <a:cubicBezTo>
                        <a:pt x="5" y="7"/>
                        <a:pt x="5" y="7"/>
                        <a:pt x="6" y="7"/>
                      </a:cubicBezTo>
                      <a:cubicBezTo>
                        <a:pt x="6" y="7"/>
                        <a:pt x="6" y="41"/>
                        <a:pt x="6" y="44"/>
                      </a:cubicBezTo>
                      <a:cubicBezTo>
                        <a:pt x="6" y="45"/>
                        <a:pt x="7" y="47"/>
                        <a:pt x="8" y="47"/>
                      </a:cubicBezTo>
                      <a:cubicBezTo>
                        <a:pt x="10" y="47"/>
                        <a:pt x="11" y="45"/>
                        <a:pt x="11" y="44"/>
                      </a:cubicBezTo>
                      <a:cubicBezTo>
                        <a:pt x="11" y="41"/>
                        <a:pt x="11" y="23"/>
                        <a:pt x="11" y="23"/>
                      </a:cubicBezTo>
                      <a:cubicBezTo>
                        <a:pt x="11" y="23"/>
                        <a:pt x="11" y="23"/>
                        <a:pt x="12" y="23"/>
                      </a:cubicBezTo>
                      <a:cubicBezTo>
                        <a:pt x="12" y="23"/>
                        <a:pt x="12" y="41"/>
                        <a:pt x="12" y="44"/>
                      </a:cubicBezTo>
                      <a:cubicBezTo>
                        <a:pt x="12" y="45"/>
                        <a:pt x="14" y="47"/>
                        <a:pt x="15" y="47"/>
                      </a:cubicBezTo>
                      <a:cubicBezTo>
                        <a:pt x="17" y="47"/>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7"/>
                        <a:pt x="23" y="6"/>
                      </a:cubicBezTo>
                      <a:cubicBezTo>
                        <a:pt x="23" y="3"/>
                        <a:pt x="20" y="0"/>
                        <a:pt x="17" y="0"/>
                      </a:cubicBezTo>
                      <a:cubicBezTo>
                        <a:pt x="15" y="0"/>
                        <a:pt x="8" y="0"/>
                        <a:pt x="7" y="0"/>
                      </a:cubicBezTo>
                      <a:cubicBezTo>
                        <a:pt x="3" y="0"/>
                        <a:pt x="0" y="3"/>
                        <a:pt x="0" y="6"/>
                      </a:cubicBezTo>
                      <a:cubicBezTo>
                        <a:pt x="0" y="7"/>
                        <a:pt x="0" y="19"/>
                        <a:pt x="0" y="20"/>
                      </a:cubicBezTo>
                      <a:cubicBezTo>
                        <a:pt x="0" y="22"/>
                        <a:pt x="1" y="23"/>
                        <a:pt x="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64" name="Oval 1380"/>
                <p:cNvSpPr>
                  <a:spLocks noChangeArrowheads="1"/>
                </p:cNvSpPr>
                <p:nvPr/>
              </p:nvSpPr>
              <p:spPr bwMode="auto">
                <a:xfrm>
                  <a:off x="12905"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65" name="Oval 1381"/>
                <p:cNvSpPr>
                  <a:spLocks noChangeArrowheads="1"/>
                </p:cNvSpPr>
                <p:nvPr/>
              </p:nvSpPr>
              <p:spPr bwMode="auto">
                <a:xfrm>
                  <a:off x="12905"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66" name="Oval 1382"/>
                <p:cNvSpPr>
                  <a:spLocks noChangeArrowheads="1"/>
                </p:cNvSpPr>
                <p:nvPr/>
              </p:nvSpPr>
              <p:spPr bwMode="auto">
                <a:xfrm>
                  <a:off x="1283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67" name="Freeform 1383"/>
                <p:cNvSpPr>
                  <a:spLocks/>
                </p:cNvSpPr>
                <p:nvPr/>
              </p:nvSpPr>
              <p:spPr bwMode="auto">
                <a:xfrm>
                  <a:off x="12825" y="853"/>
                  <a:ext cx="52" cy="112"/>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20"/>
                        <a:pt x="22" y="8"/>
                        <a:pt x="22" y="6"/>
                      </a:cubicBezTo>
                      <a:cubicBezTo>
                        <a:pt x="22" y="3"/>
                        <a:pt x="20" y="0"/>
                        <a:pt x="16" y="0"/>
                      </a:cubicBez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68" name="Oval 1384"/>
                <p:cNvSpPr>
                  <a:spLocks noChangeArrowheads="1"/>
                </p:cNvSpPr>
                <p:nvPr/>
              </p:nvSpPr>
              <p:spPr bwMode="auto">
                <a:xfrm>
                  <a:off x="12839"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69" name="Freeform 1385"/>
                <p:cNvSpPr>
                  <a:spLocks/>
                </p:cNvSpPr>
                <p:nvPr/>
              </p:nvSpPr>
              <p:spPr bwMode="auto">
                <a:xfrm>
                  <a:off x="12820" y="707"/>
                  <a:ext cx="64" cy="111"/>
                </a:xfrm>
                <a:custGeom>
                  <a:avLst/>
                  <a:gdLst>
                    <a:gd name="T0" fmla="*/ 1 w 27"/>
                    <a:gd name="T1" fmla="*/ 20 h 47"/>
                    <a:gd name="T2" fmla="*/ 3 w 27"/>
                    <a:gd name="T3" fmla="*/ 19 h 47"/>
                    <a:gd name="T4" fmla="*/ 7 w 27"/>
                    <a:gd name="T5" fmla="*/ 6 h 47"/>
                    <a:gd name="T6" fmla="*/ 8 w 27"/>
                    <a:gd name="T7" fmla="*/ 6 h 47"/>
                    <a:gd name="T8" fmla="*/ 2 w 27"/>
                    <a:gd name="T9" fmla="*/ 28 h 47"/>
                    <a:gd name="T10" fmla="*/ 8 w 27"/>
                    <a:gd name="T11" fmla="*/ 28 h 47"/>
                    <a:gd name="T12" fmla="*/ 8 w 27"/>
                    <a:gd name="T13" fmla="*/ 44 h 47"/>
                    <a:gd name="T14" fmla="*/ 10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8 w 27"/>
                    <a:gd name="T27" fmla="*/ 44 h 47"/>
                    <a:gd name="T28" fmla="*/ 18 w 27"/>
                    <a:gd name="T29" fmla="*/ 28 h 47"/>
                    <a:gd name="T30" fmla="*/ 24 w 27"/>
                    <a:gd name="T31" fmla="*/ 28 h 47"/>
                    <a:gd name="T32" fmla="*/ 18 w 27"/>
                    <a:gd name="T33" fmla="*/ 6 h 47"/>
                    <a:gd name="T34" fmla="*/ 19 w 27"/>
                    <a:gd name="T35" fmla="*/ 6 h 47"/>
                    <a:gd name="T36" fmla="*/ 23 w 27"/>
                    <a:gd name="T37" fmla="*/ 19 h 47"/>
                    <a:gd name="T38" fmla="*/ 25 w 27"/>
                    <a:gd name="T39" fmla="*/ 20 h 47"/>
                    <a:gd name="T40" fmla="*/ 26 w 27"/>
                    <a:gd name="T41" fmla="*/ 18 h 47"/>
                    <a:gd name="T42" fmla="*/ 22 w 27"/>
                    <a:gd name="T43" fmla="*/ 4 h 47"/>
                    <a:gd name="T44" fmla="*/ 17 w 27"/>
                    <a:gd name="T45" fmla="*/ 0 h 47"/>
                    <a:gd name="T46" fmla="*/ 9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70" name="Oval 1386"/>
                <p:cNvSpPr>
                  <a:spLocks noChangeArrowheads="1"/>
                </p:cNvSpPr>
                <p:nvPr/>
              </p:nvSpPr>
              <p:spPr bwMode="auto">
                <a:xfrm>
                  <a:off x="12775"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71" name="Oval 1387"/>
                <p:cNvSpPr>
                  <a:spLocks noChangeArrowheads="1"/>
                </p:cNvSpPr>
                <p:nvPr/>
              </p:nvSpPr>
              <p:spPr bwMode="auto">
                <a:xfrm>
                  <a:off x="12581"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72" name="Freeform 1388"/>
                <p:cNvSpPr>
                  <a:spLocks/>
                </p:cNvSpPr>
                <p:nvPr/>
              </p:nvSpPr>
              <p:spPr bwMode="auto">
                <a:xfrm>
                  <a:off x="12564" y="1000"/>
                  <a:ext cx="59" cy="111"/>
                </a:xfrm>
                <a:custGeom>
                  <a:avLst/>
                  <a:gdLst>
                    <a:gd name="T0" fmla="*/ 7 w 25"/>
                    <a:gd name="T1" fmla="*/ 7 h 47"/>
                    <a:gd name="T2" fmla="*/ 0 w 25"/>
                    <a:gd name="T3" fmla="*/ 28 h 47"/>
                    <a:gd name="T4" fmla="*/ 6 w 25"/>
                    <a:gd name="T5" fmla="*/ 28 h 47"/>
                    <a:gd name="T6" fmla="*/ 6 w 25"/>
                    <a:gd name="T7" fmla="*/ 45 h 47"/>
                    <a:gd name="T8" fmla="*/ 9 w 25"/>
                    <a:gd name="T9" fmla="*/ 47 h 47"/>
                    <a:gd name="T10" fmla="*/ 11 w 25"/>
                    <a:gd name="T11" fmla="*/ 45 h 47"/>
                    <a:gd name="T12" fmla="*/ 11 w 25"/>
                    <a:gd name="T13" fmla="*/ 28 h 47"/>
                    <a:gd name="T14" fmla="*/ 12 w 25"/>
                    <a:gd name="T15" fmla="*/ 28 h 47"/>
                    <a:gd name="T16" fmla="*/ 12 w 25"/>
                    <a:gd name="T17" fmla="*/ 45 h 47"/>
                    <a:gd name="T18" fmla="*/ 14 w 25"/>
                    <a:gd name="T19" fmla="*/ 47 h 47"/>
                    <a:gd name="T20" fmla="*/ 17 w 25"/>
                    <a:gd name="T21" fmla="*/ 45 h 47"/>
                    <a:gd name="T22" fmla="*/ 17 w 25"/>
                    <a:gd name="T23" fmla="*/ 28 h 47"/>
                    <a:gd name="T24" fmla="*/ 23 w 25"/>
                    <a:gd name="T25" fmla="*/ 28 h 47"/>
                    <a:gd name="T26" fmla="*/ 16 w 25"/>
                    <a:gd name="T27" fmla="*/ 7 h 47"/>
                    <a:gd name="T28" fmla="*/ 17 w 25"/>
                    <a:gd name="T29" fmla="*/ 7 h 47"/>
                    <a:gd name="T30" fmla="*/ 21 w 25"/>
                    <a:gd name="T31" fmla="*/ 20 h 47"/>
                    <a:gd name="T32" fmla="*/ 23 w 25"/>
                    <a:gd name="T33" fmla="*/ 21 h 47"/>
                    <a:gd name="T34" fmla="*/ 25 w 25"/>
                    <a:gd name="T35" fmla="*/ 18 h 47"/>
                    <a:gd name="T36" fmla="*/ 21 w 25"/>
                    <a:gd name="T37" fmla="*/ 5 h 47"/>
                    <a:gd name="T38" fmla="*/ 15 w 25"/>
                    <a:gd name="T39" fmla="*/ 0 h 47"/>
                    <a:gd name="T40" fmla="*/ 8 w 25"/>
                    <a:gd name="T41" fmla="*/ 0 h 47"/>
                    <a:gd name="T42" fmla="*/ 6 w 25"/>
                    <a:gd name="T43" fmla="*/ 1 h 47"/>
                    <a:gd name="T44" fmla="*/ 5 w 25"/>
                    <a:gd name="T45" fmla="*/ 8 h 47"/>
                    <a:gd name="T46" fmla="*/ 6 w 25"/>
                    <a:gd name="T47" fmla="*/ 7 h 47"/>
                    <a:gd name="T48" fmla="*/ 7 w 25"/>
                    <a:gd name="T49" fmla="*/ 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47">
                      <a:moveTo>
                        <a:pt x="7" y="7"/>
                      </a:moveTo>
                      <a:cubicBezTo>
                        <a:pt x="0" y="28"/>
                        <a:pt x="0" y="28"/>
                        <a:pt x="0" y="28"/>
                      </a:cubicBezTo>
                      <a:cubicBezTo>
                        <a:pt x="6" y="28"/>
                        <a:pt x="6" y="28"/>
                        <a:pt x="6" y="28"/>
                      </a:cubicBezTo>
                      <a:cubicBezTo>
                        <a:pt x="6" y="36"/>
                        <a:pt x="6" y="44"/>
                        <a:pt x="6" y="45"/>
                      </a:cubicBezTo>
                      <a:cubicBezTo>
                        <a:pt x="6" y="46"/>
                        <a:pt x="7" y="47"/>
                        <a:pt x="9" y="47"/>
                      </a:cubicBezTo>
                      <a:cubicBezTo>
                        <a:pt x="10" y="47"/>
                        <a:pt x="11" y="46"/>
                        <a:pt x="11" y="45"/>
                      </a:cubicBezTo>
                      <a:cubicBezTo>
                        <a:pt x="11" y="43"/>
                        <a:pt x="11" y="28"/>
                        <a:pt x="11" y="28"/>
                      </a:cubicBezTo>
                      <a:cubicBezTo>
                        <a:pt x="12" y="28"/>
                        <a:pt x="12" y="28"/>
                        <a:pt x="12" y="28"/>
                      </a:cubicBezTo>
                      <a:cubicBezTo>
                        <a:pt x="12" y="28"/>
                        <a:pt x="12" y="43"/>
                        <a:pt x="12" y="45"/>
                      </a:cubicBezTo>
                      <a:cubicBezTo>
                        <a:pt x="12" y="46"/>
                        <a:pt x="13" y="47"/>
                        <a:pt x="14" y="47"/>
                      </a:cubicBezTo>
                      <a:cubicBezTo>
                        <a:pt x="16" y="47"/>
                        <a:pt x="17" y="46"/>
                        <a:pt x="17" y="45"/>
                      </a:cubicBezTo>
                      <a:cubicBezTo>
                        <a:pt x="17" y="44"/>
                        <a:pt x="17" y="36"/>
                        <a:pt x="17" y="28"/>
                      </a:cubicBezTo>
                      <a:cubicBezTo>
                        <a:pt x="23" y="28"/>
                        <a:pt x="23" y="28"/>
                        <a:pt x="23" y="28"/>
                      </a:cubicBezTo>
                      <a:cubicBezTo>
                        <a:pt x="16" y="7"/>
                        <a:pt x="16" y="7"/>
                        <a:pt x="16" y="7"/>
                      </a:cubicBezTo>
                      <a:cubicBezTo>
                        <a:pt x="17" y="7"/>
                        <a:pt x="17" y="7"/>
                        <a:pt x="17" y="7"/>
                      </a:cubicBezTo>
                      <a:cubicBezTo>
                        <a:pt x="17" y="7"/>
                        <a:pt x="21" y="18"/>
                        <a:pt x="21" y="20"/>
                      </a:cubicBezTo>
                      <a:cubicBezTo>
                        <a:pt x="21" y="20"/>
                        <a:pt x="22" y="21"/>
                        <a:pt x="23" y="21"/>
                      </a:cubicBezTo>
                      <a:cubicBezTo>
                        <a:pt x="25" y="20"/>
                        <a:pt x="25" y="19"/>
                        <a:pt x="25" y="18"/>
                      </a:cubicBezTo>
                      <a:cubicBezTo>
                        <a:pt x="24" y="18"/>
                        <a:pt x="22" y="10"/>
                        <a:pt x="21" y="5"/>
                      </a:cubicBezTo>
                      <a:cubicBezTo>
                        <a:pt x="20" y="2"/>
                        <a:pt x="18" y="0"/>
                        <a:pt x="15" y="0"/>
                      </a:cubicBezTo>
                      <a:cubicBezTo>
                        <a:pt x="14" y="0"/>
                        <a:pt x="9" y="0"/>
                        <a:pt x="8" y="0"/>
                      </a:cubicBezTo>
                      <a:cubicBezTo>
                        <a:pt x="7" y="0"/>
                        <a:pt x="6" y="0"/>
                        <a:pt x="6" y="1"/>
                      </a:cubicBezTo>
                      <a:cubicBezTo>
                        <a:pt x="6" y="3"/>
                        <a:pt x="5" y="6"/>
                        <a:pt x="5" y="8"/>
                      </a:cubicBezTo>
                      <a:cubicBezTo>
                        <a:pt x="5" y="7"/>
                        <a:pt x="6" y="7"/>
                        <a:pt x="6" y="7"/>
                      </a:cubicBezTo>
                      <a:cubicBezTo>
                        <a:pt x="7" y="7"/>
                        <a:pt x="7" y="7"/>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73" name="Freeform 1389"/>
                <p:cNvSpPr>
                  <a:spLocks/>
                </p:cNvSpPr>
                <p:nvPr/>
              </p:nvSpPr>
              <p:spPr bwMode="auto">
                <a:xfrm>
                  <a:off x="12526" y="1097"/>
                  <a:ext cx="15" cy="14"/>
                </a:xfrm>
                <a:custGeom>
                  <a:avLst/>
                  <a:gdLst>
                    <a:gd name="T0" fmla="*/ 3 w 6"/>
                    <a:gd name="T1" fmla="*/ 6 h 6"/>
                    <a:gd name="T2" fmla="*/ 6 w 6"/>
                    <a:gd name="T3" fmla="*/ 3 h 6"/>
                    <a:gd name="T4" fmla="*/ 6 w 6"/>
                    <a:gd name="T5" fmla="*/ 0 h 6"/>
                    <a:gd name="T6" fmla="*/ 2 w 6"/>
                    <a:gd name="T7" fmla="*/ 2 h 6"/>
                    <a:gd name="T8" fmla="*/ 0 w 6"/>
                    <a:gd name="T9" fmla="*/ 4 h 6"/>
                    <a:gd name="T10" fmla="*/ 3 w 6"/>
                    <a:gd name="T11" fmla="*/ 6 h 6"/>
                  </a:gdLst>
                  <a:ahLst/>
                  <a:cxnLst>
                    <a:cxn ang="0">
                      <a:pos x="T0" y="T1"/>
                    </a:cxn>
                    <a:cxn ang="0">
                      <a:pos x="T2" y="T3"/>
                    </a:cxn>
                    <a:cxn ang="0">
                      <a:pos x="T4" y="T5"/>
                    </a:cxn>
                    <a:cxn ang="0">
                      <a:pos x="T6" y="T7"/>
                    </a:cxn>
                    <a:cxn ang="0">
                      <a:pos x="T8" y="T9"/>
                    </a:cxn>
                    <a:cxn ang="0">
                      <a:pos x="T10" y="T11"/>
                    </a:cxn>
                  </a:cxnLst>
                  <a:rect l="0" t="0" r="r" b="b"/>
                  <a:pathLst>
                    <a:path w="6" h="6">
                      <a:moveTo>
                        <a:pt x="3" y="6"/>
                      </a:moveTo>
                      <a:cubicBezTo>
                        <a:pt x="5" y="6"/>
                        <a:pt x="6" y="5"/>
                        <a:pt x="6" y="3"/>
                      </a:cubicBezTo>
                      <a:cubicBezTo>
                        <a:pt x="6" y="3"/>
                        <a:pt x="6" y="1"/>
                        <a:pt x="6" y="0"/>
                      </a:cubicBezTo>
                      <a:cubicBezTo>
                        <a:pt x="5" y="1"/>
                        <a:pt x="4" y="2"/>
                        <a:pt x="2" y="2"/>
                      </a:cubicBezTo>
                      <a:cubicBezTo>
                        <a:pt x="2" y="3"/>
                        <a:pt x="1" y="3"/>
                        <a:pt x="0" y="4"/>
                      </a:cubicBezTo>
                      <a:cubicBezTo>
                        <a:pt x="1" y="5"/>
                        <a:pt x="2"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74" name="Freeform 1390"/>
                <p:cNvSpPr>
                  <a:spLocks/>
                </p:cNvSpPr>
                <p:nvPr/>
              </p:nvSpPr>
              <p:spPr bwMode="auto">
                <a:xfrm>
                  <a:off x="12576" y="863"/>
                  <a:ext cx="43" cy="102"/>
                </a:xfrm>
                <a:custGeom>
                  <a:avLst/>
                  <a:gdLst>
                    <a:gd name="T0" fmla="*/ 3 w 18"/>
                    <a:gd name="T1" fmla="*/ 43 h 43"/>
                    <a:gd name="T2" fmla="*/ 6 w 18"/>
                    <a:gd name="T3" fmla="*/ 40 h 43"/>
                    <a:gd name="T4" fmla="*/ 6 w 18"/>
                    <a:gd name="T5" fmla="*/ 19 h 43"/>
                    <a:gd name="T6" fmla="*/ 7 w 18"/>
                    <a:gd name="T7" fmla="*/ 19 h 43"/>
                    <a:gd name="T8" fmla="*/ 7 w 18"/>
                    <a:gd name="T9" fmla="*/ 40 h 43"/>
                    <a:gd name="T10" fmla="*/ 10 w 18"/>
                    <a:gd name="T11" fmla="*/ 43 h 43"/>
                    <a:gd name="T12" fmla="*/ 13 w 18"/>
                    <a:gd name="T13" fmla="*/ 40 h 43"/>
                    <a:gd name="T14" fmla="*/ 13 w 18"/>
                    <a:gd name="T15" fmla="*/ 4 h 43"/>
                    <a:gd name="T16" fmla="*/ 14 w 18"/>
                    <a:gd name="T17" fmla="*/ 4 h 43"/>
                    <a:gd name="T18" fmla="*/ 14 w 18"/>
                    <a:gd name="T19" fmla="*/ 17 h 43"/>
                    <a:gd name="T20" fmla="*/ 16 w 18"/>
                    <a:gd name="T21" fmla="*/ 19 h 43"/>
                    <a:gd name="T22" fmla="*/ 18 w 18"/>
                    <a:gd name="T23" fmla="*/ 17 h 43"/>
                    <a:gd name="T24" fmla="*/ 18 w 18"/>
                    <a:gd name="T25" fmla="*/ 2 h 43"/>
                    <a:gd name="T26" fmla="*/ 17 w 18"/>
                    <a:gd name="T27" fmla="*/ 0 h 43"/>
                    <a:gd name="T28" fmla="*/ 0 w 18"/>
                    <a:gd name="T29" fmla="*/ 6 h 43"/>
                    <a:gd name="T30" fmla="*/ 0 w 18"/>
                    <a:gd name="T31" fmla="*/ 35 h 43"/>
                    <a:gd name="T32" fmla="*/ 1 w 18"/>
                    <a:gd name="T33" fmla="*/ 41 h 43"/>
                    <a:gd name="T34" fmla="*/ 3 w 18"/>
                    <a:gd name="T3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3">
                      <a:moveTo>
                        <a:pt x="3" y="43"/>
                      </a:moveTo>
                      <a:cubicBezTo>
                        <a:pt x="5" y="43"/>
                        <a:pt x="6" y="42"/>
                        <a:pt x="6" y="40"/>
                      </a:cubicBezTo>
                      <a:cubicBezTo>
                        <a:pt x="6" y="38"/>
                        <a:pt x="6" y="19"/>
                        <a:pt x="6" y="19"/>
                      </a:cubicBezTo>
                      <a:cubicBezTo>
                        <a:pt x="6" y="19"/>
                        <a:pt x="6" y="19"/>
                        <a:pt x="7" y="19"/>
                      </a:cubicBezTo>
                      <a:cubicBezTo>
                        <a:pt x="7" y="19"/>
                        <a:pt x="7" y="38"/>
                        <a:pt x="7" y="40"/>
                      </a:cubicBezTo>
                      <a:cubicBezTo>
                        <a:pt x="7" y="42"/>
                        <a:pt x="8" y="43"/>
                        <a:pt x="10" y="43"/>
                      </a:cubicBezTo>
                      <a:cubicBezTo>
                        <a:pt x="11" y="43"/>
                        <a:pt x="13" y="42"/>
                        <a:pt x="13" y="40"/>
                      </a:cubicBezTo>
                      <a:cubicBezTo>
                        <a:pt x="13" y="38"/>
                        <a:pt x="13" y="4"/>
                        <a:pt x="13" y="4"/>
                      </a:cubicBezTo>
                      <a:cubicBezTo>
                        <a:pt x="13" y="4"/>
                        <a:pt x="13" y="4"/>
                        <a:pt x="14" y="4"/>
                      </a:cubicBezTo>
                      <a:cubicBezTo>
                        <a:pt x="14" y="4"/>
                        <a:pt x="14" y="16"/>
                        <a:pt x="14" y="17"/>
                      </a:cubicBezTo>
                      <a:cubicBezTo>
                        <a:pt x="14" y="18"/>
                        <a:pt x="15" y="19"/>
                        <a:pt x="16" y="19"/>
                      </a:cubicBezTo>
                      <a:cubicBezTo>
                        <a:pt x="17" y="19"/>
                        <a:pt x="18" y="18"/>
                        <a:pt x="18" y="17"/>
                      </a:cubicBezTo>
                      <a:cubicBezTo>
                        <a:pt x="18" y="16"/>
                        <a:pt x="18" y="4"/>
                        <a:pt x="18" y="2"/>
                      </a:cubicBezTo>
                      <a:cubicBezTo>
                        <a:pt x="18" y="2"/>
                        <a:pt x="18" y="1"/>
                        <a:pt x="17" y="0"/>
                      </a:cubicBezTo>
                      <a:cubicBezTo>
                        <a:pt x="12" y="1"/>
                        <a:pt x="6" y="3"/>
                        <a:pt x="0" y="6"/>
                      </a:cubicBezTo>
                      <a:cubicBezTo>
                        <a:pt x="0" y="11"/>
                        <a:pt x="0" y="26"/>
                        <a:pt x="0" y="35"/>
                      </a:cubicBezTo>
                      <a:cubicBezTo>
                        <a:pt x="0" y="37"/>
                        <a:pt x="1" y="39"/>
                        <a:pt x="1" y="41"/>
                      </a:cubicBezTo>
                      <a:cubicBezTo>
                        <a:pt x="1" y="42"/>
                        <a:pt x="2" y="43"/>
                        <a:pt x="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75" name="Freeform 1391"/>
                <p:cNvSpPr>
                  <a:spLocks/>
                </p:cNvSpPr>
                <p:nvPr/>
              </p:nvSpPr>
              <p:spPr bwMode="auto">
                <a:xfrm>
                  <a:off x="14715" y="1147"/>
                  <a:ext cx="41" cy="24"/>
                </a:xfrm>
                <a:custGeom>
                  <a:avLst/>
                  <a:gdLst>
                    <a:gd name="T0" fmla="*/ 6 w 17"/>
                    <a:gd name="T1" fmla="*/ 0 h 10"/>
                    <a:gd name="T2" fmla="*/ 0 w 17"/>
                    <a:gd name="T3" fmla="*/ 7 h 10"/>
                    <a:gd name="T4" fmla="*/ 0 w 17"/>
                    <a:gd name="T5" fmla="*/ 10 h 10"/>
                    <a:gd name="T6" fmla="*/ 17 w 17"/>
                    <a:gd name="T7" fmla="*/ 1 h 10"/>
                    <a:gd name="T8" fmla="*/ 16 w 17"/>
                    <a:gd name="T9" fmla="*/ 0 h 10"/>
                    <a:gd name="T10" fmla="*/ 6 w 17"/>
                    <a:gd name="T11" fmla="*/ 0 h 10"/>
                  </a:gdLst>
                  <a:ahLst/>
                  <a:cxnLst>
                    <a:cxn ang="0">
                      <a:pos x="T0" y="T1"/>
                    </a:cxn>
                    <a:cxn ang="0">
                      <a:pos x="T2" y="T3"/>
                    </a:cxn>
                    <a:cxn ang="0">
                      <a:pos x="T4" y="T5"/>
                    </a:cxn>
                    <a:cxn ang="0">
                      <a:pos x="T6" y="T7"/>
                    </a:cxn>
                    <a:cxn ang="0">
                      <a:pos x="T8" y="T9"/>
                    </a:cxn>
                    <a:cxn ang="0">
                      <a:pos x="T10" y="T11"/>
                    </a:cxn>
                  </a:cxnLst>
                  <a:rect l="0" t="0" r="r" b="b"/>
                  <a:pathLst>
                    <a:path w="17" h="10">
                      <a:moveTo>
                        <a:pt x="6" y="0"/>
                      </a:moveTo>
                      <a:cubicBezTo>
                        <a:pt x="3" y="0"/>
                        <a:pt x="0" y="3"/>
                        <a:pt x="0" y="7"/>
                      </a:cubicBezTo>
                      <a:cubicBezTo>
                        <a:pt x="0" y="7"/>
                        <a:pt x="0" y="8"/>
                        <a:pt x="0" y="10"/>
                      </a:cubicBezTo>
                      <a:cubicBezTo>
                        <a:pt x="6" y="6"/>
                        <a:pt x="11" y="3"/>
                        <a:pt x="17" y="1"/>
                      </a:cubicBezTo>
                      <a:cubicBezTo>
                        <a:pt x="17" y="0"/>
                        <a:pt x="17" y="0"/>
                        <a:pt x="16" y="0"/>
                      </a:cubicBezTo>
                      <a:cubicBezTo>
                        <a:pt x="15" y="0"/>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76" name="Oval 1392"/>
                <p:cNvSpPr>
                  <a:spLocks noChangeArrowheads="1"/>
                </p:cNvSpPr>
                <p:nvPr/>
              </p:nvSpPr>
              <p:spPr bwMode="auto">
                <a:xfrm>
                  <a:off x="14732"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77" name="Freeform 1393"/>
                <p:cNvSpPr>
                  <a:spLocks/>
                </p:cNvSpPr>
                <p:nvPr/>
              </p:nvSpPr>
              <p:spPr bwMode="auto">
                <a:xfrm>
                  <a:off x="14796" y="1123"/>
                  <a:ext cx="19" cy="7"/>
                </a:xfrm>
                <a:custGeom>
                  <a:avLst/>
                  <a:gdLst>
                    <a:gd name="T0" fmla="*/ 0 w 8"/>
                    <a:gd name="T1" fmla="*/ 3 h 3"/>
                    <a:gd name="T2" fmla="*/ 8 w 8"/>
                    <a:gd name="T3" fmla="*/ 1 h 3"/>
                    <a:gd name="T4" fmla="*/ 5 w 8"/>
                    <a:gd name="T5" fmla="*/ 0 h 3"/>
                    <a:gd name="T6" fmla="*/ 0 w 8"/>
                    <a:gd name="T7" fmla="*/ 3 h 3"/>
                  </a:gdLst>
                  <a:ahLst/>
                  <a:cxnLst>
                    <a:cxn ang="0">
                      <a:pos x="T0" y="T1"/>
                    </a:cxn>
                    <a:cxn ang="0">
                      <a:pos x="T2" y="T3"/>
                    </a:cxn>
                    <a:cxn ang="0">
                      <a:pos x="T4" y="T5"/>
                    </a:cxn>
                    <a:cxn ang="0">
                      <a:pos x="T6" y="T7"/>
                    </a:cxn>
                  </a:cxnLst>
                  <a:rect l="0" t="0" r="r" b="b"/>
                  <a:pathLst>
                    <a:path w="8" h="3">
                      <a:moveTo>
                        <a:pt x="0" y="3"/>
                      </a:moveTo>
                      <a:cubicBezTo>
                        <a:pt x="3" y="2"/>
                        <a:pt x="5" y="2"/>
                        <a:pt x="8" y="1"/>
                      </a:cubicBezTo>
                      <a:cubicBezTo>
                        <a:pt x="7" y="0"/>
                        <a:pt x="6" y="0"/>
                        <a:pt x="5" y="0"/>
                      </a:cubicBezTo>
                      <a:cubicBezTo>
                        <a:pt x="3" y="0"/>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78" name="Oval 1394"/>
                <p:cNvSpPr>
                  <a:spLocks noChangeArrowheads="1"/>
                </p:cNvSpPr>
                <p:nvPr/>
              </p:nvSpPr>
              <p:spPr bwMode="auto">
                <a:xfrm>
                  <a:off x="14339"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79" name="Oval 1395"/>
                <p:cNvSpPr>
                  <a:spLocks noChangeArrowheads="1"/>
                </p:cNvSpPr>
                <p:nvPr/>
              </p:nvSpPr>
              <p:spPr bwMode="auto">
                <a:xfrm>
                  <a:off x="14472"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80" name="Freeform 1396"/>
                <p:cNvSpPr>
                  <a:spLocks/>
                </p:cNvSpPr>
                <p:nvPr/>
              </p:nvSpPr>
              <p:spPr bwMode="auto">
                <a:xfrm>
                  <a:off x="14325"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1 w 22"/>
                    <a:gd name="T17" fmla="*/ 44 h 46"/>
                    <a:gd name="T18" fmla="*/ 11 w 22"/>
                    <a:gd name="T19" fmla="*/ 23 h 46"/>
                    <a:gd name="T20" fmla="*/ 12 w 22"/>
                    <a:gd name="T21" fmla="*/ 23 h 46"/>
                    <a:gd name="T22" fmla="*/ 12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2" y="23"/>
                        <a:pt x="22" y="22"/>
                        <a:pt x="22" y="20"/>
                      </a:cubicBezTo>
                      <a:cubicBezTo>
                        <a:pt x="22" y="19"/>
                        <a:pt x="22" y="8"/>
                        <a:pt x="22" y="6"/>
                      </a:cubicBezTo>
                      <a:cubicBezTo>
                        <a:pt x="22" y="2"/>
                        <a:pt x="20" y="0"/>
                        <a:pt x="16" y="0"/>
                      </a:cubicBezTo>
                      <a:cubicBezTo>
                        <a:pt x="15" y="0"/>
                        <a:pt x="7"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81" name="Freeform 1397"/>
                <p:cNvSpPr>
                  <a:spLocks/>
                </p:cNvSpPr>
                <p:nvPr/>
              </p:nvSpPr>
              <p:spPr bwMode="auto">
                <a:xfrm>
                  <a:off x="14192" y="1443"/>
                  <a:ext cx="55" cy="109"/>
                </a:xfrm>
                <a:custGeom>
                  <a:avLst/>
                  <a:gdLst>
                    <a:gd name="T0" fmla="*/ 0 w 23"/>
                    <a:gd name="T1" fmla="*/ 6 h 46"/>
                    <a:gd name="T2" fmla="*/ 0 w 23"/>
                    <a:gd name="T3" fmla="*/ 20 h 46"/>
                    <a:gd name="T4" fmla="*/ 3 w 23"/>
                    <a:gd name="T5" fmla="*/ 23 h 46"/>
                    <a:gd name="T6" fmla="*/ 5 w 23"/>
                    <a:gd name="T7" fmla="*/ 20 h 46"/>
                    <a:gd name="T8" fmla="*/ 5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7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3"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7"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82" name="Oval 1398"/>
                <p:cNvSpPr>
                  <a:spLocks noChangeArrowheads="1"/>
                </p:cNvSpPr>
                <p:nvPr/>
              </p:nvSpPr>
              <p:spPr bwMode="auto">
                <a:xfrm>
                  <a:off x="14209"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83" name="Freeform 1399"/>
                <p:cNvSpPr>
                  <a:spLocks/>
                </p:cNvSpPr>
                <p:nvPr/>
              </p:nvSpPr>
              <p:spPr bwMode="auto">
                <a:xfrm>
                  <a:off x="14188"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1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4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84" name="Oval 1400"/>
                <p:cNvSpPr>
                  <a:spLocks noChangeArrowheads="1"/>
                </p:cNvSpPr>
                <p:nvPr/>
              </p:nvSpPr>
              <p:spPr bwMode="auto">
                <a:xfrm>
                  <a:off x="14339"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85" name="Freeform 1401"/>
                <p:cNvSpPr>
                  <a:spLocks/>
                </p:cNvSpPr>
                <p:nvPr/>
              </p:nvSpPr>
              <p:spPr bwMode="auto">
                <a:xfrm>
                  <a:off x="14325" y="1147"/>
                  <a:ext cx="52" cy="111"/>
                </a:xfrm>
                <a:custGeom>
                  <a:avLst/>
                  <a:gdLst>
                    <a:gd name="T0" fmla="*/ 20 w 22"/>
                    <a:gd name="T1" fmla="*/ 23 h 47"/>
                    <a:gd name="T2" fmla="*/ 22 w 22"/>
                    <a:gd name="T3" fmla="*/ 21 h 47"/>
                    <a:gd name="T4" fmla="*/ 22 w 22"/>
                    <a:gd name="T5" fmla="*/ 7 h 47"/>
                    <a:gd name="T6" fmla="*/ 16 w 22"/>
                    <a:gd name="T7" fmla="*/ 0 h 47"/>
                    <a:gd name="T8" fmla="*/ 6 w 22"/>
                    <a:gd name="T9" fmla="*/ 0 h 47"/>
                    <a:gd name="T10" fmla="*/ 0 w 22"/>
                    <a:gd name="T11" fmla="*/ 7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2" y="23"/>
                        <a:pt x="22" y="22"/>
                        <a:pt x="22" y="21"/>
                      </a:cubicBezTo>
                      <a:cubicBezTo>
                        <a:pt x="22" y="20"/>
                        <a:pt x="22" y="8"/>
                        <a:pt x="22" y="7"/>
                      </a:cubicBezTo>
                      <a:cubicBezTo>
                        <a:pt x="22" y="3"/>
                        <a:pt x="20" y="0"/>
                        <a:pt x="16" y="0"/>
                      </a:cubicBezTo>
                      <a:cubicBezTo>
                        <a:pt x="15" y="0"/>
                        <a:pt x="7"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86" name="Oval 1402"/>
                <p:cNvSpPr>
                  <a:spLocks noChangeArrowheads="1"/>
                </p:cNvSpPr>
                <p:nvPr/>
              </p:nvSpPr>
              <p:spPr bwMode="auto">
                <a:xfrm>
                  <a:off x="1440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87" name="Freeform 1403"/>
                <p:cNvSpPr>
                  <a:spLocks/>
                </p:cNvSpPr>
                <p:nvPr/>
              </p:nvSpPr>
              <p:spPr bwMode="auto">
                <a:xfrm>
                  <a:off x="14384" y="1147"/>
                  <a:ext cx="64" cy="111"/>
                </a:xfrm>
                <a:custGeom>
                  <a:avLst/>
                  <a:gdLst>
                    <a:gd name="T0" fmla="*/ 18 w 27"/>
                    <a:gd name="T1" fmla="*/ 0 h 47"/>
                    <a:gd name="T2" fmla="*/ 10 w 27"/>
                    <a:gd name="T3" fmla="*/ 0 h 47"/>
                    <a:gd name="T4" fmla="*/ 5 w 27"/>
                    <a:gd name="T5" fmla="*/ 5 h 47"/>
                    <a:gd name="T6" fmla="*/ 1 w 27"/>
                    <a:gd name="T7" fmla="*/ 19 h 47"/>
                    <a:gd name="T8" fmla="*/ 2 w 27"/>
                    <a:gd name="T9" fmla="*/ 21 h 47"/>
                    <a:gd name="T10" fmla="*/ 4 w 27"/>
                    <a:gd name="T11" fmla="*/ 20 h 47"/>
                    <a:gd name="T12" fmla="*/ 8 w 27"/>
                    <a:gd name="T13" fmla="*/ 7 h 47"/>
                    <a:gd name="T14" fmla="*/ 9 w 27"/>
                    <a:gd name="T15" fmla="*/ 7 h 47"/>
                    <a:gd name="T16" fmla="*/ 3 w 27"/>
                    <a:gd name="T17" fmla="*/ 29 h 47"/>
                    <a:gd name="T18" fmla="*/ 9 w 27"/>
                    <a:gd name="T19" fmla="*/ 29 h 47"/>
                    <a:gd name="T20" fmla="*/ 9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7 w 27"/>
                    <a:gd name="T33" fmla="*/ 47 h 47"/>
                    <a:gd name="T34" fmla="*/ 19 w 27"/>
                    <a:gd name="T35" fmla="*/ 45 h 47"/>
                    <a:gd name="T36" fmla="*/ 19 w 27"/>
                    <a:gd name="T37" fmla="*/ 29 h 47"/>
                    <a:gd name="T38" fmla="*/ 25 w 27"/>
                    <a:gd name="T39" fmla="*/ 29 h 47"/>
                    <a:gd name="T40" fmla="*/ 19 w 27"/>
                    <a:gd name="T41" fmla="*/ 7 h 47"/>
                    <a:gd name="T42" fmla="*/ 20 w 27"/>
                    <a:gd name="T43" fmla="*/ 7 h 47"/>
                    <a:gd name="T44" fmla="*/ 24 w 27"/>
                    <a:gd name="T45" fmla="*/ 20 h 47"/>
                    <a:gd name="T46" fmla="*/ 26 w 27"/>
                    <a:gd name="T47" fmla="*/ 21 h 47"/>
                    <a:gd name="T48" fmla="*/ 27 w 27"/>
                    <a:gd name="T49" fmla="*/ 19 h 47"/>
                    <a:gd name="T50" fmla="*/ 23 w 27"/>
                    <a:gd name="T51" fmla="*/ 5 h 47"/>
                    <a:gd name="T52" fmla="*/ 18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8" y="0"/>
                      </a:move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grpSp>
            <p:nvGrpSpPr>
              <p:cNvPr id="330" name="Group 1605"/>
              <p:cNvGrpSpPr>
                <a:grpSpLocks/>
              </p:cNvGrpSpPr>
              <p:nvPr/>
            </p:nvGrpSpPr>
            <p:grpSpPr bwMode="auto">
              <a:xfrm>
                <a:off x="19464338" y="1782763"/>
                <a:ext cx="3881438" cy="684213"/>
                <a:chOff x="12261" y="1123"/>
                <a:chExt cx="2445" cy="431"/>
              </a:xfrm>
              <a:grpFill/>
            </p:grpSpPr>
            <p:sp>
              <p:nvSpPr>
                <p:cNvPr id="688" name="Oval 1405"/>
                <p:cNvSpPr>
                  <a:spLocks noChangeArrowheads="1"/>
                </p:cNvSpPr>
                <p:nvPr/>
              </p:nvSpPr>
              <p:spPr bwMode="auto">
                <a:xfrm>
                  <a:off x="1453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89" name="Freeform 1406"/>
                <p:cNvSpPr>
                  <a:spLocks/>
                </p:cNvSpPr>
                <p:nvPr/>
              </p:nvSpPr>
              <p:spPr bwMode="auto">
                <a:xfrm>
                  <a:off x="14455" y="1147"/>
                  <a:ext cx="55" cy="76"/>
                </a:xfrm>
                <a:custGeom>
                  <a:avLst/>
                  <a:gdLst>
                    <a:gd name="T0" fmla="*/ 17 w 23"/>
                    <a:gd name="T1" fmla="*/ 0 h 32"/>
                    <a:gd name="T2" fmla="*/ 6 w 23"/>
                    <a:gd name="T3" fmla="*/ 0 h 32"/>
                    <a:gd name="T4" fmla="*/ 0 w 23"/>
                    <a:gd name="T5" fmla="*/ 7 h 32"/>
                    <a:gd name="T6" fmla="*/ 0 w 23"/>
                    <a:gd name="T7" fmla="*/ 21 h 32"/>
                    <a:gd name="T8" fmla="*/ 2 w 23"/>
                    <a:gd name="T9" fmla="*/ 23 h 32"/>
                    <a:gd name="T10" fmla="*/ 4 w 23"/>
                    <a:gd name="T11" fmla="*/ 21 h 32"/>
                    <a:gd name="T12" fmla="*/ 4 w 23"/>
                    <a:gd name="T13" fmla="*/ 8 h 32"/>
                    <a:gd name="T14" fmla="*/ 5 w 23"/>
                    <a:gd name="T15" fmla="*/ 8 h 32"/>
                    <a:gd name="T16" fmla="*/ 5 w 23"/>
                    <a:gd name="T17" fmla="*/ 32 h 32"/>
                    <a:gd name="T18" fmla="*/ 11 w 23"/>
                    <a:gd name="T19" fmla="*/ 25 h 32"/>
                    <a:gd name="T20" fmla="*/ 11 w 23"/>
                    <a:gd name="T21" fmla="*/ 23 h 32"/>
                    <a:gd name="T22" fmla="*/ 12 w 23"/>
                    <a:gd name="T23" fmla="*/ 23 h 32"/>
                    <a:gd name="T24" fmla="*/ 12 w 23"/>
                    <a:gd name="T25" fmla="*/ 24 h 32"/>
                    <a:gd name="T26" fmla="*/ 18 w 23"/>
                    <a:gd name="T27" fmla="*/ 19 h 32"/>
                    <a:gd name="T28" fmla="*/ 18 w 23"/>
                    <a:gd name="T29" fmla="*/ 8 h 32"/>
                    <a:gd name="T30" fmla="*/ 19 w 23"/>
                    <a:gd name="T31" fmla="*/ 8 h 32"/>
                    <a:gd name="T32" fmla="*/ 19 w 23"/>
                    <a:gd name="T33" fmla="*/ 18 h 32"/>
                    <a:gd name="T34" fmla="*/ 23 w 23"/>
                    <a:gd name="T35" fmla="*/ 15 h 32"/>
                    <a:gd name="T36" fmla="*/ 23 w 23"/>
                    <a:gd name="T37" fmla="*/ 7 h 32"/>
                    <a:gd name="T38" fmla="*/ 17 w 23"/>
                    <a:gd name="T3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32">
                      <a:moveTo>
                        <a:pt x="17" y="0"/>
                      </a:move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21"/>
                        <a:pt x="5" y="32"/>
                      </a:cubicBezTo>
                      <a:cubicBezTo>
                        <a:pt x="7" y="30"/>
                        <a:pt x="9" y="27"/>
                        <a:pt x="11" y="25"/>
                      </a:cubicBezTo>
                      <a:cubicBezTo>
                        <a:pt x="11" y="24"/>
                        <a:pt x="11" y="23"/>
                        <a:pt x="11" y="23"/>
                      </a:cubicBezTo>
                      <a:cubicBezTo>
                        <a:pt x="11" y="23"/>
                        <a:pt x="11" y="23"/>
                        <a:pt x="12" y="23"/>
                      </a:cubicBezTo>
                      <a:cubicBezTo>
                        <a:pt x="12" y="23"/>
                        <a:pt x="12" y="24"/>
                        <a:pt x="12" y="24"/>
                      </a:cubicBezTo>
                      <a:cubicBezTo>
                        <a:pt x="14" y="22"/>
                        <a:pt x="16" y="21"/>
                        <a:pt x="18" y="19"/>
                      </a:cubicBezTo>
                      <a:cubicBezTo>
                        <a:pt x="18" y="13"/>
                        <a:pt x="18" y="8"/>
                        <a:pt x="18" y="8"/>
                      </a:cubicBezTo>
                      <a:cubicBezTo>
                        <a:pt x="18" y="8"/>
                        <a:pt x="18" y="8"/>
                        <a:pt x="19" y="8"/>
                      </a:cubicBezTo>
                      <a:cubicBezTo>
                        <a:pt x="19" y="8"/>
                        <a:pt x="19" y="14"/>
                        <a:pt x="19" y="18"/>
                      </a:cubicBezTo>
                      <a:cubicBezTo>
                        <a:pt x="20" y="17"/>
                        <a:pt x="21" y="16"/>
                        <a:pt x="23" y="15"/>
                      </a:cubicBezTo>
                      <a:cubicBezTo>
                        <a:pt x="23" y="12"/>
                        <a:pt x="23" y="7"/>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90" name="Freeform 1407"/>
                <p:cNvSpPr>
                  <a:spLocks/>
                </p:cNvSpPr>
                <p:nvPr/>
              </p:nvSpPr>
              <p:spPr bwMode="auto">
                <a:xfrm>
                  <a:off x="14320" y="1296"/>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1 h 47"/>
                    <a:gd name="T14" fmla="*/ 4 w 27"/>
                    <a:gd name="T15" fmla="*/ 19 h 47"/>
                    <a:gd name="T16" fmla="*/ 7 w 27"/>
                    <a:gd name="T17" fmla="*/ 6 h 47"/>
                    <a:gd name="T18" fmla="*/ 8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1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8"/>
                        <a:pt x="24" y="10"/>
                        <a:pt x="22" y="4"/>
                      </a:cubicBezTo>
                      <a:cubicBezTo>
                        <a:pt x="22" y="2"/>
                        <a:pt x="19" y="0"/>
                        <a:pt x="17" y="0"/>
                      </a:cubicBezTo>
                      <a:cubicBezTo>
                        <a:pt x="16" y="0"/>
                        <a:pt x="11" y="0"/>
                        <a:pt x="9" y="0"/>
                      </a:cubicBezTo>
                      <a:cubicBezTo>
                        <a:pt x="7" y="0"/>
                        <a:pt x="5" y="2"/>
                        <a:pt x="4" y="4"/>
                      </a:cubicBezTo>
                      <a:cubicBezTo>
                        <a:pt x="2" y="10"/>
                        <a:pt x="0" y="18"/>
                        <a:pt x="0" y="18"/>
                      </a:cubicBezTo>
                      <a:cubicBezTo>
                        <a:pt x="0" y="19"/>
                        <a:pt x="0" y="20"/>
                        <a:pt x="1" y="21"/>
                      </a:cubicBezTo>
                      <a:cubicBezTo>
                        <a:pt x="2" y="21"/>
                        <a:pt x="3" y="20"/>
                        <a:pt x="4"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91" name="Freeform 1408"/>
                <p:cNvSpPr>
                  <a:spLocks/>
                </p:cNvSpPr>
                <p:nvPr/>
              </p:nvSpPr>
              <p:spPr bwMode="auto">
                <a:xfrm>
                  <a:off x="14538" y="1270"/>
                  <a:ext cx="21" cy="9"/>
                </a:xfrm>
                <a:custGeom>
                  <a:avLst/>
                  <a:gdLst>
                    <a:gd name="T0" fmla="*/ 4 w 9"/>
                    <a:gd name="T1" fmla="*/ 0 h 4"/>
                    <a:gd name="T2" fmla="*/ 0 w 9"/>
                    <a:gd name="T3" fmla="*/ 4 h 4"/>
                    <a:gd name="T4" fmla="*/ 9 w 9"/>
                    <a:gd name="T5" fmla="*/ 3 h 4"/>
                    <a:gd name="T6" fmla="*/ 4 w 9"/>
                    <a:gd name="T7" fmla="*/ 0 h 4"/>
                  </a:gdLst>
                  <a:ahLst/>
                  <a:cxnLst>
                    <a:cxn ang="0">
                      <a:pos x="T0" y="T1"/>
                    </a:cxn>
                    <a:cxn ang="0">
                      <a:pos x="T2" y="T3"/>
                    </a:cxn>
                    <a:cxn ang="0">
                      <a:pos x="T4" y="T5"/>
                    </a:cxn>
                    <a:cxn ang="0">
                      <a:pos x="T6" y="T7"/>
                    </a:cxn>
                  </a:cxnLst>
                  <a:rect l="0" t="0" r="r" b="b"/>
                  <a:pathLst>
                    <a:path w="9" h="4">
                      <a:moveTo>
                        <a:pt x="4" y="0"/>
                      </a:moveTo>
                      <a:cubicBezTo>
                        <a:pt x="2" y="0"/>
                        <a:pt x="0" y="2"/>
                        <a:pt x="0" y="4"/>
                      </a:cubicBezTo>
                      <a:cubicBezTo>
                        <a:pt x="3" y="4"/>
                        <a:pt x="6" y="4"/>
                        <a:pt x="9" y="3"/>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92" name="Freeform 1409"/>
                <p:cNvSpPr>
                  <a:spLocks/>
                </p:cNvSpPr>
                <p:nvPr/>
              </p:nvSpPr>
              <p:spPr bwMode="auto">
                <a:xfrm>
                  <a:off x="14472" y="1365"/>
                  <a:ext cx="9" cy="42"/>
                </a:xfrm>
                <a:custGeom>
                  <a:avLst/>
                  <a:gdLst>
                    <a:gd name="T0" fmla="*/ 2 w 4"/>
                    <a:gd name="T1" fmla="*/ 18 h 18"/>
                    <a:gd name="T2" fmla="*/ 4 w 4"/>
                    <a:gd name="T3" fmla="*/ 16 h 18"/>
                    <a:gd name="T4" fmla="*/ 4 w 4"/>
                    <a:gd name="T5" fmla="*/ 0 h 18"/>
                    <a:gd name="T6" fmla="*/ 0 w 4"/>
                    <a:gd name="T7" fmla="*/ 3 h 18"/>
                    <a:gd name="T8" fmla="*/ 0 w 4"/>
                    <a:gd name="T9" fmla="*/ 16 h 18"/>
                    <a:gd name="T10" fmla="*/ 2 w 4"/>
                    <a:gd name="T11" fmla="*/ 18 h 18"/>
                  </a:gdLst>
                  <a:ahLst/>
                  <a:cxnLst>
                    <a:cxn ang="0">
                      <a:pos x="T0" y="T1"/>
                    </a:cxn>
                    <a:cxn ang="0">
                      <a:pos x="T2" y="T3"/>
                    </a:cxn>
                    <a:cxn ang="0">
                      <a:pos x="T4" y="T5"/>
                    </a:cxn>
                    <a:cxn ang="0">
                      <a:pos x="T6" y="T7"/>
                    </a:cxn>
                    <a:cxn ang="0">
                      <a:pos x="T8" y="T9"/>
                    </a:cxn>
                    <a:cxn ang="0">
                      <a:pos x="T10" y="T11"/>
                    </a:cxn>
                  </a:cxnLst>
                  <a:rect l="0" t="0" r="r" b="b"/>
                  <a:pathLst>
                    <a:path w="4" h="18">
                      <a:moveTo>
                        <a:pt x="2" y="18"/>
                      </a:moveTo>
                      <a:cubicBezTo>
                        <a:pt x="3" y="18"/>
                        <a:pt x="4" y="17"/>
                        <a:pt x="4" y="16"/>
                      </a:cubicBezTo>
                      <a:cubicBezTo>
                        <a:pt x="4" y="14"/>
                        <a:pt x="4" y="3"/>
                        <a:pt x="4" y="0"/>
                      </a:cubicBezTo>
                      <a:cubicBezTo>
                        <a:pt x="3" y="1"/>
                        <a:pt x="1" y="2"/>
                        <a:pt x="0" y="3"/>
                      </a:cubicBezTo>
                      <a:cubicBezTo>
                        <a:pt x="0" y="9"/>
                        <a:pt x="0" y="15"/>
                        <a:pt x="0" y="16"/>
                      </a:cubicBezTo>
                      <a:cubicBezTo>
                        <a:pt x="0" y="17"/>
                        <a:pt x="1" y="18"/>
                        <a:pt x="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93" name="Freeform 1410"/>
                <p:cNvSpPr>
                  <a:spLocks/>
                </p:cNvSpPr>
                <p:nvPr/>
              </p:nvSpPr>
              <p:spPr bwMode="auto">
                <a:xfrm>
                  <a:off x="14533" y="1350"/>
                  <a:ext cx="14" cy="57"/>
                </a:xfrm>
                <a:custGeom>
                  <a:avLst/>
                  <a:gdLst>
                    <a:gd name="T0" fmla="*/ 3 w 6"/>
                    <a:gd name="T1" fmla="*/ 24 h 24"/>
                    <a:gd name="T2" fmla="*/ 6 w 6"/>
                    <a:gd name="T3" fmla="*/ 21 h 24"/>
                    <a:gd name="T4" fmla="*/ 6 w 6"/>
                    <a:gd name="T5" fmla="*/ 2 h 24"/>
                    <a:gd name="T6" fmla="*/ 0 w 6"/>
                    <a:gd name="T7" fmla="*/ 0 h 24"/>
                    <a:gd name="T8" fmla="*/ 0 w 6"/>
                    <a:gd name="T9" fmla="*/ 21 h 24"/>
                    <a:gd name="T10" fmla="*/ 3 w 6"/>
                    <a:gd name="T11" fmla="*/ 24 h 24"/>
                  </a:gdLst>
                  <a:ahLst/>
                  <a:cxnLst>
                    <a:cxn ang="0">
                      <a:pos x="T0" y="T1"/>
                    </a:cxn>
                    <a:cxn ang="0">
                      <a:pos x="T2" y="T3"/>
                    </a:cxn>
                    <a:cxn ang="0">
                      <a:pos x="T4" y="T5"/>
                    </a:cxn>
                    <a:cxn ang="0">
                      <a:pos x="T6" y="T7"/>
                    </a:cxn>
                    <a:cxn ang="0">
                      <a:pos x="T8" y="T9"/>
                    </a:cxn>
                    <a:cxn ang="0">
                      <a:pos x="T10" y="T11"/>
                    </a:cxn>
                  </a:cxnLst>
                  <a:rect l="0" t="0" r="r" b="b"/>
                  <a:pathLst>
                    <a:path w="6" h="24">
                      <a:moveTo>
                        <a:pt x="3" y="24"/>
                      </a:moveTo>
                      <a:cubicBezTo>
                        <a:pt x="4" y="24"/>
                        <a:pt x="6" y="22"/>
                        <a:pt x="6" y="21"/>
                      </a:cubicBezTo>
                      <a:cubicBezTo>
                        <a:pt x="6" y="19"/>
                        <a:pt x="6" y="7"/>
                        <a:pt x="6" y="2"/>
                      </a:cubicBezTo>
                      <a:cubicBezTo>
                        <a:pt x="4" y="1"/>
                        <a:pt x="2" y="1"/>
                        <a:pt x="0" y="0"/>
                      </a:cubicBezTo>
                      <a:cubicBezTo>
                        <a:pt x="0" y="10"/>
                        <a:pt x="0" y="20"/>
                        <a:pt x="0" y="21"/>
                      </a:cubicBezTo>
                      <a:cubicBezTo>
                        <a:pt x="0" y="22"/>
                        <a:pt x="1" y="24"/>
                        <a:pt x="3"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94" name="Freeform 1411"/>
                <p:cNvSpPr>
                  <a:spLocks/>
                </p:cNvSpPr>
                <p:nvPr/>
              </p:nvSpPr>
              <p:spPr bwMode="auto">
                <a:xfrm>
                  <a:off x="14484" y="1353"/>
                  <a:ext cx="26" cy="54"/>
                </a:xfrm>
                <a:custGeom>
                  <a:avLst/>
                  <a:gdLst>
                    <a:gd name="T0" fmla="*/ 0 w 11"/>
                    <a:gd name="T1" fmla="*/ 21 h 23"/>
                    <a:gd name="T2" fmla="*/ 2 w 11"/>
                    <a:gd name="T3" fmla="*/ 23 h 23"/>
                    <a:gd name="T4" fmla="*/ 5 w 11"/>
                    <a:gd name="T5" fmla="*/ 21 h 23"/>
                    <a:gd name="T6" fmla="*/ 5 w 11"/>
                    <a:gd name="T7" fmla="*/ 4 h 23"/>
                    <a:gd name="T8" fmla="*/ 11 w 11"/>
                    <a:gd name="T9" fmla="*/ 4 h 23"/>
                    <a:gd name="T10" fmla="*/ 10 w 11"/>
                    <a:gd name="T11" fmla="*/ 0 h 23"/>
                    <a:gd name="T12" fmla="*/ 0 w 11"/>
                    <a:gd name="T13" fmla="*/ 4 h 23"/>
                    <a:gd name="T14" fmla="*/ 0 w 11"/>
                    <a:gd name="T15" fmla="*/ 2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3">
                      <a:moveTo>
                        <a:pt x="0" y="21"/>
                      </a:moveTo>
                      <a:cubicBezTo>
                        <a:pt x="0" y="22"/>
                        <a:pt x="1" y="23"/>
                        <a:pt x="2" y="23"/>
                      </a:cubicBezTo>
                      <a:cubicBezTo>
                        <a:pt x="4" y="23"/>
                        <a:pt x="5" y="22"/>
                        <a:pt x="5" y="21"/>
                      </a:cubicBezTo>
                      <a:cubicBezTo>
                        <a:pt x="5" y="20"/>
                        <a:pt x="5" y="12"/>
                        <a:pt x="5" y="4"/>
                      </a:cubicBezTo>
                      <a:cubicBezTo>
                        <a:pt x="11" y="4"/>
                        <a:pt x="11" y="4"/>
                        <a:pt x="11" y="4"/>
                      </a:cubicBezTo>
                      <a:cubicBezTo>
                        <a:pt x="10" y="3"/>
                        <a:pt x="10" y="1"/>
                        <a:pt x="10" y="0"/>
                      </a:cubicBezTo>
                      <a:cubicBezTo>
                        <a:pt x="6" y="1"/>
                        <a:pt x="3" y="2"/>
                        <a:pt x="0" y="4"/>
                      </a:cubicBezTo>
                      <a:cubicBezTo>
                        <a:pt x="0" y="6"/>
                        <a:pt x="0" y="19"/>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95" name="Freeform 1412"/>
                <p:cNvSpPr>
                  <a:spLocks/>
                </p:cNvSpPr>
                <p:nvPr/>
              </p:nvSpPr>
              <p:spPr bwMode="auto">
                <a:xfrm>
                  <a:off x="14550" y="1358"/>
                  <a:ext cx="12" cy="49"/>
                </a:xfrm>
                <a:custGeom>
                  <a:avLst/>
                  <a:gdLst>
                    <a:gd name="T0" fmla="*/ 0 w 5"/>
                    <a:gd name="T1" fmla="*/ 0 h 21"/>
                    <a:gd name="T2" fmla="*/ 0 w 5"/>
                    <a:gd name="T3" fmla="*/ 18 h 21"/>
                    <a:gd name="T4" fmla="*/ 3 w 5"/>
                    <a:gd name="T5" fmla="*/ 21 h 21"/>
                    <a:gd name="T6" fmla="*/ 5 w 5"/>
                    <a:gd name="T7" fmla="*/ 18 h 21"/>
                    <a:gd name="T8" fmla="*/ 5 w 5"/>
                    <a:gd name="T9" fmla="*/ 3 h 21"/>
                    <a:gd name="T10" fmla="*/ 3 w 5"/>
                    <a:gd name="T11" fmla="*/ 2 h 21"/>
                    <a:gd name="T12" fmla="*/ 0 w 5"/>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5" h="21">
                      <a:moveTo>
                        <a:pt x="0" y="0"/>
                      </a:moveTo>
                      <a:cubicBezTo>
                        <a:pt x="0" y="5"/>
                        <a:pt x="0" y="16"/>
                        <a:pt x="0" y="18"/>
                      </a:cubicBezTo>
                      <a:cubicBezTo>
                        <a:pt x="0" y="19"/>
                        <a:pt x="1" y="21"/>
                        <a:pt x="3" y="21"/>
                      </a:cubicBezTo>
                      <a:cubicBezTo>
                        <a:pt x="4" y="21"/>
                        <a:pt x="5" y="19"/>
                        <a:pt x="5" y="18"/>
                      </a:cubicBezTo>
                      <a:cubicBezTo>
                        <a:pt x="5" y="17"/>
                        <a:pt x="5" y="11"/>
                        <a:pt x="5" y="3"/>
                      </a:cubicBezTo>
                      <a:cubicBezTo>
                        <a:pt x="5" y="3"/>
                        <a:pt x="4" y="2"/>
                        <a:pt x="3" y="2"/>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96" name="Freeform 1413"/>
                <p:cNvSpPr>
                  <a:spLocks/>
                </p:cNvSpPr>
                <p:nvPr/>
              </p:nvSpPr>
              <p:spPr bwMode="auto">
                <a:xfrm>
                  <a:off x="14538" y="1417"/>
                  <a:ext cx="21" cy="21"/>
                </a:xfrm>
                <a:custGeom>
                  <a:avLst/>
                  <a:gdLst>
                    <a:gd name="T0" fmla="*/ 4 w 9"/>
                    <a:gd name="T1" fmla="*/ 0 h 9"/>
                    <a:gd name="T2" fmla="*/ 0 w 9"/>
                    <a:gd name="T3" fmla="*/ 5 h 9"/>
                    <a:gd name="T4" fmla="*/ 2 w 9"/>
                    <a:gd name="T5" fmla="*/ 9 h 9"/>
                    <a:gd name="T6" fmla="*/ 9 w 9"/>
                    <a:gd name="T7" fmla="*/ 4 h 9"/>
                    <a:gd name="T8" fmla="*/ 4 w 9"/>
                    <a:gd name="T9" fmla="*/ 0 h 9"/>
                  </a:gdLst>
                  <a:ahLst/>
                  <a:cxnLst>
                    <a:cxn ang="0">
                      <a:pos x="T0" y="T1"/>
                    </a:cxn>
                    <a:cxn ang="0">
                      <a:pos x="T2" y="T3"/>
                    </a:cxn>
                    <a:cxn ang="0">
                      <a:pos x="T4" y="T5"/>
                    </a:cxn>
                    <a:cxn ang="0">
                      <a:pos x="T6" y="T7"/>
                    </a:cxn>
                    <a:cxn ang="0">
                      <a:pos x="T8" y="T9"/>
                    </a:cxn>
                  </a:cxnLst>
                  <a:rect l="0" t="0" r="r" b="b"/>
                  <a:pathLst>
                    <a:path w="9" h="9">
                      <a:moveTo>
                        <a:pt x="4" y="0"/>
                      </a:moveTo>
                      <a:cubicBezTo>
                        <a:pt x="2" y="0"/>
                        <a:pt x="0" y="2"/>
                        <a:pt x="0" y="5"/>
                      </a:cubicBezTo>
                      <a:cubicBezTo>
                        <a:pt x="0" y="6"/>
                        <a:pt x="0" y="8"/>
                        <a:pt x="2" y="9"/>
                      </a:cubicBezTo>
                      <a:cubicBezTo>
                        <a:pt x="4" y="7"/>
                        <a:pt x="7" y="5"/>
                        <a:pt x="9"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97" name="Freeform 1414"/>
                <p:cNvSpPr>
                  <a:spLocks/>
                </p:cNvSpPr>
                <p:nvPr/>
              </p:nvSpPr>
              <p:spPr bwMode="auto">
                <a:xfrm>
                  <a:off x="14391" y="1296"/>
                  <a:ext cx="43" cy="111"/>
                </a:xfrm>
                <a:custGeom>
                  <a:avLst/>
                  <a:gdLst>
                    <a:gd name="T0" fmla="*/ 0 w 18"/>
                    <a:gd name="T1" fmla="*/ 6 h 47"/>
                    <a:gd name="T2" fmla="*/ 0 w 18"/>
                    <a:gd name="T3" fmla="*/ 21 h 47"/>
                    <a:gd name="T4" fmla="*/ 2 w 18"/>
                    <a:gd name="T5" fmla="*/ 23 h 47"/>
                    <a:gd name="T6" fmla="*/ 4 w 18"/>
                    <a:gd name="T7" fmla="*/ 21 h 47"/>
                    <a:gd name="T8" fmla="*/ 4 w 18"/>
                    <a:gd name="T9" fmla="*/ 7 h 47"/>
                    <a:gd name="T10" fmla="*/ 5 w 18"/>
                    <a:gd name="T11" fmla="*/ 7 h 47"/>
                    <a:gd name="T12" fmla="*/ 5 w 18"/>
                    <a:gd name="T13" fmla="*/ 44 h 47"/>
                    <a:gd name="T14" fmla="*/ 8 w 18"/>
                    <a:gd name="T15" fmla="*/ 47 h 47"/>
                    <a:gd name="T16" fmla="*/ 10 w 18"/>
                    <a:gd name="T17" fmla="*/ 44 h 47"/>
                    <a:gd name="T18" fmla="*/ 10 w 18"/>
                    <a:gd name="T19" fmla="*/ 39 h 47"/>
                    <a:gd name="T20" fmla="*/ 9 w 18"/>
                    <a:gd name="T21" fmla="*/ 39 h 47"/>
                    <a:gd name="T22" fmla="*/ 10 w 18"/>
                    <a:gd name="T23" fmla="*/ 37 h 47"/>
                    <a:gd name="T24" fmla="*/ 10 w 18"/>
                    <a:gd name="T25" fmla="*/ 23 h 47"/>
                    <a:gd name="T26" fmla="*/ 11 w 18"/>
                    <a:gd name="T27" fmla="*/ 23 h 47"/>
                    <a:gd name="T28" fmla="*/ 11 w 18"/>
                    <a:gd name="T29" fmla="*/ 36 h 47"/>
                    <a:gd name="T30" fmla="*/ 12 w 18"/>
                    <a:gd name="T31" fmla="*/ 11 h 47"/>
                    <a:gd name="T32" fmla="*/ 4 w 18"/>
                    <a:gd name="T33" fmla="*/ 0 h 47"/>
                    <a:gd name="T34" fmla="*/ 0 w 18"/>
                    <a:gd name="T3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3"/>
                        <a:pt x="10" y="42"/>
                        <a:pt x="10" y="39"/>
                      </a:cubicBezTo>
                      <a:cubicBezTo>
                        <a:pt x="10" y="39"/>
                        <a:pt x="9" y="39"/>
                        <a:pt x="9" y="39"/>
                      </a:cubicBezTo>
                      <a:cubicBezTo>
                        <a:pt x="9" y="38"/>
                        <a:pt x="10" y="38"/>
                        <a:pt x="10" y="37"/>
                      </a:cubicBezTo>
                      <a:cubicBezTo>
                        <a:pt x="10" y="31"/>
                        <a:pt x="10" y="23"/>
                        <a:pt x="10" y="23"/>
                      </a:cubicBezTo>
                      <a:cubicBezTo>
                        <a:pt x="10" y="23"/>
                        <a:pt x="10" y="23"/>
                        <a:pt x="11" y="23"/>
                      </a:cubicBezTo>
                      <a:cubicBezTo>
                        <a:pt x="11" y="23"/>
                        <a:pt x="11" y="30"/>
                        <a:pt x="11" y="36"/>
                      </a:cubicBezTo>
                      <a:cubicBezTo>
                        <a:pt x="18" y="26"/>
                        <a:pt x="11" y="19"/>
                        <a:pt x="12" y="11"/>
                      </a:cubicBezTo>
                      <a:cubicBezTo>
                        <a:pt x="12" y="7"/>
                        <a:pt x="6" y="5"/>
                        <a:pt x="4" y="0"/>
                      </a:cubicBezTo>
                      <a:cubicBezTo>
                        <a:pt x="2" y="1"/>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98" name="Oval 1415"/>
                <p:cNvSpPr>
                  <a:spLocks noChangeArrowheads="1"/>
                </p:cNvSpPr>
                <p:nvPr/>
              </p:nvSpPr>
              <p:spPr bwMode="auto">
                <a:xfrm>
                  <a:off x="14339"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99" name="Freeform 1416"/>
                <p:cNvSpPr>
                  <a:spLocks/>
                </p:cNvSpPr>
                <p:nvPr/>
              </p:nvSpPr>
              <p:spPr bwMode="auto">
                <a:xfrm>
                  <a:off x="14455" y="1443"/>
                  <a:ext cx="55" cy="45"/>
                </a:xfrm>
                <a:custGeom>
                  <a:avLst/>
                  <a:gdLst>
                    <a:gd name="T0" fmla="*/ 17 w 23"/>
                    <a:gd name="T1" fmla="*/ 0 h 19"/>
                    <a:gd name="T2" fmla="*/ 6 w 23"/>
                    <a:gd name="T3" fmla="*/ 0 h 19"/>
                    <a:gd name="T4" fmla="*/ 0 w 23"/>
                    <a:gd name="T5" fmla="*/ 6 h 19"/>
                    <a:gd name="T6" fmla="*/ 0 w 23"/>
                    <a:gd name="T7" fmla="*/ 19 h 19"/>
                    <a:gd name="T8" fmla="*/ 4 w 23"/>
                    <a:gd name="T9" fmla="*/ 16 h 19"/>
                    <a:gd name="T10" fmla="*/ 4 w 23"/>
                    <a:gd name="T11" fmla="*/ 7 h 19"/>
                    <a:gd name="T12" fmla="*/ 5 w 23"/>
                    <a:gd name="T13" fmla="*/ 7 h 19"/>
                    <a:gd name="T14" fmla="*/ 5 w 23"/>
                    <a:gd name="T15" fmla="*/ 16 h 19"/>
                    <a:gd name="T16" fmla="*/ 18 w 23"/>
                    <a:gd name="T17" fmla="*/ 9 h 19"/>
                    <a:gd name="T18" fmla="*/ 18 w 23"/>
                    <a:gd name="T19" fmla="*/ 7 h 19"/>
                    <a:gd name="T20" fmla="*/ 19 w 23"/>
                    <a:gd name="T21" fmla="*/ 7 h 19"/>
                    <a:gd name="T22" fmla="*/ 19 w 23"/>
                    <a:gd name="T23" fmla="*/ 8 h 19"/>
                    <a:gd name="T24" fmla="*/ 23 w 23"/>
                    <a:gd name="T25" fmla="*/ 6 h 19"/>
                    <a:gd name="T26" fmla="*/ 17 w 23"/>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9">
                      <a:moveTo>
                        <a:pt x="17" y="0"/>
                      </a:moveTo>
                      <a:cubicBezTo>
                        <a:pt x="15" y="0"/>
                        <a:pt x="8" y="0"/>
                        <a:pt x="6" y="0"/>
                      </a:cubicBezTo>
                      <a:cubicBezTo>
                        <a:pt x="3" y="0"/>
                        <a:pt x="0" y="2"/>
                        <a:pt x="0" y="6"/>
                      </a:cubicBezTo>
                      <a:cubicBezTo>
                        <a:pt x="0" y="7"/>
                        <a:pt x="0" y="15"/>
                        <a:pt x="0" y="19"/>
                      </a:cubicBezTo>
                      <a:cubicBezTo>
                        <a:pt x="1" y="18"/>
                        <a:pt x="3" y="17"/>
                        <a:pt x="4" y="16"/>
                      </a:cubicBezTo>
                      <a:cubicBezTo>
                        <a:pt x="4" y="12"/>
                        <a:pt x="4" y="7"/>
                        <a:pt x="4" y="7"/>
                      </a:cubicBezTo>
                      <a:cubicBezTo>
                        <a:pt x="4" y="7"/>
                        <a:pt x="4" y="7"/>
                        <a:pt x="5" y="7"/>
                      </a:cubicBezTo>
                      <a:cubicBezTo>
                        <a:pt x="5" y="7"/>
                        <a:pt x="5" y="11"/>
                        <a:pt x="5" y="16"/>
                      </a:cubicBezTo>
                      <a:cubicBezTo>
                        <a:pt x="9" y="14"/>
                        <a:pt x="13" y="11"/>
                        <a:pt x="18" y="9"/>
                      </a:cubicBezTo>
                      <a:cubicBezTo>
                        <a:pt x="18" y="8"/>
                        <a:pt x="18" y="7"/>
                        <a:pt x="18" y="7"/>
                      </a:cubicBezTo>
                      <a:cubicBezTo>
                        <a:pt x="18" y="7"/>
                        <a:pt x="18" y="7"/>
                        <a:pt x="19" y="7"/>
                      </a:cubicBezTo>
                      <a:cubicBezTo>
                        <a:pt x="19" y="7"/>
                        <a:pt x="19" y="7"/>
                        <a:pt x="19" y="8"/>
                      </a:cubicBezTo>
                      <a:cubicBezTo>
                        <a:pt x="20" y="7"/>
                        <a:pt x="21" y="6"/>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00" name="Freeform 1417"/>
                <p:cNvSpPr>
                  <a:spLocks/>
                </p:cNvSpPr>
                <p:nvPr/>
              </p:nvSpPr>
              <p:spPr bwMode="auto">
                <a:xfrm>
                  <a:off x="14417" y="1388"/>
                  <a:ext cx="14" cy="19"/>
                </a:xfrm>
                <a:custGeom>
                  <a:avLst/>
                  <a:gdLst>
                    <a:gd name="T0" fmla="*/ 0 w 6"/>
                    <a:gd name="T1" fmla="*/ 0 h 8"/>
                    <a:gd name="T2" fmla="*/ 0 w 6"/>
                    <a:gd name="T3" fmla="*/ 5 h 8"/>
                    <a:gd name="T4" fmla="*/ 3 w 6"/>
                    <a:gd name="T5" fmla="*/ 8 h 8"/>
                    <a:gd name="T6" fmla="*/ 6 w 6"/>
                    <a:gd name="T7" fmla="*/ 5 h 8"/>
                    <a:gd name="T8" fmla="*/ 6 w 6"/>
                    <a:gd name="T9" fmla="*/ 0 h 8"/>
                    <a:gd name="T10" fmla="*/ 0 w 6"/>
                    <a:gd name="T11" fmla="*/ 0 h 8"/>
                  </a:gdLst>
                  <a:ahLst/>
                  <a:cxnLst>
                    <a:cxn ang="0">
                      <a:pos x="T0" y="T1"/>
                    </a:cxn>
                    <a:cxn ang="0">
                      <a:pos x="T2" y="T3"/>
                    </a:cxn>
                    <a:cxn ang="0">
                      <a:pos x="T4" y="T5"/>
                    </a:cxn>
                    <a:cxn ang="0">
                      <a:pos x="T6" y="T7"/>
                    </a:cxn>
                    <a:cxn ang="0">
                      <a:pos x="T8" y="T9"/>
                    </a:cxn>
                    <a:cxn ang="0">
                      <a:pos x="T10" y="T11"/>
                    </a:cxn>
                  </a:cxnLst>
                  <a:rect l="0" t="0" r="r" b="b"/>
                  <a:pathLst>
                    <a:path w="6" h="8">
                      <a:moveTo>
                        <a:pt x="0" y="0"/>
                      </a:moveTo>
                      <a:cubicBezTo>
                        <a:pt x="0" y="3"/>
                        <a:pt x="0" y="4"/>
                        <a:pt x="0" y="5"/>
                      </a:cubicBezTo>
                      <a:cubicBezTo>
                        <a:pt x="0" y="6"/>
                        <a:pt x="2" y="8"/>
                        <a:pt x="3" y="8"/>
                      </a:cubicBezTo>
                      <a:cubicBezTo>
                        <a:pt x="5" y="8"/>
                        <a:pt x="6" y="6"/>
                        <a:pt x="6" y="5"/>
                      </a:cubicBezTo>
                      <a:cubicBezTo>
                        <a:pt x="6" y="4"/>
                        <a:pt x="6" y="3"/>
                        <a:pt x="6" y="0"/>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01" name="Freeform 1418"/>
                <p:cNvSpPr>
                  <a:spLocks/>
                </p:cNvSpPr>
                <p:nvPr/>
              </p:nvSpPr>
              <p:spPr bwMode="auto">
                <a:xfrm>
                  <a:off x="14573" y="1185"/>
                  <a:ext cx="8" cy="12"/>
                </a:xfrm>
                <a:custGeom>
                  <a:avLst/>
                  <a:gdLst>
                    <a:gd name="T0" fmla="*/ 1 w 3"/>
                    <a:gd name="T1" fmla="*/ 5 h 5"/>
                    <a:gd name="T2" fmla="*/ 2 w 3"/>
                    <a:gd name="T3" fmla="*/ 3 h 5"/>
                    <a:gd name="T4" fmla="*/ 1 w 3"/>
                    <a:gd name="T5" fmla="*/ 0 h 5"/>
                    <a:gd name="T6" fmla="*/ 0 w 3"/>
                    <a:gd name="T7" fmla="*/ 5 h 5"/>
                    <a:gd name="T8" fmla="*/ 1 w 3"/>
                    <a:gd name="T9" fmla="*/ 5 h 5"/>
                  </a:gdLst>
                  <a:ahLst/>
                  <a:cxnLst>
                    <a:cxn ang="0">
                      <a:pos x="T0" y="T1"/>
                    </a:cxn>
                    <a:cxn ang="0">
                      <a:pos x="T2" y="T3"/>
                    </a:cxn>
                    <a:cxn ang="0">
                      <a:pos x="T4" y="T5"/>
                    </a:cxn>
                    <a:cxn ang="0">
                      <a:pos x="T6" y="T7"/>
                    </a:cxn>
                    <a:cxn ang="0">
                      <a:pos x="T8" y="T9"/>
                    </a:cxn>
                  </a:cxnLst>
                  <a:rect l="0" t="0" r="r" b="b"/>
                  <a:pathLst>
                    <a:path w="3" h="5">
                      <a:moveTo>
                        <a:pt x="1" y="5"/>
                      </a:moveTo>
                      <a:cubicBezTo>
                        <a:pt x="2" y="5"/>
                        <a:pt x="3" y="4"/>
                        <a:pt x="2" y="3"/>
                      </a:cubicBezTo>
                      <a:cubicBezTo>
                        <a:pt x="2" y="3"/>
                        <a:pt x="2" y="1"/>
                        <a:pt x="1" y="0"/>
                      </a:cubicBezTo>
                      <a:cubicBezTo>
                        <a:pt x="1" y="1"/>
                        <a:pt x="0" y="3"/>
                        <a:pt x="0" y="5"/>
                      </a:cubicBezTo>
                      <a:cubicBezTo>
                        <a:pt x="0"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02" name="Oval 1419"/>
                <p:cNvSpPr>
                  <a:spLocks noChangeArrowheads="1"/>
                </p:cNvSpPr>
                <p:nvPr/>
              </p:nvSpPr>
              <p:spPr bwMode="auto">
                <a:xfrm>
                  <a:off x="14472"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03" name="Oval 1420"/>
                <p:cNvSpPr>
                  <a:spLocks noChangeArrowheads="1"/>
                </p:cNvSpPr>
                <p:nvPr/>
              </p:nvSpPr>
              <p:spPr bwMode="auto">
                <a:xfrm>
                  <a:off x="1466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04" name="Freeform 1421"/>
                <p:cNvSpPr>
                  <a:spLocks/>
                </p:cNvSpPr>
                <p:nvPr/>
              </p:nvSpPr>
              <p:spPr bwMode="auto">
                <a:xfrm>
                  <a:off x="14521" y="1147"/>
                  <a:ext cx="52" cy="31"/>
                </a:xfrm>
                <a:custGeom>
                  <a:avLst/>
                  <a:gdLst>
                    <a:gd name="T0" fmla="*/ 17 w 22"/>
                    <a:gd name="T1" fmla="*/ 9 h 13"/>
                    <a:gd name="T2" fmla="*/ 16 w 22"/>
                    <a:gd name="T3" fmla="*/ 7 h 13"/>
                    <a:gd name="T4" fmla="*/ 17 w 22"/>
                    <a:gd name="T5" fmla="*/ 7 h 13"/>
                    <a:gd name="T6" fmla="*/ 18 w 22"/>
                    <a:gd name="T7" fmla="*/ 9 h 13"/>
                    <a:gd name="T8" fmla="*/ 22 w 22"/>
                    <a:gd name="T9" fmla="*/ 9 h 13"/>
                    <a:gd name="T10" fmla="*/ 20 w 22"/>
                    <a:gd name="T11" fmla="*/ 5 h 13"/>
                    <a:gd name="T12" fmla="*/ 15 w 22"/>
                    <a:gd name="T13" fmla="*/ 0 h 13"/>
                    <a:gd name="T14" fmla="*/ 7 w 22"/>
                    <a:gd name="T15" fmla="*/ 0 h 13"/>
                    <a:gd name="T16" fmla="*/ 2 w 22"/>
                    <a:gd name="T17" fmla="*/ 5 h 13"/>
                    <a:gd name="T18" fmla="*/ 0 w 22"/>
                    <a:gd name="T19" fmla="*/ 13 h 13"/>
                    <a:gd name="T20" fmla="*/ 4 w 22"/>
                    <a:gd name="T21" fmla="*/ 11 h 13"/>
                    <a:gd name="T22" fmla="*/ 5 w 22"/>
                    <a:gd name="T23" fmla="*/ 7 h 13"/>
                    <a:gd name="T24" fmla="*/ 7 w 22"/>
                    <a:gd name="T25" fmla="*/ 7 h 13"/>
                    <a:gd name="T26" fmla="*/ 6 w 22"/>
                    <a:gd name="T27" fmla="*/ 10 h 13"/>
                    <a:gd name="T28" fmla="*/ 17 w 22"/>
                    <a:gd name="T2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13">
                      <a:moveTo>
                        <a:pt x="17" y="9"/>
                      </a:moveTo>
                      <a:cubicBezTo>
                        <a:pt x="16" y="7"/>
                        <a:pt x="16" y="7"/>
                        <a:pt x="16" y="7"/>
                      </a:cubicBezTo>
                      <a:cubicBezTo>
                        <a:pt x="17" y="7"/>
                        <a:pt x="17" y="7"/>
                        <a:pt x="17" y="7"/>
                      </a:cubicBezTo>
                      <a:cubicBezTo>
                        <a:pt x="17" y="7"/>
                        <a:pt x="17" y="8"/>
                        <a:pt x="18" y="9"/>
                      </a:cubicBezTo>
                      <a:cubicBezTo>
                        <a:pt x="19" y="9"/>
                        <a:pt x="20" y="9"/>
                        <a:pt x="22" y="9"/>
                      </a:cubicBezTo>
                      <a:cubicBezTo>
                        <a:pt x="21" y="8"/>
                        <a:pt x="21" y="6"/>
                        <a:pt x="20" y="5"/>
                      </a:cubicBezTo>
                      <a:cubicBezTo>
                        <a:pt x="20" y="3"/>
                        <a:pt x="17" y="0"/>
                        <a:pt x="15" y="0"/>
                      </a:cubicBezTo>
                      <a:cubicBezTo>
                        <a:pt x="14" y="0"/>
                        <a:pt x="8" y="0"/>
                        <a:pt x="7" y="0"/>
                      </a:cubicBezTo>
                      <a:cubicBezTo>
                        <a:pt x="5" y="0"/>
                        <a:pt x="3" y="3"/>
                        <a:pt x="2" y="5"/>
                      </a:cubicBezTo>
                      <a:cubicBezTo>
                        <a:pt x="1" y="7"/>
                        <a:pt x="1" y="10"/>
                        <a:pt x="0" y="13"/>
                      </a:cubicBezTo>
                      <a:cubicBezTo>
                        <a:pt x="1" y="12"/>
                        <a:pt x="3" y="11"/>
                        <a:pt x="4" y="11"/>
                      </a:cubicBezTo>
                      <a:cubicBezTo>
                        <a:pt x="5" y="8"/>
                        <a:pt x="5" y="7"/>
                        <a:pt x="5" y="7"/>
                      </a:cubicBezTo>
                      <a:cubicBezTo>
                        <a:pt x="7" y="7"/>
                        <a:pt x="7" y="7"/>
                        <a:pt x="7" y="7"/>
                      </a:cubicBezTo>
                      <a:cubicBezTo>
                        <a:pt x="6" y="8"/>
                        <a:pt x="6" y="9"/>
                        <a:pt x="6" y="10"/>
                      </a:cubicBezTo>
                      <a:cubicBezTo>
                        <a:pt x="9" y="9"/>
                        <a:pt x="13" y="9"/>
                        <a:pt x="1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05" name="Freeform 1422"/>
                <p:cNvSpPr>
                  <a:spLocks/>
                </p:cNvSpPr>
                <p:nvPr/>
              </p:nvSpPr>
              <p:spPr bwMode="auto">
                <a:xfrm>
                  <a:off x="14405" y="1270"/>
                  <a:ext cx="22" cy="9"/>
                </a:xfrm>
                <a:custGeom>
                  <a:avLst/>
                  <a:gdLst>
                    <a:gd name="T0" fmla="*/ 5 w 9"/>
                    <a:gd name="T1" fmla="*/ 0 h 4"/>
                    <a:gd name="T2" fmla="*/ 0 w 9"/>
                    <a:gd name="T3" fmla="*/ 4 h 4"/>
                    <a:gd name="T4" fmla="*/ 9 w 9"/>
                    <a:gd name="T5" fmla="*/ 3 h 4"/>
                    <a:gd name="T6" fmla="*/ 5 w 9"/>
                    <a:gd name="T7" fmla="*/ 0 h 4"/>
                  </a:gdLst>
                  <a:ahLst/>
                  <a:cxnLst>
                    <a:cxn ang="0">
                      <a:pos x="T0" y="T1"/>
                    </a:cxn>
                    <a:cxn ang="0">
                      <a:pos x="T2" y="T3"/>
                    </a:cxn>
                    <a:cxn ang="0">
                      <a:pos x="T4" y="T5"/>
                    </a:cxn>
                    <a:cxn ang="0">
                      <a:pos x="T6" y="T7"/>
                    </a:cxn>
                  </a:cxnLst>
                  <a:rect l="0" t="0" r="r" b="b"/>
                  <a:pathLst>
                    <a:path w="9" h="4">
                      <a:moveTo>
                        <a:pt x="5" y="0"/>
                      </a:moveTo>
                      <a:cubicBezTo>
                        <a:pt x="3" y="0"/>
                        <a:pt x="1" y="2"/>
                        <a:pt x="0" y="4"/>
                      </a:cubicBezTo>
                      <a:cubicBezTo>
                        <a:pt x="3" y="3"/>
                        <a:pt x="6" y="4"/>
                        <a:pt x="9" y="3"/>
                      </a:cubicBezTo>
                      <a:cubicBezTo>
                        <a:pt x="8"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06" name="Oval 1423"/>
                <p:cNvSpPr>
                  <a:spLocks noChangeArrowheads="1"/>
                </p:cNvSpPr>
                <p:nvPr/>
              </p:nvSpPr>
              <p:spPr bwMode="auto">
                <a:xfrm>
                  <a:off x="14602"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07" name="Freeform 1424"/>
                <p:cNvSpPr>
                  <a:spLocks/>
                </p:cNvSpPr>
                <p:nvPr/>
              </p:nvSpPr>
              <p:spPr bwMode="auto">
                <a:xfrm>
                  <a:off x="14254" y="1147"/>
                  <a:ext cx="64" cy="111"/>
                </a:xfrm>
                <a:custGeom>
                  <a:avLst/>
                  <a:gdLst>
                    <a:gd name="T0" fmla="*/ 17 w 27"/>
                    <a:gd name="T1" fmla="*/ 0 h 47"/>
                    <a:gd name="T2" fmla="*/ 10 w 27"/>
                    <a:gd name="T3" fmla="*/ 0 h 47"/>
                    <a:gd name="T4" fmla="*/ 4 w 27"/>
                    <a:gd name="T5" fmla="*/ 5 h 47"/>
                    <a:gd name="T6" fmla="*/ 0 w 27"/>
                    <a:gd name="T7" fmla="*/ 19 h 47"/>
                    <a:gd name="T8" fmla="*/ 1 w 27"/>
                    <a:gd name="T9" fmla="*/ 21 h 47"/>
                    <a:gd name="T10" fmla="*/ 4 w 27"/>
                    <a:gd name="T11" fmla="*/ 20 h 47"/>
                    <a:gd name="T12" fmla="*/ 8 w 27"/>
                    <a:gd name="T13" fmla="*/ 7 h 47"/>
                    <a:gd name="T14" fmla="*/ 9 w 27"/>
                    <a:gd name="T15" fmla="*/ 7 h 47"/>
                    <a:gd name="T16" fmla="*/ 2 w 27"/>
                    <a:gd name="T17" fmla="*/ 29 h 47"/>
                    <a:gd name="T18" fmla="*/ 8 w 27"/>
                    <a:gd name="T19" fmla="*/ 29 h 47"/>
                    <a:gd name="T20" fmla="*/ 8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6 w 27"/>
                    <a:gd name="T33" fmla="*/ 47 h 47"/>
                    <a:gd name="T34" fmla="*/ 18 w 27"/>
                    <a:gd name="T35" fmla="*/ 45 h 47"/>
                    <a:gd name="T36" fmla="*/ 18 w 27"/>
                    <a:gd name="T37" fmla="*/ 29 h 47"/>
                    <a:gd name="T38" fmla="*/ 25 w 27"/>
                    <a:gd name="T39" fmla="*/ 29 h 47"/>
                    <a:gd name="T40" fmla="*/ 18 w 27"/>
                    <a:gd name="T41" fmla="*/ 7 h 47"/>
                    <a:gd name="T42" fmla="*/ 19 w 27"/>
                    <a:gd name="T43" fmla="*/ 7 h 47"/>
                    <a:gd name="T44" fmla="*/ 23 w 27"/>
                    <a:gd name="T45" fmla="*/ 20 h 47"/>
                    <a:gd name="T46" fmla="*/ 25 w 27"/>
                    <a:gd name="T47" fmla="*/ 21 h 47"/>
                    <a:gd name="T48" fmla="*/ 27 w 27"/>
                    <a:gd name="T49" fmla="*/ 19 h 47"/>
                    <a:gd name="T50" fmla="*/ 23 w 27"/>
                    <a:gd name="T51" fmla="*/ 5 h 47"/>
                    <a:gd name="T52" fmla="*/ 17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7" y="0"/>
                      </a:moveTo>
                      <a:cubicBezTo>
                        <a:pt x="16" y="0"/>
                        <a:pt x="11" y="0"/>
                        <a:pt x="10" y="0"/>
                      </a:cubicBezTo>
                      <a:cubicBezTo>
                        <a:pt x="7" y="0"/>
                        <a:pt x="5" y="3"/>
                        <a:pt x="4" y="5"/>
                      </a:cubicBezTo>
                      <a:cubicBezTo>
                        <a:pt x="3" y="11"/>
                        <a:pt x="0" y="18"/>
                        <a:pt x="0" y="19"/>
                      </a:cubicBezTo>
                      <a:cubicBezTo>
                        <a:pt x="0" y="20"/>
                        <a:pt x="1" y="21"/>
                        <a:pt x="1" y="21"/>
                      </a:cubicBezTo>
                      <a:cubicBezTo>
                        <a:pt x="2" y="21"/>
                        <a:pt x="3"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8" y="46"/>
                        <a:pt x="18" y="45"/>
                      </a:cubicBezTo>
                      <a:cubicBezTo>
                        <a:pt x="18" y="44"/>
                        <a:pt x="18" y="36"/>
                        <a:pt x="18"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5" y="21"/>
                        <a:pt x="25" y="21"/>
                      </a:cubicBezTo>
                      <a:cubicBezTo>
                        <a:pt x="26" y="21"/>
                        <a:pt x="27" y="20"/>
                        <a:pt x="27" y="19"/>
                      </a:cubicBezTo>
                      <a:cubicBezTo>
                        <a:pt x="26" y="18"/>
                        <a:pt x="24" y="11"/>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08" name="Freeform 1425"/>
                <p:cNvSpPr>
                  <a:spLocks/>
                </p:cNvSpPr>
                <p:nvPr/>
              </p:nvSpPr>
              <p:spPr bwMode="auto">
                <a:xfrm>
                  <a:off x="14550" y="1216"/>
                  <a:ext cx="9" cy="42"/>
                </a:xfrm>
                <a:custGeom>
                  <a:avLst/>
                  <a:gdLst>
                    <a:gd name="T0" fmla="*/ 0 w 4"/>
                    <a:gd name="T1" fmla="*/ 16 h 18"/>
                    <a:gd name="T2" fmla="*/ 2 w 4"/>
                    <a:gd name="T3" fmla="*/ 18 h 18"/>
                    <a:gd name="T4" fmla="*/ 4 w 4"/>
                    <a:gd name="T5" fmla="*/ 16 h 18"/>
                    <a:gd name="T6" fmla="*/ 4 w 4"/>
                    <a:gd name="T7" fmla="*/ 0 h 18"/>
                    <a:gd name="T8" fmla="*/ 0 w 4"/>
                    <a:gd name="T9" fmla="*/ 7 h 18"/>
                    <a:gd name="T10" fmla="*/ 0 w 4"/>
                    <a:gd name="T11" fmla="*/ 16 h 18"/>
                  </a:gdLst>
                  <a:ahLst/>
                  <a:cxnLst>
                    <a:cxn ang="0">
                      <a:pos x="T0" y="T1"/>
                    </a:cxn>
                    <a:cxn ang="0">
                      <a:pos x="T2" y="T3"/>
                    </a:cxn>
                    <a:cxn ang="0">
                      <a:pos x="T4" y="T5"/>
                    </a:cxn>
                    <a:cxn ang="0">
                      <a:pos x="T6" y="T7"/>
                    </a:cxn>
                    <a:cxn ang="0">
                      <a:pos x="T8" y="T9"/>
                    </a:cxn>
                    <a:cxn ang="0">
                      <a:pos x="T10" y="T11"/>
                    </a:cxn>
                  </a:cxnLst>
                  <a:rect l="0" t="0" r="r" b="b"/>
                  <a:pathLst>
                    <a:path w="4" h="18">
                      <a:moveTo>
                        <a:pt x="0" y="16"/>
                      </a:moveTo>
                      <a:cubicBezTo>
                        <a:pt x="0" y="17"/>
                        <a:pt x="1" y="18"/>
                        <a:pt x="2" y="18"/>
                      </a:cubicBezTo>
                      <a:cubicBezTo>
                        <a:pt x="3" y="18"/>
                        <a:pt x="4" y="17"/>
                        <a:pt x="4" y="16"/>
                      </a:cubicBezTo>
                      <a:cubicBezTo>
                        <a:pt x="4" y="15"/>
                        <a:pt x="4" y="8"/>
                        <a:pt x="4" y="0"/>
                      </a:cubicBezTo>
                      <a:cubicBezTo>
                        <a:pt x="3" y="3"/>
                        <a:pt x="1" y="5"/>
                        <a:pt x="0" y="7"/>
                      </a:cubicBezTo>
                      <a:cubicBezTo>
                        <a:pt x="0" y="11"/>
                        <a:pt x="0" y="15"/>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09" name="Freeform 1426"/>
                <p:cNvSpPr>
                  <a:spLocks/>
                </p:cNvSpPr>
                <p:nvPr/>
              </p:nvSpPr>
              <p:spPr bwMode="auto">
                <a:xfrm>
                  <a:off x="14588" y="1147"/>
                  <a:ext cx="52" cy="111"/>
                </a:xfrm>
                <a:custGeom>
                  <a:avLst/>
                  <a:gdLst>
                    <a:gd name="T0" fmla="*/ 18 w 22"/>
                    <a:gd name="T1" fmla="*/ 8 h 47"/>
                    <a:gd name="T2" fmla="*/ 18 w 22"/>
                    <a:gd name="T3" fmla="*/ 21 h 47"/>
                    <a:gd name="T4" fmla="*/ 20 w 22"/>
                    <a:gd name="T5" fmla="*/ 23 h 47"/>
                    <a:gd name="T6" fmla="*/ 22 w 22"/>
                    <a:gd name="T7" fmla="*/ 21 h 47"/>
                    <a:gd name="T8" fmla="*/ 22 w 22"/>
                    <a:gd name="T9" fmla="*/ 7 h 47"/>
                    <a:gd name="T10" fmla="*/ 16 w 22"/>
                    <a:gd name="T11" fmla="*/ 0 h 47"/>
                    <a:gd name="T12" fmla="*/ 6 w 22"/>
                    <a:gd name="T13" fmla="*/ 0 h 47"/>
                    <a:gd name="T14" fmla="*/ 0 w 22"/>
                    <a:gd name="T15" fmla="*/ 7 h 47"/>
                    <a:gd name="T16" fmla="*/ 0 w 22"/>
                    <a:gd name="T17" fmla="*/ 21 h 47"/>
                    <a:gd name="T18" fmla="*/ 2 w 22"/>
                    <a:gd name="T19" fmla="*/ 23 h 47"/>
                    <a:gd name="T20" fmla="*/ 4 w 22"/>
                    <a:gd name="T21" fmla="*/ 21 h 47"/>
                    <a:gd name="T22" fmla="*/ 4 w 22"/>
                    <a:gd name="T23" fmla="*/ 8 h 47"/>
                    <a:gd name="T24" fmla="*/ 5 w 22"/>
                    <a:gd name="T25" fmla="*/ 8 h 47"/>
                    <a:gd name="T26" fmla="*/ 5 w 22"/>
                    <a:gd name="T27" fmla="*/ 44 h 47"/>
                    <a:gd name="T28" fmla="*/ 6 w 22"/>
                    <a:gd name="T29" fmla="*/ 47 h 47"/>
                    <a:gd name="T30" fmla="*/ 10 w 22"/>
                    <a:gd name="T31" fmla="*/ 44 h 47"/>
                    <a:gd name="T32" fmla="*/ 10 w 22"/>
                    <a:gd name="T33" fmla="*/ 23 h 47"/>
                    <a:gd name="T34" fmla="*/ 11 w 22"/>
                    <a:gd name="T35" fmla="*/ 23 h 47"/>
                    <a:gd name="T36" fmla="*/ 11 w 22"/>
                    <a:gd name="T37" fmla="*/ 43 h 47"/>
                    <a:gd name="T38" fmla="*/ 17 w 22"/>
                    <a:gd name="T39" fmla="*/ 39 h 47"/>
                    <a:gd name="T40" fmla="*/ 17 w 22"/>
                    <a:gd name="T41" fmla="*/ 8 h 47"/>
                    <a:gd name="T42" fmla="*/ 18 w 22"/>
                    <a:gd name="T43"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18" y="8"/>
                      </a:moveTo>
                      <a:cubicBezTo>
                        <a:pt x="18" y="8"/>
                        <a:pt x="18" y="20"/>
                        <a:pt x="18" y="21"/>
                      </a:cubicBezTo>
                      <a:cubicBezTo>
                        <a:pt x="18" y="22"/>
                        <a:pt x="19" y="23"/>
                        <a:pt x="20" y="23"/>
                      </a:cubicBezTo>
                      <a:cubicBezTo>
                        <a:pt x="21" y="23"/>
                        <a:pt x="22" y="22"/>
                        <a:pt x="22" y="21"/>
                      </a:cubicBezTo>
                      <a:cubicBezTo>
                        <a:pt x="22" y="20"/>
                        <a:pt x="22" y="8"/>
                        <a:pt x="22" y="7"/>
                      </a:cubicBezTo>
                      <a:cubicBezTo>
                        <a:pt x="22" y="3"/>
                        <a:pt x="19" y="0"/>
                        <a:pt x="16" y="0"/>
                      </a:cubicBezTo>
                      <a:cubicBezTo>
                        <a:pt x="14" y="0"/>
                        <a:pt x="7" y="0"/>
                        <a:pt x="6" y="0"/>
                      </a:cubicBezTo>
                      <a:cubicBezTo>
                        <a:pt x="2"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5" y="46"/>
                        <a:pt x="6" y="47"/>
                      </a:cubicBezTo>
                      <a:cubicBezTo>
                        <a:pt x="8" y="46"/>
                        <a:pt x="9" y="45"/>
                        <a:pt x="10" y="44"/>
                      </a:cubicBezTo>
                      <a:cubicBezTo>
                        <a:pt x="10" y="40"/>
                        <a:pt x="10" y="23"/>
                        <a:pt x="10" y="23"/>
                      </a:cubicBezTo>
                      <a:cubicBezTo>
                        <a:pt x="10" y="23"/>
                        <a:pt x="10" y="23"/>
                        <a:pt x="11" y="23"/>
                      </a:cubicBezTo>
                      <a:cubicBezTo>
                        <a:pt x="11" y="23"/>
                        <a:pt x="11" y="38"/>
                        <a:pt x="11" y="43"/>
                      </a:cubicBezTo>
                      <a:cubicBezTo>
                        <a:pt x="13" y="42"/>
                        <a:pt x="15" y="40"/>
                        <a:pt x="17" y="39"/>
                      </a:cubicBezTo>
                      <a:cubicBezTo>
                        <a:pt x="17" y="28"/>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10" name="Oval 1427"/>
                <p:cNvSpPr>
                  <a:spLocks noChangeArrowheads="1"/>
                </p:cNvSpPr>
                <p:nvPr/>
              </p:nvSpPr>
              <p:spPr bwMode="auto">
                <a:xfrm>
                  <a:off x="1440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11" name="Freeform 1428"/>
                <p:cNvSpPr>
                  <a:spLocks/>
                </p:cNvSpPr>
                <p:nvPr/>
              </p:nvSpPr>
              <p:spPr bwMode="auto">
                <a:xfrm>
                  <a:off x="14538" y="1234"/>
                  <a:ext cx="9" cy="24"/>
                </a:xfrm>
                <a:custGeom>
                  <a:avLst/>
                  <a:gdLst>
                    <a:gd name="T0" fmla="*/ 1 w 4"/>
                    <a:gd name="T1" fmla="*/ 10 h 10"/>
                    <a:gd name="T2" fmla="*/ 4 w 4"/>
                    <a:gd name="T3" fmla="*/ 8 h 10"/>
                    <a:gd name="T4" fmla="*/ 4 w 4"/>
                    <a:gd name="T5" fmla="*/ 0 h 10"/>
                    <a:gd name="T6" fmla="*/ 0 w 4"/>
                    <a:gd name="T7" fmla="*/ 10 h 10"/>
                    <a:gd name="T8" fmla="*/ 1 w 4"/>
                    <a:gd name="T9" fmla="*/ 10 h 10"/>
                  </a:gdLst>
                  <a:ahLst/>
                  <a:cxnLst>
                    <a:cxn ang="0">
                      <a:pos x="T0" y="T1"/>
                    </a:cxn>
                    <a:cxn ang="0">
                      <a:pos x="T2" y="T3"/>
                    </a:cxn>
                    <a:cxn ang="0">
                      <a:pos x="T4" y="T5"/>
                    </a:cxn>
                    <a:cxn ang="0">
                      <a:pos x="T6" y="T7"/>
                    </a:cxn>
                    <a:cxn ang="0">
                      <a:pos x="T8" y="T9"/>
                    </a:cxn>
                  </a:cxnLst>
                  <a:rect l="0" t="0" r="r" b="b"/>
                  <a:pathLst>
                    <a:path w="4" h="10">
                      <a:moveTo>
                        <a:pt x="1" y="10"/>
                      </a:moveTo>
                      <a:cubicBezTo>
                        <a:pt x="3" y="10"/>
                        <a:pt x="4" y="9"/>
                        <a:pt x="4" y="8"/>
                      </a:cubicBezTo>
                      <a:cubicBezTo>
                        <a:pt x="4" y="7"/>
                        <a:pt x="4" y="4"/>
                        <a:pt x="4" y="0"/>
                      </a:cubicBezTo>
                      <a:cubicBezTo>
                        <a:pt x="2" y="3"/>
                        <a:pt x="1" y="6"/>
                        <a:pt x="0" y="10"/>
                      </a:cubicBezTo>
                      <a:cubicBezTo>
                        <a:pt x="0" y="10"/>
                        <a:pt x="1" y="10"/>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12" name="Freeform 1429"/>
                <p:cNvSpPr>
                  <a:spLocks/>
                </p:cNvSpPr>
                <p:nvPr/>
              </p:nvSpPr>
              <p:spPr bwMode="auto">
                <a:xfrm>
                  <a:off x="14647" y="1147"/>
                  <a:ext cx="59" cy="69"/>
                </a:xfrm>
                <a:custGeom>
                  <a:avLst/>
                  <a:gdLst>
                    <a:gd name="T0" fmla="*/ 17 w 25"/>
                    <a:gd name="T1" fmla="*/ 0 h 29"/>
                    <a:gd name="T2" fmla="*/ 10 w 25"/>
                    <a:gd name="T3" fmla="*/ 0 h 29"/>
                    <a:gd name="T4" fmla="*/ 4 w 25"/>
                    <a:gd name="T5" fmla="*/ 5 h 29"/>
                    <a:gd name="T6" fmla="*/ 0 w 25"/>
                    <a:gd name="T7" fmla="*/ 19 h 29"/>
                    <a:gd name="T8" fmla="*/ 2 w 25"/>
                    <a:gd name="T9" fmla="*/ 21 h 29"/>
                    <a:gd name="T10" fmla="*/ 4 w 25"/>
                    <a:gd name="T11" fmla="*/ 20 h 29"/>
                    <a:gd name="T12" fmla="*/ 8 w 25"/>
                    <a:gd name="T13" fmla="*/ 7 h 29"/>
                    <a:gd name="T14" fmla="*/ 9 w 25"/>
                    <a:gd name="T15" fmla="*/ 7 h 29"/>
                    <a:gd name="T16" fmla="*/ 2 w 25"/>
                    <a:gd name="T17" fmla="*/ 29 h 29"/>
                    <a:gd name="T18" fmla="*/ 3 w 25"/>
                    <a:gd name="T19" fmla="*/ 29 h 29"/>
                    <a:gd name="T20" fmla="*/ 15 w 25"/>
                    <a:gd name="T21" fmla="*/ 19 h 29"/>
                    <a:gd name="T22" fmla="*/ 21 w 25"/>
                    <a:gd name="T23" fmla="*/ 15 h 29"/>
                    <a:gd name="T24" fmla="*/ 18 w 25"/>
                    <a:gd name="T25" fmla="*/ 7 h 29"/>
                    <a:gd name="T26" fmla="*/ 20 w 25"/>
                    <a:gd name="T27" fmla="*/ 7 h 29"/>
                    <a:gd name="T28" fmla="*/ 22 w 25"/>
                    <a:gd name="T29" fmla="*/ 14 h 29"/>
                    <a:gd name="T30" fmla="*/ 25 w 25"/>
                    <a:gd name="T31" fmla="*/ 12 h 29"/>
                    <a:gd name="T32" fmla="*/ 23 w 25"/>
                    <a:gd name="T33" fmla="*/ 5 h 29"/>
                    <a:gd name="T34" fmla="*/ 17 w 25"/>
                    <a:gd name="T3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9">
                      <a:moveTo>
                        <a:pt x="17" y="0"/>
                      </a:moveTo>
                      <a:cubicBezTo>
                        <a:pt x="16" y="0"/>
                        <a:pt x="11" y="0"/>
                        <a:pt x="10" y="0"/>
                      </a:cubicBezTo>
                      <a:cubicBezTo>
                        <a:pt x="7"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9"/>
                        <a:pt x="2" y="29"/>
                        <a:pt x="2" y="29"/>
                      </a:cubicBezTo>
                      <a:cubicBezTo>
                        <a:pt x="3" y="29"/>
                        <a:pt x="3" y="29"/>
                        <a:pt x="3" y="29"/>
                      </a:cubicBezTo>
                      <a:cubicBezTo>
                        <a:pt x="8" y="25"/>
                        <a:pt x="11" y="22"/>
                        <a:pt x="15" y="19"/>
                      </a:cubicBezTo>
                      <a:cubicBezTo>
                        <a:pt x="17" y="17"/>
                        <a:pt x="19" y="16"/>
                        <a:pt x="21" y="15"/>
                      </a:cubicBezTo>
                      <a:cubicBezTo>
                        <a:pt x="18" y="7"/>
                        <a:pt x="18" y="7"/>
                        <a:pt x="18" y="7"/>
                      </a:cubicBezTo>
                      <a:cubicBezTo>
                        <a:pt x="20" y="7"/>
                        <a:pt x="20" y="7"/>
                        <a:pt x="20" y="7"/>
                      </a:cubicBezTo>
                      <a:cubicBezTo>
                        <a:pt x="20" y="7"/>
                        <a:pt x="21" y="11"/>
                        <a:pt x="22" y="14"/>
                      </a:cubicBezTo>
                      <a:cubicBezTo>
                        <a:pt x="23" y="13"/>
                        <a:pt x="24" y="13"/>
                        <a:pt x="25" y="12"/>
                      </a:cubicBezTo>
                      <a:cubicBezTo>
                        <a:pt x="24" y="10"/>
                        <a:pt x="24" y="7"/>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13" name="Oval 1430"/>
                <p:cNvSpPr>
                  <a:spLocks noChangeArrowheads="1"/>
                </p:cNvSpPr>
                <p:nvPr/>
              </p:nvSpPr>
              <p:spPr bwMode="auto">
                <a:xfrm>
                  <a:off x="14275"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14" name="Oval 1431"/>
                <p:cNvSpPr>
                  <a:spLocks noChangeArrowheads="1"/>
                </p:cNvSpPr>
                <p:nvPr/>
              </p:nvSpPr>
              <p:spPr bwMode="auto">
                <a:xfrm>
                  <a:off x="14275"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15" name="Oval 1432"/>
                <p:cNvSpPr>
                  <a:spLocks noChangeArrowheads="1"/>
                </p:cNvSpPr>
                <p:nvPr/>
              </p:nvSpPr>
              <p:spPr bwMode="auto">
                <a:xfrm>
                  <a:off x="14275"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16" name="Freeform 1433"/>
                <p:cNvSpPr>
                  <a:spLocks/>
                </p:cNvSpPr>
                <p:nvPr/>
              </p:nvSpPr>
              <p:spPr bwMode="auto">
                <a:xfrm>
                  <a:off x="14259" y="1296"/>
                  <a:ext cx="54"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17" name="Freeform 1434"/>
                <p:cNvSpPr>
                  <a:spLocks/>
                </p:cNvSpPr>
                <p:nvPr/>
              </p:nvSpPr>
              <p:spPr bwMode="auto">
                <a:xfrm>
                  <a:off x="14254" y="1443"/>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0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4 h 47"/>
                    <a:gd name="T26" fmla="*/ 11 w 27"/>
                    <a:gd name="T27" fmla="*/ 47 h 47"/>
                    <a:gd name="T28" fmla="*/ 13 w 27"/>
                    <a:gd name="T29" fmla="*/ 44 h 47"/>
                    <a:gd name="T30" fmla="*/ 13 w 27"/>
                    <a:gd name="T31" fmla="*/ 28 h 47"/>
                    <a:gd name="T32" fmla="*/ 14 w 27"/>
                    <a:gd name="T33" fmla="*/ 28 h 47"/>
                    <a:gd name="T34" fmla="*/ 14 w 27"/>
                    <a:gd name="T35" fmla="*/ 44 h 47"/>
                    <a:gd name="T36" fmla="*/ 16 w 27"/>
                    <a:gd name="T37" fmla="*/ 47 h 47"/>
                    <a:gd name="T38" fmla="*/ 18 w 27"/>
                    <a:gd name="T39" fmla="*/ 44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0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7"/>
                        <a:pt x="24" y="10"/>
                        <a:pt x="23" y="4"/>
                      </a:cubicBezTo>
                      <a:cubicBezTo>
                        <a:pt x="22" y="2"/>
                        <a:pt x="20" y="0"/>
                        <a:pt x="17" y="0"/>
                      </a:cubicBezTo>
                      <a:cubicBezTo>
                        <a:pt x="16" y="0"/>
                        <a:pt x="11" y="0"/>
                        <a:pt x="10" y="0"/>
                      </a:cubicBezTo>
                      <a:cubicBezTo>
                        <a:pt x="7" y="0"/>
                        <a:pt x="5" y="2"/>
                        <a:pt x="4" y="4"/>
                      </a:cubicBezTo>
                      <a:cubicBezTo>
                        <a:pt x="3" y="10"/>
                        <a:pt x="0" y="17"/>
                        <a:pt x="0" y="18"/>
                      </a:cubicBezTo>
                      <a:cubicBezTo>
                        <a:pt x="0" y="19"/>
                        <a:pt x="1" y="20"/>
                        <a:pt x="1" y="20"/>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5" y="21"/>
                        <a:pt x="25" y="20"/>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18" name="Freeform 1435"/>
                <p:cNvSpPr>
                  <a:spLocks/>
                </p:cNvSpPr>
                <p:nvPr/>
              </p:nvSpPr>
              <p:spPr bwMode="auto">
                <a:xfrm>
                  <a:off x="14384" y="1443"/>
                  <a:ext cx="64" cy="111"/>
                </a:xfrm>
                <a:custGeom>
                  <a:avLst/>
                  <a:gdLst>
                    <a:gd name="T0" fmla="*/ 20 w 27"/>
                    <a:gd name="T1" fmla="*/ 6 h 47"/>
                    <a:gd name="T2" fmla="*/ 24 w 27"/>
                    <a:gd name="T3" fmla="*/ 19 h 47"/>
                    <a:gd name="T4" fmla="*/ 26 w 27"/>
                    <a:gd name="T5" fmla="*/ 20 h 47"/>
                    <a:gd name="T6" fmla="*/ 27 w 27"/>
                    <a:gd name="T7" fmla="*/ 18 h 47"/>
                    <a:gd name="T8" fmla="*/ 23 w 27"/>
                    <a:gd name="T9" fmla="*/ 4 h 47"/>
                    <a:gd name="T10" fmla="*/ 18 w 27"/>
                    <a:gd name="T11" fmla="*/ 0 h 47"/>
                    <a:gd name="T12" fmla="*/ 10 w 27"/>
                    <a:gd name="T13" fmla="*/ 0 h 47"/>
                    <a:gd name="T14" fmla="*/ 5 w 27"/>
                    <a:gd name="T15" fmla="*/ 4 h 47"/>
                    <a:gd name="T16" fmla="*/ 1 w 27"/>
                    <a:gd name="T17" fmla="*/ 18 h 47"/>
                    <a:gd name="T18" fmla="*/ 2 w 27"/>
                    <a:gd name="T19" fmla="*/ 20 h 47"/>
                    <a:gd name="T20" fmla="*/ 4 w 27"/>
                    <a:gd name="T21" fmla="*/ 19 h 47"/>
                    <a:gd name="T22" fmla="*/ 8 w 27"/>
                    <a:gd name="T23" fmla="*/ 6 h 47"/>
                    <a:gd name="T24" fmla="*/ 9 w 27"/>
                    <a:gd name="T25" fmla="*/ 6 h 47"/>
                    <a:gd name="T26" fmla="*/ 3 w 27"/>
                    <a:gd name="T27" fmla="*/ 28 h 47"/>
                    <a:gd name="T28" fmla="*/ 9 w 27"/>
                    <a:gd name="T29" fmla="*/ 28 h 47"/>
                    <a:gd name="T30" fmla="*/ 9 w 27"/>
                    <a:gd name="T31" fmla="*/ 44 h 47"/>
                    <a:gd name="T32" fmla="*/ 11 w 27"/>
                    <a:gd name="T33" fmla="*/ 47 h 47"/>
                    <a:gd name="T34" fmla="*/ 13 w 27"/>
                    <a:gd name="T35" fmla="*/ 44 h 47"/>
                    <a:gd name="T36" fmla="*/ 13 w 27"/>
                    <a:gd name="T37" fmla="*/ 28 h 47"/>
                    <a:gd name="T38" fmla="*/ 14 w 27"/>
                    <a:gd name="T39" fmla="*/ 28 h 47"/>
                    <a:gd name="T40" fmla="*/ 14 w 27"/>
                    <a:gd name="T41" fmla="*/ 44 h 47"/>
                    <a:gd name="T42" fmla="*/ 17 w 27"/>
                    <a:gd name="T43" fmla="*/ 47 h 47"/>
                    <a:gd name="T44" fmla="*/ 19 w 27"/>
                    <a:gd name="T45" fmla="*/ 44 h 47"/>
                    <a:gd name="T46" fmla="*/ 19 w 27"/>
                    <a:gd name="T47" fmla="*/ 28 h 47"/>
                    <a:gd name="T48" fmla="*/ 24 w 27"/>
                    <a:gd name="T49" fmla="*/ 28 h 47"/>
                    <a:gd name="T50" fmla="*/ 24 w 27"/>
                    <a:gd name="T51" fmla="*/ 25 h 47"/>
                    <a:gd name="T52" fmla="*/ 19 w 27"/>
                    <a:gd name="T53" fmla="*/ 6 h 47"/>
                    <a:gd name="T54" fmla="*/ 20 w 27"/>
                    <a:gd name="T5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 h="47">
                      <a:moveTo>
                        <a:pt x="20" y="6"/>
                      </a:move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1" y="28"/>
                        <a:pt x="23" y="28"/>
                        <a:pt x="24" y="28"/>
                      </a:cubicBezTo>
                      <a:cubicBezTo>
                        <a:pt x="24" y="27"/>
                        <a:pt x="24" y="26"/>
                        <a:pt x="24" y="25"/>
                      </a:cubicBezTo>
                      <a:cubicBezTo>
                        <a:pt x="19" y="6"/>
                        <a:pt x="19" y="6"/>
                        <a:pt x="19" y="6"/>
                      </a:cubicBezTo>
                      <a:cubicBezTo>
                        <a:pt x="20" y="6"/>
                        <a:pt x="20" y="6"/>
                        <a:pt x="2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19" name="Oval 1436"/>
                <p:cNvSpPr>
                  <a:spLocks noChangeArrowheads="1"/>
                </p:cNvSpPr>
                <p:nvPr/>
              </p:nvSpPr>
              <p:spPr bwMode="auto">
                <a:xfrm>
                  <a:off x="14209"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20" name="Freeform 1437"/>
                <p:cNvSpPr>
                  <a:spLocks/>
                </p:cNvSpPr>
                <p:nvPr/>
              </p:nvSpPr>
              <p:spPr bwMode="auto">
                <a:xfrm>
                  <a:off x="14192" y="1147"/>
                  <a:ext cx="55" cy="111"/>
                </a:xfrm>
                <a:custGeom>
                  <a:avLst/>
                  <a:gdLst>
                    <a:gd name="T0" fmla="*/ 17 w 23"/>
                    <a:gd name="T1" fmla="*/ 0 h 47"/>
                    <a:gd name="T2" fmla="*/ 7 w 23"/>
                    <a:gd name="T3" fmla="*/ 0 h 47"/>
                    <a:gd name="T4" fmla="*/ 0 w 23"/>
                    <a:gd name="T5" fmla="*/ 7 h 47"/>
                    <a:gd name="T6" fmla="*/ 0 w 23"/>
                    <a:gd name="T7" fmla="*/ 21 h 47"/>
                    <a:gd name="T8" fmla="*/ 3 w 23"/>
                    <a:gd name="T9" fmla="*/ 23 h 47"/>
                    <a:gd name="T10" fmla="*/ 5 w 23"/>
                    <a:gd name="T11" fmla="*/ 21 h 47"/>
                    <a:gd name="T12" fmla="*/ 5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7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7"/>
                      </a:cubicBezTo>
                      <a:cubicBezTo>
                        <a:pt x="0" y="8"/>
                        <a:pt x="0" y="20"/>
                        <a:pt x="0" y="21"/>
                      </a:cubicBezTo>
                      <a:cubicBezTo>
                        <a:pt x="0" y="22"/>
                        <a:pt x="1" y="23"/>
                        <a:pt x="3"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21" name="Oval 1438"/>
                <p:cNvSpPr>
                  <a:spLocks noChangeArrowheads="1"/>
                </p:cNvSpPr>
                <p:nvPr/>
              </p:nvSpPr>
              <p:spPr bwMode="auto">
                <a:xfrm>
                  <a:off x="14209"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22" name="Freeform 1439"/>
                <p:cNvSpPr>
                  <a:spLocks/>
                </p:cNvSpPr>
                <p:nvPr/>
              </p:nvSpPr>
              <p:spPr bwMode="auto">
                <a:xfrm>
                  <a:off x="14562" y="1201"/>
                  <a:ext cx="14" cy="15"/>
                </a:xfrm>
                <a:custGeom>
                  <a:avLst/>
                  <a:gdLst>
                    <a:gd name="T0" fmla="*/ 6 w 6"/>
                    <a:gd name="T1" fmla="*/ 6 h 6"/>
                    <a:gd name="T2" fmla="*/ 4 w 6"/>
                    <a:gd name="T3" fmla="*/ 0 h 6"/>
                    <a:gd name="T4" fmla="*/ 0 w 6"/>
                    <a:gd name="T5" fmla="*/ 6 h 6"/>
                    <a:gd name="T6" fmla="*/ 6 w 6"/>
                    <a:gd name="T7" fmla="*/ 6 h 6"/>
                  </a:gdLst>
                  <a:ahLst/>
                  <a:cxnLst>
                    <a:cxn ang="0">
                      <a:pos x="T0" y="T1"/>
                    </a:cxn>
                    <a:cxn ang="0">
                      <a:pos x="T2" y="T3"/>
                    </a:cxn>
                    <a:cxn ang="0">
                      <a:pos x="T4" y="T5"/>
                    </a:cxn>
                    <a:cxn ang="0">
                      <a:pos x="T6" y="T7"/>
                    </a:cxn>
                  </a:cxnLst>
                  <a:rect l="0" t="0" r="r" b="b"/>
                  <a:pathLst>
                    <a:path w="6" h="6">
                      <a:moveTo>
                        <a:pt x="6" y="6"/>
                      </a:moveTo>
                      <a:cubicBezTo>
                        <a:pt x="5" y="3"/>
                        <a:pt x="4" y="1"/>
                        <a:pt x="4" y="0"/>
                      </a:cubicBezTo>
                      <a:cubicBezTo>
                        <a:pt x="3" y="2"/>
                        <a:pt x="1" y="4"/>
                        <a:pt x="0" y="6"/>
                      </a:cubicBezTo>
                      <a:cubicBezTo>
                        <a:pt x="5" y="6"/>
                        <a:pt x="6" y="6"/>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23" name="Oval 1440"/>
                <p:cNvSpPr>
                  <a:spLocks noChangeArrowheads="1"/>
                </p:cNvSpPr>
                <p:nvPr/>
              </p:nvSpPr>
              <p:spPr bwMode="auto">
                <a:xfrm>
                  <a:off x="13688"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24" name="Freeform 1441"/>
                <p:cNvSpPr>
                  <a:spLocks/>
                </p:cNvSpPr>
                <p:nvPr/>
              </p:nvSpPr>
              <p:spPr bwMode="auto">
                <a:xfrm>
                  <a:off x="13672"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5 w 23"/>
                    <a:gd name="T11" fmla="*/ 7 h 46"/>
                    <a:gd name="T12" fmla="*/ 5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25" name="Freeform 1442"/>
                <p:cNvSpPr>
                  <a:spLocks/>
                </p:cNvSpPr>
                <p:nvPr/>
              </p:nvSpPr>
              <p:spPr bwMode="auto">
                <a:xfrm>
                  <a:off x="14065" y="1147"/>
                  <a:ext cx="54" cy="111"/>
                </a:xfrm>
                <a:custGeom>
                  <a:avLst/>
                  <a:gdLst>
                    <a:gd name="T0" fmla="*/ 17 w 23"/>
                    <a:gd name="T1" fmla="*/ 0 h 47"/>
                    <a:gd name="T2" fmla="*/ 6 w 23"/>
                    <a:gd name="T3" fmla="*/ 0 h 47"/>
                    <a:gd name="T4" fmla="*/ 0 w 23"/>
                    <a:gd name="T5" fmla="*/ 7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7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26" name="Oval 1443"/>
                <p:cNvSpPr>
                  <a:spLocks noChangeArrowheads="1"/>
                </p:cNvSpPr>
                <p:nvPr/>
              </p:nvSpPr>
              <p:spPr bwMode="auto">
                <a:xfrm>
                  <a:off x="1414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27" name="Freeform 1444"/>
                <p:cNvSpPr>
                  <a:spLocks/>
                </p:cNvSpPr>
                <p:nvPr/>
              </p:nvSpPr>
              <p:spPr bwMode="auto">
                <a:xfrm>
                  <a:off x="14126" y="1443"/>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0 h 47"/>
                    <a:gd name="T14" fmla="*/ 3 w 27"/>
                    <a:gd name="T15" fmla="*/ 19 h 47"/>
                    <a:gd name="T16" fmla="*/ 7 w 27"/>
                    <a:gd name="T17" fmla="*/ 6 h 47"/>
                    <a:gd name="T18" fmla="*/ 8 w 27"/>
                    <a:gd name="T19" fmla="*/ 6 h 47"/>
                    <a:gd name="T20" fmla="*/ 2 w 27"/>
                    <a:gd name="T21" fmla="*/ 28 h 47"/>
                    <a:gd name="T22" fmla="*/ 8 w 27"/>
                    <a:gd name="T23" fmla="*/ 28 h 47"/>
                    <a:gd name="T24" fmla="*/ 8 w 27"/>
                    <a:gd name="T25" fmla="*/ 44 h 47"/>
                    <a:gd name="T26" fmla="*/ 11 w 27"/>
                    <a:gd name="T27" fmla="*/ 47 h 47"/>
                    <a:gd name="T28" fmla="*/ 13 w 27"/>
                    <a:gd name="T29" fmla="*/ 44 h 47"/>
                    <a:gd name="T30" fmla="*/ 13 w 27"/>
                    <a:gd name="T31" fmla="*/ 28 h 47"/>
                    <a:gd name="T32" fmla="*/ 14 w 27"/>
                    <a:gd name="T33" fmla="*/ 28 h 47"/>
                    <a:gd name="T34" fmla="*/ 14 w 27"/>
                    <a:gd name="T35" fmla="*/ 44 h 47"/>
                    <a:gd name="T36" fmla="*/ 16 w 27"/>
                    <a:gd name="T37" fmla="*/ 47 h 47"/>
                    <a:gd name="T38" fmla="*/ 18 w 27"/>
                    <a:gd name="T39" fmla="*/ 44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0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7"/>
                        <a:pt x="24" y="10"/>
                        <a:pt x="22" y="4"/>
                      </a:cubicBezTo>
                      <a:cubicBezTo>
                        <a:pt x="22" y="2"/>
                        <a:pt x="19" y="0"/>
                        <a:pt x="17" y="0"/>
                      </a:cubicBezTo>
                      <a:cubicBezTo>
                        <a:pt x="16" y="0"/>
                        <a:pt x="11" y="0"/>
                        <a:pt x="9" y="0"/>
                      </a:cubicBezTo>
                      <a:cubicBezTo>
                        <a:pt x="7" y="0"/>
                        <a:pt x="5" y="2"/>
                        <a:pt x="4" y="4"/>
                      </a:cubicBezTo>
                      <a:cubicBezTo>
                        <a:pt x="2" y="10"/>
                        <a:pt x="0" y="17"/>
                        <a:pt x="0" y="18"/>
                      </a:cubicBezTo>
                      <a:cubicBezTo>
                        <a:pt x="0" y="19"/>
                        <a:pt x="0" y="20"/>
                        <a:pt x="1" y="20"/>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28" name="Oval 1445"/>
                <p:cNvSpPr>
                  <a:spLocks noChangeArrowheads="1"/>
                </p:cNvSpPr>
                <p:nvPr/>
              </p:nvSpPr>
              <p:spPr bwMode="auto">
                <a:xfrm>
                  <a:off x="1414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29" name="Freeform 1446"/>
                <p:cNvSpPr>
                  <a:spLocks/>
                </p:cNvSpPr>
                <p:nvPr/>
              </p:nvSpPr>
              <p:spPr bwMode="auto">
                <a:xfrm>
                  <a:off x="13667"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20" y="0"/>
                        <a:pt x="17" y="0"/>
                      </a:cubicBezTo>
                      <a:cubicBezTo>
                        <a:pt x="16" y="0"/>
                        <a:pt x="11" y="0"/>
                        <a:pt x="10" y="0"/>
                      </a:cubicBezTo>
                      <a:cubicBezTo>
                        <a:pt x="7" y="0"/>
                        <a:pt x="5" y="2"/>
                        <a:pt x="4" y="4"/>
                      </a:cubicBezTo>
                      <a:cubicBezTo>
                        <a:pt x="3" y="10"/>
                        <a:pt x="0" y="18"/>
                        <a:pt x="0" y="18"/>
                      </a:cubicBezTo>
                      <a:cubicBezTo>
                        <a:pt x="0" y="19"/>
                        <a:pt x="0" y="20"/>
                        <a:pt x="1" y="21"/>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9" y="46"/>
                        <a:pt x="19" y="45"/>
                      </a:cubicBezTo>
                      <a:cubicBezTo>
                        <a:pt x="19" y="44"/>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30" name="Oval 1447"/>
                <p:cNvSpPr>
                  <a:spLocks noChangeArrowheads="1"/>
                </p:cNvSpPr>
                <p:nvPr/>
              </p:nvSpPr>
              <p:spPr bwMode="auto">
                <a:xfrm>
                  <a:off x="1414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31" name="Oval 1448"/>
                <p:cNvSpPr>
                  <a:spLocks noChangeArrowheads="1"/>
                </p:cNvSpPr>
                <p:nvPr/>
              </p:nvSpPr>
              <p:spPr bwMode="auto">
                <a:xfrm>
                  <a:off x="14081"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32" name="Oval 1449"/>
                <p:cNvSpPr>
                  <a:spLocks noChangeArrowheads="1"/>
                </p:cNvSpPr>
                <p:nvPr/>
              </p:nvSpPr>
              <p:spPr bwMode="auto">
                <a:xfrm>
                  <a:off x="14081"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33" name="Freeform 1450"/>
                <p:cNvSpPr>
                  <a:spLocks/>
                </p:cNvSpPr>
                <p:nvPr/>
              </p:nvSpPr>
              <p:spPr bwMode="auto">
                <a:xfrm>
                  <a:off x="14131" y="1296"/>
                  <a:ext cx="54"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7 h 47"/>
                    <a:gd name="T30" fmla="*/ 18 w 23"/>
                    <a:gd name="T31" fmla="*/ 7 h 47"/>
                    <a:gd name="T32" fmla="*/ 18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34" name="Oval 1451"/>
                <p:cNvSpPr>
                  <a:spLocks noChangeArrowheads="1"/>
                </p:cNvSpPr>
                <p:nvPr/>
              </p:nvSpPr>
              <p:spPr bwMode="auto">
                <a:xfrm>
                  <a:off x="13819"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35" name="Freeform 1452"/>
                <p:cNvSpPr>
                  <a:spLocks/>
                </p:cNvSpPr>
                <p:nvPr/>
              </p:nvSpPr>
              <p:spPr bwMode="auto">
                <a:xfrm>
                  <a:off x="13802" y="1443"/>
                  <a:ext cx="54" cy="109"/>
                </a:xfrm>
                <a:custGeom>
                  <a:avLst/>
                  <a:gdLst>
                    <a:gd name="T0" fmla="*/ 0 w 23"/>
                    <a:gd name="T1" fmla="*/ 6 h 46"/>
                    <a:gd name="T2" fmla="*/ 0 w 23"/>
                    <a:gd name="T3" fmla="*/ 20 h 46"/>
                    <a:gd name="T4" fmla="*/ 3 w 23"/>
                    <a:gd name="T5" fmla="*/ 23 h 46"/>
                    <a:gd name="T6" fmla="*/ 5 w 23"/>
                    <a:gd name="T7" fmla="*/ 20 h 46"/>
                    <a:gd name="T8" fmla="*/ 5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7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3"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7"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36" name="Freeform 1453"/>
                <p:cNvSpPr>
                  <a:spLocks/>
                </p:cNvSpPr>
                <p:nvPr/>
              </p:nvSpPr>
              <p:spPr bwMode="auto">
                <a:xfrm>
                  <a:off x="13797"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0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4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0"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37" name="Freeform 1454"/>
                <p:cNvSpPr>
                  <a:spLocks/>
                </p:cNvSpPr>
                <p:nvPr/>
              </p:nvSpPr>
              <p:spPr bwMode="auto">
                <a:xfrm>
                  <a:off x="14065"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5 w 23"/>
                    <a:gd name="T11" fmla="*/ 7 h 46"/>
                    <a:gd name="T12" fmla="*/ 5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38" name="Freeform 1455"/>
                <p:cNvSpPr>
                  <a:spLocks/>
                </p:cNvSpPr>
                <p:nvPr/>
              </p:nvSpPr>
              <p:spPr bwMode="auto">
                <a:xfrm>
                  <a:off x="14060"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2 w 27"/>
                    <a:gd name="T13" fmla="*/ 21 h 47"/>
                    <a:gd name="T14" fmla="*/ 4 w 27"/>
                    <a:gd name="T15" fmla="*/ 19 h 47"/>
                    <a:gd name="T16" fmla="*/ 8 w 27"/>
                    <a:gd name="T17" fmla="*/ 6 h 47"/>
                    <a:gd name="T18" fmla="*/ 9 w 27"/>
                    <a:gd name="T19" fmla="*/ 6 h 47"/>
                    <a:gd name="T20" fmla="*/ 2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6 h 47"/>
                    <a:gd name="T46" fmla="*/ 19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4" y="10"/>
                        <a:pt x="23" y="4"/>
                      </a:cubicBezTo>
                      <a:cubicBezTo>
                        <a:pt x="22" y="2"/>
                        <a:pt x="20" y="0"/>
                        <a:pt x="17" y="0"/>
                      </a:cubicBezTo>
                      <a:cubicBezTo>
                        <a:pt x="16" y="0"/>
                        <a:pt x="11" y="0"/>
                        <a:pt x="10" y="0"/>
                      </a:cubicBezTo>
                      <a:cubicBezTo>
                        <a:pt x="7" y="0"/>
                        <a:pt x="5" y="2"/>
                        <a:pt x="4" y="4"/>
                      </a:cubicBezTo>
                      <a:cubicBezTo>
                        <a:pt x="3" y="10"/>
                        <a:pt x="1" y="18"/>
                        <a:pt x="0" y="18"/>
                      </a:cubicBezTo>
                      <a:cubicBezTo>
                        <a:pt x="0" y="19"/>
                        <a:pt x="1" y="20"/>
                        <a:pt x="2" y="21"/>
                      </a:cubicBezTo>
                      <a:cubicBezTo>
                        <a:pt x="3" y="21"/>
                        <a:pt x="4" y="20"/>
                        <a:pt x="4" y="19"/>
                      </a:cubicBezTo>
                      <a:cubicBezTo>
                        <a:pt x="4" y="18"/>
                        <a:pt x="8" y="6"/>
                        <a:pt x="8" y="6"/>
                      </a:cubicBezTo>
                      <a:cubicBezTo>
                        <a:pt x="9" y="6"/>
                        <a:pt x="9" y="6"/>
                        <a:pt x="9" y="6"/>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39" name="Oval 1456"/>
                <p:cNvSpPr>
                  <a:spLocks noChangeArrowheads="1"/>
                </p:cNvSpPr>
                <p:nvPr/>
              </p:nvSpPr>
              <p:spPr bwMode="auto">
                <a:xfrm>
                  <a:off x="14081"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40" name="Freeform 1457"/>
                <p:cNvSpPr>
                  <a:spLocks/>
                </p:cNvSpPr>
                <p:nvPr/>
              </p:nvSpPr>
              <p:spPr bwMode="auto">
                <a:xfrm>
                  <a:off x="14126" y="1147"/>
                  <a:ext cx="64" cy="111"/>
                </a:xfrm>
                <a:custGeom>
                  <a:avLst/>
                  <a:gdLst>
                    <a:gd name="T0" fmla="*/ 17 w 27"/>
                    <a:gd name="T1" fmla="*/ 0 h 47"/>
                    <a:gd name="T2" fmla="*/ 9 w 27"/>
                    <a:gd name="T3" fmla="*/ 0 h 47"/>
                    <a:gd name="T4" fmla="*/ 4 w 27"/>
                    <a:gd name="T5" fmla="*/ 5 h 47"/>
                    <a:gd name="T6" fmla="*/ 0 w 27"/>
                    <a:gd name="T7" fmla="*/ 19 h 47"/>
                    <a:gd name="T8" fmla="*/ 1 w 27"/>
                    <a:gd name="T9" fmla="*/ 21 h 47"/>
                    <a:gd name="T10" fmla="*/ 3 w 27"/>
                    <a:gd name="T11" fmla="*/ 20 h 47"/>
                    <a:gd name="T12" fmla="*/ 7 w 27"/>
                    <a:gd name="T13" fmla="*/ 7 h 47"/>
                    <a:gd name="T14" fmla="*/ 8 w 27"/>
                    <a:gd name="T15" fmla="*/ 7 h 47"/>
                    <a:gd name="T16" fmla="*/ 2 w 27"/>
                    <a:gd name="T17" fmla="*/ 29 h 47"/>
                    <a:gd name="T18" fmla="*/ 8 w 27"/>
                    <a:gd name="T19" fmla="*/ 29 h 47"/>
                    <a:gd name="T20" fmla="*/ 8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6 w 27"/>
                    <a:gd name="T33" fmla="*/ 47 h 47"/>
                    <a:gd name="T34" fmla="*/ 18 w 27"/>
                    <a:gd name="T35" fmla="*/ 45 h 47"/>
                    <a:gd name="T36" fmla="*/ 18 w 27"/>
                    <a:gd name="T37" fmla="*/ 29 h 47"/>
                    <a:gd name="T38" fmla="*/ 24 w 27"/>
                    <a:gd name="T39" fmla="*/ 29 h 47"/>
                    <a:gd name="T40" fmla="*/ 18 w 27"/>
                    <a:gd name="T41" fmla="*/ 7 h 47"/>
                    <a:gd name="T42" fmla="*/ 19 w 27"/>
                    <a:gd name="T43" fmla="*/ 7 h 47"/>
                    <a:gd name="T44" fmla="*/ 23 w 27"/>
                    <a:gd name="T45" fmla="*/ 20 h 47"/>
                    <a:gd name="T46" fmla="*/ 25 w 27"/>
                    <a:gd name="T47" fmla="*/ 21 h 47"/>
                    <a:gd name="T48" fmla="*/ 26 w 27"/>
                    <a:gd name="T49" fmla="*/ 19 h 47"/>
                    <a:gd name="T50" fmla="*/ 22 w 27"/>
                    <a:gd name="T51" fmla="*/ 5 h 47"/>
                    <a:gd name="T52" fmla="*/ 17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7" y="0"/>
                      </a:moveTo>
                      <a:cubicBezTo>
                        <a:pt x="16" y="0"/>
                        <a:pt x="11" y="0"/>
                        <a:pt x="9" y="0"/>
                      </a:cubicBezTo>
                      <a:cubicBezTo>
                        <a:pt x="7" y="0"/>
                        <a:pt x="5" y="3"/>
                        <a:pt x="4" y="5"/>
                      </a:cubicBezTo>
                      <a:cubicBezTo>
                        <a:pt x="2" y="11"/>
                        <a:pt x="0" y="18"/>
                        <a:pt x="0" y="19"/>
                      </a:cubicBezTo>
                      <a:cubicBezTo>
                        <a:pt x="0" y="20"/>
                        <a:pt x="0" y="21"/>
                        <a:pt x="1" y="21"/>
                      </a:cubicBezTo>
                      <a:cubicBezTo>
                        <a:pt x="2" y="21"/>
                        <a:pt x="3" y="21"/>
                        <a:pt x="3" y="20"/>
                      </a:cubicBezTo>
                      <a:cubicBezTo>
                        <a:pt x="4" y="18"/>
                        <a:pt x="7" y="7"/>
                        <a:pt x="7" y="7"/>
                      </a:cubicBezTo>
                      <a:cubicBezTo>
                        <a:pt x="8" y="7"/>
                        <a:pt x="8" y="7"/>
                        <a:pt x="8"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4" y="29"/>
                        <a:pt x="24" y="29"/>
                        <a:pt x="24"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6" y="19"/>
                      </a:cubicBezTo>
                      <a:cubicBezTo>
                        <a:pt x="26" y="18"/>
                        <a:pt x="24" y="11"/>
                        <a:pt x="22" y="5"/>
                      </a:cubicBezTo>
                      <a:cubicBezTo>
                        <a:pt x="22" y="3"/>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41" name="Oval 1458"/>
                <p:cNvSpPr>
                  <a:spLocks noChangeArrowheads="1"/>
                </p:cNvSpPr>
                <p:nvPr/>
              </p:nvSpPr>
              <p:spPr bwMode="auto">
                <a:xfrm>
                  <a:off x="1401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42" name="Oval 1459"/>
                <p:cNvSpPr>
                  <a:spLocks noChangeArrowheads="1"/>
                </p:cNvSpPr>
                <p:nvPr/>
              </p:nvSpPr>
              <p:spPr bwMode="auto">
                <a:xfrm>
                  <a:off x="13885"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43" name="Freeform 1460"/>
                <p:cNvSpPr>
                  <a:spLocks/>
                </p:cNvSpPr>
                <p:nvPr/>
              </p:nvSpPr>
              <p:spPr bwMode="auto">
                <a:xfrm>
                  <a:off x="13802" y="1147"/>
                  <a:ext cx="54" cy="111"/>
                </a:xfrm>
                <a:custGeom>
                  <a:avLst/>
                  <a:gdLst>
                    <a:gd name="T0" fmla="*/ 3 w 23"/>
                    <a:gd name="T1" fmla="*/ 23 h 47"/>
                    <a:gd name="T2" fmla="*/ 5 w 23"/>
                    <a:gd name="T3" fmla="*/ 21 h 47"/>
                    <a:gd name="T4" fmla="*/ 5 w 23"/>
                    <a:gd name="T5" fmla="*/ 8 h 47"/>
                    <a:gd name="T6" fmla="*/ 6 w 23"/>
                    <a:gd name="T7" fmla="*/ 8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7 w 23"/>
                    <a:gd name="T37" fmla="*/ 0 h 47"/>
                    <a:gd name="T38" fmla="*/ 7 w 23"/>
                    <a:gd name="T39" fmla="*/ 0 h 47"/>
                    <a:gd name="T40" fmla="*/ 0 w 23"/>
                    <a:gd name="T41" fmla="*/ 7 h 47"/>
                    <a:gd name="T42" fmla="*/ 0 w 23"/>
                    <a:gd name="T43" fmla="*/ 21 h 47"/>
                    <a:gd name="T44" fmla="*/ 3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3" y="23"/>
                      </a:move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7" y="0"/>
                      </a:cubicBezTo>
                      <a:cubicBezTo>
                        <a:pt x="3" y="0"/>
                        <a:pt x="0" y="3"/>
                        <a:pt x="0" y="7"/>
                      </a:cubicBezTo>
                      <a:cubicBezTo>
                        <a:pt x="0" y="8"/>
                        <a:pt x="0" y="20"/>
                        <a:pt x="0" y="21"/>
                      </a:cubicBezTo>
                      <a:cubicBezTo>
                        <a:pt x="0" y="22"/>
                        <a:pt x="1" y="23"/>
                        <a:pt x="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44" name="Freeform 1461"/>
                <p:cNvSpPr>
                  <a:spLocks/>
                </p:cNvSpPr>
                <p:nvPr/>
              </p:nvSpPr>
              <p:spPr bwMode="auto">
                <a:xfrm>
                  <a:off x="13868" y="1296"/>
                  <a:ext cx="55" cy="111"/>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7 h 47"/>
                    <a:gd name="T20" fmla="*/ 5 w 23"/>
                    <a:gd name="T21" fmla="*/ 7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7 h 47"/>
                    <a:gd name="T40" fmla="*/ 19 w 23"/>
                    <a:gd name="T41" fmla="*/ 7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45" name="Oval 1462"/>
                <p:cNvSpPr>
                  <a:spLocks noChangeArrowheads="1"/>
                </p:cNvSpPr>
                <p:nvPr/>
              </p:nvSpPr>
              <p:spPr bwMode="auto">
                <a:xfrm>
                  <a:off x="13819"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46" name="Freeform 1463"/>
                <p:cNvSpPr>
                  <a:spLocks/>
                </p:cNvSpPr>
                <p:nvPr/>
              </p:nvSpPr>
              <p:spPr bwMode="auto">
                <a:xfrm>
                  <a:off x="13864" y="1443"/>
                  <a:ext cx="63" cy="111"/>
                </a:xfrm>
                <a:custGeom>
                  <a:avLst/>
                  <a:gdLst>
                    <a:gd name="T0" fmla="*/ 1 w 27"/>
                    <a:gd name="T1" fmla="*/ 20 h 47"/>
                    <a:gd name="T2" fmla="*/ 4 w 27"/>
                    <a:gd name="T3" fmla="*/ 19 h 47"/>
                    <a:gd name="T4" fmla="*/ 8 w 27"/>
                    <a:gd name="T5" fmla="*/ 6 h 47"/>
                    <a:gd name="T6" fmla="*/ 9 w 27"/>
                    <a:gd name="T7" fmla="*/ 6 h 47"/>
                    <a:gd name="T8" fmla="*/ 2 w 27"/>
                    <a:gd name="T9" fmla="*/ 28 h 47"/>
                    <a:gd name="T10" fmla="*/ 8 w 27"/>
                    <a:gd name="T11" fmla="*/ 28 h 47"/>
                    <a:gd name="T12" fmla="*/ 8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9 w 27"/>
                    <a:gd name="T27" fmla="*/ 44 h 47"/>
                    <a:gd name="T28" fmla="*/ 19 w 27"/>
                    <a:gd name="T29" fmla="*/ 28 h 47"/>
                    <a:gd name="T30" fmla="*/ 25 w 27"/>
                    <a:gd name="T31" fmla="*/ 28 h 47"/>
                    <a:gd name="T32" fmla="*/ 18 w 27"/>
                    <a:gd name="T33" fmla="*/ 6 h 47"/>
                    <a:gd name="T34" fmla="*/ 19 w 27"/>
                    <a:gd name="T35" fmla="*/ 6 h 47"/>
                    <a:gd name="T36" fmla="*/ 23 w 27"/>
                    <a:gd name="T37" fmla="*/ 19 h 47"/>
                    <a:gd name="T38" fmla="*/ 26 w 27"/>
                    <a:gd name="T39" fmla="*/ 20 h 47"/>
                    <a:gd name="T40" fmla="*/ 27 w 27"/>
                    <a:gd name="T41" fmla="*/ 18 h 47"/>
                    <a:gd name="T42" fmla="*/ 23 w 27"/>
                    <a:gd name="T43" fmla="*/ 4 h 47"/>
                    <a:gd name="T44" fmla="*/ 17 w 27"/>
                    <a:gd name="T45" fmla="*/ 0 h 47"/>
                    <a:gd name="T46" fmla="*/ 10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4"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5" y="21"/>
                        <a:pt x="26"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47" name="Oval 1464"/>
                <p:cNvSpPr>
                  <a:spLocks noChangeArrowheads="1"/>
                </p:cNvSpPr>
                <p:nvPr/>
              </p:nvSpPr>
              <p:spPr bwMode="auto">
                <a:xfrm>
                  <a:off x="13885"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48" name="Freeform 1465"/>
                <p:cNvSpPr>
                  <a:spLocks/>
                </p:cNvSpPr>
                <p:nvPr/>
              </p:nvSpPr>
              <p:spPr bwMode="auto">
                <a:xfrm>
                  <a:off x="13935" y="1443"/>
                  <a:ext cx="52" cy="109"/>
                </a:xfrm>
                <a:custGeom>
                  <a:avLst/>
                  <a:gdLst>
                    <a:gd name="T0" fmla="*/ 22 w 22"/>
                    <a:gd name="T1" fmla="*/ 20 h 46"/>
                    <a:gd name="T2" fmla="*/ 22 w 22"/>
                    <a:gd name="T3" fmla="*/ 6 h 46"/>
                    <a:gd name="T4" fmla="*/ 16 w 22"/>
                    <a:gd name="T5" fmla="*/ 0 h 46"/>
                    <a:gd name="T6" fmla="*/ 6 w 22"/>
                    <a:gd name="T7" fmla="*/ 0 h 46"/>
                    <a:gd name="T8" fmla="*/ 0 w 22"/>
                    <a:gd name="T9" fmla="*/ 6 h 46"/>
                    <a:gd name="T10" fmla="*/ 0 w 22"/>
                    <a:gd name="T11" fmla="*/ 20 h 46"/>
                    <a:gd name="T12" fmla="*/ 2 w 22"/>
                    <a:gd name="T13" fmla="*/ 23 h 46"/>
                    <a:gd name="T14" fmla="*/ 4 w 22"/>
                    <a:gd name="T15" fmla="*/ 20 h 46"/>
                    <a:gd name="T16" fmla="*/ 4 w 22"/>
                    <a:gd name="T17" fmla="*/ 7 h 46"/>
                    <a:gd name="T18" fmla="*/ 5 w 22"/>
                    <a:gd name="T19" fmla="*/ 7 h 46"/>
                    <a:gd name="T20" fmla="*/ 5 w 22"/>
                    <a:gd name="T21" fmla="*/ 44 h 46"/>
                    <a:gd name="T22" fmla="*/ 8 w 22"/>
                    <a:gd name="T23" fmla="*/ 46 h 46"/>
                    <a:gd name="T24" fmla="*/ 11 w 22"/>
                    <a:gd name="T25" fmla="*/ 44 h 46"/>
                    <a:gd name="T26" fmla="*/ 11 w 22"/>
                    <a:gd name="T27" fmla="*/ 23 h 46"/>
                    <a:gd name="T28" fmla="*/ 12 w 22"/>
                    <a:gd name="T29" fmla="*/ 23 h 46"/>
                    <a:gd name="T30" fmla="*/ 12 w 22"/>
                    <a:gd name="T31" fmla="*/ 44 h 46"/>
                    <a:gd name="T32" fmla="*/ 14 w 22"/>
                    <a:gd name="T33" fmla="*/ 46 h 46"/>
                    <a:gd name="T34" fmla="*/ 17 w 22"/>
                    <a:gd name="T35" fmla="*/ 44 h 46"/>
                    <a:gd name="T36" fmla="*/ 17 w 22"/>
                    <a:gd name="T37" fmla="*/ 7 h 46"/>
                    <a:gd name="T38" fmla="*/ 18 w 22"/>
                    <a:gd name="T39" fmla="*/ 7 h 46"/>
                    <a:gd name="T40" fmla="*/ 18 w 22"/>
                    <a:gd name="T41" fmla="*/ 20 h 46"/>
                    <a:gd name="T42" fmla="*/ 20 w 22"/>
                    <a:gd name="T43" fmla="*/ 23 h 46"/>
                    <a:gd name="T44" fmla="*/ 22 w 22"/>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2" y="20"/>
                      </a:moveTo>
                      <a:cubicBezTo>
                        <a:pt x="22" y="19"/>
                        <a:pt x="22" y="8"/>
                        <a:pt x="22" y="6"/>
                      </a:cubicBezTo>
                      <a:cubicBezTo>
                        <a:pt x="22" y="2"/>
                        <a:pt x="20" y="0"/>
                        <a:pt x="16" y="0"/>
                      </a:cubicBez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49" name="Freeform 1466"/>
                <p:cNvSpPr>
                  <a:spLocks/>
                </p:cNvSpPr>
                <p:nvPr/>
              </p:nvSpPr>
              <p:spPr bwMode="auto">
                <a:xfrm>
                  <a:off x="13864" y="1147"/>
                  <a:ext cx="63" cy="111"/>
                </a:xfrm>
                <a:custGeom>
                  <a:avLst/>
                  <a:gdLst>
                    <a:gd name="T0" fmla="*/ 1 w 27"/>
                    <a:gd name="T1" fmla="*/ 21 h 47"/>
                    <a:gd name="T2" fmla="*/ 4 w 27"/>
                    <a:gd name="T3" fmla="*/ 20 h 47"/>
                    <a:gd name="T4" fmla="*/ 8 w 27"/>
                    <a:gd name="T5" fmla="*/ 7 h 47"/>
                    <a:gd name="T6" fmla="*/ 9 w 27"/>
                    <a:gd name="T7" fmla="*/ 7 h 47"/>
                    <a:gd name="T8" fmla="*/ 2 w 27"/>
                    <a:gd name="T9" fmla="*/ 29 h 47"/>
                    <a:gd name="T10" fmla="*/ 8 w 27"/>
                    <a:gd name="T11" fmla="*/ 29 h 47"/>
                    <a:gd name="T12" fmla="*/ 8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9 w 27"/>
                    <a:gd name="T27" fmla="*/ 45 h 47"/>
                    <a:gd name="T28" fmla="*/ 19 w 27"/>
                    <a:gd name="T29" fmla="*/ 29 h 47"/>
                    <a:gd name="T30" fmla="*/ 25 w 27"/>
                    <a:gd name="T31" fmla="*/ 29 h 47"/>
                    <a:gd name="T32" fmla="*/ 18 w 27"/>
                    <a:gd name="T33" fmla="*/ 7 h 47"/>
                    <a:gd name="T34" fmla="*/ 19 w 27"/>
                    <a:gd name="T35" fmla="*/ 7 h 47"/>
                    <a:gd name="T36" fmla="*/ 23 w 27"/>
                    <a:gd name="T37" fmla="*/ 20 h 47"/>
                    <a:gd name="T38" fmla="*/ 26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4"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5" y="21"/>
                        <a:pt x="26"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50" name="Freeform 1467"/>
                <p:cNvSpPr>
                  <a:spLocks/>
                </p:cNvSpPr>
                <p:nvPr/>
              </p:nvSpPr>
              <p:spPr bwMode="auto">
                <a:xfrm>
                  <a:off x="13930" y="1296"/>
                  <a:ext cx="64" cy="111"/>
                </a:xfrm>
                <a:custGeom>
                  <a:avLst/>
                  <a:gdLst>
                    <a:gd name="T0" fmla="*/ 1 w 27"/>
                    <a:gd name="T1" fmla="*/ 21 h 47"/>
                    <a:gd name="T2" fmla="*/ 3 w 27"/>
                    <a:gd name="T3" fmla="*/ 19 h 47"/>
                    <a:gd name="T4" fmla="*/ 7 w 27"/>
                    <a:gd name="T5" fmla="*/ 6 h 47"/>
                    <a:gd name="T6" fmla="*/ 8 w 27"/>
                    <a:gd name="T7" fmla="*/ 6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6 h 47"/>
                    <a:gd name="T34" fmla="*/ 19 w 27"/>
                    <a:gd name="T35" fmla="*/ 6 h 47"/>
                    <a:gd name="T36" fmla="*/ 23 w 27"/>
                    <a:gd name="T37" fmla="*/ 19 h 47"/>
                    <a:gd name="T38" fmla="*/ 25 w 27"/>
                    <a:gd name="T39" fmla="*/ 21 h 47"/>
                    <a:gd name="T40" fmla="*/ 26 w 27"/>
                    <a:gd name="T41" fmla="*/ 18 h 47"/>
                    <a:gd name="T42" fmla="*/ 22 w 27"/>
                    <a:gd name="T43" fmla="*/ 4 h 47"/>
                    <a:gd name="T44" fmla="*/ 17 w 27"/>
                    <a:gd name="T45" fmla="*/ 0 h 47"/>
                    <a:gd name="T46" fmla="*/ 9 w 27"/>
                    <a:gd name="T47" fmla="*/ 0 h 47"/>
                    <a:gd name="T48" fmla="*/ 4 w 27"/>
                    <a:gd name="T49" fmla="*/ 4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1"/>
                      </a:cubicBezTo>
                      <a:cubicBezTo>
                        <a:pt x="26" y="20"/>
                        <a:pt x="27" y="19"/>
                        <a:pt x="26" y="18"/>
                      </a:cubicBezTo>
                      <a:cubicBezTo>
                        <a:pt x="26" y="18"/>
                        <a:pt x="24" y="10"/>
                        <a:pt x="22" y="4"/>
                      </a:cubicBezTo>
                      <a:cubicBezTo>
                        <a:pt x="22" y="2"/>
                        <a:pt x="19" y="0"/>
                        <a:pt x="17" y="0"/>
                      </a:cubicBezTo>
                      <a:cubicBezTo>
                        <a:pt x="16" y="0"/>
                        <a:pt x="10" y="0"/>
                        <a:pt x="9" y="0"/>
                      </a:cubicBezTo>
                      <a:cubicBezTo>
                        <a:pt x="7" y="0"/>
                        <a:pt x="5" y="2"/>
                        <a:pt x="4" y="4"/>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51" name="Oval 1468"/>
                <p:cNvSpPr>
                  <a:spLocks noChangeArrowheads="1"/>
                </p:cNvSpPr>
                <p:nvPr/>
              </p:nvSpPr>
              <p:spPr bwMode="auto">
                <a:xfrm>
                  <a:off x="13949" y="141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52" name="Oval 1469"/>
                <p:cNvSpPr>
                  <a:spLocks noChangeArrowheads="1"/>
                </p:cNvSpPr>
                <p:nvPr/>
              </p:nvSpPr>
              <p:spPr bwMode="auto">
                <a:xfrm>
                  <a:off x="13885"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53" name="Oval 1470"/>
                <p:cNvSpPr>
                  <a:spLocks noChangeArrowheads="1"/>
                </p:cNvSpPr>
                <p:nvPr/>
              </p:nvSpPr>
              <p:spPr bwMode="auto">
                <a:xfrm>
                  <a:off x="1401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54" name="Freeform 1471"/>
                <p:cNvSpPr>
                  <a:spLocks/>
                </p:cNvSpPr>
                <p:nvPr/>
              </p:nvSpPr>
              <p:spPr bwMode="auto">
                <a:xfrm>
                  <a:off x="13731" y="1443"/>
                  <a:ext cx="66" cy="111"/>
                </a:xfrm>
                <a:custGeom>
                  <a:avLst/>
                  <a:gdLst>
                    <a:gd name="T0" fmla="*/ 2 w 28"/>
                    <a:gd name="T1" fmla="*/ 20 h 47"/>
                    <a:gd name="T2" fmla="*/ 4 w 28"/>
                    <a:gd name="T3" fmla="*/ 19 h 47"/>
                    <a:gd name="T4" fmla="*/ 8 w 28"/>
                    <a:gd name="T5" fmla="*/ 6 h 47"/>
                    <a:gd name="T6" fmla="*/ 9 w 28"/>
                    <a:gd name="T7" fmla="*/ 6 h 47"/>
                    <a:gd name="T8" fmla="*/ 3 w 28"/>
                    <a:gd name="T9" fmla="*/ 28 h 47"/>
                    <a:gd name="T10" fmla="*/ 9 w 28"/>
                    <a:gd name="T11" fmla="*/ 28 h 47"/>
                    <a:gd name="T12" fmla="*/ 9 w 28"/>
                    <a:gd name="T13" fmla="*/ 44 h 47"/>
                    <a:gd name="T14" fmla="*/ 11 w 28"/>
                    <a:gd name="T15" fmla="*/ 47 h 47"/>
                    <a:gd name="T16" fmla="*/ 14 w 28"/>
                    <a:gd name="T17" fmla="*/ 44 h 47"/>
                    <a:gd name="T18" fmla="*/ 14 w 28"/>
                    <a:gd name="T19" fmla="*/ 28 h 47"/>
                    <a:gd name="T20" fmla="*/ 15 w 28"/>
                    <a:gd name="T21" fmla="*/ 28 h 47"/>
                    <a:gd name="T22" fmla="*/ 15 w 28"/>
                    <a:gd name="T23" fmla="*/ 44 h 47"/>
                    <a:gd name="T24" fmla="*/ 17 w 28"/>
                    <a:gd name="T25" fmla="*/ 47 h 47"/>
                    <a:gd name="T26" fmla="*/ 19 w 28"/>
                    <a:gd name="T27" fmla="*/ 44 h 47"/>
                    <a:gd name="T28" fmla="*/ 19 w 28"/>
                    <a:gd name="T29" fmla="*/ 28 h 47"/>
                    <a:gd name="T30" fmla="*/ 25 w 28"/>
                    <a:gd name="T31" fmla="*/ 28 h 47"/>
                    <a:gd name="T32" fmla="*/ 19 w 28"/>
                    <a:gd name="T33" fmla="*/ 6 h 47"/>
                    <a:gd name="T34" fmla="*/ 20 w 28"/>
                    <a:gd name="T35" fmla="*/ 6 h 47"/>
                    <a:gd name="T36" fmla="*/ 24 w 28"/>
                    <a:gd name="T37" fmla="*/ 19 h 47"/>
                    <a:gd name="T38" fmla="*/ 26 w 28"/>
                    <a:gd name="T39" fmla="*/ 20 h 47"/>
                    <a:gd name="T40" fmla="*/ 27 w 28"/>
                    <a:gd name="T41" fmla="*/ 18 h 47"/>
                    <a:gd name="T42" fmla="*/ 23 w 28"/>
                    <a:gd name="T43" fmla="*/ 4 h 47"/>
                    <a:gd name="T44" fmla="*/ 18 w 28"/>
                    <a:gd name="T45" fmla="*/ 0 h 47"/>
                    <a:gd name="T46" fmla="*/ 10 w 28"/>
                    <a:gd name="T47" fmla="*/ 0 h 47"/>
                    <a:gd name="T48" fmla="*/ 5 w 28"/>
                    <a:gd name="T49" fmla="*/ 4 h 47"/>
                    <a:gd name="T50" fmla="*/ 1 w 28"/>
                    <a:gd name="T51" fmla="*/ 18 h 47"/>
                    <a:gd name="T52" fmla="*/ 2 w 28"/>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 y="20"/>
                      </a:move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3"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ubicBezTo>
                        <a:pt x="23" y="2"/>
                        <a:pt x="20" y="0"/>
                        <a:pt x="18" y="0"/>
                      </a:cubicBezTo>
                      <a:cubicBezTo>
                        <a:pt x="17" y="0"/>
                        <a:pt x="11" y="0"/>
                        <a:pt x="10" y="0"/>
                      </a:cubicBezTo>
                      <a:cubicBezTo>
                        <a:pt x="8" y="0"/>
                        <a:pt x="6" y="2"/>
                        <a:pt x="5" y="4"/>
                      </a:cubicBezTo>
                      <a:cubicBezTo>
                        <a:pt x="3" y="10"/>
                        <a:pt x="1" y="17"/>
                        <a:pt x="1"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55" name="Oval 1472"/>
                <p:cNvSpPr>
                  <a:spLocks noChangeArrowheads="1"/>
                </p:cNvSpPr>
                <p:nvPr/>
              </p:nvSpPr>
              <p:spPr bwMode="auto">
                <a:xfrm>
                  <a:off x="13819" y="127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56" name="Freeform 1473"/>
                <p:cNvSpPr>
                  <a:spLocks/>
                </p:cNvSpPr>
                <p:nvPr/>
              </p:nvSpPr>
              <p:spPr bwMode="auto">
                <a:xfrm>
                  <a:off x="13672" y="1147"/>
                  <a:ext cx="54"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7 w 23"/>
                    <a:gd name="T37" fmla="*/ 0 h 47"/>
                    <a:gd name="T38" fmla="*/ 6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57" name="Oval 1474"/>
                <p:cNvSpPr>
                  <a:spLocks noChangeArrowheads="1"/>
                </p:cNvSpPr>
                <p:nvPr/>
              </p:nvSpPr>
              <p:spPr bwMode="auto">
                <a:xfrm>
                  <a:off x="13752"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58" name="Oval 1475"/>
                <p:cNvSpPr>
                  <a:spLocks noChangeArrowheads="1"/>
                </p:cNvSpPr>
                <p:nvPr/>
              </p:nvSpPr>
              <p:spPr bwMode="auto">
                <a:xfrm>
                  <a:off x="13949" y="127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59" name="Oval 1476"/>
                <p:cNvSpPr>
                  <a:spLocks noChangeArrowheads="1"/>
                </p:cNvSpPr>
                <p:nvPr/>
              </p:nvSpPr>
              <p:spPr bwMode="auto">
                <a:xfrm>
                  <a:off x="13688"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60" name="Oval 1477"/>
                <p:cNvSpPr>
                  <a:spLocks noChangeArrowheads="1"/>
                </p:cNvSpPr>
                <p:nvPr/>
              </p:nvSpPr>
              <p:spPr bwMode="auto">
                <a:xfrm>
                  <a:off x="13752"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61" name="Oval 1478"/>
                <p:cNvSpPr>
                  <a:spLocks noChangeArrowheads="1"/>
                </p:cNvSpPr>
                <p:nvPr/>
              </p:nvSpPr>
              <p:spPr bwMode="auto">
                <a:xfrm>
                  <a:off x="13752"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62" name="Freeform 1479"/>
                <p:cNvSpPr>
                  <a:spLocks/>
                </p:cNvSpPr>
                <p:nvPr/>
              </p:nvSpPr>
              <p:spPr bwMode="auto">
                <a:xfrm>
                  <a:off x="13731" y="1147"/>
                  <a:ext cx="66" cy="111"/>
                </a:xfrm>
                <a:custGeom>
                  <a:avLst/>
                  <a:gdLst>
                    <a:gd name="T0" fmla="*/ 2 w 28"/>
                    <a:gd name="T1" fmla="*/ 21 h 47"/>
                    <a:gd name="T2" fmla="*/ 4 w 28"/>
                    <a:gd name="T3" fmla="*/ 20 h 47"/>
                    <a:gd name="T4" fmla="*/ 8 w 28"/>
                    <a:gd name="T5" fmla="*/ 7 h 47"/>
                    <a:gd name="T6" fmla="*/ 9 w 28"/>
                    <a:gd name="T7" fmla="*/ 7 h 47"/>
                    <a:gd name="T8" fmla="*/ 3 w 28"/>
                    <a:gd name="T9" fmla="*/ 29 h 47"/>
                    <a:gd name="T10" fmla="*/ 9 w 28"/>
                    <a:gd name="T11" fmla="*/ 29 h 47"/>
                    <a:gd name="T12" fmla="*/ 9 w 28"/>
                    <a:gd name="T13" fmla="*/ 45 h 47"/>
                    <a:gd name="T14" fmla="*/ 11 w 28"/>
                    <a:gd name="T15" fmla="*/ 47 h 47"/>
                    <a:gd name="T16" fmla="*/ 14 w 28"/>
                    <a:gd name="T17" fmla="*/ 45 h 47"/>
                    <a:gd name="T18" fmla="*/ 14 w 28"/>
                    <a:gd name="T19" fmla="*/ 29 h 47"/>
                    <a:gd name="T20" fmla="*/ 15 w 28"/>
                    <a:gd name="T21" fmla="*/ 29 h 47"/>
                    <a:gd name="T22" fmla="*/ 15 w 28"/>
                    <a:gd name="T23" fmla="*/ 45 h 47"/>
                    <a:gd name="T24" fmla="*/ 17 w 28"/>
                    <a:gd name="T25" fmla="*/ 47 h 47"/>
                    <a:gd name="T26" fmla="*/ 19 w 28"/>
                    <a:gd name="T27" fmla="*/ 45 h 47"/>
                    <a:gd name="T28" fmla="*/ 19 w 28"/>
                    <a:gd name="T29" fmla="*/ 29 h 47"/>
                    <a:gd name="T30" fmla="*/ 25 w 28"/>
                    <a:gd name="T31" fmla="*/ 29 h 47"/>
                    <a:gd name="T32" fmla="*/ 19 w 28"/>
                    <a:gd name="T33" fmla="*/ 7 h 47"/>
                    <a:gd name="T34" fmla="*/ 20 w 28"/>
                    <a:gd name="T35" fmla="*/ 7 h 47"/>
                    <a:gd name="T36" fmla="*/ 24 w 28"/>
                    <a:gd name="T37" fmla="*/ 20 h 47"/>
                    <a:gd name="T38" fmla="*/ 26 w 28"/>
                    <a:gd name="T39" fmla="*/ 21 h 47"/>
                    <a:gd name="T40" fmla="*/ 27 w 28"/>
                    <a:gd name="T41" fmla="*/ 19 h 47"/>
                    <a:gd name="T42" fmla="*/ 23 w 28"/>
                    <a:gd name="T43" fmla="*/ 5 h 47"/>
                    <a:gd name="T44" fmla="*/ 18 w 28"/>
                    <a:gd name="T45" fmla="*/ 0 h 47"/>
                    <a:gd name="T46" fmla="*/ 10 w 28"/>
                    <a:gd name="T47" fmla="*/ 0 h 47"/>
                    <a:gd name="T48" fmla="*/ 5 w 28"/>
                    <a:gd name="T49" fmla="*/ 5 h 47"/>
                    <a:gd name="T50" fmla="*/ 1 w 28"/>
                    <a:gd name="T51" fmla="*/ 19 h 47"/>
                    <a:gd name="T52" fmla="*/ 2 w 28"/>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3"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8" y="20"/>
                        <a:pt x="27" y="19"/>
                      </a:cubicBezTo>
                      <a:cubicBezTo>
                        <a:pt x="27" y="18"/>
                        <a:pt x="25" y="11"/>
                        <a:pt x="23" y="5"/>
                      </a:cubicBezTo>
                      <a:cubicBezTo>
                        <a:pt x="23" y="3"/>
                        <a:pt x="20" y="0"/>
                        <a:pt x="18" y="0"/>
                      </a:cubicBezTo>
                      <a:cubicBezTo>
                        <a:pt x="17" y="0"/>
                        <a:pt x="11" y="0"/>
                        <a:pt x="10" y="0"/>
                      </a:cubicBezTo>
                      <a:cubicBezTo>
                        <a:pt x="8" y="0"/>
                        <a:pt x="6"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63" name="Freeform 1480"/>
                <p:cNvSpPr>
                  <a:spLocks/>
                </p:cNvSpPr>
                <p:nvPr/>
              </p:nvSpPr>
              <p:spPr bwMode="auto">
                <a:xfrm>
                  <a:off x="13738" y="1296"/>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7 h 47"/>
                    <a:gd name="T20" fmla="*/ 5 w 22"/>
                    <a:gd name="T21" fmla="*/ 7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7 h 47"/>
                    <a:gd name="T40" fmla="*/ 18 w 22"/>
                    <a:gd name="T41" fmla="*/ 7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19"/>
                        <a:pt x="22" y="8"/>
                        <a:pt x="22" y="6"/>
                      </a:cubicBezTo>
                      <a:cubicBezTo>
                        <a:pt x="22" y="3"/>
                        <a:pt x="20" y="0"/>
                        <a:pt x="16" y="0"/>
                      </a:cubicBezTo>
                      <a:cubicBezTo>
                        <a:pt x="15" y="0"/>
                        <a:pt x="7"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1" y="45"/>
                        <a:pt x="11" y="44"/>
                      </a:cubicBezTo>
                      <a:cubicBezTo>
                        <a:pt x="11" y="42"/>
                        <a:pt x="11" y="23"/>
                        <a:pt x="11" y="23"/>
                      </a:cubicBezTo>
                      <a:cubicBezTo>
                        <a:pt x="11" y="23"/>
                        <a:pt x="11"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64" name="Oval 1481"/>
                <p:cNvSpPr>
                  <a:spLocks noChangeArrowheads="1"/>
                </p:cNvSpPr>
                <p:nvPr/>
              </p:nvSpPr>
              <p:spPr bwMode="auto">
                <a:xfrm>
                  <a:off x="13688"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65" name="Oval 1482"/>
                <p:cNvSpPr>
                  <a:spLocks noChangeArrowheads="1"/>
                </p:cNvSpPr>
                <p:nvPr/>
              </p:nvSpPr>
              <p:spPr bwMode="auto">
                <a:xfrm>
                  <a:off x="1401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66" name="Freeform 1483"/>
                <p:cNvSpPr>
                  <a:spLocks/>
                </p:cNvSpPr>
                <p:nvPr/>
              </p:nvSpPr>
              <p:spPr bwMode="auto">
                <a:xfrm>
                  <a:off x="13994" y="1443"/>
                  <a:ext cx="64" cy="111"/>
                </a:xfrm>
                <a:custGeom>
                  <a:avLst/>
                  <a:gdLst>
                    <a:gd name="T0" fmla="*/ 2 w 27"/>
                    <a:gd name="T1" fmla="*/ 20 h 47"/>
                    <a:gd name="T2" fmla="*/ 4 w 27"/>
                    <a:gd name="T3" fmla="*/ 19 h 47"/>
                    <a:gd name="T4" fmla="*/ 8 w 27"/>
                    <a:gd name="T5" fmla="*/ 6 h 47"/>
                    <a:gd name="T6" fmla="*/ 9 w 27"/>
                    <a:gd name="T7" fmla="*/ 6 h 47"/>
                    <a:gd name="T8" fmla="*/ 3 w 27"/>
                    <a:gd name="T9" fmla="*/ 28 h 47"/>
                    <a:gd name="T10" fmla="*/ 9 w 27"/>
                    <a:gd name="T11" fmla="*/ 28 h 47"/>
                    <a:gd name="T12" fmla="*/ 9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7 w 27"/>
                    <a:gd name="T25" fmla="*/ 47 h 47"/>
                    <a:gd name="T26" fmla="*/ 19 w 27"/>
                    <a:gd name="T27" fmla="*/ 44 h 47"/>
                    <a:gd name="T28" fmla="*/ 19 w 27"/>
                    <a:gd name="T29" fmla="*/ 28 h 47"/>
                    <a:gd name="T30" fmla="*/ 25 w 27"/>
                    <a:gd name="T31" fmla="*/ 28 h 47"/>
                    <a:gd name="T32" fmla="*/ 19 w 27"/>
                    <a:gd name="T33" fmla="*/ 6 h 47"/>
                    <a:gd name="T34" fmla="*/ 20 w 27"/>
                    <a:gd name="T35" fmla="*/ 6 h 47"/>
                    <a:gd name="T36" fmla="*/ 24 w 27"/>
                    <a:gd name="T37" fmla="*/ 19 h 47"/>
                    <a:gd name="T38" fmla="*/ 26 w 27"/>
                    <a:gd name="T39" fmla="*/ 20 h 47"/>
                    <a:gd name="T40" fmla="*/ 27 w 27"/>
                    <a:gd name="T41" fmla="*/ 18 h 47"/>
                    <a:gd name="T42" fmla="*/ 23 w 27"/>
                    <a:gd name="T43" fmla="*/ 4 h 47"/>
                    <a:gd name="T44" fmla="*/ 18 w 27"/>
                    <a:gd name="T45" fmla="*/ 0 h 47"/>
                    <a:gd name="T46" fmla="*/ 10 w 27"/>
                    <a:gd name="T47" fmla="*/ 0 h 47"/>
                    <a:gd name="T48" fmla="*/ 5 w 27"/>
                    <a:gd name="T49" fmla="*/ 4 h 47"/>
                    <a:gd name="T50" fmla="*/ 1 w 27"/>
                    <a:gd name="T51" fmla="*/ 18 h 47"/>
                    <a:gd name="T52" fmla="*/ 2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0"/>
                      </a:move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67" name="Freeform 1484"/>
                <p:cNvSpPr>
                  <a:spLocks/>
                </p:cNvSpPr>
                <p:nvPr/>
              </p:nvSpPr>
              <p:spPr bwMode="auto">
                <a:xfrm>
                  <a:off x="14001" y="1296"/>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7 h 47"/>
                    <a:gd name="T20" fmla="*/ 5 w 22"/>
                    <a:gd name="T21" fmla="*/ 7 h 47"/>
                    <a:gd name="T22" fmla="*/ 5 w 22"/>
                    <a:gd name="T23" fmla="*/ 44 h 47"/>
                    <a:gd name="T24" fmla="*/ 8 w 22"/>
                    <a:gd name="T25" fmla="*/ 47 h 47"/>
                    <a:gd name="T26" fmla="*/ 10 w 22"/>
                    <a:gd name="T27" fmla="*/ 44 h 47"/>
                    <a:gd name="T28" fmla="*/ 10 w 22"/>
                    <a:gd name="T29" fmla="*/ 23 h 47"/>
                    <a:gd name="T30" fmla="*/ 11 w 22"/>
                    <a:gd name="T31" fmla="*/ 23 h 47"/>
                    <a:gd name="T32" fmla="*/ 11 w 22"/>
                    <a:gd name="T33" fmla="*/ 44 h 47"/>
                    <a:gd name="T34" fmla="*/ 14 w 22"/>
                    <a:gd name="T35" fmla="*/ 47 h 47"/>
                    <a:gd name="T36" fmla="*/ 17 w 22"/>
                    <a:gd name="T37" fmla="*/ 44 h 47"/>
                    <a:gd name="T38" fmla="*/ 17 w 22"/>
                    <a:gd name="T39" fmla="*/ 7 h 47"/>
                    <a:gd name="T40" fmla="*/ 18 w 22"/>
                    <a:gd name="T41" fmla="*/ 7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19"/>
                        <a:pt x="22" y="8"/>
                        <a:pt x="22" y="6"/>
                      </a:cubicBezTo>
                      <a:cubicBezTo>
                        <a:pt x="22" y="3"/>
                        <a:pt x="19" y="0"/>
                        <a:pt x="16" y="0"/>
                      </a:cubicBezTo>
                      <a:cubicBezTo>
                        <a:pt x="14" y="0"/>
                        <a:pt x="7" y="0"/>
                        <a:pt x="6" y="0"/>
                      </a:cubicBezTo>
                      <a:cubicBezTo>
                        <a:pt x="2" y="0"/>
                        <a:pt x="0" y="3"/>
                        <a:pt x="0" y="6"/>
                      </a:cubicBezTo>
                      <a:cubicBezTo>
                        <a:pt x="0" y="8"/>
                        <a:pt x="0" y="19"/>
                        <a:pt x="0" y="21"/>
                      </a:cubicBezTo>
                      <a:cubicBezTo>
                        <a:pt x="0" y="22"/>
                        <a:pt x="0"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1" y="23"/>
                      </a:cubicBezTo>
                      <a:cubicBezTo>
                        <a:pt x="11" y="23"/>
                        <a:pt x="11" y="42"/>
                        <a:pt x="11" y="44"/>
                      </a:cubicBezTo>
                      <a:cubicBezTo>
                        <a:pt x="11"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68" name="Freeform 1485"/>
                <p:cNvSpPr>
                  <a:spLocks/>
                </p:cNvSpPr>
                <p:nvPr/>
              </p:nvSpPr>
              <p:spPr bwMode="auto">
                <a:xfrm>
                  <a:off x="13994" y="1147"/>
                  <a:ext cx="64" cy="111"/>
                </a:xfrm>
                <a:custGeom>
                  <a:avLst/>
                  <a:gdLst>
                    <a:gd name="T0" fmla="*/ 2 w 27"/>
                    <a:gd name="T1" fmla="*/ 21 h 47"/>
                    <a:gd name="T2" fmla="*/ 4 w 27"/>
                    <a:gd name="T3" fmla="*/ 20 h 47"/>
                    <a:gd name="T4" fmla="*/ 8 w 27"/>
                    <a:gd name="T5" fmla="*/ 7 h 47"/>
                    <a:gd name="T6" fmla="*/ 9 w 27"/>
                    <a:gd name="T7" fmla="*/ 7 h 47"/>
                    <a:gd name="T8" fmla="*/ 3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7 w 27"/>
                    <a:gd name="T25" fmla="*/ 47 h 47"/>
                    <a:gd name="T26" fmla="*/ 19 w 27"/>
                    <a:gd name="T27" fmla="*/ 45 h 47"/>
                    <a:gd name="T28" fmla="*/ 19 w 27"/>
                    <a:gd name="T29" fmla="*/ 29 h 47"/>
                    <a:gd name="T30" fmla="*/ 25 w 27"/>
                    <a:gd name="T31" fmla="*/ 29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1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69" name="Oval 1486"/>
                <p:cNvSpPr>
                  <a:spLocks noChangeArrowheads="1"/>
                </p:cNvSpPr>
                <p:nvPr/>
              </p:nvSpPr>
              <p:spPr bwMode="auto">
                <a:xfrm>
                  <a:off x="13949" y="112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70" name="Freeform 1487"/>
                <p:cNvSpPr>
                  <a:spLocks/>
                </p:cNvSpPr>
                <p:nvPr/>
              </p:nvSpPr>
              <p:spPr bwMode="auto">
                <a:xfrm>
                  <a:off x="13935" y="1147"/>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1 w 22"/>
                    <a:gd name="T13" fmla="*/ 44 h 47"/>
                    <a:gd name="T14" fmla="*/ 11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7 h 47"/>
                    <a:gd name="T36" fmla="*/ 16 w 22"/>
                    <a:gd name="T37" fmla="*/ 0 h 47"/>
                    <a:gd name="T38" fmla="*/ 6 w 22"/>
                    <a:gd name="T39" fmla="*/ 0 h 47"/>
                    <a:gd name="T40" fmla="*/ 0 w 22"/>
                    <a:gd name="T41" fmla="*/ 7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71" name="Oval 1488"/>
                <p:cNvSpPr>
                  <a:spLocks noChangeArrowheads="1"/>
                </p:cNvSpPr>
                <p:nvPr/>
              </p:nvSpPr>
              <p:spPr bwMode="auto">
                <a:xfrm>
                  <a:off x="13625" y="112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72" name="Oval 1489"/>
                <p:cNvSpPr>
                  <a:spLocks noChangeArrowheads="1"/>
                </p:cNvSpPr>
                <p:nvPr/>
              </p:nvSpPr>
              <p:spPr bwMode="auto">
                <a:xfrm>
                  <a:off x="13232"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73" name="Oval 1490"/>
                <p:cNvSpPr>
                  <a:spLocks noChangeArrowheads="1"/>
                </p:cNvSpPr>
                <p:nvPr/>
              </p:nvSpPr>
              <p:spPr bwMode="auto">
                <a:xfrm>
                  <a:off x="1316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74" name="Freeform 1491"/>
                <p:cNvSpPr>
                  <a:spLocks/>
                </p:cNvSpPr>
                <p:nvPr/>
              </p:nvSpPr>
              <p:spPr bwMode="auto">
                <a:xfrm>
                  <a:off x="13603" y="1147"/>
                  <a:ext cx="64" cy="111"/>
                </a:xfrm>
                <a:custGeom>
                  <a:avLst/>
                  <a:gdLst>
                    <a:gd name="T0" fmla="*/ 2 w 27"/>
                    <a:gd name="T1" fmla="*/ 21 h 47"/>
                    <a:gd name="T2" fmla="*/ 4 w 27"/>
                    <a:gd name="T3" fmla="*/ 20 h 47"/>
                    <a:gd name="T4" fmla="*/ 8 w 27"/>
                    <a:gd name="T5" fmla="*/ 7 h 47"/>
                    <a:gd name="T6" fmla="*/ 9 w 27"/>
                    <a:gd name="T7" fmla="*/ 7 h 47"/>
                    <a:gd name="T8" fmla="*/ 3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7 w 27"/>
                    <a:gd name="T25" fmla="*/ 47 h 47"/>
                    <a:gd name="T26" fmla="*/ 19 w 27"/>
                    <a:gd name="T27" fmla="*/ 45 h 47"/>
                    <a:gd name="T28" fmla="*/ 19 w 27"/>
                    <a:gd name="T29" fmla="*/ 29 h 47"/>
                    <a:gd name="T30" fmla="*/ 25 w 27"/>
                    <a:gd name="T31" fmla="*/ 29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75" name="Freeform 1492"/>
                <p:cNvSpPr>
                  <a:spLocks/>
                </p:cNvSpPr>
                <p:nvPr/>
              </p:nvSpPr>
              <p:spPr bwMode="auto">
                <a:xfrm>
                  <a:off x="13210" y="1147"/>
                  <a:ext cx="64" cy="111"/>
                </a:xfrm>
                <a:custGeom>
                  <a:avLst/>
                  <a:gdLst>
                    <a:gd name="T0" fmla="*/ 23 w 27"/>
                    <a:gd name="T1" fmla="*/ 5 h 47"/>
                    <a:gd name="T2" fmla="*/ 17 w 27"/>
                    <a:gd name="T3" fmla="*/ 0 h 47"/>
                    <a:gd name="T4" fmla="*/ 10 w 27"/>
                    <a:gd name="T5" fmla="*/ 0 h 47"/>
                    <a:gd name="T6" fmla="*/ 5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3 w 27"/>
                    <a:gd name="T19" fmla="*/ 29 h 47"/>
                    <a:gd name="T20" fmla="*/ 9 w 27"/>
                    <a:gd name="T21" fmla="*/ 29 h 47"/>
                    <a:gd name="T22" fmla="*/ 9 w 27"/>
                    <a:gd name="T23" fmla="*/ 45 h 47"/>
                    <a:gd name="T24" fmla="*/ 11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9 w 27"/>
                    <a:gd name="T37" fmla="*/ 45 h 47"/>
                    <a:gd name="T38" fmla="*/ 19 w 27"/>
                    <a:gd name="T39" fmla="*/ 29 h 47"/>
                    <a:gd name="T40" fmla="*/ 25 w 27"/>
                    <a:gd name="T41" fmla="*/ 29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8" y="0"/>
                        <a:pt x="5" y="3"/>
                        <a:pt x="5"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76" name="Oval 1493"/>
                <p:cNvSpPr>
                  <a:spLocks noChangeArrowheads="1"/>
                </p:cNvSpPr>
                <p:nvPr/>
              </p:nvSpPr>
              <p:spPr bwMode="auto">
                <a:xfrm>
                  <a:off x="1316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77" name="Freeform 1494"/>
                <p:cNvSpPr>
                  <a:spLocks/>
                </p:cNvSpPr>
                <p:nvPr/>
              </p:nvSpPr>
              <p:spPr bwMode="auto">
                <a:xfrm>
                  <a:off x="13151" y="1147"/>
                  <a:ext cx="52" cy="111"/>
                </a:xfrm>
                <a:custGeom>
                  <a:avLst/>
                  <a:gdLst>
                    <a:gd name="T0" fmla="*/ 16 w 22"/>
                    <a:gd name="T1" fmla="*/ 0 h 47"/>
                    <a:gd name="T2" fmla="*/ 6 w 22"/>
                    <a:gd name="T3" fmla="*/ 0 h 47"/>
                    <a:gd name="T4" fmla="*/ 0 w 22"/>
                    <a:gd name="T5" fmla="*/ 7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1 w 22"/>
                    <a:gd name="T25" fmla="*/ 23 h 47"/>
                    <a:gd name="T26" fmla="*/ 11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7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4" y="0"/>
                        <a:pt x="7" y="0"/>
                        <a:pt x="6" y="0"/>
                      </a:cubicBezTo>
                      <a:cubicBezTo>
                        <a:pt x="2"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78" name="Oval 1495"/>
                <p:cNvSpPr>
                  <a:spLocks noChangeArrowheads="1"/>
                </p:cNvSpPr>
                <p:nvPr/>
              </p:nvSpPr>
              <p:spPr bwMode="auto">
                <a:xfrm>
                  <a:off x="13558"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79" name="Freeform 1496"/>
                <p:cNvSpPr>
                  <a:spLocks/>
                </p:cNvSpPr>
                <p:nvPr/>
              </p:nvSpPr>
              <p:spPr bwMode="auto">
                <a:xfrm>
                  <a:off x="13478" y="1296"/>
                  <a:ext cx="54" cy="111"/>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7 h 47"/>
                    <a:gd name="T20" fmla="*/ 5 w 23"/>
                    <a:gd name="T21" fmla="*/ 7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7 h 47"/>
                    <a:gd name="T40" fmla="*/ 19 w 23"/>
                    <a:gd name="T41" fmla="*/ 7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80" name="Oval 1497"/>
                <p:cNvSpPr>
                  <a:spLocks noChangeArrowheads="1"/>
                </p:cNvSpPr>
                <p:nvPr/>
              </p:nvSpPr>
              <p:spPr bwMode="auto">
                <a:xfrm>
                  <a:off x="13494"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81" name="Oval 1498"/>
                <p:cNvSpPr>
                  <a:spLocks noChangeArrowheads="1"/>
                </p:cNvSpPr>
                <p:nvPr/>
              </p:nvSpPr>
              <p:spPr bwMode="auto">
                <a:xfrm>
                  <a:off x="13494"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82" name="Freeform 1499"/>
                <p:cNvSpPr>
                  <a:spLocks/>
                </p:cNvSpPr>
                <p:nvPr/>
              </p:nvSpPr>
              <p:spPr bwMode="auto">
                <a:xfrm>
                  <a:off x="13473" y="1147"/>
                  <a:ext cx="64" cy="111"/>
                </a:xfrm>
                <a:custGeom>
                  <a:avLst/>
                  <a:gdLst>
                    <a:gd name="T0" fmla="*/ 1 w 27"/>
                    <a:gd name="T1" fmla="*/ 21 h 47"/>
                    <a:gd name="T2" fmla="*/ 4 w 27"/>
                    <a:gd name="T3" fmla="*/ 20 h 47"/>
                    <a:gd name="T4" fmla="*/ 8 w 27"/>
                    <a:gd name="T5" fmla="*/ 7 h 47"/>
                    <a:gd name="T6" fmla="*/ 9 w 27"/>
                    <a:gd name="T7" fmla="*/ 7 h 47"/>
                    <a:gd name="T8" fmla="*/ 2 w 27"/>
                    <a:gd name="T9" fmla="*/ 29 h 47"/>
                    <a:gd name="T10" fmla="*/ 8 w 27"/>
                    <a:gd name="T11" fmla="*/ 29 h 47"/>
                    <a:gd name="T12" fmla="*/ 8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9 w 27"/>
                    <a:gd name="T27" fmla="*/ 45 h 47"/>
                    <a:gd name="T28" fmla="*/ 19 w 27"/>
                    <a:gd name="T29" fmla="*/ 29 h 47"/>
                    <a:gd name="T30" fmla="*/ 25 w 27"/>
                    <a:gd name="T31" fmla="*/ 29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83" name="Oval 1500"/>
                <p:cNvSpPr>
                  <a:spLocks noChangeArrowheads="1"/>
                </p:cNvSpPr>
                <p:nvPr/>
              </p:nvSpPr>
              <p:spPr bwMode="auto">
                <a:xfrm>
                  <a:off x="13494"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84" name="Freeform 1501"/>
                <p:cNvSpPr>
                  <a:spLocks/>
                </p:cNvSpPr>
                <p:nvPr/>
              </p:nvSpPr>
              <p:spPr bwMode="auto">
                <a:xfrm>
                  <a:off x="13473" y="1443"/>
                  <a:ext cx="64" cy="111"/>
                </a:xfrm>
                <a:custGeom>
                  <a:avLst/>
                  <a:gdLst>
                    <a:gd name="T0" fmla="*/ 1 w 27"/>
                    <a:gd name="T1" fmla="*/ 20 h 47"/>
                    <a:gd name="T2" fmla="*/ 4 w 27"/>
                    <a:gd name="T3" fmla="*/ 19 h 47"/>
                    <a:gd name="T4" fmla="*/ 8 w 27"/>
                    <a:gd name="T5" fmla="*/ 6 h 47"/>
                    <a:gd name="T6" fmla="*/ 9 w 27"/>
                    <a:gd name="T7" fmla="*/ 6 h 47"/>
                    <a:gd name="T8" fmla="*/ 2 w 27"/>
                    <a:gd name="T9" fmla="*/ 28 h 47"/>
                    <a:gd name="T10" fmla="*/ 8 w 27"/>
                    <a:gd name="T11" fmla="*/ 28 h 47"/>
                    <a:gd name="T12" fmla="*/ 8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9 w 27"/>
                    <a:gd name="T27" fmla="*/ 44 h 47"/>
                    <a:gd name="T28" fmla="*/ 19 w 27"/>
                    <a:gd name="T29" fmla="*/ 28 h 47"/>
                    <a:gd name="T30" fmla="*/ 25 w 27"/>
                    <a:gd name="T31" fmla="*/ 28 h 47"/>
                    <a:gd name="T32" fmla="*/ 18 w 27"/>
                    <a:gd name="T33" fmla="*/ 6 h 47"/>
                    <a:gd name="T34" fmla="*/ 19 w 27"/>
                    <a:gd name="T35" fmla="*/ 6 h 47"/>
                    <a:gd name="T36" fmla="*/ 23 w 27"/>
                    <a:gd name="T37" fmla="*/ 19 h 47"/>
                    <a:gd name="T38" fmla="*/ 25 w 27"/>
                    <a:gd name="T39" fmla="*/ 20 h 47"/>
                    <a:gd name="T40" fmla="*/ 27 w 27"/>
                    <a:gd name="T41" fmla="*/ 18 h 47"/>
                    <a:gd name="T42" fmla="*/ 23 w 27"/>
                    <a:gd name="T43" fmla="*/ 4 h 47"/>
                    <a:gd name="T44" fmla="*/ 17 w 27"/>
                    <a:gd name="T45" fmla="*/ 0 h 47"/>
                    <a:gd name="T46" fmla="*/ 10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85" name="Oval 1502"/>
                <p:cNvSpPr>
                  <a:spLocks noChangeArrowheads="1"/>
                </p:cNvSpPr>
                <p:nvPr/>
              </p:nvSpPr>
              <p:spPr bwMode="auto">
                <a:xfrm>
                  <a:off x="13232"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86" name="Oval 1503"/>
                <p:cNvSpPr>
                  <a:spLocks noChangeArrowheads="1"/>
                </p:cNvSpPr>
                <p:nvPr/>
              </p:nvSpPr>
              <p:spPr bwMode="auto">
                <a:xfrm>
                  <a:off x="13558"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87" name="Oval 1504"/>
                <p:cNvSpPr>
                  <a:spLocks noChangeArrowheads="1"/>
                </p:cNvSpPr>
                <p:nvPr/>
              </p:nvSpPr>
              <p:spPr bwMode="auto">
                <a:xfrm>
                  <a:off x="13625" y="127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88" name="Oval 1505"/>
                <p:cNvSpPr>
                  <a:spLocks noChangeArrowheads="1"/>
                </p:cNvSpPr>
                <p:nvPr/>
              </p:nvSpPr>
              <p:spPr bwMode="auto">
                <a:xfrm>
                  <a:off x="13625" y="141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89" name="Freeform 1506"/>
                <p:cNvSpPr>
                  <a:spLocks/>
                </p:cNvSpPr>
                <p:nvPr/>
              </p:nvSpPr>
              <p:spPr bwMode="auto">
                <a:xfrm>
                  <a:off x="13603" y="1443"/>
                  <a:ext cx="64" cy="111"/>
                </a:xfrm>
                <a:custGeom>
                  <a:avLst/>
                  <a:gdLst>
                    <a:gd name="T0" fmla="*/ 2 w 27"/>
                    <a:gd name="T1" fmla="*/ 20 h 47"/>
                    <a:gd name="T2" fmla="*/ 4 w 27"/>
                    <a:gd name="T3" fmla="*/ 19 h 47"/>
                    <a:gd name="T4" fmla="*/ 8 w 27"/>
                    <a:gd name="T5" fmla="*/ 6 h 47"/>
                    <a:gd name="T6" fmla="*/ 9 w 27"/>
                    <a:gd name="T7" fmla="*/ 6 h 47"/>
                    <a:gd name="T8" fmla="*/ 3 w 27"/>
                    <a:gd name="T9" fmla="*/ 28 h 47"/>
                    <a:gd name="T10" fmla="*/ 9 w 27"/>
                    <a:gd name="T11" fmla="*/ 28 h 47"/>
                    <a:gd name="T12" fmla="*/ 9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7 w 27"/>
                    <a:gd name="T25" fmla="*/ 47 h 47"/>
                    <a:gd name="T26" fmla="*/ 19 w 27"/>
                    <a:gd name="T27" fmla="*/ 44 h 47"/>
                    <a:gd name="T28" fmla="*/ 19 w 27"/>
                    <a:gd name="T29" fmla="*/ 28 h 47"/>
                    <a:gd name="T30" fmla="*/ 25 w 27"/>
                    <a:gd name="T31" fmla="*/ 28 h 47"/>
                    <a:gd name="T32" fmla="*/ 19 w 27"/>
                    <a:gd name="T33" fmla="*/ 6 h 47"/>
                    <a:gd name="T34" fmla="*/ 20 w 27"/>
                    <a:gd name="T35" fmla="*/ 6 h 47"/>
                    <a:gd name="T36" fmla="*/ 24 w 27"/>
                    <a:gd name="T37" fmla="*/ 19 h 47"/>
                    <a:gd name="T38" fmla="*/ 26 w 27"/>
                    <a:gd name="T39" fmla="*/ 20 h 47"/>
                    <a:gd name="T40" fmla="*/ 27 w 27"/>
                    <a:gd name="T41" fmla="*/ 18 h 47"/>
                    <a:gd name="T42" fmla="*/ 23 w 27"/>
                    <a:gd name="T43" fmla="*/ 4 h 47"/>
                    <a:gd name="T44" fmla="*/ 18 w 27"/>
                    <a:gd name="T45" fmla="*/ 0 h 47"/>
                    <a:gd name="T46" fmla="*/ 10 w 27"/>
                    <a:gd name="T47" fmla="*/ 0 h 47"/>
                    <a:gd name="T48" fmla="*/ 5 w 27"/>
                    <a:gd name="T49" fmla="*/ 4 h 47"/>
                    <a:gd name="T50" fmla="*/ 0 w 27"/>
                    <a:gd name="T51" fmla="*/ 18 h 47"/>
                    <a:gd name="T52" fmla="*/ 2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0"/>
                      </a:move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90" name="Freeform 1507"/>
                <p:cNvSpPr>
                  <a:spLocks/>
                </p:cNvSpPr>
                <p:nvPr/>
              </p:nvSpPr>
              <p:spPr bwMode="auto">
                <a:xfrm>
                  <a:off x="13610" y="1296"/>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7 h 47"/>
                    <a:gd name="T20" fmla="*/ 5 w 22"/>
                    <a:gd name="T21" fmla="*/ 7 h 47"/>
                    <a:gd name="T22" fmla="*/ 5 w 22"/>
                    <a:gd name="T23" fmla="*/ 44 h 47"/>
                    <a:gd name="T24" fmla="*/ 8 w 22"/>
                    <a:gd name="T25" fmla="*/ 47 h 47"/>
                    <a:gd name="T26" fmla="*/ 10 w 22"/>
                    <a:gd name="T27" fmla="*/ 44 h 47"/>
                    <a:gd name="T28" fmla="*/ 10 w 22"/>
                    <a:gd name="T29" fmla="*/ 23 h 47"/>
                    <a:gd name="T30" fmla="*/ 11 w 22"/>
                    <a:gd name="T31" fmla="*/ 23 h 47"/>
                    <a:gd name="T32" fmla="*/ 11 w 22"/>
                    <a:gd name="T33" fmla="*/ 44 h 47"/>
                    <a:gd name="T34" fmla="*/ 14 w 22"/>
                    <a:gd name="T35" fmla="*/ 47 h 47"/>
                    <a:gd name="T36" fmla="*/ 17 w 22"/>
                    <a:gd name="T37" fmla="*/ 44 h 47"/>
                    <a:gd name="T38" fmla="*/ 17 w 22"/>
                    <a:gd name="T39" fmla="*/ 7 h 47"/>
                    <a:gd name="T40" fmla="*/ 18 w 22"/>
                    <a:gd name="T41" fmla="*/ 7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19"/>
                        <a:pt x="22" y="8"/>
                        <a:pt x="22" y="6"/>
                      </a:cubicBezTo>
                      <a:cubicBezTo>
                        <a:pt x="22" y="3"/>
                        <a:pt x="19" y="0"/>
                        <a:pt x="16" y="0"/>
                      </a:cubicBezTo>
                      <a:cubicBezTo>
                        <a:pt x="14" y="0"/>
                        <a:pt x="7" y="0"/>
                        <a:pt x="6" y="0"/>
                      </a:cubicBezTo>
                      <a:cubicBezTo>
                        <a:pt x="2" y="0"/>
                        <a:pt x="0" y="3"/>
                        <a:pt x="0" y="6"/>
                      </a:cubicBezTo>
                      <a:cubicBezTo>
                        <a:pt x="0" y="8"/>
                        <a:pt x="0" y="19"/>
                        <a:pt x="0" y="21"/>
                      </a:cubicBezTo>
                      <a:cubicBezTo>
                        <a:pt x="0" y="22"/>
                        <a:pt x="0"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1" y="23"/>
                      </a:cubicBezTo>
                      <a:cubicBezTo>
                        <a:pt x="11" y="23"/>
                        <a:pt x="11" y="42"/>
                        <a:pt x="11" y="44"/>
                      </a:cubicBezTo>
                      <a:cubicBezTo>
                        <a:pt x="11"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91" name="Freeform 1508"/>
                <p:cNvSpPr>
                  <a:spLocks/>
                </p:cNvSpPr>
                <p:nvPr/>
              </p:nvSpPr>
              <p:spPr bwMode="auto">
                <a:xfrm>
                  <a:off x="13544" y="1147"/>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1 w 22"/>
                    <a:gd name="T13" fmla="*/ 44 h 47"/>
                    <a:gd name="T14" fmla="*/ 11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7 h 47"/>
                    <a:gd name="T36" fmla="*/ 16 w 22"/>
                    <a:gd name="T37" fmla="*/ 0 h 47"/>
                    <a:gd name="T38" fmla="*/ 6 w 22"/>
                    <a:gd name="T39" fmla="*/ 0 h 47"/>
                    <a:gd name="T40" fmla="*/ 0 w 22"/>
                    <a:gd name="T41" fmla="*/ 7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8" y="0"/>
                        <a:pt x="6" y="0"/>
                      </a:cubicBezTo>
                      <a:cubicBezTo>
                        <a:pt x="2"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92" name="Freeform 1509"/>
                <p:cNvSpPr>
                  <a:spLocks/>
                </p:cNvSpPr>
                <p:nvPr/>
              </p:nvSpPr>
              <p:spPr bwMode="auto">
                <a:xfrm>
                  <a:off x="13215" y="1296"/>
                  <a:ext cx="55"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6 w 23"/>
                    <a:gd name="T11" fmla="*/ 7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4" y="23"/>
                        <a:pt x="4" y="22"/>
                        <a:pt x="4" y="21"/>
                      </a:cubicBezTo>
                      <a:cubicBezTo>
                        <a:pt x="4" y="19"/>
                        <a:pt x="4" y="7"/>
                        <a:pt x="4" y="7"/>
                      </a:cubicBezTo>
                      <a:cubicBezTo>
                        <a:pt x="4" y="7"/>
                        <a:pt x="4" y="7"/>
                        <a:pt x="6" y="7"/>
                      </a:cubicBezTo>
                      <a:cubicBezTo>
                        <a:pt x="6" y="7"/>
                        <a:pt x="6" y="42"/>
                        <a:pt x="6" y="44"/>
                      </a:cubicBezTo>
                      <a:cubicBezTo>
                        <a:pt x="6"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7"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93" name="Oval 1510"/>
                <p:cNvSpPr>
                  <a:spLocks noChangeArrowheads="1"/>
                </p:cNvSpPr>
                <p:nvPr/>
              </p:nvSpPr>
              <p:spPr bwMode="auto">
                <a:xfrm>
                  <a:off x="13362"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94" name="Oval 1511"/>
                <p:cNvSpPr>
                  <a:spLocks noChangeArrowheads="1"/>
                </p:cNvSpPr>
                <p:nvPr/>
              </p:nvSpPr>
              <p:spPr bwMode="auto">
                <a:xfrm>
                  <a:off x="13362"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95" name="Freeform 1512"/>
                <p:cNvSpPr>
                  <a:spLocks/>
                </p:cNvSpPr>
                <p:nvPr/>
              </p:nvSpPr>
              <p:spPr bwMode="auto">
                <a:xfrm>
                  <a:off x="13412" y="1147"/>
                  <a:ext cx="54" cy="111"/>
                </a:xfrm>
                <a:custGeom>
                  <a:avLst/>
                  <a:gdLst>
                    <a:gd name="T0" fmla="*/ 2 w 23"/>
                    <a:gd name="T1" fmla="*/ 23 h 47"/>
                    <a:gd name="T2" fmla="*/ 5 w 23"/>
                    <a:gd name="T3" fmla="*/ 21 h 47"/>
                    <a:gd name="T4" fmla="*/ 5 w 23"/>
                    <a:gd name="T5" fmla="*/ 8 h 47"/>
                    <a:gd name="T6" fmla="*/ 6 w 23"/>
                    <a:gd name="T7" fmla="*/ 8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7 w 23"/>
                    <a:gd name="T37" fmla="*/ 0 h 47"/>
                    <a:gd name="T38" fmla="*/ 7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7"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96" name="Oval 1513"/>
                <p:cNvSpPr>
                  <a:spLocks noChangeArrowheads="1"/>
                </p:cNvSpPr>
                <p:nvPr/>
              </p:nvSpPr>
              <p:spPr bwMode="auto">
                <a:xfrm>
                  <a:off x="13428"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97" name="Freeform 1514"/>
                <p:cNvSpPr>
                  <a:spLocks/>
                </p:cNvSpPr>
                <p:nvPr/>
              </p:nvSpPr>
              <p:spPr bwMode="auto">
                <a:xfrm>
                  <a:off x="13348" y="1296"/>
                  <a:ext cx="52" cy="111"/>
                </a:xfrm>
                <a:custGeom>
                  <a:avLst/>
                  <a:gdLst>
                    <a:gd name="T0" fmla="*/ 0 w 22"/>
                    <a:gd name="T1" fmla="*/ 6 h 47"/>
                    <a:gd name="T2" fmla="*/ 0 w 22"/>
                    <a:gd name="T3" fmla="*/ 21 h 47"/>
                    <a:gd name="T4" fmla="*/ 2 w 22"/>
                    <a:gd name="T5" fmla="*/ 23 h 47"/>
                    <a:gd name="T6" fmla="*/ 4 w 22"/>
                    <a:gd name="T7" fmla="*/ 21 h 47"/>
                    <a:gd name="T8" fmla="*/ 4 w 22"/>
                    <a:gd name="T9" fmla="*/ 7 h 47"/>
                    <a:gd name="T10" fmla="*/ 5 w 22"/>
                    <a:gd name="T11" fmla="*/ 7 h 47"/>
                    <a:gd name="T12" fmla="*/ 5 w 22"/>
                    <a:gd name="T13" fmla="*/ 44 h 47"/>
                    <a:gd name="T14" fmla="*/ 8 w 22"/>
                    <a:gd name="T15" fmla="*/ 47 h 47"/>
                    <a:gd name="T16" fmla="*/ 10 w 22"/>
                    <a:gd name="T17" fmla="*/ 44 h 47"/>
                    <a:gd name="T18" fmla="*/ 10 w 22"/>
                    <a:gd name="T19" fmla="*/ 23 h 47"/>
                    <a:gd name="T20" fmla="*/ 12 w 22"/>
                    <a:gd name="T21" fmla="*/ 23 h 47"/>
                    <a:gd name="T22" fmla="*/ 12 w 22"/>
                    <a:gd name="T23" fmla="*/ 44 h 47"/>
                    <a:gd name="T24" fmla="*/ 14 w 22"/>
                    <a:gd name="T25" fmla="*/ 47 h 47"/>
                    <a:gd name="T26" fmla="*/ 17 w 22"/>
                    <a:gd name="T27" fmla="*/ 44 h 47"/>
                    <a:gd name="T28" fmla="*/ 17 w 22"/>
                    <a:gd name="T29" fmla="*/ 7 h 47"/>
                    <a:gd name="T30" fmla="*/ 18 w 22"/>
                    <a:gd name="T31" fmla="*/ 7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ubicBezTo>
                        <a:pt x="21" y="23"/>
                        <a:pt x="22" y="22"/>
                        <a:pt x="22" y="21"/>
                      </a:cubicBezTo>
                      <a:cubicBezTo>
                        <a:pt x="22" y="19"/>
                        <a:pt x="22" y="8"/>
                        <a:pt x="22" y="6"/>
                      </a:cubicBezTo>
                      <a:cubicBezTo>
                        <a:pt x="22" y="3"/>
                        <a:pt x="20" y="0"/>
                        <a:pt x="16" y="0"/>
                      </a:cubicBezTo>
                      <a:cubicBezTo>
                        <a:pt x="15"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98" name="Freeform 1515"/>
                <p:cNvSpPr>
                  <a:spLocks/>
                </p:cNvSpPr>
                <p:nvPr/>
              </p:nvSpPr>
              <p:spPr bwMode="auto">
                <a:xfrm>
                  <a:off x="13341" y="1147"/>
                  <a:ext cx="66" cy="111"/>
                </a:xfrm>
                <a:custGeom>
                  <a:avLst/>
                  <a:gdLst>
                    <a:gd name="T0" fmla="*/ 23 w 28"/>
                    <a:gd name="T1" fmla="*/ 5 h 47"/>
                    <a:gd name="T2" fmla="*/ 18 w 28"/>
                    <a:gd name="T3" fmla="*/ 0 h 47"/>
                    <a:gd name="T4" fmla="*/ 10 w 28"/>
                    <a:gd name="T5" fmla="*/ 0 h 47"/>
                    <a:gd name="T6" fmla="*/ 5 w 28"/>
                    <a:gd name="T7" fmla="*/ 5 h 47"/>
                    <a:gd name="T8" fmla="*/ 1 w 28"/>
                    <a:gd name="T9" fmla="*/ 19 h 47"/>
                    <a:gd name="T10" fmla="*/ 2 w 28"/>
                    <a:gd name="T11" fmla="*/ 21 h 47"/>
                    <a:gd name="T12" fmla="*/ 4 w 28"/>
                    <a:gd name="T13" fmla="*/ 20 h 47"/>
                    <a:gd name="T14" fmla="*/ 8 w 28"/>
                    <a:gd name="T15" fmla="*/ 7 h 47"/>
                    <a:gd name="T16" fmla="*/ 9 w 28"/>
                    <a:gd name="T17" fmla="*/ 7 h 47"/>
                    <a:gd name="T18" fmla="*/ 3 w 28"/>
                    <a:gd name="T19" fmla="*/ 29 h 47"/>
                    <a:gd name="T20" fmla="*/ 9 w 28"/>
                    <a:gd name="T21" fmla="*/ 29 h 47"/>
                    <a:gd name="T22" fmla="*/ 9 w 28"/>
                    <a:gd name="T23" fmla="*/ 45 h 47"/>
                    <a:gd name="T24" fmla="*/ 11 w 28"/>
                    <a:gd name="T25" fmla="*/ 47 h 47"/>
                    <a:gd name="T26" fmla="*/ 14 w 28"/>
                    <a:gd name="T27" fmla="*/ 45 h 47"/>
                    <a:gd name="T28" fmla="*/ 14 w 28"/>
                    <a:gd name="T29" fmla="*/ 29 h 47"/>
                    <a:gd name="T30" fmla="*/ 15 w 28"/>
                    <a:gd name="T31" fmla="*/ 29 h 47"/>
                    <a:gd name="T32" fmla="*/ 15 w 28"/>
                    <a:gd name="T33" fmla="*/ 45 h 47"/>
                    <a:gd name="T34" fmla="*/ 17 w 28"/>
                    <a:gd name="T35" fmla="*/ 47 h 47"/>
                    <a:gd name="T36" fmla="*/ 19 w 28"/>
                    <a:gd name="T37" fmla="*/ 45 h 47"/>
                    <a:gd name="T38" fmla="*/ 19 w 28"/>
                    <a:gd name="T39" fmla="*/ 29 h 47"/>
                    <a:gd name="T40" fmla="*/ 25 w 28"/>
                    <a:gd name="T41" fmla="*/ 29 h 47"/>
                    <a:gd name="T42" fmla="*/ 19 w 28"/>
                    <a:gd name="T43" fmla="*/ 7 h 47"/>
                    <a:gd name="T44" fmla="*/ 20 w 28"/>
                    <a:gd name="T45" fmla="*/ 7 h 47"/>
                    <a:gd name="T46" fmla="*/ 24 w 28"/>
                    <a:gd name="T47" fmla="*/ 20 h 47"/>
                    <a:gd name="T48" fmla="*/ 26 w 28"/>
                    <a:gd name="T49" fmla="*/ 21 h 47"/>
                    <a:gd name="T50" fmla="*/ 27 w 28"/>
                    <a:gd name="T51" fmla="*/ 19 h 47"/>
                    <a:gd name="T52" fmla="*/ 23 w 28"/>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5"/>
                      </a:moveTo>
                      <a:cubicBezTo>
                        <a:pt x="23" y="3"/>
                        <a:pt x="20" y="0"/>
                        <a:pt x="18" y="0"/>
                      </a:cubicBezTo>
                      <a:cubicBezTo>
                        <a:pt x="17" y="0"/>
                        <a:pt x="11" y="0"/>
                        <a:pt x="10" y="0"/>
                      </a:cubicBezTo>
                      <a:cubicBezTo>
                        <a:pt x="8" y="0"/>
                        <a:pt x="6"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8"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99" name="Freeform 1516"/>
                <p:cNvSpPr>
                  <a:spLocks/>
                </p:cNvSpPr>
                <p:nvPr/>
              </p:nvSpPr>
              <p:spPr bwMode="auto">
                <a:xfrm>
                  <a:off x="13544"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1 w 22"/>
                    <a:gd name="T17" fmla="*/ 44 h 46"/>
                    <a:gd name="T18" fmla="*/ 11 w 22"/>
                    <a:gd name="T19" fmla="*/ 23 h 46"/>
                    <a:gd name="T20" fmla="*/ 12 w 22"/>
                    <a:gd name="T21" fmla="*/ 23 h 46"/>
                    <a:gd name="T22" fmla="*/ 12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8"/>
                        <a:pt x="22" y="6"/>
                      </a:cubicBezTo>
                      <a:cubicBezTo>
                        <a:pt x="22" y="2"/>
                        <a:pt x="20" y="0"/>
                        <a:pt x="16" y="0"/>
                      </a:cubicBezTo>
                      <a:cubicBezTo>
                        <a:pt x="15" y="0"/>
                        <a:pt x="8"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00" name="Freeform 1517"/>
                <p:cNvSpPr>
                  <a:spLocks/>
                </p:cNvSpPr>
                <p:nvPr/>
              </p:nvSpPr>
              <p:spPr bwMode="auto">
                <a:xfrm>
                  <a:off x="13407"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1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01" name="Freeform 1518"/>
                <p:cNvSpPr>
                  <a:spLocks/>
                </p:cNvSpPr>
                <p:nvPr/>
              </p:nvSpPr>
              <p:spPr bwMode="auto">
                <a:xfrm>
                  <a:off x="13341" y="1443"/>
                  <a:ext cx="66" cy="111"/>
                </a:xfrm>
                <a:custGeom>
                  <a:avLst/>
                  <a:gdLst>
                    <a:gd name="T0" fmla="*/ 23 w 28"/>
                    <a:gd name="T1" fmla="*/ 4 h 47"/>
                    <a:gd name="T2" fmla="*/ 18 w 28"/>
                    <a:gd name="T3" fmla="*/ 0 h 47"/>
                    <a:gd name="T4" fmla="*/ 10 w 28"/>
                    <a:gd name="T5" fmla="*/ 0 h 47"/>
                    <a:gd name="T6" fmla="*/ 5 w 28"/>
                    <a:gd name="T7" fmla="*/ 4 h 47"/>
                    <a:gd name="T8" fmla="*/ 1 w 28"/>
                    <a:gd name="T9" fmla="*/ 18 h 47"/>
                    <a:gd name="T10" fmla="*/ 2 w 28"/>
                    <a:gd name="T11" fmla="*/ 20 h 47"/>
                    <a:gd name="T12" fmla="*/ 4 w 28"/>
                    <a:gd name="T13" fmla="*/ 19 h 47"/>
                    <a:gd name="T14" fmla="*/ 8 w 28"/>
                    <a:gd name="T15" fmla="*/ 6 h 47"/>
                    <a:gd name="T16" fmla="*/ 9 w 28"/>
                    <a:gd name="T17" fmla="*/ 6 h 47"/>
                    <a:gd name="T18" fmla="*/ 3 w 28"/>
                    <a:gd name="T19" fmla="*/ 28 h 47"/>
                    <a:gd name="T20" fmla="*/ 9 w 28"/>
                    <a:gd name="T21" fmla="*/ 28 h 47"/>
                    <a:gd name="T22" fmla="*/ 9 w 28"/>
                    <a:gd name="T23" fmla="*/ 44 h 47"/>
                    <a:gd name="T24" fmla="*/ 11 w 28"/>
                    <a:gd name="T25" fmla="*/ 47 h 47"/>
                    <a:gd name="T26" fmla="*/ 14 w 28"/>
                    <a:gd name="T27" fmla="*/ 44 h 47"/>
                    <a:gd name="T28" fmla="*/ 14 w 28"/>
                    <a:gd name="T29" fmla="*/ 28 h 47"/>
                    <a:gd name="T30" fmla="*/ 15 w 28"/>
                    <a:gd name="T31" fmla="*/ 28 h 47"/>
                    <a:gd name="T32" fmla="*/ 15 w 28"/>
                    <a:gd name="T33" fmla="*/ 44 h 47"/>
                    <a:gd name="T34" fmla="*/ 17 w 28"/>
                    <a:gd name="T35" fmla="*/ 47 h 47"/>
                    <a:gd name="T36" fmla="*/ 19 w 28"/>
                    <a:gd name="T37" fmla="*/ 44 h 47"/>
                    <a:gd name="T38" fmla="*/ 19 w 28"/>
                    <a:gd name="T39" fmla="*/ 28 h 47"/>
                    <a:gd name="T40" fmla="*/ 25 w 28"/>
                    <a:gd name="T41" fmla="*/ 28 h 47"/>
                    <a:gd name="T42" fmla="*/ 19 w 28"/>
                    <a:gd name="T43" fmla="*/ 6 h 47"/>
                    <a:gd name="T44" fmla="*/ 20 w 28"/>
                    <a:gd name="T45" fmla="*/ 6 h 47"/>
                    <a:gd name="T46" fmla="*/ 24 w 28"/>
                    <a:gd name="T47" fmla="*/ 19 h 47"/>
                    <a:gd name="T48" fmla="*/ 26 w 28"/>
                    <a:gd name="T49" fmla="*/ 20 h 47"/>
                    <a:gd name="T50" fmla="*/ 27 w 28"/>
                    <a:gd name="T51" fmla="*/ 18 h 47"/>
                    <a:gd name="T52" fmla="*/ 23 w 28"/>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4"/>
                      </a:moveTo>
                      <a:cubicBezTo>
                        <a:pt x="23" y="2"/>
                        <a:pt x="20" y="0"/>
                        <a:pt x="18" y="0"/>
                      </a:cubicBezTo>
                      <a:cubicBezTo>
                        <a:pt x="17" y="0"/>
                        <a:pt x="11" y="0"/>
                        <a:pt x="10" y="0"/>
                      </a:cubicBezTo>
                      <a:cubicBezTo>
                        <a:pt x="8" y="0"/>
                        <a:pt x="6"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02" name="Oval 1519"/>
                <p:cNvSpPr>
                  <a:spLocks noChangeArrowheads="1"/>
                </p:cNvSpPr>
                <p:nvPr/>
              </p:nvSpPr>
              <p:spPr bwMode="auto">
                <a:xfrm>
                  <a:off x="13428"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03" name="Oval 1520"/>
                <p:cNvSpPr>
                  <a:spLocks noChangeArrowheads="1"/>
                </p:cNvSpPr>
                <p:nvPr/>
              </p:nvSpPr>
              <p:spPr bwMode="auto">
                <a:xfrm>
                  <a:off x="13428"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04" name="Oval 1521"/>
                <p:cNvSpPr>
                  <a:spLocks noChangeArrowheads="1"/>
                </p:cNvSpPr>
                <p:nvPr/>
              </p:nvSpPr>
              <p:spPr bwMode="auto">
                <a:xfrm>
                  <a:off x="13558"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05" name="Freeform 1522"/>
                <p:cNvSpPr>
                  <a:spLocks/>
                </p:cNvSpPr>
                <p:nvPr/>
              </p:nvSpPr>
              <p:spPr bwMode="auto">
                <a:xfrm>
                  <a:off x="13539" y="1296"/>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1 h 47"/>
                    <a:gd name="T14" fmla="*/ 3 w 27"/>
                    <a:gd name="T15" fmla="*/ 19 h 47"/>
                    <a:gd name="T16" fmla="*/ 7 w 27"/>
                    <a:gd name="T17" fmla="*/ 6 h 47"/>
                    <a:gd name="T18" fmla="*/ 8 w 27"/>
                    <a:gd name="T19" fmla="*/ 6 h 47"/>
                    <a:gd name="T20" fmla="*/ 2 w 27"/>
                    <a:gd name="T21" fmla="*/ 28 h 47"/>
                    <a:gd name="T22" fmla="*/ 8 w 27"/>
                    <a:gd name="T23" fmla="*/ 28 h 47"/>
                    <a:gd name="T24" fmla="*/ 8 w 27"/>
                    <a:gd name="T25" fmla="*/ 45 h 47"/>
                    <a:gd name="T26" fmla="*/ 10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1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8"/>
                        <a:pt x="24" y="10"/>
                        <a:pt x="22" y="4"/>
                      </a:cubicBezTo>
                      <a:cubicBezTo>
                        <a:pt x="22" y="2"/>
                        <a:pt x="19" y="0"/>
                        <a:pt x="17" y="0"/>
                      </a:cubicBezTo>
                      <a:cubicBezTo>
                        <a:pt x="16" y="0"/>
                        <a:pt x="10" y="0"/>
                        <a:pt x="9" y="0"/>
                      </a:cubicBezTo>
                      <a:cubicBezTo>
                        <a:pt x="7" y="0"/>
                        <a:pt x="5" y="2"/>
                        <a:pt x="4" y="4"/>
                      </a:cubicBezTo>
                      <a:cubicBezTo>
                        <a:pt x="2" y="10"/>
                        <a:pt x="0" y="18"/>
                        <a:pt x="0" y="18"/>
                      </a:cubicBezTo>
                      <a:cubicBezTo>
                        <a:pt x="0" y="19"/>
                        <a:pt x="0" y="20"/>
                        <a:pt x="1" y="21"/>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1"/>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06" name="Freeform 1523"/>
                <p:cNvSpPr>
                  <a:spLocks/>
                </p:cNvSpPr>
                <p:nvPr/>
              </p:nvSpPr>
              <p:spPr bwMode="auto">
                <a:xfrm>
                  <a:off x="13210" y="1443"/>
                  <a:ext cx="64" cy="111"/>
                </a:xfrm>
                <a:custGeom>
                  <a:avLst/>
                  <a:gdLst>
                    <a:gd name="T0" fmla="*/ 23 w 27"/>
                    <a:gd name="T1" fmla="*/ 4 h 47"/>
                    <a:gd name="T2" fmla="*/ 17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07" name="Oval 1524"/>
                <p:cNvSpPr>
                  <a:spLocks noChangeArrowheads="1"/>
                </p:cNvSpPr>
                <p:nvPr/>
              </p:nvSpPr>
              <p:spPr bwMode="auto">
                <a:xfrm>
                  <a:off x="1316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08" name="Oval 1525"/>
                <p:cNvSpPr>
                  <a:spLocks noChangeArrowheads="1"/>
                </p:cNvSpPr>
                <p:nvPr/>
              </p:nvSpPr>
              <p:spPr bwMode="auto">
                <a:xfrm>
                  <a:off x="13362"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09" name="Freeform 1526"/>
                <p:cNvSpPr>
                  <a:spLocks/>
                </p:cNvSpPr>
                <p:nvPr/>
              </p:nvSpPr>
              <p:spPr bwMode="auto">
                <a:xfrm>
                  <a:off x="13151"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0 w 22"/>
                    <a:gd name="T17" fmla="*/ 44 h 46"/>
                    <a:gd name="T18" fmla="*/ 10 w 22"/>
                    <a:gd name="T19" fmla="*/ 23 h 46"/>
                    <a:gd name="T20" fmla="*/ 11 w 22"/>
                    <a:gd name="T21" fmla="*/ 23 h 46"/>
                    <a:gd name="T22" fmla="*/ 11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8"/>
                        <a:pt x="22" y="6"/>
                      </a:cubicBezTo>
                      <a:cubicBezTo>
                        <a:pt x="22" y="2"/>
                        <a:pt x="20" y="0"/>
                        <a:pt x="16" y="0"/>
                      </a:cubicBezTo>
                      <a:cubicBezTo>
                        <a:pt x="14" y="0"/>
                        <a:pt x="7"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10" name="Freeform 1527"/>
                <p:cNvSpPr>
                  <a:spLocks/>
                </p:cNvSpPr>
                <p:nvPr/>
              </p:nvSpPr>
              <p:spPr bwMode="auto">
                <a:xfrm>
                  <a:off x="13146" y="1296"/>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1 h 47"/>
                    <a:gd name="T14" fmla="*/ 3 w 27"/>
                    <a:gd name="T15" fmla="*/ 19 h 47"/>
                    <a:gd name="T16" fmla="*/ 7 w 27"/>
                    <a:gd name="T17" fmla="*/ 6 h 47"/>
                    <a:gd name="T18" fmla="*/ 8 w 27"/>
                    <a:gd name="T19" fmla="*/ 6 h 47"/>
                    <a:gd name="T20" fmla="*/ 2 w 27"/>
                    <a:gd name="T21" fmla="*/ 28 h 47"/>
                    <a:gd name="T22" fmla="*/ 8 w 27"/>
                    <a:gd name="T23" fmla="*/ 28 h 47"/>
                    <a:gd name="T24" fmla="*/ 8 w 27"/>
                    <a:gd name="T25" fmla="*/ 45 h 47"/>
                    <a:gd name="T26" fmla="*/ 10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1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8"/>
                        <a:pt x="24" y="10"/>
                        <a:pt x="22" y="4"/>
                      </a:cubicBezTo>
                      <a:cubicBezTo>
                        <a:pt x="22" y="2"/>
                        <a:pt x="19" y="0"/>
                        <a:pt x="17" y="0"/>
                      </a:cubicBezTo>
                      <a:cubicBezTo>
                        <a:pt x="16" y="0"/>
                        <a:pt x="10" y="0"/>
                        <a:pt x="9" y="0"/>
                      </a:cubicBezTo>
                      <a:cubicBezTo>
                        <a:pt x="7" y="0"/>
                        <a:pt x="5" y="2"/>
                        <a:pt x="4" y="4"/>
                      </a:cubicBezTo>
                      <a:cubicBezTo>
                        <a:pt x="2" y="10"/>
                        <a:pt x="0" y="18"/>
                        <a:pt x="0" y="18"/>
                      </a:cubicBezTo>
                      <a:cubicBezTo>
                        <a:pt x="0" y="19"/>
                        <a:pt x="0" y="20"/>
                        <a:pt x="1" y="21"/>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1"/>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11" name="Freeform 1528"/>
                <p:cNvSpPr>
                  <a:spLocks/>
                </p:cNvSpPr>
                <p:nvPr/>
              </p:nvSpPr>
              <p:spPr bwMode="auto">
                <a:xfrm>
                  <a:off x="13412" y="1443"/>
                  <a:ext cx="54" cy="109"/>
                </a:xfrm>
                <a:custGeom>
                  <a:avLst/>
                  <a:gdLst>
                    <a:gd name="T0" fmla="*/ 0 w 23"/>
                    <a:gd name="T1" fmla="*/ 6 h 46"/>
                    <a:gd name="T2" fmla="*/ 0 w 23"/>
                    <a:gd name="T3" fmla="*/ 20 h 46"/>
                    <a:gd name="T4" fmla="*/ 2 w 23"/>
                    <a:gd name="T5" fmla="*/ 23 h 46"/>
                    <a:gd name="T6" fmla="*/ 5 w 23"/>
                    <a:gd name="T7" fmla="*/ 20 h 46"/>
                    <a:gd name="T8" fmla="*/ 5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7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7"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12" name="Oval 1529"/>
                <p:cNvSpPr>
                  <a:spLocks noChangeArrowheads="1"/>
                </p:cNvSpPr>
                <p:nvPr/>
              </p:nvSpPr>
              <p:spPr bwMode="auto">
                <a:xfrm>
                  <a:off x="13232"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13" name="Freeform 1530"/>
                <p:cNvSpPr>
                  <a:spLocks/>
                </p:cNvSpPr>
                <p:nvPr/>
              </p:nvSpPr>
              <p:spPr bwMode="auto">
                <a:xfrm>
                  <a:off x="13281" y="1443"/>
                  <a:ext cx="55" cy="109"/>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7 w 23"/>
                    <a:gd name="T31" fmla="*/ 44 h 46"/>
                    <a:gd name="T32" fmla="*/ 17 w 23"/>
                    <a:gd name="T33" fmla="*/ 7 h 46"/>
                    <a:gd name="T34" fmla="*/ 18 w 23"/>
                    <a:gd name="T35" fmla="*/ 7 h 46"/>
                    <a:gd name="T36" fmla="*/ 18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1" y="23"/>
                      </a:cubicBezTo>
                      <a:cubicBezTo>
                        <a:pt x="22" y="23"/>
                        <a:pt x="23" y="22"/>
                        <a:pt x="23" y="20"/>
                      </a:cubicBezTo>
                      <a:cubicBezTo>
                        <a:pt x="23" y="19"/>
                        <a:pt x="23" y="8"/>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14" name="Freeform 1531"/>
                <p:cNvSpPr>
                  <a:spLocks/>
                </p:cNvSpPr>
                <p:nvPr/>
              </p:nvSpPr>
              <p:spPr bwMode="auto">
                <a:xfrm>
                  <a:off x="13277"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20" y="0"/>
                        <a:pt x="17" y="0"/>
                      </a:cubicBezTo>
                      <a:cubicBezTo>
                        <a:pt x="16" y="0"/>
                        <a:pt x="11" y="0"/>
                        <a:pt x="10" y="0"/>
                      </a:cubicBezTo>
                      <a:cubicBezTo>
                        <a:pt x="7" y="0"/>
                        <a:pt x="5" y="2"/>
                        <a:pt x="4" y="4"/>
                      </a:cubicBezTo>
                      <a:cubicBezTo>
                        <a:pt x="2" y="10"/>
                        <a:pt x="0" y="18"/>
                        <a:pt x="0" y="18"/>
                      </a:cubicBezTo>
                      <a:cubicBezTo>
                        <a:pt x="0" y="19"/>
                        <a:pt x="0" y="20"/>
                        <a:pt x="1" y="21"/>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15" name="Oval 1532"/>
                <p:cNvSpPr>
                  <a:spLocks noChangeArrowheads="1"/>
                </p:cNvSpPr>
                <p:nvPr/>
              </p:nvSpPr>
              <p:spPr bwMode="auto">
                <a:xfrm>
                  <a:off x="13298"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16" name="Freeform 1533"/>
                <p:cNvSpPr>
                  <a:spLocks/>
                </p:cNvSpPr>
                <p:nvPr/>
              </p:nvSpPr>
              <p:spPr bwMode="auto">
                <a:xfrm>
                  <a:off x="13281" y="1147"/>
                  <a:ext cx="55"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8 w 23"/>
                    <a:gd name="T27" fmla="*/ 8 h 47"/>
                    <a:gd name="T28" fmla="*/ 18 w 23"/>
                    <a:gd name="T29" fmla="*/ 21 h 47"/>
                    <a:gd name="T30" fmla="*/ 21 w 23"/>
                    <a:gd name="T31" fmla="*/ 23 h 47"/>
                    <a:gd name="T32" fmla="*/ 23 w 23"/>
                    <a:gd name="T33" fmla="*/ 21 h 47"/>
                    <a:gd name="T34" fmla="*/ 23 w 23"/>
                    <a:gd name="T35" fmla="*/ 7 h 47"/>
                    <a:gd name="T36" fmla="*/ 17 w 23"/>
                    <a:gd name="T37" fmla="*/ 0 h 47"/>
                    <a:gd name="T38" fmla="*/ 6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1" y="23"/>
                      </a:cubicBez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17" name="Oval 1534"/>
                <p:cNvSpPr>
                  <a:spLocks noChangeArrowheads="1"/>
                </p:cNvSpPr>
                <p:nvPr/>
              </p:nvSpPr>
              <p:spPr bwMode="auto">
                <a:xfrm>
                  <a:off x="1329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18" name="Oval 1535"/>
                <p:cNvSpPr>
                  <a:spLocks noChangeArrowheads="1"/>
                </p:cNvSpPr>
                <p:nvPr/>
              </p:nvSpPr>
              <p:spPr bwMode="auto">
                <a:xfrm>
                  <a:off x="13298"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19" name="Freeform 1536"/>
                <p:cNvSpPr>
                  <a:spLocks/>
                </p:cNvSpPr>
                <p:nvPr/>
              </p:nvSpPr>
              <p:spPr bwMode="auto">
                <a:xfrm>
                  <a:off x="12820" y="1147"/>
                  <a:ext cx="64" cy="111"/>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2 w 27"/>
                    <a:gd name="T19" fmla="*/ 29 h 47"/>
                    <a:gd name="T20" fmla="*/ 9 w 27"/>
                    <a:gd name="T21" fmla="*/ 29 h 47"/>
                    <a:gd name="T22" fmla="*/ 9 w 27"/>
                    <a:gd name="T23" fmla="*/ 45 h 47"/>
                    <a:gd name="T24" fmla="*/ 11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9 w 27"/>
                    <a:gd name="T37" fmla="*/ 45 h 47"/>
                    <a:gd name="T38" fmla="*/ 19 w 27"/>
                    <a:gd name="T39" fmla="*/ 29 h 47"/>
                    <a:gd name="T40" fmla="*/ 25 w 27"/>
                    <a:gd name="T41" fmla="*/ 29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8"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9"/>
                        <a:pt x="2" y="29"/>
                        <a:pt x="2"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20" name="Oval 1537"/>
                <p:cNvSpPr>
                  <a:spLocks noChangeArrowheads="1"/>
                </p:cNvSpPr>
                <p:nvPr/>
              </p:nvSpPr>
              <p:spPr bwMode="auto">
                <a:xfrm>
                  <a:off x="12711"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21" name="Oval 1538"/>
                <p:cNvSpPr>
                  <a:spLocks noChangeArrowheads="1"/>
                </p:cNvSpPr>
                <p:nvPr/>
              </p:nvSpPr>
              <p:spPr bwMode="auto">
                <a:xfrm>
                  <a:off x="1277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22" name="Freeform 1539"/>
                <p:cNvSpPr>
                  <a:spLocks/>
                </p:cNvSpPr>
                <p:nvPr/>
              </p:nvSpPr>
              <p:spPr bwMode="auto">
                <a:xfrm>
                  <a:off x="12628" y="1147"/>
                  <a:ext cx="55" cy="111"/>
                </a:xfrm>
                <a:custGeom>
                  <a:avLst/>
                  <a:gdLst>
                    <a:gd name="T0" fmla="*/ 17 w 23"/>
                    <a:gd name="T1" fmla="*/ 0 h 47"/>
                    <a:gd name="T2" fmla="*/ 6 w 23"/>
                    <a:gd name="T3" fmla="*/ 0 h 47"/>
                    <a:gd name="T4" fmla="*/ 0 w 23"/>
                    <a:gd name="T5" fmla="*/ 7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7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23" name="Oval 1540"/>
                <p:cNvSpPr>
                  <a:spLocks noChangeArrowheads="1"/>
                </p:cNvSpPr>
                <p:nvPr/>
              </p:nvSpPr>
              <p:spPr bwMode="auto">
                <a:xfrm>
                  <a:off x="1277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24" name="Oval 1541"/>
                <p:cNvSpPr>
                  <a:spLocks noChangeArrowheads="1"/>
                </p:cNvSpPr>
                <p:nvPr/>
              </p:nvSpPr>
              <p:spPr bwMode="auto">
                <a:xfrm>
                  <a:off x="12841"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25" name="Freeform 1542"/>
                <p:cNvSpPr>
                  <a:spLocks/>
                </p:cNvSpPr>
                <p:nvPr/>
              </p:nvSpPr>
              <p:spPr bwMode="auto">
                <a:xfrm>
                  <a:off x="12761" y="1147"/>
                  <a:ext cx="52" cy="111"/>
                </a:xfrm>
                <a:custGeom>
                  <a:avLst/>
                  <a:gdLst>
                    <a:gd name="T0" fmla="*/ 20 w 22"/>
                    <a:gd name="T1" fmla="*/ 23 h 47"/>
                    <a:gd name="T2" fmla="*/ 22 w 22"/>
                    <a:gd name="T3" fmla="*/ 21 h 47"/>
                    <a:gd name="T4" fmla="*/ 22 w 22"/>
                    <a:gd name="T5" fmla="*/ 7 h 47"/>
                    <a:gd name="T6" fmla="*/ 16 w 22"/>
                    <a:gd name="T7" fmla="*/ 0 h 47"/>
                    <a:gd name="T8" fmla="*/ 6 w 22"/>
                    <a:gd name="T9" fmla="*/ 0 h 47"/>
                    <a:gd name="T10" fmla="*/ 0 w 22"/>
                    <a:gd name="T11" fmla="*/ 7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0 w 22"/>
                    <a:gd name="T27" fmla="*/ 44 h 47"/>
                    <a:gd name="T28" fmla="*/ 10 w 22"/>
                    <a:gd name="T29" fmla="*/ 23 h 47"/>
                    <a:gd name="T30" fmla="*/ 11 w 22"/>
                    <a:gd name="T31" fmla="*/ 23 h 47"/>
                    <a:gd name="T32" fmla="*/ 11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20"/>
                        <a:pt x="22" y="8"/>
                        <a:pt x="22" y="7"/>
                      </a:cubicBezTo>
                      <a:cubicBezTo>
                        <a:pt x="22" y="3"/>
                        <a:pt x="19" y="0"/>
                        <a:pt x="16" y="0"/>
                      </a:cubicBezTo>
                      <a:cubicBezTo>
                        <a:pt x="14" y="0"/>
                        <a:pt x="7" y="0"/>
                        <a:pt x="6" y="0"/>
                      </a:cubicBezTo>
                      <a:cubicBezTo>
                        <a:pt x="2" y="0"/>
                        <a:pt x="0" y="3"/>
                        <a:pt x="0" y="7"/>
                      </a:cubicBezTo>
                      <a:cubicBezTo>
                        <a:pt x="0" y="8"/>
                        <a:pt x="0" y="20"/>
                        <a:pt x="0" y="21"/>
                      </a:cubicBez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26" name="Oval 1543"/>
                <p:cNvSpPr>
                  <a:spLocks noChangeArrowheads="1"/>
                </p:cNvSpPr>
                <p:nvPr/>
              </p:nvSpPr>
              <p:spPr bwMode="auto">
                <a:xfrm>
                  <a:off x="12645"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27" name="Freeform 1544"/>
                <p:cNvSpPr>
                  <a:spLocks/>
                </p:cNvSpPr>
                <p:nvPr/>
              </p:nvSpPr>
              <p:spPr bwMode="auto">
                <a:xfrm>
                  <a:off x="13083" y="1147"/>
                  <a:ext cx="63" cy="111"/>
                </a:xfrm>
                <a:custGeom>
                  <a:avLst/>
                  <a:gdLst>
                    <a:gd name="T0" fmla="*/ 17 w 27"/>
                    <a:gd name="T1" fmla="*/ 0 h 47"/>
                    <a:gd name="T2" fmla="*/ 10 w 27"/>
                    <a:gd name="T3" fmla="*/ 0 h 47"/>
                    <a:gd name="T4" fmla="*/ 4 w 27"/>
                    <a:gd name="T5" fmla="*/ 5 h 47"/>
                    <a:gd name="T6" fmla="*/ 0 w 27"/>
                    <a:gd name="T7" fmla="*/ 19 h 47"/>
                    <a:gd name="T8" fmla="*/ 1 w 27"/>
                    <a:gd name="T9" fmla="*/ 21 h 47"/>
                    <a:gd name="T10" fmla="*/ 4 w 27"/>
                    <a:gd name="T11" fmla="*/ 20 h 47"/>
                    <a:gd name="T12" fmla="*/ 8 w 27"/>
                    <a:gd name="T13" fmla="*/ 7 h 47"/>
                    <a:gd name="T14" fmla="*/ 9 w 27"/>
                    <a:gd name="T15" fmla="*/ 7 h 47"/>
                    <a:gd name="T16" fmla="*/ 2 w 27"/>
                    <a:gd name="T17" fmla="*/ 29 h 47"/>
                    <a:gd name="T18" fmla="*/ 8 w 27"/>
                    <a:gd name="T19" fmla="*/ 29 h 47"/>
                    <a:gd name="T20" fmla="*/ 8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6 w 27"/>
                    <a:gd name="T33" fmla="*/ 47 h 47"/>
                    <a:gd name="T34" fmla="*/ 18 w 27"/>
                    <a:gd name="T35" fmla="*/ 45 h 47"/>
                    <a:gd name="T36" fmla="*/ 18 w 27"/>
                    <a:gd name="T37" fmla="*/ 29 h 47"/>
                    <a:gd name="T38" fmla="*/ 25 w 27"/>
                    <a:gd name="T39" fmla="*/ 29 h 47"/>
                    <a:gd name="T40" fmla="*/ 18 w 27"/>
                    <a:gd name="T41" fmla="*/ 7 h 47"/>
                    <a:gd name="T42" fmla="*/ 19 w 27"/>
                    <a:gd name="T43" fmla="*/ 7 h 47"/>
                    <a:gd name="T44" fmla="*/ 23 w 27"/>
                    <a:gd name="T45" fmla="*/ 20 h 47"/>
                    <a:gd name="T46" fmla="*/ 25 w 27"/>
                    <a:gd name="T47" fmla="*/ 21 h 47"/>
                    <a:gd name="T48" fmla="*/ 27 w 27"/>
                    <a:gd name="T49" fmla="*/ 19 h 47"/>
                    <a:gd name="T50" fmla="*/ 23 w 27"/>
                    <a:gd name="T51" fmla="*/ 5 h 47"/>
                    <a:gd name="T52" fmla="*/ 17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7" y="0"/>
                      </a:moveTo>
                      <a:cubicBezTo>
                        <a:pt x="16" y="0"/>
                        <a:pt x="11" y="0"/>
                        <a:pt x="10" y="0"/>
                      </a:cubicBezTo>
                      <a:cubicBezTo>
                        <a:pt x="7" y="0"/>
                        <a:pt x="5" y="3"/>
                        <a:pt x="4" y="5"/>
                      </a:cubicBezTo>
                      <a:cubicBezTo>
                        <a:pt x="3"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28" name="Oval 1545"/>
                <p:cNvSpPr>
                  <a:spLocks noChangeArrowheads="1"/>
                </p:cNvSpPr>
                <p:nvPr/>
              </p:nvSpPr>
              <p:spPr bwMode="auto">
                <a:xfrm>
                  <a:off x="12645"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29" name="Freeform 1546"/>
                <p:cNvSpPr>
                  <a:spLocks/>
                </p:cNvSpPr>
                <p:nvPr/>
              </p:nvSpPr>
              <p:spPr bwMode="auto">
                <a:xfrm>
                  <a:off x="12628" y="1443"/>
                  <a:ext cx="55" cy="109"/>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8 w 23"/>
                    <a:gd name="T31" fmla="*/ 44 h 46"/>
                    <a:gd name="T32" fmla="*/ 18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30" name="Oval 1547"/>
                <p:cNvSpPr>
                  <a:spLocks noChangeArrowheads="1"/>
                </p:cNvSpPr>
                <p:nvPr/>
              </p:nvSpPr>
              <p:spPr bwMode="auto">
                <a:xfrm>
                  <a:off x="12645"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31" name="Freeform 1548"/>
                <p:cNvSpPr>
                  <a:spLocks/>
                </p:cNvSpPr>
                <p:nvPr/>
              </p:nvSpPr>
              <p:spPr bwMode="auto">
                <a:xfrm>
                  <a:off x="13087" y="1296"/>
                  <a:ext cx="55"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7" y="45"/>
                        <a:pt x="17" y="44"/>
                      </a:cubicBezTo>
                      <a:cubicBezTo>
                        <a:pt x="17" y="42"/>
                        <a:pt x="17" y="7"/>
                        <a:pt x="17" y="7"/>
                      </a:cubicBezTo>
                      <a:cubicBezTo>
                        <a:pt x="17" y="7"/>
                        <a:pt x="17"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32" name="Oval 1549"/>
                <p:cNvSpPr>
                  <a:spLocks noChangeArrowheads="1"/>
                </p:cNvSpPr>
                <p:nvPr/>
              </p:nvSpPr>
              <p:spPr bwMode="auto">
                <a:xfrm>
                  <a:off x="13104"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33" name="Oval 1550"/>
                <p:cNvSpPr>
                  <a:spLocks noChangeArrowheads="1"/>
                </p:cNvSpPr>
                <p:nvPr/>
              </p:nvSpPr>
              <p:spPr bwMode="auto">
                <a:xfrm>
                  <a:off x="12907"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34" name="Freeform 1551"/>
                <p:cNvSpPr>
                  <a:spLocks/>
                </p:cNvSpPr>
                <p:nvPr/>
              </p:nvSpPr>
              <p:spPr bwMode="auto">
                <a:xfrm>
                  <a:off x="12690" y="1443"/>
                  <a:ext cx="64" cy="111"/>
                </a:xfrm>
                <a:custGeom>
                  <a:avLst/>
                  <a:gdLst>
                    <a:gd name="T0" fmla="*/ 22 w 27"/>
                    <a:gd name="T1" fmla="*/ 4 h 47"/>
                    <a:gd name="T2" fmla="*/ 17 w 27"/>
                    <a:gd name="T3" fmla="*/ 0 h 47"/>
                    <a:gd name="T4" fmla="*/ 9 w 27"/>
                    <a:gd name="T5" fmla="*/ 0 h 47"/>
                    <a:gd name="T6" fmla="*/ 4 w 27"/>
                    <a:gd name="T7" fmla="*/ 4 h 47"/>
                    <a:gd name="T8" fmla="*/ 0 w 27"/>
                    <a:gd name="T9" fmla="*/ 18 h 47"/>
                    <a:gd name="T10" fmla="*/ 1 w 27"/>
                    <a:gd name="T11" fmla="*/ 20 h 47"/>
                    <a:gd name="T12" fmla="*/ 4 w 27"/>
                    <a:gd name="T13" fmla="*/ 19 h 47"/>
                    <a:gd name="T14" fmla="*/ 7 w 27"/>
                    <a:gd name="T15" fmla="*/ 6 h 47"/>
                    <a:gd name="T16" fmla="*/ 9 w 27"/>
                    <a:gd name="T17" fmla="*/ 6 h 47"/>
                    <a:gd name="T18" fmla="*/ 2 w 27"/>
                    <a:gd name="T19" fmla="*/ 28 h 47"/>
                    <a:gd name="T20" fmla="*/ 8 w 27"/>
                    <a:gd name="T21" fmla="*/ 28 h 47"/>
                    <a:gd name="T22" fmla="*/ 8 w 27"/>
                    <a:gd name="T23" fmla="*/ 44 h 47"/>
                    <a:gd name="T24" fmla="*/ 10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4 w 27"/>
                    <a:gd name="T41" fmla="*/ 28 h 47"/>
                    <a:gd name="T42" fmla="*/ 18 w 27"/>
                    <a:gd name="T43" fmla="*/ 6 h 47"/>
                    <a:gd name="T44" fmla="*/ 19 w 27"/>
                    <a:gd name="T45" fmla="*/ 6 h 47"/>
                    <a:gd name="T46" fmla="*/ 23 w 27"/>
                    <a:gd name="T47" fmla="*/ 19 h 47"/>
                    <a:gd name="T48" fmla="*/ 25 w 27"/>
                    <a:gd name="T49" fmla="*/ 20 h 47"/>
                    <a:gd name="T50" fmla="*/ 26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6" y="18"/>
                      </a:cubicBezTo>
                      <a:cubicBezTo>
                        <a:pt x="26" y="17"/>
                        <a:pt x="24" y="10"/>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35" name="Oval 1552"/>
                <p:cNvSpPr>
                  <a:spLocks noChangeArrowheads="1"/>
                </p:cNvSpPr>
                <p:nvPr/>
              </p:nvSpPr>
              <p:spPr bwMode="auto">
                <a:xfrm>
                  <a:off x="13104"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36" name="Freeform 1553"/>
                <p:cNvSpPr>
                  <a:spLocks/>
                </p:cNvSpPr>
                <p:nvPr/>
              </p:nvSpPr>
              <p:spPr bwMode="auto">
                <a:xfrm>
                  <a:off x="13021" y="1147"/>
                  <a:ext cx="54" cy="111"/>
                </a:xfrm>
                <a:custGeom>
                  <a:avLst/>
                  <a:gdLst>
                    <a:gd name="T0" fmla="*/ 21 w 23"/>
                    <a:gd name="T1" fmla="*/ 23 h 47"/>
                    <a:gd name="T2" fmla="*/ 23 w 23"/>
                    <a:gd name="T3" fmla="*/ 21 h 47"/>
                    <a:gd name="T4" fmla="*/ 23 w 23"/>
                    <a:gd name="T5" fmla="*/ 7 h 47"/>
                    <a:gd name="T6" fmla="*/ 17 w 23"/>
                    <a:gd name="T7" fmla="*/ 0 h 47"/>
                    <a:gd name="T8" fmla="*/ 6 w 23"/>
                    <a:gd name="T9" fmla="*/ 0 h 47"/>
                    <a:gd name="T10" fmla="*/ 0 w 23"/>
                    <a:gd name="T11" fmla="*/ 7 h 47"/>
                    <a:gd name="T12" fmla="*/ 0 w 23"/>
                    <a:gd name="T13" fmla="*/ 21 h 47"/>
                    <a:gd name="T14" fmla="*/ 2 w 23"/>
                    <a:gd name="T15" fmla="*/ 23 h 47"/>
                    <a:gd name="T16" fmla="*/ 4 w 23"/>
                    <a:gd name="T17" fmla="*/ 21 h 47"/>
                    <a:gd name="T18" fmla="*/ 4 w 23"/>
                    <a:gd name="T19" fmla="*/ 8 h 47"/>
                    <a:gd name="T20" fmla="*/ 6 w 23"/>
                    <a:gd name="T21" fmla="*/ 8 h 47"/>
                    <a:gd name="T22" fmla="*/ 6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37" name="Oval 1554"/>
                <p:cNvSpPr>
                  <a:spLocks noChangeArrowheads="1"/>
                </p:cNvSpPr>
                <p:nvPr/>
              </p:nvSpPr>
              <p:spPr bwMode="auto">
                <a:xfrm>
                  <a:off x="13104"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38" name="Oval 1555"/>
                <p:cNvSpPr>
                  <a:spLocks noChangeArrowheads="1"/>
                </p:cNvSpPr>
                <p:nvPr/>
              </p:nvSpPr>
              <p:spPr bwMode="auto">
                <a:xfrm>
                  <a:off x="12907"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39" name="Freeform 1556"/>
                <p:cNvSpPr>
                  <a:spLocks/>
                </p:cNvSpPr>
                <p:nvPr/>
              </p:nvSpPr>
              <p:spPr bwMode="auto">
                <a:xfrm>
                  <a:off x="12891" y="1147"/>
                  <a:ext cx="54" cy="111"/>
                </a:xfrm>
                <a:custGeom>
                  <a:avLst/>
                  <a:gdLst>
                    <a:gd name="T0" fmla="*/ 21 w 23"/>
                    <a:gd name="T1" fmla="*/ 23 h 47"/>
                    <a:gd name="T2" fmla="*/ 23 w 23"/>
                    <a:gd name="T3" fmla="*/ 21 h 47"/>
                    <a:gd name="T4" fmla="*/ 23 w 23"/>
                    <a:gd name="T5" fmla="*/ 7 h 47"/>
                    <a:gd name="T6" fmla="*/ 17 w 23"/>
                    <a:gd name="T7" fmla="*/ 0 h 47"/>
                    <a:gd name="T8" fmla="*/ 6 w 23"/>
                    <a:gd name="T9" fmla="*/ 0 h 47"/>
                    <a:gd name="T10" fmla="*/ 0 w 23"/>
                    <a:gd name="T11" fmla="*/ 7 h 47"/>
                    <a:gd name="T12" fmla="*/ 0 w 23"/>
                    <a:gd name="T13" fmla="*/ 21 h 47"/>
                    <a:gd name="T14" fmla="*/ 2 w 23"/>
                    <a:gd name="T15" fmla="*/ 23 h 47"/>
                    <a:gd name="T16" fmla="*/ 4 w 23"/>
                    <a:gd name="T17" fmla="*/ 21 h 47"/>
                    <a:gd name="T18" fmla="*/ 4 w 23"/>
                    <a:gd name="T19" fmla="*/ 8 h 47"/>
                    <a:gd name="T20" fmla="*/ 5 w 23"/>
                    <a:gd name="T21" fmla="*/ 8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7 w 23"/>
                    <a:gd name="T37" fmla="*/ 44 h 47"/>
                    <a:gd name="T38" fmla="*/ 17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19"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40" name="Oval 1557"/>
                <p:cNvSpPr>
                  <a:spLocks noChangeArrowheads="1"/>
                </p:cNvSpPr>
                <p:nvPr/>
              </p:nvSpPr>
              <p:spPr bwMode="auto">
                <a:xfrm>
                  <a:off x="12971"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41" name="Oval 1558"/>
                <p:cNvSpPr>
                  <a:spLocks noChangeArrowheads="1"/>
                </p:cNvSpPr>
                <p:nvPr/>
              </p:nvSpPr>
              <p:spPr bwMode="auto">
                <a:xfrm>
                  <a:off x="13038"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42" name="Oval 1559"/>
                <p:cNvSpPr>
                  <a:spLocks noChangeArrowheads="1"/>
                </p:cNvSpPr>
                <p:nvPr/>
              </p:nvSpPr>
              <p:spPr bwMode="auto">
                <a:xfrm>
                  <a:off x="1303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43" name="Freeform 1560"/>
                <p:cNvSpPr>
                  <a:spLocks/>
                </p:cNvSpPr>
                <p:nvPr/>
              </p:nvSpPr>
              <p:spPr bwMode="auto">
                <a:xfrm>
                  <a:off x="12623"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6 h 47"/>
                    <a:gd name="T46" fmla="*/ 19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7" y="0"/>
                      </a:cubicBezTo>
                      <a:cubicBezTo>
                        <a:pt x="16" y="0"/>
                        <a:pt x="11" y="0"/>
                        <a:pt x="10" y="0"/>
                      </a:cubicBezTo>
                      <a:cubicBezTo>
                        <a:pt x="7" y="0"/>
                        <a:pt x="5" y="2"/>
                        <a:pt x="4" y="4"/>
                      </a:cubicBezTo>
                      <a:cubicBezTo>
                        <a:pt x="3" y="10"/>
                        <a:pt x="1" y="18"/>
                        <a:pt x="0" y="18"/>
                      </a:cubicBezTo>
                      <a:cubicBezTo>
                        <a:pt x="0" y="19"/>
                        <a:pt x="1" y="20"/>
                        <a:pt x="2" y="21"/>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44" name="Freeform 1561"/>
                <p:cNvSpPr>
                  <a:spLocks/>
                </p:cNvSpPr>
                <p:nvPr/>
              </p:nvSpPr>
              <p:spPr bwMode="auto">
                <a:xfrm>
                  <a:off x="12950" y="1443"/>
                  <a:ext cx="64" cy="111"/>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4 w 27"/>
                    <a:gd name="T27" fmla="*/ 44 h 47"/>
                    <a:gd name="T28" fmla="*/ 14 w 27"/>
                    <a:gd name="T29" fmla="*/ 28 h 47"/>
                    <a:gd name="T30" fmla="*/ 15 w 27"/>
                    <a:gd name="T31" fmla="*/ 28 h 47"/>
                    <a:gd name="T32" fmla="*/ 15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3"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45" name="Freeform 1562"/>
                <p:cNvSpPr>
                  <a:spLocks/>
                </p:cNvSpPr>
                <p:nvPr/>
              </p:nvSpPr>
              <p:spPr bwMode="auto">
                <a:xfrm>
                  <a:off x="12957" y="1296"/>
                  <a:ext cx="52" cy="111"/>
                </a:xfrm>
                <a:custGeom>
                  <a:avLst/>
                  <a:gdLst>
                    <a:gd name="T0" fmla="*/ 0 w 22"/>
                    <a:gd name="T1" fmla="*/ 6 h 47"/>
                    <a:gd name="T2" fmla="*/ 0 w 22"/>
                    <a:gd name="T3" fmla="*/ 21 h 47"/>
                    <a:gd name="T4" fmla="*/ 2 w 22"/>
                    <a:gd name="T5" fmla="*/ 23 h 47"/>
                    <a:gd name="T6" fmla="*/ 4 w 22"/>
                    <a:gd name="T7" fmla="*/ 21 h 47"/>
                    <a:gd name="T8" fmla="*/ 4 w 22"/>
                    <a:gd name="T9" fmla="*/ 7 h 47"/>
                    <a:gd name="T10" fmla="*/ 5 w 22"/>
                    <a:gd name="T11" fmla="*/ 7 h 47"/>
                    <a:gd name="T12" fmla="*/ 5 w 22"/>
                    <a:gd name="T13" fmla="*/ 44 h 47"/>
                    <a:gd name="T14" fmla="*/ 8 w 22"/>
                    <a:gd name="T15" fmla="*/ 47 h 47"/>
                    <a:gd name="T16" fmla="*/ 10 w 22"/>
                    <a:gd name="T17" fmla="*/ 44 h 47"/>
                    <a:gd name="T18" fmla="*/ 10 w 22"/>
                    <a:gd name="T19" fmla="*/ 23 h 47"/>
                    <a:gd name="T20" fmla="*/ 12 w 22"/>
                    <a:gd name="T21" fmla="*/ 23 h 47"/>
                    <a:gd name="T22" fmla="*/ 12 w 22"/>
                    <a:gd name="T23" fmla="*/ 44 h 47"/>
                    <a:gd name="T24" fmla="*/ 14 w 22"/>
                    <a:gd name="T25" fmla="*/ 47 h 47"/>
                    <a:gd name="T26" fmla="*/ 17 w 22"/>
                    <a:gd name="T27" fmla="*/ 44 h 47"/>
                    <a:gd name="T28" fmla="*/ 17 w 22"/>
                    <a:gd name="T29" fmla="*/ 7 h 47"/>
                    <a:gd name="T30" fmla="*/ 18 w 22"/>
                    <a:gd name="T31" fmla="*/ 7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ubicBezTo>
                        <a:pt x="21" y="23"/>
                        <a:pt x="22" y="22"/>
                        <a:pt x="22" y="21"/>
                      </a:cubicBezTo>
                      <a:cubicBezTo>
                        <a:pt x="22" y="19"/>
                        <a:pt x="22" y="8"/>
                        <a:pt x="22" y="6"/>
                      </a:cubicBezTo>
                      <a:cubicBezTo>
                        <a:pt x="22" y="3"/>
                        <a:pt x="20" y="0"/>
                        <a:pt x="16" y="0"/>
                      </a:cubicBezTo>
                      <a:cubicBezTo>
                        <a:pt x="15" y="0"/>
                        <a:pt x="7" y="0"/>
                        <a:pt x="6" y="0"/>
                      </a:cubicBezTo>
                      <a:cubicBezTo>
                        <a:pt x="2"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46" name="Freeform 1563"/>
                <p:cNvSpPr>
                  <a:spLocks/>
                </p:cNvSpPr>
                <p:nvPr/>
              </p:nvSpPr>
              <p:spPr bwMode="auto">
                <a:xfrm>
                  <a:off x="12886"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20" y="0"/>
                        <a:pt x="17" y="0"/>
                      </a:cubicBezTo>
                      <a:cubicBezTo>
                        <a:pt x="16" y="0"/>
                        <a:pt x="11" y="0"/>
                        <a:pt x="10" y="0"/>
                      </a:cubicBezTo>
                      <a:cubicBezTo>
                        <a:pt x="7" y="0"/>
                        <a:pt x="5" y="2"/>
                        <a:pt x="4" y="4"/>
                      </a:cubicBezTo>
                      <a:cubicBezTo>
                        <a:pt x="2" y="10"/>
                        <a:pt x="0" y="18"/>
                        <a:pt x="0" y="18"/>
                      </a:cubicBezTo>
                      <a:cubicBezTo>
                        <a:pt x="0" y="19"/>
                        <a:pt x="0" y="20"/>
                        <a:pt x="1" y="21"/>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47" name="Freeform 1564"/>
                <p:cNvSpPr>
                  <a:spLocks/>
                </p:cNvSpPr>
                <p:nvPr/>
              </p:nvSpPr>
              <p:spPr bwMode="auto">
                <a:xfrm>
                  <a:off x="12694" y="1296"/>
                  <a:ext cx="55"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7 h 47"/>
                    <a:gd name="T30" fmla="*/ 18 w 23"/>
                    <a:gd name="T31" fmla="*/ 7 h 47"/>
                    <a:gd name="T32" fmla="*/ 18 w 23"/>
                    <a:gd name="T33" fmla="*/ 21 h 47"/>
                    <a:gd name="T34" fmla="*/ 21 w 23"/>
                    <a:gd name="T35" fmla="*/ 23 h 47"/>
                    <a:gd name="T36" fmla="*/ 23 w 23"/>
                    <a:gd name="T37" fmla="*/ 21 h 47"/>
                    <a:gd name="T38" fmla="*/ 23 w 23"/>
                    <a:gd name="T39" fmla="*/ 6 h 47"/>
                    <a:gd name="T40" fmla="*/ 16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1" y="23"/>
                      </a:cubicBezTo>
                      <a:cubicBezTo>
                        <a:pt x="22" y="23"/>
                        <a:pt x="23" y="22"/>
                        <a:pt x="23" y="21"/>
                      </a:cubicBezTo>
                      <a:cubicBezTo>
                        <a:pt x="23" y="19"/>
                        <a:pt x="23" y="8"/>
                        <a:pt x="23" y="6"/>
                      </a:cubicBezTo>
                      <a:cubicBezTo>
                        <a:pt x="23" y="3"/>
                        <a:pt x="20" y="0"/>
                        <a:pt x="16"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48" name="Oval 1565"/>
                <p:cNvSpPr>
                  <a:spLocks noChangeArrowheads="1"/>
                </p:cNvSpPr>
                <p:nvPr/>
              </p:nvSpPr>
              <p:spPr bwMode="auto">
                <a:xfrm>
                  <a:off x="12971"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49" name="Freeform 1566"/>
                <p:cNvSpPr>
                  <a:spLocks/>
                </p:cNvSpPr>
                <p:nvPr/>
              </p:nvSpPr>
              <p:spPr bwMode="auto">
                <a:xfrm>
                  <a:off x="13021"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4" y="23"/>
                        <a:pt x="4" y="22"/>
                        <a:pt x="4" y="20"/>
                      </a:cubicBezTo>
                      <a:cubicBezTo>
                        <a:pt x="4" y="19"/>
                        <a:pt x="4" y="7"/>
                        <a:pt x="4" y="7"/>
                      </a:cubicBezTo>
                      <a:cubicBezTo>
                        <a:pt x="4" y="7"/>
                        <a:pt x="4"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50" name="Oval 1567"/>
                <p:cNvSpPr>
                  <a:spLocks noChangeArrowheads="1"/>
                </p:cNvSpPr>
                <p:nvPr/>
              </p:nvSpPr>
              <p:spPr bwMode="auto">
                <a:xfrm>
                  <a:off x="12971"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51" name="Oval 1568"/>
                <p:cNvSpPr>
                  <a:spLocks noChangeArrowheads="1"/>
                </p:cNvSpPr>
                <p:nvPr/>
              </p:nvSpPr>
              <p:spPr bwMode="auto">
                <a:xfrm>
                  <a:off x="13038"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52" name="Freeform 1569"/>
                <p:cNvSpPr>
                  <a:spLocks/>
                </p:cNvSpPr>
                <p:nvPr/>
              </p:nvSpPr>
              <p:spPr bwMode="auto">
                <a:xfrm>
                  <a:off x="13016"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1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53" name="Freeform 1570"/>
                <p:cNvSpPr>
                  <a:spLocks/>
                </p:cNvSpPr>
                <p:nvPr/>
              </p:nvSpPr>
              <p:spPr bwMode="auto">
                <a:xfrm>
                  <a:off x="12891"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5 w 23"/>
                    <a:gd name="T11" fmla="*/ 7 h 46"/>
                    <a:gd name="T12" fmla="*/ 5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7 w 23"/>
                    <a:gd name="T27" fmla="*/ 44 h 46"/>
                    <a:gd name="T28" fmla="*/ 17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54" name="Freeform 1571"/>
                <p:cNvSpPr>
                  <a:spLocks/>
                </p:cNvSpPr>
                <p:nvPr/>
              </p:nvSpPr>
              <p:spPr bwMode="auto">
                <a:xfrm>
                  <a:off x="12950" y="1147"/>
                  <a:ext cx="64"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9 h 47"/>
                    <a:gd name="T20" fmla="*/ 9 w 27"/>
                    <a:gd name="T21" fmla="*/ 29 h 47"/>
                    <a:gd name="T22" fmla="*/ 9 w 27"/>
                    <a:gd name="T23" fmla="*/ 45 h 47"/>
                    <a:gd name="T24" fmla="*/ 11 w 27"/>
                    <a:gd name="T25" fmla="*/ 47 h 47"/>
                    <a:gd name="T26" fmla="*/ 14 w 27"/>
                    <a:gd name="T27" fmla="*/ 45 h 47"/>
                    <a:gd name="T28" fmla="*/ 14 w 27"/>
                    <a:gd name="T29" fmla="*/ 29 h 47"/>
                    <a:gd name="T30" fmla="*/ 15 w 27"/>
                    <a:gd name="T31" fmla="*/ 29 h 47"/>
                    <a:gd name="T32" fmla="*/ 15 w 27"/>
                    <a:gd name="T33" fmla="*/ 45 h 47"/>
                    <a:gd name="T34" fmla="*/ 17 w 27"/>
                    <a:gd name="T35" fmla="*/ 47 h 47"/>
                    <a:gd name="T36" fmla="*/ 19 w 27"/>
                    <a:gd name="T37" fmla="*/ 45 h 47"/>
                    <a:gd name="T38" fmla="*/ 19 w 27"/>
                    <a:gd name="T39" fmla="*/ 29 h 47"/>
                    <a:gd name="T40" fmla="*/ 25 w 27"/>
                    <a:gd name="T41" fmla="*/ 29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3"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55" name="Oval 1572"/>
                <p:cNvSpPr>
                  <a:spLocks noChangeArrowheads="1"/>
                </p:cNvSpPr>
                <p:nvPr/>
              </p:nvSpPr>
              <p:spPr bwMode="auto">
                <a:xfrm>
                  <a:off x="12907"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56" name="Freeform 1573"/>
                <p:cNvSpPr>
                  <a:spLocks/>
                </p:cNvSpPr>
                <p:nvPr/>
              </p:nvSpPr>
              <p:spPr bwMode="auto">
                <a:xfrm>
                  <a:off x="12761"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0 w 22"/>
                    <a:gd name="T17" fmla="*/ 44 h 46"/>
                    <a:gd name="T18" fmla="*/ 10 w 22"/>
                    <a:gd name="T19" fmla="*/ 23 h 46"/>
                    <a:gd name="T20" fmla="*/ 11 w 22"/>
                    <a:gd name="T21" fmla="*/ 23 h 46"/>
                    <a:gd name="T22" fmla="*/ 11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0"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8"/>
                        <a:pt x="22" y="6"/>
                      </a:cubicBezTo>
                      <a:cubicBezTo>
                        <a:pt x="22" y="2"/>
                        <a:pt x="19" y="0"/>
                        <a:pt x="16" y="0"/>
                      </a:cubicBezTo>
                      <a:cubicBezTo>
                        <a:pt x="14" y="0"/>
                        <a:pt x="7"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57" name="Oval 1574"/>
                <p:cNvSpPr>
                  <a:spLocks noChangeArrowheads="1"/>
                </p:cNvSpPr>
                <p:nvPr/>
              </p:nvSpPr>
              <p:spPr bwMode="auto">
                <a:xfrm>
                  <a:off x="1277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58" name="Freeform 1575"/>
                <p:cNvSpPr>
                  <a:spLocks/>
                </p:cNvSpPr>
                <p:nvPr/>
              </p:nvSpPr>
              <p:spPr bwMode="auto">
                <a:xfrm>
                  <a:off x="12690" y="1147"/>
                  <a:ext cx="64" cy="111"/>
                </a:xfrm>
                <a:custGeom>
                  <a:avLst/>
                  <a:gdLst>
                    <a:gd name="T0" fmla="*/ 22 w 27"/>
                    <a:gd name="T1" fmla="*/ 5 h 47"/>
                    <a:gd name="T2" fmla="*/ 17 w 27"/>
                    <a:gd name="T3" fmla="*/ 0 h 47"/>
                    <a:gd name="T4" fmla="*/ 9 w 27"/>
                    <a:gd name="T5" fmla="*/ 0 h 47"/>
                    <a:gd name="T6" fmla="*/ 4 w 27"/>
                    <a:gd name="T7" fmla="*/ 5 h 47"/>
                    <a:gd name="T8" fmla="*/ 0 w 27"/>
                    <a:gd name="T9" fmla="*/ 19 h 47"/>
                    <a:gd name="T10" fmla="*/ 1 w 27"/>
                    <a:gd name="T11" fmla="*/ 21 h 47"/>
                    <a:gd name="T12" fmla="*/ 4 w 27"/>
                    <a:gd name="T13" fmla="*/ 20 h 47"/>
                    <a:gd name="T14" fmla="*/ 7 w 27"/>
                    <a:gd name="T15" fmla="*/ 7 h 47"/>
                    <a:gd name="T16" fmla="*/ 9 w 27"/>
                    <a:gd name="T17" fmla="*/ 7 h 47"/>
                    <a:gd name="T18" fmla="*/ 2 w 27"/>
                    <a:gd name="T19" fmla="*/ 29 h 47"/>
                    <a:gd name="T20" fmla="*/ 8 w 27"/>
                    <a:gd name="T21" fmla="*/ 29 h 47"/>
                    <a:gd name="T22" fmla="*/ 8 w 27"/>
                    <a:gd name="T23" fmla="*/ 45 h 47"/>
                    <a:gd name="T24" fmla="*/ 10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8 w 27"/>
                    <a:gd name="T37" fmla="*/ 45 h 47"/>
                    <a:gd name="T38" fmla="*/ 18 w 27"/>
                    <a:gd name="T39" fmla="*/ 29 h 47"/>
                    <a:gd name="T40" fmla="*/ 24 w 27"/>
                    <a:gd name="T41" fmla="*/ 29 h 47"/>
                    <a:gd name="T42" fmla="*/ 18 w 27"/>
                    <a:gd name="T43" fmla="*/ 7 h 47"/>
                    <a:gd name="T44" fmla="*/ 19 w 27"/>
                    <a:gd name="T45" fmla="*/ 7 h 47"/>
                    <a:gd name="T46" fmla="*/ 23 w 27"/>
                    <a:gd name="T47" fmla="*/ 20 h 47"/>
                    <a:gd name="T48" fmla="*/ 25 w 27"/>
                    <a:gd name="T49" fmla="*/ 21 h 47"/>
                    <a:gd name="T50" fmla="*/ 26 w 27"/>
                    <a:gd name="T51" fmla="*/ 19 h 47"/>
                    <a:gd name="T52" fmla="*/ 22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5"/>
                      </a:move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0"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4" y="29"/>
                        <a:pt x="24" y="29"/>
                        <a:pt x="24"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6" y="19"/>
                      </a:cubicBezTo>
                      <a:cubicBezTo>
                        <a:pt x="26" y="18"/>
                        <a:pt x="24" y="11"/>
                        <a:pt x="2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59" name="Oval 1576"/>
                <p:cNvSpPr>
                  <a:spLocks noChangeArrowheads="1"/>
                </p:cNvSpPr>
                <p:nvPr/>
              </p:nvSpPr>
              <p:spPr bwMode="auto">
                <a:xfrm>
                  <a:off x="12711"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60" name="Oval 1577"/>
                <p:cNvSpPr>
                  <a:spLocks noChangeArrowheads="1"/>
                </p:cNvSpPr>
                <p:nvPr/>
              </p:nvSpPr>
              <p:spPr bwMode="auto">
                <a:xfrm>
                  <a:off x="12711"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61" name="Oval 1578"/>
                <p:cNvSpPr>
                  <a:spLocks noChangeArrowheads="1"/>
                </p:cNvSpPr>
                <p:nvPr/>
              </p:nvSpPr>
              <p:spPr bwMode="auto">
                <a:xfrm>
                  <a:off x="12841"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62" name="Freeform 1579"/>
                <p:cNvSpPr>
                  <a:spLocks/>
                </p:cNvSpPr>
                <p:nvPr/>
              </p:nvSpPr>
              <p:spPr bwMode="auto">
                <a:xfrm>
                  <a:off x="12825" y="1296"/>
                  <a:ext cx="54"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6 w 23"/>
                    <a:gd name="T11" fmla="*/ 7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4" y="23"/>
                        <a:pt x="4" y="22"/>
                        <a:pt x="4" y="21"/>
                      </a:cubicBezTo>
                      <a:cubicBezTo>
                        <a:pt x="4" y="19"/>
                        <a:pt x="4" y="7"/>
                        <a:pt x="4" y="7"/>
                      </a:cubicBezTo>
                      <a:cubicBezTo>
                        <a:pt x="4" y="7"/>
                        <a:pt x="4" y="7"/>
                        <a:pt x="6" y="7"/>
                      </a:cubicBezTo>
                      <a:cubicBezTo>
                        <a:pt x="6" y="7"/>
                        <a:pt x="6" y="42"/>
                        <a:pt x="6" y="44"/>
                      </a:cubicBezTo>
                      <a:cubicBezTo>
                        <a:pt x="6"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4" y="47"/>
                        <a:pt x="15" y="47"/>
                      </a:cubicBezTo>
                      <a:cubicBezTo>
                        <a:pt x="17"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63" name="Oval 1580"/>
                <p:cNvSpPr>
                  <a:spLocks noChangeArrowheads="1"/>
                </p:cNvSpPr>
                <p:nvPr/>
              </p:nvSpPr>
              <p:spPr bwMode="auto">
                <a:xfrm>
                  <a:off x="12841"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64" name="Freeform 1581"/>
                <p:cNvSpPr>
                  <a:spLocks/>
                </p:cNvSpPr>
                <p:nvPr/>
              </p:nvSpPr>
              <p:spPr bwMode="auto">
                <a:xfrm>
                  <a:off x="12754" y="1296"/>
                  <a:ext cx="66" cy="111"/>
                </a:xfrm>
                <a:custGeom>
                  <a:avLst/>
                  <a:gdLst>
                    <a:gd name="T0" fmla="*/ 27 w 28"/>
                    <a:gd name="T1" fmla="*/ 18 h 47"/>
                    <a:gd name="T2" fmla="*/ 23 w 28"/>
                    <a:gd name="T3" fmla="*/ 4 h 47"/>
                    <a:gd name="T4" fmla="*/ 18 w 28"/>
                    <a:gd name="T5" fmla="*/ 0 h 47"/>
                    <a:gd name="T6" fmla="*/ 10 w 28"/>
                    <a:gd name="T7" fmla="*/ 0 h 47"/>
                    <a:gd name="T8" fmla="*/ 5 w 28"/>
                    <a:gd name="T9" fmla="*/ 4 h 47"/>
                    <a:gd name="T10" fmla="*/ 1 w 28"/>
                    <a:gd name="T11" fmla="*/ 18 h 47"/>
                    <a:gd name="T12" fmla="*/ 2 w 28"/>
                    <a:gd name="T13" fmla="*/ 21 h 47"/>
                    <a:gd name="T14" fmla="*/ 4 w 28"/>
                    <a:gd name="T15" fmla="*/ 19 h 47"/>
                    <a:gd name="T16" fmla="*/ 8 w 28"/>
                    <a:gd name="T17" fmla="*/ 6 h 47"/>
                    <a:gd name="T18" fmla="*/ 9 w 28"/>
                    <a:gd name="T19" fmla="*/ 6 h 47"/>
                    <a:gd name="T20" fmla="*/ 3 w 28"/>
                    <a:gd name="T21" fmla="*/ 28 h 47"/>
                    <a:gd name="T22" fmla="*/ 9 w 28"/>
                    <a:gd name="T23" fmla="*/ 28 h 47"/>
                    <a:gd name="T24" fmla="*/ 9 w 28"/>
                    <a:gd name="T25" fmla="*/ 45 h 47"/>
                    <a:gd name="T26" fmla="*/ 11 w 28"/>
                    <a:gd name="T27" fmla="*/ 47 h 47"/>
                    <a:gd name="T28" fmla="*/ 13 w 28"/>
                    <a:gd name="T29" fmla="*/ 45 h 47"/>
                    <a:gd name="T30" fmla="*/ 13 w 28"/>
                    <a:gd name="T31" fmla="*/ 28 h 47"/>
                    <a:gd name="T32" fmla="*/ 15 w 28"/>
                    <a:gd name="T33" fmla="*/ 28 h 47"/>
                    <a:gd name="T34" fmla="*/ 15 w 28"/>
                    <a:gd name="T35" fmla="*/ 45 h 47"/>
                    <a:gd name="T36" fmla="*/ 17 w 28"/>
                    <a:gd name="T37" fmla="*/ 47 h 47"/>
                    <a:gd name="T38" fmla="*/ 19 w 28"/>
                    <a:gd name="T39" fmla="*/ 45 h 47"/>
                    <a:gd name="T40" fmla="*/ 19 w 28"/>
                    <a:gd name="T41" fmla="*/ 28 h 47"/>
                    <a:gd name="T42" fmla="*/ 25 w 28"/>
                    <a:gd name="T43" fmla="*/ 28 h 47"/>
                    <a:gd name="T44" fmla="*/ 19 w 28"/>
                    <a:gd name="T45" fmla="*/ 6 h 47"/>
                    <a:gd name="T46" fmla="*/ 20 w 28"/>
                    <a:gd name="T47" fmla="*/ 6 h 47"/>
                    <a:gd name="T48" fmla="*/ 24 w 28"/>
                    <a:gd name="T49" fmla="*/ 19 h 47"/>
                    <a:gd name="T50" fmla="*/ 26 w 28"/>
                    <a:gd name="T51" fmla="*/ 21 h 47"/>
                    <a:gd name="T52" fmla="*/ 27 w 28"/>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7" y="18"/>
                      </a:moveTo>
                      <a:cubicBezTo>
                        <a:pt x="27" y="18"/>
                        <a:pt x="25" y="10"/>
                        <a:pt x="23" y="4"/>
                      </a:cubicBezTo>
                      <a:cubicBezTo>
                        <a:pt x="22" y="2"/>
                        <a:pt x="20" y="0"/>
                        <a:pt x="18" y="0"/>
                      </a:cubicBezTo>
                      <a:cubicBezTo>
                        <a:pt x="17" y="0"/>
                        <a:pt x="11" y="0"/>
                        <a:pt x="10" y="0"/>
                      </a:cubicBezTo>
                      <a:cubicBezTo>
                        <a:pt x="8" y="0"/>
                        <a:pt x="6" y="2"/>
                        <a:pt x="5" y="4"/>
                      </a:cubicBezTo>
                      <a:cubicBezTo>
                        <a:pt x="3" y="10"/>
                        <a:pt x="1" y="18"/>
                        <a:pt x="1"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8"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65" name="Freeform 1582"/>
                <p:cNvSpPr>
                  <a:spLocks/>
                </p:cNvSpPr>
                <p:nvPr/>
              </p:nvSpPr>
              <p:spPr bwMode="auto">
                <a:xfrm>
                  <a:off x="12820" y="1443"/>
                  <a:ext cx="64" cy="111"/>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2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8" y="0"/>
                        <a:pt x="5" y="2"/>
                        <a:pt x="4"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2" y="28"/>
                        <a:pt x="2" y="28"/>
                        <a:pt x="2"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66" name="Freeform 1583"/>
                <p:cNvSpPr>
                  <a:spLocks/>
                </p:cNvSpPr>
                <p:nvPr/>
              </p:nvSpPr>
              <p:spPr bwMode="auto">
                <a:xfrm>
                  <a:off x="13083" y="1443"/>
                  <a:ext cx="63" cy="111"/>
                </a:xfrm>
                <a:custGeom>
                  <a:avLst/>
                  <a:gdLst>
                    <a:gd name="T0" fmla="*/ 23 w 27"/>
                    <a:gd name="T1" fmla="*/ 19 h 47"/>
                    <a:gd name="T2" fmla="*/ 25 w 27"/>
                    <a:gd name="T3" fmla="*/ 20 h 47"/>
                    <a:gd name="T4" fmla="*/ 27 w 27"/>
                    <a:gd name="T5" fmla="*/ 18 h 47"/>
                    <a:gd name="T6" fmla="*/ 23 w 27"/>
                    <a:gd name="T7" fmla="*/ 4 h 47"/>
                    <a:gd name="T8" fmla="*/ 17 w 27"/>
                    <a:gd name="T9" fmla="*/ 0 h 47"/>
                    <a:gd name="T10" fmla="*/ 10 w 27"/>
                    <a:gd name="T11" fmla="*/ 0 h 47"/>
                    <a:gd name="T12" fmla="*/ 4 w 27"/>
                    <a:gd name="T13" fmla="*/ 4 h 47"/>
                    <a:gd name="T14" fmla="*/ 0 w 27"/>
                    <a:gd name="T15" fmla="*/ 18 h 47"/>
                    <a:gd name="T16" fmla="*/ 1 w 27"/>
                    <a:gd name="T17" fmla="*/ 20 h 47"/>
                    <a:gd name="T18" fmla="*/ 4 w 27"/>
                    <a:gd name="T19" fmla="*/ 19 h 47"/>
                    <a:gd name="T20" fmla="*/ 8 w 27"/>
                    <a:gd name="T21" fmla="*/ 6 h 47"/>
                    <a:gd name="T22" fmla="*/ 9 w 27"/>
                    <a:gd name="T23" fmla="*/ 6 h 47"/>
                    <a:gd name="T24" fmla="*/ 2 w 27"/>
                    <a:gd name="T25" fmla="*/ 28 h 47"/>
                    <a:gd name="T26" fmla="*/ 8 w 27"/>
                    <a:gd name="T27" fmla="*/ 28 h 47"/>
                    <a:gd name="T28" fmla="*/ 8 w 27"/>
                    <a:gd name="T29" fmla="*/ 44 h 47"/>
                    <a:gd name="T30" fmla="*/ 11 w 27"/>
                    <a:gd name="T31" fmla="*/ 47 h 47"/>
                    <a:gd name="T32" fmla="*/ 13 w 27"/>
                    <a:gd name="T33" fmla="*/ 44 h 47"/>
                    <a:gd name="T34" fmla="*/ 13 w 27"/>
                    <a:gd name="T35" fmla="*/ 28 h 47"/>
                    <a:gd name="T36" fmla="*/ 14 w 27"/>
                    <a:gd name="T37" fmla="*/ 28 h 47"/>
                    <a:gd name="T38" fmla="*/ 14 w 27"/>
                    <a:gd name="T39" fmla="*/ 44 h 47"/>
                    <a:gd name="T40" fmla="*/ 16 w 27"/>
                    <a:gd name="T41" fmla="*/ 47 h 47"/>
                    <a:gd name="T42" fmla="*/ 18 w 27"/>
                    <a:gd name="T43" fmla="*/ 44 h 47"/>
                    <a:gd name="T44" fmla="*/ 18 w 27"/>
                    <a:gd name="T45" fmla="*/ 28 h 47"/>
                    <a:gd name="T46" fmla="*/ 25 w 27"/>
                    <a:gd name="T47" fmla="*/ 28 h 47"/>
                    <a:gd name="T48" fmla="*/ 18 w 27"/>
                    <a:gd name="T49" fmla="*/ 6 h 47"/>
                    <a:gd name="T50" fmla="*/ 19 w 27"/>
                    <a:gd name="T51" fmla="*/ 6 h 47"/>
                    <a:gd name="T52" fmla="*/ 23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19"/>
                      </a:moveTo>
                      <a:cubicBezTo>
                        <a:pt x="23" y="20"/>
                        <a:pt x="24" y="21"/>
                        <a:pt x="25"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3" y="10"/>
                        <a:pt x="0" y="17"/>
                        <a:pt x="0" y="18"/>
                      </a:cubicBezTo>
                      <a:cubicBezTo>
                        <a:pt x="0" y="19"/>
                        <a:pt x="0" y="20"/>
                        <a:pt x="1" y="20"/>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67" name="Freeform 1584"/>
                <p:cNvSpPr>
                  <a:spLocks/>
                </p:cNvSpPr>
                <p:nvPr/>
              </p:nvSpPr>
              <p:spPr bwMode="auto">
                <a:xfrm>
                  <a:off x="12387" y="1443"/>
                  <a:ext cx="35" cy="28"/>
                </a:xfrm>
                <a:custGeom>
                  <a:avLst/>
                  <a:gdLst>
                    <a:gd name="T0" fmla="*/ 9 w 15"/>
                    <a:gd name="T1" fmla="*/ 0 h 12"/>
                    <a:gd name="T2" fmla="*/ 0 w 15"/>
                    <a:gd name="T3" fmla="*/ 0 h 12"/>
                    <a:gd name="T4" fmla="*/ 10 w 15"/>
                    <a:gd name="T5" fmla="*/ 8 h 12"/>
                    <a:gd name="T6" fmla="*/ 10 w 15"/>
                    <a:gd name="T7" fmla="*/ 7 h 12"/>
                    <a:gd name="T8" fmla="*/ 11 w 15"/>
                    <a:gd name="T9" fmla="*/ 7 h 12"/>
                    <a:gd name="T10" fmla="*/ 11 w 15"/>
                    <a:gd name="T11" fmla="*/ 9 h 12"/>
                    <a:gd name="T12" fmla="*/ 15 w 15"/>
                    <a:gd name="T13" fmla="*/ 12 h 12"/>
                    <a:gd name="T14" fmla="*/ 15 w 15"/>
                    <a:gd name="T15" fmla="*/ 6 h 12"/>
                    <a:gd name="T16" fmla="*/ 9 w 15"/>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2">
                      <a:moveTo>
                        <a:pt x="9" y="0"/>
                      </a:moveTo>
                      <a:cubicBezTo>
                        <a:pt x="8" y="0"/>
                        <a:pt x="2" y="0"/>
                        <a:pt x="0" y="0"/>
                      </a:cubicBezTo>
                      <a:cubicBezTo>
                        <a:pt x="3" y="3"/>
                        <a:pt x="7" y="5"/>
                        <a:pt x="10" y="8"/>
                      </a:cubicBezTo>
                      <a:cubicBezTo>
                        <a:pt x="10" y="7"/>
                        <a:pt x="10" y="7"/>
                        <a:pt x="10" y="7"/>
                      </a:cubicBezTo>
                      <a:cubicBezTo>
                        <a:pt x="10" y="7"/>
                        <a:pt x="10" y="7"/>
                        <a:pt x="11" y="7"/>
                      </a:cubicBezTo>
                      <a:cubicBezTo>
                        <a:pt x="11" y="7"/>
                        <a:pt x="11" y="8"/>
                        <a:pt x="11" y="9"/>
                      </a:cubicBezTo>
                      <a:cubicBezTo>
                        <a:pt x="13" y="10"/>
                        <a:pt x="14" y="11"/>
                        <a:pt x="15" y="12"/>
                      </a:cubicBezTo>
                      <a:cubicBezTo>
                        <a:pt x="15" y="9"/>
                        <a:pt x="15" y="7"/>
                        <a:pt x="15" y="6"/>
                      </a:cubicBezTo>
                      <a:cubicBezTo>
                        <a:pt x="15"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68" name="Oval 1585"/>
                <p:cNvSpPr>
                  <a:spLocks noChangeArrowheads="1"/>
                </p:cNvSpPr>
                <p:nvPr/>
              </p:nvSpPr>
              <p:spPr bwMode="auto">
                <a:xfrm>
                  <a:off x="12517"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69" name="Freeform 1586"/>
                <p:cNvSpPr>
                  <a:spLocks/>
                </p:cNvSpPr>
                <p:nvPr/>
              </p:nvSpPr>
              <p:spPr bwMode="auto">
                <a:xfrm>
                  <a:off x="12432" y="1443"/>
                  <a:ext cx="61" cy="87"/>
                </a:xfrm>
                <a:custGeom>
                  <a:avLst/>
                  <a:gdLst>
                    <a:gd name="T0" fmla="*/ 24 w 26"/>
                    <a:gd name="T1" fmla="*/ 28 h 37"/>
                    <a:gd name="T2" fmla="*/ 17 w 26"/>
                    <a:gd name="T3" fmla="*/ 6 h 37"/>
                    <a:gd name="T4" fmla="*/ 19 w 26"/>
                    <a:gd name="T5" fmla="*/ 6 h 37"/>
                    <a:gd name="T6" fmla="*/ 22 w 26"/>
                    <a:gd name="T7" fmla="*/ 19 h 37"/>
                    <a:gd name="T8" fmla="*/ 25 w 26"/>
                    <a:gd name="T9" fmla="*/ 20 h 37"/>
                    <a:gd name="T10" fmla="*/ 26 w 26"/>
                    <a:gd name="T11" fmla="*/ 18 h 37"/>
                    <a:gd name="T12" fmla="*/ 22 w 26"/>
                    <a:gd name="T13" fmla="*/ 4 h 37"/>
                    <a:gd name="T14" fmla="*/ 16 w 26"/>
                    <a:gd name="T15" fmla="*/ 0 h 37"/>
                    <a:gd name="T16" fmla="*/ 9 w 26"/>
                    <a:gd name="T17" fmla="*/ 0 h 37"/>
                    <a:gd name="T18" fmla="*/ 3 w 26"/>
                    <a:gd name="T19" fmla="*/ 4 h 37"/>
                    <a:gd name="T20" fmla="*/ 0 w 26"/>
                    <a:gd name="T21" fmla="*/ 16 h 37"/>
                    <a:gd name="T22" fmla="*/ 3 w 26"/>
                    <a:gd name="T23" fmla="*/ 19 h 37"/>
                    <a:gd name="T24" fmla="*/ 7 w 26"/>
                    <a:gd name="T25" fmla="*/ 6 h 37"/>
                    <a:gd name="T26" fmla="*/ 8 w 26"/>
                    <a:gd name="T27" fmla="*/ 6 h 37"/>
                    <a:gd name="T28" fmla="*/ 4 w 26"/>
                    <a:gd name="T29" fmla="*/ 19 h 37"/>
                    <a:gd name="T30" fmla="*/ 12 w 26"/>
                    <a:gd name="T31" fmla="*/ 29 h 37"/>
                    <a:gd name="T32" fmla="*/ 12 w 26"/>
                    <a:gd name="T33" fmla="*/ 28 h 37"/>
                    <a:gd name="T34" fmla="*/ 13 w 26"/>
                    <a:gd name="T35" fmla="*/ 28 h 37"/>
                    <a:gd name="T36" fmla="*/ 13 w 26"/>
                    <a:gd name="T37" fmla="*/ 30 h 37"/>
                    <a:gd name="T38" fmla="*/ 18 w 26"/>
                    <a:gd name="T39" fmla="*/ 37 h 37"/>
                    <a:gd name="T40" fmla="*/ 18 w 26"/>
                    <a:gd name="T41" fmla="*/ 28 h 37"/>
                    <a:gd name="T42" fmla="*/ 24 w 26"/>
                    <a:gd name="T43"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37">
                      <a:moveTo>
                        <a:pt x="24" y="28"/>
                      </a:moveTo>
                      <a:cubicBezTo>
                        <a:pt x="17" y="6"/>
                        <a:pt x="17" y="6"/>
                        <a:pt x="17" y="6"/>
                      </a:cubicBezTo>
                      <a:cubicBezTo>
                        <a:pt x="19" y="6"/>
                        <a:pt x="19" y="6"/>
                        <a:pt x="19" y="6"/>
                      </a:cubicBezTo>
                      <a:cubicBezTo>
                        <a:pt x="19" y="6"/>
                        <a:pt x="22" y="18"/>
                        <a:pt x="22" y="19"/>
                      </a:cubicBezTo>
                      <a:cubicBezTo>
                        <a:pt x="23" y="20"/>
                        <a:pt x="24" y="21"/>
                        <a:pt x="25" y="20"/>
                      </a:cubicBezTo>
                      <a:cubicBezTo>
                        <a:pt x="26" y="20"/>
                        <a:pt x="26" y="19"/>
                        <a:pt x="26" y="18"/>
                      </a:cubicBezTo>
                      <a:cubicBezTo>
                        <a:pt x="26" y="17"/>
                        <a:pt x="24" y="10"/>
                        <a:pt x="22" y="4"/>
                      </a:cubicBezTo>
                      <a:cubicBezTo>
                        <a:pt x="21" y="2"/>
                        <a:pt x="19" y="0"/>
                        <a:pt x="16" y="0"/>
                      </a:cubicBezTo>
                      <a:cubicBezTo>
                        <a:pt x="15" y="0"/>
                        <a:pt x="10" y="0"/>
                        <a:pt x="9" y="0"/>
                      </a:cubicBezTo>
                      <a:cubicBezTo>
                        <a:pt x="6" y="0"/>
                        <a:pt x="4" y="2"/>
                        <a:pt x="3" y="4"/>
                      </a:cubicBezTo>
                      <a:cubicBezTo>
                        <a:pt x="2" y="8"/>
                        <a:pt x="1" y="13"/>
                        <a:pt x="0" y="16"/>
                      </a:cubicBezTo>
                      <a:cubicBezTo>
                        <a:pt x="1" y="17"/>
                        <a:pt x="2" y="18"/>
                        <a:pt x="3" y="19"/>
                      </a:cubicBezTo>
                      <a:cubicBezTo>
                        <a:pt x="4" y="16"/>
                        <a:pt x="7" y="6"/>
                        <a:pt x="7" y="6"/>
                      </a:cubicBezTo>
                      <a:cubicBezTo>
                        <a:pt x="8" y="6"/>
                        <a:pt x="8" y="6"/>
                        <a:pt x="8" y="6"/>
                      </a:cubicBezTo>
                      <a:cubicBezTo>
                        <a:pt x="6" y="12"/>
                        <a:pt x="5" y="16"/>
                        <a:pt x="4" y="19"/>
                      </a:cubicBezTo>
                      <a:cubicBezTo>
                        <a:pt x="7" y="22"/>
                        <a:pt x="10" y="25"/>
                        <a:pt x="12" y="29"/>
                      </a:cubicBezTo>
                      <a:cubicBezTo>
                        <a:pt x="12" y="28"/>
                        <a:pt x="12" y="28"/>
                        <a:pt x="12" y="28"/>
                      </a:cubicBezTo>
                      <a:cubicBezTo>
                        <a:pt x="13" y="28"/>
                        <a:pt x="13" y="28"/>
                        <a:pt x="13" y="28"/>
                      </a:cubicBezTo>
                      <a:cubicBezTo>
                        <a:pt x="13" y="28"/>
                        <a:pt x="13" y="29"/>
                        <a:pt x="13" y="30"/>
                      </a:cubicBezTo>
                      <a:cubicBezTo>
                        <a:pt x="15" y="32"/>
                        <a:pt x="16" y="35"/>
                        <a:pt x="18" y="37"/>
                      </a:cubicBezTo>
                      <a:cubicBezTo>
                        <a:pt x="18" y="34"/>
                        <a:pt x="18" y="31"/>
                        <a:pt x="18" y="28"/>
                      </a:cubicBezTo>
                      <a:cubicBezTo>
                        <a:pt x="24" y="28"/>
                        <a:pt x="24" y="28"/>
                        <a:pt x="2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70" name="Freeform 1587"/>
                <p:cNvSpPr>
                  <a:spLocks/>
                </p:cNvSpPr>
                <p:nvPr/>
              </p:nvSpPr>
              <p:spPr bwMode="auto">
                <a:xfrm>
                  <a:off x="12271" y="1296"/>
                  <a:ext cx="26" cy="50"/>
                </a:xfrm>
                <a:custGeom>
                  <a:avLst/>
                  <a:gdLst>
                    <a:gd name="T0" fmla="*/ 11 w 11"/>
                    <a:gd name="T1" fmla="*/ 18 h 21"/>
                    <a:gd name="T2" fmla="*/ 7 w 11"/>
                    <a:gd name="T3" fmla="*/ 4 h 21"/>
                    <a:gd name="T4" fmla="*/ 1 w 11"/>
                    <a:gd name="T5" fmla="*/ 0 h 21"/>
                    <a:gd name="T6" fmla="*/ 0 w 11"/>
                    <a:gd name="T7" fmla="*/ 0 h 21"/>
                    <a:gd name="T8" fmla="*/ 3 w 11"/>
                    <a:gd name="T9" fmla="*/ 7 h 21"/>
                    <a:gd name="T10" fmla="*/ 2 w 11"/>
                    <a:gd name="T11" fmla="*/ 6 h 21"/>
                    <a:gd name="T12" fmla="*/ 3 w 11"/>
                    <a:gd name="T13" fmla="*/ 6 h 21"/>
                    <a:gd name="T14" fmla="*/ 6 w 11"/>
                    <a:gd name="T15" fmla="*/ 13 h 21"/>
                    <a:gd name="T16" fmla="*/ 9 w 11"/>
                    <a:gd name="T17" fmla="*/ 21 h 21"/>
                    <a:gd name="T18" fmla="*/ 10 w 11"/>
                    <a:gd name="T19" fmla="*/ 21 h 21"/>
                    <a:gd name="T20" fmla="*/ 11 w 11"/>
                    <a:gd name="T21"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1">
                      <a:moveTo>
                        <a:pt x="11" y="18"/>
                      </a:moveTo>
                      <a:cubicBezTo>
                        <a:pt x="11" y="18"/>
                        <a:pt x="8" y="10"/>
                        <a:pt x="7" y="4"/>
                      </a:cubicBezTo>
                      <a:cubicBezTo>
                        <a:pt x="6" y="2"/>
                        <a:pt x="4" y="0"/>
                        <a:pt x="1" y="0"/>
                      </a:cubicBezTo>
                      <a:cubicBezTo>
                        <a:pt x="1" y="0"/>
                        <a:pt x="1" y="0"/>
                        <a:pt x="0" y="0"/>
                      </a:cubicBezTo>
                      <a:cubicBezTo>
                        <a:pt x="1" y="2"/>
                        <a:pt x="2" y="5"/>
                        <a:pt x="3" y="7"/>
                      </a:cubicBezTo>
                      <a:cubicBezTo>
                        <a:pt x="2" y="6"/>
                        <a:pt x="2" y="6"/>
                        <a:pt x="2" y="6"/>
                      </a:cubicBezTo>
                      <a:cubicBezTo>
                        <a:pt x="3" y="6"/>
                        <a:pt x="3" y="6"/>
                        <a:pt x="3" y="6"/>
                      </a:cubicBezTo>
                      <a:cubicBezTo>
                        <a:pt x="3" y="6"/>
                        <a:pt x="5" y="10"/>
                        <a:pt x="6" y="13"/>
                      </a:cubicBezTo>
                      <a:cubicBezTo>
                        <a:pt x="7" y="16"/>
                        <a:pt x="8" y="18"/>
                        <a:pt x="9" y="21"/>
                      </a:cubicBezTo>
                      <a:cubicBezTo>
                        <a:pt x="10" y="21"/>
                        <a:pt x="10" y="21"/>
                        <a:pt x="10" y="21"/>
                      </a:cubicBezTo>
                      <a:cubicBezTo>
                        <a:pt x="11" y="20"/>
                        <a:pt x="11" y="19"/>
                        <a:pt x="1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71" name="Oval 1588"/>
                <p:cNvSpPr>
                  <a:spLocks noChangeArrowheads="1"/>
                </p:cNvSpPr>
                <p:nvPr/>
              </p:nvSpPr>
              <p:spPr bwMode="auto">
                <a:xfrm>
                  <a:off x="12581"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72" name="Freeform 1589"/>
                <p:cNvSpPr>
                  <a:spLocks/>
                </p:cNvSpPr>
                <p:nvPr/>
              </p:nvSpPr>
              <p:spPr bwMode="auto">
                <a:xfrm>
                  <a:off x="12500" y="1147"/>
                  <a:ext cx="55"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6 w 23"/>
                    <a:gd name="T37" fmla="*/ 0 h 47"/>
                    <a:gd name="T38" fmla="*/ 6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19" y="23"/>
                        <a:pt x="21" y="23"/>
                      </a:cubicBezTo>
                      <a:cubicBezTo>
                        <a:pt x="22" y="23"/>
                        <a:pt x="23" y="22"/>
                        <a:pt x="23" y="21"/>
                      </a:cubicBezTo>
                      <a:cubicBezTo>
                        <a:pt x="23" y="20"/>
                        <a:pt x="23" y="8"/>
                        <a:pt x="23" y="7"/>
                      </a:cubicBezTo>
                      <a:cubicBezTo>
                        <a:pt x="23" y="3"/>
                        <a:pt x="20" y="0"/>
                        <a:pt x="16"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73" name="Oval 1590"/>
                <p:cNvSpPr>
                  <a:spLocks noChangeArrowheads="1"/>
                </p:cNvSpPr>
                <p:nvPr/>
              </p:nvSpPr>
              <p:spPr bwMode="auto">
                <a:xfrm>
                  <a:off x="12517"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74" name="Freeform 1591"/>
                <p:cNvSpPr>
                  <a:spLocks/>
                </p:cNvSpPr>
                <p:nvPr/>
              </p:nvSpPr>
              <p:spPr bwMode="auto">
                <a:xfrm>
                  <a:off x="12304" y="1296"/>
                  <a:ext cx="54" cy="109"/>
                </a:xfrm>
                <a:custGeom>
                  <a:avLst/>
                  <a:gdLst>
                    <a:gd name="T0" fmla="*/ 17 w 23"/>
                    <a:gd name="T1" fmla="*/ 44 h 46"/>
                    <a:gd name="T2" fmla="*/ 17 w 23"/>
                    <a:gd name="T3" fmla="*/ 7 h 46"/>
                    <a:gd name="T4" fmla="*/ 18 w 23"/>
                    <a:gd name="T5" fmla="*/ 7 h 46"/>
                    <a:gd name="T6" fmla="*/ 18 w 23"/>
                    <a:gd name="T7" fmla="*/ 21 h 46"/>
                    <a:gd name="T8" fmla="*/ 21 w 23"/>
                    <a:gd name="T9" fmla="*/ 23 h 46"/>
                    <a:gd name="T10" fmla="*/ 23 w 23"/>
                    <a:gd name="T11" fmla="*/ 21 h 46"/>
                    <a:gd name="T12" fmla="*/ 23 w 23"/>
                    <a:gd name="T13" fmla="*/ 6 h 46"/>
                    <a:gd name="T14" fmla="*/ 17 w 23"/>
                    <a:gd name="T15" fmla="*/ 0 h 46"/>
                    <a:gd name="T16" fmla="*/ 6 w 23"/>
                    <a:gd name="T17" fmla="*/ 0 h 46"/>
                    <a:gd name="T18" fmla="*/ 0 w 23"/>
                    <a:gd name="T19" fmla="*/ 6 h 46"/>
                    <a:gd name="T20" fmla="*/ 0 w 23"/>
                    <a:gd name="T21" fmla="*/ 21 h 46"/>
                    <a:gd name="T22" fmla="*/ 2 w 23"/>
                    <a:gd name="T23" fmla="*/ 23 h 46"/>
                    <a:gd name="T24" fmla="*/ 4 w 23"/>
                    <a:gd name="T25" fmla="*/ 21 h 46"/>
                    <a:gd name="T26" fmla="*/ 4 w 23"/>
                    <a:gd name="T27" fmla="*/ 7 h 46"/>
                    <a:gd name="T28" fmla="*/ 5 w 23"/>
                    <a:gd name="T29" fmla="*/ 7 h 46"/>
                    <a:gd name="T30" fmla="*/ 5 w 23"/>
                    <a:gd name="T31" fmla="*/ 35 h 46"/>
                    <a:gd name="T32" fmla="*/ 11 w 23"/>
                    <a:gd name="T33" fmla="*/ 42 h 46"/>
                    <a:gd name="T34" fmla="*/ 11 w 23"/>
                    <a:gd name="T35" fmla="*/ 23 h 46"/>
                    <a:gd name="T36" fmla="*/ 12 w 23"/>
                    <a:gd name="T37" fmla="*/ 23 h 46"/>
                    <a:gd name="T38" fmla="*/ 12 w 23"/>
                    <a:gd name="T39" fmla="*/ 43 h 46"/>
                    <a:gd name="T40" fmla="*/ 15 w 23"/>
                    <a:gd name="T41" fmla="*/ 46 h 46"/>
                    <a:gd name="T42" fmla="*/ 17 w 23"/>
                    <a:gd name="T4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46">
                      <a:moveTo>
                        <a:pt x="17" y="44"/>
                      </a:moveTo>
                      <a:cubicBezTo>
                        <a:pt x="17" y="42"/>
                        <a:pt x="17" y="7"/>
                        <a:pt x="17" y="7"/>
                      </a:cubicBezTo>
                      <a:cubicBezTo>
                        <a:pt x="17" y="7"/>
                        <a:pt x="17" y="7"/>
                        <a:pt x="18" y="7"/>
                      </a:cubicBezTo>
                      <a:cubicBezTo>
                        <a:pt x="18" y="7"/>
                        <a:pt x="18" y="19"/>
                        <a:pt x="18" y="21"/>
                      </a:cubicBezTo>
                      <a:cubicBezTo>
                        <a:pt x="18" y="22"/>
                        <a:pt x="19"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24"/>
                        <a:pt x="5" y="35"/>
                      </a:cubicBezTo>
                      <a:cubicBezTo>
                        <a:pt x="7" y="37"/>
                        <a:pt x="9" y="39"/>
                        <a:pt x="11" y="42"/>
                      </a:cubicBezTo>
                      <a:cubicBezTo>
                        <a:pt x="11" y="36"/>
                        <a:pt x="11" y="23"/>
                        <a:pt x="11" y="23"/>
                      </a:cubicBezTo>
                      <a:cubicBezTo>
                        <a:pt x="11" y="23"/>
                        <a:pt x="11" y="23"/>
                        <a:pt x="12" y="23"/>
                      </a:cubicBezTo>
                      <a:cubicBezTo>
                        <a:pt x="12" y="23"/>
                        <a:pt x="12" y="38"/>
                        <a:pt x="12" y="43"/>
                      </a:cubicBezTo>
                      <a:cubicBezTo>
                        <a:pt x="13" y="44"/>
                        <a:pt x="14" y="45"/>
                        <a:pt x="15" y="46"/>
                      </a:cubicBezTo>
                      <a:cubicBezTo>
                        <a:pt x="17" y="46"/>
                        <a:pt x="17" y="45"/>
                        <a:pt x="17"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75" name="Freeform 1592"/>
                <p:cNvSpPr>
                  <a:spLocks/>
                </p:cNvSpPr>
                <p:nvPr/>
              </p:nvSpPr>
              <p:spPr bwMode="auto">
                <a:xfrm>
                  <a:off x="12304" y="1159"/>
                  <a:ext cx="59" cy="99"/>
                </a:xfrm>
                <a:custGeom>
                  <a:avLst/>
                  <a:gdLst>
                    <a:gd name="T0" fmla="*/ 0 w 25"/>
                    <a:gd name="T1" fmla="*/ 24 h 42"/>
                    <a:gd name="T2" fmla="*/ 6 w 25"/>
                    <a:gd name="T3" fmla="*/ 24 h 42"/>
                    <a:gd name="T4" fmla="*/ 6 w 25"/>
                    <a:gd name="T5" fmla="*/ 40 h 42"/>
                    <a:gd name="T6" fmla="*/ 8 w 25"/>
                    <a:gd name="T7" fmla="*/ 42 h 42"/>
                    <a:gd name="T8" fmla="*/ 11 w 25"/>
                    <a:gd name="T9" fmla="*/ 40 h 42"/>
                    <a:gd name="T10" fmla="*/ 11 w 25"/>
                    <a:gd name="T11" fmla="*/ 24 h 42"/>
                    <a:gd name="T12" fmla="*/ 12 w 25"/>
                    <a:gd name="T13" fmla="*/ 24 h 42"/>
                    <a:gd name="T14" fmla="*/ 12 w 25"/>
                    <a:gd name="T15" fmla="*/ 40 h 42"/>
                    <a:gd name="T16" fmla="*/ 14 w 25"/>
                    <a:gd name="T17" fmla="*/ 42 h 42"/>
                    <a:gd name="T18" fmla="*/ 16 w 25"/>
                    <a:gd name="T19" fmla="*/ 40 h 42"/>
                    <a:gd name="T20" fmla="*/ 16 w 25"/>
                    <a:gd name="T21" fmla="*/ 24 h 42"/>
                    <a:gd name="T22" fmla="*/ 22 w 25"/>
                    <a:gd name="T23" fmla="*/ 24 h 42"/>
                    <a:gd name="T24" fmla="*/ 16 w 25"/>
                    <a:gd name="T25" fmla="*/ 2 h 42"/>
                    <a:gd name="T26" fmla="*/ 17 w 25"/>
                    <a:gd name="T27" fmla="*/ 2 h 42"/>
                    <a:gd name="T28" fmla="*/ 21 w 25"/>
                    <a:gd name="T29" fmla="*/ 15 h 42"/>
                    <a:gd name="T30" fmla="*/ 23 w 25"/>
                    <a:gd name="T31" fmla="*/ 16 h 42"/>
                    <a:gd name="T32" fmla="*/ 24 w 25"/>
                    <a:gd name="T33" fmla="*/ 14 h 42"/>
                    <a:gd name="T34" fmla="*/ 20 w 25"/>
                    <a:gd name="T35" fmla="*/ 0 h 42"/>
                    <a:gd name="T36" fmla="*/ 5 w 25"/>
                    <a:gd name="T37" fmla="*/ 6 h 42"/>
                    <a:gd name="T38" fmla="*/ 0 w 25"/>
                    <a:gd name="T39"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42">
                      <a:moveTo>
                        <a:pt x="0" y="24"/>
                      </a:moveTo>
                      <a:cubicBezTo>
                        <a:pt x="6" y="24"/>
                        <a:pt x="6" y="24"/>
                        <a:pt x="6" y="24"/>
                      </a:cubicBezTo>
                      <a:cubicBezTo>
                        <a:pt x="6" y="31"/>
                        <a:pt x="6" y="39"/>
                        <a:pt x="6" y="40"/>
                      </a:cubicBezTo>
                      <a:cubicBezTo>
                        <a:pt x="6" y="41"/>
                        <a:pt x="7" y="42"/>
                        <a:pt x="8" y="42"/>
                      </a:cubicBezTo>
                      <a:cubicBezTo>
                        <a:pt x="10" y="42"/>
                        <a:pt x="11" y="41"/>
                        <a:pt x="11" y="40"/>
                      </a:cubicBezTo>
                      <a:cubicBezTo>
                        <a:pt x="11" y="38"/>
                        <a:pt x="11" y="24"/>
                        <a:pt x="11" y="24"/>
                      </a:cubicBezTo>
                      <a:cubicBezTo>
                        <a:pt x="12" y="24"/>
                        <a:pt x="12" y="24"/>
                        <a:pt x="12" y="24"/>
                      </a:cubicBezTo>
                      <a:cubicBezTo>
                        <a:pt x="12" y="24"/>
                        <a:pt x="12" y="38"/>
                        <a:pt x="12" y="40"/>
                      </a:cubicBezTo>
                      <a:cubicBezTo>
                        <a:pt x="12" y="41"/>
                        <a:pt x="13" y="42"/>
                        <a:pt x="14" y="42"/>
                      </a:cubicBezTo>
                      <a:cubicBezTo>
                        <a:pt x="15" y="42"/>
                        <a:pt x="16" y="41"/>
                        <a:pt x="16" y="40"/>
                      </a:cubicBezTo>
                      <a:cubicBezTo>
                        <a:pt x="16" y="39"/>
                        <a:pt x="16" y="31"/>
                        <a:pt x="16" y="24"/>
                      </a:cubicBezTo>
                      <a:cubicBezTo>
                        <a:pt x="22" y="24"/>
                        <a:pt x="22" y="24"/>
                        <a:pt x="22" y="24"/>
                      </a:cubicBezTo>
                      <a:cubicBezTo>
                        <a:pt x="16" y="2"/>
                        <a:pt x="16" y="2"/>
                        <a:pt x="16" y="2"/>
                      </a:cubicBezTo>
                      <a:cubicBezTo>
                        <a:pt x="17" y="2"/>
                        <a:pt x="17" y="2"/>
                        <a:pt x="17" y="2"/>
                      </a:cubicBezTo>
                      <a:cubicBezTo>
                        <a:pt x="17" y="2"/>
                        <a:pt x="20" y="13"/>
                        <a:pt x="21" y="15"/>
                      </a:cubicBezTo>
                      <a:cubicBezTo>
                        <a:pt x="21" y="16"/>
                        <a:pt x="22" y="16"/>
                        <a:pt x="23" y="16"/>
                      </a:cubicBezTo>
                      <a:cubicBezTo>
                        <a:pt x="24" y="16"/>
                        <a:pt x="25" y="15"/>
                        <a:pt x="24" y="14"/>
                      </a:cubicBezTo>
                      <a:cubicBezTo>
                        <a:pt x="24" y="13"/>
                        <a:pt x="22" y="6"/>
                        <a:pt x="20" y="0"/>
                      </a:cubicBezTo>
                      <a:cubicBezTo>
                        <a:pt x="15" y="2"/>
                        <a:pt x="10" y="3"/>
                        <a:pt x="5" y="6"/>
                      </a:cubicBezTo>
                      <a:cubicBezTo>
                        <a:pt x="0" y="24"/>
                        <a:pt x="0" y="24"/>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76" name="Freeform 1593"/>
                <p:cNvSpPr>
                  <a:spLocks/>
                </p:cNvSpPr>
                <p:nvPr/>
              </p:nvSpPr>
              <p:spPr bwMode="auto">
                <a:xfrm>
                  <a:off x="12370" y="1147"/>
                  <a:ext cx="52" cy="111"/>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1 w 22"/>
                    <a:gd name="T19" fmla="*/ 23 h 47"/>
                    <a:gd name="T20" fmla="*/ 11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7 h 47"/>
                    <a:gd name="T38" fmla="*/ 16 w 22"/>
                    <a:gd name="T39" fmla="*/ 0 h 47"/>
                    <a:gd name="T40" fmla="*/ 14 w 22"/>
                    <a:gd name="T41" fmla="*/ 0 h 47"/>
                    <a:gd name="T42" fmla="*/ 1 w 22"/>
                    <a:gd name="T43" fmla="*/ 3 h 47"/>
                    <a:gd name="T44" fmla="*/ 0 w 22"/>
                    <a:gd name="T45" fmla="*/ 7 h 47"/>
                    <a:gd name="T46" fmla="*/ 0 w 22"/>
                    <a:gd name="T47"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47">
                      <a:moveTo>
                        <a:pt x="0" y="21"/>
                      </a:move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19" y="0"/>
                        <a:pt x="16" y="0"/>
                      </a:cubicBezTo>
                      <a:cubicBezTo>
                        <a:pt x="16" y="0"/>
                        <a:pt x="15" y="0"/>
                        <a:pt x="14" y="0"/>
                      </a:cubicBezTo>
                      <a:cubicBezTo>
                        <a:pt x="9" y="1"/>
                        <a:pt x="5" y="2"/>
                        <a:pt x="1" y="3"/>
                      </a:cubicBezTo>
                      <a:cubicBezTo>
                        <a:pt x="0" y="4"/>
                        <a:pt x="0" y="5"/>
                        <a:pt x="0" y="7"/>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77" name="Freeform 1594"/>
                <p:cNvSpPr>
                  <a:spLocks/>
                </p:cNvSpPr>
                <p:nvPr/>
              </p:nvSpPr>
              <p:spPr bwMode="auto">
                <a:xfrm>
                  <a:off x="12299" y="1173"/>
                  <a:ext cx="14" cy="24"/>
                </a:xfrm>
                <a:custGeom>
                  <a:avLst/>
                  <a:gdLst>
                    <a:gd name="T0" fmla="*/ 1 w 6"/>
                    <a:gd name="T1" fmla="*/ 10 h 10"/>
                    <a:gd name="T2" fmla="*/ 3 w 6"/>
                    <a:gd name="T3" fmla="*/ 9 h 10"/>
                    <a:gd name="T4" fmla="*/ 6 w 6"/>
                    <a:gd name="T5" fmla="*/ 0 h 10"/>
                    <a:gd name="T6" fmla="*/ 1 w 6"/>
                    <a:gd name="T7" fmla="*/ 3 h 10"/>
                    <a:gd name="T8" fmla="*/ 0 w 6"/>
                    <a:gd name="T9" fmla="*/ 8 h 10"/>
                    <a:gd name="T10" fmla="*/ 1 w 6"/>
                    <a:gd name="T11" fmla="*/ 10 h 10"/>
                  </a:gdLst>
                  <a:ahLst/>
                  <a:cxnLst>
                    <a:cxn ang="0">
                      <a:pos x="T0" y="T1"/>
                    </a:cxn>
                    <a:cxn ang="0">
                      <a:pos x="T2" y="T3"/>
                    </a:cxn>
                    <a:cxn ang="0">
                      <a:pos x="T4" y="T5"/>
                    </a:cxn>
                    <a:cxn ang="0">
                      <a:pos x="T6" y="T7"/>
                    </a:cxn>
                    <a:cxn ang="0">
                      <a:pos x="T8" y="T9"/>
                    </a:cxn>
                    <a:cxn ang="0">
                      <a:pos x="T10" y="T11"/>
                    </a:cxn>
                  </a:cxnLst>
                  <a:rect l="0" t="0" r="r" b="b"/>
                  <a:pathLst>
                    <a:path w="6" h="10">
                      <a:moveTo>
                        <a:pt x="1" y="10"/>
                      </a:moveTo>
                      <a:cubicBezTo>
                        <a:pt x="2" y="10"/>
                        <a:pt x="3" y="10"/>
                        <a:pt x="3" y="9"/>
                      </a:cubicBezTo>
                      <a:cubicBezTo>
                        <a:pt x="4" y="8"/>
                        <a:pt x="5" y="4"/>
                        <a:pt x="6" y="0"/>
                      </a:cubicBezTo>
                      <a:cubicBezTo>
                        <a:pt x="4" y="1"/>
                        <a:pt x="3" y="2"/>
                        <a:pt x="1" y="3"/>
                      </a:cubicBezTo>
                      <a:cubicBezTo>
                        <a:pt x="1" y="5"/>
                        <a:pt x="0" y="7"/>
                        <a:pt x="0" y="8"/>
                      </a:cubicBezTo>
                      <a:cubicBezTo>
                        <a:pt x="0" y="9"/>
                        <a:pt x="0" y="10"/>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78" name="Freeform 1595"/>
                <p:cNvSpPr>
                  <a:spLocks/>
                </p:cNvSpPr>
                <p:nvPr/>
              </p:nvSpPr>
              <p:spPr bwMode="auto">
                <a:xfrm>
                  <a:off x="12264" y="1270"/>
                  <a:ext cx="12" cy="21"/>
                </a:xfrm>
                <a:custGeom>
                  <a:avLst/>
                  <a:gdLst>
                    <a:gd name="T0" fmla="*/ 5 w 5"/>
                    <a:gd name="T1" fmla="*/ 5 h 9"/>
                    <a:gd name="T2" fmla="*/ 1 w 5"/>
                    <a:gd name="T3" fmla="*/ 0 h 9"/>
                    <a:gd name="T4" fmla="*/ 0 w 5"/>
                    <a:gd name="T5" fmla="*/ 0 h 9"/>
                    <a:gd name="T6" fmla="*/ 2 w 5"/>
                    <a:gd name="T7" fmla="*/ 9 h 9"/>
                    <a:gd name="T8" fmla="*/ 5 w 5"/>
                    <a:gd name="T9" fmla="*/ 5 h 9"/>
                  </a:gdLst>
                  <a:ahLst/>
                  <a:cxnLst>
                    <a:cxn ang="0">
                      <a:pos x="T0" y="T1"/>
                    </a:cxn>
                    <a:cxn ang="0">
                      <a:pos x="T2" y="T3"/>
                    </a:cxn>
                    <a:cxn ang="0">
                      <a:pos x="T4" y="T5"/>
                    </a:cxn>
                    <a:cxn ang="0">
                      <a:pos x="T6" y="T7"/>
                    </a:cxn>
                    <a:cxn ang="0">
                      <a:pos x="T8" y="T9"/>
                    </a:cxn>
                  </a:cxnLst>
                  <a:rect l="0" t="0" r="r" b="b"/>
                  <a:pathLst>
                    <a:path w="5" h="9">
                      <a:moveTo>
                        <a:pt x="5" y="5"/>
                      </a:moveTo>
                      <a:cubicBezTo>
                        <a:pt x="5" y="2"/>
                        <a:pt x="3" y="0"/>
                        <a:pt x="1" y="0"/>
                      </a:cubicBezTo>
                      <a:cubicBezTo>
                        <a:pt x="0" y="0"/>
                        <a:pt x="0" y="0"/>
                        <a:pt x="0" y="0"/>
                      </a:cubicBezTo>
                      <a:cubicBezTo>
                        <a:pt x="1" y="3"/>
                        <a:pt x="1" y="6"/>
                        <a:pt x="2" y="9"/>
                      </a:cubicBezTo>
                      <a:cubicBezTo>
                        <a:pt x="4" y="9"/>
                        <a:pt x="5" y="7"/>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79" name="Freeform 1596"/>
                <p:cNvSpPr>
                  <a:spLocks/>
                </p:cNvSpPr>
                <p:nvPr/>
              </p:nvSpPr>
              <p:spPr bwMode="auto">
                <a:xfrm>
                  <a:off x="12261" y="1230"/>
                  <a:ext cx="3" cy="26"/>
                </a:xfrm>
                <a:custGeom>
                  <a:avLst/>
                  <a:gdLst>
                    <a:gd name="T0" fmla="*/ 1 w 1"/>
                    <a:gd name="T1" fmla="*/ 0 h 11"/>
                    <a:gd name="T2" fmla="*/ 0 w 1"/>
                    <a:gd name="T3" fmla="*/ 11 h 11"/>
                    <a:gd name="T4" fmla="*/ 1 w 1"/>
                    <a:gd name="T5" fmla="*/ 9 h 11"/>
                    <a:gd name="T6" fmla="*/ 1 w 1"/>
                    <a:gd name="T7" fmla="*/ 0 h 11"/>
                  </a:gdLst>
                  <a:ahLst/>
                  <a:cxnLst>
                    <a:cxn ang="0">
                      <a:pos x="T0" y="T1"/>
                    </a:cxn>
                    <a:cxn ang="0">
                      <a:pos x="T2" y="T3"/>
                    </a:cxn>
                    <a:cxn ang="0">
                      <a:pos x="T4" y="T5"/>
                    </a:cxn>
                    <a:cxn ang="0">
                      <a:pos x="T6" y="T7"/>
                    </a:cxn>
                  </a:cxnLst>
                  <a:rect l="0" t="0" r="r" b="b"/>
                  <a:pathLst>
                    <a:path w="1" h="11">
                      <a:moveTo>
                        <a:pt x="1" y="0"/>
                      </a:moveTo>
                      <a:cubicBezTo>
                        <a:pt x="0" y="3"/>
                        <a:pt x="0" y="7"/>
                        <a:pt x="0" y="11"/>
                      </a:cubicBezTo>
                      <a:cubicBezTo>
                        <a:pt x="1" y="11"/>
                        <a:pt x="1" y="10"/>
                        <a:pt x="1" y="9"/>
                      </a:cubicBezTo>
                      <a:cubicBezTo>
                        <a:pt x="1" y="8"/>
                        <a:pt x="1" y="4"/>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80" name="Freeform 1597"/>
                <p:cNvSpPr>
                  <a:spLocks/>
                </p:cNvSpPr>
                <p:nvPr/>
              </p:nvSpPr>
              <p:spPr bwMode="auto">
                <a:xfrm>
                  <a:off x="12451" y="1133"/>
                  <a:ext cx="21" cy="12"/>
                </a:xfrm>
                <a:custGeom>
                  <a:avLst/>
                  <a:gdLst>
                    <a:gd name="T0" fmla="*/ 5 w 9"/>
                    <a:gd name="T1" fmla="*/ 5 h 5"/>
                    <a:gd name="T2" fmla="*/ 9 w 9"/>
                    <a:gd name="T3" fmla="*/ 1 h 5"/>
                    <a:gd name="T4" fmla="*/ 9 w 9"/>
                    <a:gd name="T5" fmla="*/ 0 h 5"/>
                    <a:gd name="T6" fmla="*/ 0 w 9"/>
                    <a:gd name="T7" fmla="*/ 2 h 5"/>
                    <a:gd name="T8" fmla="*/ 5 w 9"/>
                    <a:gd name="T9" fmla="*/ 5 h 5"/>
                  </a:gdLst>
                  <a:ahLst/>
                  <a:cxnLst>
                    <a:cxn ang="0">
                      <a:pos x="T0" y="T1"/>
                    </a:cxn>
                    <a:cxn ang="0">
                      <a:pos x="T2" y="T3"/>
                    </a:cxn>
                    <a:cxn ang="0">
                      <a:pos x="T4" y="T5"/>
                    </a:cxn>
                    <a:cxn ang="0">
                      <a:pos x="T6" y="T7"/>
                    </a:cxn>
                    <a:cxn ang="0">
                      <a:pos x="T8" y="T9"/>
                    </a:cxn>
                  </a:cxnLst>
                  <a:rect l="0" t="0" r="r" b="b"/>
                  <a:pathLst>
                    <a:path w="9" h="5">
                      <a:moveTo>
                        <a:pt x="5" y="5"/>
                      </a:moveTo>
                      <a:cubicBezTo>
                        <a:pt x="7" y="5"/>
                        <a:pt x="9" y="3"/>
                        <a:pt x="9" y="1"/>
                      </a:cubicBezTo>
                      <a:cubicBezTo>
                        <a:pt x="9" y="0"/>
                        <a:pt x="9" y="0"/>
                        <a:pt x="9" y="0"/>
                      </a:cubicBezTo>
                      <a:cubicBezTo>
                        <a:pt x="6" y="1"/>
                        <a:pt x="3" y="1"/>
                        <a:pt x="0" y="2"/>
                      </a:cubicBezTo>
                      <a:cubicBezTo>
                        <a:pt x="1" y="4"/>
                        <a:pt x="3"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81" name="Freeform 1598"/>
                <p:cNvSpPr>
                  <a:spLocks/>
                </p:cNvSpPr>
                <p:nvPr/>
              </p:nvSpPr>
              <p:spPr bwMode="auto">
                <a:xfrm>
                  <a:off x="12266" y="1197"/>
                  <a:ext cx="14" cy="61"/>
                </a:xfrm>
                <a:custGeom>
                  <a:avLst/>
                  <a:gdLst>
                    <a:gd name="T0" fmla="*/ 0 w 6"/>
                    <a:gd name="T1" fmla="*/ 23 h 26"/>
                    <a:gd name="T2" fmla="*/ 3 w 6"/>
                    <a:gd name="T3" fmla="*/ 26 h 26"/>
                    <a:gd name="T4" fmla="*/ 6 w 6"/>
                    <a:gd name="T5" fmla="*/ 23 h 26"/>
                    <a:gd name="T6" fmla="*/ 6 w 6"/>
                    <a:gd name="T7" fmla="*/ 0 h 26"/>
                    <a:gd name="T8" fmla="*/ 0 w 6"/>
                    <a:gd name="T9" fmla="*/ 10 h 26"/>
                    <a:gd name="T10" fmla="*/ 0 w 6"/>
                    <a:gd name="T11" fmla="*/ 23 h 26"/>
                  </a:gdLst>
                  <a:ahLst/>
                  <a:cxnLst>
                    <a:cxn ang="0">
                      <a:pos x="T0" y="T1"/>
                    </a:cxn>
                    <a:cxn ang="0">
                      <a:pos x="T2" y="T3"/>
                    </a:cxn>
                    <a:cxn ang="0">
                      <a:pos x="T4" y="T5"/>
                    </a:cxn>
                    <a:cxn ang="0">
                      <a:pos x="T6" y="T7"/>
                    </a:cxn>
                    <a:cxn ang="0">
                      <a:pos x="T8" y="T9"/>
                    </a:cxn>
                    <a:cxn ang="0">
                      <a:pos x="T10" y="T11"/>
                    </a:cxn>
                  </a:cxnLst>
                  <a:rect l="0" t="0" r="r" b="b"/>
                  <a:pathLst>
                    <a:path w="6" h="26">
                      <a:moveTo>
                        <a:pt x="0" y="23"/>
                      </a:moveTo>
                      <a:cubicBezTo>
                        <a:pt x="0" y="25"/>
                        <a:pt x="1" y="26"/>
                        <a:pt x="3" y="26"/>
                      </a:cubicBezTo>
                      <a:cubicBezTo>
                        <a:pt x="4" y="26"/>
                        <a:pt x="6" y="25"/>
                        <a:pt x="6" y="23"/>
                      </a:cubicBezTo>
                      <a:cubicBezTo>
                        <a:pt x="6" y="22"/>
                        <a:pt x="6" y="10"/>
                        <a:pt x="6" y="0"/>
                      </a:cubicBezTo>
                      <a:cubicBezTo>
                        <a:pt x="3" y="3"/>
                        <a:pt x="1" y="7"/>
                        <a:pt x="0" y="10"/>
                      </a:cubicBezTo>
                      <a:cubicBezTo>
                        <a:pt x="0" y="16"/>
                        <a:pt x="0" y="22"/>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82" name="Freeform 1599"/>
                <p:cNvSpPr>
                  <a:spLocks/>
                </p:cNvSpPr>
                <p:nvPr/>
              </p:nvSpPr>
              <p:spPr bwMode="auto">
                <a:xfrm>
                  <a:off x="12283" y="1187"/>
                  <a:ext cx="9" cy="14"/>
                </a:xfrm>
                <a:custGeom>
                  <a:avLst/>
                  <a:gdLst>
                    <a:gd name="T0" fmla="*/ 0 w 4"/>
                    <a:gd name="T1" fmla="*/ 3 h 6"/>
                    <a:gd name="T2" fmla="*/ 0 w 4"/>
                    <a:gd name="T3" fmla="*/ 4 h 6"/>
                    <a:gd name="T4" fmla="*/ 2 w 4"/>
                    <a:gd name="T5" fmla="*/ 6 h 6"/>
                    <a:gd name="T6" fmla="*/ 4 w 4"/>
                    <a:gd name="T7" fmla="*/ 4 h 6"/>
                    <a:gd name="T8" fmla="*/ 4 w 4"/>
                    <a:gd name="T9" fmla="*/ 0 h 6"/>
                    <a:gd name="T10" fmla="*/ 1 w 4"/>
                    <a:gd name="T11" fmla="*/ 2 h 6"/>
                    <a:gd name="T12" fmla="*/ 0 w 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3"/>
                      </a:moveTo>
                      <a:cubicBezTo>
                        <a:pt x="0" y="4"/>
                        <a:pt x="0" y="4"/>
                        <a:pt x="0" y="4"/>
                      </a:cubicBezTo>
                      <a:cubicBezTo>
                        <a:pt x="0" y="5"/>
                        <a:pt x="1" y="6"/>
                        <a:pt x="2" y="6"/>
                      </a:cubicBezTo>
                      <a:cubicBezTo>
                        <a:pt x="3" y="6"/>
                        <a:pt x="4" y="5"/>
                        <a:pt x="4" y="4"/>
                      </a:cubicBezTo>
                      <a:cubicBezTo>
                        <a:pt x="4" y="4"/>
                        <a:pt x="4" y="2"/>
                        <a:pt x="4" y="0"/>
                      </a:cubicBezTo>
                      <a:cubicBezTo>
                        <a:pt x="3" y="0"/>
                        <a:pt x="2" y="1"/>
                        <a:pt x="1" y="2"/>
                      </a:cubicBezTo>
                      <a:cubicBezTo>
                        <a:pt x="1" y="2"/>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83" name="Freeform 1600"/>
                <p:cNvSpPr>
                  <a:spLocks/>
                </p:cNvSpPr>
                <p:nvPr/>
              </p:nvSpPr>
              <p:spPr bwMode="auto">
                <a:xfrm>
                  <a:off x="12560" y="1443"/>
                  <a:ext cx="63" cy="111"/>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4 w 27"/>
                    <a:gd name="T27" fmla="*/ 44 h 47"/>
                    <a:gd name="T28" fmla="*/ 14 w 27"/>
                    <a:gd name="T29" fmla="*/ 28 h 47"/>
                    <a:gd name="T30" fmla="*/ 15 w 27"/>
                    <a:gd name="T31" fmla="*/ 28 h 47"/>
                    <a:gd name="T32" fmla="*/ 15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3"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84" name="Freeform 1601"/>
                <p:cNvSpPr>
                  <a:spLocks/>
                </p:cNvSpPr>
                <p:nvPr/>
              </p:nvSpPr>
              <p:spPr bwMode="auto">
                <a:xfrm>
                  <a:off x="12496"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7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19" y="0"/>
                        <a:pt x="17" y="0"/>
                      </a:cubicBezTo>
                      <a:cubicBezTo>
                        <a:pt x="16" y="0"/>
                        <a:pt x="11" y="0"/>
                        <a:pt x="10" y="0"/>
                      </a:cubicBezTo>
                      <a:cubicBezTo>
                        <a:pt x="7" y="0"/>
                        <a:pt x="5" y="2"/>
                        <a:pt x="4" y="4"/>
                      </a:cubicBezTo>
                      <a:cubicBezTo>
                        <a:pt x="2" y="10"/>
                        <a:pt x="0" y="18"/>
                        <a:pt x="0" y="18"/>
                      </a:cubicBezTo>
                      <a:cubicBezTo>
                        <a:pt x="0" y="19"/>
                        <a:pt x="0" y="20"/>
                        <a:pt x="1" y="21"/>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85" name="Freeform 1602"/>
                <p:cNvSpPr>
                  <a:spLocks/>
                </p:cNvSpPr>
                <p:nvPr/>
              </p:nvSpPr>
              <p:spPr bwMode="auto">
                <a:xfrm>
                  <a:off x="12567" y="1296"/>
                  <a:ext cx="52" cy="111"/>
                </a:xfrm>
                <a:custGeom>
                  <a:avLst/>
                  <a:gdLst>
                    <a:gd name="T0" fmla="*/ 0 w 22"/>
                    <a:gd name="T1" fmla="*/ 6 h 47"/>
                    <a:gd name="T2" fmla="*/ 0 w 22"/>
                    <a:gd name="T3" fmla="*/ 21 h 47"/>
                    <a:gd name="T4" fmla="*/ 2 w 22"/>
                    <a:gd name="T5" fmla="*/ 23 h 47"/>
                    <a:gd name="T6" fmla="*/ 4 w 22"/>
                    <a:gd name="T7" fmla="*/ 21 h 47"/>
                    <a:gd name="T8" fmla="*/ 4 w 22"/>
                    <a:gd name="T9" fmla="*/ 7 h 47"/>
                    <a:gd name="T10" fmla="*/ 5 w 22"/>
                    <a:gd name="T11" fmla="*/ 7 h 47"/>
                    <a:gd name="T12" fmla="*/ 5 w 22"/>
                    <a:gd name="T13" fmla="*/ 44 h 47"/>
                    <a:gd name="T14" fmla="*/ 8 w 22"/>
                    <a:gd name="T15" fmla="*/ 47 h 47"/>
                    <a:gd name="T16" fmla="*/ 10 w 22"/>
                    <a:gd name="T17" fmla="*/ 44 h 47"/>
                    <a:gd name="T18" fmla="*/ 10 w 22"/>
                    <a:gd name="T19" fmla="*/ 23 h 47"/>
                    <a:gd name="T20" fmla="*/ 12 w 22"/>
                    <a:gd name="T21" fmla="*/ 23 h 47"/>
                    <a:gd name="T22" fmla="*/ 12 w 22"/>
                    <a:gd name="T23" fmla="*/ 44 h 47"/>
                    <a:gd name="T24" fmla="*/ 14 w 22"/>
                    <a:gd name="T25" fmla="*/ 47 h 47"/>
                    <a:gd name="T26" fmla="*/ 17 w 22"/>
                    <a:gd name="T27" fmla="*/ 44 h 47"/>
                    <a:gd name="T28" fmla="*/ 17 w 22"/>
                    <a:gd name="T29" fmla="*/ 7 h 47"/>
                    <a:gd name="T30" fmla="*/ 18 w 22"/>
                    <a:gd name="T31" fmla="*/ 7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ubicBezTo>
                        <a:pt x="21" y="23"/>
                        <a:pt x="22" y="22"/>
                        <a:pt x="22" y="21"/>
                      </a:cubicBezTo>
                      <a:cubicBezTo>
                        <a:pt x="22" y="19"/>
                        <a:pt x="22" y="8"/>
                        <a:pt x="22" y="6"/>
                      </a:cubicBezTo>
                      <a:cubicBezTo>
                        <a:pt x="22" y="3"/>
                        <a:pt x="20" y="0"/>
                        <a:pt x="16" y="0"/>
                      </a:cubicBezTo>
                      <a:cubicBezTo>
                        <a:pt x="15" y="0"/>
                        <a:pt x="7" y="0"/>
                        <a:pt x="6" y="0"/>
                      </a:cubicBezTo>
                      <a:cubicBezTo>
                        <a:pt x="2"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86" name="Freeform 1603"/>
                <p:cNvSpPr>
                  <a:spLocks/>
                </p:cNvSpPr>
                <p:nvPr/>
              </p:nvSpPr>
              <p:spPr bwMode="auto">
                <a:xfrm>
                  <a:off x="12560" y="1147"/>
                  <a:ext cx="63"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9 h 47"/>
                    <a:gd name="T20" fmla="*/ 9 w 27"/>
                    <a:gd name="T21" fmla="*/ 29 h 47"/>
                    <a:gd name="T22" fmla="*/ 9 w 27"/>
                    <a:gd name="T23" fmla="*/ 45 h 47"/>
                    <a:gd name="T24" fmla="*/ 11 w 27"/>
                    <a:gd name="T25" fmla="*/ 47 h 47"/>
                    <a:gd name="T26" fmla="*/ 14 w 27"/>
                    <a:gd name="T27" fmla="*/ 45 h 47"/>
                    <a:gd name="T28" fmla="*/ 14 w 27"/>
                    <a:gd name="T29" fmla="*/ 29 h 47"/>
                    <a:gd name="T30" fmla="*/ 15 w 27"/>
                    <a:gd name="T31" fmla="*/ 29 h 47"/>
                    <a:gd name="T32" fmla="*/ 15 w 27"/>
                    <a:gd name="T33" fmla="*/ 45 h 47"/>
                    <a:gd name="T34" fmla="*/ 17 w 27"/>
                    <a:gd name="T35" fmla="*/ 47 h 47"/>
                    <a:gd name="T36" fmla="*/ 19 w 27"/>
                    <a:gd name="T37" fmla="*/ 45 h 47"/>
                    <a:gd name="T38" fmla="*/ 19 w 27"/>
                    <a:gd name="T39" fmla="*/ 29 h 47"/>
                    <a:gd name="T40" fmla="*/ 25 w 27"/>
                    <a:gd name="T41" fmla="*/ 29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3"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87" name="Oval 1604"/>
                <p:cNvSpPr>
                  <a:spLocks noChangeArrowheads="1"/>
                </p:cNvSpPr>
                <p:nvPr/>
              </p:nvSpPr>
              <p:spPr bwMode="auto">
                <a:xfrm>
                  <a:off x="12581"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sp>
            <p:nvSpPr>
              <p:cNvPr id="488" name="Oval 1606"/>
              <p:cNvSpPr>
                <a:spLocks noChangeArrowheads="1"/>
              </p:cNvSpPr>
              <p:nvPr/>
            </p:nvSpPr>
            <p:spPr bwMode="auto">
              <a:xfrm>
                <a:off x="19870738" y="2249488"/>
                <a:ext cx="33338" cy="36513"/>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489" name="Oval 1607"/>
              <p:cNvSpPr>
                <a:spLocks noChangeArrowheads="1"/>
              </p:cNvSpPr>
              <p:nvPr/>
            </p:nvSpPr>
            <p:spPr bwMode="auto">
              <a:xfrm>
                <a:off x="19972338" y="2249488"/>
                <a:ext cx="38100" cy="36513"/>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490" name="Oval 1608"/>
              <p:cNvSpPr>
                <a:spLocks noChangeArrowheads="1"/>
              </p:cNvSpPr>
              <p:nvPr/>
            </p:nvSpPr>
            <p:spPr bwMode="auto">
              <a:xfrm>
                <a:off x="19659601" y="2016126"/>
                <a:ext cx="38100"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491" name="Freeform 1609"/>
              <p:cNvSpPr>
                <a:spLocks/>
              </p:cNvSpPr>
              <p:nvPr/>
            </p:nvSpPr>
            <p:spPr bwMode="auto">
              <a:xfrm>
                <a:off x="19626263" y="2057401"/>
                <a:ext cx="101600" cy="176213"/>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1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1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7"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7" y="19"/>
                      <a:pt x="27" y="18"/>
                    </a:cubicBezTo>
                    <a:cubicBezTo>
                      <a:pt x="27" y="18"/>
                      <a:pt x="25" y="10"/>
                      <a:pt x="23" y="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492" name="Freeform 1610"/>
              <p:cNvSpPr>
                <a:spLocks/>
              </p:cNvSpPr>
              <p:nvPr/>
            </p:nvSpPr>
            <p:spPr bwMode="auto">
              <a:xfrm>
                <a:off x="19843751" y="2290763"/>
                <a:ext cx="87313" cy="173038"/>
              </a:xfrm>
              <a:custGeom>
                <a:avLst/>
                <a:gdLst>
                  <a:gd name="T0" fmla="*/ 16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7 w 23"/>
                  <a:gd name="T31" fmla="*/ 44 h 46"/>
                  <a:gd name="T32" fmla="*/ 17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6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6" y="0"/>
                    </a:move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3"/>
                      <a:pt x="21" y="23"/>
                    </a:cubicBezTo>
                    <a:cubicBezTo>
                      <a:pt x="22" y="23"/>
                      <a:pt x="23" y="22"/>
                      <a:pt x="23" y="20"/>
                    </a:cubicBezTo>
                    <a:cubicBezTo>
                      <a:pt x="23" y="19"/>
                      <a:pt x="23" y="8"/>
                      <a:pt x="23" y="6"/>
                    </a:cubicBezTo>
                    <a:cubicBezTo>
                      <a:pt x="23" y="2"/>
                      <a:pt x="20" y="0"/>
                      <a:pt x="16"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493" name="Oval 1611"/>
              <p:cNvSpPr>
                <a:spLocks noChangeArrowheads="1"/>
              </p:cNvSpPr>
              <p:nvPr/>
            </p:nvSpPr>
            <p:spPr bwMode="auto">
              <a:xfrm>
                <a:off x="19765963" y="2249488"/>
                <a:ext cx="33338" cy="36513"/>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494" name="Oval 1612"/>
              <p:cNvSpPr>
                <a:spLocks noChangeArrowheads="1"/>
              </p:cNvSpPr>
              <p:nvPr/>
            </p:nvSpPr>
            <p:spPr bwMode="auto">
              <a:xfrm>
                <a:off x="19659601" y="2249488"/>
                <a:ext cx="38100" cy="36513"/>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495" name="Freeform 1613"/>
              <p:cNvSpPr>
                <a:spLocks/>
              </p:cNvSpPr>
              <p:nvPr/>
            </p:nvSpPr>
            <p:spPr bwMode="auto">
              <a:xfrm>
                <a:off x="19731038" y="1820863"/>
                <a:ext cx="101600" cy="176213"/>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2 w 27"/>
                  <a:gd name="T19" fmla="*/ 29 h 47"/>
                  <a:gd name="T20" fmla="*/ 9 w 27"/>
                  <a:gd name="T21" fmla="*/ 29 h 47"/>
                  <a:gd name="T22" fmla="*/ 9 w 27"/>
                  <a:gd name="T23" fmla="*/ 45 h 47"/>
                  <a:gd name="T24" fmla="*/ 11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9 w 27"/>
                  <a:gd name="T37" fmla="*/ 45 h 47"/>
                  <a:gd name="T38" fmla="*/ 19 w 27"/>
                  <a:gd name="T39" fmla="*/ 29 h 47"/>
                  <a:gd name="T40" fmla="*/ 25 w 27"/>
                  <a:gd name="T41" fmla="*/ 29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9"/>
                      <a:pt x="2" y="29"/>
                      <a:pt x="2"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496" name="Oval 1614"/>
              <p:cNvSpPr>
                <a:spLocks noChangeArrowheads="1"/>
              </p:cNvSpPr>
              <p:nvPr/>
            </p:nvSpPr>
            <p:spPr bwMode="auto">
              <a:xfrm>
                <a:off x="19765963" y="2016126"/>
                <a:ext cx="33338"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497" name="Freeform 1615"/>
              <p:cNvSpPr>
                <a:spLocks/>
              </p:cNvSpPr>
              <p:nvPr/>
            </p:nvSpPr>
            <p:spPr bwMode="auto">
              <a:xfrm>
                <a:off x="19738976" y="2057401"/>
                <a:ext cx="87313" cy="176213"/>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7 h 47"/>
                  <a:gd name="T14" fmla="*/ 5 w 23"/>
                  <a:gd name="T15" fmla="*/ 7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7 h 47"/>
                  <a:gd name="T34" fmla="*/ 19 w 23"/>
                  <a:gd name="T35" fmla="*/ 7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19"/>
                      <a:pt x="0" y="21"/>
                    </a:cubicBezTo>
                    <a:cubicBezTo>
                      <a:pt x="0" y="22"/>
                      <a:pt x="1" y="23"/>
                      <a:pt x="2" y="23"/>
                    </a:cubicBezTo>
                    <a:cubicBezTo>
                      <a:pt x="4"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498" name="Oval 1616"/>
              <p:cNvSpPr>
                <a:spLocks noChangeArrowheads="1"/>
              </p:cNvSpPr>
              <p:nvPr/>
            </p:nvSpPr>
            <p:spPr bwMode="auto">
              <a:xfrm>
                <a:off x="19559588" y="2016126"/>
                <a:ext cx="33338"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499" name="Oval 1617"/>
              <p:cNvSpPr>
                <a:spLocks noChangeArrowheads="1"/>
              </p:cNvSpPr>
              <p:nvPr/>
            </p:nvSpPr>
            <p:spPr bwMode="auto">
              <a:xfrm>
                <a:off x="22553613" y="2947988"/>
                <a:ext cx="33338"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00" name="Oval 1618"/>
              <p:cNvSpPr>
                <a:spLocks noChangeArrowheads="1"/>
              </p:cNvSpPr>
              <p:nvPr/>
            </p:nvSpPr>
            <p:spPr bwMode="auto">
              <a:xfrm>
                <a:off x="22553613" y="2481263"/>
                <a:ext cx="33338"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01" name="Freeform 1619"/>
              <p:cNvSpPr>
                <a:spLocks/>
              </p:cNvSpPr>
              <p:nvPr/>
            </p:nvSpPr>
            <p:spPr bwMode="auto">
              <a:xfrm>
                <a:off x="22518688" y="2755901"/>
                <a:ext cx="101600" cy="176213"/>
              </a:xfrm>
              <a:custGeom>
                <a:avLst/>
                <a:gdLst>
                  <a:gd name="T0" fmla="*/ 23 w 27"/>
                  <a:gd name="T1" fmla="*/ 4 h 47"/>
                  <a:gd name="T2" fmla="*/ 18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02" name="Oval 1620"/>
              <p:cNvSpPr>
                <a:spLocks noChangeArrowheads="1"/>
              </p:cNvSpPr>
              <p:nvPr/>
            </p:nvSpPr>
            <p:spPr bwMode="auto">
              <a:xfrm>
                <a:off x="22759988" y="2947988"/>
                <a:ext cx="38100"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03" name="Freeform 1621"/>
              <p:cNvSpPr>
                <a:spLocks/>
              </p:cNvSpPr>
              <p:nvPr/>
            </p:nvSpPr>
            <p:spPr bwMode="auto">
              <a:xfrm>
                <a:off x="22526626" y="2519363"/>
                <a:ext cx="87313" cy="176213"/>
              </a:xfrm>
              <a:custGeom>
                <a:avLst/>
                <a:gdLst>
                  <a:gd name="T0" fmla="*/ 0 w 23"/>
                  <a:gd name="T1" fmla="*/ 21 h 47"/>
                  <a:gd name="T2" fmla="*/ 2 w 23"/>
                  <a:gd name="T3" fmla="*/ 23 h 47"/>
                  <a:gd name="T4" fmla="*/ 5 w 23"/>
                  <a:gd name="T5" fmla="*/ 21 h 47"/>
                  <a:gd name="T6" fmla="*/ 5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7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7" y="0"/>
                    </a:cubicBezTo>
                    <a:cubicBezTo>
                      <a:pt x="3" y="0"/>
                      <a:pt x="0" y="3"/>
                      <a:pt x="0" y="6"/>
                    </a:cubicBezTo>
                    <a:cubicBezTo>
                      <a:pt x="0" y="8"/>
                      <a:pt x="0" y="20"/>
                      <a:pt x="0"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04" name="Freeform 1622"/>
              <p:cNvSpPr>
                <a:spLocks/>
              </p:cNvSpPr>
              <p:nvPr/>
            </p:nvSpPr>
            <p:spPr bwMode="auto">
              <a:xfrm>
                <a:off x="22625051" y="2989263"/>
                <a:ext cx="101600" cy="173038"/>
              </a:xfrm>
              <a:custGeom>
                <a:avLst/>
                <a:gdLst>
                  <a:gd name="T0" fmla="*/ 4 w 27"/>
                  <a:gd name="T1" fmla="*/ 19 h 46"/>
                  <a:gd name="T2" fmla="*/ 8 w 27"/>
                  <a:gd name="T3" fmla="*/ 6 h 46"/>
                  <a:gd name="T4" fmla="*/ 9 w 27"/>
                  <a:gd name="T5" fmla="*/ 6 h 46"/>
                  <a:gd name="T6" fmla="*/ 2 w 27"/>
                  <a:gd name="T7" fmla="*/ 28 h 46"/>
                  <a:gd name="T8" fmla="*/ 8 w 27"/>
                  <a:gd name="T9" fmla="*/ 28 h 46"/>
                  <a:gd name="T10" fmla="*/ 8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5 w 27"/>
                  <a:gd name="T29" fmla="*/ 28 h 46"/>
                  <a:gd name="T30" fmla="*/ 18 w 27"/>
                  <a:gd name="T31" fmla="*/ 6 h 46"/>
                  <a:gd name="T32" fmla="*/ 19 w 27"/>
                  <a:gd name="T33" fmla="*/ 6 h 46"/>
                  <a:gd name="T34" fmla="*/ 23 w 27"/>
                  <a:gd name="T35" fmla="*/ 19 h 46"/>
                  <a:gd name="T36" fmla="*/ 25 w 27"/>
                  <a:gd name="T37" fmla="*/ 20 h 46"/>
                  <a:gd name="T38" fmla="*/ 27 w 27"/>
                  <a:gd name="T39" fmla="*/ 18 h 46"/>
                  <a:gd name="T40" fmla="*/ 23 w 27"/>
                  <a:gd name="T41" fmla="*/ 4 h 46"/>
                  <a:gd name="T42" fmla="*/ 17 w 27"/>
                  <a:gd name="T43" fmla="*/ 0 h 46"/>
                  <a:gd name="T44" fmla="*/ 10 w 27"/>
                  <a:gd name="T45" fmla="*/ 0 h 46"/>
                  <a:gd name="T46" fmla="*/ 4 w 27"/>
                  <a:gd name="T47" fmla="*/ 4 h 46"/>
                  <a:gd name="T48" fmla="*/ 0 w 27"/>
                  <a:gd name="T49" fmla="*/ 18 h 46"/>
                  <a:gd name="T50" fmla="*/ 1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8" y="46"/>
                      <a:pt x="18" y="45"/>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05" name="Freeform 1623"/>
              <p:cNvSpPr>
                <a:spLocks/>
              </p:cNvSpPr>
              <p:nvPr/>
            </p:nvSpPr>
            <p:spPr bwMode="auto">
              <a:xfrm>
                <a:off x="22737763" y="2989263"/>
                <a:ext cx="82550" cy="173038"/>
              </a:xfrm>
              <a:custGeom>
                <a:avLst/>
                <a:gdLst>
                  <a:gd name="T0" fmla="*/ 4 w 22"/>
                  <a:gd name="T1" fmla="*/ 20 h 46"/>
                  <a:gd name="T2" fmla="*/ 4 w 22"/>
                  <a:gd name="T3" fmla="*/ 7 h 46"/>
                  <a:gd name="T4" fmla="*/ 5 w 22"/>
                  <a:gd name="T5" fmla="*/ 7 h 46"/>
                  <a:gd name="T6" fmla="*/ 5 w 22"/>
                  <a:gd name="T7" fmla="*/ 44 h 46"/>
                  <a:gd name="T8" fmla="*/ 8 w 22"/>
                  <a:gd name="T9" fmla="*/ 46 h 46"/>
                  <a:gd name="T10" fmla="*/ 11 w 22"/>
                  <a:gd name="T11" fmla="*/ 44 h 46"/>
                  <a:gd name="T12" fmla="*/ 11 w 22"/>
                  <a:gd name="T13" fmla="*/ 22 h 46"/>
                  <a:gd name="T14" fmla="*/ 12 w 22"/>
                  <a:gd name="T15" fmla="*/ 22 h 46"/>
                  <a:gd name="T16" fmla="*/ 12 w 22"/>
                  <a:gd name="T17" fmla="*/ 44 h 46"/>
                  <a:gd name="T18" fmla="*/ 14 w 22"/>
                  <a:gd name="T19" fmla="*/ 46 h 46"/>
                  <a:gd name="T20" fmla="*/ 17 w 22"/>
                  <a:gd name="T21" fmla="*/ 44 h 46"/>
                  <a:gd name="T22" fmla="*/ 17 w 22"/>
                  <a:gd name="T23" fmla="*/ 7 h 46"/>
                  <a:gd name="T24" fmla="*/ 18 w 22"/>
                  <a:gd name="T25" fmla="*/ 7 h 46"/>
                  <a:gd name="T26" fmla="*/ 18 w 22"/>
                  <a:gd name="T27" fmla="*/ 20 h 46"/>
                  <a:gd name="T28" fmla="*/ 20 w 22"/>
                  <a:gd name="T29" fmla="*/ 22 h 46"/>
                  <a:gd name="T30" fmla="*/ 22 w 22"/>
                  <a:gd name="T31" fmla="*/ 20 h 46"/>
                  <a:gd name="T32" fmla="*/ 22 w 22"/>
                  <a:gd name="T33" fmla="*/ 6 h 46"/>
                  <a:gd name="T34" fmla="*/ 16 w 22"/>
                  <a:gd name="T35" fmla="*/ 0 h 46"/>
                  <a:gd name="T36" fmla="*/ 6 w 22"/>
                  <a:gd name="T37" fmla="*/ 0 h 46"/>
                  <a:gd name="T38" fmla="*/ 0 w 22"/>
                  <a:gd name="T39" fmla="*/ 6 h 46"/>
                  <a:gd name="T40" fmla="*/ 0 w 22"/>
                  <a:gd name="T41" fmla="*/ 20 h 46"/>
                  <a:gd name="T42" fmla="*/ 2 w 22"/>
                  <a:gd name="T43" fmla="*/ 22 h 46"/>
                  <a:gd name="T44" fmla="*/ 4 w 22"/>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4" y="20"/>
                    </a:move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2"/>
                      <a:pt x="11" y="22"/>
                    </a:cubicBezTo>
                    <a:cubicBezTo>
                      <a:pt x="11" y="22"/>
                      <a:pt x="11" y="22"/>
                      <a:pt x="12" y="22"/>
                    </a:cubicBezTo>
                    <a:cubicBezTo>
                      <a:pt x="12" y="22"/>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0" y="22"/>
                    </a:cubicBezTo>
                    <a:cubicBezTo>
                      <a:pt x="21" y="22"/>
                      <a:pt x="22" y="21"/>
                      <a:pt x="22" y="20"/>
                    </a:cubicBezTo>
                    <a:cubicBezTo>
                      <a:pt x="22" y="19"/>
                      <a:pt x="22" y="7"/>
                      <a:pt x="22" y="6"/>
                    </a:cubicBezTo>
                    <a:cubicBezTo>
                      <a:pt x="22" y="2"/>
                      <a:pt x="20" y="0"/>
                      <a:pt x="16" y="0"/>
                    </a:cubicBezTo>
                    <a:cubicBezTo>
                      <a:pt x="15" y="0"/>
                      <a:pt x="7" y="0"/>
                      <a:pt x="6" y="0"/>
                    </a:cubicBezTo>
                    <a:cubicBezTo>
                      <a:pt x="2" y="0"/>
                      <a:pt x="0" y="2"/>
                      <a:pt x="0" y="6"/>
                    </a:cubicBezTo>
                    <a:cubicBezTo>
                      <a:pt x="0" y="7"/>
                      <a:pt x="0" y="19"/>
                      <a:pt x="0" y="20"/>
                    </a:cubicBezTo>
                    <a:cubicBezTo>
                      <a:pt x="0" y="21"/>
                      <a:pt x="1" y="22"/>
                      <a:pt x="2" y="22"/>
                    </a:cubicBezTo>
                    <a:cubicBezTo>
                      <a:pt x="3" y="22"/>
                      <a:pt x="4" y="21"/>
                      <a:pt x="4" y="2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06" name="Freeform 1624"/>
              <p:cNvSpPr>
                <a:spLocks/>
              </p:cNvSpPr>
              <p:nvPr/>
            </p:nvSpPr>
            <p:spPr bwMode="auto">
              <a:xfrm>
                <a:off x="22944138" y="2519363"/>
                <a:ext cx="66675" cy="176213"/>
              </a:xfrm>
              <a:custGeom>
                <a:avLst/>
                <a:gdLst>
                  <a:gd name="T0" fmla="*/ 0 w 18"/>
                  <a:gd name="T1" fmla="*/ 6 h 47"/>
                  <a:gd name="T2" fmla="*/ 0 w 18"/>
                  <a:gd name="T3" fmla="*/ 21 h 47"/>
                  <a:gd name="T4" fmla="*/ 2 w 18"/>
                  <a:gd name="T5" fmla="*/ 23 h 47"/>
                  <a:gd name="T6" fmla="*/ 4 w 18"/>
                  <a:gd name="T7" fmla="*/ 21 h 47"/>
                  <a:gd name="T8" fmla="*/ 4 w 18"/>
                  <a:gd name="T9" fmla="*/ 8 h 47"/>
                  <a:gd name="T10" fmla="*/ 5 w 18"/>
                  <a:gd name="T11" fmla="*/ 8 h 47"/>
                  <a:gd name="T12" fmla="*/ 5 w 18"/>
                  <a:gd name="T13" fmla="*/ 44 h 47"/>
                  <a:gd name="T14" fmla="*/ 8 w 18"/>
                  <a:gd name="T15" fmla="*/ 47 h 47"/>
                  <a:gd name="T16" fmla="*/ 11 w 18"/>
                  <a:gd name="T17" fmla="*/ 44 h 47"/>
                  <a:gd name="T18" fmla="*/ 11 w 18"/>
                  <a:gd name="T19" fmla="*/ 23 h 47"/>
                  <a:gd name="T20" fmla="*/ 12 w 18"/>
                  <a:gd name="T21" fmla="*/ 23 h 47"/>
                  <a:gd name="T22" fmla="*/ 12 w 18"/>
                  <a:gd name="T23" fmla="*/ 44 h 47"/>
                  <a:gd name="T24" fmla="*/ 15 w 18"/>
                  <a:gd name="T25" fmla="*/ 47 h 47"/>
                  <a:gd name="T26" fmla="*/ 18 w 18"/>
                  <a:gd name="T27" fmla="*/ 44 h 47"/>
                  <a:gd name="T28" fmla="*/ 18 w 18"/>
                  <a:gd name="T29" fmla="*/ 13 h 47"/>
                  <a:gd name="T30" fmla="*/ 7 w 18"/>
                  <a:gd name="T31" fmla="*/ 0 h 47"/>
                  <a:gd name="T32" fmla="*/ 6 w 18"/>
                  <a:gd name="T33" fmla="*/ 0 h 47"/>
                  <a:gd name="T34" fmla="*/ 0 w 18"/>
                  <a:gd name="T3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22"/>
                      <a:pt x="18" y="13"/>
                    </a:cubicBezTo>
                    <a:cubicBezTo>
                      <a:pt x="15" y="9"/>
                      <a:pt x="11" y="4"/>
                      <a:pt x="7" y="0"/>
                    </a:cubicBezTo>
                    <a:cubicBezTo>
                      <a:pt x="7" y="0"/>
                      <a:pt x="7" y="0"/>
                      <a:pt x="6" y="0"/>
                    </a:cubicBezTo>
                    <a:cubicBezTo>
                      <a:pt x="3" y="0"/>
                      <a:pt x="0" y="3"/>
                      <a:pt x="0" y="6"/>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07" name="Oval 1625"/>
              <p:cNvSpPr>
                <a:spLocks noChangeArrowheads="1"/>
              </p:cNvSpPr>
              <p:nvPr/>
            </p:nvSpPr>
            <p:spPr bwMode="auto">
              <a:xfrm>
                <a:off x="22553613" y="2714626"/>
                <a:ext cx="36513"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08" name="Freeform 1626"/>
              <p:cNvSpPr>
                <a:spLocks/>
              </p:cNvSpPr>
              <p:nvPr/>
            </p:nvSpPr>
            <p:spPr bwMode="auto">
              <a:xfrm>
                <a:off x="22526626" y="2989263"/>
                <a:ext cx="87313" cy="173038"/>
              </a:xfrm>
              <a:custGeom>
                <a:avLst/>
                <a:gdLst>
                  <a:gd name="T0" fmla="*/ 5 w 23"/>
                  <a:gd name="T1" fmla="*/ 20 h 46"/>
                  <a:gd name="T2" fmla="*/ 5 w 23"/>
                  <a:gd name="T3" fmla="*/ 7 h 46"/>
                  <a:gd name="T4" fmla="*/ 6 w 23"/>
                  <a:gd name="T5" fmla="*/ 7 h 46"/>
                  <a:gd name="T6" fmla="*/ 6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8 w 23"/>
                  <a:gd name="T21" fmla="*/ 44 h 46"/>
                  <a:gd name="T22" fmla="*/ 18 w 23"/>
                  <a:gd name="T23" fmla="*/ 7 h 46"/>
                  <a:gd name="T24" fmla="*/ 19 w 23"/>
                  <a:gd name="T25" fmla="*/ 7 h 46"/>
                  <a:gd name="T26" fmla="*/ 19 w 23"/>
                  <a:gd name="T27" fmla="*/ 20 h 46"/>
                  <a:gd name="T28" fmla="*/ 21 w 23"/>
                  <a:gd name="T29" fmla="*/ 22 h 46"/>
                  <a:gd name="T30" fmla="*/ 23 w 23"/>
                  <a:gd name="T31" fmla="*/ 20 h 46"/>
                  <a:gd name="T32" fmla="*/ 23 w 23"/>
                  <a:gd name="T33" fmla="*/ 6 h 46"/>
                  <a:gd name="T34" fmla="*/ 17 w 23"/>
                  <a:gd name="T35" fmla="*/ 0 h 46"/>
                  <a:gd name="T36" fmla="*/ 7 w 23"/>
                  <a:gd name="T37" fmla="*/ 0 h 46"/>
                  <a:gd name="T38" fmla="*/ 0 w 23"/>
                  <a:gd name="T39" fmla="*/ 6 h 46"/>
                  <a:gd name="T40" fmla="*/ 0 w 23"/>
                  <a:gd name="T41" fmla="*/ 20 h 46"/>
                  <a:gd name="T42" fmla="*/ 2 w 23"/>
                  <a:gd name="T43" fmla="*/ 22 h 46"/>
                  <a:gd name="T44" fmla="*/ 5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5" y="20"/>
                    </a:move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2"/>
                      <a:pt x="11" y="22"/>
                    </a:cubicBezTo>
                    <a:cubicBezTo>
                      <a:pt x="11" y="22"/>
                      <a:pt x="11" y="22"/>
                      <a:pt x="12" y="22"/>
                    </a:cubicBezTo>
                    <a:cubicBezTo>
                      <a:pt x="12" y="22"/>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7" y="0"/>
                    </a:cubicBezTo>
                    <a:cubicBezTo>
                      <a:pt x="3" y="0"/>
                      <a:pt x="0" y="2"/>
                      <a:pt x="0" y="6"/>
                    </a:cubicBezTo>
                    <a:cubicBezTo>
                      <a:pt x="0" y="7"/>
                      <a:pt x="0" y="19"/>
                      <a:pt x="0" y="20"/>
                    </a:cubicBezTo>
                    <a:cubicBezTo>
                      <a:pt x="0" y="21"/>
                      <a:pt x="1" y="22"/>
                      <a:pt x="2" y="22"/>
                    </a:cubicBezTo>
                    <a:cubicBezTo>
                      <a:pt x="4" y="22"/>
                      <a:pt x="5" y="21"/>
                      <a:pt x="5" y="2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09" name="Line 1627"/>
              <p:cNvSpPr>
                <a:spLocks noChangeShapeType="1"/>
              </p:cNvSpPr>
              <p:nvPr/>
            </p:nvSpPr>
            <p:spPr bwMode="auto">
              <a:xfrm>
                <a:off x="22969538" y="273367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10" name="Line 1628"/>
              <p:cNvSpPr>
                <a:spLocks noChangeShapeType="1"/>
              </p:cNvSpPr>
              <p:nvPr/>
            </p:nvSpPr>
            <p:spPr bwMode="auto">
              <a:xfrm>
                <a:off x="22969538" y="273367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11" name="Line 1629"/>
              <p:cNvSpPr>
                <a:spLocks noChangeShapeType="1"/>
              </p:cNvSpPr>
              <p:nvPr/>
            </p:nvSpPr>
            <p:spPr bwMode="auto">
              <a:xfrm>
                <a:off x="23004463" y="273367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12" name="Line 1630"/>
              <p:cNvSpPr>
                <a:spLocks noChangeShapeType="1"/>
              </p:cNvSpPr>
              <p:nvPr/>
            </p:nvSpPr>
            <p:spPr bwMode="auto">
              <a:xfrm>
                <a:off x="23004463" y="273367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13" name="Oval 1631"/>
              <p:cNvSpPr>
                <a:spLocks noChangeArrowheads="1"/>
              </p:cNvSpPr>
              <p:nvPr/>
            </p:nvSpPr>
            <p:spPr bwMode="auto">
              <a:xfrm>
                <a:off x="22969538" y="2947988"/>
                <a:ext cx="34925"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14" name="Freeform 1632"/>
              <p:cNvSpPr>
                <a:spLocks/>
              </p:cNvSpPr>
              <p:nvPr/>
            </p:nvSpPr>
            <p:spPr bwMode="auto">
              <a:xfrm>
                <a:off x="22944138" y="2989263"/>
                <a:ext cx="85725" cy="173038"/>
              </a:xfrm>
              <a:custGeom>
                <a:avLst/>
                <a:gdLst>
                  <a:gd name="T0" fmla="*/ 17 w 23"/>
                  <a:gd name="T1" fmla="*/ 0 h 46"/>
                  <a:gd name="T2" fmla="*/ 6 w 23"/>
                  <a:gd name="T3" fmla="*/ 0 h 46"/>
                  <a:gd name="T4" fmla="*/ 0 w 23"/>
                  <a:gd name="T5" fmla="*/ 6 h 46"/>
                  <a:gd name="T6" fmla="*/ 0 w 23"/>
                  <a:gd name="T7" fmla="*/ 20 h 46"/>
                  <a:gd name="T8" fmla="*/ 2 w 23"/>
                  <a:gd name="T9" fmla="*/ 22 h 46"/>
                  <a:gd name="T10" fmla="*/ 4 w 23"/>
                  <a:gd name="T11" fmla="*/ 20 h 46"/>
                  <a:gd name="T12" fmla="*/ 4 w 23"/>
                  <a:gd name="T13" fmla="*/ 7 h 46"/>
                  <a:gd name="T14" fmla="*/ 5 w 23"/>
                  <a:gd name="T15" fmla="*/ 7 h 46"/>
                  <a:gd name="T16" fmla="*/ 5 w 23"/>
                  <a:gd name="T17" fmla="*/ 44 h 46"/>
                  <a:gd name="T18" fmla="*/ 8 w 23"/>
                  <a:gd name="T19" fmla="*/ 46 h 46"/>
                  <a:gd name="T20" fmla="*/ 9 w 23"/>
                  <a:gd name="T21" fmla="*/ 46 h 46"/>
                  <a:gd name="T22" fmla="*/ 11 w 23"/>
                  <a:gd name="T23" fmla="*/ 43 h 46"/>
                  <a:gd name="T24" fmla="*/ 11 w 23"/>
                  <a:gd name="T25" fmla="*/ 22 h 46"/>
                  <a:gd name="T26" fmla="*/ 12 w 23"/>
                  <a:gd name="T27" fmla="*/ 22 h 46"/>
                  <a:gd name="T28" fmla="*/ 12 w 23"/>
                  <a:gd name="T29" fmla="*/ 40 h 46"/>
                  <a:gd name="T30" fmla="*/ 18 w 23"/>
                  <a:gd name="T31" fmla="*/ 28 h 46"/>
                  <a:gd name="T32" fmla="*/ 18 w 23"/>
                  <a:gd name="T33" fmla="*/ 7 h 46"/>
                  <a:gd name="T34" fmla="*/ 19 w 23"/>
                  <a:gd name="T35" fmla="*/ 7 h 46"/>
                  <a:gd name="T36" fmla="*/ 19 w 23"/>
                  <a:gd name="T37" fmla="*/ 20 h 46"/>
                  <a:gd name="T38" fmla="*/ 20 w 23"/>
                  <a:gd name="T39" fmla="*/ 22 h 46"/>
                  <a:gd name="T40" fmla="*/ 23 w 23"/>
                  <a:gd name="T41" fmla="*/ 15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1"/>
                      <a:pt x="1" y="22"/>
                      <a:pt x="2" y="22"/>
                    </a:cubicBezTo>
                    <a:cubicBezTo>
                      <a:pt x="3" y="22"/>
                      <a:pt x="4" y="21"/>
                      <a:pt x="4" y="20"/>
                    </a:cubicBezTo>
                    <a:cubicBezTo>
                      <a:pt x="4" y="19"/>
                      <a:pt x="4" y="7"/>
                      <a:pt x="4" y="7"/>
                    </a:cubicBezTo>
                    <a:cubicBezTo>
                      <a:pt x="4" y="7"/>
                      <a:pt x="4" y="7"/>
                      <a:pt x="5" y="7"/>
                    </a:cubicBezTo>
                    <a:cubicBezTo>
                      <a:pt x="5" y="7"/>
                      <a:pt x="5" y="41"/>
                      <a:pt x="5" y="44"/>
                    </a:cubicBezTo>
                    <a:cubicBezTo>
                      <a:pt x="5" y="45"/>
                      <a:pt x="7" y="46"/>
                      <a:pt x="8" y="46"/>
                    </a:cubicBezTo>
                    <a:cubicBezTo>
                      <a:pt x="9" y="46"/>
                      <a:pt x="9" y="46"/>
                      <a:pt x="9" y="46"/>
                    </a:cubicBezTo>
                    <a:cubicBezTo>
                      <a:pt x="10" y="45"/>
                      <a:pt x="10" y="44"/>
                      <a:pt x="11" y="43"/>
                    </a:cubicBezTo>
                    <a:cubicBezTo>
                      <a:pt x="11" y="38"/>
                      <a:pt x="11" y="22"/>
                      <a:pt x="11" y="22"/>
                    </a:cubicBezTo>
                    <a:cubicBezTo>
                      <a:pt x="11" y="22"/>
                      <a:pt x="11" y="22"/>
                      <a:pt x="12" y="22"/>
                    </a:cubicBezTo>
                    <a:cubicBezTo>
                      <a:pt x="12" y="22"/>
                      <a:pt x="12" y="34"/>
                      <a:pt x="12" y="40"/>
                    </a:cubicBezTo>
                    <a:cubicBezTo>
                      <a:pt x="14" y="36"/>
                      <a:pt x="16" y="32"/>
                      <a:pt x="18" y="28"/>
                    </a:cubicBezTo>
                    <a:cubicBezTo>
                      <a:pt x="18" y="18"/>
                      <a:pt x="18" y="7"/>
                      <a:pt x="18" y="7"/>
                    </a:cubicBezTo>
                    <a:cubicBezTo>
                      <a:pt x="18" y="7"/>
                      <a:pt x="18" y="7"/>
                      <a:pt x="19" y="7"/>
                    </a:cubicBezTo>
                    <a:cubicBezTo>
                      <a:pt x="19" y="7"/>
                      <a:pt x="19" y="19"/>
                      <a:pt x="19" y="20"/>
                    </a:cubicBezTo>
                    <a:cubicBezTo>
                      <a:pt x="19" y="21"/>
                      <a:pt x="19" y="22"/>
                      <a:pt x="20" y="22"/>
                    </a:cubicBezTo>
                    <a:cubicBezTo>
                      <a:pt x="21" y="20"/>
                      <a:pt x="22" y="17"/>
                      <a:pt x="23" y="15"/>
                    </a:cubicBezTo>
                    <a:cubicBezTo>
                      <a:pt x="23" y="11"/>
                      <a:pt x="23" y="7"/>
                      <a:pt x="23" y="6"/>
                    </a:cubicBezTo>
                    <a:cubicBezTo>
                      <a:pt x="23" y="2"/>
                      <a:pt x="20" y="0"/>
                      <a:pt x="17"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15" name="Freeform 1633"/>
              <p:cNvSpPr>
                <a:spLocks/>
              </p:cNvSpPr>
              <p:nvPr/>
            </p:nvSpPr>
            <p:spPr bwMode="auto">
              <a:xfrm>
                <a:off x="22831426" y="2989263"/>
                <a:ext cx="101600" cy="173038"/>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7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4 w 27"/>
                  <a:gd name="T35" fmla="*/ 19 h 46"/>
                  <a:gd name="T36" fmla="*/ 26 w 27"/>
                  <a:gd name="T37" fmla="*/ 20 h 46"/>
                  <a:gd name="T38" fmla="*/ 27 w 27"/>
                  <a:gd name="T39" fmla="*/ 18 h 46"/>
                  <a:gd name="T40" fmla="*/ 23 w 27"/>
                  <a:gd name="T41" fmla="*/ 4 h 46"/>
                  <a:gd name="T42" fmla="*/ 18 w 27"/>
                  <a:gd name="T43" fmla="*/ 0 h 46"/>
                  <a:gd name="T44" fmla="*/ 10 w 27"/>
                  <a:gd name="T45" fmla="*/ 0 h 46"/>
                  <a:gd name="T46" fmla="*/ 5 w 27"/>
                  <a:gd name="T47" fmla="*/ 4 h 46"/>
                  <a:gd name="T48" fmla="*/ 1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7"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1" y="18"/>
                    </a:cubicBezTo>
                    <a:cubicBezTo>
                      <a:pt x="0" y="19"/>
                      <a:pt x="1" y="20"/>
                      <a:pt x="2" y="20"/>
                    </a:cubicBezTo>
                    <a:cubicBezTo>
                      <a:pt x="3" y="21"/>
                      <a:pt x="4" y="20"/>
                      <a:pt x="4" y="1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16" name="Freeform 1634"/>
              <p:cNvSpPr>
                <a:spLocks/>
              </p:cNvSpPr>
              <p:nvPr/>
            </p:nvSpPr>
            <p:spPr bwMode="auto">
              <a:xfrm>
                <a:off x="23015576" y="2571751"/>
                <a:ext cx="11113" cy="33338"/>
              </a:xfrm>
              <a:custGeom>
                <a:avLst/>
                <a:gdLst>
                  <a:gd name="T0" fmla="*/ 0 w 3"/>
                  <a:gd name="T1" fmla="*/ 0 h 9"/>
                  <a:gd name="T2" fmla="*/ 0 w 3"/>
                  <a:gd name="T3" fmla="*/ 7 h 9"/>
                  <a:gd name="T4" fmla="*/ 2 w 3"/>
                  <a:gd name="T5" fmla="*/ 9 h 9"/>
                  <a:gd name="T6" fmla="*/ 3 w 3"/>
                  <a:gd name="T7" fmla="*/ 9 h 9"/>
                  <a:gd name="T8" fmla="*/ 1 w 3"/>
                  <a:gd name="T9" fmla="*/ 2 h 9"/>
                  <a:gd name="T10" fmla="*/ 0 w 3"/>
                  <a:gd name="T11" fmla="*/ 0 h 9"/>
                </a:gdLst>
                <a:ahLst/>
                <a:cxnLst>
                  <a:cxn ang="0">
                    <a:pos x="T0" y="T1"/>
                  </a:cxn>
                  <a:cxn ang="0">
                    <a:pos x="T2" y="T3"/>
                  </a:cxn>
                  <a:cxn ang="0">
                    <a:pos x="T4" y="T5"/>
                  </a:cxn>
                  <a:cxn ang="0">
                    <a:pos x="T6" y="T7"/>
                  </a:cxn>
                  <a:cxn ang="0">
                    <a:pos x="T8" y="T9"/>
                  </a:cxn>
                  <a:cxn ang="0">
                    <a:pos x="T10" y="T11"/>
                  </a:cxn>
                </a:cxnLst>
                <a:rect l="0" t="0" r="r" b="b"/>
                <a:pathLst>
                  <a:path w="3" h="9">
                    <a:moveTo>
                      <a:pt x="0" y="0"/>
                    </a:moveTo>
                    <a:cubicBezTo>
                      <a:pt x="0" y="3"/>
                      <a:pt x="0" y="6"/>
                      <a:pt x="0" y="7"/>
                    </a:cubicBezTo>
                    <a:cubicBezTo>
                      <a:pt x="0" y="8"/>
                      <a:pt x="1" y="9"/>
                      <a:pt x="2" y="9"/>
                    </a:cubicBezTo>
                    <a:cubicBezTo>
                      <a:pt x="2" y="9"/>
                      <a:pt x="3" y="9"/>
                      <a:pt x="3" y="9"/>
                    </a:cubicBezTo>
                    <a:cubicBezTo>
                      <a:pt x="3" y="6"/>
                      <a:pt x="2" y="4"/>
                      <a:pt x="1"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17" name="Freeform 1635"/>
              <p:cNvSpPr>
                <a:spLocks/>
              </p:cNvSpPr>
              <p:nvPr/>
            </p:nvSpPr>
            <p:spPr bwMode="auto">
              <a:xfrm>
                <a:off x="22729826" y="2755901"/>
                <a:ext cx="101600" cy="176213"/>
              </a:xfrm>
              <a:custGeom>
                <a:avLst/>
                <a:gdLst>
                  <a:gd name="T0" fmla="*/ 22 w 27"/>
                  <a:gd name="T1" fmla="*/ 4 h 47"/>
                  <a:gd name="T2" fmla="*/ 17 w 27"/>
                  <a:gd name="T3" fmla="*/ 0 h 47"/>
                  <a:gd name="T4" fmla="*/ 9 w 27"/>
                  <a:gd name="T5" fmla="*/ 0 h 47"/>
                  <a:gd name="T6" fmla="*/ 4 w 27"/>
                  <a:gd name="T7" fmla="*/ 4 h 47"/>
                  <a:gd name="T8" fmla="*/ 0 w 27"/>
                  <a:gd name="T9" fmla="*/ 18 h 47"/>
                  <a:gd name="T10" fmla="*/ 1 w 27"/>
                  <a:gd name="T11" fmla="*/ 20 h 47"/>
                  <a:gd name="T12" fmla="*/ 3 w 27"/>
                  <a:gd name="T13" fmla="*/ 19 h 47"/>
                  <a:gd name="T14" fmla="*/ 7 w 27"/>
                  <a:gd name="T15" fmla="*/ 6 h 47"/>
                  <a:gd name="T16" fmla="*/ 8 w 27"/>
                  <a:gd name="T17" fmla="*/ 6 h 47"/>
                  <a:gd name="T18" fmla="*/ 2 w 27"/>
                  <a:gd name="T19" fmla="*/ 28 h 47"/>
                  <a:gd name="T20" fmla="*/ 8 w 27"/>
                  <a:gd name="T21" fmla="*/ 28 h 47"/>
                  <a:gd name="T22" fmla="*/ 8 w 27"/>
                  <a:gd name="T23" fmla="*/ 44 h 47"/>
                  <a:gd name="T24" fmla="*/ 10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4 w 27"/>
                  <a:gd name="T41" fmla="*/ 28 h 47"/>
                  <a:gd name="T42" fmla="*/ 18 w 27"/>
                  <a:gd name="T43" fmla="*/ 6 h 47"/>
                  <a:gd name="T44" fmla="*/ 19 w 27"/>
                  <a:gd name="T45" fmla="*/ 6 h 47"/>
                  <a:gd name="T46" fmla="*/ 23 w 27"/>
                  <a:gd name="T47" fmla="*/ 19 h 47"/>
                  <a:gd name="T48" fmla="*/ 25 w 27"/>
                  <a:gd name="T49" fmla="*/ 20 h 47"/>
                  <a:gd name="T50" fmla="*/ 26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18" name="Oval 1636"/>
              <p:cNvSpPr>
                <a:spLocks noChangeArrowheads="1"/>
              </p:cNvSpPr>
              <p:nvPr/>
            </p:nvSpPr>
            <p:spPr bwMode="auto">
              <a:xfrm>
                <a:off x="22864763" y="2947988"/>
                <a:ext cx="38100"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19" name="Oval 1637"/>
              <p:cNvSpPr>
                <a:spLocks noChangeArrowheads="1"/>
              </p:cNvSpPr>
              <p:nvPr/>
            </p:nvSpPr>
            <p:spPr bwMode="auto">
              <a:xfrm>
                <a:off x="22658388" y="2947988"/>
                <a:ext cx="33338"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20" name="Oval 1638"/>
              <p:cNvSpPr>
                <a:spLocks noChangeArrowheads="1"/>
              </p:cNvSpPr>
              <p:nvPr/>
            </p:nvSpPr>
            <p:spPr bwMode="auto">
              <a:xfrm>
                <a:off x="22864763" y="2714626"/>
                <a:ext cx="38100"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21" name="Freeform 1639"/>
              <p:cNvSpPr>
                <a:spLocks/>
              </p:cNvSpPr>
              <p:nvPr/>
            </p:nvSpPr>
            <p:spPr bwMode="auto">
              <a:xfrm>
                <a:off x="22631401" y="2755901"/>
                <a:ext cx="87313" cy="173038"/>
              </a:xfrm>
              <a:custGeom>
                <a:avLst/>
                <a:gdLst>
                  <a:gd name="T0" fmla="*/ 21 w 23"/>
                  <a:gd name="T1" fmla="*/ 22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2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2"/>
                      <a:pt x="21" y="22"/>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22" name="Oval 1640"/>
              <p:cNvSpPr>
                <a:spLocks noChangeArrowheads="1"/>
              </p:cNvSpPr>
              <p:nvPr/>
            </p:nvSpPr>
            <p:spPr bwMode="auto">
              <a:xfrm>
                <a:off x="22658388" y="2714626"/>
                <a:ext cx="33338"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23" name="Oval 1641"/>
              <p:cNvSpPr>
                <a:spLocks noChangeArrowheads="1"/>
              </p:cNvSpPr>
              <p:nvPr/>
            </p:nvSpPr>
            <p:spPr bwMode="auto">
              <a:xfrm>
                <a:off x="22658388" y="2481263"/>
                <a:ext cx="33338"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24" name="Freeform 1642"/>
              <p:cNvSpPr>
                <a:spLocks/>
              </p:cNvSpPr>
              <p:nvPr/>
            </p:nvSpPr>
            <p:spPr bwMode="auto">
              <a:xfrm>
                <a:off x="22625051" y="2519363"/>
                <a:ext cx="101600" cy="176213"/>
              </a:xfrm>
              <a:custGeom>
                <a:avLst/>
                <a:gdLst>
                  <a:gd name="T0" fmla="*/ 23 w 27"/>
                  <a:gd name="T1" fmla="*/ 20 h 47"/>
                  <a:gd name="T2" fmla="*/ 25 w 27"/>
                  <a:gd name="T3" fmla="*/ 21 h 47"/>
                  <a:gd name="T4" fmla="*/ 27 w 27"/>
                  <a:gd name="T5" fmla="*/ 19 h 47"/>
                  <a:gd name="T6" fmla="*/ 23 w 27"/>
                  <a:gd name="T7" fmla="*/ 5 h 47"/>
                  <a:gd name="T8" fmla="*/ 17 w 27"/>
                  <a:gd name="T9" fmla="*/ 0 h 47"/>
                  <a:gd name="T10" fmla="*/ 10 w 27"/>
                  <a:gd name="T11" fmla="*/ 0 h 47"/>
                  <a:gd name="T12" fmla="*/ 4 w 27"/>
                  <a:gd name="T13" fmla="*/ 5 h 47"/>
                  <a:gd name="T14" fmla="*/ 0 w 27"/>
                  <a:gd name="T15" fmla="*/ 19 h 47"/>
                  <a:gd name="T16" fmla="*/ 1 w 27"/>
                  <a:gd name="T17" fmla="*/ 21 h 47"/>
                  <a:gd name="T18" fmla="*/ 4 w 27"/>
                  <a:gd name="T19" fmla="*/ 20 h 47"/>
                  <a:gd name="T20" fmla="*/ 8 w 27"/>
                  <a:gd name="T21" fmla="*/ 7 h 47"/>
                  <a:gd name="T22" fmla="*/ 9 w 27"/>
                  <a:gd name="T23" fmla="*/ 7 h 47"/>
                  <a:gd name="T24" fmla="*/ 2 w 27"/>
                  <a:gd name="T25" fmla="*/ 28 h 47"/>
                  <a:gd name="T26" fmla="*/ 8 w 27"/>
                  <a:gd name="T27" fmla="*/ 28 h 47"/>
                  <a:gd name="T28" fmla="*/ 8 w 27"/>
                  <a:gd name="T29" fmla="*/ 45 h 47"/>
                  <a:gd name="T30" fmla="*/ 11 w 27"/>
                  <a:gd name="T31" fmla="*/ 47 h 47"/>
                  <a:gd name="T32" fmla="*/ 13 w 27"/>
                  <a:gd name="T33" fmla="*/ 45 h 47"/>
                  <a:gd name="T34" fmla="*/ 13 w 27"/>
                  <a:gd name="T35" fmla="*/ 28 h 47"/>
                  <a:gd name="T36" fmla="*/ 14 w 27"/>
                  <a:gd name="T37" fmla="*/ 28 h 47"/>
                  <a:gd name="T38" fmla="*/ 14 w 27"/>
                  <a:gd name="T39" fmla="*/ 45 h 47"/>
                  <a:gd name="T40" fmla="*/ 16 w 27"/>
                  <a:gd name="T41" fmla="*/ 47 h 47"/>
                  <a:gd name="T42" fmla="*/ 18 w 27"/>
                  <a:gd name="T43" fmla="*/ 45 h 47"/>
                  <a:gd name="T44" fmla="*/ 18 w 27"/>
                  <a:gd name="T45" fmla="*/ 28 h 47"/>
                  <a:gd name="T46" fmla="*/ 25 w 27"/>
                  <a:gd name="T47" fmla="*/ 28 h 47"/>
                  <a:gd name="T48" fmla="*/ 18 w 27"/>
                  <a:gd name="T49" fmla="*/ 7 h 47"/>
                  <a:gd name="T50" fmla="*/ 19 w 27"/>
                  <a:gd name="T51" fmla="*/ 7 h 47"/>
                  <a:gd name="T52" fmla="*/ 23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20"/>
                    </a:move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25" name="Freeform 1643"/>
              <p:cNvSpPr>
                <a:spLocks/>
              </p:cNvSpPr>
              <p:nvPr/>
            </p:nvSpPr>
            <p:spPr bwMode="auto">
              <a:xfrm>
                <a:off x="22831426" y="2519363"/>
                <a:ext cx="101600" cy="176213"/>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1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1" y="19"/>
                    </a:cubicBezTo>
                    <a:cubicBezTo>
                      <a:pt x="0" y="20"/>
                      <a:pt x="1" y="21"/>
                      <a:pt x="2"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26" name="Oval 1644"/>
              <p:cNvSpPr>
                <a:spLocks noChangeArrowheads="1"/>
              </p:cNvSpPr>
              <p:nvPr/>
            </p:nvSpPr>
            <p:spPr bwMode="auto">
              <a:xfrm>
                <a:off x="22759988" y="2714626"/>
                <a:ext cx="38100"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27" name="Oval 1645"/>
              <p:cNvSpPr>
                <a:spLocks noChangeArrowheads="1"/>
              </p:cNvSpPr>
              <p:nvPr/>
            </p:nvSpPr>
            <p:spPr bwMode="auto">
              <a:xfrm>
                <a:off x="22759988" y="2481263"/>
                <a:ext cx="38100"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28" name="Oval 1646"/>
              <p:cNvSpPr>
                <a:spLocks noChangeArrowheads="1"/>
              </p:cNvSpPr>
              <p:nvPr/>
            </p:nvSpPr>
            <p:spPr bwMode="auto">
              <a:xfrm>
                <a:off x="22864763" y="2481263"/>
                <a:ext cx="38100"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29" name="Freeform 1647"/>
              <p:cNvSpPr>
                <a:spLocks/>
              </p:cNvSpPr>
              <p:nvPr/>
            </p:nvSpPr>
            <p:spPr bwMode="auto">
              <a:xfrm>
                <a:off x="22737763" y="2519363"/>
                <a:ext cx="82550" cy="176213"/>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1 w 22"/>
                  <a:gd name="T15" fmla="*/ 44 h 47"/>
                  <a:gd name="T16" fmla="*/ 11 w 22"/>
                  <a:gd name="T17" fmla="*/ 23 h 47"/>
                  <a:gd name="T18" fmla="*/ 12 w 22"/>
                  <a:gd name="T19" fmla="*/ 23 h 47"/>
                  <a:gd name="T20" fmla="*/ 12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30" name="Freeform 1648"/>
              <p:cNvSpPr>
                <a:spLocks/>
              </p:cNvSpPr>
              <p:nvPr/>
            </p:nvSpPr>
            <p:spPr bwMode="auto">
              <a:xfrm>
                <a:off x="22842538" y="2755901"/>
                <a:ext cx="82550" cy="173038"/>
              </a:xfrm>
              <a:custGeom>
                <a:avLst/>
                <a:gdLst>
                  <a:gd name="T0" fmla="*/ 20 w 22"/>
                  <a:gd name="T1" fmla="*/ 22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2 h 46"/>
                  <a:gd name="T16" fmla="*/ 4 w 22"/>
                  <a:gd name="T17" fmla="*/ 20 h 46"/>
                  <a:gd name="T18" fmla="*/ 4 w 22"/>
                  <a:gd name="T19" fmla="*/ 7 h 46"/>
                  <a:gd name="T20" fmla="*/ 5 w 22"/>
                  <a:gd name="T21" fmla="*/ 7 h 46"/>
                  <a:gd name="T22" fmla="*/ 5 w 22"/>
                  <a:gd name="T23" fmla="*/ 44 h 46"/>
                  <a:gd name="T24" fmla="*/ 8 w 22"/>
                  <a:gd name="T25" fmla="*/ 46 h 46"/>
                  <a:gd name="T26" fmla="*/ 10 w 22"/>
                  <a:gd name="T27" fmla="*/ 44 h 46"/>
                  <a:gd name="T28" fmla="*/ 10 w 22"/>
                  <a:gd name="T29" fmla="*/ 23 h 46"/>
                  <a:gd name="T30" fmla="*/ 11 w 22"/>
                  <a:gd name="T31" fmla="*/ 23 h 46"/>
                  <a:gd name="T32" fmla="*/ 11 w 22"/>
                  <a:gd name="T33" fmla="*/ 44 h 46"/>
                  <a:gd name="T34" fmla="*/ 14 w 22"/>
                  <a:gd name="T35" fmla="*/ 46 h 46"/>
                  <a:gd name="T36" fmla="*/ 17 w 22"/>
                  <a:gd name="T37" fmla="*/ 44 h 46"/>
                  <a:gd name="T38" fmla="*/ 17 w 22"/>
                  <a:gd name="T39" fmla="*/ 7 h 46"/>
                  <a:gd name="T40" fmla="*/ 18 w 22"/>
                  <a:gd name="T41" fmla="*/ 7 h 46"/>
                  <a:gd name="T42" fmla="*/ 18 w 22"/>
                  <a:gd name="T43" fmla="*/ 20 h 46"/>
                  <a:gd name="T44" fmla="*/ 20 w 22"/>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2"/>
                    </a:moveTo>
                    <a:cubicBezTo>
                      <a:pt x="21" y="22"/>
                      <a:pt x="22" y="22"/>
                      <a:pt x="22" y="20"/>
                    </a:cubicBezTo>
                    <a:cubicBezTo>
                      <a:pt x="22" y="19"/>
                      <a:pt x="22" y="7"/>
                      <a:pt x="22" y="6"/>
                    </a:cubicBezTo>
                    <a:cubicBezTo>
                      <a:pt x="22" y="2"/>
                      <a:pt x="19" y="0"/>
                      <a:pt x="16" y="0"/>
                    </a:cubicBezTo>
                    <a:cubicBezTo>
                      <a:pt x="14" y="0"/>
                      <a:pt x="7" y="0"/>
                      <a:pt x="6" y="0"/>
                    </a:cubicBezTo>
                    <a:cubicBezTo>
                      <a:pt x="2" y="0"/>
                      <a:pt x="0" y="2"/>
                      <a:pt x="0" y="6"/>
                    </a:cubicBezTo>
                    <a:cubicBezTo>
                      <a:pt x="0" y="7"/>
                      <a:pt x="0" y="19"/>
                      <a:pt x="0" y="20"/>
                    </a:cubicBezTo>
                    <a:cubicBezTo>
                      <a:pt x="0" y="22"/>
                      <a:pt x="0"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31" name="Oval 1649"/>
              <p:cNvSpPr>
                <a:spLocks noChangeArrowheads="1"/>
              </p:cNvSpPr>
              <p:nvPr/>
            </p:nvSpPr>
            <p:spPr bwMode="auto">
              <a:xfrm>
                <a:off x="21726526" y="2481263"/>
                <a:ext cx="33338"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32" name="Freeform 1650"/>
              <p:cNvSpPr>
                <a:spLocks/>
              </p:cNvSpPr>
              <p:nvPr/>
            </p:nvSpPr>
            <p:spPr bwMode="auto">
              <a:xfrm>
                <a:off x="21907501" y="2989263"/>
                <a:ext cx="85725" cy="173038"/>
              </a:xfrm>
              <a:custGeom>
                <a:avLst/>
                <a:gdLst>
                  <a:gd name="T0" fmla="*/ 4 w 23"/>
                  <a:gd name="T1" fmla="*/ 20 h 46"/>
                  <a:gd name="T2" fmla="*/ 4 w 23"/>
                  <a:gd name="T3" fmla="*/ 7 h 46"/>
                  <a:gd name="T4" fmla="*/ 6 w 23"/>
                  <a:gd name="T5" fmla="*/ 7 h 46"/>
                  <a:gd name="T6" fmla="*/ 6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8 w 23"/>
                  <a:gd name="T21" fmla="*/ 44 h 46"/>
                  <a:gd name="T22" fmla="*/ 18 w 23"/>
                  <a:gd name="T23" fmla="*/ 7 h 46"/>
                  <a:gd name="T24" fmla="*/ 19 w 23"/>
                  <a:gd name="T25" fmla="*/ 7 h 46"/>
                  <a:gd name="T26" fmla="*/ 19 w 23"/>
                  <a:gd name="T27" fmla="*/ 20 h 46"/>
                  <a:gd name="T28" fmla="*/ 21 w 23"/>
                  <a:gd name="T29" fmla="*/ 22 h 46"/>
                  <a:gd name="T30" fmla="*/ 23 w 23"/>
                  <a:gd name="T31" fmla="*/ 20 h 46"/>
                  <a:gd name="T32" fmla="*/ 23 w 23"/>
                  <a:gd name="T33" fmla="*/ 6 h 46"/>
                  <a:gd name="T34" fmla="*/ 17 w 23"/>
                  <a:gd name="T35" fmla="*/ 0 h 46"/>
                  <a:gd name="T36" fmla="*/ 6 w 23"/>
                  <a:gd name="T37" fmla="*/ 0 h 46"/>
                  <a:gd name="T38" fmla="*/ 0 w 23"/>
                  <a:gd name="T39" fmla="*/ 6 h 46"/>
                  <a:gd name="T40" fmla="*/ 0 w 23"/>
                  <a:gd name="T41" fmla="*/ 20 h 46"/>
                  <a:gd name="T42" fmla="*/ 2 w 23"/>
                  <a:gd name="T43" fmla="*/ 22 h 46"/>
                  <a:gd name="T44" fmla="*/ 4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4" y="20"/>
                    </a:moveTo>
                    <a:cubicBezTo>
                      <a:pt x="4" y="19"/>
                      <a:pt x="4" y="7"/>
                      <a:pt x="4" y="7"/>
                    </a:cubicBezTo>
                    <a:cubicBezTo>
                      <a:pt x="4" y="7"/>
                      <a:pt x="4" y="7"/>
                      <a:pt x="6" y="7"/>
                    </a:cubicBezTo>
                    <a:cubicBezTo>
                      <a:pt x="6" y="7"/>
                      <a:pt x="6" y="41"/>
                      <a:pt x="6" y="44"/>
                    </a:cubicBezTo>
                    <a:cubicBezTo>
                      <a:pt x="6" y="45"/>
                      <a:pt x="7" y="46"/>
                      <a:pt x="8" y="46"/>
                    </a:cubicBezTo>
                    <a:cubicBezTo>
                      <a:pt x="10" y="46"/>
                      <a:pt x="11" y="45"/>
                      <a:pt x="11" y="44"/>
                    </a:cubicBezTo>
                    <a:cubicBezTo>
                      <a:pt x="11" y="41"/>
                      <a:pt x="11" y="22"/>
                      <a:pt x="11" y="22"/>
                    </a:cubicBezTo>
                    <a:cubicBezTo>
                      <a:pt x="11" y="22"/>
                      <a:pt x="11" y="22"/>
                      <a:pt x="12" y="22"/>
                    </a:cubicBezTo>
                    <a:cubicBezTo>
                      <a:pt x="12" y="22"/>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1"/>
                      <a:pt x="1" y="22"/>
                      <a:pt x="2" y="22"/>
                    </a:cubicBezTo>
                    <a:cubicBezTo>
                      <a:pt x="4" y="22"/>
                      <a:pt x="4" y="21"/>
                      <a:pt x="4" y="2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33" name="Freeform 1651"/>
              <p:cNvSpPr>
                <a:spLocks/>
              </p:cNvSpPr>
              <p:nvPr/>
            </p:nvSpPr>
            <p:spPr bwMode="auto">
              <a:xfrm>
                <a:off x="21699538" y="2519363"/>
                <a:ext cx="87313" cy="176213"/>
              </a:xfrm>
              <a:custGeom>
                <a:avLst/>
                <a:gdLst>
                  <a:gd name="T0" fmla="*/ 0 w 23"/>
                  <a:gd name="T1" fmla="*/ 21 h 47"/>
                  <a:gd name="T2" fmla="*/ 2 w 23"/>
                  <a:gd name="T3" fmla="*/ 23 h 47"/>
                  <a:gd name="T4" fmla="*/ 4 w 23"/>
                  <a:gd name="T5" fmla="*/ 21 h 47"/>
                  <a:gd name="T6" fmla="*/ 4 w 23"/>
                  <a:gd name="T7" fmla="*/ 8 h 47"/>
                  <a:gd name="T8" fmla="*/ 5 w 23"/>
                  <a:gd name="T9" fmla="*/ 8 h 47"/>
                  <a:gd name="T10" fmla="*/ 5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7 w 23"/>
                  <a:gd name="T25" fmla="*/ 44 h 47"/>
                  <a:gd name="T26" fmla="*/ 17 w 23"/>
                  <a:gd name="T27" fmla="*/ 8 h 47"/>
                  <a:gd name="T28" fmla="*/ 18 w 23"/>
                  <a:gd name="T29" fmla="*/ 8 h 47"/>
                  <a:gd name="T30" fmla="*/ 18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34" name="Oval 1652"/>
              <p:cNvSpPr>
                <a:spLocks noChangeArrowheads="1"/>
              </p:cNvSpPr>
              <p:nvPr/>
            </p:nvSpPr>
            <p:spPr bwMode="auto">
              <a:xfrm>
                <a:off x="21726526" y="2714626"/>
                <a:ext cx="33338"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35" name="Oval 1653"/>
              <p:cNvSpPr>
                <a:spLocks noChangeArrowheads="1"/>
              </p:cNvSpPr>
              <p:nvPr/>
            </p:nvSpPr>
            <p:spPr bwMode="auto">
              <a:xfrm>
                <a:off x="21932901" y="2714626"/>
                <a:ext cx="34925"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36" name="Oval 1654"/>
              <p:cNvSpPr>
                <a:spLocks noChangeArrowheads="1"/>
              </p:cNvSpPr>
              <p:nvPr/>
            </p:nvSpPr>
            <p:spPr bwMode="auto">
              <a:xfrm>
                <a:off x="21932901" y="2481263"/>
                <a:ext cx="34925"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37" name="Freeform 1655"/>
              <p:cNvSpPr>
                <a:spLocks/>
              </p:cNvSpPr>
              <p:nvPr/>
            </p:nvSpPr>
            <p:spPr bwMode="auto">
              <a:xfrm>
                <a:off x="21899563" y="2755901"/>
                <a:ext cx="101600" cy="176213"/>
              </a:xfrm>
              <a:custGeom>
                <a:avLst/>
                <a:gdLst>
                  <a:gd name="T0" fmla="*/ 23 w 27"/>
                  <a:gd name="T1" fmla="*/ 4 h 47"/>
                  <a:gd name="T2" fmla="*/ 18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38" name="Oval 1656"/>
              <p:cNvSpPr>
                <a:spLocks noChangeArrowheads="1"/>
              </p:cNvSpPr>
              <p:nvPr/>
            </p:nvSpPr>
            <p:spPr bwMode="auto">
              <a:xfrm>
                <a:off x="21932901" y="2947988"/>
                <a:ext cx="34925"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39" name="Freeform 1657"/>
              <p:cNvSpPr>
                <a:spLocks/>
              </p:cNvSpPr>
              <p:nvPr/>
            </p:nvSpPr>
            <p:spPr bwMode="auto">
              <a:xfrm>
                <a:off x="21907501" y="2519363"/>
                <a:ext cx="85725" cy="176213"/>
              </a:xfrm>
              <a:custGeom>
                <a:avLst/>
                <a:gdLst>
                  <a:gd name="T0" fmla="*/ 0 w 23"/>
                  <a:gd name="T1" fmla="*/ 21 h 47"/>
                  <a:gd name="T2" fmla="*/ 2 w 23"/>
                  <a:gd name="T3" fmla="*/ 23 h 47"/>
                  <a:gd name="T4" fmla="*/ 4 w 23"/>
                  <a:gd name="T5" fmla="*/ 21 h 47"/>
                  <a:gd name="T6" fmla="*/ 4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40" name="Freeform 1658"/>
              <p:cNvSpPr>
                <a:spLocks/>
              </p:cNvSpPr>
              <p:nvPr/>
            </p:nvSpPr>
            <p:spPr bwMode="auto">
              <a:xfrm>
                <a:off x="21794788" y="2989263"/>
                <a:ext cx="101600" cy="173038"/>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4 w 27"/>
                  <a:gd name="T15" fmla="*/ 44 h 46"/>
                  <a:gd name="T16" fmla="*/ 14 w 27"/>
                  <a:gd name="T17" fmla="*/ 28 h 46"/>
                  <a:gd name="T18" fmla="*/ 15 w 27"/>
                  <a:gd name="T19" fmla="*/ 28 h 46"/>
                  <a:gd name="T20" fmla="*/ 15 w 27"/>
                  <a:gd name="T21" fmla="*/ 44 h 46"/>
                  <a:gd name="T22" fmla="*/ 17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4 w 27"/>
                  <a:gd name="T35" fmla="*/ 19 h 46"/>
                  <a:gd name="T36" fmla="*/ 26 w 27"/>
                  <a:gd name="T37" fmla="*/ 20 h 46"/>
                  <a:gd name="T38" fmla="*/ 27 w 27"/>
                  <a:gd name="T39" fmla="*/ 18 h 46"/>
                  <a:gd name="T40" fmla="*/ 23 w 27"/>
                  <a:gd name="T41" fmla="*/ 4 h 46"/>
                  <a:gd name="T42" fmla="*/ 18 w 27"/>
                  <a:gd name="T43" fmla="*/ 0 h 46"/>
                  <a:gd name="T44" fmla="*/ 10 w 27"/>
                  <a:gd name="T45" fmla="*/ 0 h 46"/>
                  <a:gd name="T46" fmla="*/ 5 w 27"/>
                  <a:gd name="T47" fmla="*/ 4 h 46"/>
                  <a:gd name="T48" fmla="*/ 1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4" y="45"/>
                      <a:pt x="14" y="44"/>
                    </a:cubicBezTo>
                    <a:cubicBezTo>
                      <a:pt x="14" y="42"/>
                      <a:pt x="14" y="28"/>
                      <a:pt x="14" y="28"/>
                    </a:cubicBezTo>
                    <a:cubicBezTo>
                      <a:pt x="15" y="28"/>
                      <a:pt x="15" y="28"/>
                      <a:pt x="15" y="28"/>
                    </a:cubicBezTo>
                    <a:cubicBezTo>
                      <a:pt x="15" y="28"/>
                      <a:pt x="15" y="42"/>
                      <a:pt x="15" y="44"/>
                    </a:cubicBezTo>
                    <a:cubicBezTo>
                      <a:pt x="15" y="45"/>
                      <a:pt x="16" y="46"/>
                      <a:pt x="17"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3"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41" name="Freeform 1659"/>
              <p:cNvSpPr>
                <a:spLocks/>
              </p:cNvSpPr>
              <p:nvPr/>
            </p:nvSpPr>
            <p:spPr bwMode="auto">
              <a:xfrm>
                <a:off x="22323426" y="2519363"/>
                <a:ext cx="87313" cy="176213"/>
              </a:xfrm>
              <a:custGeom>
                <a:avLst/>
                <a:gdLst>
                  <a:gd name="T0" fmla="*/ 0 w 23"/>
                  <a:gd name="T1" fmla="*/ 21 h 47"/>
                  <a:gd name="T2" fmla="*/ 2 w 23"/>
                  <a:gd name="T3" fmla="*/ 23 h 47"/>
                  <a:gd name="T4" fmla="*/ 4 w 23"/>
                  <a:gd name="T5" fmla="*/ 21 h 47"/>
                  <a:gd name="T6" fmla="*/ 4 w 23"/>
                  <a:gd name="T7" fmla="*/ 8 h 47"/>
                  <a:gd name="T8" fmla="*/ 5 w 23"/>
                  <a:gd name="T9" fmla="*/ 8 h 47"/>
                  <a:gd name="T10" fmla="*/ 5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42" name="Freeform 1660"/>
              <p:cNvSpPr>
                <a:spLocks/>
              </p:cNvSpPr>
              <p:nvPr/>
            </p:nvSpPr>
            <p:spPr bwMode="auto">
              <a:xfrm>
                <a:off x="22421851" y="2989263"/>
                <a:ext cx="101600" cy="173038"/>
              </a:xfrm>
              <a:custGeom>
                <a:avLst/>
                <a:gdLst>
                  <a:gd name="T0" fmla="*/ 3 w 27"/>
                  <a:gd name="T1" fmla="*/ 19 h 46"/>
                  <a:gd name="T2" fmla="*/ 7 w 27"/>
                  <a:gd name="T3" fmla="*/ 6 h 46"/>
                  <a:gd name="T4" fmla="*/ 8 w 27"/>
                  <a:gd name="T5" fmla="*/ 6 h 46"/>
                  <a:gd name="T6" fmla="*/ 2 w 27"/>
                  <a:gd name="T7" fmla="*/ 28 h 46"/>
                  <a:gd name="T8" fmla="*/ 8 w 27"/>
                  <a:gd name="T9" fmla="*/ 28 h 46"/>
                  <a:gd name="T10" fmla="*/ 8 w 27"/>
                  <a:gd name="T11" fmla="*/ 44 h 46"/>
                  <a:gd name="T12" fmla="*/ 10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4 w 27"/>
                  <a:gd name="T29" fmla="*/ 28 h 46"/>
                  <a:gd name="T30" fmla="*/ 18 w 27"/>
                  <a:gd name="T31" fmla="*/ 6 h 46"/>
                  <a:gd name="T32" fmla="*/ 19 w 27"/>
                  <a:gd name="T33" fmla="*/ 6 h 46"/>
                  <a:gd name="T34" fmla="*/ 23 w 27"/>
                  <a:gd name="T35" fmla="*/ 19 h 46"/>
                  <a:gd name="T36" fmla="*/ 25 w 27"/>
                  <a:gd name="T37" fmla="*/ 20 h 46"/>
                  <a:gd name="T38" fmla="*/ 26 w 27"/>
                  <a:gd name="T39" fmla="*/ 18 h 46"/>
                  <a:gd name="T40" fmla="*/ 22 w 27"/>
                  <a:gd name="T41" fmla="*/ 4 h 46"/>
                  <a:gd name="T42" fmla="*/ 17 w 27"/>
                  <a:gd name="T43" fmla="*/ 0 h 46"/>
                  <a:gd name="T44" fmla="*/ 9 w 27"/>
                  <a:gd name="T45" fmla="*/ 0 h 46"/>
                  <a:gd name="T46" fmla="*/ 4 w 27"/>
                  <a:gd name="T47" fmla="*/ 4 h 46"/>
                  <a:gd name="T48" fmla="*/ 0 w 27"/>
                  <a:gd name="T49" fmla="*/ 18 h 46"/>
                  <a:gd name="T50" fmla="*/ 1 w 27"/>
                  <a:gd name="T51" fmla="*/ 20 h 46"/>
                  <a:gd name="T52" fmla="*/ 3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3" y="19"/>
                    </a:move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5"/>
                      <a:pt x="9" y="46"/>
                      <a:pt x="10"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7" y="46"/>
                      <a:pt x="18" y="45"/>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43" name="Freeform 1661"/>
              <p:cNvSpPr>
                <a:spLocks/>
              </p:cNvSpPr>
              <p:nvPr/>
            </p:nvSpPr>
            <p:spPr bwMode="auto">
              <a:xfrm>
                <a:off x="21805901" y="2755901"/>
                <a:ext cx="82550" cy="173038"/>
              </a:xfrm>
              <a:custGeom>
                <a:avLst/>
                <a:gdLst>
                  <a:gd name="T0" fmla="*/ 20 w 22"/>
                  <a:gd name="T1" fmla="*/ 22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2 h 46"/>
                  <a:gd name="T16" fmla="*/ 4 w 22"/>
                  <a:gd name="T17" fmla="*/ 20 h 46"/>
                  <a:gd name="T18" fmla="*/ 4 w 22"/>
                  <a:gd name="T19" fmla="*/ 7 h 46"/>
                  <a:gd name="T20" fmla="*/ 5 w 22"/>
                  <a:gd name="T21" fmla="*/ 7 h 46"/>
                  <a:gd name="T22" fmla="*/ 5 w 22"/>
                  <a:gd name="T23" fmla="*/ 44 h 46"/>
                  <a:gd name="T24" fmla="*/ 8 w 22"/>
                  <a:gd name="T25" fmla="*/ 46 h 46"/>
                  <a:gd name="T26" fmla="*/ 10 w 22"/>
                  <a:gd name="T27" fmla="*/ 44 h 46"/>
                  <a:gd name="T28" fmla="*/ 10 w 22"/>
                  <a:gd name="T29" fmla="*/ 23 h 46"/>
                  <a:gd name="T30" fmla="*/ 12 w 22"/>
                  <a:gd name="T31" fmla="*/ 23 h 46"/>
                  <a:gd name="T32" fmla="*/ 12 w 22"/>
                  <a:gd name="T33" fmla="*/ 44 h 46"/>
                  <a:gd name="T34" fmla="*/ 14 w 22"/>
                  <a:gd name="T35" fmla="*/ 46 h 46"/>
                  <a:gd name="T36" fmla="*/ 17 w 22"/>
                  <a:gd name="T37" fmla="*/ 44 h 46"/>
                  <a:gd name="T38" fmla="*/ 17 w 22"/>
                  <a:gd name="T39" fmla="*/ 7 h 46"/>
                  <a:gd name="T40" fmla="*/ 18 w 22"/>
                  <a:gd name="T41" fmla="*/ 7 h 46"/>
                  <a:gd name="T42" fmla="*/ 18 w 22"/>
                  <a:gd name="T43" fmla="*/ 20 h 46"/>
                  <a:gd name="T44" fmla="*/ 20 w 22"/>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2"/>
                    </a:moveTo>
                    <a:cubicBezTo>
                      <a:pt x="21" y="22"/>
                      <a:pt x="22" y="22"/>
                      <a:pt x="22" y="20"/>
                    </a:cubicBezTo>
                    <a:cubicBezTo>
                      <a:pt x="22" y="19"/>
                      <a:pt x="22" y="7"/>
                      <a:pt x="22" y="6"/>
                    </a:cubicBezTo>
                    <a:cubicBezTo>
                      <a:pt x="22" y="2"/>
                      <a:pt x="20" y="0"/>
                      <a:pt x="16" y="0"/>
                    </a:cubicBezTo>
                    <a:cubicBezTo>
                      <a:pt x="15" y="0"/>
                      <a:pt x="7" y="0"/>
                      <a:pt x="6" y="0"/>
                    </a:cubicBezTo>
                    <a:cubicBezTo>
                      <a:pt x="2"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44" name="Oval 1662"/>
              <p:cNvSpPr>
                <a:spLocks noChangeArrowheads="1"/>
              </p:cNvSpPr>
              <p:nvPr/>
            </p:nvSpPr>
            <p:spPr bwMode="auto">
              <a:xfrm>
                <a:off x="22350413" y="2714626"/>
                <a:ext cx="33338"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45" name="Oval 1663"/>
              <p:cNvSpPr>
                <a:spLocks noChangeArrowheads="1"/>
              </p:cNvSpPr>
              <p:nvPr/>
            </p:nvSpPr>
            <p:spPr bwMode="auto">
              <a:xfrm>
                <a:off x="22452013" y="2947988"/>
                <a:ext cx="36513"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46" name="Oval 1664"/>
              <p:cNvSpPr>
                <a:spLocks noChangeArrowheads="1"/>
              </p:cNvSpPr>
              <p:nvPr/>
            </p:nvSpPr>
            <p:spPr bwMode="auto">
              <a:xfrm>
                <a:off x="22452013" y="2481263"/>
                <a:ext cx="36513"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47" name="Freeform 1665"/>
              <p:cNvSpPr>
                <a:spLocks/>
              </p:cNvSpPr>
              <p:nvPr/>
            </p:nvSpPr>
            <p:spPr bwMode="auto">
              <a:xfrm>
                <a:off x="22421851" y="2519363"/>
                <a:ext cx="101600" cy="176213"/>
              </a:xfrm>
              <a:custGeom>
                <a:avLst/>
                <a:gdLst>
                  <a:gd name="T0" fmla="*/ 26 w 27"/>
                  <a:gd name="T1" fmla="*/ 19 h 47"/>
                  <a:gd name="T2" fmla="*/ 22 w 27"/>
                  <a:gd name="T3" fmla="*/ 5 h 47"/>
                  <a:gd name="T4" fmla="*/ 17 w 27"/>
                  <a:gd name="T5" fmla="*/ 0 h 47"/>
                  <a:gd name="T6" fmla="*/ 9 w 27"/>
                  <a:gd name="T7" fmla="*/ 0 h 47"/>
                  <a:gd name="T8" fmla="*/ 4 w 27"/>
                  <a:gd name="T9" fmla="*/ 5 h 47"/>
                  <a:gd name="T10" fmla="*/ 0 w 27"/>
                  <a:gd name="T11" fmla="*/ 19 h 47"/>
                  <a:gd name="T12" fmla="*/ 1 w 27"/>
                  <a:gd name="T13" fmla="*/ 21 h 47"/>
                  <a:gd name="T14" fmla="*/ 3 w 27"/>
                  <a:gd name="T15" fmla="*/ 20 h 47"/>
                  <a:gd name="T16" fmla="*/ 7 w 27"/>
                  <a:gd name="T17" fmla="*/ 7 h 47"/>
                  <a:gd name="T18" fmla="*/ 8 w 27"/>
                  <a:gd name="T19" fmla="*/ 7 h 47"/>
                  <a:gd name="T20" fmla="*/ 2 w 27"/>
                  <a:gd name="T21" fmla="*/ 28 h 47"/>
                  <a:gd name="T22" fmla="*/ 8 w 27"/>
                  <a:gd name="T23" fmla="*/ 28 h 47"/>
                  <a:gd name="T24" fmla="*/ 8 w 27"/>
                  <a:gd name="T25" fmla="*/ 45 h 47"/>
                  <a:gd name="T26" fmla="*/ 10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7 h 47"/>
                  <a:gd name="T46" fmla="*/ 19 w 27"/>
                  <a:gd name="T47" fmla="*/ 7 h 47"/>
                  <a:gd name="T48" fmla="*/ 23 w 27"/>
                  <a:gd name="T49" fmla="*/ 20 h 47"/>
                  <a:gd name="T50" fmla="*/ 25 w 27"/>
                  <a:gd name="T51" fmla="*/ 21 h 47"/>
                  <a:gd name="T52" fmla="*/ 26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9"/>
                    </a:move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48" name="Oval 1666"/>
              <p:cNvSpPr>
                <a:spLocks noChangeArrowheads="1"/>
              </p:cNvSpPr>
              <p:nvPr/>
            </p:nvSpPr>
            <p:spPr bwMode="auto">
              <a:xfrm>
                <a:off x="22452013" y="2714626"/>
                <a:ext cx="36513"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49" name="Freeform 1667"/>
              <p:cNvSpPr>
                <a:spLocks/>
              </p:cNvSpPr>
              <p:nvPr/>
            </p:nvSpPr>
            <p:spPr bwMode="auto">
              <a:xfrm>
                <a:off x="22317076" y="2755901"/>
                <a:ext cx="100013" cy="176213"/>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8 w 27"/>
                  <a:gd name="T15" fmla="*/ 6 h 47"/>
                  <a:gd name="T16" fmla="*/ 9 w 27"/>
                  <a:gd name="T17" fmla="*/ 6 h 47"/>
                  <a:gd name="T18" fmla="*/ 2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19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7" y="0"/>
                      <a:pt x="5" y="2"/>
                      <a:pt x="4" y="4"/>
                    </a:cubicBezTo>
                    <a:cubicBezTo>
                      <a:pt x="3" y="10"/>
                      <a:pt x="0" y="17"/>
                      <a:pt x="0" y="18"/>
                    </a:cubicBezTo>
                    <a:cubicBezTo>
                      <a:pt x="0" y="19"/>
                      <a:pt x="0" y="20"/>
                      <a:pt x="1" y="20"/>
                    </a:cubicBezTo>
                    <a:cubicBezTo>
                      <a:pt x="2" y="21"/>
                      <a:pt x="3" y="20"/>
                      <a:pt x="4" y="19"/>
                    </a:cubicBezTo>
                    <a:cubicBezTo>
                      <a:pt x="4" y="18"/>
                      <a:pt x="8" y="6"/>
                      <a:pt x="8" y="6"/>
                    </a:cubicBezTo>
                    <a:cubicBezTo>
                      <a:pt x="9" y="6"/>
                      <a:pt x="9" y="6"/>
                      <a:pt x="9" y="6"/>
                    </a:cubicBezTo>
                    <a:cubicBezTo>
                      <a:pt x="2" y="28"/>
                      <a:pt x="2" y="28"/>
                      <a:pt x="2"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6" y="20"/>
                    </a:cubicBezTo>
                    <a:cubicBezTo>
                      <a:pt x="27" y="20"/>
                      <a:pt x="27" y="19"/>
                      <a:pt x="27" y="18"/>
                    </a:cubicBezTo>
                    <a:cubicBezTo>
                      <a:pt x="27" y="17"/>
                      <a:pt x="24" y="10"/>
                      <a:pt x="23" y="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50" name="Freeform 1668"/>
              <p:cNvSpPr>
                <a:spLocks/>
              </p:cNvSpPr>
              <p:nvPr/>
            </p:nvSpPr>
            <p:spPr bwMode="auto">
              <a:xfrm>
                <a:off x="22117051" y="2989263"/>
                <a:ext cx="82550" cy="173038"/>
              </a:xfrm>
              <a:custGeom>
                <a:avLst/>
                <a:gdLst>
                  <a:gd name="T0" fmla="*/ 0 w 22"/>
                  <a:gd name="T1" fmla="*/ 6 h 46"/>
                  <a:gd name="T2" fmla="*/ 0 w 22"/>
                  <a:gd name="T3" fmla="*/ 20 h 46"/>
                  <a:gd name="T4" fmla="*/ 2 w 22"/>
                  <a:gd name="T5" fmla="*/ 22 h 46"/>
                  <a:gd name="T6" fmla="*/ 4 w 22"/>
                  <a:gd name="T7" fmla="*/ 20 h 46"/>
                  <a:gd name="T8" fmla="*/ 4 w 22"/>
                  <a:gd name="T9" fmla="*/ 7 h 46"/>
                  <a:gd name="T10" fmla="*/ 5 w 22"/>
                  <a:gd name="T11" fmla="*/ 7 h 46"/>
                  <a:gd name="T12" fmla="*/ 5 w 22"/>
                  <a:gd name="T13" fmla="*/ 44 h 46"/>
                  <a:gd name="T14" fmla="*/ 8 w 22"/>
                  <a:gd name="T15" fmla="*/ 46 h 46"/>
                  <a:gd name="T16" fmla="*/ 11 w 22"/>
                  <a:gd name="T17" fmla="*/ 44 h 46"/>
                  <a:gd name="T18" fmla="*/ 11 w 22"/>
                  <a:gd name="T19" fmla="*/ 22 h 46"/>
                  <a:gd name="T20" fmla="*/ 12 w 22"/>
                  <a:gd name="T21" fmla="*/ 22 h 46"/>
                  <a:gd name="T22" fmla="*/ 12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2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7"/>
                      <a:pt x="0" y="19"/>
                      <a:pt x="0" y="20"/>
                    </a:cubicBezTo>
                    <a:cubicBezTo>
                      <a:pt x="0" y="21"/>
                      <a:pt x="1" y="22"/>
                      <a:pt x="2" y="22"/>
                    </a:cubicBezTo>
                    <a:cubicBezTo>
                      <a:pt x="3" y="22"/>
                      <a:pt x="4" y="21"/>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2"/>
                      <a:pt x="11" y="22"/>
                    </a:cubicBezTo>
                    <a:cubicBezTo>
                      <a:pt x="11" y="22"/>
                      <a:pt x="11" y="22"/>
                      <a:pt x="12" y="22"/>
                    </a:cubicBezTo>
                    <a:cubicBezTo>
                      <a:pt x="12" y="22"/>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0" y="22"/>
                    </a:cubicBezTo>
                    <a:cubicBezTo>
                      <a:pt x="21" y="22"/>
                      <a:pt x="22" y="21"/>
                      <a:pt x="22" y="20"/>
                    </a:cubicBezTo>
                    <a:cubicBezTo>
                      <a:pt x="22" y="19"/>
                      <a:pt x="22" y="7"/>
                      <a:pt x="22" y="6"/>
                    </a:cubicBezTo>
                    <a:cubicBezTo>
                      <a:pt x="22" y="2"/>
                      <a:pt x="20" y="0"/>
                      <a:pt x="16" y="0"/>
                    </a:cubicBezTo>
                    <a:cubicBezTo>
                      <a:pt x="15" y="0"/>
                      <a:pt x="7" y="0"/>
                      <a:pt x="6" y="0"/>
                    </a:cubicBezTo>
                    <a:cubicBezTo>
                      <a:pt x="2" y="0"/>
                      <a:pt x="0" y="2"/>
                      <a:pt x="0" y="6"/>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51" name="Oval 1669"/>
              <p:cNvSpPr>
                <a:spLocks noChangeArrowheads="1"/>
              </p:cNvSpPr>
              <p:nvPr/>
            </p:nvSpPr>
            <p:spPr bwMode="auto">
              <a:xfrm>
                <a:off x="22139276" y="2947988"/>
                <a:ext cx="38100"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52" name="Freeform 1670"/>
              <p:cNvSpPr>
                <a:spLocks/>
              </p:cNvSpPr>
              <p:nvPr/>
            </p:nvSpPr>
            <p:spPr bwMode="auto">
              <a:xfrm>
                <a:off x="22109113" y="2755901"/>
                <a:ext cx="101600" cy="176213"/>
              </a:xfrm>
              <a:custGeom>
                <a:avLst/>
                <a:gdLst>
                  <a:gd name="T0" fmla="*/ 3 w 27"/>
                  <a:gd name="T1" fmla="*/ 19 h 47"/>
                  <a:gd name="T2" fmla="*/ 7 w 27"/>
                  <a:gd name="T3" fmla="*/ 6 h 47"/>
                  <a:gd name="T4" fmla="*/ 8 w 27"/>
                  <a:gd name="T5" fmla="*/ 6 h 47"/>
                  <a:gd name="T6" fmla="*/ 2 w 27"/>
                  <a:gd name="T7" fmla="*/ 28 h 47"/>
                  <a:gd name="T8" fmla="*/ 8 w 27"/>
                  <a:gd name="T9" fmla="*/ 28 h 47"/>
                  <a:gd name="T10" fmla="*/ 8 w 27"/>
                  <a:gd name="T11" fmla="*/ 44 h 47"/>
                  <a:gd name="T12" fmla="*/ 10 w 27"/>
                  <a:gd name="T13" fmla="*/ 47 h 47"/>
                  <a:gd name="T14" fmla="*/ 13 w 27"/>
                  <a:gd name="T15" fmla="*/ 44 h 47"/>
                  <a:gd name="T16" fmla="*/ 13 w 27"/>
                  <a:gd name="T17" fmla="*/ 28 h 47"/>
                  <a:gd name="T18" fmla="*/ 14 w 27"/>
                  <a:gd name="T19" fmla="*/ 28 h 47"/>
                  <a:gd name="T20" fmla="*/ 14 w 27"/>
                  <a:gd name="T21" fmla="*/ 44 h 47"/>
                  <a:gd name="T22" fmla="*/ 16 w 27"/>
                  <a:gd name="T23" fmla="*/ 47 h 47"/>
                  <a:gd name="T24" fmla="*/ 18 w 27"/>
                  <a:gd name="T25" fmla="*/ 44 h 47"/>
                  <a:gd name="T26" fmla="*/ 18 w 27"/>
                  <a:gd name="T27" fmla="*/ 28 h 47"/>
                  <a:gd name="T28" fmla="*/ 24 w 27"/>
                  <a:gd name="T29" fmla="*/ 28 h 47"/>
                  <a:gd name="T30" fmla="*/ 18 w 27"/>
                  <a:gd name="T31" fmla="*/ 6 h 47"/>
                  <a:gd name="T32" fmla="*/ 19 w 27"/>
                  <a:gd name="T33" fmla="*/ 6 h 47"/>
                  <a:gd name="T34" fmla="*/ 23 w 27"/>
                  <a:gd name="T35" fmla="*/ 19 h 47"/>
                  <a:gd name="T36" fmla="*/ 25 w 27"/>
                  <a:gd name="T37" fmla="*/ 20 h 47"/>
                  <a:gd name="T38" fmla="*/ 26 w 27"/>
                  <a:gd name="T39" fmla="*/ 18 h 47"/>
                  <a:gd name="T40" fmla="*/ 22 w 27"/>
                  <a:gd name="T41" fmla="*/ 4 h 47"/>
                  <a:gd name="T42" fmla="*/ 17 w 27"/>
                  <a:gd name="T43" fmla="*/ 0 h 47"/>
                  <a:gd name="T44" fmla="*/ 9 w 27"/>
                  <a:gd name="T45" fmla="*/ 0 h 47"/>
                  <a:gd name="T46" fmla="*/ 4 w 27"/>
                  <a:gd name="T47" fmla="*/ 4 h 47"/>
                  <a:gd name="T48" fmla="*/ 0 w 27"/>
                  <a:gd name="T49" fmla="*/ 18 h 47"/>
                  <a:gd name="T50" fmla="*/ 1 w 27"/>
                  <a:gd name="T51" fmla="*/ 20 h 47"/>
                  <a:gd name="T52" fmla="*/ 3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3" y="19"/>
                    </a:move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53" name="Freeform 1671"/>
              <p:cNvSpPr>
                <a:spLocks/>
              </p:cNvSpPr>
              <p:nvPr/>
            </p:nvSpPr>
            <p:spPr bwMode="auto">
              <a:xfrm>
                <a:off x="22210713" y="2989263"/>
                <a:ext cx="101600" cy="173038"/>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7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3 w 27"/>
                  <a:gd name="T35" fmla="*/ 19 h 46"/>
                  <a:gd name="T36" fmla="*/ 26 w 27"/>
                  <a:gd name="T37" fmla="*/ 20 h 46"/>
                  <a:gd name="T38" fmla="*/ 27 w 27"/>
                  <a:gd name="T39" fmla="*/ 18 h 46"/>
                  <a:gd name="T40" fmla="*/ 23 w 27"/>
                  <a:gd name="T41" fmla="*/ 4 h 46"/>
                  <a:gd name="T42" fmla="*/ 18 w 27"/>
                  <a:gd name="T43" fmla="*/ 0 h 46"/>
                  <a:gd name="T44" fmla="*/ 10 w 27"/>
                  <a:gd name="T45" fmla="*/ 0 h 46"/>
                  <a:gd name="T46" fmla="*/ 5 w 27"/>
                  <a:gd name="T47" fmla="*/ 4 h 46"/>
                  <a:gd name="T48" fmla="*/ 0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7"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54" name="Freeform 1672"/>
              <p:cNvSpPr>
                <a:spLocks/>
              </p:cNvSpPr>
              <p:nvPr/>
            </p:nvSpPr>
            <p:spPr bwMode="auto">
              <a:xfrm>
                <a:off x="22004338" y="2989263"/>
                <a:ext cx="101600" cy="173038"/>
              </a:xfrm>
              <a:custGeom>
                <a:avLst/>
                <a:gdLst>
                  <a:gd name="T0" fmla="*/ 4 w 27"/>
                  <a:gd name="T1" fmla="*/ 19 h 46"/>
                  <a:gd name="T2" fmla="*/ 7 w 27"/>
                  <a:gd name="T3" fmla="*/ 6 h 46"/>
                  <a:gd name="T4" fmla="*/ 9 w 27"/>
                  <a:gd name="T5" fmla="*/ 6 h 46"/>
                  <a:gd name="T6" fmla="*/ 2 w 27"/>
                  <a:gd name="T7" fmla="*/ 28 h 46"/>
                  <a:gd name="T8" fmla="*/ 8 w 27"/>
                  <a:gd name="T9" fmla="*/ 28 h 46"/>
                  <a:gd name="T10" fmla="*/ 8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5 w 27"/>
                  <a:gd name="T29" fmla="*/ 28 h 46"/>
                  <a:gd name="T30" fmla="*/ 18 w 27"/>
                  <a:gd name="T31" fmla="*/ 6 h 46"/>
                  <a:gd name="T32" fmla="*/ 19 w 27"/>
                  <a:gd name="T33" fmla="*/ 6 h 46"/>
                  <a:gd name="T34" fmla="*/ 23 w 27"/>
                  <a:gd name="T35" fmla="*/ 19 h 46"/>
                  <a:gd name="T36" fmla="*/ 25 w 27"/>
                  <a:gd name="T37" fmla="*/ 20 h 46"/>
                  <a:gd name="T38" fmla="*/ 27 w 27"/>
                  <a:gd name="T39" fmla="*/ 18 h 46"/>
                  <a:gd name="T40" fmla="*/ 23 w 27"/>
                  <a:gd name="T41" fmla="*/ 4 h 46"/>
                  <a:gd name="T42" fmla="*/ 17 w 27"/>
                  <a:gd name="T43" fmla="*/ 0 h 46"/>
                  <a:gd name="T44" fmla="*/ 10 w 27"/>
                  <a:gd name="T45" fmla="*/ 0 h 46"/>
                  <a:gd name="T46" fmla="*/ 4 w 27"/>
                  <a:gd name="T47" fmla="*/ 4 h 46"/>
                  <a:gd name="T48" fmla="*/ 0 w 27"/>
                  <a:gd name="T49" fmla="*/ 18 h 46"/>
                  <a:gd name="T50" fmla="*/ 1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7" y="46"/>
                      <a:pt x="18" y="45"/>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55" name="Oval 1673"/>
              <p:cNvSpPr>
                <a:spLocks noChangeArrowheads="1"/>
              </p:cNvSpPr>
              <p:nvPr/>
            </p:nvSpPr>
            <p:spPr bwMode="auto">
              <a:xfrm>
                <a:off x="22350413" y="2481263"/>
                <a:ext cx="33338"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56" name="Oval 1674"/>
              <p:cNvSpPr>
                <a:spLocks noChangeArrowheads="1"/>
              </p:cNvSpPr>
              <p:nvPr/>
            </p:nvSpPr>
            <p:spPr bwMode="auto">
              <a:xfrm>
                <a:off x="22350413" y="2947988"/>
                <a:ext cx="33338"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57" name="Freeform 1675"/>
              <p:cNvSpPr>
                <a:spLocks/>
              </p:cNvSpPr>
              <p:nvPr/>
            </p:nvSpPr>
            <p:spPr bwMode="auto">
              <a:xfrm>
                <a:off x="22323426" y="2989263"/>
                <a:ext cx="87313" cy="173038"/>
              </a:xfrm>
              <a:custGeom>
                <a:avLst/>
                <a:gdLst>
                  <a:gd name="T0" fmla="*/ 4 w 23"/>
                  <a:gd name="T1" fmla="*/ 20 h 46"/>
                  <a:gd name="T2" fmla="*/ 4 w 23"/>
                  <a:gd name="T3" fmla="*/ 7 h 46"/>
                  <a:gd name="T4" fmla="*/ 5 w 23"/>
                  <a:gd name="T5" fmla="*/ 7 h 46"/>
                  <a:gd name="T6" fmla="*/ 5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8 w 23"/>
                  <a:gd name="T21" fmla="*/ 44 h 46"/>
                  <a:gd name="T22" fmla="*/ 18 w 23"/>
                  <a:gd name="T23" fmla="*/ 7 h 46"/>
                  <a:gd name="T24" fmla="*/ 19 w 23"/>
                  <a:gd name="T25" fmla="*/ 7 h 46"/>
                  <a:gd name="T26" fmla="*/ 19 w 23"/>
                  <a:gd name="T27" fmla="*/ 20 h 46"/>
                  <a:gd name="T28" fmla="*/ 21 w 23"/>
                  <a:gd name="T29" fmla="*/ 22 h 46"/>
                  <a:gd name="T30" fmla="*/ 23 w 23"/>
                  <a:gd name="T31" fmla="*/ 20 h 46"/>
                  <a:gd name="T32" fmla="*/ 23 w 23"/>
                  <a:gd name="T33" fmla="*/ 6 h 46"/>
                  <a:gd name="T34" fmla="*/ 17 w 23"/>
                  <a:gd name="T35" fmla="*/ 0 h 46"/>
                  <a:gd name="T36" fmla="*/ 6 w 23"/>
                  <a:gd name="T37" fmla="*/ 0 h 46"/>
                  <a:gd name="T38" fmla="*/ 0 w 23"/>
                  <a:gd name="T39" fmla="*/ 6 h 46"/>
                  <a:gd name="T40" fmla="*/ 0 w 23"/>
                  <a:gd name="T41" fmla="*/ 20 h 46"/>
                  <a:gd name="T42" fmla="*/ 2 w 23"/>
                  <a:gd name="T43" fmla="*/ 22 h 46"/>
                  <a:gd name="T44" fmla="*/ 4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4" y="20"/>
                    </a:move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2"/>
                      <a:pt x="11" y="22"/>
                    </a:cubicBezTo>
                    <a:cubicBezTo>
                      <a:pt x="11" y="22"/>
                      <a:pt x="11" y="22"/>
                      <a:pt x="12" y="22"/>
                    </a:cubicBezTo>
                    <a:cubicBezTo>
                      <a:pt x="12" y="22"/>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1"/>
                      <a:pt x="1" y="22"/>
                      <a:pt x="2" y="22"/>
                    </a:cubicBezTo>
                    <a:cubicBezTo>
                      <a:pt x="3" y="22"/>
                      <a:pt x="4" y="21"/>
                      <a:pt x="4" y="2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58" name="Freeform 1676"/>
              <p:cNvSpPr>
                <a:spLocks/>
              </p:cNvSpPr>
              <p:nvPr/>
            </p:nvSpPr>
            <p:spPr bwMode="auto">
              <a:xfrm>
                <a:off x="22429788" y="2755901"/>
                <a:ext cx="82550" cy="173038"/>
              </a:xfrm>
              <a:custGeom>
                <a:avLst/>
                <a:gdLst>
                  <a:gd name="T0" fmla="*/ 20 w 22"/>
                  <a:gd name="T1" fmla="*/ 22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2 h 46"/>
                  <a:gd name="T16" fmla="*/ 4 w 22"/>
                  <a:gd name="T17" fmla="*/ 20 h 46"/>
                  <a:gd name="T18" fmla="*/ 4 w 22"/>
                  <a:gd name="T19" fmla="*/ 7 h 46"/>
                  <a:gd name="T20" fmla="*/ 5 w 22"/>
                  <a:gd name="T21" fmla="*/ 7 h 46"/>
                  <a:gd name="T22" fmla="*/ 5 w 22"/>
                  <a:gd name="T23" fmla="*/ 44 h 46"/>
                  <a:gd name="T24" fmla="*/ 8 w 22"/>
                  <a:gd name="T25" fmla="*/ 46 h 46"/>
                  <a:gd name="T26" fmla="*/ 11 w 22"/>
                  <a:gd name="T27" fmla="*/ 44 h 46"/>
                  <a:gd name="T28" fmla="*/ 11 w 22"/>
                  <a:gd name="T29" fmla="*/ 23 h 46"/>
                  <a:gd name="T30" fmla="*/ 12 w 22"/>
                  <a:gd name="T31" fmla="*/ 23 h 46"/>
                  <a:gd name="T32" fmla="*/ 12 w 22"/>
                  <a:gd name="T33" fmla="*/ 44 h 46"/>
                  <a:gd name="T34" fmla="*/ 15 w 22"/>
                  <a:gd name="T35" fmla="*/ 46 h 46"/>
                  <a:gd name="T36" fmla="*/ 17 w 22"/>
                  <a:gd name="T37" fmla="*/ 44 h 46"/>
                  <a:gd name="T38" fmla="*/ 17 w 22"/>
                  <a:gd name="T39" fmla="*/ 7 h 46"/>
                  <a:gd name="T40" fmla="*/ 18 w 22"/>
                  <a:gd name="T41" fmla="*/ 7 h 46"/>
                  <a:gd name="T42" fmla="*/ 18 w 22"/>
                  <a:gd name="T43" fmla="*/ 20 h 46"/>
                  <a:gd name="T44" fmla="*/ 20 w 22"/>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2"/>
                    </a:moveTo>
                    <a:cubicBezTo>
                      <a:pt x="22" y="22"/>
                      <a:pt x="22" y="22"/>
                      <a:pt x="22" y="20"/>
                    </a:cubicBezTo>
                    <a:cubicBezTo>
                      <a:pt x="22" y="19"/>
                      <a:pt x="22" y="7"/>
                      <a:pt x="22" y="6"/>
                    </a:cubicBezTo>
                    <a:cubicBezTo>
                      <a:pt x="22" y="2"/>
                      <a:pt x="20" y="0"/>
                      <a:pt x="16"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59" name="Oval 1677"/>
              <p:cNvSpPr>
                <a:spLocks noChangeArrowheads="1"/>
              </p:cNvSpPr>
              <p:nvPr/>
            </p:nvSpPr>
            <p:spPr bwMode="auto">
              <a:xfrm>
                <a:off x="22139276" y="2481263"/>
                <a:ext cx="38100"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60" name="Oval 1678"/>
              <p:cNvSpPr>
                <a:spLocks noChangeArrowheads="1"/>
              </p:cNvSpPr>
              <p:nvPr/>
            </p:nvSpPr>
            <p:spPr bwMode="auto">
              <a:xfrm>
                <a:off x="21828126" y="2481263"/>
                <a:ext cx="38100"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61" name="Freeform 1679"/>
              <p:cNvSpPr>
                <a:spLocks/>
              </p:cNvSpPr>
              <p:nvPr/>
            </p:nvSpPr>
            <p:spPr bwMode="auto">
              <a:xfrm>
                <a:off x="22117051" y="2519363"/>
                <a:ext cx="82550" cy="176213"/>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62" name="Oval 1680"/>
              <p:cNvSpPr>
                <a:spLocks noChangeArrowheads="1"/>
              </p:cNvSpPr>
              <p:nvPr/>
            </p:nvSpPr>
            <p:spPr bwMode="auto">
              <a:xfrm>
                <a:off x="22139276" y="2714626"/>
                <a:ext cx="38100"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63" name="Oval 1681"/>
              <p:cNvSpPr>
                <a:spLocks noChangeArrowheads="1"/>
              </p:cNvSpPr>
              <p:nvPr/>
            </p:nvSpPr>
            <p:spPr bwMode="auto">
              <a:xfrm>
                <a:off x="22037676" y="2481263"/>
                <a:ext cx="34925"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64" name="Oval 1682"/>
              <p:cNvSpPr>
                <a:spLocks noChangeArrowheads="1"/>
              </p:cNvSpPr>
              <p:nvPr/>
            </p:nvSpPr>
            <p:spPr bwMode="auto">
              <a:xfrm>
                <a:off x="22245638" y="2481263"/>
                <a:ext cx="36513"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65" name="Oval 1683"/>
              <p:cNvSpPr>
                <a:spLocks noChangeArrowheads="1"/>
              </p:cNvSpPr>
              <p:nvPr/>
            </p:nvSpPr>
            <p:spPr bwMode="auto">
              <a:xfrm>
                <a:off x="22037676" y="2947988"/>
                <a:ext cx="34925"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66" name="Freeform 1684"/>
              <p:cNvSpPr>
                <a:spLocks/>
              </p:cNvSpPr>
              <p:nvPr/>
            </p:nvSpPr>
            <p:spPr bwMode="auto">
              <a:xfrm>
                <a:off x="22004338" y="2519363"/>
                <a:ext cx="101600" cy="176213"/>
              </a:xfrm>
              <a:custGeom>
                <a:avLst/>
                <a:gdLst>
                  <a:gd name="T0" fmla="*/ 27 w 27"/>
                  <a:gd name="T1" fmla="*/ 19 h 47"/>
                  <a:gd name="T2" fmla="*/ 23 w 27"/>
                  <a:gd name="T3" fmla="*/ 5 h 47"/>
                  <a:gd name="T4" fmla="*/ 17 w 27"/>
                  <a:gd name="T5" fmla="*/ 0 h 47"/>
                  <a:gd name="T6" fmla="*/ 10 w 27"/>
                  <a:gd name="T7" fmla="*/ 0 h 47"/>
                  <a:gd name="T8" fmla="*/ 4 w 27"/>
                  <a:gd name="T9" fmla="*/ 5 h 47"/>
                  <a:gd name="T10" fmla="*/ 0 w 27"/>
                  <a:gd name="T11" fmla="*/ 19 h 47"/>
                  <a:gd name="T12" fmla="*/ 1 w 27"/>
                  <a:gd name="T13" fmla="*/ 21 h 47"/>
                  <a:gd name="T14" fmla="*/ 4 w 27"/>
                  <a:gd name="T15" fmla="*/ 20 h 47"/>
                  <a:gd name="T16" fmla="*/ 7 w 27"/>
                  <a:gd name="T17" fmla="*/ 7 h 47"/>
                  <a:gd name="T18" fmla="*/ 9 w 27"/>
                  <a:gd name="T19" fmla="*/ 7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7 h 47"/>
                  <a:gd name="T46" fmla="*/ 19 w 27"/>
                  <a:gd name="T47" fmla="*/ 7 h 47"/>
                  <a:gd name="T48" fmla="*/ 23 w 27"/>
                  <a:gd name="T49" fmla="*/ 20 h 47"/>
                  <a:gd name="T50" fmla="*/ 25 w 27"/>
                  <a:gd name="T51" fmla="*/ 21 h 47"/>
                  <a:gd name="T52" fmla="*/ 27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9"/>
                    </a:moveTo>
                    <a:cubicBezTo>
                      <a:pt x="26" y="18"/>
                      <a:pt x="24" y="11"/>
                      <a:pt x="23" y="5"/>
                    </a:cubicBezTo>
                    <a:cubicBezTo>
                      <a:pt x="22" y="3"/>
                      <a:pt x="19" y="0"/>
                      <a:pt x="17" y="0"/>
                    </a:cubicBezTo>
                    <a:cubicBezTo>
                      <a:pt x="16" y="0"/>
                      <a:pt x="11" y="0"/>
                      <a:pt x="10" y="0"/>
                    </a:cubicBezTo>
                    <a:cubicBezTo>
                      <a:pt x="7" y="0"/>
                      <a:pt x="5" y="3"/>
                      <a:pt x="4" y="5"/>
                    </a:cubicBez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67" name="Oval 1685"/>
              <p:cNvSpPr>
                <a:spLocks noChangeArrowheads="1"/>
              </p:cNvSpPr>
              <p:nvPr/>
            </p:nvSpPr>
            <p:spPr bwMode="auto">
              <a:xfrm>
                <a:off x="22245638" y="2714626"/>
                <a:ext cx="36513"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68" name="Freeform 1686"/>
              <p:cNvSpPr>
                <a:spLocks/>
              </p:cNvSpPr>
              <p:nvPr/>
            </p:nvSpPr>
            <p:spPr bwMode="auto">
              <a:xfrm>
                <a:off x="22012276" y="2755901"/>
                <a:ext cx="85725" cy="173038"/>
              </a:xfrm>
              <a:custGeom>
                <a:avLst/>
                <a:gdLst>
                  <a:gd name="T0" fmla="*/ 21 w 23"/>
                  <a:gd name="T1" fmla="*/ 22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2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7 w 23"/>
                  <a:gd name="T37" fmla="*/ 44 h 46"/>
                  <a:gd name="T38" fmla="*/ 17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20" y="22"/>
                      <a:pt x="21" y="22"/>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69" name="Oval 1687"/>
              <p:cNvSpPr>
                <a:spLocks noChangeArrowheads="1"/>
              </p:cNvSpPr>
              <p:nvPr/>
            </p:nvSpPr>
            <p:spPr bwMode="auto">
              <a:xfrm>
                <a:off x="22037676" y="2714626"/>
                <a:ext cx="34925"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70" name="Freeform 1688"/>
              <p:cNvSpPr>
                <a:spLocks/>
              </p:cNvSpPr>
              <p:nvPr/>
            </p:nvSpPr>
            <p:spPr bwMode="auto">
              <a:xfrm>
                <a:off x="21794788" y="2519363"/>
                <a:ext cx="101600" cy="176213"/>
              </a:xfrm>
              <a:custGeom>
                <a:avLst/>
                <a:gdLst>
                  <a:gd name="T0" fmla="*/ 24 w 27"/>
                  <a:gd name="T1" fmla="*/ 20 h 47"/>
                  <a:gd name="T2" fmla="*/ 26 w 27"/>
                  <a:gd name="T3" fmla="*/ 21 h 47"/>
                  <a:gd name="T4" fmla="*/ 27 w 27"/>
                  <a:gd name="T5" fmla="*/ 19 h 47"/>
                  <a:gd name="T6" fmla="*/ 23 w 27"/>
                  <a:gd name="T7" fmla="*/ 5 h 47"/>
                  <a:gd name="T8" fmla="*/ 18 w 27"/>
                  <a:gd name="T9" fmla="*/ 0 h 47"/>
                  <a:gd name="T10" fmla="*/ 10 w 27"/>
                  <a:gd name="T11" fmla="*/ 0 h 47"/>
                  <a:gd name="T12" fmla="*/ 5 w 27"/>
                  <a:gd name="T13" fmla="*/ 5 h 47"/>
                  <a:gd name="T14" fmla="*/ 1 w 27"/>
                  <a:gd name="T15" fmla="*/ 19 h 47"/>
                  <a:gd name="T16" fmla="*/ 2 w 27"/>
                  <a:gd name="T17" fmla="*/ 21 h 47"/>
                  <a:gd name="T18" fmla="*/ 4 w 27"/>
                  <a:gd name="T19" fmla="*/ 20 h 47"/>
                  <a:gd name="T20" fmla="*/ 8 w 27"/>
                  <a:gd name="T21" fmla="*/ 7 h 47"/>
                  <a:gd name="T22" fmla="*/ 9 w 27"/>
                  <a:gd name="T23" fmla="*/ 7 h 47"/>
                  <a:gd name="T24" fmla="*/ 3 w 27"/>
                  <a:gd name="T25" fmla="*/ 28 h 47"/>
                  <a:gd name="T26" fmla="*/ 9 w 27"/>
                  <a:gd name="T27" fmla="*/ 28 h 47"/>
                  <a:gd name="T28" fmla="*/ 9 w 27"/>
                  <a:gd name="T29" fmla="*/ 45 h 47"/>
                  <a:gd name="T30" fmla="*/ 11 w 27"/>
                  <a:gd name="T31" fmla="*/ 47 h 47"/>
                  <a:gd name="T32" fmla="*/ 14 w 27"/>
                  <a:gd name="T33" fmla="*/ 45 h 47"/>
                  <a:gd name="T34" fmla="*/ 14 w 27"/>
                  <a:gd name="T35" fmla="*/ 28 h 47"/>
                  <a:gd name="T36" fmla="*/ 15 w 27"/>
                  <a:gd name="T37" fmla="*/ 28 h 47"/>
                  <a:gd name="T38" fmla="*/ 15 w 27"/>
                  <a:gd name="T39" fmla="*/ 45 h 47"/>
                  <a:gd name="T40" fmla="*/ 17 w 27"/>
                  <a:gd name="T41" fmla="*/ 47 h 47"/>
                  <a:gd name="T42" fmla="*/ 19 w 27"/>
                  <a:gd name="T43" fmla="*/ 45 h 47"/>
                  <a:gd name="T44" fmla="*/ 19 w 27"/>
                  <a:gd name="T45" fmla="*/ 28 h 47"/>
                  <a:gd name="T46" fmla="*/ 25 w 27"/>
                  <a:gd name="T47" fmla="*/ 28 h 47"/>
                  <a:gd name="T48" fmla="*/ 19 w 27"/>
                  <a:gd name="T49" fmla="*/ 7 h 47"/>
                  <a:gd name="T50" fmla="*/ 20 w 27"/>
                  <a:gd name="T51" fmla="*/ 7 h 47"/>
                  <a:gd name="T52" fmla="*/ 24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4" y="20"/>
                    </a:moveTo>
                    <a:cubicBezTo>
                      <a:pt x="24" y="21"/>
                      <a:pt x="25" y="21"/>
                      <a:pt x="26" y="21"/>
                    </a:cubicBezTo>
                    <a:cubicBezTo>
                      <a:pt x="27" y="21"/>
                      <a:pt x="27" y="20"/>
                      <a:pt x="27" y="19"/>
                    </a:cubicBezTo>
                    <a:cubicBezTo>
                      <a:pt x="27" y="18"/>
                      <a:pt x="25" y="11"/>
                      <a:pt x="23" y="5"/>
                    </a:cubicBezTo>
                    <a:cubicBezTo>
                      <a:pt x="23"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71" name="Oval 1689"/>
              <p:cNvSpPr>
                <a:spLocks noChangeArrowheads="1"/>
              </p:cNvSpPr>
              <p:nvPr/>
            </p:nvSpPr>
            <p:spPr bwMode="auto">
              <a:xfrm>
                <a:off x="21828126" y="2714626"/>
                <a:ext cx="38100"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72" name="Freeform 1690"/>
              <p:cNvSpPr>
                <a:spLocks/>
              </p:cNvSpPr>
              <p:nvPr/>
            </p:nvSpPr>
            <p:spPr bwMode="auto">
              <a:xfrm>
                <a:off x="22210713" y="2519363"/>
                <a:ext cx="101600" cy="176213"/>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3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73" name="Oval 1691"/>
              <p:cNvSpPr>
                <a:spLocks noChangeArrowheads="1"/>
              </p:cNvSpPr>
              <p:nvPr/>
            </p:nvSpPr>
            <p:spPr bwMode="auto">
              <a:xfrm>
                <a:off x="21726526" y="2947988"/>
                <a:ext cx="33338"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74" name="Oval 1692"/>
              <p:cNvSpPr>
                <a:spLocks noChangeArrowheads="1"/>
              </p:cNvSpPr>
              <p:nvPr/>
            </p:nvSpPr>
            <p:spPr bwMode="auto">
              <a:xfrm>
                <a:off x="21828126" y="2947988"/>
                <a:ext cx="38100"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75" name="Freeform 1693"/>
              <p:cNvSpPr>
                <a:spLocks/>
              </p:cNvSpPr>
              <p:nvPr/>
            </p:nvSpPr>
            <p:spPr bwMode="auto">
              <a:xfrm>
                <a:off x="21699538" y="2989263"/>
                <a:ext cx="87313" cy="173038"/>
              </a:xfrm>
              <a:custGeom>
                <a:avLst/>
                <a:gdLst>
                  <a:gd name="T0" fmla="*/ 4 w 23"/>
                  <a:gd name="T1" fmla="*/ 20 h 46"/>
                  <a:gd name="T2" fmla="*/ 4 w 23"/>
                  <a:gd name="T3" fmla="*/ 7 h 46"/>
                  <a:gd name="T4" fmla="*/ 5 w 23"/>
                  <a:gd name="T5" fmla="*/ 7 h 46"/>
                  <a:gd name="T6" fmla="*/ 5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7 w 23"/>
                  <a:gd name="T21" fmla="*/ 44 h 46"/>
                  <a:gd name="T22" fmla="*/ 17 w 23"/>
                  <a:gd name="T23" fmla="*/ 7 h 46"/>
                  <a:gd name="T24" fmla="*/ 18 w 23"/>
                  <a:gd name="T25" fmla="*/ 7 h 46"/>
                  <a:gd name="T26" fmla="*/ 18 w 23"/>
                  <a:gd name="T27" fmla="*/ 20 h 46"/>
                  <a:gd name="T28" fmla="*/ 21 w 23"/>
                  <a:gd name="T29" fmla="*/ 22 h 46"/>
                  <a:gd name="T30" fmla="*/ 23 w 23"/>
                  <a:gd name="T31" fmla="*/ 20 h 46"/>
                  <a:gd name="T32" fmla="*/ 23 w 23"/>
                  <a:gd name="T33" fmla="*/ 6 h 46"/>
                  <a:gd name="T34" fmla="*/ 17 w 23"/>
                  <a:gd name="T35" fmla="*/ 0 h 46"/>
                  <a:gd name="T36" fmla="*/ 6 w 23"/>
                  <a:gd name="T37" fmla="*/ 0 h 46"/>
                  <a:gd name="T38" fmla="*/ 0 w 23"/>
                  <a:gd name="T39" fmla="*/ 6 h 46"/>
                  <a:gd name="T40" fmla="*/ 0 w 23"/>
                  <a:gd name="T41" fmla="*/ 20 h 46"/>
                  <a:gd name="T42" fmla="*/ 2 w 23"/>
                  <a:gd name="T43" fmla="*/ 22 h 46"/>
                  <a:gd name="T44" fmla="*/ 4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4" y="20"/>
                    </a:move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2"/>
                      <a:pt x="11" y="22"/>
                    </a:cubicBezTo>
                    <a:cubicBezTo>
                      <a:pt x="11" y="22"/>
                      <a:pt x="11" y="22"/>
                      <a:pt x="12" y="22"/>
                    </a:cubicBezTo>
                    <a:cubicBezTo>
                      <a:pt x="12" y="22"/>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1"/>
                      <a:pt x="1" y="22"/>
                      <a:pt x="2" y="22"/>
                    </a:cubicBezTo>
                    <a:cubicBezTo>
                      <a:pt x="3" y="22"/>
                      <a:pt x="4" y="21"/>
                      <a:pt x="4" y="2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76" name="Freeform 1694"/>
              <p:cNvSpPr>
                <a:spLocks/>
              </p:cNvSpPr>
              <p:nvPr/>
            </p:nvSpPr>
            <p:spPr bwMode="auto">
              <a:xfrm>
                <a:off x="21693188" y="2755901"/>
                <a:ext cx="101600" cy="176213"/>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8 w 27"/>
                  <a:gd name="T15" fmla="*/ 6 h 47"/>
                  <a:gd name="T16" fmla="*/ 9 w 27"/>
                  <a:gd name="T17" fmla="*/ 6 h 47"/>
                  <a:gd name="T18" fmla="*/ 2 w 27"/>
                  <a:gd name="T19" fmla="*/ 28 h 47"/>
                  <a:gd name="T20" fmla="*/ 8 w 27"/>
                  <a:gd name="T21" fmla="*/ 28 h 47"/>
                  <a:gd name="T22" fmla="*/ 8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5 w 27"/>
                  <a:gd name="T41" fmla="*/ 28 h 47"/>
                  <a:gd name="T42" fmla="*/ 18 w 27"/>
                  <a:gd name="T43" fmla="*/ 6 h 47"/>
                  <a:gd name="T44" fmla="*/ 19 w 27"/>
                  <a:gd name="T45" fmla="*/ 6 h 47"/>
                  <a:gd name="T46" fmla="*/ 23 w 27"/>
                  <a:gd name="T47" fmla="*/ 19 h 47"/>
                  <a:gd name="T48" fmla="*/ 25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77" name="Oval 1695"/>
              <p:cNvSpPr>
                <a:spLocks noChangeArrowheads="1"/>
              </p:cNvSpPr>
              <p:nvPr/>
            </p:nvSpPr>
            <p:spPr bwMode="auto">
              <a:xfrm>
                <a:off x="22245638" y="2947988"/>
                <a:ext cx="36513"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78" name="Freeform 1696"/>
              <p:cNvSpPr>
                <a:spLocks/>
              </p:cNvSpPr>
              <p:nvPr/>
            </p:nvSpPr>
            <p:spPr bwMode="auto">
              <a:xfrm>
                <a:off x="22218651" y="2755901"/>
                <a:ext cx="85725" cy="173038"/>
              </a:xfrm>
              <a:custGeom>
                <a:avLst/>
                <a:gdLst>
                  <a:gd name="T0" fmla="*/ 21 w 23"/>
                  <a:gd name="T1" fmla="*/ 22 h 46"/>
                  <a:gd name="T2" fmla="*/ 23 w 23"/>
                  <a:gd name="T3" fmla="*/ 20 h 46"/>
                  <a:gd name="T4" fmla="*/ 23 w 23"/>
                  <a:gd name="T5" fmla="*/ 6 h 46"/>
                  <a:gd name="T6" fmla="*/ 17 w 23"/>
                  <a:gd name="T7" fmla="*/ 0 h 46"/>
                  <a:gd name="T8" fmla="*/ 7 w 23"/>
                  <a:gd name="T9" fmla="*/ 0 h 46"/>
                  <a:gd name="T10" fmla="*/ 0 w 23"/>
                  <a:gd name="T11" fmla="*/ 6 h 46"/>
                  <a:gd name="T12" fmla="*/ 0 w 23"/>
                  <a:gd name="T13" fmla="*/ 20 h 46"/>
                  <a:gd name="T14" fmla="*/ 3 w 23"/>
                  <a:gd name="T15" fmla="*/ 22 h 46"/>
                  <a:gd name="T16" fmla="*/ 5 w 23"/>
                  <a:gd name="T17" fmla="*/ 20 h 46"/>
                  <a:gd name="T18" fmla="*/ 5 w 23"/>
                  <a:gd name="T19" fmla="*/ 7 h 46"/>
                  <a:gd name="T20" fmla="*/ 6 w 23"/>
                  <a:gd name="T21" fmla="*/ 7 h 46"/>
                  <a:gd name="T22" fmla="*/ 6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7" y="0"/>
                    </a:cubicBezTo>
                    <a:cubicBezTo>
                      <a:pt x="3" y="0"/>
                      <a:pt x="0" y="2"/>
                      <a:pt x="0" y="6"/>
                    </a:cubicBezTo>
                    <a:cubicBezTo>
                      <a:pt x="0" y="7"/>
                      <a:pt x="0" y="19"/>
                      <a:pt x="0" y="20"/>
                    </a:cubicBezTo>
                    <a:cubicBezTo>
                      <a:pt x="0" y="22"/>
                      <a:pt x="1" y="22"/>
                      <a:pt x="3" y="22"/>
                    </a:cubicBezTo>
                    <a:cubicBezTo>
                      <a:pt x="4" y="22"/>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2"/>
                      <a:pt x="21" y="22"/>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79" name="Freeform 1697"/>
              <p:cNvSpPr>
                <a:spLocks/>
              </p:cNvSpPr>
              <p:nvPr/>
            </p:nvSpPr>
            <p:spPr bwMode="auto">
              <a:xfrm>
                <a:off x="20874038" y="2989263"/>
                <a:ext cx="74613" cy="52388"/>
              </a:xfrm>
              <a:custGeom>
                <a:avLst/>
                <a:gdLst>
                  <a:gd name="T0" fmla="*/ 6 w 20"/>
                  <a:gd name="T1" fmla="*/ 0 h 14"/>
                  <a:gd name="T2" fmla="*/ 0 w 20"/>
                  <a:gd name="T3" fmla="*/ 6 h 14"/>
                  <a:gd name="T4" fmla="*/ 0 w 20"/>
                  <a:gd name="T5" fmla="*/ 14 h 14"/>
                  <a:gd name="T6" fmla="*/ 4 w 20"/>
                  <a:gd name="T7" fmla="*/ 12 h 14"/>
                  <a:gd name="T8" fmla="*/ 4 w 20"/>
                  <a:gd name="T9" fmla="*/ 7 h 14"/>
                  <a:gd name="T10" fmla="*/ 5 w 20"/>
                  <a:gd name="T11" fmla="*/ 7 h 14"/>
                  <a:gd name="T12" fmla="*/ 5 w 20"/>
                  <a:gd name="T13" fmla="*/ 12 h 14"/>
                  <a:gd name="T14" fmla="*/ 20 w 20"/>
                  <a:gd name="T15" fmla="*/ 1 h 14"/>
                  <a:gd name="T16" fmla="*/ 16 w 20"/>
                  <a:gd name="T17" fmla="*/ 0 h 14"/>
                  <a:gd name="T18" fmla="*/ 6 w 20"/>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4">
                    <a:moveTo>
                      <a:pt x="6" y="0"/>
                    </a:moveTo>
                    <a:cubicBezTo>
                      <a:pt x="2" y="0"/>
                      <a:pt x="0" y="2"/>
                      <a:pt x="0" y="6"/>
                    </a:cubicBezTo>
                    <a:cubicBezTo>
                      <a:pt x="0" y="7"/>
                      <a:pt x="0" y="10"/>
                      <a:pt x="0" y="14"/>
                    </a:cubicBezTo>
                    <a:cubicBezTo>
                      <a:pt x="1" y="14"/>
                      <a:pt x="2" y="13"/>
                      <a:pt x="4" y="12"/>
                    </a:cubicBezTo>
                    <a:cubicBezTo>
                      <a:pt x="4" y="9"/>
                      <a:pt x="4" y="7"/>
                      <a:pt x="4" y="7"/>
                    </a:cubicBezTo>
                    <a:cubicBezTo>
                      <a:pt x="4" y="7"/>
                      <a:pt x="4" y="7"/>
                      <a:pt x="5" y="7"/>
                    </a:cubicBezTo>
                    <a:cubicBezTo>
                      <a:pt x="5" y="7"/>
                      <a:pt x="5" y="9"/>
                      <a:pt x="5" y="12"/>
                    </a:cubicBezTo>
                    <a:cubicBezTo>
                      <a:pt x="10" y="9"/>
                      <a:pt x="15" y="5"/>
                      <a:pt x="20" y="1"/>
                    </a:cubicBezTo>
                    <a:cubicBezTo>
                      <a:pt x="19" y="0"/>
                      <a:pt x="17" y="0"/>
                      <a:pt x="16" y="0"/>
                    </a:cubicBezTo>
                    <a:cubicBezTo>
                      <a:pt x="14" y="0"/>
                      <a:pt x="7" y="0"/>
                      <a:pt x="6"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80" name="Freeform 1698"/>
              <p:cNvSpPr>
                <a:spLocks/>
              </p:cNvSpPr>
              <p:nvPr/>
            </p:nvSpPr>
            <p:spPr bwMode="auto">
              <a:xfrm>
                <a:off x="21207413" y="2947988"/>
                <a:ext cx="38100" cy="33338"/>
              </a:xfrm>
              <a:custGeom>
                <a:avLst/>
                <a:gdLst>
                  <a:gd name="T0" fmla="*/ 10 w 10"/>
                  <a:gd name="T1" fmla="*/ 5 h 9"/>
                  <a:gd name="T2" fmla="*/ 5 w 10"/>
                  <a:gd name="T3" fmla="*/ 0 h 9"/>
                  <a:gd name="T4" fmla="*/ 0 w 10"/>
                  <a:gd name="T5" fmla="*/ 5 h 9"/>
                  <a:gd name="T6" fmla="*/ 0 w 10"/>
                  <a:gd name="T7" fmla="*/ 5 h 9"/>
                  <a:gd name="T8" fmla="*/ 6 w 10"/>
                  <a:gd name="T9" fmla="*/ 9 h 9"/>
                  <a:gd name="T10" fmla="*/ 10 w 10"/>
                  <a:gd name="T11" fmla="*/ 5 h 9"/>
                </a:gdLst>
                <a:ahLst/>
                <a:cxnLst>
                  <a:cxn ang="0">
                    <a:pos x="T0" y="T1"/>
                  </a:cxn>
                  <a:cxn ang="0">
                    <a:pos x="T2" y="T3"/>
                  </a:cxn>
                  <a:cxn ang="0">
                    <a:pos x="T4" y="T5"/>
                  </a:cxn>
                  <a:cxn ang="0">
                    <a:pos x="T6" y="T7"/>
                  </a:cxn>
                  <a:cxn ang="0">
                    <a:pos x="T8" y="T9"/>
                  </a:cxn>
                  <a:cxn ang="0">
                    <a:pos x="T10" y="T11"/>
                  </a:cxn>
                </a:cxnLst>
                <a:rect l="0" t="0" r="r" b="b"/>
                <a:pathLst>
                  <a:path w="10" h="9">
                    <a:moveTo>
                      <a:pt x="10" y="5"/>
                    </a:moveTo>
                    <a:cubicBezTo>
                      <a:pt x="10" y="2"/>
                      <a:pt x="8" y="0"/>
                      <a:pt x="5" y="0"/>
                    </a:cubicBezTo>
                    <a:cubicBezTo>
                      <a:pt x="2" y="0"/>
                      <a:pt x="0" y="2"/>
                      <a:pt x="0" y="5"/>
                    </a:cubicBezTo>
                    <a:cubicBezTo>
                      <a:pt x="0" y="5"/>
                      <a:pt x="0" y="5"/>
                      <a:pt x="0" y="5"/>
                    </a:cubicBezTo>
                    <a:cubicBezTo>
                      <a:pt x="2" y="6"/>
                      <a:pt x="4" y="8"/>
                      <a:pt x="6" y="9"/>
                    </a:cubicBezTo>
                    <a:cubicBezTo>
                      <a:pt x="8" y="9"/>
                      <a:pt x="10" y="7"/>
                      <a:pt x="10" y="5"/>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81" name="Freeform 1699"/>
              <p:cNvSpPr>
                <a:spLocks/>
              </p:cNvSpPr>
              <p:nvPr/>
            </p:nvSpPr>
            <p:spPr bwMode="auto">
              <a:xfrm>
                <a:off x="21072476" y="2755901"/>
                <a:ext cx="101600" cy="176213"/>
              </a:xfrm>
              <a:custGeom>
                <a:avLst/>
                <a:gdLst>
                  <a:gd name="T0" fmla="*/ 13 w 27"/>
                  <a:gd name="T1" fmla="*/ 44 h 47"/>
                  <a:gd name="T2" fmla="*/ 13 w 27"/>
                  <a:gd name="T3" fmla="*/ 28 h 47"/>
                  <a:gd name="T4" fmla="*/ 14 w 27"/>
                  <a:gd name="T5" fmla="*/ 28 h 47"/>
                  <a:gd name="T6" fmla="*/ 14 w 27"/>
                  <a:gd name="T7" fmla="*/ 44 h 47"/>
                  <a:gd name="T8" fmla="*/ 16 w 27"/>
                  <a:gd name="T9" fmla="*/ 47 h 47"/>
                  <a:gd name="T10" fmla="*/ 18 w 27"/>
                  <a:gd name="T11" fmla="*/ 44 h 47"/>
                  <a:gd name="T12" fmla="*/ 18 w 27"/>
                  <a:gd name="T13" fmla="*/ 28 h 47"/>
                  <a:gd name="T14" fmla="*/ 25 w 27"/>
                  <a:gd name="T15" fmla="*/ 28 h 47"/>
                  <a:gd name="T16" fmla="*/ 18 w 27"/>
                  <a:gd name="T17" fmla="*/ 6 h 47"/>
                  <a:gd name="T18" fmla="*/ 19 w 27"/>
                  <a:gd name="T19" fmla="*/ 6 h 47"/>
                  <a:gd name="T20" fmla="*/ 23 w 27"/>
                  <a:gd name="T21" fmla="*/ 19 h 47"/>
                  <a:gd name="T22" fmla="*/ 25 w 27"/>
                  <a:gd name="T23" fmla="*/ 20 h 47"/>
                  <a:gd name="T24" fmla="*/ 26 w 27"/>
                  <a:gd name="T25" fmla="*/ 18 h 47"/>
                  <a:gd name="T26" fmla="*/ 23 w 27"/>
                  <a:gd name="T27" fmla="*/ 4 h 47"/>
                  <a:gd name="T28" fmla="*/ 17 w 27"/>
                  <a:gd name="T29" fmla="*/ 0 h 47"/>
                  <a:gd name="T30" fmla="*/ 10 w 27"/>
                  <a:gd name="T31" fmla="*/ 0 h 47"/>
                  <a:gd name="T32" fmla="*/ 4 w 27"/>
                  <a:gd name="T33" fmla="*/ 4 h 47"/>
                  <a:gd name="T34" fmla="*/ 0 w 27"/>
                  <a:gd name="T35" fmla="*/ 18 h 47"/>
                  <a:gd name="T36" fmla="*/ 1 w 27"/>
                  <a:gd name="T37" fmla="*/ 20 h 47"/>
                  <a:gd name="T38" fmla="*/ 4 w 27"/>
                  <a:gd name="T39" fmla="*/ 19 h 47"/>
                  <a:gd name="T40" fmla="*/ 7 w 27"/>
                  <a:gd name="T41" fmla="*/ 6 h 47"/>
                  <a:gd name="T42" fmla="*/ 9 w 27"/>
                  <a:gd name="T43" fmla="*/ 6 h 47"/>
                  <a:gd name="T44" fmla="*/ 2 w 27"/>
                  <a:gd name="T45" fmla="*/ 28 h 47"/>
                  <a:gd name="T46" fmla="*/ 8 w 27"/>
                  <a:gd name="T47" fmla="*/ 28 h 47"/>
                  <a:gd name="T48" fmla="*/ 8 w 27"/>
                  <a:gd name="T49" fmla="*/ 44 h 47"/>
                  <a:gd name="T50" fmla="*/ 9 w 27"/>
                  <a:gd name="T51" fmla="*/ 46 h 47"/>
                  <a:gd name="T52" fmla="*/ 11 w 27"/>
                  <a:gd name="T53" fmla="*/ 47 h 47"/>
                  <a:gd name="T54" fmla="*/ 13 w 27"/>
                  <a:gd name="T55"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 h="47">
                    <a:moveTo>
                      <a:pt x="13" y="44"/>
                    </a:move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6" y="18"/>
                    </a:cubicBezTo>
                    <a:cubicBezTo>
                      <a:pt x="26" y="17"/>
                      <a:pt x="24" y="10"/>
                      <a:pt x="23" y="4"/>
                    </a:cubicBez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9" y="46"/>
                    </a:cubicBezTo>
                    <a:cubicBezTo>
                      <a:pt x="10" y="46"/>
                      <a:pt x="11" y="46"/>
                      <a:pt x="11" y="47"/>
                    </a:cubicBezTo>
                    <a:cubicBezTo>
                      <a:pt x="12" y="46"/>
                      <a:pt x="13" y="45"/>
                      <a:pt x="13" y="4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82" name="Freeform 1700"/>
              <p:cNvSpPr>
                <a:spLocks/>
              </p:cNvSpPr>
              <p:nvPr/>
            </p:nvSpPr>
            <p:spPr bwMode="auto">
              <a:xfrm>
                <a:off x="21599526" y="2755901"/>
                <a:ext cx="85725" cy="173038"/>
              </a:xfrm>
              <a:custGeom>
                <a:avLst/>
                <a:gdLst>
                  <a:gd name="T0" fmla="*/ 21 w 23"/>
                  <a:gd name="T1" fmla="*/ 22 h 46"/>
                  <a:gd name="T2" fmla="*/ 23 w 23"/>
                  <a:gd name="T3" fmla="*/ 20 h 46"/>
                  <a:gd name="T4" fmla="*/ 23 w 23"/>
                  <a:gd name="T5" fmla="*/ 6 h 46"/>
                  <a:gd name="T6" fmla="*/ 17 w 23"/>
                  <a:gd name="T7" fmla="*/ 0 h 46"/>
                  <a:gd name="T8" fmla="*/ 7 w 23"/>
                  <a:gd name="T9" fmla="*/ 0 h 46"/>
                  <a:gd name="T10" fmla="*/ 0 w 23"/>
                  <a:gd name="T11" fmla="*/ 6 h 46"/>
                  <a:gd name="T12" fmla="*/ 0 w 23"/>
                  <a:gd name="T13" fmla="*/ 20 h 46"/>
                  <a:gd name="T14" fmla="*/ 3 w 23"/>
                  <a:gd name="T15" fmla="*/ 22 h 46"/>
                  <a:gd name="T16" fmla="*/ 5 w 23"/>
                  <a:gd name="T17" fmla="*/ 20 h 46"/>
                  <a:gd name="T18" fmla="*/ 5 w 23"/>
                  <a:gd name="T19" fmla="*/ 7 h 46"/>
                  <a:gd name="T20" fmla="*/ 6 w 23"/>
                  <a:gd name="T21" fmla="*/ 7 h 46"/>
                  <a:gd name="T22" fmla="*/ 6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7" y="0"/>
                    </a:cubicBezTo>
                    <a:cubicBezTo>
                      <a:pt x="3" y="0"/>
                      <a:pt x="0" y="2"/>
                      <a:pt x="0" y="6"/>
                    </a:cubicBezTo>
                    <a:cubicBezTo>
                      <a:pt x="0" y="7"/>
                      <a:pt x="0" y="19"/>
                      <a:pt x="0" y="20"/>
                    </a:cubicBezTo>
                    <a:cubicBezTo>
                      <a:pt x="0" y="22"/>
                      <a:pt x="1" y="22"/>
                      <a:pt x="3" y="22"/>
                    </a:cubicBezTo>
                    <a:cubicBezTo>
                      <a:pt x="4" y="22"/>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2"/>
                      <a:pt x="21" y="22"/>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83" name="Oval 1701"/>
              <p:cNvSpPr>
                <a:spLocks noChangeArrowheads="1"/>
              </p:cNvSpPr>
              <p:nvPr/>
            </p:nvSpPr>
            <p:spPr bwMode="auto">
              <a:xfrm>
                <a:off x="20896263" y="2714626"/>
                <a:ext cx="38100"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84" name="Freeform 1702"/>
              <p:cNvSpPr>
                <a:spLocks/>
              </p:cNvSpPr>
              <p:nvPr/>
            </p:nvSpPr>
            <p:spPr bwMode="auto">
              <a:xfrm>
                <a:off x="21391563" y="2755901"/>
                <a:ext cx="87313" cy="173038"/>
              </a:xfrm>
              <a:custGeom>
                <a:avLst/>
                <a:gdLst>
                  <a:gd name="T0" fmla="*/ 21 w 23"/>
                  <a:gd name="T1" fmla="*/ 22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2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7 w 23"/>
                  <a:gd name="T37" fmla="*/ 44 h 46"/>
                  <a:gd name="T38" fmla="*/ 17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2"/>
                      <a:pt x="21" y="22"/>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85" name="Oval 1703"/>
              <p:cNvSpPr>
                <a:spLocks noChangeArrowheads="1"/>
              </p:cNvSpPr>
              <p:nvPr/>
            </p:nvSpPr>
            <p:spPr bwMode="auto">
              <a:xfrm>
                <a:off x="21624926" y="2714626"/>
                <a:ext cx="38100"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86" name="Oval 1704"/>
              <p:cNvSpPr>
                <a:spLocks noChangeArrowheads="1"/>
              </p:cNvSpPr>
              <p:nvPr/>
            </p:nvSpPr>
            <p:spPr bwMode="auto">
              <a:xfrm>
                <a:off x="20896263" y="2947988"/>
                <a:ext cx="38100"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87" name="Oval 1705"/>
              <p:cNvSpPr>
                <a:spLocks noChangeArrowheads="1"/>
              </p:cNvSpPr>
              <p:nvPr/>
            </p:nvSpPr>
            <p:spPr bwMode="auto">
              <a:xfrm>
                <a:off x="21624926" y="2481263"/>
                <a:ext cx="38100"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88" name="Freeform 1706"/>
              <p:cNvSpPr>
                <a:spLocks/>
              </p:cNvSpPr>
              <p:nvPr/>
            </p:nvSpPr>
            <p:spPr bwMode="auto">
              <a:xfrm>
                <a:off x="21385213" y="2519363"/>
                <a:ext cx="101600" cy="176213"/>
              </a:xfrm>
              <a:custGeom>
                <a:avLst/>
                <a:gdLst>
                  <a:gd name="T0" fmla="*/ 1 w 27"/>
                  <a:gd name="T1" fmla="*/ 21 h 47"/>
                  <a:gd name="T2" fmla="*/ 4 w 27"/>
                  <a:gd name="T3" fmla="*/ 20 h 47"/>
                  <a:gd name="T4" fmla="*/ 7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2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2"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89" name="Oval 1707"/>
              <p:cNvSpPr>
                <a:spLocks noChangeArrowheads="1"/>
              </p:cNvSpPr>
              <p:nvPr/>
            </p:nvSpPr>
            <p:spPr bwMode="auto">
              <a:xfrm>
                <a:off x="21418551" y="2481263"/>
                <a:ext cx="33338"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90" name="Freeform 1708"/>
              <p:cNvSpPr>
                <a:spLocks/>
              </p:cNvSpPr>
              <p:nvPr/>
            </p:nvSpPr>
            <p:spPr bwMode="auto">
              <a:xfrm>
                <a:off x="20862926" y="2755901"/>
                <a:ext cx="104775" cy="176213"/>
              </a:xfrm>
              <a:custGeom>
                <a:avLst/>
                <a:gdLst>
                  <a:gd name="T0" fmla="*/ 23 w 28"/>
                  <a:gd name="T1" fmla="*/ 4 h 47"/>
                  <a:gd name="T2" fmla="*/ 18 w 28"/>
                  <a:gd name="T3" fmla="*/ 0 h 47"/>
                  <a:gd name="T4" fmla="*/ 10 w 28"/>
                  <a:gd name="T5" fmla="*/ 0 h 47"/>
                  <a:gd name="T6" fmla="*/ 5 w 28"/>
                  <a:gd name="T7" fmla="*/ 4 h 47"/>
                  <a:gd name="T8" fmla="*/ 1 w 28"/>
                  <a:gd name="T9" fmla="*/ 18 h 47"/>
                  <a:gd name="T10" fmla="*/ 2 w 28"/>
                  <a:gd name="T11" fmla="*/ 20 h 47"/>
                  <a:gd name="T12" fmla="*/ 4 w 28"/>
                  <a:gd name="T13" fmla="*/ 19 h 47"/>
                  <a:gd name="T14" fmla="*/ 8 w 28"/>
                  <a:gd name="T15" fmla="*/ 6 h 47"/>
                  <a:gd name="T16" fmla="*/ 9 w 28"/>
                  <a:gd name="T17" fmla="*/ 6 h 47"/>
                  <a:gd name="T18" fmla="*/ 3 w 28"/>
                  <a:gd name="T19" fmla="*/ 28 h 47"/>
                  <a:gd name="T20" fmla="*/ 9 w 28"/>
                  <a:gd name="T21" fmla="*/ 28 h 47"/>
                  <a:gd name="T22" fmla="*/ 9 w 28"/>
                  <a:gd name="T23" fmla="*/ 44 h 47"/>
                  <a:gd name="T24" fmla="*/ 11 w 28"/>
                  <a:gd name="T25" fmla="*/ 47 h 47"/>
                  <a:gd name="T26" fmla="*/ 13 w 28"/>
                  <a:gd name="T27" fmla="*/ 44 h 47"/>
                  <a:gd name="T28" fmla="*/ 13 w 28"/>
                  <a:gd name="T29" fmla="*/ 28 h 47"/>
                  <a:gd name="T30" fmla="*/ 14 w 28"/>
                  <a:gd name="T31" fmla="*/ 28 h 47"/>
                  <a:gd name="T32" fmla="*/ 14 w 28"/>
                  <a:gd name="T33" fmla="*/ 44 h 47"/>
                  <a:gd name="T34" fmla="*/ 17 w 28"/>
                  <a:gd name="T35" fmla="*/ 47 h 47"/>
                  <a:gd name="T36" fmla="*/ 19 w 28"/>
                  <a:gd name="T37" fmla="*/ 44 h 47"/>
                  <a:gd name="T38" fmla="*/ 19 w 28"/>
                  <a:gd name="T39" fmla="*/ 28 h 47"/>
                  <a:gd name="T40" fmla="*/ 25 w 28"/>
                  <a:gd name="T41" fmla="*/ 28 h 47"/>
                  <a:gd name="T42" fmla="*/ 19 w 28"/>
                  <a:gd name="T43" fmla="*/ 6 h 47"/>
                  <a:gd name="T44" fmla="*/ 20 w 28"/>
                  <a:gd name="T45" fmla="*/ 6 h 47"/>
                  <a:gd name="T46" fmla="*/ 24 w 28"/>
                  <a:gd name="T47" fmla="*/ 19 h 47"/>
                  <a:gd name="T48" fmla="*/ 26 w 28"/>
                  <a:gd name="T49" fmla="*/ 20 h 47"/>
                  <a:gd name="T50" fmla="*/ 27 w 28"/>
                  <a:gd name="T51" fmla="*/ 18 h 47"/>
                  <a:gd name="T52" fmla="*/ 23 w 28"/>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4"/>
                    </a:move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91" name="Freeform 1709"/>
              <p:cNvSpPr>
                <a:spLocks/>
              </p:cNvSpPr>
              <p:nvPr/>
            </p:nvSpPr>
            <p:spPr bwMode="auto">
              <a:xfrm>
                <a:off x="20967701" y="2519363"/>
                <a:ext cx="101600" cy="176213"/>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2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92" name="Oval 1710"/>
              <p:cNvSpPr>
                <a:spLocks noChangeArrowheads="1"/>
              </p:cNvSpPr>
              <p:nvPr/>
            </p:nvSpPr>
            <p:spPr bwMode="auto">
              <a:xfrm>
                <a:off x="21624926" y="2947988"/>
                <a:ext cx="38100"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93" name="Oval 1711"/>
              <p:cNvSpPr>
                <a:spLocks noChangeArrowheads="1"/>
              </p:cNvSpPr>
              <p:nvPr/>
            </p:nvSpPr>
            <p:spPr bwMode="auto">
              <a:xfrm>
                <a:off x="21001038" y="2714626"/>
                <a:ext cx="34925"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94" name="Oval 1712"/>
              <p:cNvSpPr>
                <a:spLocks noChangeArrowheads="1"/>
              </p:cNvSpPr>
              <p:nvPr/>
            </p:nvSpPr>
            <p:spPr bwMode="auto">
              <a:xfrm>
                <a:off x="20896263" y="2481263"/>
                <a:ext cx="38100"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95" name="Oval 1713"/>
              <p:cNvSpPr>
                <a:spLocks noChangeArrowheads="1"/>
              </p:cNvSpPr>
              <p:nvPr/>
            </p:nvSpPr>
            <p:spPr bwMode="auto">
              <a:xfrm>
                <a:off x="21001038" y="2481263"/>
                <a:ext cx="34925"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96" name="Freeform 1714"/>
              <p:cNvSpPr>
                <a:spLocks/>
              </p:cNvSpPr>
              <p:nvPr/>
            </p:nvSpPr>
            <p:spPr bwMode="auto">
              <a:xfrm>
                <a:off x="20874038" y="2519363"/>
                <a:ext cx="82550" cy="176213"/>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1 w 22"/>
                  <a:gd name="T19" fmla="*/ 23 h 47"/>
                  <a:gd name="T20" fmla="*/ 11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4" y="0"/>
                      <a:pt x="7" y="0"/>
                      <a:pt x="6" y="0"/>
                    </a:cubicBezTo>
                    <a:cubicBezTo>
                      <a:pt x="2" y="0"/>
                      <a:pt x="0" y="3"/>
                      <a:pt x="0" y="6"/>
                    </a:cubicBezTo>
                    <a:cubicBezTo>
                      <a:pt x="0" y="8"/>
                      <a:pt x="0" y="20"/>
                      <a:pt x="0"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97" name="Freeform 1715"/>
              <p:cNvSpPr>
                <a:spLocks/>
              </p:cNvSpPr>
              <p:nvPr/>
            </p:nvSpPr>
            <p:spPr bwMode="auto">
              <a:xfrm>
                <a:off x="20975638" y="2755901"/>
                <a:ext cx="85725" cy="173038"/>
              </a:xfrm>
              <a:custGeom>
                <a:avLst/>
                <a:gdLst>
                  <a:gd name="T0" fmla="*/ 17 w 23"/>
                  <a:gd name="T1" fmla="*/ 0 h 46"/>
                  <a:gd name="T2" fmla="*/ 6 w 23"/>
                  <a:gd name="T3" fmla="*/ 0 h 46"/>
                  <a:gd name="T4" fmla="*/ 0 w 23"/>
                  <a:gd name="T5" fmla="*/ 6 h 46"/>
                  <a:gd name="T6" fmla="*/ 0 w 23"/>
                  <a:gd name="T7" fmla="*/ 20 h 46"/>
                  <a:gd name="T8" fmla="*/ 2 w 23"/>
                  <a:gd name="T9" fmla="*/ 22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8 w 23"/>
                  <a:gd name="T31" fmla="*/ 44 h 46"/>
                  <a:gd name="T32" fmla="*/ 18 w 23"/>
                  <a:gd name="T33" fmla="*/ 7 h 46"/>
                  <a:gd name="T34" fmla="*/ 19 w 23"/>
                  <a:gd name="T35" fmla="*/ 7 h 46"/>
                  <a:gd name="T36" fmla="*/ 19 w 23"/>
                  <a:gd name="T37" fmla="*/ 20 h 46"/>
                  <a:gd name="T38" fmla="*/ 21 w 23"/>
                  <a:gd name="T39" fmla="*/ 22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2"/>
                      <a:pt x="1" y="22"/>
                      <a:pt x="2" y="22"/>
                    </a:cubicBezTo>
                    <a:cubicBezTo>
                      <a:pt x="4"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2"/>
                      <a:pt x="21" y="22"/>
                    </a:cubicBezTo>
                    <a:cubicBezTo>
                      <a:pt x="22" y="22"/>
                      <a:pt x="23" y="22"/>
                      <a:pt x="23" y="20"/>
                    </a:cubicBezTo>
                    <a:cubicBezTo>
                      <a:pt x="23" y="19"/>
                      <a:pt x="23" y="7"/>
                      <a:pt x="23" y="6"/>
                    </a:cubicBezTo>
                    <a:cubicBezTo>
                      <a:pt x="23" y="2"/>
                      <a:pt x="20" y="0"/>
                      <a:pt x="17"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98" name="Freeform 1716"/>
              <p:cNvSpPr>
                <a:spLocks/>
              </p:cNvSpPr>
              <p:nvPr/>
            </p:nvSpPr>
            <p:spPr bwMode="auto">
              <a:xfrm>
                <a:off x="21234401" y="2989263"/>
                <a:ext cx="30163" cy="30163"/>
              </a:xfrm>
              <a:custGeom>
                <a:avLst/>
                <a:gdLst>
                  <a:gd name="T0" fmla="*/ 2 w 8"/>
                  <a:gd name="T1" fmla="*/ 0 h 8"/>
                  <a:gd name="T2" fmla="*/ 0 w 8"/>
                  <a:gd name="T3" fmla="*/ 0 h 8"/>
                  <a:gd name="T4" fmla="*/ 8 w 8"/>
                  <a:gd name="T5" fmla="*/ 8 h 8"/>
                  <a:gd name="T6" fmla="*/ 7 w 8"/>
                  <a:gd name="T7" fmla="*/ 4 h 8"/>
                  <a:gd name="T8" fmla="*/ 2 w 8"/>
                  <a:gd name="T9" fmla="*/ 0 h 8"/>
                </a:gdLst>
                <a:ahLst/>
                <a:cxnLst>
                  <a:cxn ang="0">
                    <a:pos x="T0" y="T1"/>
                  </a:cxn>
                  <a:cxn ang="0">
                    <a:pos x="T2" y="T3"/>
                  </a:cxn>
                  <a:cxn ang="0">
                    <a:pos x="T4" y="T5"/>
                  </a:cxn>
                  <a:cxn ang="0">
                    <a:pos x="T6" y="T7"/>
                  </a:cxn>
                  <a:cxn ang="0">
                    <a:pos x="T8" y="T9"/>
                  </a:cxn>
                </a:cxnLst>
                <a:rect l="0" t="0" r="r" b="b"/>
                <a:pathLst>
                  <a:path w="8" h="8">
                    <a:moveTo>
                      <a:pt x="2" y="0"/>
                    </a:moveTo>
                    <a:cubicBezTo>
                      <a:pt x="2" y="0"/>
                      <a:pt x="1" y="0"/>
                      <a:pt x="0" y="0"/>
                    </a:cubicBezTo>
                    <a:cubicBezTo>
                      <a:pt x="3" y="2"/>
                      <a:pt x="6" y="5"/>
                      <a:pt x="8" y="8"/>
                    </a:cubicBezTo>
                    <a:cubicBezTo>
                      <a:pt x="8" y="7"/>
                      <a:pt x="8" y="5"/>
                      <a:pt x="7" y="4"/>
                    </a:cubicBezTo>
                    <a:cubicBezTo>
                      <a:pt x="6" y="2"/>
                      <a:pt x="4" y="0"/>
                      <a:pt x="2"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99" name="Freeform 1717"/>
              <p:cNvSpPr>
                <a:spLocks/>
              </p:cNvSpPr>
              <p:nvPr/>
            </p:nvSpPr>
            <p:spPr bwMode="auto">
              <a:xfrm>
                <a:off x="21591588" y="2519363"/>
                <a:ext cx="101600" cy="176213"/>
              </a:xfrm>
              <a:custGeom>
                <a:avLst/>
                <a:gdLst>
                  <a:gd name="T0" fmla="*/ 27 w 27"/>
                  <a:gd name="T1" fmla="*/ 19 h 47"/>
                  <a:gd name="T2" fmla="*/ 23 w 27"/>
                  <a:gd name="T3" fmla="*/ 5 h 47"/>
                  <a:gd name="T4" fmla="*/ 17 w 27"/>
                  <a:gd name="T5" fmla="*/ 0 h 47"/>
                  <a:gd name="T6" fmla="*/ 10 w 27"/>
                  <a:gd name="T7" fmla="*/ 0 h 47"/>
                  <a:gd name="T8" fmla="*/ 5 w 27"/>
                  <a:gd name="T9" fmla="*/ 5 h 47"/>
                  <a:gd name="T10" fmla="*/ 0 w 27"/>
                  <a:gd name="T11" fmla="*/ 19 h 47"/>
                  <a:gd name="T12" fmla="*/ 2 w 27"/>
                  <a:gd name="T13" fmla="*/ 21 h 47"/>
                  <a:gd name="T14" fmla="*/ 4 w 27"/>
                  <a:gd name="T15" fmla="*/ 20 h 47"/>
                  <a:gd name="T16" fmla="*/ 8 w 27"/>
                  <a:gd name="T17" fmla="*/ 7 h 47"/>
                  <a:gd name="T18" fmla="*/ 9 w 27"/>
                  <a:gd name="T19" fmla="*/ 7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9 w 27"/>
                  <a:gd name="T45" fmla="*/ 7 h 47"/>
                  <a:gd name="T46" fmla="*/ 20 w 27"/>
                  <a:gd name="T47" fmla="*/ 7 h 47"/>
                  <a:gd name="T48" fmla="*/ 23 w 27"/>
                  <a:gd name="T49" fmla="*/ 20 h 47"/>
                  <a:gd name="T50" fmla="*/ 26 w 27"/>
                  <a:gd name="T51" fmla="*/ 21 h 47"/>
                  <a:gd name="T52" fmla="*/ 27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9"/>
                    </a:moveTo>
                    <a:cubicBezTo>
                      <a:pt x="27" y="18"/>
                      <a:pt x="25" y="11"/>
                      <a:pt x="23" y="5"/>
                    </a:cubicBezTo>
                    <a:cubicBezTo>
                      <a:pt x="22" y="3"/>
                      <a:pt x="20" y="0"/>
                      <a:pt x="17" y="0"/>
                    </a:cubicBezTo>
                    <a:cubicBezTo>
                      <a:pt x="16" y="0"/>
                      <a:pt x="11" y="0"/>
                      <a:pt x="10" y="0"/>
                    </a:cubicBezTo>
                    <a:cubicBezTo>
                      <a:pt x="8" y="0"/>
                      <a:pt x="5" y="3"/>
                      <a:pt x="5"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3" y="20"/>
                    </a:cubicBezTo>
                    <a:cubicBezTo>
                      <a:pt x="24" y="21"/>
                      <a:pt x="25" y="21"/>
                      <a:pt x="26" y="21"/>
                    </a:cubicBezTo>
                    <a:cubicBezTo>
                      <a:pt x="27" y="21"/>
                      <a:pt x="27" y="20"/>
                      <a:pt x="27" y="1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00" name="Freeform 1718"/>
              <p:cNvSpPr>
                <a:spLocks/>
              </p:cNvSpPr>
              <p:nvPr/>
            </p:nvSpPr>
            <p:spPr bwMode="auto">
              <a:xfrm>
                <a:off x="21591588" y="2989263"/>
                <a:ext cx="101600" cy="173038"/>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3 w 27"/>
                  <a:gd name="T35" fmla="*/ 19 h 46"/>
                  <a:gd name="T36" fmla="*/ 26 w 27"/>
                  <a:gd name="T37" fmla="*/ 20 h 46"/>
                  <a:gd name="T38" fmla="*/ 27 w 27"/>
                  <a:gd name="T39" fmla="*/ 18 h 46"/>
                  <a:gd name="T40" fmla="*/ 23 w 27"/>
                  <a:gd name="T41" fmla="*/ 4 h 46"/>
                  <a:gd name="T42" fmla="*/ 17 w 27"/>
                  <a:gd name="T43" fmla="*/ 0 h 46"/>
                  <a:gd name="T44" fmla="*/ 10 w 27"/>
                  <a:gd name="T45" fmla="*/ 0 h 46"/>
                  <a:gd name="T46" fmla="*/ 5 w 27"/>
                  <a:gd name="T47" fmla="*/ 4 h 46"/>
                  <a:gd name="T48" fmla="*/ 0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ubicBezTo>
                      <a:pt x="22" y="2"/>
                      <a:pt x="20" y="0"/>
                      <a:pt x="17"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01" name="Oval 1719"/>
              <p:cNvSpPr>
                <a:spLocks noChangeArrowheads="1"/>
              </p:cNvSpPr>
              <p:nvPr/>
            </p:nvSpPr>
            <p:spPr bwMode="auto">
              <a:xfrm>
                <a:off x="21520151" y="2947988"/>
                <a:ext cx="38100"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02" name="Oval 1720"/>
              <p:cNvSpPr>
                <a:spLocks noChangeArrowheads="1"/>
              </p:cNvSpPr>
              <p:nvPr/>
            </p:nvSpPr>
            <p:spPr bwMode="auto">
              <a:xfrm>
                <a:off x="21418551" y="2714626"/>
                <a:ext cx="33338"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03" name="Freeform 1721"/>
              <p:cNvSpPr>
                <a:spLocks/>
              </p:cNvSpPr>
              <p:nvPr/>
            </p:nvSpPr>
            <p:spPr bwMode="auto">
              <a:xfrm>
                <a:off x="21497926" y="2989263"/>
                <a:ext cx="82550" cy="173038"/>
              </a:xfrm>
              <a:custGeom>
                <a:avLst/>
                <a:gdLst>
                  <a:gd name="T0" fmla="*/ 4 w 22"/>
                  <a:gd name="T1" fmla="*/ 20 h 46"/>
                  <a:gd name="T2" fmla="*/ 4 w 22"/>
                  <a:gd name="T3" fmla="*/ 7 h 46"/>
                  <a:gd name="T4" fmla="*/ 5 w 22"/>
                  <a:gd name="T5" fmla="*/ 7 h 46"/>
                  <a:gd name="T6" fmla="*/ 5 w 22"/>
                  <a:gd name="T7" fmla="*/ 44 h 46"/>
                  <a:gd name="T8" fmla="*/ 8 w 22"/>
                  <a:gd name="T9" fmla="*/ 46 h 46"/>
                  <a:gd name="T10" fmla="*/ 10 w 22"/>
                  <a:gd name="T11" fmla="*/ 44 h 46"/>
                  <a:gd name="T12" fmla="*/ 10 w 22"/>
                  <a:gd name="T13" fmla="*/ 22 h 46"/>
                  <a:gd name="T14" fmla="*/ 12 w 22"/>
                  <a:gd name="T15" fmla="*/ 22 h 46"/>
                  <a:gd name="T16" fmla="*/ 12 w 22"/>
                  <a:gd name="T17" fmla="*/ 44 h 46"/>
                  <a:gd name="T18" fmla="*/ 14 w 22"/>
                  <a:gd name="T19" fmla="*/ 46 h 46"/>
                  <a:gd name="T20" fmla="*/ 17 w 22"/>
                  <a:gd name="T21" fmla="*/ 44 h 46"/>
                  <a:gd name="T22" fmla="*/ 17 w 22"/>
                  <a:gd name="T23" fmla="*/ 7 h 46"/>
                  <a:gd name="T24" fmla="*/ 18 w 22"/>
                  <a:gd name="T25" fmla="*/ 7 h 46"/>
                  <a:gd name="T26" fmla="*/ 18 w 22"/>
                  <a:gd name="T27" fmla="*/ 20 h 46"/>
                  <a:gd name="T28" fmla="*/ 20 w 22"/>
                  <a:gd name="T29" fmla="*/ 22 h 46"/>
                  <a:gd name="T30" fmla="*/ 22 w 22"/>
                  <a:gd name="T31" fmla="*/ 20 h 46"/>
                  <a:gd name="T32" fmla="*/ 22 w 22"/>
                  <a:gd name="T33" fmla="*/ 6 h 46"/>
                  <a:gd name="T34" fmla="*/ 16 w 22"/>
                  <a:gd name="T35" fmla="*/ 0 h 46"/>
                  <a:gd name="T36" fmla="*/ 6 w 22"/>
                  <a:gd name="T37" fmla="*/ 0 h 46"/>
                  <a:gd name="T38" fmla="*/ 0 w 22"/>
                  <a:gd name="T39" fmla="*/ 6 h 46"/>
                  <a:gd name="T40" fmla="*/ 0 w 22"/>
                  <a:gd name="T41" fmla="*/ 20 h 46"/>
                  <a:gd name="T42" fmla="*/ 2 w 22"/>
                  <a:gd name="T43" fmla="*/ 22 h 46"/>
                  <a:gd name="T44" fmla="*/ 4 w 22"/>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4" y="20"/>
                    </a:move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2"/>
                      <a:pt x="10" y="22"/>
                    </a:cubicBezTo>
                    <a:cubicBezTo>
                      <a:pt x="10" y="22"/>
                      <a:pt x="10" y="22"/>
                      <a:pt x="12" y="22"/>
                    </a:cubicBezTo>
                    <a:cubicBezTo>
                      <a:pt x="12" y="22"/>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0" y="22"/>
                    </a:cubicBezTo>
                    <a:cubicBezTo>
                      <a:pt x="21" y="22"/>
                      <a:pt x="22" y="21"/>
                      <a:pt x="22" y="20"/>
                    </a:cubicBezTo>
                    <a:cubicBezTo>
                      <a:pt x="22" y="19"/>
                      <a:pt x="22" y="7"/>
                      <a:pt x="22" y="6"/>
                    </a:cubicBezTo>
                    <a:cubicBezTo>
                      <a:pt x="22" y="2"/>
                      <a:pt x="20" y="0"/>
                      <a:pt x="16" y="0"/>
                    </a:cubicBezTo>
                    <a:cubicBezTo>
                      <a:pt x="15" y="0"/>
                      <a:pt x="7" y="0"/>
                      <a:pt x="6" y="0"/>
                    </a:cubicBezTo>
                    <a:cubicBezTo>
                      <a:pt x="2" y="0"/>
                      <a:pt x="0" y="2"/>
                      <a:pt x="0" y="6"/>
                    </a:cubicBezTo>
                    <a:cubicBezTo>
                      <a:pt x="0" y="7"/>
                      <a:pt x="0" y="19"/>
                      <a:pt x="0" y="20"/>
                    </a:cubicBezTo>
                    <a:cubicBezTo>
                      <a:pt x="0" y="21"/>
                      <a:pt x="1" y="22"/>
                      <a:pt x="2" y="22"/>
                    </a:cubicBezTo>
                    <a:cubicBezTo>
                      <a:pt x="3" y="22"/>
                      <a:pt x="4" y="21"/>
                      <a:pt x="4" y="2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04" name="Freeform 1722"/>
              <p:cNvSpPr>
                <a:spLocks/>
              </p:cNvSpPr>
              <p:nvPr/>
            </p:nvSpPr>
            <p:spPr bwMode="auto">
              <a:xfrm>
                <a:off x="21385213" y="2989263"/>
                <a:ext cx="101600" cy="173038"/>
              </a:xfrm>
              <a:custGeom>
                <a:avLst/>
                <a:gdLst>
                  <a:gd name="T0" fmla="*/ 4 w 27"/>
                  <a:gd name="T1" fmla="*/ 19 h 46"/>
                  <a:gd name="T2" fmla="*/ 7 w 27"/>
                  <a:gd name="T3" fmla="*/ 6 h 46"/>
                  <a:gd name="T4" fmla="*/ 9 w 27"/>
                  <a:gd name="T5" fmla="*/ 6 h 46"/>
                  <a:gd name="T6" fmla="*/ 2 w 27"/>
                  <a:gd name="T7" fmla="*/ 28 h 46"/>
                  <a:gd name="T8" fmla="*/ 8 w 27"/>
                  <a:gd name="T9" fmla="*/ 28 h 46"/>
                  <a:gd name="T10" fmla="*/ 8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5 w 27"/>
                  <a:gd name="T29" fmla="*/ 28 h 46"/>
                  <a:gd name="T30" fmla="*/ 18 w 27"/>
                  <a:gd name="T31" fmla="*/ 6 h 46"/>
                  <a:gd name="T32" fmla="*/ 19 w 27"/>
                  <a:gd name="T33" fmla="*/ 6 h 46"/>
                  <a:gd name="T34" fmla="*/ 23 w 27"/>
                  <a:gd name="T35" fmla="*/ 19 h 46"/>
                  <a:gd name="T36" fmla="*/ 25 w 27"/>
                  <a:gd name="T37" fmla="*/ 20 h 46"/>
                  <a:gd name="T38" fmla="*/ 27 w 27"/>
                  <a:gd name="T39" fmla="*/ 18 h 46"/>
                  <a:gd name="T40" fmla="*/ 22 w 27"/>
                  <a:gd name="T41" fmla="*/ 4 h 46"/>
                  <a:gd name="T42" fmla="*/ 17 w 27"/>
                  <a:gd name="T43" fmla="*/ 0 h 46"/>
                  <a:gd name="T44" fmla="*/ 10 w 27"/>
                  <a:gd name="T45" fmla="*/ 0 h 46"/>
                  <a:gd name="T46" fmla="*/ 4 w 27"/>
                  <a:gd name="T47" fmla="*/ 4 h 46"/>
                  <a:gd name="T48" fmla="*/ 0 w 27"/>
                  <a:gd name="T49" fmla="*/ 18 h 46"/>
                  <a:gd name="T50" fmla="*/ 1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7" y="46"/>
                      <a:pt x="18" y="45"/>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2"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05" name="Oval 1723"/>
              <p:cNvSpPr>
                <a:spLocks noChangeArrowheads="1"/>
              </p:cNvSpPr>
              <p:nvPr/>
            </p:nvSpPr>
            <p:spPr bwMode="auto">
              <a:xfrm>
                <a:off x="21520151" y="2714626"/>
                <a:ext cx="38100"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06" name="Freeform 1724"/>
              <p:cNvSpPr>
                <a:spLocks/>
              </p:cNvSpPr>
              <p:nvPr/>
            </p:nvSpPr>
            <p:spPr bwMode="auto">
              <a:xfrm>
                <a:off x="21489988" y="2755901"/>
                <a:ext cx="101600" cy="176213"/>
              </a:xfrm>
              <a:custGeom>
                <a:avLst/>
                <a:gdLst>
                  <a:gd name="T0" fmla="*/ 22 w 27"/>
                  <a:gd name="T1" fmla="*/ 4 h 47"/>
                  <a:gd name="T2" fmla="*/ 17 w 27"/>
                  <a:gd name="T3" fmla="*/ 0 h 47"/>
                  <a:gd name="T4" fmla="*/ 9 w 27"/>
                  <a:gd name="T5" fmla="*/ 0 h 47"/>
                  <a:gd name="T6" fmla="*/ 4 w 27"/>
                  <a:gd name="T7" fmla="*/ 4 h 47"/>
                  <a:gd name="T8" fmla="*/ 0 w 27"/>
                  <a:gd name="T9" fmla="*/ 18 h 47"/>
                  <a:gd name="T10" fmla="*/ 1 w 27"/>
                  <a:gd name="T11" fmla="*/ 20 h 47"/>
                  <a:gd name="T12" fmla="*/ 3 w 27"/>
                  <a:gd name="T13" fmla="*/ 19 h 47"/>
                  <a:gd name="T14" fmla="*/ 7 w 27"/>
                  <a:gd name="T15" fmla="*/ 6 h 47"/>
                  <a:gd name="T16" fmla="*/ 8 w 27"/>
                  <a:gd name="T17" fmla="*/ 6 h 47"/>
                  <a:gd name="T18" fmla="*/ 2 w 27"/>
                  <a:gd name="T19" fmla="*/ 28 h 47"/>
                  <a:gd name="T20" fmla="*/ 8 w 27"/>
                  <a:gd name="T21" fmla="*/ 28 h 47"/>
                  <a:gd name="T22" fmla="*/ 8 w 27"/>
                  <a:gd name="T23" fmla="*/ 44 h 47"/>
                  <a:gd name="T24" fmla="*/ 10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4 w 27"/>
                  <a:gd name="T41" fmla="*/ 28 h 47"/>
                  <a:gd name="T42" fmla="*/ 18 w 27"/>
                  <a:gd name="T43" fmla="*/ 6 h 47"/>
                  <a:gd name="T44" fmla="*/ 19 w 27"/>
                  <a:gd name="T45" fmla="*/ 6 h 47"/>
                  <a:gd name="T46" fmla="*/ 23 w 27"/>
                  <a:gd name="T47" fmla="*/ 19 h 47"/>
                  <a:gd name="T48" fmla="*/ 25 w 27"/>
                  <a:gd name="T49" fmla="*/ 20 h 47"/>
                  <a:gd name="T50" fmla="*/ 26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07" name="Freeform 1725"/>
              <p:cNvSpPr>
                <a:spLocks/>
              </p:cNvSpPr>
              <p:nvPr/>
            </p:nvSpPr>
            <p:spPr bwMode="auto">
              <a:xfrm>
                <a:off x="21497926" y="2519363"/>
                <a:ext cx="82550" cy="176213"/>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2 w 22"/>
                  <a:gd name="T19" fmla="*/ 23 h 47"/>
                  <a:gd name="T20" fmla="*/ 12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08" name="Freeform 1726"/>
              <p:cNvSpPr>
                <a:spLocks/>
              </p:cNvSpPr>
              <p:nvPr/>
            </p:nvSpPr>
            <p:spPr bwMode="auto">
              <a:xfrm>
                <a:off x="21286788" y="2989263"/>
                <a:ext cx="87313" cy="173038"/>
              </a:xfrm>
              <a:custGeom>
                <a:avLst/>
                <a:gdLst>
                  <a:gd name="T0" fmla="*/ 11 w 23"/>
                  <a:gd name="T1" fmla="*/ 44 h 46"/>
                  <a:gd name="T2" fmla="*/ 11 w 23"/>
                  <a:gd name="T3" fmla="*/ 22 h 46"/>
                  <a:gd name="T4" fmla="*/ 12 w 23"/>
                  <a:gd name="T5" fmla="*/ 22 h 46"/>
                  <a:gd name="T6" fmla="*/ 12 w 23"/>
                  <a:gd name="T7" fmla="*/ 44 h 46"/>
                  <a:gd name="T8" fmla="*/ 15 w 23"/>
                  <a:gd name="T9" fmla="*/ 46 h 46"/>
                  <a:gd name="T10" fmla="*/ 18 w 23"/>
                  <a:gd name="T11" fmla="*/ 44 h 46"/>
                  <a:gd name="T12" fmla="*/ 18 w 23"/>
                  <a:gd name="T13" fmla="*/ 7 h 46"/>
                  <a:gd name="T14" fmla="*/ 19 w 23"/>
                  <a:gd name="T15" fmla="*/ 7 h 46"/>
                  <a:gd name="T16" fmla="*/ 19 w 23"/>
                  <a:gd name="T17" fmla="*/ 20 h 46"/>
                  <a:gd name="T18" fmla="*/ 21 w 23"/>
                  <a:gd name="T19" fmla="*/ 22 h 46"/>
                  <a:gd name="T20" fmla="*/ 23 w 23"/>
                  <a:gd name="T21" fmla="*/ 20 h 46"/>
                  <a:gd name="T22" fmla="*/ 23 w 23"/>
                  <a:gd name="T23" fmla="*/ 6 h 46"/>
                  <a:gd name="T24" fmla="*/ 17 w 23"/>
                  <a:gd name="T25" fmla="*/ 0 h 46"/>
                  <a:gd name="T26" fmla="*/ 6 w 23"/>
                  <a:gd name="T27" fmla="*/ 0 h 46"/>
                  <a:gd name="T28" fmla="*/ 0 w 23"/>
                  <a:gd name="T29" fmla="*/ 6 h 46"/>
                  <a:gd name="T30" fmla="*/ 0 w 23"/>
                  <a:gd name="T31" fmla="*/ 18 h 46"/>
                  <a:gd name="T32" fmla="*/ 2 w 23"/>
                  <a:gd name="T33" fmla="*/ 22 h 46"/>
                  <a:gd name="T34" fmla="*/ 2 w 23"/>
                  <a:gd name="T35" fmla="*/ 22 h 46"/>
                  <a:gd name="T36" fmla="*/ 4 w 23"/>
                  <a:gd name="T37" fmla="*/ 20 h 46"/>
                  <a:gd name="T38" fmla="*/ 4 w 23"/>
                  <a:gd name="T39" fmla="*/ 7 h 46"/>
                  <a:gd name="T40" fmla="*/ 6 w 23"/>
                  <a:gd name="T41" fmla="*/ 7 h 46"/>
                  <a:gd name="T42" fmla="*/ 6 w 23"/>
                  <a:gd name="T43" fmla="*/ 35 h 46"/>
                  <a:gd name="T44" fmla="*/ 7 w 23"/>
                  <a:gd name="T45" fmla="*/ 46 h 46"/>
                  <a:gd name="T46" fmla="*/ 8 w 23"/>
                  <a:gd name="T47" fmla="*/ 46 h 46"/>
                  <a:gd name="T48" fmla="*/ 11 w 23"/>
                  <a:gd name="T49"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46">
                    <a:moveTo>
                      <a:pt x="11" y="44"/>
                    </a:moveTo>
                    <a:cubicBezTo>
                      <a:pt x="11" y="41"/>
                      <a:pt x="11" y="22"/>
                      <a:pt x="11" y="22"/>
                    </a:cubicBezTo>
                    <a:cubicBezTo>
                      <a:pt x="11" y="22"/>
                      <a:pt x="11" y="22"/>
                      <a:pt x="12" y="22"/>
                    </a:cubicBezTo>
                    <a:cubicBezTo>
                      <a:pt x="12" y="22"/>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5"/>
                      <a:pt x="0" y="18"/>
                    </a:cubicBezTo>
                    <a:cubicBezTo>
                      <a:pt x="1" y="20"/>
                      <a:pt x="1" y="21"/>
                      <a:pt x="2" y="22"/>
                    </a:cubicBezTo>
                    <a:cubicBezTo>
                      <a:pt x="2" y="22"/>
                      <a:pt x="2" y="22"/>
                      <a:pt x="2" y="22"/>
                    </a:cubicBezTo>
                    <a:cubicBezTo>
                      <a:pt x="4" y="22"/>
                      <a:pt x="4" y="21"/>
                      <a:pt x="4" y="20"/>
                    </a:cubicBezTo>
                    <a:cubicBezTo>
                      <a:pt x="4" y="19"/>
                      <a:pt x="4" y="7"/>
                      <a:pt x="4" y="7"/>
                    </a:cubicBezTo>
                    <a:cubicBezTo>
                      <a:pt x="4" y="7"/>
                      <a:pt x="4" y="7"/>
                      <a:pt x="6" y="7"/>
                    </a:cubicBezTo>
                    <a:cubicBezTo>
                      <a:pt x="6" y="7"/>
                      <a:pt x="6" y="24"/>
                      <a:pt x="6" y="35"/>
                    </a:cubicBezTo>
                    <a:cubicBezTo>
                      <a:pt x="6" y="39"/>
                      <a:pt x="7" y="42"/>
                      <a:pt x="7" y="46"/>
                    </a:cubicBezTo>
                    <a:cubicBezTo>
                      <a:pt x="7" y="46"/>
                      <a:pt x="8" y="46"/>
                      <a:pt x="8" y="46"/>
                    </a:cubicBezTo>
                    <a:cubicBezTo>
                      <a:pt x="10" y="46"/>
                      <a:pt x="11" y="45"/>
                      <a:pt x="11" y="4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09" name="Oval 1727"/>
              <p:cNvSpPr>
                <a:spLocks noChangeArrowheads="1"/>
              </p:cNvSpPr>
              <p:nvPr/>
            </p:nvSpPr>
            <p:spPr bwMode="auto">
              <a:xfrm>
                <a:off x="21418551" y="2947988"/>
                <a:ext cx="33338"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10" name="Oval 1728"/>
              <p:cNvSpPr>
                <a:spLocks noChangeArrowheads="1"/>
              </p:cNvSpPr>
              <p:nvPr/>
            </p:nvSpPr>
            <p:spPr bwMode="auto">
              <a:xfrm>
                <a:off x="21313776" y="2714626"/>
                <a:ext cx="33338"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11" name="Oval 1729"/>
              <p:cNvSpPr>
                <a:spLocks noChangeArrowheads="1"/>
              </p:cNvSpPr>
              <p:nvPr/>
            </p:nvSpPr>
            <p:spPr bwMode="auto">
              <a:xfrm>
                <a:off x="21313776" y="2947988"/>
                <a:ext cx="33338"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12" name="Oval 1730"/>
              <p:cNvSpPr>
                <a:spLocks noChangeArrowheads="1"/>
              </p:cNvSpPr>
              <p:nvPr/>
            </p:nvSpPr>
            <p:spPr bwMode="auto">
              <a:xfrm>
                <a:off x="21107401" y="2714626"/>
                <a:ext cx="33338"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13" name="Freeform 1731"/>
              <p:cNvSpPr>
                <a:spLocks/>
              </p:cNvSpPr>
              <p:nvPr/>
            </p:nvSpPr>
            <p:spPr bwMode="auto">
              <a:xfrm>
                <a:off x="21278851" y="2755901"/>
                <a:ext cx="101600" cy="176213"/>
              </a:xfrm>
              <a:custGeom>
                <a:avLst/>
                <a:gdLst>
                  <a:gd name="T0" fmla="*/ 23 w 27"/>
                  <a:gd name="T1" fmla="*/ 4 h 47"/>
                  <a:gd name="T2" fmla="*/ 18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14" name="Freeform 1732"/>
              <p:cNvSpPr>
                <a:spLocks/>
              </p:cNvSpPr>
              <p:nvPr/>
            </p:nvSpPr>
            <p:spPr bwMode="auto">
              <a:xfrm>
                <a:off x="21286788" y="2519363"/>
                <a:ext cx="87313" cy="176213"/>
              </a:xfrm>
              <a:custGeom>
                <a:avLst/>
                <a:gdLst>
                  <a:gd name="T0" fmla="*/ 0 w 23"/>
                  <a:gd name="T1" fmla="*/ 21 h 47"/>
                  <a:gd name="T2" fmla="*/ 2 w 23"/>
                  <a:gd name="T3" fmla="*/ 23 h 47"/>
                  <a:gd name="T4" fmla="*/ 4 w 23"/>
                  <a:gd name="T5" fmla="*/ 21 h 47"/>
                  <a:gd name="T6" fmla="*/ 4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15" name="Oval 1733"/>
              <p:cNvSpPr>
                <a:spLocks noChangeArrowheads="1"/>
              </p:cNvSpPr>
              <p:nvPr/>
            </p:nvSpPr>
            <p:spPr bwMode="auto">
              <a:xfrm>
                <a:off x="21207413" y="2481263"/>
                <a:ext cx="38100"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16" name="Oval 1734"/>
              <p:cNvSpPr>
                <a:spLocks noChangeArrowheads="1"/>
              </p:cNvSpPr>
              <p:nvPr/>
            </p:nvSpPr>
            <p:spPr bwMode="auto">
              <a:xfrm>
                <a:off x="21313776" y="2481263"/>
                <a:ext cx="33338"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17" name="Oval 1735"/>
              <p:cNvSpPr>
                <a:spLocks noChangeArrowheads="1"/>
              </p:cNvSpPr>
              <p:nvPr/>
            </p:nvSpPr>
            <p:spPr bwMode="auto">
              <a:xfrm>
                <a:off x="21520151" y="2481263"/>
                <a:ext cx="38100"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18" name="Freeform 1736"/>
              <p:cNvSpPr>
                <a:spLocks/>
              </p:cNvSpPr>
              <p:nvPr/>
            </p:nvSpPr>
            <p:spPr bwMode="auto">
              <a:xfrm>
                <a:off x="21185188" y="2755901"/>
                <a:ext cx="82550" cy="173038"/>
              </a:xfrm>
              <a:custGeom>
                <a:avLst/>
                <a:gdLst>
                  <a:gd name="T0" fmla="*/ 16 w 22"/>
                  <a:gd name="T1" fmla="*/ 0 h 46"/>
                  <a:gd name="T2" fmla="*/ 6 w 22"/>
                  <a:gd name="T3" fmla="*/ 0 h 46"/>
                  <a:gd name="T4" fmla="*/ 0 w 22"/>
                  <a:gd name="T5" fmla="*/ 6 h 46"/>
                  <a:gd name="T6" fmla="*/ 0 w 22"/>
                  <a:gd name="T7" fmla="*/ 20 h 46"/>
                  <a:gd name="T8" fmla="*/ 2 w 22"/>
                  <a:gd name="T9" fmla="*/ 22 h 46"/>
                  <a:gd name="T10" fmla="*/ 4 w 22"/>
                  <a:gd name="T11" fmla="*/ 20 h 46"/>
                  <a:gd name="T12" fmla="*/ 4 w 22"/>
                  <a:gd name="T13" fmla="*/ 7 h 46"/>
                  <a:gd name="T14" fmla="*/ 5 w 22"/>
                  <a:gd name="T15" fmla="*/ 7 h 46"/>
                  <a:gd name="T16" fmla="*/ 5 w 22"/>
                  <a:gd name="T17" fmla="*/ 44 h 46"/>
                  <a:gd name="T18" fmla="*/ 8 w 22"/>
                  <a:gd name="T19" fmla="*/ 46 h 46"/>
                  <a:gd name="T20" fmla="*/ 10 w 22"/>
                  <a:gd name="T21" fmla="*/ 44 h 46"/>
                  <a:gd name="T22" fmla="*/ 10 w 22"/>
                  <a:gd name="T23" fmla="*/ 23 h 46"/>
                  <a:gd name="T24" fmla="*/ 12 w 22"/>
                  <a:gd name="T25" fmla="*/ 23 h 46"/>
                  <a:gd name="T26" fmla="*/ 12 w 22"/>
                  <a:gd name="T27" fmla="*/ 44 h 46"/>
                  <a:gd name="T28" fmla="*/ 14 w 22"/>
                  <a:gd name="T29" fmla="*/ 46 h 46"/>
                  <a:gd name="T30" fmla="*/ 17 w 22"/>
                  <a:gd name="T31" fmla="*/ 44 h 46"/>
                  <a:gd name="T32" fmla="*/ 17 w 22"/>
                  <a:gd name="T33" fmla="*/ 7 h 46"/>
                  <a:gd name="T34" fmla="*/ 18 w 22"/>
                  <a:gd name="T35" fmla="*/ 7 h 46"/>
                  <a:gd name="T36" fmla="*/ 18 w 22"/>
                  <a:gd name="T37" fmla="*/ 20 h 46"/>
                  <a:gd name="T38" fmla="*/ 20 w 22"/>
                  <a:gd name="T39" fmla="*/ 22 h 46"/>
                  <a:gd name="T40" fmla="*/ 22 w 22"/>
                  <a:gd name="T41" fmla="*/ 20 h 46"/>
                  <a:gd name="T42" fmla="*/ 22 w 22"/>
                  <a:gd name="T43" fmla="*/ 6 h 46"/>
                  <a:gd name="T44" fmla="*/ 16 w 22"/>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16" y="0"/>
                    </a:moveTo>
                    <a:cubicBezTo>
                      <a:pt x="15" y="0"/>
                      <a:pt x="7" y="0"/>
                      <a:pt x="6" y="0"/>
                    </a:cubicBezTo>
                    <a:cubicBezTo>
                      <a:pt x="2"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ubicBezTo>
                      <a:pt x="21" y="22"/>
                      <a:pt x="22" y="22"/>
                      <a:pt x="22" y="20"/>
                    </a:cubicBezTo>
                    <a:cubicBezTo>
                      <a:pt x="22" y="19"/>
                      <a:pt x="22" y="7"/>
                      <a:pt x="22" y="6"/>
                    </a:cubicBezTo>
                    <a:cubicBezTo>
                      <a:pt x="22" y="2"/>
                      <a:pt x="20" y="0"/>
                      <a:pt x="16"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19" name="Freeform 1737"/>
              <p:cNvSpPr>
                <a:spLocks/>
              </p:cNvSpPr>
              <p:nvPr/>
            </p:nvSpPr>
            <p:spPr bwMode="auto">
              <a:xfrm>
                <a:off x="21174076" y="2519363"/>
                <a:ext cx="101600" cy="176213"/>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4 w 27"/>
                  <a:gd name="T27" fmla="*/ 45 h 47"/>
                  <a:gd name="T28" fmla="*/ 14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20" name="Oval 1738"/>
              <p:cNvSpPr>
                <a:spLocks noChangeArrowheads="1"/>
              </p:cNvSpPr>
              <p:nvPr/>
            </p:nvSpPr>
            <p:spPr bwMode="auto">
              <a:xfrm>
                <a:off x="21107401" y="2481263"/>
                <a:ext cx="33338"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21" name="Oval 1739"/>
              <p:cNvSpPr>
                <a:spLocks noChangeArrowheads="1"/>
              </p:cNvSpPr>
              <p:nvPr/>
            </p:nvSpPr>
            <p:spPr bwMode="auto">
              <a:xfrm>
                <a:off x="21207413" y="2714626"/>
                <a:ext cx="38100"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22" name="Freeform 1740"/>
              <p:cNvSpPr>
                <a:spLocks/>
              </p:cNvSpPr>
              <p:nvPr/>
            </p:nvSpPr>
            <p:spPr bwMode="auto">
              <a:xfrm>
                <a:off x="21080413" y="2519363"/>
                <a:ext cx="85725" cy="176213"/>
              </a:xfrm>
              <a:custGeom>
                <a:avLst/>
                <a:gdLst>
                  <a:gd name="T0" fmla="*/ 16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8 w 23"/>
                  <a:gd name="T35" fmla="*/ 8 h 47"/>
                  <a:gd name="T36" fmla="*/ 18 w 23"/>
                  <a:gd name="T37" fmla="*/ 21 h 47"/>
                  <a:gd name="T38" fmla="*/ 21 w 23"/>
                  <a:gd name="T39" fmla="*/ 23 h 47"/>
                  <a:gd name="T40" fmla="*/ 23 w 23"/>
                  <a:gd name="T41" fmla="*/ 21 h 47"/>
                  <a:gd name="T42" fmla="*/ 23 w 23"/>
                  <a:gd name="T43" fmla="*/ 6 h 47"/>
                  <a:gd name="T44" fmla="*/ 16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6"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1" y="23"/>
                    </a:cubicBezTo>
                    <a:cubicBezTo>
                      <a:pt x="22" y="23"/>
                      <a:pt x="23" y="22"/>
                      <a:pt x="23" y="21"/>
                    </a:cubicBezTo>
                    <a:cubicBezTo>
                      <a:pt x="23" y="20"/>
                      <a:pt x="23" y="8"/>
                      <a:pt x="23" y="6"/>
                    </a:cubicBezTo>
                    <a:cubicBezTo>
                      <a:pt x="23" y="3"/>
                      <a:pt x="20" y="0"/>
                      <a:pt x="16"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23" name="Freeform 1741"/>
              <p:cNvSpPr>
                <a:spLocks/>
              </p:cNvSpPr>
              <p:nvPr/>
            </p:nvSpPr>
            <p:spPr bwMode="auto">
              <a:xfrm>
                <a:off x="20659726" y="2755901"/>
                <a:ext cx="101600" cy="176213"/>
              </a:xfrm>
              <a:custGeom>
                <a:avLst/>
                <a:gdLst>
                  <a:gd name="T0" fmla="*/ 23 w 27"/>
                  <a:gd name="T1" fmla="*/ 4 h 47"/>
                  <a:gd name="T2" fmla="*/ 18 w 27"/>
                  <a:gd name="T3" fmla="*/ 0 h 47"/>
                  <a:gd name="T4" fmla="*/ 10 w 27"/>
                  <a:gd name="T5" fmla="*/ 0 h 47"/>
                  <a:gd name="T6" fmla="*/ 4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4"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24" name="Oval 1742"/>
              <p:cNvSpPr>
                <a:spLocks noChangeArrowheads="1"/>
              </p:cNvSpPr>
              <p:nvPr/>
            </p:nvSpPr>
            <p:spPr bwMode="auto">
              <a:xfrm>
                <a:off x="20693063" y="2947988"/>
                <a:ext cx="34925"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25" name="Oval 1743"/>
              <p:cNvSpPr>
                <a:spLocks noChangeArrowheads="1"/>
              </p:cNvSpPr>
              <p:nvPr/>
            </p:nvSpPr>
            <p:spPr bwMode="auto">
              <a:xfrm>
                <a:off x="20799426" y="2714626"/>
                <a:ext cx="33338"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26" name="Freeform 1744"/>
              <p:cNvSpPr>
                <a:spLocks/>
              </p:cNvSpPr>
              <p:nvPr/>
            </p:nvSpPr>
            <p:spPr bwMode="auto">
              <a:xfrm>
                <a:off x="20772438" y="2755901"/>
                <a:ext cx="85725" cy="173038"/>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7 w 23"/>
                  <a:gd name="T31" fmla="*/ 44 h 46"/>
                  <a:gd name="T32" fmla="*/ 17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3"/>
                      <a:pt x="21" y="23"/>
                    </a:cubicBezTo>
                    <a:cubicBezTo>
                      <a:pt x="22" y="23"/>
                      <a:pt x="23" y="22"/>
                      <a:pt x="23" y="20"/>
                    </a:cubicBezTo>
                    <a:cubicBezTo>
                      <a:pt x="23" y="19"/>
                      <a:pt x="23" y="7"/>
                      <a:pt x="23" y="6"/>
                    </a:cubicBezTo>
                    <a:cubicBezTo>
                      <a:pt x="23" y="2"/>
                      <a:pt x="20" y="0"/>
                      <a:pt x="17"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27" name="Freeform 1745"/>
              <p:cNvSpPr>
                <a:spLocks/>
              </p:cNvSpPr>
              <p:nvPr/>
            </p:nvSpPr>
            <p:spPr bwMode="auto">
              <a:xfrm>
                <a:off x="20764501" y="2519363"/>
                <a:ext cx="101600" cy="176213"/>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1 w 27"/>
                  <a:gd name="T11" fmla="*/ 21 h 47"/>
                  <a:gd name="T12" fmla="*/ 4 w 27"/>
                  <a:gd name="T13" fmla="*/ 20 h 47"/>
                  <a:gd name="T14" fmla="*/ 7 w 27"/>
                  <a:gd name="T15" fmla="*/ 7 h 47"/>
                  <a:gd name="T16" fmla="*/ 9 w 27"/>
                  <a:gd name="T17" fmla="*/ 7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7 h 47"/>
                  <a:gd name="T44" fmla="*/ 19 w 27"/>
                  <a:gd name="T45" fmla="*/ 7 h 47"/>
                  <a:gd name="T46" fmla="*/ 23 w 27"/>
                  <a:gd name="T47" fmla="*/ 20 h 47"/>
                  <a:gd name="T48" fmla="*/ 25 w 27"/>
                  <a:gd name="T49" fmla="*/ 21 h 47"/>
                  <a:gd name="T50" fmla="*/ 26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6" y="19"/>
                    </a:cubicBezTo>
                    <a:cubicBezTo>
                      <a:pt x="26" y="18"/>
                      <a:pt x="24" y="11"/>
                      <a:pt x="23" y="5"/>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28" name="Oval 1746"/>
              <p:cNvSpPr>
                <a:spLocks noChangeArrowheads="1"/>
              </p:cNvSpPr>
              <p:nvPr/>
            </p:nvSpPr>
            <p:spPr bwMode="auto">
              <a:xfrm>
                <a:off x="20693063" y="2481263"/>
                <a:ext cx="34925"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29" name="Oval 1747"/>
              <p:cNvSpPr>
                <a:spLocks noChangeArrowheads="1"/>
              </p:cNvSpPr>
              <p:nvPr/>
            </p:nvSpPr>
            <p:spPr bwMode="auto">
              <a:xfrm>
                <a:off x="20799426" y="2947988"/>
                <a:ext cx="33338"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30" name="Oval 1748"/>
              <p:cNvSpPr>
                <a:spLocks noChangeArrowheads="1"/>
              </p:cNvSpPr>
              <p:nvPr/>
            </p:nvSpPr>
            <p:spPr bwMode="auto">
              <a:xfrm>
                <a:off x="20693063" y="2714626"/>
                <a:ext cx="34925"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31" name="Freeform 1749"/>
              <p:cNvSpPr>
                <a:spLocks/>
              </p:cNvSpPr>
              <p:nvPr/>
            </p:nvSpPr>
            <p:spPr bwMode="auto">
              <a:xfrm>
                <a:off x="20667663" y="2519363"/>
                <a:ext cx="85725" cy="176213"/>
              </a:xfrm>
              <a:custGeom>
                <a:avLst/>
                <a:gdLst>
                  <a:gd name="T0" fmla="*/ 0 w 23"/>
                  <a:gd name="T1" fmla="*/ 21 h 47"/>
                  <a:gd name="T2" fmla="*/ 2 w 23"/>
                  <a:gd name="T3" fmla="*/ 23 h 47"/>
                  <a:gd name="T4" fmla="*/ 4 w 23"/>
                  <a:gd name="T5" fmla="*/ 21 h 47"/>
                  <a:gd name="T6" fmla="*/ 4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32" name="Freeform 1750"/>
              <p:cNvSpPr>
                <a:spLocks/>
              </p:cNvSpPr>
              <p:nvPr/>
            </p:nvSpPr>
            <p:spPr bwMode="auto">
              <a:xfrm>
                <a:off x="20039013" y="2755901"/>
                <a:ext cx="98425" cy="112713"/>
              </a:xfrm>
              <a:custGeom>
                <a:avLst/>
                <a:gdLst>
                  <a:gd name="T0" fmla="*/ 24 w 26"/>
                  <a:gd name="T1" fmla="*/ 28 h 30"/>
                  <a:gd name="T2" fmla="*/ 17 w 26"/>
                  <a:gd name="T3" fmla="*/ 6 h 30"/>
                  <a:gd name="T4" fmla="*/ 18 w 26"/>
                  <a:gd name="T5" fmla="*/ 6 h 30"/>
                  <a:gd name="T6" fmla="*/ 22 w 26"/>
                  <a:gd name="T7" fmla="*/ 19 h 30"/>
                  <a:gd name="T8" fmla="*/ 25 w 26"/>
                  <a:gd name="T9" fmla="*/ 20 h 30"/>
                  <a:gd name="T10" fmla="*/ 26 w 26"/>
                  <a:gd name="T11" fmla="*/ 18 h 30"/>
                  <a:gd name="T12" fmla="*/ 22 w 26"/>
                  <a:gd name="T13" fmla="*/ 4 h 30"/>
                  <a:gd name="T14" fmla="*/ 16 w 26"/>
                  <a:gd name="T15" fmla="*/ 0 h 30"/>
                  <a:gd name="T16" fmla="*/ 9 w 26"/>
                  <a:gd name="T17" fmla="*/ 0 h 30"/>
                  <a:gd name="T18" fmla="*/ 3 w 26"/>
                  <a:gd name="T19" fmla="*/ 4 h 30"/>
                  <a:gd name="T20" fmla="*/ 0 w 26"/>
                  <a:gd name="T21" fmla="*/ 15 h 30"/>
                  <a:gd name="T22" fmla="*/ 3 w 26"/>
                  <a:gd name="T23" fmla="*/ 18 h 30"/>
                  <a:gd name="T24" fmla="*/ 7 w 26"/>
                  <a:gd name="T25" fmla="*/ 6 h 30"/>
                  <a:gd name="T26" fmla="*/ 8 w 26"/>
                  <a:gd name="T27" fmla="*/ 6 h 30"/>
                  <a:gd name="T28" fmla="*/ 4 w 26"/>
                  <a:gd name="T29" fmla="*/ 19 h 30"/>
                  <a:gd name="T30" fmla="*/ 18 w 26"/>
                  <a:gd name="T31" fmla="*/ 30 h 30"/>
                  <a:gd name="T32" fmla="*/ 18 w 26"/>
                  <a:gd name="T33" fmla="*/ 28 h 30"/>
                  <a:gd name="T34" fmla="*/ 24 w 26"/>
                  <a:gd name="T35"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30">
                    <a:moveTo>
                      <a:pt x="24" y="28"/>
                    </a:moveTo>
                    <a:cubicBezTo>
                      <a:pt x="17" y="6"/>
                      <a:pt x="17" y="6"/>
                      <a:pt x="17" y="6"/>
                    </a:cubicBezTo>
                    <a:cubicBezTo>
                      <a:pt x="18" y="6"/>
                      <a:pt x="18" y="6"/>
                      <a:pt x="18" y="6"/>
                    </a:cubicBezTo>
                    <a:cubicBezTo>
                      <a:pt x="18" y="6"/>
                      <a:pt x="22" y="18"/>
                      <a:pt x="22" y="19"/>
                    </a:cubicBezTo>
                    <a:cubicBezTo>
                      <a:pt x="23" y="20"/>
                      <a:pt x="24" y="21"/>
                      <a:pt x="25" y="20"/>
                    </a:cubicBezTo>
                    <a:cubicBezTo>
                      <a:pt x="26" y="20"/>
                      <a:pt x="26" y="19"/>
                      <a:pt x="26" y="18"/>
                    </a:cubicBezTo>
                    <a:cubicBezTo>
                      <a:pt x="25" y="17"/>
                      <a:pt x="23" y="10"/>
                      <a:pt x="22" y="4"/>
                    </a:cubicBezTo>
                    <a:cubicBezTo>
                      <a:pt x="21" y="2"/>
                      <a:pt x="19" y="0"/>
                      <a:pt x="16" y="0"/>
                    </a:cubicBezTo>
                    <a:cubicBezTo>
                      <a:pt x="15" y="0"/>
                      <a:pt x="10" y="0"/>
                      <a:pt x="9" y="0"/>
                    </a:cubicBezTo>
                    <a:cubicBezTo>
                      <a:pt x="6" y="0"/>
                      <a:pt x="4" y="2"/>
                      <a:pt x="3" y="4"/>
                    </a:cubicBezTo>
                    <a:cubicBezTo>
                      <a:pt x="2" y="8"/>
                      <a:pt x="1" y="12"/>
                      <a:pt x="0" y="15"/>
                    </a:cubicBezTo>
                    <a:cubicBezTo>
                      <a:pt x="1" y="16"/>
                      <a:pt x="2" y="17"/>
                      <a:pt x="3" y="18"/>
                    </a:cubicBezTo>
                    <a:cubicBezTo>
                      <a:pt x="4" y="14"/>
                      <a:pt x="7" y="6"/>
                      <a:pt x="7" y="6"/>
                    </a:cubicBezTo>
                    <a:cubicBezTo>
                      <a:pt x="8" y="6"/>
                      <a:pt x="8" y="6"/>
                      <a:pt x="8" y="6"/>
                    </a:cubicBezTo>
                    <a:cubicBezTo>
                      <a:pt x="6" y="12"/>
                      <a:pt x="5" y="16"/>
                      <a:pt x="4" y="19"/>
                    </a:cubicBezTo>
                    <a:cubicBezTo>
                      <a:pt x="9" y="22"/>
                      <a:pt x="13" y="26"/>
                      <a:pt x="18" y="30"/>
                    </a:cubicBezTo>
                    <a:cubicBezTo>
                      <a:pt x="18" y="29"/>
                      <a:pt x="18" y="29"/>
                      <a:pt x="18" y="28"/>
                    </a:cubicBezTo>
                    <a:cubicBezTo>
                      <a:pt x="24" y="28"/>
                      <a:pt x="24" y="28"/>
                      <a:pt x="24" y="28"/>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33" name="Freeform 1751"/>
              <p:cNvSpPr>
                <a:spLocks/>
              </p:cNvSpPr>
              <p:nvPr/>
            </p:nvSpPr>
            <p:spPr bwMode="auto">
              <a:xfrm>
                <a:off x="20566063" y="2989263"/>
                <a:ext cx="85725" cy="49213"/>
              </a:xfrm>
              <a:custGeom>
                <a:avLst/>
                <a:gdLst>
                  <a:gd name="T0" fmla="*/ 15 w 23"/>
                  <a:gd name="T1" fmla="*/ 0 h 13"/>
                  <a:gd name="T2" fmla="*/ 7 w 23"/>
                  <a:gd name="T3" fmla="*/ 0 h 13"/>
                  <a:gd name="T4" fmla="*/ 2 w 23"/>
                  <a:gd name="T5" fmla="*/ 4 h 13"/>
                  <a:gd name="T6" fmla="*/ 0 w 23"/>
                  <a:gd name="T7" fmla="*/ 11 h 13"/>
                  <a:gd name="T8" fmla="*/ 4 w 23"/>
                  <a:gd name="T9" fmla="*/ 11 h 13"/>
                  <a:gd name="T10" fmla="*/ 5 w 23"/>
                  <a:gd name="T11" fmla="*/ 6 h 13"/>
                  <a:gd name="T12" fmla="*/ 6 w 23"/>
                  <a:gd name="T13" fmla="*/ 6 h 13"/>
                  <a:gd name="T14" fmla="*/ 5 w 23"/>
                  <a:gd name="T15" fmla="*/ 11 h 13"/>
                  <a:gd name="T16" fmla="*/ 18 w 23"/>
                  <a:gd name="T17" fmla="*/ 12 h 13"/>
                  <a:gd name="T18" fmla="*/ 16 w 23"/>
                  <a:gd name="T19" fmla="*/ 6 h 13"/>
                  <a:gd name="T20" fmla="*/ 17 w 23"/>
                  <a:gd name="T21" fmla="*/ 6 h 13"/>
                  <a:gd name="T22" fmla="*/ 19 w 23"/>
                  <a:gd name="T23" fmla="*/ 13 h 13"/>
                  <a:gd name="T24" fmla="*/ 23 w 23"/>
                  <a:gd name="T25" fmla="*/ 13 h 13"/>
                  <a:gd name="T26" fmla="*/ 20 w 23"/>
                  <a:gd name="T27" fmla="*/ 4 h 13"/>
                  <a:gd name="T28" fmla="*/ 15 w 23"/>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3">
                    <a:moveTo>
                      <a:pt x="15" y="0"/>
                    </a:moveTo>
                    <a:cubicBezTo>
                      <a:pt x="14" y="0"/>
                      <a:pt x="8" y="0"/>
                      <a:pt x="7" y="0"/>
                    </a:cubicBezTo>
                    <a:cubicBezTo>
                      <a:pt x="5" y="0"/>
                      <a:pt x="2" y="2"/>
                      <a:pt x="2" y="4"/>
                    </a:cubicBezTo>
                    <a:cubicBezTo>
                      <a:pt x="1" y="6"/>
                      <a:pt x="0" y="9"/>
                      <a:pt x="0" y="11"/>
                    </a:cubicBezTo>
                    <a:cubicBezTo>
                      <a:pt x="1" y="11"/>
                      <a:pt x="2" y="11"/>
                      <a:pt x="4" y="11"/>
                    </a:cubicBezTo>
                    <a:cubicBezTo>
                      <a:pt x="4" y="8"/>
                      <a:pt x="5" y="6"/>
                      <a:pt x="5" y="6"/>
                    </a:cubicBezTo>
                    <a:cubicBezTo>
                      <a:pt x="6" y="6"/>
                      <a:pt x="6" y="6"/>
                      <a:pt x="6" y="6"/>
                    </a:cubicBezTo>
                    <a:cubicBezTo>
                      <a:pt x="6" y="8"/>
                      <a:pt x="5" y="10"/>
                      <a:pt x="5" y="11"/>
                    </a:cubicBezTo>
                    <a:cubicBezTo>
                      <a:pt x="9" y="11"/>
                      <a:pt x="13" y="12"/>
                      <a:pt x="18" y="12"/>
                    </a:cubicBezTo>
                    <a:cubicBezTo>
                      <a:pt x="16" y="6"/>
                      <a:pt x="16" y="6"/>
                      <a:pt x="16" y="6"/>
                    </a:cubicBezTo>
                    <a:cubicBezTo>
                      <a:pt x="17" y="6"/>
                      <a:pt x="17" y="6"/>
                      <a:pt x="17" y="6"/>
                    </a:cubicBezTo>
                    <a:cubicBezTo>
                      <a:pt x="17" y="6"/>
                      <a:pt x="18" y="9"/>
                      <a:pt x="19" y="13"/>
                    </a:cubicBezTo>
                    <a:cubicBezTo>
                      <a:pt x="20" y="13"/>
                      <a:pt x="21" y="13"/>
                      <a:pt x="23" y="13"/>
                    </a:cubicBezTo>
                    <a:cubicBezTo>
                      <a:pt x="22" y="10"/>
                      <a:pt x="21" y="7"/>
                      <a:pt x="20" y="4"/>
                    </a:cubicBezTo>
                    <a:cubicBezTo>
                      <a:pt x="19" y="2"/>
                      <a:pt x="17" y="0"/>
                      <a:pt x="15"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34" name="Oval 1752"/>
              <p:cNvSpPr>
                <a:spLocks noChangeArrowheads="1"/>
              </p:cNvSpPr>
              <p:nvPr/>
            </p:nvSpPr>
            <p:spPr bwMode="auto">
              <a:xfrm>
                <a:off x="20381913" y="2947988"/>
                <a:ext cx="33338"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35" name="Oval 1753"/>
              <p:cNvSpPr>
                <a:spLocks noChangeArrowheads="1"/>
              </p:cNvSpPr>
              <p:nvPr/>
            </p:nvSpPr>
            <p:spPr bwMode="auto">
              <a:xfrm>
                <a:off x="20277138" y="2714626"/>
                <a:ext cx="36513"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36" name="Oval 1754"/>
              <p:cNvSpPr>
                <a:spLocks noChangeArrowheads="1"/>
              </p:cNvSpPr>
              <p:nvPr/>
            </p:nvSpPr>
            <p:spPr bwMode="auto">
              <a:xfrm>
                <a:off x="20277138" y="2481263"/>
                <a:ext cx="36513"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37" name="Freeform 1755"/>
              <p:cNvSpPr>
                <a:spLocks/>
              </p:cNvSpPr>
              <p:nvPr/>
            </p:nvSpPr>
            <p:spPr bwMode="auto">
              <a:xfrm>
                <a:off x="20253326" y="2519363"/>
                <a:ext cx="82550" cy="176213"/>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7 w 22"/>
                  <a:gd name="T13" fmla="*/ 47 h 47"/>
                  <a:gd name="T14" fmla="*/ 10 w 22"/>
                  <a:gd name="T15" fmla="*/ 44 h 47"/>
                  <a:gd name="T16" fmla="*/ 10 w 22"/>
                  <a:gd name="T17" fmla="*/ 23 h 47"/>
                  <a:gd name="T18" fmla="*/ 11 w 22"/>
                  <a:gd name="T19" fmla="*/ 23 h 47"/>
                  <a:gd name="T20" fmla="*/ 11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7"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4" y="0"/>
                      <a:pt x="7" y="0"/>
                      <a:pt x="6" y="0"/>
                    </a:cubicBezTo>
                    <a:cubicBezTo>
                      <a:pt x="2" y="0"/>
                      <a:pt x="0" y="3"/>
                      <a:pt x="0" y="6"/>
                    </a:cubicBezTo>
                    <a:cubicBezTo>
                      <a:pt x="0" y="8"/>
                      <a:pt x="0" y="20"/>
                      <a:pt x="0"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38" name="Freeform 1756"/>
              <p:cNvSpPr>
                <a:spLocks/>
              </p:cNvSpPr>
              <p:nvPr/>
            </p:nvSpPr>
            <p:spPr bwMode="auto">
              <a:xfrm>
                <a:off x="20354926" y="2755901"/>
                <a:ext cx="87313" cy="173038"/>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8 w 23"/>
                  <a:gd name="T31" fmla="*/ 44 h 46"/>
                  <a:gd name="T32" fmla="*/ 18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2"/>
                      <a:pt x="1" y="23"/>
                      <a:pt x="2" y="23"/>
                    </a:cubicBezTo>
                    <a:cubicBezTo>
                      <a:pt x="4"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7"/>
                      <a:pt x="23" y="6"/>
                    </a:cubicBezTo>
                    <a:cubicBezTo>
                      <a:pt x="23" y="2"/>
                      <a:pt x="20" y="0"/>
                      <a:pt x="17"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39" name="Freeform 1757"/>
              <p:cNvSpPr>
                <a:spLocks/>
              </p:cNvSpPr>
              <p:nvPr/>
            </p:nvSpPr>
            <p:spPr bwMode="auto">
              <a:xfrm>
                <a:off x="20348576" y="2519363"/>
                <a:ext cx="100013" cy="176213"/>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1 w 27"/>
                  <a:gd name="T11" fmla="*/ 21 h 47"/>
                  <a:gd name="T12" fmla="*/ 4 w 27"/>
                  <a:gd name="T13" fmla="*/ 20 h 47"/>
                  <a:gd name="T14" fmla="*/ 8 w 27"/>
                  <a:gd name="T15" fmla="*/ 7 h 47"/>
                  <a:gd name="T16" fmla="*/ 9 w 27"/>
                  <a:gd name="T17" fmla="*/ 7 h 47"/>
                  <a:gd name="T18" fmla="*/ 2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7 h 47"/>
                  <a:gd name="T44" fmla="*/ 19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3" y="11"/>
                      <a:pt x="0" y="18"/>
                      <a:pt x="0" y="19"/>
                    </a:cubicBezTo>
                    <a:cubicBezTo>
                      <a:pt x="0" y="20"/>
                      <a:pt x="1" y="21"/>
                      <a:pt x="1" y="21"/>
                    </a:cubicBezTo>
                    <a:cubicBezTo>
                      <a:pt x="2" y="21"/>
                      <a:pt x="4"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4" y="21"/>
                      <a:pt x="25" y="21"/>
                      <a:pt x="26" y="21"/>
                    </a:cubicBezTo>
                    <a:cubicBezTo>
                      <a:pt x="27" y="21"/>
                      <a:pt x="27" y="20"/>
                      <a:pt x="27" y="19"/>
                    </a:cubicBezTo>
                    <a:cubicBezTo>
                      <a:pt x="27" y="18"/>
                      <a:pt x="25" y="11"/>
                      <a:pt x="23" y="5"/>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40" name="Oval 1758"/>
              <p:cNvSpPr>
                <a:spLocks noChangeArrowheads="1"/>
              </p:cNvSpPr>
              <p:nvPr/>
            </p:nvSpPr>
            <p:spPr bwMode="auto">
              <a:xfrm>
                <a:off x="20381913" y="2714626"/>
                <a:ext cx="33338"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41" name="Oval 1759"/>
              <p:cNvSpPr>
                <a:spLocks noChangeArrowheads="1"/>
              </p:cNvSpPr>
              <p:nvPr/>
            </p:nvSpPr>
            <p:spPr bwMode="auto">
              <a:xfrm>
                <a:off x="20170776" y="2481263"/>
                <a:ext cx="38100"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42" name="Oval 1760"/>
              <p:cNvSpPr>
                <a:spLocks noChangeArrowheads="1"/>
              </p:cNvSpPr>
              <p:nvPr/>
            </p:nvSpPr>
            <p:spPr bwMode="auto">
              <a:xfrm>
                <a:off x="20069176" y="2481263"/>
                <a:ext cx="34925"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43" name="Freeform 1761"/>
              <p:cNvSpPr>
                <a:spLocks/>
              </p:cNvSpPr>
              <p:nvPr/>
            </p:nvSpPr>
            <p:spPr bwMode="auto">
              <a:xfrm>
                <a:off x="20043776" y="2519363"/>
                <a:ext cx="85725" cy="176213"/>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44" name="Oval 1762"/>
              <p:cNvSpPr>
                <a:spLocks noChangeArrowheads="1"/>
              </p:cNvSpPr>
              <p:nvPr/>
            </p:nvSpPr>
            <p:spPr bwMode="auto">
              <a:xfrm>
                <a:off x="20069176" y="2714626"/>
                <a:ext cx="34925"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45" name="Oval 1763"/>
              <p:cNvSpPr>
                <a:spLocks noChangeArrowheads="1"/>
              </p:cNvSpPr>
              <p:nvPr/>
            </p:nvSpPr>
            <p:spPr bwMode="auto">
              <a:xfrm>
                <a:off x="20170776" y="2714626"/>
                <a:ext cx="38100"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46" name="Freeform 1764"/>
              <p:cNvSpPr>
                <a:spLocks/>
              </p:cNvSpPr>
              <p:nvPr/>
            </p:nvSpPr>
            <p:spPr bwMode="auto">
              <a:xfrm>
                <a:off x="20764501" y="2989263"/>
                <a:ext cx="98425" cy="63500"/>
              </a:xfrm>
              <a:custGeom>
                <a:avLst/>
                <a:gdLst>
                  <a:gd name="T0" fmla="*/ 17 w 26"/>
                  <a:gd name="T1" fmla="*/ 0 h 17"/>
                  <a:gd name="T2" fmla="*/ 10 w 26"/>
                  <a:gd name="T3" fmla="*/ 0 h 17"/>
                  <a:gd name="T4" fmla="*/ 4 w 26"/>
                  <a:gd name="T5" fmla="*/ 4 h 17"/>
                  <a:gd name="T6" fmla="*/ 0 w 26"/>
                  <a:gd name="T7" fmla="*/ 17 h 17"/>
                  <a:gd name="T8" fmla="*/ 4 w 26"/>
                  <a:gd name="T9" fmla="*/ 17 h 17"/>
                  <a:gd name="T10" fmla="*/ 7 w 26"/>
                  <a:gd name="T11" fmla="*/ 6 h 17"/>
                  <a:gd name="T12" fmla="*/ 9 w 26"/>
                  <a:gd name="T13" fmla="*/ 6 h 17"/>
                  <a:gd name="T14" fmla="*/ 5 w 26"/>
                  <a:gd name="T15" fmla="*/ 17 h 17"/>
                  <a:gd name="T16" fmla="*/ 21 w 26"/>
                  <a:gd name="T17" fmla="*/ 16 h 17"/>
                  <a:gd name="T18" fmla="*/ 18 w 26"/>
                  <a:gd name="T19" fmla="*/ 6 h 17"/>
                  <a:gd name="T20" fmla="*/ 19 w 26"/>
                  <a:gd name="T21" fmla="*/ 6 h 17"/>
                  <a:gd name="T22" fmla="*/ 22 w 26"/>
                  <a:gd name="T23" fmla="*/ 16 h 17"/>
                  <a:gd name="T24" fmla="*/ 26 w 26"/>
                  <a:gd name="T25" fmla="*/ 15 h 17"/>
                  <a:gd name="T26" fmla="*/ 23 w 26"/>
                  <a:gd name="T27" fmla="*/ 4 h 17"/>
                  <a:gd name="T28" fmla="*/ 17 w 26"/>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17">
                    <a:moveTo>
                      <a:pt x="17" y="0"/>
                    </a:moveTo>
                    <a:cubicBezTo>
                      <a:pt x="16" y="0"/>
                      <a:pt x="11" y="0"/>
                      <a:pt x="10" y="0"/>
                    </a:cubicBezTo>
                    <a:cubicBezTo>
                      <a:pt x="7" y="0"/>
                      <a:pt x="5" y="2"/>
                      <a:pt x="4" y="4"/>
                    </a:cubicBezTo>
                    <a:cubicBezTo>
                      <a:pt x="3" y="9"/>
                      <a:pt x="1" y="15"/>
                      <a:pt x="0" y="17"/>
                    </a:cubicBezTo>
                    <a:cubicBezTo>
                      <a:pt x="2" y="17"/>
                      <a:pt x="3" y="17"/>
                      <a:pt x="4" y="17"/>
                    </a:cubicBezTo>
                    <a:cubicBezTo>
                      <a:pt x="5" y="14"/>
                      <a:pt x="7" y="6"/>
                      <a:pt x="7" y="6"/>
                    </a:cubicBezTo>
                    <a:cubicBezTo>
                      <a:pt x="9" y="6"/>
                      <a:pt x="9" y="6"/>
                      <a:pt x="9" y="6"/>
                    </a:cubicBezTo>
                    <a:cubicBezTo>
                      <a:pt x="7" y="11"/>
                      <a:pt x="6" y="14"/>
                      <a:pt x="5" y="17"/>
                    </a:cubicBezTo>
                    <a:cubicBezTo>
                      <a:pt x="11" y="17"/>
                      <a:pt x="16" y="17"/>
                      <a:pt x="21" y="16"/>
                    </a:cubicBezTo>
                    <a:cubicBezTo>
                      <a:pt x="18" y="6"/>
                      <a:pt x="18" y="6"/>
                      <a:pt x="18" y="6"/>
                    </a:cubicBezTo>
                    <a:cubicBezTo>
                      <a:pt x="19" y="6"/>
                      <a:pt x="19" y="6"/>
                      <a:pt x="19" y="6"/>
                    </a:cubicBezTo>
                    <a:cubicBezTo>
                      <a:pt x="19" y="6"/>
                      <a:pt x="21" y="12"/>
                      <a:pt x="22" y="16"/>
                    </a:cubicBezTo>
                    <a:cubicBezTo>
                      <a:pt x="23" y="16"/>
                      <a:pt x="24" y="15"/>
                      <a:pt x="26" y="15"/>
                    </a:cubicBezTo>
                    <a:cubicBezTo>
                      <a:pt x="25" y="12"/>
                      <a:pt x="24" y="8"/>
                      <a:pt x="23" y="4"/>
                    </a:cubicBezTo>
                    <a:cubicBezTo>
                      <a:pt x="22" y="2"/>
                      <a:pt x="20" y="0"/>
                      <a:pt x="17"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47" name="Oval 1765"/>
              <p:cNvSpPr>
                <a:spLocks noChangeArrowheads="1"/>
              </p:cNvSpPr>
              <p:nvPr/>
            </p:nvSpPr>
            <p:spPr bwMode="auto">
              <a:xfrm>
                <a:off x="20381913" y="2481263"/>
                <a:ext cx="33338"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48" name="Freeform 1766"/>
              <p:cNvSpPr>
                <a:spLocks/>
              </p:cNvSpPr>
              <p:nvPr/>
            </p:nvSpPr>
            <p:spPr bwMode="auto">
              <a:xfrm>
                <a:off x="20667663" y="2989263"/>
                <a:ext cx="85725" cy="63500"/>
              </a:xfrm>
              <a:custGeom>
                <a:avLst/>
                <a:gdLst>
                  <a:gd name="T0" fmla="*/ 17 w 23"/>
                  <a:gd name="T1" fmla="*/ 0 h 17"/>
                  <a:gd name="T2" fmla="*/ 6 w 23"/>
                  <a:gd name="T3" fmla="*/ 0 h 17"/>
                  <a:gd name="T4" fmla="*/ 0 w 23"/>
                  <a:gd name="T5" fmla="*/ 6 h 17"/>
                  <a:gd name="T6" fmla="*/ 0 w 23"/>
                  <a:gd name="T7" fmla="*/ 14 h 17"/>
                  <a:gd name="T8" fmla="*/ 4 w 23"/>
                  <a:gd name="T9" fmla="*/ 14 h 17"/>
                  <a:gd name="T10" fmla="*/ 4 w 23"/>
                  <a:gd name="T11" fmla="*/ 7 h 17"/>
                  <a:gd name="T12" fmla="*/ 6 w 23"/>
                  <a:gd name="T13" fmla="*/ 7 h 17"/>
                  <a:gd name="T14" fmla="*/ 6 w 23"/>
                  <a:gd name="T15" fmla="*/ 15 h 17"/>
                  <a:gd name="T16" fmla="*/ 18 w 23"/>
                  <a:gd name="T17" fmla="*/ 16 h 17"/>
                  <a:gd name="T18" fmla="*/ 18 w 23"/>
                  <a:gd name="T19" fmla="*/ 7 h 17"/>
                  <a:gd name="T20" fmla="*/ 19 w 23"/>
                  <a:gd name="T21" fmla="*/ 7 h 17"/>
                  <a:gd name="T22" fmla="*/ 19 w 23"/>
                  <a:gd name="T23" fmla="*/ 16 h 17"/>
                  <a:gd name="T24" fmla="*/ 23 w 23"/>
                  <a:gd name="T25" fmla="*/ 17 h 17"/>
                  <a:gd name="T26" fmla="*/ 23 w 23"/>
                  <a:gd name="T27" fmla="*/ 6 h 17"/>
                  <a:gd name="T28" fmla="*/ 17 w 23"/>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7">
                    <a:moveTo>
                      <a:pt x="17" y="0"/>
                    </a:moveTo>
                    <a:cubicBezTo>
                      <a:pt x="15" y="0"/>
                      <a:pt x="8" y="0"/>
                      <a:pt x="6" y="0"/>
                    </a:cubicBezTo>
                    <a:cubicBezTo>
                      <a:pt x="3" y="0"/>
                      <a:pt x="0" y="2"/>
                      <a:pt x="0" y="6"/>
                    </a:cubicBezTo>
                    <a:cubicBezTo>
                      <a:pt x="0" y="7"/>
                      <a:pt x="0" y="10"/>
                      <a:pt x="0" y="14"/>
                    </a:cubicBezTo>
                    <a:cubicBezTo>
                      <a:pt x="2" y="14"/>
                      <a:pt x="3" y="14"/>
                      <a:pt x="4" y="14"/>
                    </a:cubicBezTo>
                    <a:cubicBezTo>
                      <a:pt x="4" y="11"/>
                      <a:pt x="4" y="7"/>
                      <a:pt x="4" y="7"/>
                    </a:cubicBezTo>
                    <a:cubicBezTo>
                      <a:pt x="4" y="7"/>
                      <a:pt x="4" y="7"/>
                      <a:pt x="6" y="7"/>
                    </a:cubicBezTo>
                    <a:cubicBezTo>
                      <a:pt x="6" y="7"/>
                      <a:pt x="6" y="10"/>
                      <a:pt x="6" y="15"/>
                    </a:cubicBezTo>
                    <a:cubicBezTo>
                      <a:pt x="10" y="15"/>
                      <a:pt x="14" y="16"/>
                      <a:pt x="18" y="16"/>
                    </a:cubicBezTo>
                    <a:cubicBezTo>
                      <a:pt x="18" y="11"/>
                      <a:pt x="18" y="7"/>
                      <a:pt x="18" y="7"/>
                    </a:cubicBezTo>
                    <a:cubicBezTo>
                      <a:pt x="18" y="7"/>
                      <a:pt x="18" y="7"/>
                      <a:pt x="19" y="7"/>
                    </a:cubicBezTo>
                    <a:cubicBezTo>
                      <a:pt x="19" y="7"/>
                      <a:pt x="19" y="12"/>
                      <a:pt x="19" y="16"/>
                    </a:cubicBezTo>
                    <a:cubicBezTo>
                      <a:pt x="20" y="17"/>
                      <a:pt x="22" y="17"/>
                      <a:pt x="23" y="17"/>
                    </a:cubicBezTo>
                    <a:cubicBezTo>
                      <a:pt x="23" y="13"/>
                      <a:pt x="23" y="7"/>
                      <a:pt x="23" y="6"/>
                    </a:cubicBezTo>
                    <a:cubicBezTo>
                      <a:pt x="23" y="2"/>
                      <a:pt x="20" y="0"/>
                      <a:pt x="17"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49" name="Freeform 1767"/>
              <p:cNvSpPr>
                <a:spLocks/>
              </p:cNvSpPr>
              <p:nvPr/>
            </p:nvSpPr>
            <p:spPr bwMode="auto">
              <a:xfrm>
                <a:off x="20242213" y="2755901"/>
                <a:ext cx="101600" cy="176213"/>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50" name="Freeform 1768"/>
              <p:cNvSpPr>
                <a:spLocks/>
              </p:cNvSpPr>
              <p:nvPr/>
            </p:nvSpPr>
            <p:spPr bwMode="auto">
              <a:xfrm>
                <a:off x="20140613" y="2519363"/>
                <a:ext cx="101600" cy="176213"/>
              </a:xfrm>
              <a:custGeom>
                <a:avLst/>
                <a:gdLst>
                  <a:gd name="T0" fmla="*/ 22 w 27"/>
                  <a:gd name="T1" fmla="*/ 5 h 47"/>
                  <a:gd name="T2" fmla="*/ 17 w 27"/>
                  <a:gd name="T3" fmla="*/ 0 h 47"/>
                  <a:gd name="T4" fmla="*/ 9 w 27"/>
                  <a:gd name="T5" fmla="*/ 0 h 47"/>
                  <a:gd name="T6" fmla="*/ 4 w 27"/>
                  <a:gd name="T7" fmla="*/ 5 h 47"/>
                  <a:gd name="T8" fmla="*/ 0 w 27"/>
                  <a:gd name="T9" fmla="*/ 19 h 47"/>
                  <a:gd name="T10" fmla="*/ 1 w 27"/>
                  <a:gd name="T11" fmla="*/ 21 h 47"/>
                  <a:gd name="T12" fmla="*/ 3 w 27"/>
                  <a:gd name="T13" fmla="*/ 20 h 47"/>
                  <a:gd name="T14" fmla="*/ 7 w 27"/>
                  <a:gd name="T15" fmla="*/ 7 h 47"/>
                  <a:gd name="T16" fmla="*/ 8 w 27"/>
                  <a:gd name="T17" fmla="*/ 7 h 47"/>
                  <a:gd name="T18" fmla="*/ 2 w 27"/>
                  <a:gd name="T19" fmla="*/ 28 h 47"/>
                  <a:gd name="T20" fmla="*/ 8 w 27"/>
                  <a:gd name="T21" fmla="*/ 28 h 47"/>
                  <a:gd name="T22" fmla="*/ 8 w 27"/>
                  <a:gd name="T23" fmla="*/ 45 h 47"/>
                  <a:gd name="T24" fmla="*/ 10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4 w 27"/>
                  <a:gd name="T41" fmla="*/ 28 h 47"/>
                  <a:gd name="T42" fmla="*/ 18 w 27"/>
                  <a:gd name="T43" fmla="*/ 7 h 47"/>
                  <a:gd name="T44" fmla="*/ 19 w 27"/>
                  <a:gd name="T45" fmla="*/ 7 h 47"/>
                  <a:gd name="T46" fmla="*/ 23 w 27"/>
                  <a:gd name="T47" fmla="*/ 20 h 47"/>
                  <a:gd name="T48" fmla="*/ 25 w 27"/>
                  <a:gd name="T49" fmla="*/ 21 h 47"/>
                  <a:gd name="T50" fmla="*/ 26 w 27"/>
                  <a:gd name="T51" fmla="*/ 19 h 47"/>
                  <a:gd name="T52" fmla="*/ 22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5"/>
                    </a:move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51" name="Oval 1769"/>
              <p:cNvSpPr>
                <a:spLocks noChangeArrowheads="1"/>
              </p:cNvSpPr>
              <p:nvPr/>
            </p:nvSpPr>
            <p:spPr bwMode="auto">
              <a:xfrm>
                <a:off x="20588288" y="2947988"/>
                <a:ext cx="38100"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52" name="Freeform 1770"/>
              <p:cNvSpPr>
                <a:spLocks/>
              </p:cNvSpPr>
              <p:nvPr/>
            </p:nvSpPr>
            <p:spPr bwMode="auto">
              <a:xfrm>
                <a:off x="20461288" y="2519363"/>
                <a:ext cx="85725" cy="176213"/>
              </a:xfrm>
              <a:custGeom>
                <a:avLst/>
                <a:gdLst>
                  <a:gd name="T0" fmla="*/ 0 w 23"/>
                  <a:gd name="T1" fmla="*/ 21 h 47"/>
                  <a:gd name="T2" fmla="*/ 2 w 23"/>
                  <a:gd name="T3" fmla="*/ 23 h 47"/>
                  <a:gd name="T4" fmla="*/ 4 w 23"/>
                  <a:gd name="T5" fmla="*/ 21 h 47"/>
                  <a:gd name="T6" fmla="*/ 4 w 23"/>
                  <a:gd name="T7" fmla="*/ 8 h 47"/>
                  <a:gd name="T8" fmla="*/ 5 w 23"/>
                  <a:gd name="T9" fmla="*/ 8 h 47"/>
                  <a:gd name="T10" fmla="*/ 5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7 w 23"/>
                  <a:gd name="T25" fmla="*/ 44 h 47"/>
                  <a:gd name="T26" fmla="*/ 17 w 23"/>
                  <a:gd name="T27" fmla="*/ 8 h 47"/>
                  <a:gd name="T28" fmla="*/ 18 w 23"/>
                  <a:gd name="T29" fmla="*/ 8 h 47"/>
                  <a:gd name="T30" fmla="*/ 18 w 23"/>
                  <a:gd name="T31" fmla="*/ 21 h 47"/>
                  <a:gd name="T32" fmla="*/ 20 w 23"/>
                  <a:gd name="T33" fmla="*/ 23 h 47"/>
                  <a:gd name="T34" fmla="*/ 23 w 23"/>
                  <a:gd name="T35" fmla="*/ 21 h 47"/>
                  <a:gd name="T36" fmla="*/ 23 w 23"/>
                  <a:gd name="T37" fmla="*/ 6 h 47"/>
                  <a:gd name="T38" fmla="*/ 16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3" y="22"/>
                      <a:pt x="23" y="21"/>
                    </a:cubicBezTo>
                    <a:cubicBezTo>
                      <a:pt x="23" y="20"/>
                      <a:pt x="23" y="8"/>
                      <a:pt x="23" y="6"/>
                    </a:cubicBezTo>
                    <a:cubicBezTo>
                      <a:pt x="23" y="3"/>
                      <a:pt x="20" y="0"/>
                      <a:pt x="16" y="0"/>
                    </a:cubicBezTo>
                    <a:cubicBezTo>
                      <a:pt x="15" y="0"/>
                      <a:pt x="8" y="0"/>
                      <a:pt x="6" y="0"/>
                    </a:cubicBezTo>
                    <a:cubicBezTo>
                      <a:pt x="3" y="0"/>
                      <a:pt x="0" y="3"/>
                      <a:pt x="0" y="6"/>
                    </a:cubicBezTo>
                    <a:cubicBezTo>
                      <a:pt x="0" y="8"/>
                      <a:pt x="0" y="20"/>
                      <a:pt x="0"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53" name="Freeform 1771"/>
              <p:cNvSpPr>
                <a:spLocks/>
              </p:cNvSpPr>
              <p:nvPr/>
            </p:nvSpPr>
            <p:spPr bwMode="auto">
              <a:xfrm>
                <a:off x="20566063" y="2755901"/>
                <a:ext cx="82550" cy="173038"/>
              </a:xfrm>
              <a:custGeom>
                <a:avLst/>
                <a:gdLst>
                  <a:gd name="T0" fmla="*/ 16 w 22"/>
                  <a:gd name="T1" fmla="*/ 0 h 46"/>
                  <a:gd name="T2" fmla="*/ 6 w 22"/>
                  <a:gd name="T3" fmla="*/ 0 h 46"/>
                  <a:gd name="T4" fmla="*/ 0 w 22"/>
                  <a:gd name="T5" fmla="*/ 6 h 46"/>
                  <a:gd name="T6" fmla="*/ 0 w 22"/>
                  <a:gd name="T7" fmla="*/ 20 h 46"/>
                  <a:gd name="T8" fmla="*/ 2 w 22"/>
                  <a:gd name="T9" fmla="*/ 23 h 46"/>
                  <a:gd name="T10" fmla="*/ 4 w 22"/>
                  <a:gd name="T11" fmla="*/ 20 h 46"/>
                  <a:gd name="T12" fmla="*/ 4 w 22"/>
                  <a:gd name="T13" fmla="*/ 7 h 46"/>
                  <a:gd name="T14" fmla="*/ 5 w 22"/>
                  <a:gd name="T15" fmla="*/ 7 h 46"/>
                  <a:gd name="T16" fmla="*/ 5 w 22"/>
                  <a:gd name="T17" fmla="*/ 44 h 46"/>
                  <a:gd name="T18" fmla="*/ 8 w 22"/>
                  <a:gd name="T19" fmla="*/ 46 h 46"/>
                  <a:gd name="T20" fmla="*/ 10 w 22"/>
                  <a:gd name="T21" fmla="*/ 44 h 46"/>
                  <a:gd name="T22" fmla="*/ 10 w 22"/>
                  <a:gd name="T23" fmla="*/ 23 h 46"/>
                  <a:gd name="T24" fmla="*/ 11 w 22"/>
                  <a:gd name="T25" fmla="*/ 23 h 46"/>
                  <a:gd name="T26" fmla="*/ 11 w 22"/>
                  <a:gd name="T27" fmla="*/ 44 h 46"/>
                  <a:gd name="T28" fmla="*/ 14 w 22"/>
                  <a:gd name="T29" fmla="*/ 46 h 46"/>
                  <a:gd name="T30" fmla="*/ 17 w 22"/>
                  <a:gd name="T31" fmla="*/ 44 h 46"/>
                  <a:gd name="T32" fmla="*/ 17 w 22"/>
                  <a:gd name="T33" fmla="*/ 7 h 46"/>
                  <a:gd name="T34" fmla="*/ 18 w 22"/>
                  <a:gd name="T35" fmla="*/ 7 h 46"/>
                  <a:gd name="T36" fmla="*/ 18 w 22"/>
                  <a:gd name="T37" fmla="*/ 20 h 46"/>
                  <a:gd name="T38" fmla="*/ 20 w 22"/>
                  <a:gd name="T39" fmla="*/ 23 h 46"/>
                  <a:gd name="T40" fmla="*/ 22 w 22"/>
                  <a:gd name="T41" fmla="*/ 20 h 46"/>
                  <a:gd name="T42" fmla="*/ 22 w 22"/>
                  <a:gd name="T43" fmla="*/ 6 h 46"/>
                  <a:gd name="T44" fmla="*/ 16 w 22"/>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16" y="0"/>
                    </a:moveTo>
                    <a:cubicBezTo>
                      <a:pt x="15" y="0"/>
                      <a:pt x="7" y="0"/>
                      <a:pt x="6" y="0"/>
                    </a:cubicBezTo>
                    <a:cubicBezTo>
                      <a:pt x="2" y="0"/>
                      <a:pt x="0" y="2"/>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7"/>
                      <a:pt x="22" y="6"/>
                    </a:cubicBezTo>
                    <a:cubicBezTo>
                      <a:pt x="22" y="2"/>
                      <a:pt x="20" y="0"/>
                      <a:pt x="16"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54" name="Oval 1772"/>
              <p:cNvSpPr>
                <a:spLocks noChangeArrowheads="1"/>
              </p:cNvSpPr>
              <p:nvPr/>
            </p:nvSpPr>
            <p:spPr bwMode="auto">
              <a:xfrm>
                <a:off x="20486688" y="2714626"/>
                <a:ext cx="33338"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55" name="Freeform 1773"/>
              <p:cNvSpPr>
                <a:spLocks/>
              </p:cNvSpPr>
              <p:nvPr/>
            </p:nvSpPr>
            <p:spPr bwMode="auto">
              <a:xfrm>
                <a:off x="20461288" y="2989263"/>
                <a:ext cx="85725" cy="41275"/>
              </a:xfrm>
              <a:custGeom>
                <a:avLst/>
                <a:gdLst>
                  <a:gd name="T0" fmla="*/ 16 w 23"/>
                  <a:gd name="T1" fmla="*/ 0 h 11"/>
                  <a:gd name="T2" fmla="*/ 6 w 23"/>
                  <a:gd name="T3" fmla="*/ 0 h 11"/>
                  <a:gd name="T4" fmla="*/ 0 w 23"/>
                  <a:gd name="T5" fmla="*/ 6 h 11"/>
                  <a:gd name="T6" fmla="*/ 0 w 23"/>
                  <a:gd name="T7" fmla="*/ 10 h 11"/>
                  <a:gd name="T8" fmla="*/ 4 w 23"/>
                  <a:gd name="T9" fmla="*/ 11 h 11"/>
                  <a:gd name="T10" fmla="*/ 4 w 23"/>
                  <a:gd name="T11" fmla="*/ 7 h 11"/>
                  <a:gd name="T12" fmla="*/ 5 w 23"/>
                  <a:gd name="T13" fmla="*/ 7 h 11"/>
                  <a:gd name="T14" fmla="*/ 5 w 23"/>
                  <a:gd name="T15" fmla="*/ 11 h 11"/>
                  <a:gd name="T16" fmla="*/ 17 w 23"/>
                  <a:gd name="T17" fmla="*/ 11 h 11"/>
                  <a:gd name="T18" fmla="*/ 17 w 23"/>
                  <a:gd name="T19" fmla="*/ 7 h 11"/>
                  <a:gd name="T20" fmla="*/ 18 w 23"/>
                  <a:gd name="T21" fmla="*/ 7 h 11"/>
                  <a:gd name="T22" fmla="*/ 18 w 23"/>
                  <a:gd name="T23" fmla="*/ 11 h 11"/>
                  <a:gd name="T24" fmla="*/ 23 w 23"/>
                  <a:gd name="T25" fmla="*/ 11 h 11"/>
                  <a:gd name="T26" fmla="*/ 23 w 23"/>
                  <a:gd name="T27" fmla="*/ 6 h 11"/>
                  <a:gd name="T28" fmla="*/ 16 w 23"/>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1">
                    <a:moveTo>
                      <a:pt x="16" y="0"/>
                    </a:moveTo>
                    <a:cubicBezTo>
                      <a:pt x="15" y="0"/>
                      <a:pt x="8" y="0"/>
                      <a:pt x="6" y="0"/>
                    </a:cubicBezTo>
                    <a:cubicBezTo>
                      <a:pt x="3" y="0"/>
                      <a:pt x="0" y="2"/>
                      <a:pt x="0" y="6"/>
                    </a:cubicBezTo>
                    <a:cubicBezTo>
                      <a:pt x="0" y="6"/>
                      <a:pt x="0" y="8"/>
                      <a:pt x="0" y="10"/>
                    </a:cubicBezTo>
                    <a:cubicBezTo>
                      <a:pt x="1" y="11"/>
                      <a:pt x="3" y="11"/>
                      <a:pt x="4" y="11"/>
                    </a:cubicBezTo>
                    <a:cubicBezTo>
                      <a:pt x="4" y="9"/>
                      <a:pt x="4" y="7"/>
                      <a:pt x="4" y="7"/>
                    </a:cubicBezTo>
                    <a:cubicBezTo>
                      <a:pt x="4" y="7"/>
                      <a:pt x="4" y="7"/>
                      <a:pt x="5" y="7"/>
                    </a:cubicBezTo>
                    <a:cubicBezTo>
                      <a:pt x="5" y="7"/>
                      <a:pt x="5" y="9"/>
                      <a:pt x="5" y="11"/>
                    </a:cubicBezTo>
                    <a:cubicBezTo>
                      <a:pt x="9" y="11"/>
                      <a:pt x="13" y="11"/>
                      <a:pt x="17" y="11"/>
                    </a:cubicBezTo>
                    <a:cubicBezTo>
                      <a:pt x="17" y="9"/>
                      <a:pt x="17" y="7"/>
                      <a:pt x="17" y="7"/>
                    </a:cubicBezTo>
                    <a:cubicBezTo>
                      <a:pt x="17" y="7"/>
                      <a:pt x="17" y="7"/>
                      <a:pt x="18" y="7"/>
                    </a:cubicBezTo>
                    <a:cubicBezTo>
                      <a:pt x="18" y="7"/>
                      <a:pt x="18" y="9"/>
                      <a:pt x="18" y="11"/>
                    </a:cubicBezTo>
                    <a:cubicBezTo>
                      <a:pt x="20" y="11"/>
                      <a:pt x="21" y="11"/>
                      <a:pt x="23" y="11"/>
                    </a:cubicBezTo>
                    <a:cubicBezTo>
                      <a:pt x="23" y="9"/>
                      <a:pt x="23" y="6"/>
                      <a:pt x="23" y="6"/>
                    </a:cubicBezTo>
                    <a:cubicBezTo>
                      <a:pt x="23" y="2"/>
                      <a:pt x="20" y="0"/>
                      <a:pt x="16"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56" name="Oval 1774"/>
              <p:cNvSpPr>
                <a:spLocks noChangeArrowheads="1"/>
              </p:cNvSpPr>
              <p:nvPr/>
            </p:nvSpPr>
            <p:spPr bwMode="auto">
              <a:xfrm>
                <a:off x="20799426" y="2481263"/>
                <a:ext cx="33338"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57" name="Freeform 1775"/>
              <p:cNvSpPr>
                <a:spLocks/>
              </p:cNvSpPr>
              <p:nvPr/>
            </p:nvSpPr>
            <p:spPr bwMode="auto">
              <a:xfrm>
                <a:off x="20554951" y="2519363"/>
                <a:ext cx="101600" cy="176213"/>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7 w 27"/>
                  <a:gd name="T35" fmla="*/ 47 h 47"/>
                  <a:gd name="T36" fmla="*/ 19 w 27"/>
                  <a:gd name="T37" fmla="*/ 45 h 47"/>
                  <a:gd name="T38" fmla="*/ 19 w 27"/>
                  <a:gd name="T39" fmla="*/ 28 h 47"/>
                  <a:gd name="T40" fmla="*/ 25 w 27"/>
                  <a:gd name="T41" fmla="*/ 28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58" name="Oval 1776"/>
              <p:cNvSpPr>
                <a:spLocks noChangeArrowheads="1"/>
              </p:cNvSpPr>
              <p:nvPr/>
            </p:nvSpPr>
            <p:spPr bwMode="auto">
              <a:xfrm>
                <a:off x="20588288" y="2481263"/>
                <a:ext cx="38100"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59" name="Oval 1777"/>
              <p:cNvSpPr>
                <a:spLocks noChangeArrowheads="1"/>
              </p:cNvSpPr>
              <p:nvPr/>
            </p:nvSpPr>
            <p:spPr bwMode="auto">
              <a:xfrm>
                <a:off x="20588288" y="2714626"/>
                <a:ext cx="38100"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60" name="Freeform 1778"/>
              <p:cNvSpPr>
                <a:spLocks/>
              </p:cNvSpPr>
              <p:nvPr/>
            </p:nvSpPr>
            <p:spPr bwMode="auto">
              <a:xfrm>
                <a:off x="20313651" y="2989263"/>
                <a:ext cx="19050" cy="7938"/>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cubicBezTo>
                      <a:pt x="0" y="0"/>
                      <a:pt x="0" y="0"/>
                      <a:pt x="0" y="0"/>
                    </a:cubicBezTo>
                    <a:cubicBezTo>
                      <a:pt x="1" y="0"/>
                      <a:pt x="3" y="1"/>
                      <a:pt x="5" y="2"/>
                    </a:cubicBezTo>
                    <a:cubicBezTo>
                      <a:pt x="3" y="0"/>
                      <a:pt x="2" y="0"/>
                      <a:pt x="0"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61" name="Freeform 1779"/>
              <p:cNvSpPr>
                <a:spLocks/>
              </p:cNvSpPr>
              <p:nvPr/>
            </p:nvSpPr>
            <p:spPr bwMode="auto">
              <a:xfrm>
                <a:off x="20277138" y="2947988"/>
                <a:ext cx="36513" cy="33338"/>
              </a:xfrm>
              <a:custGeom>
                <a:avLst/>
                <a:gdLst>
                  <a:gd name="T0" fmla="*/ 10 w 10"/>
                  <a:gd name="T1" fmla="*/ 5 h 9"/>
                  <a:gd name="T2" fmla="*/ 5 w 10"/>
                  <a:gd name="T3" fmla="*/ 0 h 9"/>
                  <a:gd name="T4" fmla="*/ 0 w 10"/>
                  <a:gd name="T5" fmla="*/ 5 h 9"/>
                  <a:gd name="T6" fmla="*/ 1 w 10"/>
                  <a:gd name="T7" fmla="*/ 7 h 9"/>
                  <a:gd name="T8" fmla="*/ 6 w 10"/>
                  <a:gd name="T9" fmla="*/ 9 h 9"/>
                  <a:gd name="T10" fmla="*/ 10 w 10"/>
                  <a:gd name="T11" fmla="*/ 5 h 9"/>
                </a:gdLst>
                <a:ahLst/>
                <a:cxnLst>
                  <a:cxn ang="0">
                    <a:pos x="T0" y="T1"/>
                  </a:cxn>
                  <a:cxn ang="0">
                    <a:pos x="T2" y="T3"/>
                  </a:cxn>
                  <a:cxn ang="0">
                    <a:pos x="T4" y="T5"/>
                  </a:cxn>
                  <a:cxn ang="0">
                    <a:pos x="T6" y="T7"/>
                  </a:cxn>
                  <a:cxn ang="0">
                    <a:pos x="T8" y="T9"/>
                  </a:cxn>
                  <a:cxn ang="0">
                    <a:pos x="T10" y="T11"/>
                  </a:cxn>
                </a:cxnLst>
                <a:rect l="0" t="0" r="r" b="b"/>
                <a:pathLst>
                  <a:path w="10" h="9">
                    <a:moveTo>
                      <a:pt x="10" y="5"/>
                    </a:moveTo>
                    <a:cubicBezTo>
                      <a:pt x="10" y="2"/>
                      <a:pt x="7" y="0"/>
                      <a:pt x="5" y="0"/>
                    </a:cubicBezTo>
                    <a:cubicBezTo>
                      <a:pt x="2" y="0"/>
                      <a:pt x="0" y="2"/>
                      <a:pt x="0" y="5"/>
                    </a:cubicBezTo>
                    <a:cubicBezTo>
                      <a:pt x="0" y="5"/>
                      <a:pt x="0" y="6"/>
                      <a:pt x="1" y="7"/>
                    </a:cubicBezTo>
                    <a:cubicBezTo>
                      <a:pt x="3" y="7"/>
                      <a:pt x="4" y="8"/>
                      <a:pt x="6" y="9"/>
                    </a:cubicBezTo>
                    <a:cubicBezTo>
                      <a:pt x="8" y="9"/>
                      <a:pt x="10" y="7"/>
                      <a:pt x="10" y="5"/>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62" name="Oval 1780"/>
              <p:cNvSpPr>
                <a:spLocks noChangeArrowheads="1"/>
              </p:cNvSpPr>
              <p:nvPr/>
            </p:nvSpPr>
            <p:spPr bwMode="auto">
              <a:xfrm>
                <a:off x="20486688" y="2947988"/>
                <a:ext cx="33338"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63" name="Freeform 1781"/>
              <p:cNvSpPr>
                <a:spLocks/>
              </p:cNvSpPr>
              <p:nvPr/>
            </p:nvSpPr>
            <p:spPr bwMode="auto">
              <a:xfrm>
                <a:off x="20362863" y="2989263"/>
                <a:ext cx="74613" cy="38100"/>
              </a:xfrm>
              <a:custGeom>
                <a:avLst/>
                <a:gdLst>
                  <a:gd name="T0" fmla="*/ 13 w 20"/>
                  <a:gd name="T1" fmla="*/ 0 h 10"/>
                  <a:gd name="T2" fmla="*/ 6 w 20"/>
                  <a:gd name="T3" fmla="*/ 0 h 10"/>
                  <a:gd name="T4" fmla="*/ 0 w 20"/>
                  <a:gd name="T5" fmla="*/ 4 h 10"/>
                  <a:gd name="T6" fmla="*/ 0 w 20"/>
                  <a:gd name="T7" fmla="*/ 5 h 10"/>
                  <a:gd name="T8" fmla="*/ 4 w 20"/>
                  <a:gd name="T9" fmla="*/ 6 h 10"/>
                  <a:gd name="T10" fmla="*/ 5 w 20"/>
                  <a:gd name="T11" fmla="*/ 6 h 10"/>
                  <a:gd name="T12" fmla="*/ 5 w 20"/>
                  <a:gd name="T13" fmla="*/ 6 h 10"/>
                  <a:gd name="T14" fmla="*/ 15 w 20"/>
                  <a:gd name="T15" fmla="*/ 9 h 10"/>
                  <a:gd name="T16" fmla="*/ 14 w 20"/>
                  <a:gd name="T17" fmla="*/ 6 h 10"/>
                  <a:gd name="T18" fmla="*/ 15 w 20"/>
                  <a:gd name="T19" fmla="*/ 6 h 10"/>
                  <a:gd name="T20" fmla="*/ 16 w 20"/>
                  <a:gd name="T21" fmla="*/ 9 h 10"/>
                  <a:gd name="T22" fmla="*/ 20 w 20"/>
                  <a:gd name="T23" fmla="*/ 10 h 10"/>
                  <a:gd name="T24" fmla="*/ 19 w 20"/>
                  <a:gd name="T25" fmla="*/ 4 h 10"/>
                  <a:gd name="T26" fmla="*/ 13 w 2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0">
                    <a:moveTo>
                      <a:pt x="13" y="0"/>
                    </a:moveTo>
                    <a:cubicBezTo>
                      <a:pt x="12" y="0"/>
                      <a:pt x="7" y="0"/>
                      <a:pt x="6" y="0"/>
                    </a:cubicBezTo>
                    <a:cubicBezTo>
                      <a:pt x="3" y="0"/>
                      <a:pt x="1" y="2"/>
                      <a:pt x="0" y="4"/>
                    </a:cubicBezTo>
                    <a:cubicBezTo>
                      <a:pt x="0" y="4"/>
                      <a:pt x="0" y="5"/>
                      <a:pt x="0" y="5"/>
                    </a:cubicBezTo>
                    <a:cubicBezTo>
                      <a:pt x="2" y="5"/>
                      <a:pt x="3" y="6"/>
                      <a:pt x="4" y="6"/>
                    </a:cubicBezTo>
                    <a:cubicBezTo>
                      <a:pt x="5" y="6"/>
                      <a:pt x="5" y="6"/>
                      <a:pt x="5" y="6"/>
                    </a:cubicBezTo>
                    <a:cubicBezTo>
                      <a:pt x="5" y="6"/>
                      <a:pt x="5" y="6"/>
                      <a:pt x="5" y="6"/>
                    </a:cubicBezTo>
                    <a:cubicBezTo>
                      <a:pt x="8" y="7"/>
                      <a:pt x="12" y="8"/>
                      <a:pt x="15" y="9"/>
                    </a:cubicBezTo>
                    <a:cubicBezTo>
                      <a:pt x="14" y="6"/>
                      <a:pt x="14" y="6"/>
                      <a:pt x="14" y="6"/>
                    </a:cubicBezTo>
                    <a:cubicBezTo>
                      <a:pt x="15" y="6"/>
                      <a:pt x="15" y="6"/>
                      <a:pt x="15" y="6"/>
                    </a:cubicBezTo>
                    <a:cubicBezTo>
                      <a:pt x="15" y="6"/>
                      <a:pt x="16" y="7"/>
                      <a:pt x="16" y="9"/>
                    </a:cubicBezTo>
                    <a:cubicBezTo>
                      <a:pt x="18" y="9"/>
                      <a:pt x="19" y="9"/>
                      <a:pt x="20" y="10"/>
                    </a:cubicBezTo>
                    <a:cubicBezTo>
                      <a:pt x="20" y="8"/>
                      <a:pt x="19" y="6"/>
                      <a:pt x="19" y="4"/>
                    </a:cubicBezTo>
                    <a:cubicBezTo>
                      <a:pt x="18" y="2"/>
                      <a:pt x="16" y="0"/>
                      <a:pt x="13"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64" name="Freeform 1782"/>
              <p:cNvSpPr>
                <a:spLocks/>
              </p:cNvSpPr>
              <p:nvPr/>
            </p:nvSpPr>
            <p:spPr bwMode="auto">
              <a:xfrm>
                <a:off x="20148551" y="2755901"/>
                <a:ext cx="82550" cy="173038"/>
              </a:xfrm>
              <a:custGeom>
                <a:avLst/>
                <a:gdLst>
                  <a:gd name="T0" fmla="*/ 11 w 22"/>
                  <a:gd name="T1" fmla="*/ 23 h 46"/>
                  <a:gd name="T2" fmla="*/ 12 w 22"/>
                  <a:gd name="T3" fmla="*/ 23 h 46"/>
                  <a:gd name="T4" fmla="*/ 12 w 22"/>
                  <a:gd name="T5" fmla="*/ 44 h 46"/>
                  <a:gd name="T6" fmla="*/ 15 w 22"/>
                  <a:gd name="T7" fmla="*/ 46 h 46"/>
                  <a:gd name="T8" fmla="*/ 17 w 22"/>
                  <a:gd name="T9" fmla="*/ 44 h 46"/>
                  <a:gd name="T10" fmla="*/ 17 w 22"/>
                  <a:gd name="T11" fmla="*/ 7 h 46"/>
                  <a:gd name="T12" fmla="*/ 18 w 22"/>
                  <a:gd name="T13" fmla="*/ 7 h 46"/>
                  <a:gd name="T14" fmla="*/ 18 w 22"/>
                  <a:gd name="T15" fmla="*/ 20 h 46"/>
                  <a:gd name="T16" fmla="*/ 20 w 22"/>
                  <a:gd name="T17" fmla="*/ 23 h 46"/>
                  <a:gd name="T18" fmla="*/ 22 w 22"/>
                  <a:gd name="T19" fmla="*/ 20 h 46"/>
                  <a:gd name="T20" fmla="*/ 22 w 22"/>
                  <a:gd name="T21" fmla="*/ 6 h 46"/>
                  <a:gd name="T22" fmla="*/ 16 w 22"/>
                  <a:gd name="T23" fmla="*/ 0 h 46"/>
                  <a:gd name="T24" fmla="*/ 6 w 22"/>
                  <a:gd name="T25" fmla="*/ 0 h 46"/>
                  <a:gd name="T26" fmla="*/ 0 w 22"/>
                  <a:gd name="T27" fmla="*/ 6 h 46"/>
                  <a:gd name="T28" fmla="*/ 0 w 22"/>
                  <a:gd name="T29" fmla="*/ 20 h 46"/>
                  <a:gd name="T30" fmla="*/ 2 w 22"/>
                  <a:gd name="T31" fmla="*/ 23 h 46"/>
                  <a:gd name="T32" fmla="*/ 4 w 22"/>
                  <a:gd name="T33" fmla="*/ 20 h 46"/>
                  <a:gd name="T34" fmla="*/ 4 w 22"/>
                  <a:gd name="T35" fmla="*/ 7 h 46"/>
                  <a:gd name="T36" fmla="*/ 5 w 22"/>
                  <a:gd name="T37" fmla="*/ 7 h 46"/>
                  <a:gd name="T38" fmla="*/ 5 w 22"/>
                  <a:gd name="T39" fmla="*/ 42 h 46"/>
                  <a:gd name="T40" fmla="*/ 10 w 22"/>
                  <a:gd name="T41" fmla="*/ 45 h 46"/>
                  <a:gd name="T42" fmla="*/ 11 w 22"/>
                  <a:gd name="T43" fmla="*/ 44 h 46"/>
                  <a:gd name="T44" fmla="*/ 11 w 22"/>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11" y="23"/>
                    </a:move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2" y="23"/>
                      <a:pt x="22" y="22"/>
                      <a:pt x="22" y="20"/>
                    </a:cubicBezTo>
                    <a:cubicBezTo>
                      <a:pt x="22" y="19"/>
                      <a:pt x="22" y="7"/>
                      <a:pt x="22" y="6"/>
                    </a:cubicBezTo>
                    <a:cubicBezTo>
                      <a:pt x="22" y="2"/>
                      <a:pt x="20" y="0"/>
                      <a:pt x="16" y="0"/>
                    </a:cubicBezTo>
                    <a:cubicBezTo>
                      <a:pt x="15" y="0"/>
                      <a:pt x="8" y="0"/>
                      <a:pt x="6" y="0"/>
                    </a:cubicBezTo>
                    <a:cubicBezTo>
                      <a:pt x="3" y="0"/>
                      <a:pt x="0" y="2"/>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35"/>
                      <a:pt x="5" y="42"/>
                    </a:cubicBezTo>
                    <a:cubicBezTo>
                      <a:pt x="7" y="43"/>
                      <a:pt x="8" y="44"/>
                      <a:pt x="10" y="45"/>
                    </a:cubicBezTo>
                    <a:cubicBezTo>
                      <a:pt x="10" y="45"/>
                      <a:pt x="11" y="44"/>
                      <a:pt x="11" y="44"/>
                    </a:cubicBezTo>
                    <a:cubicBezTo>
                      <a:pt x="11" y="41"/>
                      <a:pt x="11" y="23"/>
                      <a:pt x="11" y="23"/>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65" name="Oval 1783"/>
              <p:cNvSpPr>
                <a:spLocks noChangeArrowheads="1"/>
              </p:cNvSpPr>
              <p:nvPr/>
            </p:nvSpPr>
            <p:spPr bwMode="auto">
              <a:xfrm>
                <a:off x="20486688" y="2481263"/>
                <a:ext cx="33338"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66" name="Freeform 1784"/>
              <p:cNvSpPr>
                <a:spLocks/>
              </p:cNvSpPr>
              <p:nvPr/>
            </p:nvSpPr>
            <p:spPr bwMode="auto">
              <a:xfrm>
                <a:off x="20453351" y="2755901"/>
                <a:ext cx="101600" cy="176213"/>
              </a:xfrm>
              <a:custGeom>
                <a:avLst/>
                <a:gdLst>
                  <a:gd name="T0" fmla="*/ 22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7 w 27"/>
                  <a:gd name="T15" fmla="*/ 6 h 47"/>
                  <a:gd name="T16" fmla="*/ 9 w 27"/>
                  <a:gd name="T17" fmla="*/ 6 h 47"/>
                  <a:gd name="T18" fmla="*/ 2 w 27"/>
                  <a:gd name="T19" fmla="*/ 28 h 47"/>
                  <a:gd name="T20" fmla="*/ 8 w 27"/>
                  <a:gd name="T21" fmla="*/ 28 h 47"/>
                  <a:gd name="T22" fmla="*/ 8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5 w 27"/>
                  <a:gd name="T41" fmla="*/ 28 h 47"/>
                  <a:gd name="T42" fmla="*/ 18 w 27"/>
                  <a:gd name="T43" fmla="*/ 6 h 47"/>
                  <a:gd name="T44" fmla="*/ 19 w 27"/>
                  <a:gd name="T45" fmla="*/ 6 h 47"/>
                  <a:gd name="T46" fmla="*/ 23 w 27"/>
                  <a:gd name="T47" fmla="*/ 19 h 47"/>
                  <a:gd name="T48" fmla="*/ 25 w 27"/>
                  <a:gd name="T49" fmla="*/ 20 h 47"/>
                  <a:gd name="T50" fmla="*/ 27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2" y="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67" name="Oval 1785"/>
              <p:cNvSpPr>
                <a:spLocks noChangeArrowheads="1"/>
              </p:cNvSpPr>
              <p:nvPr/>
            </p:nvSpPr>
            <p:spPr bwMode="auto">
              <a:xfrm>
                <a:off x="19969163" y="2714626"/>
                <a:ext cx="36513"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68" name="Freeform 1786"/>
              <p:cNvSpPr>
                <a:spLocks/>
              </p:cNvSpPr>
              <p:nvPr/>
            </p:nvSpPr>
            <p:spPr bwMode="auto">
              <a:xfrm>
                <a:off x="19878676" y="2714626"/>
                <a:ext cx="19050" cy="11113"/>
              </a:xfrm>
              <a:custGeom>
                <a:avLst/>
                <a:gdLst>
                  <a:gd name="T0" fmla="*/ 1 w 5"/>
                  <a:gd name="T1" fmla="*/ 0 h 3"/>
                  <a:gd name="T2" fmla="*/ 0 w 5"/>
                  <a:gd name="T3" fmla="*/ 0 h 3"/>
                  <a:gd name="T4" fmla="*/ 5 w 5"/>
                  <a:gd name="T5" fmla="*/ 3 h 3"/>
                  <a:gd name="T6" fmla="*/ 1 w 5"/>
                  <a:gd name="T7" fmla="*/ 0 h 3"/>
                </a:gdLst>
                <a:ahLst/>
                <a:cxnLst>
                  <a:cxn ang="0">
                    <a:pos x="T0" y="T1"/>
                  </a:cxn>
                  <a:cxn ang="0">
                    <a:pos x="T2" y="T3"/>
                  </a:cxn>
                  <a:cxn ang="0">
                    <a:pos x="T4" y="T5"/>
                  </a:cxn>
                  <a:cxn ang="0">
                    <a:pos x="T6" y="T7"/>
                  </a:cxn>
                </a:cxnLst>
                <a:rect l="0" t="0" r="r" b="b"/>
                <a:pathLst>
                  <a:path w="5" h="3">
                    <a:moveTo>
                      <a:pt x="1" y="0"/>
                    </a:moveTo>
                    <a:cubicBezTo>
                      <a:pt x="1" y="0"/>
                      <a:pt x="0" y="0"/>
                      <a:pt x="0" y="0"/>
                    </a:cubicBezTo>
                    <a:cubicBezTo>
                      <a:pt x="2" y="1"/>
                      <a:pt x="4" y="2"/>
                      <a:pt x="5" y="3"/>
                    </a:cubicBezTo>
                    <a:cubicBezTo>
                      <a:pt x="5" y="1"/>
                      <a:pt x="3" y="0"/>
                      <a:pt x="1"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69" name="Freeform 1787"/>
              <p:cNvSpPr>
                <a:spLocks/>
              </p:cNvSpPr>
              <p:nvPr/>
            </p:nvSpPr>
            <p:spPr bwMode="auto">
              <a:xfrm>
                <a:off x="19934238" y="2519363"/>
                <a:ext cx="101600" cy="176213"/>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7 w 27"/>
                  <a:gd name="T35" fmla="*/ 47 h 47"/>
                  <a:gd name="T36" fmla="*/ 19 w 27"/>
                  <a:gd name="T37" fmla="*/ 45 h 47"/>
                  <a:gd name="T38" fmla="*/ 19 w 27"/>
                  <a:gd name="T39" fmla="*/ 28 h 47"/>
                  <a:gd name="T40" fmla="*/ 25 w 27"/>
                  <a:gd name="T41" fmla="*/ 28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70" name="Oval 1788"/>
              <p:cNvSpPr>
                <a:spLocks noChangeArrowheads="1"/>
              </p:cNvSpPr>
              <p:nvPr/>
            </p:nvSpPr>
            <p:spPr bwMode="auto">
              <a:xfrm>
                <a:off x="19867563" y="2481263"/>
                <a:ext cx="33338"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71" name="Freeform 1789"/>
              <p:cNvSpPr>
                <a:spLocks/>
              </p:cNvSpPr>
              <p:nvPr/>
            </p:nvSpPr>
            <p:spPr bwMode="auto">
              <a:xfrm>
                <a:off x="19840576" y="2519363"/>
                <a:ext cx="82550" cy="176213"/>
              </a:xfrm>
              <a:custGeom>
                <a:avLst/>
                <a:gdLst>
                  <a:gd name="T0" fmla="*/ 4 w 22"/>
                  <a:gd name="T1" fmla="*/ 21 h 47"/>
                  <a:gd name="T2" fmla="*/ 4 w 22"/>
                  <a:gd name="T3" fmla="*/ 8 h 47"/>
                  <a:gd name="T4" fmla="*/ 5 w 22"/>
                  <a:gd name="T5" fmla="*/ 8 h 47"/>
                  <a:gd name="T6" fmla="*/ 5 w 22"/>
                  <a:gd name="T7" fmla="*/ 44 h 47"/>
                  <a:gd name="T8" fmla="*/ 8 w 22"/>
                  <a:gd name="T9" fmla="*/ 47 h 47"/>
                  <a:gd name="T10" fmla="*/ 11 w 22"/>
                  <a:gd name="T11" fmla="*/ 44 h 47"/>
                  <a:gd name="T12" fmla="*/ 11 w 22"/>
                  <a:gd name="T13" fmla="*/ 23 h 47"/>
                  <a:gd name="T14" fmla="*/ 12 w 22"/>
                  <a:gd name="T15" fmla="*/ 23 h 47"/>
                  <a:gd name="T16" fmla="*/ 12 w 22"/>
                  <a:gd name="T17" fmla="*/ 44 h 47"/>
                  <a:gd name="T18" fmla="*/ 14 w 22"/>
                  <a:gd name="T19" fmla="*/ 47 h 47"/>
                  <a:gd name="T20" fmla="*/ 17 w 22"/>
                  <a:gd name="T21" fmla="*/ 44 h 47"/>
                  <a:gd name="T22" fmla="*/ 17 w 22"/>
                  <a:gd name="T23" fmla="*/ 8 h 47"/>
                  <a:gd name="T24" fmla="*/ 18 w 22"/>
                  <a:gd name="T25" fmla="*/ 8 h 47"/>
                  <a:gd name="T26" fmla="*/ 18 w 22"/>
                  <a:gd name="T27" fmla="*/ 21 h 47"/>
                  <a:gd name="T28" fmla="*/ 20 w 22"/>
                  <a:gd name="T29" fmla="*/ 23 h 47"/>
                  <a:gd name="T30" fmla="*/ 22 w 22"/>
                  <a:gd name="T31" fmla="*/ 21 h 47"/>
                  <a:gd name="T32" fmla="*/ 22 w 22"/>
                  <a:gd name="T33" fmla="*/ 6 h 47"/>
                  <a:gd name="T34" fmla="*/ 16 w 22"/>
                  <a:gd name="T35" fmla="*/ 0 h 47"/>
                  <a:gd name="T36" fmla="*/ 6 w 22"/>
                  <a:gd name="T37" fmla="*/ 0 h 47"/>
                  <a:gd name="T38" fmla="*/ 0 w 22"/>
                  <a:gd name="T39" fmla="*/ 5 h 47"/>
                  <a:gd name="T40" fmla="*/ 1 w 22"/>
                  <a:gd name="T41" fmla="*/ 16 h 47"/>
                  <a:gd name="T42" fmla="*/ 1 w 22"/>
                  <a:gd name="T43" fmla="*/ 23 h 47"/>
                  <a:gd name="T44" fmla="*/ 2 w 22"/>
                  <a:gd name="T45" fmla="*/ 23 h 47"/>
                  <a:gd name="T46" fmla="*/ 4 w 22"/>
                  <a:gd name="T47"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47">
                    <a:moveTo>
                      <a:pt x="4" y="21"/>
                    </a:move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2" y="22"/>
                      <a:pt x="22" y="21"/>
                    </a:cubicBezTo>
                    <a:cubicBezTo>
                      <a:pt x="22" y="20"/>
                      <a:pt x="22" y="8"/>
                      <a:pt x="22" y="6"/>
                    </a:cubicBezTo>
                    <a:cubicBezTo>
                      <a:pt x="22" y="3"/>
                      <a:pt x="20" y="0"/>
                      <a:pt x="16" y="0"/>
                    </a:cubicBezTo>
                    <a:cubicBezTo>
                      <a:pt x="15" y="0"/>
                      <a:pt x="8" y="0"/>
                      <a:pt x="6" y="0"/>
                    </a:cubicBezTo>
                    <a:cubicBezTo>
                      <a:pt x="3" y="0"/>
                      <a:pt x="0" y="3"/>
                      <a:pt x="0" y="5"/>
                    </a:cubicBezTo>
                    <a:cubicBezTo>
                      <a:pt x="1" y="9"/>
                      <a:pt x="1" y="12"/>
                      <a:pt x="1" y="16"/>
                    </a:cubicBezTo>
                    <a:cubicBezTo>
                      <a:pt x="2" y="19"/>
                      <a:pt x="1" y="21"/>
                      <a:pt x="1" y="23"/>
                    </a:cubicBezTo>
                    <a:cubicBezTo>
                      <a:pt x="1" y="23"/>
                      <a:pt x="2" y="23"/>
                      <a:pt x="2" y="23"/>
                    </a:cubicBezTo>
                    <a:cubicBezTo>
                      <a:pt x="3" y="23"/>
                      <a:pt x="4" y="22"/>
                      <a:pt x="4"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72" name="Freeform 1790"/>
              <p:cNvSpPr>
                <a:spLocks/>
              </p:cNvSpPr>
              <p:nvPr/>
            </p:nvSpPr>
            <p:spPr bwMode="auto">
              <a:xfrm>
                <a:off x="19969163" y="2755901"/>
                <a:ext cx="58738" cy="49213"/>
              </a:xfrm>
              <a:custGeom>
                <a:avLst/>
                <a:gdLst>
                  <a:gd name="T0" fmla="*/ 10 w 16"/>
                  <a:gd name="T1" fmla="*/ 0 h 13"/>
                  <a:gd name="T2" fmla="*/ 0 w 16"/>
                  <a:gd name="T3" fmla="*/ 0 h 13"/>
                  <a:gd name="T4" fmla="*/ 11 w 16"/>
                  <a:gd name="T5" fmla="*/ 8 h 13"/>
                  <a:gd name="T6" fmla="*/ 11 w 16"/>
                  <a:gd name="T7" fmla="*/ 7 h 13"/>
                  <a:gd name="T8" fmla="*/ 12 w 16"/>
                  <a:gd name="T9" fmla="*/ 7 h 13"/>
                  <a:gd name="T10" fmla="*/ 12 w 16"/>
                  <a:gd name="T11" fmla="*/ 9 h 13"/>
                  <a:gd name="T12" fmla="*/ 16 w 16"/>
                  <a:gd name="T13" fmla="*/ 13 h 13"/>
                  <a:gd name="T14" fmla="*/ 16 w 16"/>
                  <a:gd name="T15" fmla="*/ 6 h 13"/>
                  <a:gd name="T16" fmla="*/ 1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0" y="0"/>
                    </a:moveTo>
                    <a:cubicBezTo>
                      <a:pt x="8" y="0"/>
                      <a:pt x="2" y="0"/>
                      <a:pt x="0" y="0"/>
                    </a:cubicBezTo>
                    <a:cubicBezTo>
                      <a:pt x="4" y="3"/>
                      <a:pt x="7" y="5"/>
                      <a:pt x="11" y="8"/>
                    </a:cubicBezTo>
                    <a:cubicBezTo>
                      <a:pt x="11" y="8"/>
                      <a:pt x="11" y="7"/>
                      <a:pt x="11" y="7"/>
                    </a:cubicBezTo>
                    <a:cubicBezTo>
                      <a:pt x="11" y="7"/>
                      <a:pt x="11" y="7"/>
                      <a:pt x="12" y="7"/>
                    </a:cubicBezTo>
                    <a:cubicBezTo>
                      <a:pt x="12" y="7"/>
                      <a:pt x="12" y="8"/>
                      <a:pt x="12" y="9"/>
                    </a:cubicBezTo>
                    <a:cubicBezTo>
                      <a:pt x="13" y="10"/>
                      <a:pt x="15" y="12"/>
                      <a:pt x="16" y="13"/>
                    </a:cubicBezTo>
                    <a:cubicBezTo>
                      <a:pt x="16" y="10"/>
                      <a:pt x="16" y="7"/>
                      <a:pt x="16" y="6"/>
                    </a:cubicBezTo>
                    <a:cubicBezTo>
                      <a:pt x="16" y="2"/>
                      <a:pt x="14" y="0"/>
                      <a:pt x="10"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73" name="Oval 1791"/>
              <p:cNvSpPr>
                <a:spLocks noChangeArrowheads="1"/>
              </p:cNvSpPr>
              <p:nvPr/>
            </p:nvSpPr>
            <p:spPr bwMode="auto">
              <a:xfrm>
                <a:off x="19969163" y="2481263"/>
                <a:ext cx="36513"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grpSp>
          <p:nvGrpSpPr>
            <p:cNvPr id="2094" name="Group 2093"/>
            <p:cNvGrpSpPr/>
            <p:nvPr/>
          </p:nvGrpSpPr>
          <p:grpSpPr>
            <a:xfrm>
              <a:off x="23049877" y="1909695"/>
              <a:ext cx="2962454" cy="1763713"/>
              <a:chOff x="23302880" y="1935508"/>
              <a:chExt cx="2962454" cy="1763713"/>
            </a:xfrm>
            <a:grpFill/>
          </p:grpSpPr>
          <p:grpSp>
            <p:nvGrpSpPr>
              <p:cNvPr id="2092" name="Group 2091"/>
              <p:cNvGrpSpPr/>
              <p:nvPr/>
            </p:nvGrpSpPr>
            <p:grpSpPr>
              <a:xfrm>
                <a:off x="23302880" y="1935508"/>
                <a:ext cx="2962454" cy="1763713"/>
                <a:chOff x="15213496" y="701676"/>
                <a:chExt cx="3413088" cy="2032000"/>
              </a:xfrm>
              <a:grpFill/>
            </p:grpSpPr>
            <p:sp>
              <p:nvSpPr>
                <p:cNvPr id="2089" name="Oval 2088"/>
                <p:cNvSpPr/>
                <p:nvPr/>
              </p:nvSpPr>
              <p:spPr bwMode="auto">
                <a:xfrm>
                  <a:off x="15915860" y="701676"/>
                  <a:ext cx="2710724" cy="2032000"/>
                </a:xfrm>
                <a:prstGeom prst="ellipse">
                  <a:avLst/>
                </a:prstGeom>
                <a:noFill/>
                <a:ln w="9525" cap="flat" cmpd="sng" algn="ctr">
                  <a:solidFill>
                    <a:schemeClr val="tx1"/>
                  </a:solidFill>
                  <a:prstDash val="sysDash"/>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639837" fontAlgn="base">
                    <a:spcBef>
                      <a:spcPct val="0"/>
                    </a:spcBef>
                    <a:spcAft>
                      <a:spcPct val="0"/>
                    </a:spcAft>
                  </a:pPr>
                  <a:endParaRPr lang="en-US" sz="1400" spc="-35"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90" name="Straight Connector 2089"/>
                <p:cNvCxnSpPr/>
                <p:nvPr/>
              </p:nvCxnSpPr>
              <p:spPr>
                <a:xfrm>
                  <a:off x="15213496" y="1741488"/>
                  <a:ext cx="702365" cy="0"/>
                </a:xfrm>
                <a:prstGeom prst="line">
                  <a:avLst/>
                </a:prstGeom>
                <a:grpFill/>
                <a:ln w="9525" cap="flat" cmpd="sng" algn="ctr">
                  <a:solidFill>
                    <a:schemeClr val="tx1"/>
                  </a:solidFill>
                  <a:prstDash val="sysDash"/>
                </a:ln>
                <a:effectLst/>
              </p:spPr>
            </p:cxnSp>
          </p:grpSp>
          <p:sp>
            <p:nvSpPr>
              <p:cNvPr id="486" name="Freeform 1961"/>
              <p:cNvSpPr>
                <a:spLocks noEditPoints="1"/>
              </p:cNvSpPr>
              <p:nvPr/>
            </p:nvSpPr>
            <p:spPr bwMode="auto">
              <a:xfrm>
                <a:off x="24720089" y="2171320"/>
                <a:ext cx="817451" cy="1306513"/>
              </a:xfrm>
              <a:custGeom>
                <a:avLst/>
                <a:gdLst>
                  <a:gd name="T0" fmla="*/ 53 w 163"/>
                  <a:gd name="T1" fmla="*/ 29 h 348"/>
                  <a:gd name="T2" fmla="*/ 81 w 163"/>
                  <a:gd name="T3" fmla="*/ 57 h 348"/>
                  <a:gd name="T4" fmla="*/ 110 w 163"/>
                  <a:gd name="T5" fmla="*/ 29 h 348"/>
                  <a:gd name="T6" fmla="*/ 81 w 163"/>
                  <a:gd name="T7" fmla="*/ 0 h 348"/>
                  <a:gd name="T8" fmla="*/ 53 w 163"/>
                  <a:gd name="T9" fmla="*/ 29 h 348"/>
                  <a:gd name="T10" fmla="*/ 161 w 163"/>
                  <a:gd name="T11" fmla="*/ 175 h 348"/>
                  <a:gd name="T12" fmla="*/ 137 w 163"/>
                  <a:gd name="T13" fmla="*/ 91 h 348"/>
                  <a:gd name="T14" fmla="*/ 104 w 163"/>
                  <a:gd name="T15" fmla="*/ 65 h 348"/>
                  <a:gd name="T16" fmla="*/ 59 w 163"/>
                  <a:gd name="T17" fmla="*/ 65 h 348"/>
                  <a:gd name="T18" fmla="*/ 26 w 163"/>
                  <a:gd name="T19" fmla="*/ 91 h 348"/>
                  <a:gd name="T20" fmla="*/ 1 w 163"/>
                  <a:gd name="T21" fmla="*/ 175 h 348"/>
                  <a:gd name="T22" fmla="*/ 9 w 163"/>
                  <a:gd name="T23" fmla="*/ 189 h 348"/>
                  <a:gd name="T24" fmla="*/ 23 w 163"/>
                  <a:gd name="T25" fmla="*/ 182 h 348"/>
                  <a:gd name="T26" fmla="*/ 46 w 163"/>
                  <a:gd name="T27" fmla="*/ 103 h 348"/>
                  <a:gd name="T28" fmla="*/ 53 w 163"/>
                  <a:gd name="T29" fmla="*/ 103 h 348"/>
                  <a:gd name="T30" fmla="*/ 14 w 163"/>
                  <a:gd name="T31" fmla="*/ 235 h 348"/>
                  <a:gd name="T32" fmla="*/ 51 w 163"/>
                  <a:gd name="T33" fmla="*/ 235 h 348"/>
                  <a:gd name="T34" fmla="*/ 51 w 163"/>
                  <a:gd name="T35" fmla="*/ 334 h 348"/>
                  <a:gd name="T36" fmla="*/ 65 w 163"/>
                  <a:gd name="T37" fmla="*/ 348 h 348"/>
                  <a:gd name="T38" fmla="*/ 78 w 163"/>
                  <a:gd name="T39" fmla="*/ 334 h 348"/>
                  <a:gd name="T40" fmla="*/ 78 w 163"/>
                  <a:gd name="T41" fmla="*/ 235 h 348"/>
                  <a:gd name="T42" fmla="*/ 85 w 163"/>
                  <a:gd name="T43" fmla="*/ 235 h 348"/>
                  <a:gd name="T44" fmla="*/ 85 w 163"/>
                  <a:gd name="T45" fmla="*/ 334 h 348"/>
                  <a:gd name="T46" fmla="*/ 98 w 163"/>
                  <a:gd name="T47" fmla="*/ 348 h 348"/>
                  <a:gd name="T48" fmla="*/ 112 w 163"/>
                  <a:gd name="T49" fmla="*/ 334 h 348"/>
                  <a:gd name="T50" fmla="*/ 112 w 163"/>
                  <a:gd name="T51" fmla="*/ 235 h 348"/>
                  <a:gd name="T52" fmla="*/ 149 w 163"/>
                  <a:gd name="T53" fmla="*/ 235 h 348"/>
                  <a:gd name="T54" fmla="*/ 110 w 163"/>
                  <a:gd name="T55" fmla="*/ 103 h 348"/>
                  <a:gd name="T56" fmla="*/ 117 w 163"/>
                  <a:gd name="T57" fmla="*/ 103 h 348"/>
                  <a:gd name="T58" fmla="*/ 140 w 163"/>
                  <a:gd name="T59" fmla="*/ 182 h 348"/>
                  <a:gd name="T60" fmla="*/ 154 w 163"/>
                  <a:gd name="T61" fmla="*/ 189 h 348"/>
                  <a:gd name="T62" fmla="*/ 161 w 163"/>
                  <a:gd name="T63" fmla="*/ 1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 h="348">
                    <a:moveTo>
                      <a:pt x="53" y="29"/>
                    </a:moveTo>
                    <a:cubicBezTo>
                      <a:pt x="53" y="45"/>
                      <a:pt x="66" y="57"/>
                      <a:pt x="81" y="57"/>
                    </a:cubicBezTo>
                    <a:cubicBezTo>
                      <a:pt x="97" y="57"/>
                      <a:pt x="110" y="45"/>
                      <a:pt x="110" y="29"/>
                    </a:cubicBezTo>
                    <a:cubicBezTo>
                      <a:pt x="110" y="13"/>
                      <a:pt x="97" y="0"/>
                      <a:pt x="81" y="0"/>
                    </a:cubicBezTo>
                    <a:cubicBezTo>
                      <a:pt x="66" y="0"/>
                      <a:pt x="53" y="13"/>
                      <a:pt x="53" y="29"/>
                    </a:cubicBezTo>
                    <a:close/>
                    <a:moveTo>
                      <a:pt x="161" y="175"/>
                    </a:moveTo>
                    <a:cubicBezTo>
                      <a:pt x="160" y="171"/>
                      <a:pt x="147" y="127"/>
                      <a:pt x="137" y="91"/>
                    </a:cubicBezTo>
                    <a:cubicBezTo>
                      <a:pt x="133" y="78"/>
                      <a:pt x="118" y="65"/>
                      <a:pt x="104" y="65"/>
                    </a:cubicBezTo>
                    <a:cubicBezTo>
                      <a:pt x="97" y="65"/>
                      <a:pt x="65" y="65"/>
                      <a:pt x="59" y="65"/>
                    </a:cubicBezTo>
                    <a:cubicBezTo>
                      <a:pt x="44" y="65"/>
                      <a:pt x="30" y="78"/>
                      <a:pt x="26" y="91"/>
                    </a:cubicBezTo>
                    <a:cubicBezTo>
                      <a:pt x="16" y="127"/>
                      <a:pt x="3" y="171"/>
                      <a:pt x="1" y="175"/>
                    </a:cubicBezTo>
                    <a:cubicBezTo>
                      <a:pt x="0" y="182"/>
                      <a:pt x="3" y="188"/>
                      <a:pt x="9" y="189"/>
                    </a:cubicBezTo>
                    <a:cubicBezTo>
                      <a:pt x="15" y="191"/>
                      <a:pt x="21" y="188"/>
                      <a:pt x="23" y="182"/>
                    </a:cubicBezTo>
                    <a:cubicBezTo>
                      <a:pt x="26" y="173"/>
                      <a:pt x="46" y="103"/>
                      <a:pt x="46" y="103"/>
                    </a:cubicBezTo>
                    <a:cubicBezTo>
                      <a:pt x="53" y="103"/>
                      <a:pt x="53" y="103"/>
                      <a:pt x="53" y="103"/>
                    </a:cubicBezTo>
                    <a:cubicBezTo>
                      <a:pt x="14" y="235"/>
                      <a:pt x="14" y="235"/>
                      <a:pt x="14" y="235"/>
                    </a:cubicBezTo>
                    <a:cubicBezTo>
                      <a:pt x="51" y="235"/>
                      <a:pt x="51" y="235"/>
                      <a:pt x="51" y="235"/>
                    </a:cubicBezTo>
                    <a:cubicBezTo>
                      <a:pt x="51" y="280"/>
                      <a:pt x="51" y="329"/>
                      <a:pt x="51" y="334"/>
                    </a:cubicBezTo>
                    <a:cubicBezTo>
                      <a:pt x="51" y="342"/>
                      <a:pt x="57" y="348"/>
                      <a:pt x="65" y="348"/>
                    </a:cubicBezTo>
                    <a:cubicBezTo>
                      <a:pt x="72" y="348"/>
                      <a:pt x="78" y="342"/>
                      <a:pt x="78" y="334"/>
                    </a:cubicBezTo>
                    <a:cubicBezTo>
                      <a:pt x="78" y="323"/>
                      <a:pt x="78" y="235"/>
                      <a:pt x="78" y="235"/>
                    </a:cubicBezTo>
                    <a:cubicBezTo>
                      <a:pt x="85" y="235"/>
                      <a:pt x="85" y="235"/>
                      <a:pt x="85" y="235"/>
                    </a:cubicBezTo>
                    <a:cubicBezTo>
                      <a:pt x="85" y="235"/>
                      <a:pt x="85" y="323"/>
                      <a:pt x="85" y="334"/>
                    </a:cubicBezTo>
                    <a:cubicBezTo>
                      <a:pt x="85" y="342"/>
                      <a:pt x="91" y="348"/>
                      <a:pt x="98" y="348"/>
                    </a:cubicBezTo>
                    <a:cubicBezTo>
                      <a:pt x="106" y="348"/>
                      <a:pt x="112" y="342"/>
                      <a:pt x="112" y="334"/>
                    </a:cubicBezTo>
                    <a:cubicBezTo>
                      <a:pt x="112" y="329"/>
                      <a:pt x="112" y="280"/>
                      <a:pt x="112" y="235"/>
                    </a:cubicBezTo>
                    <a:cubicBezTo>
                      <a:pt x="149" y="235"/>
                      <a:pt x="149" y="235"/>
                      <a:pt x="149" y="235"/>
                    </a:cubicBezTo>
                    <a:cubicBezTo>
                      <a:pt x="110" y="103"/>
                      <a:pt x="110" y="103"/>
                      <a:pt x="110" y="103"/>
                    </a:cubicBezTo>
                    <a:cubicBezTo>
                      <a:pt x="117" y="103"/>
                      <a:pt x="117" y="103"/>
                      <a:pt x="117" y="103"/>
                    </a:cubicBezTo>
                    <a:cubicBezTo>
                      <a:pt x="117" y="103"/>
                      <a:pt x="137" y="173"/>
                      <a:pt x="140" y="182"/>
                    </a:cubicBezTo>
                    <a:cubicBezTo>
                      <a:pt x="142" y="188"/>
                      <a:pt x="148" y="191"/>
                      <a:pt x="154" y="189"/>
                    </a:cubicBezTo>
                    <a:cubicBezTo>
                      <a:pt x="160" y="188"/>
                      <a:pt x="163" y="182"/>
                      <a:pt x="161" y="175"/>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grpSp>
      <p:grpSp>
        <p:nvGrpSpPr>
          <p:cNvPr id="2122" name="Group 2121"/>
          <p:cNvGrpSpPr/>
          <p:nvPr/>
        </p:nvGrpSpPr>
        <p:grpSpPr>
          <a:xfrm>
            <a:off x="5772384" y="3817600"/>
            <a:ext cx="794070" cy="645134"/>
            <a:chOff x="11671300" y="927101"/>
            <a:chExt cx="882651" cy="657224"/>
          </a:xfrm>
          <a:solidFill>
            <a:srgbClr val="92D050"/>
          </a:solidFill>
        </p:grpSpPr>
        <p:sp>
          <p:nvSpPr>
            <p:cNvPr id="2100" name="Freeform 1966"/>
            <p:cNvSpPr>
              <a:spLocks/>
            </p:cNvSpPr>
            <p:nvPr/>
          </p:nvSpPr>
          <p:spPr bwMode="auto">
            <a:xfrm>
              <a:off x="11679238" y="927101"/>
              <a:ext cx="117475" cy="241300"/>
            </a:xfrm>
            <a:custGeom>
              <a:avLst/>
              <a:gdLst>
                <a:gd name="T0" fmla="*/ 2 w 74"/>
                <a:gd name="T1" fmla="*/ 152 h 152"/>
                <a:gd name="T2" fmla="*/ 2 w 74"/>
                <a:gd name="T3" fmla="*/ 130 h 152"/>
                <a:gd name="T4" fmla="*/ 24 w 74"/>
                <a:gd name="T5" fmla="*/ 130 h 152"/>
                <a:gd name="T6" fmla="*/ 24 w 74"/>
                <a:gd name="T7" fmla="*/ 29 h 152"/>
                <a:gd name="T8" fmla="*/ 0 w 74"/>
                <a:gd name="T9" fmla="*/ 34 h 152"/>
                <a:gd name="T10" fmla="*/ 0 w 74"/>
                <a:gd name="T11" fmla="*/ 12 h 152"/>
                <a:gd name="T12" fmla="*/ 50 w 74"/>
                <a:gd name="T13" fmla="*/ 0 h 152"/>
                <a:gd name="T14" fmla="*/ 50 w 74"/>
                <a:gd name="T15" fmla="*/ 130 h 152"/>
                <a:gd name="T16" fmla="*/ 74 w 74"/>
                <a:gd name="T17" fmla="*/ 130 h 152"/>
                <a:gd name="T18" fmla="*/ 74 w 74"/>
                <a:gd name="T19" fmla="*/ 152 h 152"/>
                <a:gd name="T20" fmla="*/ 2 w 74"/>
                <a:gd name="T21"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152">
                  <a:moveTo>
                    <a:pt x="2" y="152"/>
                  </a:moveTo>
                  <a:lnTo>
                    <a:pt x="2" y="130"/>
                  </a:lnTo>
                  <a:lnTo>
                    <a:pt x="24" y="130"/>
                  </a:lnTo>
                  <a:lnTo>
                    <a:pt x="24" y="29"/>
                  </a:lnTo>
                  <a:lnTo>
                    <a:pt x="0" y="34"/>
                  </a:lnTo>
                  <a:lnTo>
                    <a:pt x="0" y="12"/>
                  </a:lnTo>
                  <a:lnTo>
                    <a:pt x="50" y="0"/>
                  </a:lnTo>
                  <a:lnTo>
                    <a:pt x="50" y="130"/>
                  </a:lnTo>
                  <a:lnTo>
                    <a:pt x="74" y="130"/>
                  </a:lnTo>
                  <a:lnTo>
                    <a:pt x="74" y="152"/>
                  </a:lnTo>
                  <a:lnTo>
                    <a:pt x="2"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01" name="Freeform 1967"/>
            <p:cNvSpPr>
              <a:spLocks noEditPoints="1"/>
            </p:cNvSpPr>
            <p:nvPr/>
          </p:nvSpPr>
          <p:spPr bwMode="auto">
            <a:xfrm>
              <a:off x="11820525" y="927101"/>
              <a:ext cx="131763" cy="244475"/>
            </a:xfrm>
            <a:custGeom>
              <a:avLst/>
              <a:gdLst>
                <a:gd name="T0" fmla="*/ 17 w 35"/>
                <a:gd name="T1" fmla="*/ 64 h 64"/>
                <a:gd name="T2" fmla="*/ 0 w 35"/>
                <a:gd name="T3" fmla="*/ 33 h 64"/>
                <a:gd name="T4" fmla="*/ 18 w 35"/>
                <a:gd name="T5" fmla="*/ 0 h 64"/>
                <a:gd name="T6" fmla="*/ 35 w 35"/>
                <a:gd name="T7" fmla="*/ 32 h 64"/>
                <a:gd name="T8" fmla="*/ 17 w 35"/>
                <a:gd name="T9" fmla="*/ 64 h 64"/>
                <a:gd name="T10" fmla="*/ 17 w 35"/>
                <a:gd name="T11" fmla="*/ 10 h 64"/>
                <a:gd name="T12" fmla="*/ 13 w 35"/>
                <a:gd name="T13" fmla="*/ 15 h 64"/>
                <a:gd name="T14" fmla="*/ 11 w 35"/>
                <a:gd name="T15" fmla="*/ 33 h 64"/>
                <a:gd name="T16" fmla="*/ 13 w 35"/>
                <a:gd name="T17" fmla="*/ 50 h 64"/>
                <a:gd name="T18" fmla="*/ 17 w 35"/>
                <a:gd name="T19" fmla="*/ 55 h 64"/>
                <a:gd name="T20" fmla="*/ 22 w 35"/>
                <a:gd name="T21" fmla="*/ 49 h 64"/>
                <a:gd name="T22" fmla="*/ 23 w 35"/>
                <a:gd name="T23" fmla="*/ 32 h 64"/>
                <a:gd name="T24" fmla="*/ 22 w 35"/>
                <a:gd name="T25" fmla="*/ 15 h 64"/>
                <a:gd name="T26" fmla="*/ 17 w 35"/>
                <a:gd name="T27"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64">
                  <a:moveTo>
                    <a:pt x="17" y="64"/>
                  </a:moveTo>
                  <a:cubicBezTo>
                    <a:pt x="6" y="64"/>
                    <a:pt x="0" y="54"/>
                    <a:pt x="0" y="33"/>
                  </a:cubicBezTo>
                  <a:cubicBezTo>
                    <a:pt x="0" y="11"/>
                    <a:pt x="6" y="0"/>
                    <a:pt x="18" y="0"/>
                  </a:cubicBezTo>
                  <a:cubicBezTo>
                    <a:pt x="29" y="0"/>
                    <a:pt x="35" y="11"/>
                    <a:pt x="35" y="32"/>
                  </a:cubicBezTo>
                  <a:cubicBezTo>
                    <a:pt x="35" y="53"/>
                    <a:pt x="29" y="64"/>
                    <a:pt x="17" y="64"/>
                  </a:cubicBezTo>
                  <a:close/>
                  <a:moveTo>
                    <a:pt x="17" y="10"/>
                  </a:moveTo>
                  <a:cubicBezTo>
                    <a:pt x="15" y="10"/>
                    <a:pt x="14" y="11"/>
                    <a:pt x="13" y="15"/>
                  </a:cubicBezTo>
                  <a:cubicBezTo>
                    <a:pt x="12" y="19"/>
                    <a:pt x="11" y="25"/>
                    <a:pt x="11" y="33"/>
                  </a:cubicBezTo>
                  <a:cubicBezTo>
                    <a:pt x="11" y="41"/>
                    <a:pt x="12" y="46"/>
                    <a:pt x="13" y="50"/>
                  </a:cubicBezTo>
                  <a:cubicBezTo>
                    <a:pt x="14" y="53"/>
                    <a:pt x="15" y="55"/>
                    <a:pt x="17" y="55"/>
                  </a:cubicBezTo>
                  <a:cubicBezTo>
                    <a:pt x="19" y="55"/>
                    <a:pt x="21" y="53"/>
                    <a:pt x="22" y="49"/>
                  </a:cubicBezTo>
                  <a:cubicBezTo>
                    <a:pt x="23" y="46"/>
                    <a:pt x="23" y="40"/>
                    <a:pt x="23" y="32"/>
                  </a:cubicBezTo>
                  <a:cubicBezTo>
                    <a:pt x="23" y="24"/>
                    <a:pt x="23" y="19"/>
                    <a:pt x="22" y="15"/>
                  </a:cubicBezTo>
                  <a:cubicBezTo>
                    <a:pt x="21" y="11"/>
                    <a:pt x="20" y="10"/>
                    <a:pt x="1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02" name="Freeform 1968"/>
            <p:cNvSpPr>
              <a:spLocks/>
            </p:cNvSpPr>
            <p:nvPr/>
          </p:nvSpPr>
          <p:spPr bwMode="auto">
            <a:xfrm>
              <a:off x="11979275" y="931863"/>
              <a:ext cx="201613" cy="236537"/>
            </a:xfrm>
            <a:custGeom>
              <a:avLst/>
              <a:gdLst>
                <a:gd name="T0" fmla="*/ 42 w 53"/>
                <a:gd name="T1" fmla="*/ 62 h 62"/>
                <a:gd name="T2" fmla="*/ 42 w 53"/>
                <a:gd name="T3" fmla="*/ 26 h 62"/>
                <a:gd name="T4" fmla="*/ 43 w 53"/>
                <a:gd name="T5" fmla="*/ 12 h 62"/>
                <a:gd name="T6" fmla="*/ 43 w 53"/>
                <a:gd name="T7" fmla="*/ 12 h 62"/>
                <a:gd name="T8" fmla="*/ 41 w 53"/>
                <a:gd name="T9" fmla="*/ 23 h 62"/>
                <a:gd name="T10" fmla="*/ 32 w 53"/>
                <a:gd name="T11" fmla="*/ 62 h 62"/>
                <a:gd name="T12" fmla="*/ 21 w 53"/>
                <a:gd name="T13" fmla="*/ 62 h 62"/>
                <a:gd name="T14" fmla="*/ 12 w 53"/>
                <a:gd name="T15" fmla="*/ 23 h 62"/>
                <a:gd name="T16" fmla="*/ 10 w 53"/>
                <a:gd name="T17" fmla="*/ 12 h 62"/>
                <a:gd name="T18" fmla="*/ 10 w 53"/>
                <a:gd name="T19" fmla="*/ 12 h 62"/>
                <a:gd name="T20" fmla="*/ 10 w 53"/>
                <a:gd name="T21" fmla="*/ 29 h 62"/>
                <a:gd name="T22" fmla="*/ 10 w 53"/>
                <a:gd name="T23" fmla="*/ 62 h 62"/>
                <a:gd name="T24" fmla="*/ 0 w 53"/>
                <a:gd name="T25" fmla="*/ 62 h 62"/>
                <a:gd name="T26" fmla="*/ 0 w 53"/>
                <a:gd name="T27" fmla="*/ 0 h 62"/>
                <a:gd name="T28" fmla="*/ 17 w 53"/>
                <a:gd name="T29" fmla="*/ 0 h 62"/>
                <a:gd name="T30" fmla="*/ 25 w 53"/>
                <a:gd name="T31" fmla="*/ 38 h 62"/>
                <a:gd name="T32" fmla="*/ 27 w 53"/>
                <a:gd name="T33" fmla="*/ 47 h 62"/>
                <a:gd name="T34" fmla="*/ 27 w 53"/>
                <a:gd name="T35" fmla="*/ 47 h 62"/>
                <a:gd name="T36" fmla="*/ 27 w 53"/>
                <a:gd name="T37" fmla="*/ 45 h 62"/>
                <a:gd name="T38" fmla="*/ 28 w 53"/>
                <a:gd name="T39" fmla="*/ 38 h 62"/>
                <a:gd name="T40" fmla="*/ 37 w 53"/>
                <a:gd name="T41" fmla="*/ 0 h 62"/>
                <a:gd name="T42" fmla="*/ 53 w 53"/>
                <a:gd name="T43" fmla="*/ 0 h 62"/>
                <a:gd name="T44" fmla="*/ 53 w 53"/>
                <a:gd name="T45" fmla="*/ 62 h 62"/>
                <a:gd name="T46" fmla="*/ 42 w 53"/>
                <a:gd name="T4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 h="62">
                  <a:moveTo>
                    <a:pt x="42" y="62"/>
                  </a:moveTo>
                  <a:cubicBezTo>
                    <a:pt x="42" y="26"/>
                    <a:pt x="42" y="26"/>
                    <a:pt x="42" y="26"/>
                  </a:cubicBezTo>
                  <a:cubicBezTo>
                    <a:pt x="42" y="23"/>
                    <a:pt x="43" y="18"/>
                    <a:pt x="43" y="12"/>
                  </a:cubicBezTo>
                  <a:cubicBezTo>
                    <a:pt x="43" y="12"/>
                    <a:pt x="43" y="12"/>
                    <a:pt x="43" y="12"/>
                  </a:cubicBezTo>
                  <a:cubicBezTo>
                    <a:pt x="42" y="15"/>
                    <a:pt x="42" y="18"/>
                    <a:pt x="41" y="23"/>
                  </a:cubicBezTo>
                  <a:cubicBezTo>
                    <a:pt x="32" y="62"/>
                    <a:pt x="32" y="62"/>
                    <a:pt x="32" y="62"/>
                  </a:cubicBezTo>
                  <a:cubicBezTo>
                    <a:pt x="21" y="62"/>
                    <a:pt x="21" y="62"/>
                    <a:pt x="21" y="62"/>
                  </a:cubicBezTo>
                  <a:cubicBezTo>
                    <a:pt x="12" y="23"/>
                    <a:pt x="12" y="23"/>
                    <a:pt x="12" y="23"/>
                  </a:cubicBezTo>
                  <a:cubicBezTo>
                    <a:pt x="10" y="12"/>
                    <a:pt x="10" y="12"/>
                    <a:pt x="10" y="12"/>
                  </a:cubicBezTo>
                  <a:cubicBezTo>
                    <a:pt x="10" y="12"/>
                    <a:pt x="10" y="12"/>
                    <a:pt x="10" y="12"/>
                  </a:cubicBezTo>
                  <a:cubicBezTo>
                    <a:pt x="10" y="18"/>
                    <a:pt x="10" y="24"/>
                    <a:pt x="10" y="29"/>
                  </a:cubicBezTo>
                  <a:cubicBezTo>
                    <a:pt x="10" y="62"/>
                    <a:pt x="10" y="62"/>
                    <a:pt x="10" y="62"/>
                  </a:cubicBezTo>
                  <a:cubicBezTo>
                    <a:pt x="0" y="62"/>
                    <a:pt x="0" y="62"/>
                    <a:pt x="0" y="62"/>
                  </a:cubicBezTo>
                  <a:cubicBezTo>
                    <a:pt x="0" y="0"/>
                    <a:pt x="0" y="0"/>
                    <a:pt x="0" y="0"/>
                  </a:cubicBezTo>
                  <a:cubicBezTo>
                    <a:pt x="17" y="0"/>
                    <a:pt x="17" y="0"/>
                    <a:pt x="17" y="0"/>
                  </a:cubicBezTo>
                  <a:cubicBezTo>
                    <a:pt x="25" y="38"/>
                    <a:pt x="25" y="38"/>
                    <a:pt x="25" y="38"/>
                  </a:cubicBezTo>
                  <a:cubicBezTo>
                    <a:pt x="26" y="42"/>
                    <a:pt x="27" y="45"/>
                    <a:pt x="27" y="47"/>
                  </a:cubicBezTo>
                  <a:cubicBezTo>
                    <a:pt x="27" y="47"/>
                    <a:pt x="27" y="47"/>
                    <a:pt x="27" y="47"/>
                  </a:cubicBezTo>
                  <a:cubicBezTo>
                    <a:pt x="27" y="45"/>
                    <a:pt x="27" y="45"/>
                    <a:pt x="27" y="45"/>
                  </a:cubicBezTo>
                  <a:cubicBezTo>
                    <a:pt x="28" y="42"/>
                    <a:pt x="28" y="39"/>
                    <a:pt x="28" y="38"/>
                  </a:cubicBezTo>
                  <a:cubicBezTo>
                    <a:pt x="37" y="0"/>
                    <a:pt x="37" y="0"/>
                    <a:pt x="37" y="0"/>
                  </a:cubicBezTo>
                  <a:cubicBezTo>
                    <a:pt x="53" y="0"/>
                    <a:pt x="53" y="0"/>
                    <a:pt x="53" y="0"/>
                  </a:cubicBezTo>
                  <a:cubicBezTo>
                    <a:pt x="53" y="62"/>
                    <a:pt x="53" y="62"/>
                    <a:pt x="53" y="62"/>
                  </a:cubicBezTo>
                  <a:lnTo>
                    <a:pt x="42"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03" name="Freeform 1969"/>
            <p:cNvSpPr>
              <a:spLocks noEditPoints="1"/>
            </p:cNvSpPr>
            <p:nvPr/>
          </p:nvSpPr>
          <p:spPr bwMode="auto">
            <a:xfrm>
              <a:off x="12218988" y="931863"/>
              <a:ext cx="141288" cy="236537"/>
            </a:xfrm>
            <a:custGeom>
              <a:avLst/>
              <a:gdLst>
                <a:gd name="T0" fmla="*/ 0 w 37"/>
                <a:gd name="T1" fmla="*/ 62 h 62"/>
                <a:gd name="T2" fmla="*/ 0 w 37"/>
                <a:gd name="T3" fmla="*/ 0 h 62"/>
                <a:gd name="T4" fmla="*/ 18 w 37"/>
                <a:gd name="T5" fmla="*/ 0 h 62"/>
                <a:gd name="T6" fmla="*/ 35 w 37"/>
                <a:gd name="T7" fmla="*/ 15 h 62"/>
                <a:gd name="T8" fmla="*/ 33 w 37"/>
                <a:gd name="T9" fmla="*/ 24 h 62"/>
                <a:gd name="T10" fmla="*/ 26 w 37"/>
                <a:gd name="T11" fmla="*/ 29 h 62"/>
                <a:gd name="T12" fmla="*/ 26 w 37"/>
                <a:gd name="T13" fmla="*/ 29 h 62"/>
                <a:gd name="T14" fmla="*/ 34 w 37"/>
                <a:gd name="T15" fmla="*/ 34 h 62"/>
                <a:gd name="T16" fmla="*/ 37 w 37"/>
                <a:gd name="T17" fmla="*/ 43 h 62"/>
                <a:gd name="T18" fmla="*/ 33 w 37"/>
                <a:gd name="T19" fmla="*/ 57 h 62"/>
                <a:gd name="T20" fmla="*/ 19 w 37"/>
                <a:gd name="T21" fmla="*/ 62 h 62"/>
                <a:gd name="T22" fmla="*/ 0 w 37"/>
                <a:gd name="T23" fmla="*/ 62 h 62"/>
                <a:gd name="T24" fmla="*/ 12 w 37"/>
                <a:gd name="T25" fmla="*/ 11 h 62"/>
                <a:gd name="T26" fmla="*/ 12 w 37"/>
                <a:gd name="T27" fmla="*/ 25 h 62"/>
                <a:gd name="T28" fmla="*/ 16 w 37"/>
                <a:gd name="T29" fmla="*/ 25 h 62"/>
                <a:gd name="T30" fmla="*/ 21 w 37"/>
                <a:gd name="T31" fmla="*/ 23 h 62"/>
                <a:gd name="T32" fmla="*/ 23 w 37"/>
                <a:gd name="T33" fmla="*/ 18 h 62"/>
                <a:gd name="T34" fmla="*/ 15 w 37"/>
                <a:gd name="T35" fmla="*/ 11 h 62"/>
                <a:gd name="T36" fmla="*/ 12 w 37"/>
                <a:gd name="T37" fmla="*/ 11 h 62"/>
                <a:gd name="T38" fmla="*/ 12 w 37"/>
                <a:gd name="T39" fmla="*/ 36 h 62"/>
                <a:gd name="T40" fmla="*/ 12 w 37"/>
                <a:gd name="T41" fmla="*/ 52 h 62"/>
                <a:gd name="T42" fmla="*/ 17 w 37"/>
                <a:gd name="T43" fmla="*/ 52 h 62"/>
                <a:gd name="T44" fmla="*/ 23 w 37"/>
                <a:gd name="T45" fmla="*/ 50 h 62"/>
                <a:gd name="T46" fmla="*/ 25 w 37"/>
                <a:gd name="T47" fmla="*/ 43 h 62"/>
                <a:gd name="T48" fmla="*/ 23 w 37"/>
                <a:gd name="T49" fmla="*/ 38 h 62"/>
                <a:gd name="T50" fmla="*/ 17 w 37"/>
                <a:gd name="T51" fmla="*/ 36 h 62"/>
                <a:gd name="T52" fmla="*/ 12 w 37"/>
                <a:gd name="T53"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62">
                  <a:moveTo>
                    <a:pt x="0" y="62"/>
                  </a:moveTo>
                  <a:cubicBezTo>
                    <a:pt x="0" y="0"/>
                    <a:pt x="0" y="0"/>
                    <a:pt x="0" y="0"/>
                  </a:cubicBezTo>
                  <a:cubicBezTo>
                    <a:pt x="18" y="0"/>
                    <a:pt x="18" y="0"/>
                    <a:pt x="18" y="0"/>
                  </a:cubicBezTo>
                  <a:cubicBezTo>
                    <a:pt x="30" y="0"/>
                    <a:pt x="35" y="5"/>
                    <a:pt x="35" y="15"/>
                  </a:cubicBezTo>
                  <a:cubicBezTo>
                    <a:pt x="35" y="18"/>
                    <a:pt x="34" y="21"/>
                    <a:pt x="33" y="24"/>
                  </a:cubicBezTo>
                  <a:cubicBezTo>
                    <a:pt x="31" y="26"/>
                    <a:pt x="29" y="28"/>
                    <a:pt x="26" y="29"/>
                  </a:cubicBezTo>
                  <a:cubicBezTo>
                    <a:pt x="26" y="29"/>
                    <a:pt x="26" y="29"/>
                    <a:pt x="26" y="29"/>
                  </a:cubicBezTo>
                  <a:cubicBezTo>
                    <a:pt x="29" y="30"/>
                    <a:pt x="32" y="31"/>
                    <a:pt x="34" y="34"/>
                  </a:cubicBezTo>
                  <a:cubicBezTo>
                    <a:pt x="36" y="37"/>
                    <a:pt x="37" y="40"/>
                    <a:pt x="37" y="43"/>
                  </a:cubicBezTo>
                  <a:cubicBezTo>
                    <a:pt x="37" y="49"/>
                    <a:pt x="36" y="54"/>
                    <a:pt x="33" y="57"/>
                  </a:cubicBezTo>
                  <a:cubicBezTo>
                    <a:pt x="29" y="60"/>
                    <a:pt x="25" y="62"/>
                    <a:pt x="19" y="62"/>
                  </a:cubicBezTo>
                  <a:lnTo>
                    <a:pt x="0" y="62"/>
                  </a:lnTo>
                  <a:close/>
                  <a:moveTo>
                    <a:pt x="12" y="11"/>
                  </a:moveTo>
                  <a:cubicBezTo>
                    <a:pt x="12" y="25"/>
                    <a:pt x="12" y="25"/>
                    <a:pt x="12" y="25"/>
                  </a:cubicBezTo>
                  <a:cubicBezTo>
                    <a:pt x="16" y="25"/>
                    <a:pt x="16" y="25"/>
                    <a:pt x="16" y="25"/>
                  </a:cubicBezTo>
                  <a:cubicBezTo>
                    <a:pt x="18" y="25"/>
                    <a:pt x="20" y="25"/>
                    <a:pt x="21" y="23"/>
                  </a:cubicBezTo>
                  <a:cubicBezTo>
                    <a:pt x="23" y="22"/>
                    <a:pt x="23" y="20"/>
                    <a:pt x="23" y="18"/>
                  </a:cubicBezTo>
                  <a:cubicBezTo>
                    <a:pt x="23" y="13"/>
                    <a:pt x="21" y="11"/>
                    <a:pt x="15" y="11"/>
                  </a:cubicBezTo>
                  <a:lnTo>
                    <a:pt x="12" y="11"/>
                  </a:lnTo>
                  <a:close/>
                  <a:moveTo>
                    <a:pt x="12" y="36"/>
                  </a:moveTo>
                  <a:cubicBezTo>
                    <a:pt x="12" y="52"/>
                    <a:pt x="12" y="52"/>
                    <a:pt x="12" y="52"/>
                  </a:cubicBezTo>
                  <a:cubicBezTo>
                    <a:pt x="17" y="52"/>
                    <a:pt x="17" y="52"/>
                    <a:pt x="17" y="52"/>
                  </a:cubicBezTo>
                  <a:cubicBezTo>
                    <a:pt x="20" y="52"/>
                    <a:pt x="22" y="51"/>
                    <a:pt x="23" y="50"/>
                  </a:cubicBezTo>
                  <a:cubicBezTo>
                    <a:pt x="24" y="48"/>
                    <a:pt x="25" y="46"/>
                    <a:pt x="25" y="43"/>
                  </a:cubicBezTo>
                  <a:cubicBezTo>
                    <a:pt x="25" y="41"/>
                    <a:pt x="24" y="39"/>
                    <a:pt x="23" y="38"/>
                  </a:cubicBezTo>
                  <a:cubicBezTo>
                    <a:pt x="21" y="36"/>
                    <a:pt x="20" y="36"/>
                    <a:pt x="17" y="36"/>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04" name="Freeform 1970"/>
            <p:cNvSpPr>
              <a:spLocks/>
            </p:cNvSpPr>
            <p:nvPr/>
          </p:nvSpPr>
          <p:spPr bwMode="auto">
            <a:xfrm>
              <a:off x="12390438" y="992188"/>
              <a:ext cx="136525" cy="152400"/>
            </a:xfrm>
            <a:custGeom>
              <a:avLst/>
              <a:gdLst>
                <a:gd name="T0" fmla="*/ 52 w 86"/>
                <a:gd name="T1" fmla="*/ 58 h 96"/>
                <a:gd name="T2" fmla="*/ 52 w 86"/>
                <a:gd name="T3" fmla="*/ 96 h 96"/>
                <a:gd name="T4" fmla="*/ 36 w 86"/>
                <a:gd name="T5" fmla="*/ 96 h 96"/>
                <a:gd name="T6" fmla="*/ 36 w 86"/>
                <a:gd name="T7" fmla="*/ 58 h 96"/>
                <a:gd name="T8" fmla="*/ 0 w 86"/>
                <a:gd name="T9" fmla="*/ 58 h 96"/>
                <a:gd name="T10" fmla="*/ 0 w 86"/>
                <a:gd name="T11" fmla="*/ 41 h 96"/>
                <a:gd name="T12" fmla="*/ 36 w 86"/>
                <a:gd name="T13" fmla="*/ 41 h 96"/>
                <a:gd name="T14" fmla="*/ 36 w 86"/>
                <a:gd name="T15" fmla="*/ 0 h 96"/>
                <a:gd name="T16" fmla="*/ 52 w 86"/>
                <a:gd name="T17" fmla="*/ 0 h 96"/>
                <a:gd name="T18" fmla="*/ 52 w 86"/>
                <a:gd name="T19" fmla="*/ 41 h 96"/>
                <a:gd name="T20" fmla="*/ 86 w 86"/>
                <a:gd name="T21" fmla="*/ 41 h 96"/>
                <a:gd name="T22" fmla="*/ 86 w 86"/>
                <a:gd name="T23" fmla="*/ 58 h 96"/>
                <a:gd name="T24" fmla="*/ 52 w 86"/>
                <a:gd name="T25"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96">
                  <a:moveTo>
                    <a:pt x="52" y="58"/>
                  </a:moveTo>
                  <a:lnTo>
                    <a:pt x="52" y="96"/>
                  </a:lnTo>
                  <a:lnTo>
                    <a:pt x="36" y="96"/>
                  </a:lnTo>
                  <a:lnTo>
                    <a:pt x="36" y="58"/>
                  </a:lnTo>
                  <a:lnTo>
                    <a:pt x="0" y="58"/>
                  </a:lnTo>
                  <a:lnTo>
                    <a:pt x="0" y="41"/>
                  </a:lnTo>
                  <a:lnTo>
                    <a:pt x="36" y="41"/>
                  </a:lnTo>
                  <a:lnTo>
                    <a:pt x="36" y="0"/>
                  </a:lnTo>
                  <a:lnTo>
                    <a:pt x="52" y="0"/>
                  </a:lnTo>
                  <a:lnTo>
                    <a:pt x="52" y="41"/>
                  </a:lnTo>
                  <a:lnTo>
                    <a:pt x="86" y="41"/>
                  </a:lnTo>
                  <a:lnTo>
                    <a:pt x="86" y="58"/>
                  </a:lnTo>
                  <a:lnTo>
                    <a:pt x="5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05" name="Freeform 1971"/>
            <p:cNvSpPr>
              <a:spLocks noEditPoints="1"/>
            </p:cNvSpPr>
            <p:nvPr/>
          </p:nvSpPr>
          <p:spPr bwMode="auto">
            <a:xfrm>
              <a:off x="11671300" y="1222375"/>
              <a:ext cx="76200" cy="128587"/>
            </a:xfrm>
            <a:custGeom>
              <a:avLst/>
              <a:gdLst>
                <a:gd name="T0" fmla="*/ 6 w 20"/>
                <a:gd name="T1" fmla="*/ 23 h 34"/>
                <a:gd name="T2" fmla="*/ 6 w 20"/>
                <a:gd name="T3" fmla="*/ 34 h 34"/>
                <a:gd name="T4" fmla="*/ 0 w 20"/>
                <a:gd name="T5" fmla="*/ 34 h 34"/>
                <a:gd name="T6" fmla="*/ 0 w 20"/>
                <a:gd name="T7" fmla="*/ 0 h 34"/>
                <a:gd name="T8" fmla="*/ 10 w 20"/>
                <a:gd name="T9" fmla="*/ 0 h 34"/>
                <a:gd name="T10" fmla="*/ 17 w 20"/>
                <a:gd name="T11" fmla="*/ 3 h 34"/>
                <a:gd name="T12" fmla="*/ 20 w 20"/>
                <a:gd name="T13" fmla="*/ 11 h 34"/>
                <a:gd name="T14" fmla="*/ 17 w 20"/>
                <a:gd name="T15" fmla="*/ 19 h 34"/>
                <a:gd name="T16" fmla="*/ 9 w 20"/>
                <a:gd name="T17" fmla="*/ 23 h 34"/>
                <a:gd name="T18" fmla="*/ 6 w 20"/>
                <a:gd name="T19" fmla="*/ 23 h 34"/>
                <a:gd name="T20" fmla="*/ 6 w 20"/>
                <a:gd name="T21" fmla="*/ 6 h 34"/>
                <a:gd name="T22" fmla="*/ 6 w 20"/>
                <a:gd name="T23" fmla="*/ 17 h 34"/>
                <a:gd name="T24" fmla="*/ 9 w 20"/>
                <a:gd name="T25" fmla="*/ 17 h 34"/>
                <a:gd name="T26" fmla="*/ 13 w 20"/>
                <a:gd name="T27" fmla="*/ 11 h 34"/>
                <a:gd name="T28" fmla="*/ 12 w 20"/>
                <a:gd name="T29" fmla="*/ 7 h 34"/>
                <a:gd name="T30" fmla="*/ 8 w 20"/>
                <a:gd name="T31" fmla="*/ 6 h 34"/>
                <a:gd name="T32" fmla="*/ 6 w 20"/>
                <a:gd name="T33"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4">
                  <a:moveTo>
                    <a:pt x="6" y="23"/>
                  </a:moveTo>
                  <a:cubicBezTo>
                    <a:pt x="6" y="34"/>
                    <a:pt x="6" y="34"/>
                    <a:pt x="6" y="34"/>
                  </a:cubicBezTo>
                  <a:cubicBezTo>
                    <a:pt x="0" y="34"/>
                    <a:pt x="0" y="34"/>
                    <a:pt x="0" y="34"/>
                  </a:cubicBezTo>
                  <a:cubicBezTo>
                    <a:pt x="0" y="0"/>
                    <a:pt x="0" y="0"/>
                    <a:pt x="0" y="0"/>
                  </a:cubicBezTo>
                  <a:cubicBezTo>
                    <a:pt x="10" y="0"/>
                    <a:pt x="10" y="0"/>
                    <a:pt x="10" y="0"/>
                  </a:cubicBezTo>
                  <a:cubicBezTo>
                    <a:pt x="13" y="0"/>
                    <a:pt x="15" y="1"/>
                    <a:pt x="17" y="3"/>
                  </a:cubicBezTo>
                  <a:cubicBezTo>
                    <a:pt x="19" y="5"/>
                    <a:pt x="20" y="8"/>
                    <a:pt x="20" y="11"/>
                  </a:cubicBezTo>
                  <a:cubicBezTo>
                    <a:pt x="20" y="14"/>
                    <a:pt x="19" y="17"/>
                    <a:pt x="17" y="19"/>
                  </a:cubicBezTo>
                  <a:cubicBezTo>
                    <a:pt x="15" y="21"/>
                    <a:pt x="12" y="23"/>
                    <a:pt x="9" y="23"/>
                  </a:cubicBezTo>
                  <a:lnTo>
                    <a:pt x="6" y="23"/>
                  </a:lnTo>
                  <a:close/>
                  <a:moveTo>
                    <a:pt x="6" y="6"/>
                  </a:moveTo>
                  <a:cubicBezTo>
                    <a:pt x="6" y="17"/>
                    <a:pt x="6" y="17"/>
                    <a:pt x="6" y="17"/>
                  </a:cubicBezTo>
                  <a:cubicBezTo>
                    <a:pt x="9" y="17"/>
                    <a:pt x="9" y="17"/>
                    <a:pt x="9" y="17"/>
                  </a:cubicBezTo>
                  <a:cubicBezTo>
                    <a:pt x="11" y="17"/>
                    <a:pt x="13" y="15"/>
                    <a:pt x="13" y="11"/>
                  </a:cubicBezTo>
                  <a:cubicBezTo>
                    <a:pt x="13" y="10"/>
                    <a:pt x="13" y="8"/>
                    <a:pt x="12" y="7"/>
                  </a:cubicBezTo>
                  <a:cubicBezTo>
                    <a:pt x="11" y="6"/>
                    <a:pt x="10" y="6"/>
                    <a:pt x="8" y="6"/>
                  </a:cubicBez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06" name="Freeform 1972"/>
            <p:cNvSpPr>
              <a:spLocks/>
            </p:cNvSpPr>
            <p:nvPr/>
          </p:nvSpPr>
          <p:spPr bwMode="auto">
            <a:xfrm>
              <a:off x="11763375" y="1222375"/>
              <a:ext cx="60325" cy="128587"/>
            </a:xfrm>
            <a:custGeom>
              <a:avLst/>
              <a:gdLst>
                <a:gd name="T0" fmla="*/ 0 w 38"/>
                <a:gd name="T1" fmla="*/ 81 h 81"/>
                <a:gd name="T2" fmla="*/ 0 w 38"/>
                <a:gd name="T3" fmla="*/ 0 h 81"/>
                <a:gd name="T4" fmla="*/ 36 w 38"/>
                <a:gd name="T5" fmla="*/ 0 h 81"/>
                <a:gd name="T6" fmla="*/ 36 w 38"/>
                <a:gd name="T7" fmla="*/ 14 h 81"/>
                <a:gd name="T8" fmla="*/ 14 w 38"/>
                <a:gd name="T9" fmla="*/ 14 h 81"/>
                <a:gd name="T10" fmla="*/ 14 w 38"/>
                <a:gd name="T11" fmla="*/ 33 h 81"/>
                <a:gd name="T12" fmla="*/ 36 w 38"/>
                <a:gd name="T13" fmla="*/ 33 h 81"/>
                <a:gd name="T14" fmla="*/ 36 w 38"/>
                <a:gd name="T15" fmla="*/ 48 h 81"/>
                <a:gd name="T16" fmla="*/ 14 w 38"/>
                <a:gd name="T17" fmla="*/ 48 h 81"/>
                <a:gd name="T18" fmla="*/ 14 w 38"/>
                <a:gd name="T19" fmla="*/ 67 h 81"/>
                <a:gd name="T20" fmla="*/ 38 w 38"/>
                <a:gd name="T21" fmla="*/ 67 h 81"/>
                <a:gd name="T22" fmla="*/ 38 w 38"/>
                <a:gd name="T23" fmla="*/ 81 h 81"/>
                <a:gd name="T24" fmla="*/ 0 w 38"/>
                <a:gd name="T2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81">
                  <a:moveTo>
                    <a:pt x="0" y="81"/>
                  </a:moveTo>
                  <a:lnTo>
                    <a:pt x="0" y="0"/>
                  </a:lnTo>
                  <a:lnTo>
                    <a:pt x="36" y="0"/>
                  </a:lnTo>
                  <a:lnTo>
                    <a:pt x="36" y="14"/>
                  </a:lnTo>
                  <a:lnTo>
                    <a:pt x="14" y="14"/>
                  </a:lnTo>
                  <a:lnTo>
                    <a:pt x="14" y="33"/>
                  </a:lnTo>
                  <a:lnTo>
                    <a:pt x="36" y="33"/>
                  </a:lnTo>
                  <a:lnTo>
                    <a:pt x="36" y="48"/>
                  </a:lnTo>
                  <a:lnTo>
                    <a:pt x="14" y="48"/>
                  </a:lnTo>
                  <a:lnTo>
                    <a:pt x="14" y="67"/>
                  </a:lnTo>
                  <a:lnTo>
                    <a:pt x="38" y="67"/>
                  </a:lnTo>
                  <a:lnTo>
                    <a:pt x="38" y="81"/>
                  </a:lnTo>
                  <a:lnTo>
                    <a:pt x="0"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07" name="Freeform 1973"/>
            <p:cNvSpPr>
              <a:spLocks noEditPoints="1"/>
            </p:cNvSpPr>
            <p:nvPr/>
          </p:nvSpPr>
          <p:spPr bwMode="auto">
            <a:xfrm>
              <a:off x="11839575" y="1222375"/>
              <a:ext cx="79375" cy="128587"/>
            </a:xfrm>
            <a:custGeom>
              <a:avLst/>
              <a:gdLst>
                <a:gd name="T0" fmla="*/ 13 w 21"/>
                <a:gd name="T1" fmla="*/ 34 h 34"/>
                <a:gd name="T2" fmla="*/ 11 w 21"/>
                <a:gd name="T3" fmla="*/ 26 h 34"/>
                <a:gd name="T4" fmla="*/ 7 w 21"/>
                <a:gd name="T5" fmla="*/ 21 h 34"/>
                <a:gd name="T6" fmla="*/ 6 w 21"/>
                <a:gd name="T7" fmla="*/ 21 h 34"/>
                <a:gd name="T8" fmla="*/ 6 w 21"/>
                <a:gd name="T9" fmla="*/ 34 h 34"/>
                <a:gd name="T10" fmla="*/ 0 w 21"/>
                <a:gd name="T11" fmla="*/ 34 h 34"/>
                <a:gd name="T12" fmla="*/ 0 w 21"/>
                <a:gd name="T13" fmla="*/ 0 h 34"/>
                <a:gd name="T14" fmla="*/ 9 w 21"/>
                <a:gd name="T15" fmla="*/ 0 h 34"/>
                <a:gd name="T16" fmla="*/ 19 w 21"/>
                <a:gd name="T17" fmla="*/ 9 h 34"/>
                <a:gd name="T18" fmla="*/ 13 w 21"/>
                <a:gd name="T19" fmla="*/ 18 h 34"/>
                <a:gd name="T20" fmla="*/ 13 w 21"/>
                <a:gd name="T21" fmla="*/ 19 h 34"/>
                <a:gd name="T22" fmla="*/ 18 w 21"/>
                <a:gd name="T23" fmla="*/ 25 h 34"/>
                <a:gd name="T24" fmla="*/ 21 w 21"/>
                <a:gd name="T25" fmla="*/ 34 h 34"/>
                <a:gd name="T26" fmla="*/ 13 w 21"/>
                <a:gd name="T27" fmla="*/ 34 h 34"/>
                <a:gd name="T28" fmla="*/ 6 w 21"/>
                <a:gd name="T29" fmla="*/ 6 h 34"/>
                <a:gd name="T30" fmla="*/ 6 w 21"/>
                <a:gd name="T31" fmla="*/ 16 h 34"/>
                <a:gd name="T32" fmla="*/ 8 w 21"/>
                <a:gd name="T33" fmla="*/ 16 h 34"/>
                <a:gd name="T34" fmla="*/ 11 w 21"/>
                <a:gd name="T35" fmla="*/ 14 h 34"/>
                <a:gd name="T36" fmla="*/ 13 w 21"/>
                <a:gd name="T37" fmla="*/ 10 h 34"/>
                <a:gd name="T38" fmla="*/ 11 w 21"/>
                <a:gd name="T39" fmla="*/ 7 h 34"/>
                <a:gd name="T40" fmla="*/ 8 w 21"/>
                <a:gd name="T41" fmla="*/ 6 h 34"/>
                <a:gd name="T42" fmla="*/ 6 w 21"/>
                <a:gd name="T43"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4">
                  <a:moveTo>
                    <a:pt x="13" y="34"/>
                  </a:moveTo>
                  <a:cubicBezTo>
                    <a:pt x="11" y="26"/>
                    <a:pt x="11" y="26"/>
                    <a:pt x="11" y="26"/>
                  </a:cubicBezTo>
                  <a:cubicBezTo>
                    <a:pt x="10" y="23"/>
                    <a:pt x="9" y="21"/>
                    <a:pt x="7" y="21"/>
                  </a:cubicBezTo>
                  <a:cubicBezTo>
                    <a:pt x="6" y="21"/>
                    <a:pt x="6" y="21"/>
                    <a:pt x="6" y="21"/>
                  </a:cubicBezTo>
                  <a:cubicBezTo>
                    <a:pt x="6" y="34"/>
                    <a:pt x="6" y="34"/>
                    <a:pt x="6" y="34"/>
                  </a:cubicBezTo>
                  <a:cubicBezTo>
                    <a:pt x="0" y="34"/>
                    <a:pt x="0" y="34"/>
                    <a:pt x="0" y="34"/>
                  </a:cubicBezTo>
                  <a:cubicBezTo>
                    <a:pt x="0" y="0"/>
                    <a:pt x="0" y="0"/>
                    <a:pt x="0" y="0"/>
                  </a:cubicBezTo>
                  <a:cubicBezTo>
                    <a:pt x="9" y="0"/>
                    <a:pt x="9" y="0"/>
                    <a:pt x="9" y="0"/>
                  </a:cubicBezTo>
                  <a:cubicBezTo>
                    <a:pt x="16" y="0"/>
                    <a:pt x="19" y="3"/>
                    <a:pt x="19" y="9"/>
                  </a:cubicBezTo>
                  <a:cubicBezTo>
                    <a:pt x="19" y="14"/>
                    <a:pt x="17" y="17"/>
                    <a:pt x="13" y="18"/>
                  </a:cubicBezTo>
                  <a:cubicBezTo>
                    <a:pt x="13" y="19"/>
                    <a:pt x="13" y="19"/>
                    <a:pt x="13" y="19"/>
                  </a:cubicBezTo>
                  <a:cubicBezTo>
                    <a:pt x="15" y="19"/>
                    <a:pt x="16" y="21"/>
                    <a:pt x="18" y="25"/>
                  </a:cubicBezTo>
                  <a:cubicBezTo>
                    <a:pt x="21" y="34"/>
                    <a:pt x="21" y="34"/>
                    <a:pt x="21" y="34"/>
                  </a:cubicBezTo>
                  <a:lnTo>
                    <a:pt x="13" y="34"/>
                  </a:lnTo>
                  <a:close/>
                  <a:moveTo>
                    <a:pt x="6" y="6"/>
                  </a:moveTo>
                  <a:cubicBezTo>
                    <a:pt x="6" y="16"/>
                    <a:pt x="6" y="16"/>
                    <a:pt x="6" y="16"/>
                  </a:cubicBezTo>
                  <a:cubicBezTo>
                    <a:pt x="8" y="16"/>
                    <a:pt x="8" y="16"/>
                    <a:pt x="8" y="16"/>
                  </a:cubicBezTo>
                  <a:cubicBezTo>
                    <a:pt x="10" y="16"/>
                    <a:pt x="11" y="15"/>
                    <a:pt x="11" y="14"/>
                  </a:cubicBezTo>
                  <a:cubicBezTo>
                    <a:pt x="12" y="13"/>
                    <a:pt x="13" y="12"/>
                    <a:pt x="13" y="10"/>
                  </a:cubicBezTo>
                  <a:cubicBezTo>
                    <a:pt x="13" y="9"/>
                    <a:pt x="12" y="8"/>
                    <a:pt x="11" y="7"/>
                  </a:cubicBezTo>
                  <a:cubicBezTo>
                    <a:pt x="11" y="6"/>
                    <a:pt x="10" y="6"/>
                    <a:pt x="8" y="6"/>
                  </a:cubicBez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08" name="Freeform 1974"/>
            <p:cNvSpPr>
              <a:spLocks/>
            </p:cNvSpPr>
            <p:nvPr/>
          </p:nvSpPr>
          <p:spPr bwMode="auto">
            <a:xfrm>
              <a:off x="11914188" y="1222375"/>
              <a:ext cx="73025" cy="152400"/>
            </a:xfrm>
            <a:custGeom>
              <a:avLst/>
              <a:gdLst>
                <a:gd name="T0" fmla="*/ 15 w 46"/>
                <a:gd name="T1" fmla="*/ 96 h 96"/>
                <a:gd name="T2" fmla="*/ 0 w 46"/>
                <a:gd name="T3" fmla="*/ 96 h 96"/>
                <a:gd name="T4" fmla="*/ 32 w 46"/>
                <a:gd name="T5" fmla="*/ 0 h 96"/>
                <a:gd name="T6" fmla="*/ 46 w 46"/>
                <a:gd name="T7" fmla="*/ 0 h 96"/>
                <a:gd name="T8" fmla="*/ 15 w 46"/>
                <a:gd name="T9" fmla="*/ 96 h 96"/>
              </a:gdLst>
              <a:ahLst/>
              <a:cxnLst>
                <a:cxn ang="0">
                  <a:pos x="T0" y="T1"/>
                </a:cxn>
                <a:cxn ang="0">
                  <a:pos x="T2" y="T3"/>
                </a:cxn>
                <a:cxn ang="0">
                  <a:pos x="T4" y="T5"/>
                </a:cxn>
                <a:cxn ang="0">
                  <a:pos x="T6" y="T7"/>
                </a:cxn>
                <a:cxn ang="0">
                  <a:pos x="T8" y="T9"/>
                </a:cxn>
              </a:cxnLst>
              <a:rect l="0" t="0" r="r" b="b"/>
              <a:pathLst>
                <a:path w="46" h="96">
                  <a:moveTo>
                    <a:pt x="15" y="96"/>
                  </a:moveTo>
                  <a:lnTo>
                    <a:pt x="0" y="96"/>
                  </a:lnTo>
                  <a:lnTo>
                    <a:pt x="32" y="0"/>
                  </a:lnTo>
                  <a:lnTo>
                    <a:pt x="46" y="0"/>
                  </a:lnTo>
                  <a:lnTo>
                    <a:pt x="1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09" name="Freeform 1975"/>
            <p:cNvSpPr>
              <a:spLocks noEditPoints="1"/>
            </p:cNvSpPr>
            <p:nvPr/>
          </p:nvSpPr>
          <p:spPr bwMode="auto">
            <a:xfrm>
              <a:off x="11995150" y="1222375"/>
              <a:ext cx="76200" cy="128587"/>
            </a:xfrm>
            <a:custGeom>
              <a:avLst/>
              <a:gdLst>
                <a:gd name="T0" fmla="*/ 7 w 20"/>
                <a:gd name="T1" fmla="*/ 23 h 34"/>
                <a:gd name="T2" fmla="*/ 7 w 20"/>
                <a:gd name="T3" fmla="*/ 34 h 34"/>
                <a:gd name="T4" fmla="*/ 0 w 20"/>
                <a:gd name="T5" fmla="*/ 34 h 34"/>
                <a:gd name="T6" fmla="*/ 0 w 20"/>
                <a:gd name="T7" fmla="*/ 0 h 34"/>
                <a:gd name="T8" fmla="*/ 10 w 20"/>
                <a:gd name="T9" fmla="*/ 0 h 34"/>
                <a:gd name="T10" fmla="*/ 17 w 20"/>
                <a:gd name="T11" fmla="*/ 3 h 34"/>
                <a:gd name="T12" fmla="*/ 20 w 20"/>
                <a:gd name="T13" fmla="*/ 11 h 34"/>
                <a:gd name="T14" fmla="*/ 17 w 20"/>
                <a:gd name="T15" fmla="*/ 19 h 34"/>
                <a:gd name="T16" fmla="*/ 9 w 20"/>
                <a:gd name="T17" fmla="*/ 23 h 34"/>
                <a:gd name="T18" fmla="*/ 7 w 20"/>
                <a:gd name="T19" fmla="*/ 23 h 34"/>
                <a:gd name="T20" fmla="*/ 7 w 20"/>
                <a:gd name="T21" fmla="*/ 6 h 34"/>
                <a:gd name="T22" fmla="*/ 7 w 20"/>
                <a:gd name="T23" fmla="*/ 17 h 34"/>
                <a:gd name="T24" fmla="*/ 9 w 20"/>
                <a:gd name="T25" fmla="*/ 17 h 34"/>
                <a:gd name="T26" fmla="*/ 13 w 20"/>
                <a:gd name="T27" fmla="*/ 11 h 34"/>
                <a:gd name="T28" fmla="*/ 12 w 20"/>
                <a:gd name="T29" fmla="*/ 7 h 34"/>
                <a:gd name="T30" fmla="*/ 9 w 20"/>
                <a:gd name="T31" fmla="*/ 6 h 34"/>
                <a:gd name="T32" fmla="*/ 7 w 20"/>
                <a:gd name="T33"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4">
                  <a:moveTo>
                    <a:pt x="7" y="23"/>
                  </a:moveTo>
                  <a:cubicBezTo>
                    <a:pt x="7" y="34"/>
                    <a:pt x="7" y="34"/>
                    <a:pt x="7" y="34"/>
                  </a:cubicBezTo>
                  <a:cubicBezTo>
                    <a:pt x="0" y="34"/>
                    <a:pt x="0" y="34"/>
                    <a:pt x="0" y="34"/>
                  </a:cubicBezTo>
                  <a:cubicBezTo>
                    <a:pt x="0" y="0"/>
                    <a:pt x="0" y="0"/>
                    <a:pt x="0" y="0"/>
                  </a:cubicBezTo>
                  <a:cubicBezTo>
                    <a:pt x="10" y="0"/>
                    <a:pt x="10" y="0"/>
                    <a:pt x="10" y="0"/>
                  </a:cubicBezTo>
                  <a:cubicBezTo>
                    <a:pt x="13" y="0"/>
                    <a:pt x="15" y="1"/>
                    <a:pt x="17" y="3"/>
                  </a:cubicBezTo>
                  <a:cubicBezTo>
                    <a:pt x="19" y="5"/>
                    <a:pt x="20" y="8"/>
                    <a:pt x="20" y="11"/>
                  </a:cubicBezTo>
                  <a:cubicBezTo>
                    <a:pt x="20" y="14"/>
                    <a:pt x="19" y="17"/>
                    <a:pt x="17" y="19"/>
                  </a:cubicBezTo>
                  <a:cubicBezTo>
                    <a:pt x="15" y="21"/>
                    <a:pt x="12" y="23"/>
                    <a:pt x="9" y="23"/>
                  </a:cubicBezTo>
                  <a:lnTo>
                    <a:pt x="7" y="23"/>
                  </a:lnTo>
                  <a:close/>
                  <a:moveTo>
                    <a:pt x="7" y="6"/>
                  </a:moveTo>
                  <a:cubicBezTo>
                    <a:pt x="7" y="17"/>
                    <a:pt x="7" y="17"/>
                    <a:pt x="7" y="17"/>
                  </a:cubicBezTo>
                  <a:cubicBezTo>
                    <a:pt x="9" y="17"/>
                    <a:pt x="9" y="17"/>
                    <a:pt x="9" y="17"/>
                  </a:cubicBezTo>
                  <a:cubicBezTo>
                    <a:pt x="12" y="17"/>
                    <a:pt x="13" y="15"/>
                    <a:pt x="13" y="11"/>
                  </a:cubicBezTo>
                  <a:cubicBezTo>
                    <a:pt x="13" y="10"/>
                    <a:pt x="13" y="8"/>
                    <a:pt x="12" y="7"/>
                  </a:cubicBezTo>
                  <a:cubicBezTo>
                    <a:pt x="11" y="6"/>
                    <a:pt x="10" y="6"/>
                    <a:pt x="9" y="6"/>
                  </a:cubicBezTo>
                  <a:lnTo>
                    <a:pt x="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10" name="Freeform 1976"/>
            <p:cNvSpPr>
              <a:spLocks/>
            </p:cNvSpPr>
            <p:nvPr/>
          </p:nvSpPr>
          <p:spPr bwMode="auto">
            <a:xfrm>
              <a:off x="12085638" y="1222375"/>
              <a:ext cx="60325" cy="128587"/>
            </a:xfrm>
            <a:custGeom>
              <a:avLst/>
              <a:gdLst>
                <a:gd name="T0" fmla="*/ 0 w 38"/>
                <a:gd name="T1" fmla="*/ 81 h 81"/>
                <a:gd name="T2" fmla="*/ 0 w 38"/>
                <a:gd name="T3" fmla="*/ 0 h 81"/>
                <a:gd name="T4" fmla="*/ 36 w 38"/>
                <a:gd name="T5" fmla="*/ 0 h 81"/>
                <a:gd name="T6" fmla="*/ 36 w 38"/>
                <a:gd name="T7" fmla="*/ 14 h 81"/>
                <a:gd name="T8" fmla="*/ 15 w 38"/>
                <a:gd name="T9" fmla="*/ 14 h 81"/>
                <a:gd name="T10" fmla="*/ 15 w 38"/>
                <a:gd name="T11" fmla="*/ 33 h 81"/>
                <a:gd name="T12" fmla="*/ 36 w 38"/>
                <a:gd name="T13" fmla="*/ 33 h 81"/>
                <a:gd name="T14" fmla="*/ 36 w 38"/>
                <a:gd name="T15" fmla="*/ 48 h 81"/>
                <a:gd name="T16" fmla="*/ 15 w 38"/>
                <a:gd name="T17" fmla="*/ 48 h 81"/>
                <a:gd name="T18" fmla="*/ 15 w 38"/>
                <a:gd name="T19" fmla="*/ 67 h 81"/>
                <a:gd name="T20" fmla="*/ 38 w 38"/>
                <a:gd name="T21" fmla="*/ 67 h 81"/>
                <a:gd name="T22" fmla="*/ 38 w 38"/>
                <a:gd name="T23" fmla="*/ 81 h 81"/>
                <a:gd name="T24" fmla="*/ 0 w 38"/>
                <a:gd name="T2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81">
                  <a:moveTo>
                    <a:pt x="0" y="81"/>
                  </a:moveTo>
                  <a:lnTo>
                    <a:pt x="0" y="0"/>
                  </a:lnTo>
                  <a:lnTo>
                    <a:pt x="36" y="0"/>
                  </a:lnTo>
                  <a:lnTo>
                    <a:pt x="36" y="14"/>
                  </a:lnTo>
                  <a:lnTo>
                    <a:pt x="15" y="14"/>
                  </a:lnTo>
                  <a:lnTo>
                    <a:pt x="15" y="33"/>
                  </a:lnTo>
                  <a:lnTo>
                    <a:pt x="36" y="33"/>
                  </a:lnTo>
                  <a:lnTo>
                    <a:pt x="36" y="48"/>
                  </a:lnTo>
                  <a:lnTo>
                    <a:pt x="15" y="48"/>
                  </a:lnTo>
                  <a:lnTo>
                    <a:pt x="15" y="67"/>
                  </a:lnTo>
                  <a:lnTo>
                    <a:pt x="38" y="67"/>
                  </a:lnTo>
                  <a:lnTo>
                    <a:pt x="38" y="81"/>
                  </a:lnTo>
                  <a:lnTo>
                    <a:pt x="0"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11" name="Freeform 1977"/>
            <p:cNvSpPr>
              <a:spLocks noEditPoints="1"/>
            </p:cNvSpPr>
            <p:nvPr/>
          </p:nvSpPr>
          <p:spPr bwMode="auto">
            <a:xfrm>
              <a:off x="12161838" y="1222375"/>
              <a:ext cx="79375" cy="128587"/>
            </a:xfrm>
            <a:custGeom>
              <a:avLst/>
              <a:gdLst>
                <a:gd name="T0" fmla="*/ 14 w 21"/>
                <a:gd name="T1" fmla="*/ 34 h 34"/>
                <a:gd name="T2" fmla="*/ 11 w 21"/>
                <a:gd name="T3" fmla="*/ 26 h 34"/>
                <a:gd name="T4" fmla="*/ 7 w 21"/>
                <a:gd name="T5" fmla="*/ 21 h 34"/>
                <a:gd name="T6" fmla="*/ 6 w 21"/>
                <a:gd name="T7" fmla="*/ 21 h 34"/>
                <a:gd name="T8" fmla="*/ 6 w 21"/>
                <a:gd name="T9" fmla="*/ 34 h 34"/>
                <a:gd name="T10" fmla="*/ 0 w 21"/>
                <a:gd name="T11" fmla="*/ 34 h 34"/>
                <a:gd name="T12" fmla="*/ 0 w 21"/>
                <a:gd name="T13" fmla="*/ 0 h 34"/>
                <a:gd name="T14" fmla="*/ 9 w 21"/>
                <a:gd name="T15" fmla="*/ 0 h 34"/>
                <a:gd name="T16" fmla="*/ 19 w 21"/>
                <a:gd name="T17" fmla="*/ 9 h 34"/>
                <a:gd name="T18" fmla="*/ 13 w 21"/>
                <a:gd name="T19" fmla="*/ 18 h 34"/>
                <a:gd name="T20" fmla="*/ 13 w 21"/>
                <a:gd name="T21" fmla="*/ 19 h 34"/>
                <a:gd name="T22" fmla="*/ 18 w 21"/>
                <a:gd name="T23" fmla="*/ 25 h 34"/>
                <a:gd name="T24" fmla="*/ 21 w 21"/>
                <a:gd name="T25" fmla="*/ 34 h 34"/>
                <a:gd name="T26" fmla="*/ 14 w 21"/>
                <a:gd name="T27" fmla="*/ 34 h 34"/>
                <a:gd name="T28" fmla="*/ 6 w 21"/>
                <a:gd name="T29" fmla="*/ 6 h 34"/>
                <a:gd name="T30" fmla="*/ 6 w 21"/>
                <a:gd name="T31" fmla="*/ 16 h 34"/>
                <a:gd name="T32" fmla="*/ 8 w 21"/>
                <a:gd name="T33" fmla="*/ 16 h 34"/>
                <a:gd name="T34" fmla="*/ 12 w 21"/>
                <a:gd name="T35" fmla="*/ 14 h 34"/>
                <a:gd name="T36" fmla="*/ 13 w 21"/>
                <a:gd name="T37" fmla="*/ 10 h 34"/>
                <a:gd name="T38" fmla="*/ 12 w 21"/>
                <a:gd name="T39" fmla="*/ 7 h 34"/>
                <a:gd name="T40" fmla="*/ 8 w 21"/>
                <a:gd name="T41" fmla="*/ 6 h 34"/>
                <a:gd name="T42" fmla="*/ 6 w 21"/>
                <a:gd name="T43"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4">
                  <a:moveTo>
                    <a:pt x="14" y="34"/>
                  </a:moveTo>
                  <a:cubicBezTo>
                    <a:pt x="11" y="26"/>
                    <a:pt x="11" y="26"/>
                    <a:pt x="11" y="26"/>
                  </a:cubicBezTo>
                  <a:cubicBezTo>
                    <a:pt x="10" y="23"/>
                    <a:pt x="9" y="21"/>
                    <a:pt x="7" y="21"/>
                  </a:cubicBezTo>
                  <a:cubicBezTo>
                    <a:pt x="6" y="21"/>
                    <a:pt x="6" y="21"/>
                    <a:pt x="6" y="21"/>
                  </a:cubicBezTo>
                  <a:cubicBezTo>
                    <a:pt x="6" y="34"/>
                    <a:pt x="6" y="34"/>
                    <a:pt x="6" y="34"/>
                  </a:cubicBezTo>
                  <a:cubicBezTo>
                    <a:pt x="0" y="34"/>
                    <a:pt x="0" y="34"/>
                    <a:pt x="0" y="34"/>
                  </a:cubicBezTo>
                  <a:cubicBezTo>
                    <a:pt x="0" y="0"/>
                    <a:pt x="0" y="0"/>
                    <a:pt x="0" y="0"/>
                  </a:cubicBezTo>
                  <a:cubicBezTo>
                    <a:pt x="9" y="0"/>
                    <a:pt x="9" y="0"/>
                    <a:pt x="9" y="0"/>
                  </a:cubicBezTo>
                  <a:cubicBezTo>
                    <a:pt x="16" y="0"/>
                    <a:pt x="19" y="3"/>
                    <a:pt x="19" y="9"/>
                  </a:cubicBezTo>
                  <a:cubicBezTo>
                    <a:pt x="19" y="14"/>
                    <a:pt x="17" y="17"/>
                    <a:pt x="13" y="18"/>
                  </a:cubicBezTo>
                  <a:cubicBezTo>
                    <a:pt x="13" y="19"/>
                    <a:pt x="13" y="19"/>
                    <a:pt x="13" y="19"/>
                  </a:cubicBezTo>
                  <a:cubicBezTo>
                    <a:pt x="15" y="19"/>
                    <a:pt x="17" y="21"/>
                    <a:pt x="18" y="25"/>
                  </a:cubicBezTo>
                  <a:cubicBezTo>
                    <a:pt x="21" y="34"/>
                    <a:pt x="21" y="34"/>
                    <a:pt x="21" y="34"/>
                  </a:cubicBezTo>
                  <a:lnTo>
                    <a:pt x="14" y="34"/>
                  </a:lnTo>
                  <a:close/>
                  <a:moveTo>
                    <a:pt x="6" y="6"/>
                  </a:moveTo>
                  <a:cubicBezTo>
                    <a:pt x="6" y="16"/>
                    <a:pt x="6" y="16"/>
                    <a:pt x="6" y="16"/>
                  </a:cubicBezTo>
                  <a:cubicBezTo>
                    <a:pt x="8" y="16"/>
                    <a:pt x="8" y="16"/>
                    <a:pt x="8" y="16"/>
                  </a:cubicBezTo>
                  <a:cubicBezTo>
                    <a:pt x="10" y="16"/>
                    <a:pt x="11" y="15"/>
                    <a:pt x="12" y="14"/>
                  </a:cubicBezTo>
                  <a:cubicBezTo>
                    <a:pt x="12" y="13"/>
                    <a:pt x="13" y="12"/>
                    <a:pt x="13" y="10"/>
                  </a:cubicBezTo>
                  <a:cubicBezTo>
                    <a:pt x="13" y="9"/>
                    <a:pt x="12" y="8"/>
                    <a:pt x="12" y="7"/>
                  </a:cubicBezTo>
                  <a:cubicBezTo>
                    <a:pt x="11" y="6"/>
                    <a:pt x="10" y="6"/>
                    <a:pt x="8" y="6"/>
                  </a:cubicBez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12" name="Freeform 1978"/>
            <p:cNvSpPr>
              <a:spLocks/>
            </p:cNvSpPr>
            <p:nvPr/>
          </p:nvSpPr>
          <p:spPr bwMode="auto">
            <a:xfrm>
              <a:off x="12249150" y="1222375"/>
              <a:ext cx="68263" cy="133350"/>
            </a:xfrm>
            <a:custGeom>
              <a:avLst/>
              <a:gdLst>
                <a:gd name="T0" fmla="*/ 0 w 18"/>
                <a:gd name="T1" fmla="*/ 33 h 35"/>
                <a:gd name="T2" fmla="*/ 0 w 18"/>
                <a:gd name="T3" fmla="*/ 26 h 35"/>
                <a:gd name="T4" fmla="*/ 7 w 18"/>
                <a:gd name="T5" fmla="*/ 29 h 35"/>
                <a:gd name="T6" fmla="*/ 10 w 18"/>
                <a:gd name="T7" fmla="*/ 28 h 35"/>
                <a:gd name="T8" fmla="*/ 11 w 18"/>
                <a:gd name="T9" fmla="*/ 25 h 35"/>
                <a:gd name="T10" fmla="*/ 10 w 18"/>
                <a:gd name="T11" fmla="*/ 22 h 35"/>
                <a:gd name="T12" fmla="*/ 7 w 18"/>
                <a:gd name="T13" fmla="*/ 20 h 35"/>
                <a:gd name="T14" fmla="*/ 0 w 18"/>
                <a:gd name="T15" fmla="*/ 10 h 35"/>
                <a:gd name="T16" fmla="*/ 3 w 18"/>
                <a:gd name="T17" fmla="*/ 3 h 35"/>
                <a:gd name="T18" fmla="*/ 10 w 18"/>
                <a:gd name="T19" fmla="*/ 0 h 35"/>
                <a:gd name="T20" fmla="*/ 16 w 18"/>
                <a:gd name="T21" fmla="*/ 1 h 35"/>
                <a:gd name="T22" fmla="*/ 16 w 18"/>
                <a:gd name="T23" fmla="*/ 7 h 35"/>
                <a:gd name="T24" fmla="*/ 11 w 18"/>
                <a:gd name="T25" fmla="*/ 5 h 35"/>
                <a:gd name="T26" fmla="*/ 8 w 18"/>
                <a:gd name="T27" fmla="*/ 7 h 35"/>
                <a:gd name="T28" fmla="*/ 7 w 18"/>
                <a:gd name="T29" fmla="*/ 9 h 35"/>
                <a:gd name="T30" fmla="*/ 11 w 18"/>
                <a:gd name="T31" fmla="*/ 15 h 35"/>
                <a:gd name="T32" fmla="*/ 16 w 18"/>
                <a:gd name="T33" fmla="*/ 19 h 35"/>
                <a:gd name="T34" fmla="*/ 18 w 18"/>
                <a:gd name="T35" fmla="*/ 25 h 35"/>
                <a:gd name="T36" fmla="*/ 15 w 18"/>
                <a:gd name="T37" fmla="*/ 32 h 35"/>
                <a:gd name="T38" fmla="*/ 8 w 18"/>
                <a:gd name="T39" fmla="*/ 35 h 35"/>
                <a:gd name="T40" fmla="*/ 4 w 18"/>
                <a:gd name="T41" fmla="*/ 34 h 35"/>
                <a:gd name="T42" fmla="*/ 0 w 18"/>
                <a:gd name="T43"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5">
                  <a:moveTo>
                    <a:pt x="0" y="33"/>
                  </a:moveTo>
                  <a:cubicBezTo>
                    <a:pt x="0" y="26"/>
                    <a:pt x="0" y="26"/>
                    <a:pt x="0" y="26"/>
                  </a:cubicBezTo>
                  <a:cubicBezTo>
                    <a:pt x="3" y="28"/>
                    <a:pt x="5" y="29"/>
                    <a:pt x="7" y="29"/>
                  </a:cubicBezTo>
                  <a:cubicBezTo>
                    <a:pt x="9" y="29"/>
                    <a:pt x="9" y="29"/>
                    <a:pt x="10" y="28"/>
                  </a:cubicBezTo>
                  <a:cubicBezTo>
                    <a:pt x="11" y="27"/>
                    <a:pt x="11" y="26"/>
                    <a:pt x="11" y="25"/>
                  </a:cubicBezTo>
                  <a:cubicBezTo>
                    <a:pt x="11" y="24"/>
                    <a:pt x="11" y="23"/>
                    <a:pt x="10" y="22"/>
                  </a:cubicBezTo>
                  <a:cubicBezTo>
                    <a:pt x="9" y="22"/>
                    <a:pt x="8" y="21"/>
                    <a:pt x="7" y="20"/>
                  </a:cubicBezTo>
                  <a:cubicBezTo>
                    <a:pt x="2" y="17"/>
                    <a:pt x="0" y="14"/>
                    <a:pt x="0" y="10"/>
                  </a:cubicBezTo>
                  <a:cubicBezTo>
                    <a:pt x="0" y="7"/>
                    <a:pt x="1" y="4"/>
                    <a:pt x="3" y="3"/>
                  </a:cubicBezTo>
                  <a:cubicBezTo>
                    <a:pt x="5" y="1"/>
                    <a:pt x="7" y="0"/>
                    <a:pt x="10" y="0"/>
                  </a:cubicBezTo>
                  <a:cubicBezTo>
                    <a:pt x="12" y="0"/>
                    <a:pt x="15" y="0"/>
                    <a:pt x="16" y="1"/>
                  </a:cubicBezTo>
                  <a:cubicBezTo>
                    <a:pt x="16" y="7"/>
                    <a:pt x="16" y="7"/>
                    <a:pt x="16" y="7"/>
                  </a:cubicBezTo>
                  <a:cubicBezTo>
                    <a:pt x="15" y="6"/>
                    <a:pt x="13" y="5"/>
                    <a:pt x="11" y="5"/>
                  </a:cubicBezTo>
                  <a:cubicBezTo>
                    <a:pt x="10" y="5"/>
                    <a:pt x="9" y="6"/>
                    <a:pt x="8" y="7"/>
                  </a:cubicBezTo>
                  <a:cubicBezTo>
                    <a:pt x="7" y="7"/>
                    <a:pt x="7" y="8"/>
                    <a:pt x="7" y="9"/>
                  </a:cubicBezTo>
                  <a:cubicBezTo>
                    <a:pt x="7" y="11"/>
                    <a:pt x="8" y="13"/>
                    <a:pt x="11" y="15"/>
                  </a:cubicBezTo>
                  <a:cubicBezTo>
                    <a:pt x="14" y="16"/>
                    <a:pt x="15" y="18"/>
                    <a:pt x="16" y="19"/>
                  </a:cubicBezTo>
                  <a:cubicBezTo>
                    <a:pt x="17" y="21"/>
                    <a:pt x="18" y="23"/>
                    <a:pt x="18" y="25"/>
                  </a:cubicBezTo>
                  <a:cubicBezTo>
                    <a:pt x="18" y="28"/>
                    <a:pt x="17" y="30"/>
                    <a:pt x="15" y="32"/>
                  </a:cubicBezTo>
                  <a:cubicBezTo>
                    <a:pt x="13" y="34"/>
                    <a:pt x="11" y="35"/>
                    <a:pt x="8" y="35"/>
                  </a:cubicBezTo>
                  <a:cubicBezTo>
                    <a:pt x="6" y="35"/>
                    <a:pt x="5" y="34"/>
                    <a:pt x="4" y="34"/>
                  </a:cubicBezTo>
                  <a:cubicBezTo>
                    <a:pt x="2" y="34"/>
                    <a:pt x="1" y="33"/>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13" name="Freeform 1979"/>
            <p:cNvSpPr>
              <a:spLocks noEditPoints="1"/>
            </p:cNvSpPr>
            <p:nvPr/>
          </p:nvSpPr>
          <p:spPr bwMode="auto">
            <a:xfrm>
              <a:off x="12328525" y="1222375"/>
              <a:ext cx="92075" cy="133350"/>
            </a:xfrm>
            <a:custGeom>
              <a:avLst/>
              <a:gdLst>
                <a:gd name="T0" fmla="*/ 12 w 24"/>
                <a:gd name="T1" fmla="*/ 35 h 35"/>
                <a:gd name="T2" fmla="*/ 3 w 24"/>
                <a:gd name="T3" fmla="*/ 30 h 35"/>
                <a:gd name="T4" fmla="*/ 0 w 24"/>
                <a:gd name="T5" fmla="*/ 18 h 35"/>
                <a:gd name="T6" fmla="*/ 3 w 24"/>
                <a:gd name="T7" fmla="*/ 5 h 35"/>
                <a:gd name="T8" fmla="*/ 12 w 24"/>
                <a:gd name="T9" fmla="*/ 0 h 35"/>
                <a:gd name="T10" fmla="*/ 21 w 24"/>
                <a:gd name="T11" fmla="*/ 4 h 35"/>
                <a:gd name="T12" fmla="*/ 24 w 24"/>
                <a:gd name="T13" fmla="*/ 17 h 35"/>
                <a:gd name="T14" fmla="*/ 21 w 24"/>
                <a:gd name="T15" fmla="*/ 30 h 35"/>
                <a:gd name="T16" fmla="*/ 12 w 24"/>
                <a:gd name="T17" fmla="*/ 35 h 35"/>
                <a:gd name="T18" fmla="*/ 12 w 24"/>
                <a:gd name="T19" fmla="*/ 5 h 35"/>
                <a:gd name="T20" fmla="*/ 7 w 24"/>
                <a:gd name="T21" fmla="*/ 17 h 35"/>
                <a:gd name="T22" fmla="*/ 12 w 24"/>
                <a:gd name="T23" fmla="*/ 29 h 35"/>
                <a:gd name="T24" fmla="*/ 16 w 24"/>
                <a:gd name="T25" fmla="*/ 26 h 35"/>
                <a:gd name="T26" fmla="*/ 17 w 24"/>
                <a:gd name="T27" fmla="*/ 17 h 35"/>
                <a:gd name="T28" fmla="*/ 12 w 24"/>
                <a:gd name="T29"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5">
                  <a:moveTo>
                    <a:pt x="12" y="35"/>
                  </a:moveTo>
                  <a:cubicBezTo>
                    <a:pt x="8" y="35"/>
                    <a:pt x="5" y="33"/>
                    <a:pt x="3" y="30"/>
                  </a:cubicBezTo>
                  <a:cubicBezTo>
                    <a:pt x="1" y="27"/>
                    <a:pt x="0" y="23"/>
                    <a:pt x="0" y="18"/>
                  </a:cubicBezTo>
                  <a:cubicBezTo>
                    <a:pt x="0" y="12"/>
                    <a:pt x="1" y="8"/>
                    <a:pt x="3" y="5"/>
                  </a:cubicBezTo>
                  <a:cubicBezTo>
                    <a:pt x="5" y="1"/>
                    <a:pt x="8" y="0"/>
                    <a:pt x="12" y="0"/>
                  </a:cubicBezTo>
                  <a:cubicBezTo>
                    <a:pt x="16" y="0"/>
                    <a:pt x="19" y="1"/>
                    <a:pt x="21" y="4"/>
                  </a:cubicBezTo>
                  <a:cubicBezTo>
                    <a:pt x="23" y="7"/>
                    <a:pt x="24" y="11"/>
                    <a:pt x="24" y="17"/>
                  </a:cubicBezTo>
                  <a:cubicBezTo>
                    <a:pt x="24" y="23"/>
                    <a:pt x="23" y="27"/>
                    <a:pt x="21" y="30"/>
                  </a:cubicBezTo>
                  <a:cubicBezTo>
                    <a:pt x="19" y="33"/>
                    <a:pt x="16" y="35"/>
                    <a:pt x="12" y="35"/>
                  </a:cubicBezTo>
                  <a:close/>
                  <a:moveTo>
                    <a:pt x="12" y="5"/>
                  </a:moveTo>
                  <a:cubicBezTo>
                    <a:pt x="8" y="5"/>
                    <a:pt x="7" y="9"/>
                    <a:pt x="7" y="17"/>
                  </a:cubicBezTo>
                  <a:cubicBezTo>
                    <a:pt x="7" y="25"/>
                    <a:pt x="8" y="29"/>
                    <a:pt x="12" y="29"/>
                  </a:cubicBezTo>
                  <a:cubicBezTo>
                    <a:pt x="14" y="29"/>
                    <a:pt x="15" y="28"/>
                    <a:pt x="16" y="26"/>
                  </a:cubicBezTo>
                  <a:cubicBezTo>
                    <a:pt x="17" y="24"/>
                    <a:pt x="17" y="21"/>
                    <a:pt x="17" y="17"/>
                  </a:cubicBezTo>
                  <a:cubicBezTo>
                    <a:pt x="17" y="9"/>
                    <a:pt x="15" y="5"/>
                    <a:pt x="1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14" name="Freeform 1980"/>
            <p:cNvSpPr>
              <a:spLocks/>
            </p:cNvSpPr>
            <p:nvPr/>
          </p:nvSpPr>
          <p:spPr bwMode="auto">
            <a:xfrm>
              <a:off x="12434888" y="1222375"/>
              <a:ext cx="84138" cy="128587"/>
            </a:xfrm>
            <a:custGeom>
              <a:avLst/>
              <a:gdLst>
                <a:gd name="T0" fmla="*/ 15 w 22"/>
                <a:gd name="T1" fmla="*/ 34 h 34"/>
                <a:gd name="T2" fmla="*/ 7 w 22"/>
                <a:gd name="T3" fmla="*/ 15 h 34"/>
                <a:gd name="T4" fmla="*/ 6 w 22"/>
                <a:gd name="T5" fmla="*/ 11 h 34"/>
                <a:gd name="T6" fmla="*/ 6 w 22"/>
                <a:gd name="T7" fmla="*/ 10 h 34"/>
                <a:gd name="T8" fmla="*/ 6 w 22"/>
                <a:gd name="T9" fmla="*/ 10 h 34"/>
                <a:gd name="T10" fmla="*/ 6 w 22"/>
                <a:gd name="T11" fmla="*/ 17 h 34"/>
                <a:gd name="T12" fmla="*/ 6 w 22"/>
                <a:gd name="T13" fmla="*/ 34 h 34"/>
                <a:gd name="T14" fmla="*/ 0 w 22"/>
                <a:gd name="T15" fmla="*/ 34 h 34"/>
                <a:gd name="T16" fmla="*/ 0 w 22"/>
                <a:gd name="T17" fmla="*/ 0 h 34"/>
                <a:gd name="T18" fmla="*/ 8 w 22"/>
                <a:gd name="T19" fmla="*/ 0 h 34"/>
                <a:gd name="T20" fmla="*/ 15 w 22"/>
                <a:gd name="T21" fmla="*/ 20 h 34"/>
                <a:gd name="T22" fmla="*/ 17 w 22"/>
                <a:gd name="T23" fmla="*/ 25 h 34"/>
                <a:gd name="T24" fmla="*/ 17 w 22"/>
                <a:gd name="T25" fmla="*/ 25 h 34"/>
                <a:gd name="T26" fmla="*/ 17 w 22"/>
                <a:gd name="T27" fmla="*/ 19 h 34"/>
                <a:gd name="T28" fmla="*/ 17 w 22"/>
                <a:gd name="T29" fmla="*/ 0 h 34"/>
                <a:gd name="T30" fmla="*/ 22 w 22"/>
                <a:gd name="T31" fmla="*/ 0 h 34"/>
                <a:gd name="T32" fmla="*/ 22 w 22"/>
                <a:gd name="T33" fmla="*/ 34 h 34"/>
                <a:gd name="T34" fmla="*/ 15 w 22"/>
                <a:gd name="T3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34">
                  <a:moveTo>
                    <a:pt x="15" y="34"/>
                  </a:moveTo>
                  <a:cubicBezTo>
                    <a:pt x="7" y="15"/>
                    <a:pt x="7" y="15"/>
                    <a:pt x="7" y="15"/>
                  </a:cubicBezTo>
                  <a:cubicBezTo>
                    <a:pt x="7" y="14"/>
                    <a:pt x="7" y="13"/>
                    <a:pt x="6" y="11"/>
                  </a:cubicBezTo>
                  <a:cubicBezTo>
                    <a:pt x="6" y="11"/>
                    <a:pt x="6" y="10"/>
                    <a:pt x="6" y="10"/>
                  </a:cubicBezTo>
                  <a:cubicBezTo>
                    <a:pt x="6" y="10"/>
                    <a:pt x="6" y="10"/>
                    <a:pt x="6" y="10"/>
                  </a:cubicBezTo>
                  <a:cubicBezTo>
                    <a:pt x="6" y="13"/>
                    <a:pt x="6" y="15"/>
                    <a:pt x="6" y="17"/>
                  </a:cubicBezTo>
                  <a:cubicBezTo>
                    <a:pt x="6" y="34"/>
                    <a:pt x="6" y="34"/>
                    <a:pt x="6" y="34"/>
                  </a:cubicBezTo>
                  <a:cubicBezTo>
                    <a:pt x="0" y="34"/>
                    <a:pt x="0" y="34"/>
                    <a:pt x="0" y="34"/>
                  </a:cubicBezTo>
                  <a:cubicBezTo>
                    <a:pt x="0" y="0"/>
                    <a:pt x="0" y="0"/>
                    <a:pt x="0" y="0"/>
                  </a:cubicBezTo>
                  <a:cubicBezTo>
                    <a:pt x="8" y="0"/>
                    <a:pt x="8" y="0"/>
                    <a:pt x="8" y="0"/>
                  </a:cubicBezTo>
                  <a:cubicBezTo>
                    <a:pt x="15" y="20"/>
                    <a:pt x="15" y="20"/>
                    <a:pt x="15" y="20"/>
                  </a:cubicBezTo>
                  <a:cubicBezTo>
                    <a:pt x="16" y="21"/>
                    <a:pt x="16" y="22"/>
                    <a:pt x="17" y="25"/>
                  </a:cubicBezTo>
                  <a:cubicBezTo>
                    <a:pt x="17" y="25"/>
                    <a:pt x="17" y="25"/>
                    <a:pt x="17" y="25"/>
                  </a:cubicBezTo>
                  <a:cubicBezTo>
                    <a:pt x="17" y="19"/>
                    <a:pt x="17" y="19"/>
                    <a:pt x="17" y="19"/>
                  </a:cubicBezTo>
                  <a:cubicBezTo>
                    <a:pt x="17" y="0"/>
                    <a:pt x="17" y="0"/>
                    <a:pt x="17" y="0"/>
                  </a:cubicBezTo>
                  <a:cubicBezTo>
                    <a:pt x="22" y="0"/>
                    <a:pt x="22" y="0"/>
                    <a:pt x="22" y="0"/>
                  </a:cubicBezTo>
                  <a:cubicBezTo>
                    <a:pt x="22" y="34"/>
                    <a:pt x="22" y="34"/>
                    <a:pt x="22" y="34"/>
                  </a:cubicBezTo>
                  <a:lnTo>
                    <a:pt x="1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15" name="Rectangle 1981"/>
            <p:cNvSpPr>
              <a:spLocks noChangeArrowheads="1"/>
            </p:cNvSpPr>
            <p:nvPr/>
          </p:nvSpPr>
          <p:spPr bwMode="auto">
            <a:xfrm>
              <a:off x="11676063" y="1397000"/>
              <a:ext cx="33338"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16" name="Freeform 1982"/>
            <p:cNvSpPr>
              <a:spLocks/>
            </p:cNvSpPr>
            <p:nvPr/>
          </p:nvSpPr>
          <p:spPr bwMode="auto">
            <a:xfrm>
              <a:off x="11739563" y="1397000"/>
              <a:ext cx="119063" cy="184150"/>
            </a:xfrm>
            <a:custGeom>
              <a:avLst/>
              <a:gdLst>
                <a:gd name="T0" fmla="*/ 21 w 31"/>
                <a:gd name="T1" fmla="*/ 48 h 48"/>
                <a:gd name="T2" fmla="*/ 10 w 31"/>
                <a:gd name="T3" fmla="*/ 21 h 48"/>
                <a:gd name="T4" fmla="*/ 8 w 31"/>
                <a:gd name="T5" fmla="*/ 15 h 48"/>
                <a:gd name="T6" fmla="*/ 8 w 31"/>
                <a:gd name="T7" fmla="*/ 14 h 48"/>
                <a:gd name="T8" fmla="*/ 8 w 31"/>
                <a:gd name="T9" fmla="*/ 14 h 48"/>
                <a:gd name="T10" fmla="*/ 8 w 31"/>
                <a:gd name="T11" fmla="*/ 24 h 48"/>
                <a:gd name="T12" fmla="*/ 8 w 31"/>
                <a:gd name="T13" fmla="*/ 48 h 48"/>
                <a:gd name="T14" fmla="*/ 0 w 31"/>
                <a:gd name="T15" fmla="*/ 48 h 48"/>
                <a:gd name="T16" fmla="*/ 0 w 31"/>
                <a:gd name="T17" fmla="*/ 0 h 48"/>
                <a:gd name="T18" fmla="*/ 11 w 31"/>
                <a:gd name="T19" fmla="*/ 0 h 48"/>
                <a:gd name="T20" fmla="*/ 21 w 31"/>
                <a:gd name="T21" fmla="*/ 28 h 48"/>
                <a:gd name="T22" fmla="*/ 23 w 31"/>
                <a:gd name="T23" fmla="*/ 35 h 48"/>
                <a:gd name="T24" fmla="*/ 23 w 31"/>
                <a:gd name="T25" fmla="*/ 35 h 48"/>
                <a:gd name="T26" fmla="*/ 23 w 31"/>
                <a:gd name="T27" fmla="*/ 27 h 48"/>
                <a:gd name="T28" fmla="*/ 23 w 31"/>
                <a:gd name="T29" fmla="*/ 0 h 48"/>
                <a:gd name="T30" fmla="*/ 31 w 31"/>
                <a:gd name="T31" fmla="*/ 0 h 48"/>
                <a:gd name="T32" fmla="*/ 31 w 31"/>
                <a:gd name="T33" fmla="*/ 48 h 48"/>
                <a:gd name="T34" fmla="*/ 21 w 31"/>
                <a:gd name="T3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48">
                  <a:moveTo>
                    <a:pt x="21" y="48"/>
                  </a:moveTo>
                  <a:cubicBezTo>
                    <a:pt x="10" y="21"/>
                    <a:pt x="10" y="21"/>
                    <a:pt x="10" y="21"/>
                  </a:cubicBezTo>
                  <a:cubicBezTo>
                    <a:pt x="10" y="20"/>
                    <a:pt x="9" y="18"/>
                    <a:pt x="8" y="15"/>
                  </a:cubicBezTo>
                  <a:cubicBezTo>
                    <a:pt x="8" y="15"/>
                    <a:pt x="8" y="14"/>
                    <a:pt x="8" y="14"/>
                  </a:cubicBezTo>
                  <a:cubicBezTo>
                    <a:pt x="8" y="14"/>
                    <a:pt x="8" y="14"/>
                    <a:pt x="8" y="14"/>
                  </a:cubicBezTo>
                  <a:cubicBezTo>
                    <a:pt x="8" y="18"/>
                    <a:pt x="8" y="21"/>
                    <a:pt x="8" y="24"/>
                  </a:cubicBezTo>
                  <a:cubicBezTo>
                    <a:pt x="8" y="48"/>
                    <a:pt x="8" y="48"/>
                    <a:pt x="8" y="48"/>
                  </a:cubicBezTo>
                  <a:cubicBezTo>
                    <a:pt x="0" y="48"/>
                    <a:pt x="0" y="48"/>
                    <a:pt x="0" y="48"/>
                  </a:cubicBezTo>
                  <a:cubicBezTo>
                    <a:pt x="0" y="0"/>
                    <a:pt x="0" y="0"/>
                    <a:pt x="0" y="0"/>
                  </a:cubicBezTo>
                  <a:cubicBezTo>
                    <a:pt x="11" y="0"/>
                    <a:pt x="11" y="0"/>
                    <a:pt x="11" y="0"/>
                  </a:cubicBezTo>
                  <a:cubicBezTo>
                    <a:pt x="21" y="28"/>
                    <a:pt x="21" y="28"/>
                    <a:pt x="21" y="28"/>
                  </a:cubicBezTo>
                  <a:cubicBezTo>
                    <a:pt x="22" y="29"/>
                    <a:pt x="22" y="31"/>
                    <a:pt x="23" y="35"/>
                  </a:cubicBezTo>
                  <a:cubicBezTo>
                    <a:pt x="23" y="35"/>
                    <a:pt x="23" y="35"/>
                    <a:pt x="23" y="35"/>
                  </a:cubicBezTo>
                  <a:cubicBezTo>
                    <a:pt x="23" y="27"/>
                    <a:pt x="23" y="27"/>
                    <a:pt x="23" y="27"/>
                  </a:cubicBezTo>
                  <a:cubicBezTo>
                    <a:pt x="23" y="0"/>
                    <a:pt x="23" y="0"/>
                    <a:pt x="23" y="0"/>
                  </a:cubicBezTo>
                  <a:cubicBezTo>
                    <a:pt x="31" y="0"/>
                    <a:pt x="31" y="0"/>
                    <a:pt x="31" y="0"/>
                  </a:cubicBezTo>
                  <a:cubicBezTo>
                    <a:pt x="31" y="48"/>
                    <a:pt x="31" y="48"/>
                    <a:pt x="31" y="48"/>
                  </a:cubicBezTo>
                  <a:lnTo>
                    <a:pt x="2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17" name="Freeform 1983"/>
            <p:cNvSpPr>
              <a:spLocks/>
            </p:cNvSpPr>
            <p:nvPr/>
          </p:nvSpPr>
          <p:spPr bwMode="auto">
            <a:xfrm>
              <a:off x="11941175" y="1397000"/>
              <a:ext cx="103188" cy="187325"/>
            </a:xfrm>
            <a:custGeom>
              <a:avLst/>
              <a:gdLst>
                <a:gd name="T0" fmla="*/ 27 w 27"/>
                <a:gd name="T1" fmla="*/ 47 h 49"/>
                <a:gd name="T2" fmla="*/ 18 w 27"/>
                <a:gd name="T3" fmla="*/ 49 h 49"/>
                <a:gd name="T4" fmla="*/ 5 w 27"/>
                <a:gd name="T5" fmla="*/ 43 h 49"/>
                <a:gd name="T6" fmla="*/ 0 w 27"/>
                <a:gd name="T7" fmla="*/ 25 h 49"/>
                <a:gd name="T8" fmla="*/ 5 w 27"/>
                <a:gd name="T9" fmla="*/ 6 h 49"/>
                <a:gd name="T10" fmla="*/ 19 w 27"/>
                <a:gd name="T11" fmla="*/ 0 h 49"/>
                <a:gd name="T12" fmla="*/ 27 w 27"/>
                <a:gd name="T13" fmla="*/ 1 h 49"/>
                <a:gd name="T14" fmla="*/ 27 w 27"/>
                <a:gd name="T15" fmla="*/ 10 h 49"/>
                <a:gd name="T16" fmla="*/ 20 w 27"/>
                <a:gd name="T17" fmla="*/ 8 h 49"/>
                <a:gd name="T18" fmla="*/ 12 w 27"/>
                <a:gd name="T19" fmla="*/ 12 h 49"/>
                <a:gd name="T20" fmla="*/ 9 w 27"/>
                <a:gd name="T21" fmla="*/ 24 h 49"/>
                <a:gd name="T22" fmla="*/ 12 w 27"/>
                <a:gd name="T23" fmla="*/ 36 h 49"/>
                <a:gd name="T24" fmla="*/ 20 w 27"/>
                <a:gd name="T25" fmla="*/ 41 h 49"/>
                <a:gd name="T26" fmla="*/ 27 w 27"/>
                <a:gd name="T27" fmla="*/ 38 h 49"/>
                <a:gd name="T28" fmla="*/ 27 w 27"/>
                <a:gd name="T29" fmla="*/ 4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49">
                  <a:moveTo>
                    <a:pt x="27" y="47"/>
                  </a:moveTo>
                  <a:cubicBezTo>
                    <a:pt x="25" y="48"/>
                    <a:pt x="22" y="49"/>
                    <a:pt x="18" y="49"/>
                  </a:cubicBezTo>
                  <a:cubicBezTo>
                    <a:pt x="13" y="49"/>
                    <a:pt x="8" y="47"/>
                    <a:pt x="5" y="43"/>
                  </a:cubicBezTo>
                  <a:cubicBezTo>
                    <a:pt x="1" y="38"/>
                    <a:pt x="0" y="33"/>
                    <a:pt x="0" y="25"/>
                  </a:cubicBezTo>
                  <a:cubicBezTo>
                    <a:pt x="0" y="17"/>
                    <a:pt x="2" y="11"/>
                    <a:pt x="5" y="6"/>
                  </a:cubicBezTo>
                  <a:cubicBezTo>
                    <a:pt x="8" y="2"/>
                    <a:pt x="13" y="0"/>
                    <a:pt x="19" y="0"/>
                  </a:cubicBezTo>
                  <a:cubicBezTo>
                    <a:pt x="22" y="0"/>
                    <a:pt x="25" y="0"/>
                    <a:pt x="27" y="1"/>
                  </a:cubicBezTo>
                  <a:cubicBezTo>
                    <a:pt x="27" y="10"/>
                    <a:pt x="27" y="10"/>
                    <a:pt x="27" y="10"/>
                  </a:cubicBezTo>
                  <a:cubicBezTo>
                    <a:pt x="25" y="8"/>
                    <a:pt x="23" y="8"/>
                    <a:pt x="20" y="8"/>
                  </a:cubicBezTo>
                  <a:cubicBezTo>
                    <a:pt x="17" y="8"/>
                    <a:pt x="14" y="9"/>
                    <a:pt x="12" y="12"/>
                  </a:cubicBezTo>
                  <a:cubicBezTo>
                    <a:pt x="10" y="15"/>
                    <a:pt x="9" y="19"/>
                    <a:pt x="9" y="24"/>
                  </a:cubicBezTo>
                  <a:cubicBezTo>
                    <a:pt x="9" y="30"/>
                    <a:pt x="10" y="34"/>
                    <a:pt x="12" y="36"/>
                  </a:cubicBezTo>
                  <a:cubicBezTo>
                    <a:pt x="14" y="39"/>
                    <a:pt x="16" y="41"/>
                    <a:pt x="20" y="41"/>
                  </a:cubicBezTo>
                  <a:cubicBezTo>
                    <a:pt x="22" y="41"/>
                    <a:pt x="25" y="40"/>
                    <a:pt x="27" y="38"/>
                  </a:cubicBezTo>
                  <a:lnTo>
                    <a:pt x="2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18" name="Freeform 1984"/>
            <p:cNvSpPr>
              <a:spLocks/>
            </p:cNvSpPr>
            <p:nvPr/>
          </p:nvSpPr>
          <p:spPr bwMode="auto">
            <a:xfrm>
              <a:off x="12071350" y="1397000"/>
              <a:ext cx="112713" cy="184150"/>
            </a:xfrm>
            <a:custGeom>
              <a:avLst/>
              <a:gdLst>
                <a:gd name="T0" fmla="*/ 50 w 71"/>
                <a:gd name="T1" fmla="*/ 116 h 116"/>
                <a:gd name="T2" fmla="*/ 50 w 71"/>
                <a:gd name="T3" fmla="*/ 67 h 116"/>
                <a:gd name="T4" fmla="*/ 21 w 71"/>
                <a:gd name="T5" fmla="*/ 67 h 116"/>
                <a:gd name="T6" fmla="*/ 21 w 71"/>
                <a:gd name="T7" fmla="*/ 116 h 116"/>
                <a:gd name="T8" fmla="*/ 0 w 71"/>
                <a:gd name="T9" fmla="*/ 116 h 116"/>
                <a:gd name="T10" fmla="*/ 0 w 71"/>
                <a:gd name="T11" fmla="*/ 0 h 116"/>
                <a:gd name="T12" fmla="*/ 21 w 71"/>
                <a:gd name="T13" fmla="*/ 0 h 116"/>
                <a:gd name="T14" fmla="*/ 21 w 71"/>
                <a:gd name="T15" fmla="*/ 48 h 116"/>
                <a:gd name="T16" fmla="*/ 50 w 71"/>
                <a:gd name="T17" fmla="*/ 48 h 116"/>
                <a:gd name="T18" fmla="*/ 50 w 71"/>
                <a:gd name="T19" fmla="*/ 0 h 116"/>
                <a:gd name="T20" fmla="*/ 71 w 71"/>
                <a:gd name="T21" fmla="*/ 0 h 116"/>
                <a:gd name="T22" fmla="*/ 71 w 71"/>
                <a:gd name="T23" fmla="*/ 116 h 116"/>
                <a:gd name="T24" fmla="*/ 50 w 71"/>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116">
                  <a:moveTo>
                    <a:pt x="50" y="116"/>
                  </a:moveTo>
                  <a:lnTo>
                    <a:pt x="50" y="67"/>
                  </a:lnTo>
                  <a:lnTo>
                    <a:pt x="21" y="67"/>
                  </a:lnTo>
                  <a:lnTo>
                    <a:pt x="21" y="116"/>
                  </a:lnTo>
                  <a:lnTo>
                    <a:pt x="0" y="116"/>
                  </a:lnTo>
                  <a:lnTo>
                    <a:pt x="0" y="0"/>
                  </a:lnTo>
                  <a:lnTo>
                    <a:pt x="21" y="0"/>
                  </a:lnTo>
                  <a:lnTo>
                    <a:pt x="21" y="48"/>
                  </a:lnTo>
                  <a:lnTo>
                    <a:pt x="50" y="48"/>
                  </a:lnTo>
                  <a:lnTo>
                    <a:pt x="50" y="0"/>
                  </a:lnTo>
                  <a:lnTo>
                    <a:pt x="71" y="0"/>
                  </a:lnTo>
                  <a:lnTo>
                    <a:pt x="71" y="116"/>
                  </a:lnTo>
                  <a:lnTo>
                    <a:pt x="50"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19" name="Rectangle 1985"/>
            <p:cNvSpPr>
              <a:spLocks noChangeArrowheads="1"/>
            </p:cNvSpPr>
            <p:nvPr/>
          </p:nvSpPr>
          <p:spPr bwMode="auto">
            <a:xfrm>
              <a:off x="12215813" y="1397000"/>
              <a:ext cx="36513"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20" name="Freeform 1986"/>
            <p:cNvSpPr>
              <a:spLocks/>
            </p:cNvSpPr>
            <p:nvPr/>
          </p:nvSpPr>
          <p:spPr bwMode="auto">
            <a:xfrm>
              <a:off x="12284075" y="1397000"/>
              <a:ext cx="112713" cy="184150"/>
            </a:xfrm>
            <a:custGeom>
              <a:avLst/>
              <a:gdLst>
                <a:gd name="T0" fmla="*/ 20 w 30"/>
                <a:gd name="T1" fmla="*/ 48 h 48"/>
                <a:gd name="T2" fmla="*/ 9 w 30"/>
                <a:gd name="T3" fmla="*/ 21 h 48"/>
                <a:gd name="T4" fmla="*/ 8 w 30"/>
                <a:gd name="T5" fmla="*/ 15 h 48"/>
                <a:gd name="T6" fmla="*/ 7 w 30"/>
                <a:gd name="T7" fmla="*/ 14 h 48"/>
                <a:gd name="T8" fmla="*/ 7 w 30"/>
                <a:gd name="T9" fmla="*/ 14 h 48"/>
                <a:gd name="T10" fmla="*/ 7 w 30"/>
                <a:gd name="T11" fmla="*/ 24 h 48"/>
                <a:gd name="T12" fmla="*/ 7 w 30"/>
                <a:gd name="T13" fmla="*/ 48 h 48"/>
                <a:gd name="T14" fmla="*/ 0 w 30"/>
                <a:gd name="T15" fmla="*/ 48 h 48"/>
                <a:gd name="T16" fmla="*/ 0 w 30"/>
                <a:gd name="T17" fmla="*/ 0 h 48"/>
                <a:gd name="T18" fmla="*/ 10 w 30"/>
                <a:gd name="T19" fmla="*/ 0 h 48"/>
                <a:gd name="T20" fmla="*/ 21 w 30"/>
                <a:gd name="T21" fmla="*/ 28 h 48"/>
                <a:gd name="T22" fmla="*/ 23 w 30"/>
                <a:gd name="T23" fmla="*/ 35 h 48"/>
                <a:gd name="T24" fmla="*/ 23 w 30"/>
                <a:gd name="T25" fmla="*/ 35 h 48"/>
                <a:gd name="T26" fmla="*/ 23 w 30"/>
                <a:gd name="T27" fmla="*/ 27 h 48"/>
                <a:gd name="T28" fmla="*/ 23 w 30"/>
                <a:gd name="T29" fmla="*/ 0 h 48"/>
                <a:gd name="T30" fmla="*/ 30 w 30"/>
                <a:gd name="T31" fmla="*/ 0 h 48"/>
                <a:gd name="T32" fmla="*/ 30 w 30"/>
                <a:gd name="T33" fmla="*/ 48 h 48"/>
                <a:gd name="T34" fmla="*/ 20 w 30"/>
                <a:gd name="T3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48">
                  <a:moveTo>
                    <a:pt x="20" y="48"/>
                  </a:moveTo>
                  <a:cubicBezTo>
                    <a:pt x="9" y="21"/>
                    <a:pt x="9" y="21"/>
                    <a:pt x="9" y="21"/>
                  </a:cubicBezTo>
                  <a:cubicBezTo>
                    <a:pt x="9" y="20"/>
                    <a:pt x="8" y="18"/>
                    <a:pt x="8" y="15"/>
                  </a:cubicBezTo>
                  <a:cubicBezTo>
                    <a:pt x="7" y="15"/>
                    <a:pt x="7" y="14"/>
                    <a:pt x="7" y="14"/>
                  </a:cubicBezTo>
                  <a:cubicBezTo>
                    <a:pt x="7" y="14"/>
                    <a:pt x="7" y="14"/>
                    <a:pt x="7" y="14"/>
                  </a:cubicBezTo>
                  <a:cubicBezTo>
                    <a:pt x="7" y="18"/>
                    <a:pt x="7" y="21"/>
                    <a:pt x="7" y="24"/>
                  </a:cubicBezTo>
                  <a:cubicBezTo>
                    <a:pt x="7" y="48"/>
                    <a:pt x="7" y="48"/>
                    <a:pt x="7" y="48"/>
                  </a:cubicBezTo>
                  <a:cubicBezTo>
                    <a:pt x="0" y="48"/>
                    <a:pt x="0" y="48"/>
                    <a:pt x="0" y="48"/>
                  </a:cubicBezTo>
                  <a:cubicBezTo>
                    <a:pt x="0" y="0"/>
                    <a:pt x="0" y="0"/>
                    <a:pt x="0" y="0"/>
                  </a:cubicBezTo>
                  <a:cubicBezTo>
                    <a:pt x="10" y="0"/>
                    <a:pt x="10" y="0"/>
                    <a:pt x="10" y="0"/>
                  </a:cubicBezTo>
                  <a:cubicBezTo>
                    <a:pt x="21" y="28"/>
                    <a:pt x="21" y="28"/>
                    <a:pt x="21" y="28"/>
                  </a:cubicBezTo>
                  <a:cubicBezTo>
                    <a:pt x="21" y="29"/>
                    <a:pt x="22" y="31"/>
                    <a:pt x="23" y="35"/>
                  </a:cubicBezTo>
                  <a:cubicBezTo>
                    <a:pt x="23" y="35"/>
                    <a:pt x="23" y="35"/>
                    <a:pt x="23" y="35"/>
                  </a:cubicBezTo>
                  <a:cubicBezTo>
                    <a:pt x="23" y="27"/>
                    <a:pt x="23" y="27"/>
                    <a:pt x="23" y="27"/>
                  </a:cubicBezTo>
                  <a:cubicBezTo>
                    <a:pt x="23" y="0"/>
                    <a:pt x="23" y="0"/>
                    <a:pt x="23" y="0"/>
                  </a:cubicBezTo>
                  <a:cubicBezTo>
                    <a:pt x="30" y="0"/>
                    <a:pt x="30" y="0"/>
                    <a:pt x="30" y="0"/>
                  </a:cubicBezTo>
                  <a:cubicBezTo>
                    <a:pt x="30" y="48"/>
                    <a:pt x="30" y="48"/>
                    <a:pt x="30" y="48"/>
                  </a:cubicBezTo>
                  <a:lnTo>
                    <a:pt x="2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21" name="Freeform 1987"/>
            <p:cNvSpPr>
              <a:spLocks noEditPoints="1"/>
            </p:cNvSpPr>
            <p:nvPr/>
          </p:nvSpPr>
          <p:spPr bwMode="auto">
            <a:xfrm>
              <a:off x="12415838" y="1397000"/>
              <a:ext cx="138113" cy="184150"/>
            </a:xfrm>
            <a:custGeom>
              <a:avLst/>
              <a:gdLst>
                <a:gd name="T0" fmla="*/ 26 w 36"/>
                <a:gd name="T1" fmla="*/ 48 h 48"/>
                <a:gd name="T2" fmla="*/ 24 w 36"/>
                <a:gd name="T3" fmla="*/ 36 h 48"/>
                <a:gd name="T4" fmla="*/ 12 w 36"/>
                <a:gd name="T5" fmla="*/ 36 h 48"/>
                <a:gd name="T6" fmla="*/ 9 w 36"/>
                <a:gd name="T7" fmla="*/ 48 h 48"/>
                <a:gd name="T8" fmla="*/ 0 w 36"/>
                <a:gd name="T9" fmla="*/ 48 h 48"/>
                <a:gd name="T10" fmla="*/ 13 w 36"/>
                <a:gd name="T11" fmla="*/ 0 h 48"/>
                <a:gd name="T12" fmla="*/ 23 w 36"/>
                <a:gd name="T13" fmla="*/ 0 h 48"/>
                <a:gd name="T14" fmla="*/ 36 w 36"/>
                <a:gd name="T15" fmla="*/ 48 h 48"/>
                <a:gd name="T16" fmla="*/ 26 w 36"/>
                <a:gd name="T17" fmla="*/ 48 h 48"/>
                <a:gd name="T18" fmla="*/ 19 w 36"/>
                <a:gd name="T19" fmla="*/ 14 h 48"/>
                <a:gd name="T20" fmla="*/ 18 w 36"/>
                <a:gd name="T21" fmla="*/ 9 h 48"/>
                <a:gd name="T22" fmla="*/ 18 w 36"/>
                <a:gd name="T23" fmla="*/ 8 h 48"/>
                <a:gd name="T24" fmla="*/ 18 w 36"/>
                <a:gd name="T25" fmla="*/ 8 h 48"/>
                <a:gd name="T26" fmla="*/ 17 w 36"/>
                <a:gd name="T27" fmla="*/ 14 h 48"/>
                <a:gd name="T28" fmla="*/ 13 w 36"/>
                <a:gd name="T29" fmla="*/ 29 h 48"/>
                <a:gd name="T30" fmla="*/ 22 w 36"/>
                <a:gd name="T31" fmla="*/ 29 h 48"/>
                <a:gd name="T32" fmla="*/ 19 w 36"/>
                <a:gd name="T33"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8">
                  <a:moveTo>
                    <a:pt x="26" y="48"/>
                  </a:moveTo>
                  <a:cubicBezTo>
                    <a:pt x="24" y="36"/>
                    <a:pt x="24" y="36"/>
                    <a:pt x="24" y="36"/>
                  </a:cubicBezTo>
                  <a:cubicBezTo>
                    <a:pt x="12" y="36"/>
                    <a:pt x="12" y="36"/>
                    <a:pt x="12" y="36"/>
                  </a:cubicBezTo>
                  <a:cubicBezTo>
                    <a:pt x="9" y="48"/>
                    <a:pt x="9" y="48"/>
                    <a:pt x="9" y="48"/>
                  </a:cubicBezTo>
                  <a:cubicBezTo>
                    <a:pt x="0" y="48"/>
                    <a:pt x="0" y="48"/>
                    <a:pt x="0" y="48"/>
                  </a:cubicBezTo>
                  <a:cubicBezTo>
                    <a:pt x="13" y="0"/>
                    <a:pt x="13" y="0"/>
                    <a:pt x="13" y="0"/>
                  </a:cubicBezTo>
                  <a:cubicBezTo>
                    <a:pt x="23" y="0"/>
                    <a:pt x="23" y="0"/>
                    <a:pt x="23" y="0"/>
                  </a:cubicBezTo>
                  <a:cubicBezTo>
                    <a:pt x="36" y="48"/>
                    <a:pt x="36" y="48"/>
                    <a:pt x="36" y="48"/>
                  </a:cubicBezTo>
                  <a:lnTo>
                    <a:pt x="26" y="48"/>
                  </a:lnTo>
                  <a:close/>
                  <a:moveTo>
                    <a:pt x="19" y="14"/>
                  </a:moveTo>
                  <a:cubicBezTo>
                    <a:pt x="19" y="13"/>
                    <a:pt x="18" y="11"/>
                    <a:pt x="18" y="9"/>
                  </a:cubicBezTo>
                  <a:cubicBezTo>
                    <a:pt x="18" y="8"/>
                    <a:pt x="18" y="8"/>
                    <a:pt x="18" y="8"/>
                  </a:cubicBezTo>
                  <a:cubicBezTo>
                    <a:pt x="18" y="8"/>
                    <a:pt x="18" y="8"/>
                    <a:pt x="18" y="8"/>
                  </a:cubicBezTo>
                  <a:cubicBezTo>
                    <a:pt x="17" y="11"/>
                    <a:pt x="17" y="13"/>
                    <a:pt x="17" y="14"/>
                  </a:cubicBezTo>
                  <a:cubicBezTo>
                    <a:pt x="13" y="29"/>
                    <a:pt x="13" y="29"/>
                    <a:pt x="13" y="29"/>
                  </a:cubicBezTo>
                  <a:cubicBezTo>
                    <a:pt x="22" y="29"/>
                    <a:pt x="22" y="29"/>
                    <a:pt x="22" y="29"/>
                  </a:cubicBezTo>
                  <a:lnTo>
                    <a:pt x="1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cxnSp>
        <p:nvCxnSpPr>
          <p:cNvPr id="2124" name="Straight Connector 2123"/>
          <p:cNvCxnSpPr/>
          <p:nvPr/>
        </p:nvCxnSpPr>
        <p:spPr>
          <a:xfrm>
            <a:off x="401994" y="3740603"/>
            <a:ext cx="3634724" cy="0"/>
          </a:xfrm>
          <a:prstGeom prst="line">
            <a:avLst/>
          </a:prstGeom>
          <a:noFill/>
          <a:ln w="9525" cap="flat" cmpd="sng" algn="ctr">
            <a:solidFill>
              <a:schemeClr val="bg1">
                <a:lumMod val="75000"/>
              </a:schemeClr>
            </a:solidFill>
            <a:prstDash val="sysDash"/>
          </a:ln>
          <a:effectLst/>
        </p:spPr>
      </p:cxnSp>
      <p:cxnSp>
        <p:nvCxnSpPr>
          <p:cNvPr id="2126" name="Straight Connector 2125"/>
          <p:cNvCxnSpPr/>
          <p:nvPr/>
        </p:nvCxnSpPr>
        <p:spPr>
          <a:xfrm>
            <a:off x="4211354" y="464714"/>
            <a:ext cx="0" cy="5721327"/>
          </a:xfrm>
          <a:prstGeom prst="line">
            <a:avLst/>
          </a:prstGeom>
          <a:noFill/>
          <a:ln w="9525" cap="flat" cmpd="sng" algn="ctr">
            <a:solidFill>
              <a:schemeClr val="bg1">
                <a:lumMod val="75000"/>
              </a:schemeClr>
            </a:solidFill>
            <a:prstDash val="sysDash"/>
          </a:ln>
          <a:effectLst/>
        </p:spPr>
      </p:cxnSp>
      <p:grpSp>
        <p:nvGrpSpPr>
          <p:cNvPr id="2360" name="Group 2359"/>
          <p:cNvGrpSpPr/>
          <p:nvPr/>
        </p:nvGrpSpPr>
        <p:grpSpPr>
          <a:xfrm>
            <a:off x="7078923" y="1081450"/>
            <a:ext cx="1998500" cy="1978675"/>
            <a:chOff x="21220113" y="566738"/>
            <a:chExt cx="3201988" cy="3211512"/>
          </a:xfrm>
          <a:solidFill>
            <a:schemeClr val="tx1">
              <a:lumMod val="50000"/>
              <a:lumOff val="50000"/>
            </a:schemeClr>
          </a:solidFill>
        </p:grpSpPr>
        <p:sp>
          <p:nvSpPr>
            <p:cNvPr id="2297" name="Freeform 2153"/>
            <p:cNvSpPr>
              <a:spLocks noEditPoints="1"/>
            </p:cNvSpPr>
            <p:nvPr/>
          </p:nvSpPr>
          <p:spPr bwMode="auto">
            <a:xfrm>
              <a:off x="22744113" y="566738"/>
              <a:ext cx="153988" cy="550863"/>
            </a:xfrm>
            <a:custGeom>
              <a:avLst/>
              <a:gdLst>
                <a:gd name="T0" fmla="*/ 9 w 41"/>
                <a:gd name="T1" fmla="*/ 146 h 146"/>
                <a:gd name="T2" fmla="*/ 41 w 41"/>
                <a:gd name="T3" fmla="*/ 9 h 146"/>
                <a:gd name="T4" fmla="*/ 0 w 41"/>
                <a:gd name="T5" fmla="*/ 9 h 146"/>
                <a:gd name="T6" fmla="*/ 13 w 41"/>
                <a:gd name="T7" fmla="*/ 126 h 146"/>
                <a:gd name="T8" fmla="*/ 33 w 41"/>
                <a:gd name="T9" fmla="*/ 73 h 146"/>
                <a:gd name="T10" fmla="*/ 27 w 41"/>
                <a:gd name="T11" fmla="*/ 73 h 146"/>
                <a:gd name="T12" fmla="*/ 23 w 41"/>
                <a:gd name="T13" fmla="*/ 73 h 146"/>
                <a:gd name="T14" fmla="*/ 17 w 41"/>
                <a:gd name="T15" fmla="*/ 73 h 146"/>
                <a:gd name="T16" fmla="*/ 13 w 41"/>
                <a:gd name="T17" fmla="*/ 73 h 146"/>
                <a:gd name="T18" fmla="*/ 7 w 41"/>
                <a:gd name="T19" fmla="*/ 73 h 146"/>
                <a:gd name="T20" fmla="*/ 33 w 41"/>
                <a:gd name="T21" fmla="*/ 63 h 146"/>
                <a:gd name="T22" fmla="*/ 27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7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7 w 41"/>
                <a:gd name="T47" fmla="*/ 41 h 146"/>
                <a:gd name="T48" fmla="*/ 23 w 41"/>
                <a:gd name="T49" fmla="*/ 41 h 146"/>
                <a:gd name="T50" fmla="*/ 17 w 41"/>
                <a:gd name="T51" fmla="*/ 41 h 146"/>
                <a:gd name="T52" fmla="*/ 13 w 41"/>
                <a:gd name="T53" fmla="*/ 41 h 146"/>
                <a:gd name="T54" fmla="*/ 7 w 41"/>
                <a:gd name="T55" fmla="*/ 41 h 146"/>
                <a:gd name="T56" fmla="*/ 33 w 41"/>
                <a:gd name="T57" fmla="*/ 30 h 146"/>
                <a:gd name="T58" fmla="*/ 27 w 41"/>
                <a:gd name="T59" fmla="*/ 30 h 146"/>
                <a:gd name="T60" fmla="*/ 23 w 41"/>
                <a:gd name="T61" fmla="*/ 30 h 146"/>
                <a:gd name="T62" fmla="*/ 17 w 41"/>
                <a:gd name="T63" fmla="*/ 30 h 146"/>
                <a:gd name="T64" fmla="*/ 13 w 41"/>
                <a:gd name="T65" fmla="*/ 30 h 146"/>
                <a:gd name="T66" fmla="*/ 7 w 41"/>
                <a:gd name="T67" fmla="*/ 30 h 146"/>
                <a:gd name="T68" fmla="*/ 33 w 41"/>
                <a:gd name="T69" fmla="*/ 19 h 146"/>
                <a:gd name="T70" fmla="*/ 27 w 41"/>
                <a:gd name="T71" fmla="*/ 19 h 146"/>
                <a:gd name="T72" fmla="*/ 23 w 41"/>
                <a:gd name="T73" fmla="*/ 19 h 146"/>
                <a:gd name="T74" fmla="*/ 17 w 41"/>
                <a:gd name="T75" fmla="*/ 19 h 146"/>
                <a:gd name="T76" fmla="*/ 13 w 41"/>
                <a:gd name="T77" fmla="*/ 19 h 146"/>
                <a:gd name="T78" fmla="*/ 7 w 41"/>
                <a:gd name="T79" fmla="*/ 19 h 146"/>
                <a:gd name="T80" fmla="*/ 33 w 41"/>
                <a:gd name="T81" fmla="*/ 9 h 146"/>
                <a:gd name="T82" fmla="*/ 27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7" y="146"/>
                    <a:pt x="41" y="142"/>
                    <a:pt x="41" y="137"/>
                  </a:cubicBezTo>
                  <a:cubicBezTo>
                    <a:pt x="41" y="9"/>
                    <a:pt x="41" y="9"/>
                    <a:pt x="41" y="9"/>
                  </a:cubicBezTo>
                  <a:cubicBezTo>
                    <a:pt x="41" y="4"/>
                    <a:pt x="37" y="0"/>
                    <a:pt x="31" y="0"/>
                  </a:cubicBezTo>
                  <a:cubicBezTo>
                    <a:pt x="9" y="0"/>
                    <a:pt x="9" y="0"/>
                    <a:pt x="9" y="0"/>
                  </a:cubicBezTo>
                  <a:cubicBezTo>
                    <a:pt x="4" y="0"/>
                    <a:pt x="0" y="4"/>
                    <a:pt x="0" y="9"/>
                  </a:cubicBezTo>
                  <a:close/>
                  <a:moveTo>
                    <a:pt x="28" y="126"/>
                  </a:moveTo>
                  <a:cubicBezTo>
                    <a:pt x="28" y="130"/>
                    <a:pt x="24" y="134"/>
                    <a:pt x="20" y="134"/>
                  </a:cubicBezTo>
                  <a:cubicBezTo>
                    <a:pt x="16" y="134"/>
                    <a:pt x="13" y="130"/>
                    <a:pt x="13" y="126"/>
                  </a:cubicBezTo>
                  <a:cubicBezTo>
                    <a:pt x="13" y="122"/>
                    <a:pt x="16" y="119"/>
                    <a:pt x="20" y="119"/>
                  </a:cubicBezTo>
                  <a:cubicBezTo>
                    <a:pt x="24" y="119"/>
                    <a:pt x="28" y="122"/>
                    <a:pt x="28" y="126"/>
                  </a:cubicBezTo>
                  <a:close/>
                  <a:moveTo>
                    <a:pt x="33" y="73"/>
                  </a:moveTo>
                  <a:cubicBezTo>
                    <a:pt x="33" y="79"/>
                    <a:pt x="33" y="79"/>
                    <a:pt x="33" y="79"/>
                  </a:cubicBezTo>
                  <a:cubicBezTo>
                    <a:pt x="27" y="79"/>
                    <a:pt x="27" y="79"/>
                    <a:pt x="27" y="79"/>
                  </a:cubicBezTo>
                  <a:cubicBezTo>
                    <a:pt x="27" y="73"/>
                    <a:pt x="27" y="73"/>
                    <a:pt x="27" y="73"/>
                  </a:cubicBezTo>
                  <a:cubicBezTo>
                    <a:pt x="33" y="73"/>
                    <a:pt x="33" y="73"/>
                    <a:pt x="33" y="73"/>
                  </a:cubicBezTo>
                  <a:cubicBezTo>
                    <a:pt x="33" y="73"/>
                    <a:pt x="33" y="73"/>
                    <a:pt x="33" y="73"/>
                  </a:cubicBezTo>
                  <a:close/>
                  <a:moveTo>
                    <a:pt x="23" y="73"/>
                  </a:moveTo>
                  <a:cubicBezTo>
                    <a:pt x="23" y="79"/>
                    <a:pt x="23" y="79"/>
                    <a:pt x="23" y="79"/>
                  </a:cubicBezTo>
                  <a:cubicBezTo>
                    <a:pt x="17" y="79"/>
                    <a:pt x="17" y="79"/>
                    <a:pt x="17" y="79"/>
                  </a:cubicBezTo>
                  <a:cubicBezTo>
                    <a:pt x="17" y="73"/>
                    <a:pt x="17" y="73"/>
                    <a:pt x="17" y="73"/>
                  </a:cubicBezTo>
                  <a:cubicBezTo>
                    <a:pt x="23" y="73"/>
                    <a:pt x="23" y="73"/>
                    <a:pt x="23" y="73"/>
                  </a:cubicBezTo>
                  <a:cubicBezTo>
                    <a:pt x="23" y="73"/>
                    <a:pt x="23" y="73"/>
                    <a:pt x="23" y="73"/>
                  </a:cubicBezTo>
                  <a:close/>
                  <a:moveTo>
                    <a:pt x="13" y="73"/>
                  </a:moveTo>
                  <a:cubicBezTo>
                    <a:pt x="13" y="79"/>
                    <a:pt x="13" y="79"/>
                    <a:pt x="13" y="79"/>
                  </a:cubicBezTo>
                  <a:cubicBezTo>
                    <a:pt x="7" y="79"/>
                    <a:pt x="7" y="79"/>
                    <a:pt x="7" y="79"/>
                  </a:cubicBezTo>
                  <a:cubicBezTo>
                    <a:pt x="7" y="73"/>
                    <a:pt x="7" y="73"/>
                    <a:pt x="7" y="73"/>
                  </a:cubicBezTo>
                  <a:cubicBezTo>
                    <a:pt x="13" y="73"/>
                    <a:pt x="13" y="73"/>
                    <a:pt x="13" y="73"/>
                  </a:cubicBezTo>
                  <a:cubicBezTo>
                    <a:pt x="13" y="73"/>
                    <a:pt x="13" y="73"/>
                    <a:pt x="13" y="73"/>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0"/>
                  </a:moveTo>
                  <a:cubicBezTo>
                    <a:pt x="33" y="36"/>
                    <a:pt x="33" y="36"/>
                    <a:pt x="33" y="36"/>
                  </a:cubicBezTo>
                  <a:cubicBezTo>
                    <a:pt x="27" y="36"/>
                    <a:pt x="27" y="36"/>
                    <a:pt x="27" y="36"/>
                  </a:cubicBezTo>
                  <a:cubicBezTo>
                    <a:pt x="27" y="30"/>
                    <a:pt x="27" y="30"/>
                    <a:pt x="27" y="30"/>
                  </a:cubicBezTo>
                  <a:cubicBezTo>
                    <a:pt x="33" y="30"/>
                    <a:pt x="33" y="30"/>
                    <a:pt x="33" y="30"/>
                  </a:cubicBezTo>
                  <a:cubicBezTo>
                    <a:pt x="33" y="30"/>
                    <a:pt x="33" y="30"/>
                    <a:pt x="33" y="30"/>
                  </a:cubicBezTo>
                  <a:close/>
                  <a:moveTo>
                    <a:pt x="23" y="30"/>
                  </a:moveTo>
                  <a:cubicBezTo>
                    <a:pt x="23" y="36"/>
                    <a:pt x="23" y="36"/>
                    <a:pt x="23" y="36"/>
                  </a:cubicBezTo>
                  <a:cubicBezTo>
                    <a:pt x="17" y="36"/>
                    <a:pt x="17" y="36"/>
                    <a:pt x="17" y="36"/>
                  </a:cubicBezTo>
                  <a:cubicBezTo>
                    <a:pt x="17" y="30"/>
                    <a:pt x="17" y="30"/>
                    <a:pt x="17" y="30"/>
                  </a:cubicBezTo>
                  <a:cubicBezTo>
                    <a:pt x="23" y="30"/>
                    <a:pt x="23" y="30"/>
                    <a:pt x="23" y="30"/>
                  </a:cubicBezTo>
                  <a:cubicBezTo>
                    <a:pt x="23" y="30"/>
                    <a:pt x="23" y="30"/>
                    <a:pt x="23" y="30"/>
                  </a:cubicBezTo>
                  <a:close/>
                  <a:moveTo>
                    <a:pt x="13" y="30"/>
                  </a:moveTo>
                  <a:cubicBezTo>
                    <a:pt x="13" y="36"/>
                    <a:pt x="13" y="36"/>
                    <a:pt x="13" y="36"/>
                  </a:cubicBezTo>
                  <a:cubicBezTo>
                    <a:pt x="7" y="36"/>
                    <a:pt x="7" y="36"/>
                    <a:pt x="7" y="36"/>
                  </a:cubicBezTo>
                  <a:cubicBezTo>
                    <a:pt x="7" y="30"/>
                    <a:pt x="7" y="30"/>
                    <a:pt x="7" y="30"/>
                  </a:cubicBezTo>
                  <a:cubicBezTo>
                    <a:pt x="13" y="30"/>
                    <a:pt x="13" y="30"/>
                    <a:pt x="13" y="30"/>
                  </a:cubicBezTo>
                  <a:cubicBezTo>
                    <a:pt x="13" y="30"/>
                    <a:pt x="13" y="30"/>
                    <a:pt x="13" y="30"/>
                  </a:cubicBezTo>
                  <a:close/>
                  <a:moveTo>
                    <a:pt x="33" y="19"/>
                  </a:moveTo>
                  <a:cubicBezTo>
                    <a:pt x="33" y="25"/>
                    <a:pt x="33" y="25"/>
                    <a:pt x="33" y="25"/>
                  </a:cubicBezTo>
                  <a:cubicBezTo>
                    <a:pt x="27" y="25"/>
                    <a:pt x="27" y="25"/>
                    <a:pt x="27" y="25"/>
                  </a:cubicBezTo>
                  <a:cubicBezTo>
                    <a:pt x="27" y="19"/>
                    <a:pt x="27" y="19"/>
                    <a:pt x="27" y="19"/>
                  </a:cubicBezTo>
                  <a:cubicBezTo>
                    <a:pt x="33" y="19"/>
                    <a:pt x="33" y="19"/>
                    <a:pt x="33" y="19"/>
                  </a:cubicBezTo>
                  <a:cubicBezTo>
                    <a:pt x="33" y="19"/>
                    <a:pt x="33" y="19"/>
                    <a:pt x="33" y="19"/>
                  </a:cubicBezTo>
                  <a:close/>
                  <a:moveTo>
                    <a:pt x="23" y="19"/>
                  </a:moveTo>
                  <a:cubicBezTo>
                    <a:pt x="23" y="25"/>
                    <a:pt x="23" y="25"/>
                    <a:pt x="23" y="25"/>
                  </a:cubicBezTo>
                  <a:cubicBezTo>
                    <a:pt x="17" y="25"/>
                    <a:pt x="17" y="25"/>
                    <a:pt x="17" y="25"/>
                  </a:cubicBezTo>
                  <a:cubicBezTo>
                    <a:pt x="17" y="19"/>
                    <a:pt x="17" y="19"/>
                    <a:pt x="17" y="19"/>
                  </a:cubicBezTo>
                  <a:cubicBezTo>
                    <a:pt x="23" y="19"/>
                    <a:pt x="23" y="19"/>
                    <a:pt x="23" y="19"/>
                  </a:cubicBezTo>
                  <a:cubicBezTo>
                    <a:pt x="23" y="19"/>
                    <a:pt x="23" y="19"/>
                    <a:pt x="23" y="19"/>
                  </a:cubicBezTo>
                  <a:close/>
                  <a:moveTo>
                    <a:pt x="13" y="19"/>
                  </a:moveTo>
                  <a:cubicBezTo>
                    <a:pt x="13" y="25"/>
                    <a:pt x="13" y="25"/>
                    <a:pt x="13" y="25"/>
                  </a:cubicBezTo>
                  <a:cubicBezTo>
                    <a:pt x="7" y="25"/>
                    <a:pt x="7" y="25"/>
                    <a:pt x="7" y="25"/>
                  </a:cubicBezTo>
                  <a:cubicBezTo>
                    <a:pt x="7" y="19"/>
                    <a:pt x="7" y="19"/>
                    <a:pt x="7" y="19"/>
                  </a:cubicBezTo>
                  <a:cubicBezTo>
                    <a:pt x="13" y="19"/>
                    <a:pt x="13" y="19"/>
                    <a:pt x="13" y="19"/>
                  </a:cubicBezTo>
                  <a:cubicBezTo>
                    <a:pt x="13" y="19"/>
                    <a:pt x="13" y="19"/>
                    <a:pt x="13" y="19"/>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98" name="Freeform 2154"/>
            <p:cNvSpPr>
              <a:spLocks noEditPoints="1"/>
            </p:cNvSpPr>
            <p:nvPr/>
          </p:nvSpPr>
          <p:spPr bwMode="auto">
            <a:xfrm>
              <a:off x="22744113" y="3228975"/>
              <a:ext cx="153988" cy="549275"/>
            </a:xfrm>
            <a:custGeom>
              <a:avLst/>
              <a:gdLst>
                <a:gd name="T0" fmla="*/ 32 w 41"/>
                <a:gd name="T1" fmla="*/ 0 h 146"/>
                <a:gd name="T2" fmla="*/ 0 w 41"/>
                <a:gd name="T3" fmla="*/ 137 h 146"/>
                <a:gd name="T4" fmla="*/ 41 w 41"/>
                <a:gd name="T5" fmla="*/ 137 h 146"/>
                <a:gd name="T6" fmla="*/ 28 w 41"/>
                <a:gd name="T7" fmla="*/ 20 h 146"/>
                <a:gd name="T8" fmla="*/ 8 w 41"/>
                <a:gd name="T9" fmla="*/ 73 h 146"/>
                <a:gd name="T10" fmla="*/ 13 w 41"/>
                <a:gd name="T11" fmla="*/ 73 h 146"/>
                <a:gd name="T12" fmla="*/ 18 w 41"/>
                <a:gd name="T13" fmla="*/ 73 h 146"/>
                <a:gd name="T14" fmla="*/ 24 w 41"/>
                <a:gd name="T15" fmla="*/ 73 h 146"/>
                <a:gd name="T16" fmla="*/ 28 w 41"/>
                <a:gd name="T17" fmla="*/ 73 h 146"/>
                <a:gd name="T18" fmla="*/ 33 w 41"/>
                <a:gd name="T19" fmla="*/ 73 h 146"/>
                <a:gd name="T20" fmla="*/ 8 w 41"/>
                <a:gd name="T21" fmla="*/ 83 h 146"/>
                <a:gd name="T22" fmla="*/ 13 w 41"/>
                <a:gd name="T23" fmla="*/ 83 h 146"/>
                <a:gd name="T24" fmla="*/ 18 w 41"/>
                <a:gd name="T25" fmla="*/ 83 h 146"/>
                <a:gd name="T26" fmla="*/ 24 w 41"/>
                <a:gd name="T27" fmla="*/ 83 h 146"/>
                <a:gd name="T28" fmla="*/ 28 w 41"/>
                <a:gd name="T29" fmla="*/ 83 h 146"/>
                <a:gd name="T30" fmla="*/ 33 w 41"/>
                <a:gd name="T31" fmla="*/ 83 h 146"/>
                <a:gd name="T32" fmla="*/ 8 w 41"/>
                <a:gd name="T33" fmla="*/ 94 h 146"/>
                <a:gd name="T34" fmla="*/ 13 w 41"/>
                <a:gd name="T35" fmla="*/ 94 h 146"/>
                <a:gd name="T36" fmla="*/ 18 w 41"/>
                <a:gd name="T37" fmla="*/ 94 h 146"/>
                <a:gd name="T38" fmla="*/ 24 w 41"/>
                <a:gd name="T39" fmla="*/ 94 h 146"/>
                <a:gd name="T40" fmla="*/ 28 w 41"/>
                <a:gd name="T41" fmla="*/ 94 h 146"/>
                <a:gd name="T42" fmla="*/ 33 w 41"/>
                <a:gd name="T43" fmla="*/ 94 h 146"/>
                <a:gd name="T44" fmla="*/ 8 w 41"/>
                <a:gd name="T45" fmla="*/ 105 h 146"/>
                <a:gd name="T46" fmla="*/ 13 w 41"/>
                <a:gd name="T47" fmla="*/ 105 h 146"/>
                <a:gd name="T48" fmla="*/ 18 w 41"/>
                <a:gd name="T49" fmla="*/ 105 h 146"/>
                <a:gd name="T50" fmla="*/ 24 w 41"/>
                <a:gd name="T51" fmla="*/ 105 h 146"/>
                <a:gd name="T52" fmla="*/ 28 w 41"/>
                <a:gd name="T53" fmla="*/ 105 h 146"/>
                <a:gd name="T54" fmla="*/ 33 w 41"/>
                <a:gd name="T55" fmla="*/ 105 h 146"/>
                <a:gd name="T56" fmla="*/ 8 w 41"/>
                <a:gd name="T57" fmla="*/ 116 h 146"/>
                <a:gd name="T58" fmla="*/ 13 w 41"/>
                <a:gd name="T59" fmla="*/ 116 h 146"/>
                <a:gd name="T60" fmla="*/ 18 w 41"/>
                <a:gd name="T61" fmla="*/ 116 h 146"/>
                <a:gd name="T62" fmla="*/ 24 w 41"/>
                <a:gd name="T63" fmla="*/ 116 h 146"/>
                <a:gd name="T64" fmla="*/ 28 w 41"/>
                <a:gd name="T65" fmla="*/ 116 h 146"/>
                <a:gd name="T66" fmla="*/ 33 w 41"/>
                <a:gd name="T67" fmla="*/ 116 h 146"/>
                <a:gd name="T68" fmla="*/ 8 w 41"/>
                <a:gd name="T69" fmla="*/ 127 h 146"/>
                <a:gd name="T70" fmla="*/ 13 w 41"/>
                <a:gd name="T71" fmla="*/ 127 h 146"/>
                <a:gd name="T72" fmla="*/ 18 w 41"/>
                <a:gd name="T73" fmla="*/ 127 h 146"/>
                <a:gd name="T74" fmla="*/ 24 w 41"/>
                <a:gd name="T75" fmla="*/ 127 h 146"/>
                <a:gd name="T76" fmla="*/ 28 w 41"/>
                <a:gd name="T77" fmla="*/ 127 h 146"/>
                <a:gd name="T78" fmla="*/ 33 w 41"/>
                <a:gd name="T79" fmla="*/ 127 h 146"/>
                <a:gd name="T80" fmla="*/ 8 w 41"/>
                <a:gd name="T81" fmla="*/ 137 h 146"/>
                <a:gd name="T82" fmla="*/ 13 w 41"/>
                <a:gd name="T83" fmla="*/ 137 h 146"/>
                <a:gd name="T84" fmla="*/ 18 w 41"/>
                <a:gd name="T85" fmla="*/ 137 h 146"/>
                <a:gd name="T86" fmla="*/ 24 w 41"/>
                <a:gd name="T87" fmla="*/ 137 h 146"/>
                <a:gd name="T88" fmla="*/ 28 w 41"/>
                <a:gd name="T89" fmla="*/ 137 h 146"/>
                <a:gd name="T90" fmla="*/ 33 w 41"/>
                <a:gd name="T91" fmla="*/ 13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41" y="137"/>
                  </a:moveTo>
                  <a:cubicBezTo>
                    <a:pt x="41" y="9"/>
                    <a:pt x="41" y="9"/>
                    <a:pt x="41" y="9"/>
                  </a:cubicBezTo>
                  <a:cubicBezTo>
                    <a:pt x="41" y="4"/>
                    <a:pt x="37" y="0"/>
                    <a:pt x="32" y="0"/>
                  </a:cubicBezTo>
                  <a:cubicBezTo>
                    <a:pt x="9" y="0"/>
                    <a:pt x="9" y="0"/>
                    <a:pt x="9" y="0"/>
                  </a:cubicBezTo>
                  <a:cubicBezTo>
                    <a:pt x="4" y="0"/>
                    <a:pt x="0" y="4"/>
                    <a:pt x="0" y="9"/>
                  </a:cubicBezTo>
                  <a:cubicBezTo>
                    <a:pt x="0" y="137"/>
                    <a:pt x="0" y="137"/>
                    <a:pt x="0" y="137"/>
                  </a:cubicBezTo>
                  <a:cubicBezTo>
                    <a:pt x="0" y="142"/>
                    <a:pt x="4" y="146"/>
                    <a:pt x="9" y="146"/>
                  </a:cubicBezTo>
                  <a:cubicBezTo>
                    <a:pt x="32" y="146"/>
                    <a:pt x="32" y="146"/>
                    <a:pt x="32" y="146"/>
                  </a:cubicBezTo>
                  <a:cubicBezTo>
                    <a:pt x="37" y="146"/>
                    <a:pt x="41" y="142"/>
                    <a:pt x="41" y="137"/>
                  </a:cubicBezTo>
                  <a:close/>
                  <a:moveTo>
                    <a:pt x="13" y="20"/>
                  </a:moveTo>
                  <a:cubicBezTo>
                    <a:pt x="13" y="16"/>
                    <a:pt x="16" y="12"/>
                    <a:pt x="20" y="12"/>
                  </a:cubicBezTo>
                  <a:cubicBezTo>
                    <a:pt x="25" y="12"/>
                    <a:pt x="28" y="16"/>
                    <a:pt x="28" y="20"/>
                  </a:cubicBezTo>
                  <a:cubicBezTo>
                    <a:pt x="28" y="24"/>
                    <a:pt x="25" y="27"/>
                    <a:pt x="20" y="27"/>
                  </a:cubicBezTo>
                  <a:cubicBezTo>
                    <a:pt x="16" y="27"/>
                    <a:pt x="13" y="24"/>
                    <a:pt x="13" y="20"/>
                  </a:cubicBezTo>
                  <a:close/>
                  <a:moveTo>
                    <a:pt x="8" y="73"/>
                  </a:moveTo>
                  <a:cubicBezTo>
                    <a:pt x="8" y="67"/>
                    <a:pt x="8" y="67"/>
                    <a:pt x="8" y="67"/>
                  </a:cubicBezTo>
                  <a:cubicBezTo>
                    <a:pt x="13" y="67"/>
                    <a:pt x="13" y="67"/>
                    <a:pt x="13" y="67"/>
                  </a:cubicBezTo>
                  <a:cubicBezTo>
                    <a:pt x="13" y="73"/>
                    <a:pt x="13" y="73"/>
                    <a:pt x="13" y="73"/>
                  </a:cubicBezTo>
                  <a:cubicBezTo>
                    <a:pt x="8" y="73"/>
                    <a:pt x="8" y="73"/>
                    <a:pt x="8" y="73"/>
                  </a:cubicBezTo>
                  <a:cubicBezTo>
                    <a:pt x="8" y="73"/>
                    <a:pt x="8" y="73"/>
                    <a:pt x="8" y="73"/>
                  </a:cubicBezTo>
                  <a:close/>
                  <a:moveTo>
                    <a:pt x="18" y="73"/>
                  </a:moveTo>
                  <a:cubicBezTo>
                    <a:pt x="18" y="67"/>
                    <a:pt x="18" y="67"/>
                    <a:pt x="18" y="67"/>
                  </a:cubicBezTo>
                  <a:cubicBezTo>
                    <a:pt x="24" y="67"/>
                    <a:pt x="24" y="67"/>
                    <a:pt x="24" y="67"/>
                  </a:cubicBezTo>
                  <a:cubicBezTo>
                    <a:pt x="24" y="73"/>
                    <a:pt x="24" y="73"/>
                    <a:pt x="24" y="73"/>
                  </a:cubicBezTo>
                  <a:cubicBezTo>
                    <a:pt x="18" y="73"/>
                    <a:pt x="18" y="73"/>
                    <a:pt x="18" y="73"/>
                  </a:cubicBezTo>
                  <a:cubicBezTo>
                    <a:pt x="18" y="73"/>
                    <a:pt x="18" y="73"/>
                    <a:pt x="18" y="73"/>
                  </a:cubicBezTo>
                  <a:close/>
                  <a:moveTo>
                    <a:pt x="28" y="73"/>
                  </a:moveTo>
                  <a:cubicBezTo>
                    <a:pt x="28" y="67"/>
                    <a:pt x="28" y="67"/>
                    <a:pt x="28" y="67"/>
                  </a:cubicBezTo>
                  <a:cubicBezTo>
                    <a:pt x="33" y="67"/>
                    <a:pt x="33" y="67"/>
                    <a:pt x="33" y="67"/>
                  </a:cubicBezTo>
                  <a:cubicBezTo>
                    <a:pt x="33" y="73"/>
                    <a:pt x="33" y="73"/>
                    <a:pt x="33" y="73"/>
                  </a:cubicBezTo>
                  <a:cubicBezTo>
                    <a:pt x="28" y="73"/>
                    <a:pt x="28" y="73"/>
                    <a:pt x="28" y="73"/>
                  </a:cubicBezTo>
                  <a:cubicBezTo>
                    <a:pt x="28" y="73"/>
                    <a:pt x="28" y="73"/>
                    <a:pt x="28" y="73"/>
                  </a:cubicBezTo>
                  <a:close/>
                  <a:moveTo>
                    <a:pt x="8" y="83"/>
                  </a:moveTo>
                  <a:cubicBezTo>
                    <a:pt x="8" y="77"/>
                    <a:pt x="8" y="77"/>
                    <a:pt x="8" y="77"/>
                  </a:cubicBezTo>
                  <a:cubicBezTo>
                    <a:pt x="13" y="77"/>
                    <a:pt x="13" y="77"/>
                    <a:pt x="13" y="77"/>
                  </a:cubicBezTo>
                  <a:cubicBezTo>
                    <a:pt x="13" y="83"/>
                    <a:pt x="13" y="83"/>
                    <a:pt x="13" y="83"/>
                  </a:cubicBezTo>
                  <a:cubicBezTo>
                    <a:pt x="8" y="83"/>
                    <a:pt x="8" y="83"/>
                    <a:pt x="8" y="83"/>
                  </a:cubicBezTo>
                  <a:cubicBezTo>
                    <a:pt x="8" y="83"/>
                    <a:pt x="8" y="83"/>
                    <a:pt x="8" y="83"/>
                  </a:cubicBezTo>
                  <a:close/>
                  <a:moveTo>
                    <a:pt x="18" y="83"/>
                  </a:moveTo>
                  <a:cubicBezTo>
                    <a:pt x="18" y="77"/>
                    <a:pt x="18" y="77"/>
                    <a:pt x="18" y="77"/>
                  </a:cubicBezTo>
                  <a:cubicBezTo>
                    <a:pt x="24" y="77"/>
                    <a:pt x="24" y="77"/>
                    <a:pt x="24" y="77"/>
                  </a:cubicBezTo>
                  <a:cubicBezTo>
                    <a:pt x="24" y="83"/>
                    <a:pt x="24" y="83"/>
                    <a:pt x="24" y="83"/>
                  </a:cubicBezTo>
                  <a:cubicBezTo>
                    <a:pt x="18" y="83"/>
                    <a:pt x="18" y="83"/>
                    <a:pt x="18" y="83"/>
                  </a:cubicBezTo>
                  <a:cubicBezTo>
                    <a:pt x="18" y="83"/>
                    <a:pt x="18" y="83"/>
                    <a:pt x="18" y="83"/>
                  </a:cubicBezTo>
                  <a:close/>
                  <a:moveTo>
                    <a:pt x="28" y="83"/>
                  </a:moveTo>
                  <a:cubicBezTo>
                    <a:pt x="28" y="77"/>
                    <a:pt x="28" y="77"/>
                    <a:pt x="28" y="77"/>
                  </a:cubicBezTo>
                  <a:cubicBezTo>
                    <a:pt x="33" y="77"/>
                    <a:pt x="33" y="77"/>
                    <a:pt x="33" y="77"/>
                  </a:cubicBezTo>
                  <a:cubicBezTo>
                    <a:pt x="33" y="83"/>
                    <a:pt x="33" y="83"/>
                    <a:pt x="33" y="83"/>
                  </a:cubicBezTo>
                  <a:cubicBezTo>
                    <a:pt x="28" y="83"/>
                    <a:pt x="28" y="83"/>
                    <a:pt x="28" y="83"/>
                  </a:cubicBezTo>
                  <a:cubicBezTo>
                    <a:pt x="28" y="83"/>
                    <a:pt x="28" y="83"/>
                    <a:pt x="28" y="83"/>
                  </a:cubicBezTo>
                  <a:close/>
                  <a:moveTo>
                    <a:pt x="8" y="94"/>
                  </a:moveTo>
                  <a:cubicBezTo>
                    <a:pt x="8" y="88"/>
                    <a:pt x="8" y="88"/>
                    <a:pt x="8" y="88"/>
                  </a:cubicBezTo>
                  <a:cubicBezTo>
                    <a:pt x="13" y="88"/>
                    <a:pt x="13" y="88"/>
                    <a:pt x="13" y="88"/>
                  </a:cubicBezTo>
                  <a:cubicBezTo>
                    <a:pt x="13" y="94"/>
                    <a:pt x="13" y="94"/>
                    <a:pt x="13" y="94"/>
                  </a:cubicBezTo>
                  <a:cubicBezTo>
                    <a:pt x="8" y="94"/>
                    <a:pt x="8" y="94"/>
                    <a:pt x="8" y="94"/>
                  </a:cubicBezTo>
                  <a:cubicBezTo>
                    <a:pt x="8" y="94"/>
                    <a:pt x="8" y="94"/>
                    <a:pt x="8" y="94"/>
                  </a:cubicBezTo>
                  <a:close/>
                  <a:moveTo>
                    <a:pt x="18" y="94"/>
                  </a:moveTo>
                  <a:cubicBezTo>
                    <a:pt x="18" y="88"/>
                    <a:pt x="18" y="88"/>
                    <a:pt x="18" y="88"/>
                  </a:cubicBezTo>
                  <a:cubicBezTo>
                    <a:pt x="24" y="88"/>
                    <a:pt x="24" y="88"/>
                    <a:pt x="24" y="88"/>
                  </a:cubicBezTo>
                  <a:cubicBezTo>
                    <a:pt x="24" y="94"/>
                    <a:pt x="24" y="94"/>
                    <a:pt x="24" y="94"/>
                  </a:cubicBezTo>
                  <a:cubicBezTo>
                    <a:pt x="18" y="94"/>
                    <a:pt x="18" y="94"/>
                    <a:pt x="18" y="94"/>
                  </a:cubicBezTo>
                  <a:cubicBezTo>
                    <a:pt x="18" y="94"/>
                    <a:pt x="18" y="94"/>
                    <a:pt x="18" y="94"/>
                  </a:cubicBezTo>
                  <a:close/>
                  <a:moveTo>
                    <a:pt x="28" y="94"/>
                  </a:moveTo>
                  <a:cubicBezTo>
                    <a:pt x="28" y="88"/>
                    <a:pt x="28" y="88"/>
                    <a:pt x="28" y="88"/>
                  </a:cubicBezTo>
                  <a:cubicBezTo>
                    <a:pt x="33" y="88"/>
                    <a:pt x="33" y="88"/>
                    <a:pt x="33" y="88"/>
                  </a:cubicBezTo>
                  <a:cubicBezTo>
                    <a:pt x="33" y="94"/>
                    <a:pt x="33" y="94"/>
                    <a:pt x="33" y="94"/>
                  </a:cubicBezTo>
                  <a:cubicBezTo>
                    <a:pt x="28" y="94"/>
                    <a:pt x="28" y="94"/>
                    <a:pt x="28" y="94"/>
                  </a:cubicBezTo>
                  <a:cubicBezTo>
                    <a:pt x="28" y="94"/>
                    <a:pt x="28" y="94"/>
                    <a:pt x="28" y="94"/>
                  </a:cubicBezTo>
                  <a:close/>
                  <a:moveTo>
                    <a:pt x="8" y="105"/>
                  </a:moveTo>
                  <a:cubicBezTo>
                    <a:pt x="8" y="99"/>
                    <a:pt x="8" y="99"/>
                    <a:pt x="8" y="99"/>
                  </a:cubicBezTo>
                  <a:cubicBezTo>
                    <a:pt x="13" y="99"/>
                    <a:pt x="13" y="99"/>
                    <a:pt x="13" y="99"/>
                  </a:cubicBezTo>
                  <a:cubicBezTo>
                    <a:pt x="13" y="105"/>
                    <a:pt x="13" y="105"/>
                    <a:pt x="13" y="105"/>
                  </a:cubicBezTo>
                  <a:cubicBezTo>
                    <a:pt x="8" y="105"/>
                    <a:pt x="8" y="105"/>
                    <a:pt x="8" y="105"/>
                  </a:cubicBezTo>
                  <a:cubicBezTo>
                    <a:pt x="8" y="105"/>
                    <a:pt x="8" y="105"/>
                    <a:pt x="8" y="105"/>
                  </a:cubicBezTo>
                  <a:close/>
                  <a:moveTo>
                    <a:pt x="18" y="105"/>
                  </a:moveTo>
                  <a:cubicBezTo>
                    <a:pt x="18" y="99"/>
                    <a:pt x="18" y="99"/>
                    <a:pt x="18" y="99"/>
                  </a:cubicBezTo>
                  <a:cubicBezTo>
                    <a:pt x="24" y="99"/>
                    <a:pt x="24" y="99"/>
                    <a:pt x="24" y="99"/>
                  </a:cubicBezTo>
                  <a:cubicBezTo>
                    <a:pt x="24" y="105"/>
                    <a:pt x="24" y="105"/>
                    <a:pt x="24" y="105"/>
                  </a:cubicBezTo>
                  <a:cubicBezTo>
                    <a:pt x="18" y="105"/>
                    <a:pt x="18" y="105"/>
                    <a:pt x="18" y="105"/>
                  </a:cubicBezTo>
                  <a:cubicBezTo>
                    <a:pt x="18" y="105"/>
                    <a:pt x="18" y="105"/>
                    <a:pt x="18" y="105"/>
                  </a:cubicBezTo>
                  <a:close/>
                  <a:moveTo>
                    <a:pt x="28" y="105"/>
                  </a:moveTo>
                  <a:cubicBezTo>
                    <a:pt x="28" y="99"/>
                    <a:pt x="28" y="99"/>
                    <a:pt x="28" y="99"/>
                  </a:cubicBezTo>
                  <a:cubicBezTo>
                    <a:pt x="33" y="99"/>
                    <a:pt x="33" y="99"/>
                    <a:pt x="33" y="99"/>
                  </a:cubicBezTo>
                  <a:cubicBezTo>
                    <a:pt x="33" y="105"/>
                    <a:pt x="33" y="105"/>
                    <a:pt x="33" y="105"/>
                  </a:cubicBezTo>
                  <a:cubicBezTo>
                    <a:pt x="28" y="105"/>
                    <a:pt x="28" y="105"/>
                    <a:pt x="28" y="105"/>
                  </a:cubicBezTo>
                  <a:cubicBezTo>
                    <a:pt x="28" y="105"/>
                    <a:pt x="28" y="105"/>
                    <a:pt x="28" y="105"/>
                  </a:cubicBezTo>
                  <a:close/>
                  <a:moveTo>
                    <a:pt x="8" y="116"/>
                  </a:moveTo>
                  <a:cubicBezTo>
                    <a:pt x="8" y="110"/>
                    <a:pt x="8" y="110"/>
                    <a:pt x="8" y="110"/>
                  </a:cubicBezTo>
                  <a:cubicBezTo>
                    <a:pt x="13" y="110"/>
                    <a:pt x="13" y="110"/>
                    <a:pt x="13" y="110"/>
                  </a:cubicBezTo>
                  <a:cubicBezTo>
                    <a:pt x="13" y="116"/>
                    <a:pt x="13" y="116"/>
                    <a:pt x="13" y="116"/>
                  </a:cubicBezTo>
                  <a:cubicBezTo>
                    <a:pt x="8" y="116"/>
                    <a:pt x="8" y="116"/>
                    <a:pt x="8" y="116"/>
                  </a:cubicBezTo>
                  <a:cubicBezTo>
                    <a:pt x="8" y="116"/>
                    <a:pt x="8" y="116"/>
                    <a:pt x="8" y="116"/>
                  </a:cubicBezTo>
                  <a:close/>
                  <a:moveTo>
                    <a:pt x="18" y="116"/>
                  </a:moveTo>
                  <a:cubicBezTo>
                    <a:pt x="18" y="110"/>
                    <a:pt x="18" y="110"/>
                    <a:pt x="18" y="110"/>
                  </a:cubicBezTo>
                  <a:cubicBezTo>
                    <a:pt x="24" y="110"/>
                    <a:pt x="24" y="110"/>
                    <a:pt x="24" y="110"/>
                  </a:cubicBezTo>
                  <a:cubicBezTo>
                    <a:pt x="24" y="116"/>
                    <a:pt x="24" y="116"/>
                    <a:pt x="24" y="116"/>
                  </a:cubicBezTo>
                  <a:cubicBezTo>
                    <a:pt x="18" y="116"/>
                    <a:pt x="18" y="116"/>
                    <a:pt x="18" y="116"/>
                  </a:cubicBezTo>
                  <a:cubicBezTo>
                    <a:pt x="18" y="116"/>
                    <a:pt x="18" y="116"/>
                    <a:pt x="18" y="116"/>
                  </a:cubicBezTo>
                  <a:close/>
                  <a:moveTo>
                    <a:pt x="28" y="116"/>
                  </a:moveTo>
                  <a:cubicBezTo>
                    <a:pt x="28" y="110"/>
                    <a:pt x="28" y="110"/>
                    <a:pt x="28" y="110"/>
                  </a:cubicBezTo>
                  <a:cubicBezTo>
                    <a:pt x="33" y="110"/>
                    <a:pt x="33" y="110"/>
                    <a:pt x="33" y="110"/>
                  </a:cubicBezTo>
                  <a:cubicBezTo>
                    <a:pt x="33" y="116"/>
                    <a:pt x="33" y="116"/>
                    <a:pt x="33" y="116"/>
                  </a:cubicBezTo>
                  <a:cubicBezTo>
                    <a:pt x="28" y="116"/>
                    <a:pt x="28" y="116"/>
                    <a:pt x="28" y="116"/>
                  </a:cubicBezTo>
                  <a:cubicBezTo>
                    <a:pt x="28" y="116"/>
                    <a:pt x="28" y="116"/>
                    <a:pt x="28" y="116"/>
                  </a:cubicBezTo>
                  <a:close/>
                  <a:moveTo>
                    <a:pt x="8" y="127"/>
                  </a:moveTo>
                  <a:cubicBezTo>
                    <a:pt x="8" y="121"/>
                    <a:pt x="8" y="121"/>
                    <a:pt x="8" y="121"/>
                  </a:cubicBezTo>
                  <a:cubicBezTo>
                    <a:pt x="13" y="121"/>
                    <a:pt x="13" y="121"/>
                    <a:pt x="13" y="121"/>
                  </a:cubicBezTo>
                  <a:cubicBezTo>
                    <a:pt x="13" y="127"/>
                    <a:pt x="13" y="127"/>
                    <a:pt x="13" y="127"/>
                  </a:cubicBezTo>
                  <a:cubicBezTo>
                    <a:pt x="8" y="127"/>
                    <a:pt x="8" y="127"/>
                    <a:pt x="8" y="127"/>
                  </a:cubicBezTo>
                  <a:cubicBezTo>
                    <a:pt x="8" y="127"/>
                    <a:pt x="8" y="127"/>
                    <a:pt x="8" y="127"/>
                  </a:cubicBezTo>
                  <a:close/>
                  <a:moveTo>
                    <a:pt x="18" y="127"/>
                  </a:moveTo>
                  <a:cubicBezTo>
                    <a:pt x="18" y="121"/>
                    <a:pt x="18" y="121"/>
                    <a:pt x="18" y="121"/>
                  </a:cubicBezTo>
                  <a:cubicBezTo>
                    <a:pt x="24" y="121"/>
                    <a:pt x="24" y="121"/>
                    <a:pt x="24" y="121"/>
                  </a:cubicBezTo>
                  <a:cubicBezTo>
                    <a:pt x="24" y="127"/>
                    <a:pt x="24" y="127"/>
                    <a:pt x="24" y="127"/>
                  </a:cubicBezTo>
                  <a:cubicBezTo>
                    <a:pt x="18" y="127"/>
                    <a:pt x="18" y="127"/>
                    <a:pt x="18" y="127"/>
                  </a:cubicBezTo>
                  <a:cubicBezTo>
                    <a:pt x="18" y="127"/>
                    <a:pt x="18" y="127"/>
                    <a:pt x="18" y="127"/>
                  </a:cubicBezTo>
                  <a:close/>
                  <a:moveTo>
                    <a:pt x="28" y="127"/>
                  </a:moveTo>
                  <a:cubicBezTo>
                    <a:pt x="28" y="121"/>
                    <a:pt x="28" y="121"/>
                    <a:pt x="28" y="121"/>
                  </a:cubicBezTo>
                  <a:cubicBezTo>
                    <a:pt x="33" y="121"/>
                    <a:pt x="33" y="121"/>
                    <a:pt x="33" y="121"/>
                  </a:cubicBezTo>
                  <a:cubicBezTo>
                    <a:pt x="33" y="127"/>
                    <a:pt x="33" y="127"/>
                    <a:pt x="33" y="127"/>
                  </a:cubicBezTo>
                  <a:cubicBezTo>
                    <a:pt x="28" y="127"/>
                    <a:pt x="28" y="127"/>
                    <a:pt x="28" y="127"/>
                  </a:cubicBezTo>
                  <a:cubicBezTo>
                    <a:pt x="28" y="127"/>
                    <a:pt x="28" y="127"/>
                    <a:pt x="28" y="127"/>
                  </a:cubicBezTo>
                  <a:close/>
                  <a:moveTo>
                    <a:pt x="8" y="137"/>
                  </a:moveTo>
                  <a:cubicBezTo>
                    <a:pt x="8" y="131"/>
                    <a:pt x="8" y="131"/>
                    <a:pt x="8" y="131"/>
                  </a:cubicBezTo>
                  <a:cubicBezTo>
                    <a:pt x="13" y="131"/>
                    <a:pt x="13" y="131"/>
                    <a:pt x="13" y="131"/>
                  </a:cubicBezTo>
                  <a:cubicBezTo>
                    <a:pt x="13" y="137"/>
                    <a:pt x="13" y="137"/>
                    <a:pt x="13" y="137"/>
                  </a:cubicBezTo>
                  <a:cubicBezTo>
                    <a:pt x="8" y="137"/>
                    <a:pt x="8" y="137"/>
                    <a:pt x="8" y="137"/>
                  </a:cubicBezTo>
                  <a:cubicBezTo>
                    <a:pt x="8" y="137"/>
                    <a:pt x="8" y="137"/>
                    <a:pt x="8" y="137"/>
                  </a:cubicBezTo>
                  <a:close/>
                  <a:moveTo>
                    <a:pt x="18" y="137"/>
                  </a:moveTo>
                  <a:cubicBezTo>
                    <a:pt x="18" y="131"/>
                    <a:pt x="18" y="131"/>
                    <a:pt x="18" y="131"/>
                  </a:cubicBezTo>
                  <a:cubicBezTo>
                    <a:pt x="24" y="131"/>
                    <a:pt x="24" y="131"/>
                    <a:pt x="24" y="131"/>
                  </a:cubicBezTo>
                  <a:cubicBezTo>
                    <a:pt x="24" y="137"/>
                    <a:pt x="24" y="137"/>
                    <a:pt x="24" y="137"/>
                  </a:cubicBezTo>
                  <a:cubicBezTo>
                    <a:pt x="18" y="137"/>
                    <a:pt x="18" y="137"/>
                    <a:pt x="18" y="137"/>
                  </a:cubicBezTo>
                  <a:cubicBezTo>
                    <a:pt x="18" y="137"/>
                    <a:pt x="18" y="137"/>
                    <a:pt x="18" y="137"/>
                  </a:cubicBezTo>
                  <a:close/>
                  <a:moveTo>
                    <a:pt x="28" y="137"/>
                  </a:moveTo>
                  <a:cubicBezTo>
                    <a:pt x="28" y="131"/>
                    <a:pt x="28" y="131"/>
                    <a:pt x="28" y="131"/>
                  </a:cubicBezTo>
                  <a:cubicBezTo>
                    <a:pt x="33" y="131"/>
                    <a:pt x="33" y="131"/>
                    <a:pt x="33" y="131"/>
                  </a:cubicBezTo>
                  <a:cubicBezTo>
                    <a:pt x="33" y="137"/>
                    <a:pt x="33" y="137"/>
                    <a:pt x="33" y="137"/>
                  </a:cubicBezTo>
                  <a:cubicBezTo>
                    <a:pt x="28" y="137"/>
                    <a:pt x="28" y="137"/>
                    <a:pt x="28" y="137"/>
                  </a:cubicBezTo>
                  <a:cubicBezTo>
                    <a:pt x="28" y="137"/>
                    <a:pt x="28" y="137"/>
                    <a:pt x="28" y="137"/>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99" name="Freeform 2155"/>
            <p:cNvSpPr>
              <a:spLocks noEditPoints="1"/>
            </p:cNvSpPr>
            <p:nvPr/>
          </p:nvSpPr>
          <p:spPr bwMode="auto">
            <a:xfrm>
              <a:off x="23874413" y="2081213"/>
              <a:ext cx="547688" cy="153988"/>
            </a:xfrm>
            <a:custGeom>
              <a:avLst/>
              <a:gdLst>
                <a:gd name="T0" fmla="*/ 0 w 146"/>
                <a:gd name="T1" fmla="*/ 9 h 41"/>
                <a:gd name="T2" fmla="*/ 137 w 146"/>
                <a:gd name="T3" fmla="*/ 41 h 41"/>
                <a:gd name="T4" fmla="*/ 137 w 146"/>
                <a:gd name="T5" fmla="*/ 0 h 41"/>
                <a:gd name="T6" fmla="*/ 20 w 146"/>
                <a:gd name="T7" fmla="*/ 13 h 41"/>
                <a:gd name="T8" fmla="*/ 72 w 146"/>
                <a:gd name="T9" fmla="*/ 33 h 41"/>
                <a:gd name="T10" fmla="*/ 72 w 146"/>
                <a:gd name="T11" fmla="*/ 27 h 41"/>
                <a:gd name="T12" fmla="*/ 72 w 146"/>
                <a:gd name="T13" fmla="*/ 23 h 41"/>
                <a:gd name="T14" fmla="*/ 72 w 146"/>
                <a:gd name="T15" fmla="*/ 17 h 41"/>
                <a:gd name="T16" fmla="*/ 72 w 146"/>
                <a:gd name="T17" fmla="*/ 13 h 41"/>
                <a:gd name="T18" fmla="*/ 72 w 146"/>
                <a:gd name="T19" fmla="*/ 7 h 41"/>
                <a:gd name="T20" fmla="*/ 83 w 146"/>
                <a:gd name="T21" fmla="*/ 33 h 41"/>
                <a:gd name="T22" fmla="*/ 83 w 146"/>
                <a:gd name="T23" fmla="*/ 27 h 41"/>
                <a:gd name="T24" fmla="*/ 83 w 146"/>
                <a:gd name="T25" fmla="*/ 23 h 41"/>
                <a:gd name="T26" fmla="*/ 83 w 146"/>
                <a:gd name="T27" fmla="*/ 17 h 41"/>
                <a:gd name="T28" fmla="*/ 83 w 146"/>
                <a:gd name="T29" fmla="*/ 13 h 41"/>
                <a:gd name="T30" fmla="*/ 83 w 146"/>
                <a:gd name="T31" fmla="*/ 7 h 41"/>
                <a:gd name="T32" fmla="*/ 94 w 146"/>
                <a:gd name="T33" fmla="*/ 33 h 41"/>
                <a:gd name="T34" fmla="*/ 94 w 146"/>
                <a:gd name="T35" fmla="*/ 27 h 41"/>
                <a:gd name="T36" fmla="*/ 94 w 146"/>
                <a:gd name="T37" fmla="*/ 23 h 41"/>
                <a:gd name="T38" fmla="*/ 94 w 146"/>
                <a:gd name="T39" fmla="*/ 17 h 41"/>
                <a:gd name="T40" fmla="*/ 94 w 146"/>
                <a:gd name="T41" fmla="*/ 13 h 41"/>
                <a:gd name="T42" fmla="*/ 94 w 146"/>
                <a:gd name="T43" fmla="*/ 7 h 41"/>
                <a:gd name="T44" fmla="*/ 105 w 146"/>
                <a:gd name="T45" fmla="*/ 33 h 41"/>
                <a:gd name="T46" fmla="*/ 105 w 146"/>
                <a:gd name="T47" fmla="*/ 27 h 41"/>
                <a:gd name="T48" fmla="*/ 105 w 146"/>
                <a:gd name="T49" fmla="*/ 23 h 41"/>
                <a:gd name="T50" fmla="*/ 105 w 146"/>
                <a:gd name="T51" fmla="*/ 17 h 41"/>
                <a:gd name="T52" fmla="*/ 105 w 146"/>
                <a:gd name="T53" fmla="*/ 13 h 41"/>
                <a:gd name="T54" fmla="*/ 105 w 146"/>
                <a:gd name="T55" fmla="*/ 7 h 41"/>
                <a:gd name="T56" fmla="*/ 116 w 146"/>
                <a:gd name="T57" fmla="*/ 33 h 41"/>
                <a:gd name="T58" fmla="*/ 116 w 146"/>
                <a:gd name="T59" fmla="*/ 27 h 41"/>
                <a:gd name="T60" fmla="*/ 116 w 146"/>
                <a:gd name="T61" fmla="*/ 23 h 41"/>
                <a:gd name="T62" fmla="*/ 116 w 146"/>
                <a:gd name="T63" fmla="*/ 17 h 41"/>
                <a:gd name="T64" fmla="*/ 116 w 146"/>
                <a:gd name="T65" fmla="*/ 13 h 41"/>
                <a:gd name="T66" fmla="*/ 116 w 146"/>
                <a:gd name="T67" fmla="*/ 7 h 41"/>
                <a:gd name="T68" fmla="*/ 126 w 146"/>
                <a:gd name="T69" fmla="*/ 33 h 41"/>
                <a:gd name="T70" fmla="*/ 126 w 146"/>
                <a:gd name="T71" fmla="*/ 27 h 41"/>
                <a:gd name="T72" fmla="*/ 126 w 146"/>
                <a:gd name="T73" fmla="*/ 23 h 41"/>
                <a:gd name="T74" fmla="*/ 126 w 146"/>
                <a:gd name="T75" fmla="*/ 17 h 41"/>
                <a:gd name="T76" fmla="*/ 126 w 146"/>
                <a:gd name="T77" fmla="*/ 13 h 41"/>
                <a:gd name="T78" fmla="*/ 126 w 146"/>
                <a:gd name="T79" fmla="*/ 7 h 41"/>
                <a:gd name="T80" fmla="*/ 137 w 146"/>
                <a:gd name="T81" fmla="*/ 33 h 41"/>
                <a:gd name="T82" fmla="*/ 137 w 146"/>
                <a:gd name="T83" fmla="*/ 27 h 41"/>
                <a:gd name="T84" fmla="*/ 137 w 146"/>
                <a:gd name="T85" fmla="*/ 23 h 41"/>
                <a:gd name="T86" fmla="*/ 137 w 146"/>
                <a:gd name="T87" fmla="*/ 17 h 41"/>
                <a:gd name="T88" fmla="*/ 137 w 146"/>
                <a:gd name="T89" fmla="*/ 13 h 41"/>
                <a:gd name="T90" fmla="*/ 137 w 146"/>
                <a:gd name="T91"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6" h="41">
                  <a:moveTo>
                    <a:pt x="137" y="0"/>
                  </a:moveTo>
                  <a:cubicBezTo>
                    <a:pt x="9" y="0"/>
                    <a:pt x="9" y="0"/>
                    <a:pt x="9" y="0"/>
                  </a:cubicBezTo>
                  <a:cubicBezTo>
                    <a:pt x="4" y="0"/>
                    <a:pt x="0" y="4"/>
                    <a:pt x="0" y="9"/>
                  </a:cubicBezTo>
                  <a:cubicBezTo>
                    <a:pt x="0" y="31"/>
                    <a:pt x="0" y="31"/>
                    <a:pt x="0" y="31"/>
                  </a:cubicBezTo>
                  <a:cubicBezTo>
                    <a:pt x="0" y="36"/>
                    <a:pt x="4" y="41"/>
                    <a:pt x="9" y="41"/>
                  </a:cubicBezTo>
                  <a:cubicBezTo>
                    <a:pt x="137" y="41"/>
                    <a:pt x="137" y="41"/>
                    <a:pt x="137" y="41"/>
                  </a:cubicBezTo>
                  <a:cubicBezTo>
                    <a:pt x="142" y="41"/>
                    <a:pt x="146" y="36"/>
                    <a:pt x="146" y="31"/>
                  </a:cubicBezTo>
                  <a:cubicBezTo>
                    <a:pt x="146" y="9"/>
                    <a:pt x="146" y="9"/>
                    <a:pt x="146" y="9"/>
                  </a:cubicBezTo>
                  <a:cubicBezTo>
                    <a:pt x="146" y="4"/>
                    <a:pt x="142" y="0"/>
                    <a:pt x="137" y="0"/>
                  </a:cubicBezTo>
                  <a:close/>
                  <a:moveTo>
                    <a:pt x="20" y="28"/>
                  </a:moveTo>
                  <a:cubicBezTo>
                    <a:pt x="16" y="28"/>
                    <a:pt x="12" y="24"/>
                    <a:pt x="12" y="20"/>
                  </a:cubicBezTo>
                  <a:cubicBezTo>
                    <a:pt x="12" y="16"/>
                    <a:pt x="16" y="13"/>
                    <a:pt x="20" y="13"/>
                  </a:cubicBezTo>
                  <a:cubicBezTo>
                    <a:pt x="24" y="13"/>
                    <a:pt x="27" y="16"/>
                    <a:pt x="27" y="20"/>
                  </a:cubicBezTo>
                  <a:cubicBezTo>
                    <a:pt x="27" y="24"/>
                    <a:pt x="24" y="28"/>
                    <a:pt x="20" y="28"/>
                  </a:cubicBezTo>
                  <a:close/>
                  <a:moveTo>
                    <a:pt x="72" y="33"/>
                  </a:moveTo>
                  <a:cubicBezTo>
                    <a:pt x="67" y="33"/>
                    <a:pt x="67" y="33"/>
                    <a:pt x="67" y="33"/>
                  </a:cubicBezTo>
                  <a:cubicBezTo>
                    <a:pt x="67" y="27"/>
                    <a:pt x="67" y="27"/>
                    <a:pt x="67" y="27"/>
                  </a:cubicBezTo>
                  <a:cubicBezTo>
                    <a:pt x="72" y="27"/>
                    <a:pt x="72" y="27"/>
                    <a:pt x="72" y="27"/>
                  </a:cubicBezTo>
                  <a:cubicBezTo>
                    <a:pt x="72" y="33"/>
                    <a:pt x="72" y="33"/>
                    <a:pt x="72" y="33"/>
                  </a:cubicBezTo>
                  <a:cubicBezTo>
                    <a:pt x="72" y="33"/>
                    <a:pt x="72" y="33"/>
                    <a:pt x="72" y="33"/>
                  </a:cubicBezTo>
                  <a:close/>
                  <a:moveTo>
                    <a:pt x="72" y="23"/>
                  </a:moveTo>
                  <a:cubicBezTo>
                    <a:pt x="67" y="23"/>
                    <a:pt x="67" y="23"/>
                    <a:pt x="67" y="23"/>
                  </a:cubicBezTo>
                  <a:cubicBezTo>
                    <a:pt x="67" y="17"/>
                    <a:pt x="67" y="17"/>
                    <a:pt x="67" y="17"/>
                  </a:cubicBezTo>
                  <a:cubicBezTo>
                    <a:pt x="72" y="17"/>
                    <a:pt x="72" y="17"/>
                    <a:pt x="72" y="17"/>
                  </a:cubicBezTo>
                  <a:cubicBezTo>
                    <a:pt x="72" y="23"/>
                    <a:pt x="72" y="23"/>
                    <a:pt x="72" y="23"/>
                  </a:cubicBezTo>
                  <a:cubicBezTo>
                    <a:pt x="72" y="23"/>
                    <a:pt x="72" y="23"/>
                    <a:pt x="72" y="23"/>
                  </a:cubicBezTo>
                  <a:close/>
                  <a:moveTo>
                    <a:pt x="72" y="13"/>
                  </a:moveTo>
                  <a:cubicBezTo>
                    <a:pt x="67" y="13"/>
                    <a:pt x="67" y="13"/>
                    <a:pt x="67" y="13"/>
                  </a:cubicBezTo>
                  <a:cubicBezTo>
                    <a:pt x="67" y="7"/>
                    <a:pt x="67" y="7"/>
                    <a:pt x="67" y="7"/>
                  </a:cubicBezTo>
                  <a:cubicBezTo>
                    <a:pt x="72" y="7"/>
                    <a:pt x="72" y="7"/>
                    <a:pt x="72" y="7"/>
                  </a:cubicBezTo>
                  <a:cubicBezTo>
                    <a:pt x="72" y="13"/>
                    <a:pt x="72" y="13"/>
                    <a:pt x="72" y="13"/>
                  </a:cubicBezTo>
                  <a:cubicBezTo>
                    <a:pt x="72" y="13"/>
                    <a:pt x="72" y="13"/>
                    <a:pt x="72" y="13"/>
                  </a:cubicBezTo>
                  <a:close/>
                  <a:moveTo>
                    <a:pt x="83" y="33"/>
                  </a:moveTo>
                  <a:cubicBezTo>
                    <a:pt x="77" y="33"/>
                    <a:pt x="77" y="33"/>
                    <a:pt x="77" y="33"/>
                  </a:cubicBezTo>
                  <a:cubicBezTo>
                    <a:pt x="77" y="27"/>
                    <a:pt x="77" y="27"/>
                    <a:pt x="77" y="27"/>
                  </a:cubicBezTo>
                  <a:cubicBezTo>
                    <a:pt x="83" y="27"/>
                    <a:pt x="83" y="27"/>
                    <a:pt x="83" y="27"/>
                  </a:cubicBezTo>
                  <a:cubicBezTo>
                    <a:pt x="83" y="33"/>
                    <a:pt x="83" y="33"/>
                    <a:pt x="83" y="33"/>
                  </a:cubicBezTo>
                  <a:cubicBezTo>
                    <a:pt x="83" y="33"/>
                    <a:pt x="83" y="33"/>
                    <a:pt x="83" y="33"/>
                  </a:cubicBezTo>
                  <a:close/>
                  <a:moveTo>
                    <a:pt x="83" y="23"/>
                  </a:moveTo>
                  <a:cubicBezTo>
                    <a:pt x="77" y="23"/>
                    <a:pt x="77" y="23"/>
                    <a:pt x="77" y="23"/>
                  </a:cubicBezTo>
                  <a:cubicBezTo>
                    <a:pt x="77" y="17"/>
                    <a:pt x="77" y="17"/>
                    <a:pt x="77" y="17"/>
                  </a:cubicBezTo>
                  <a:cubicBezTo>
                    <a:pt x="83" y="17"/>
                    <a:pt x="83" y="17"/>
                    <a:pt x="83" y="17"/>
                  </a:cubicBezTo>
                  <a:cubicBezTo>
                    <a:pt x="83" y="23"/>
                    <a:pt x="83" y="23"/>
                    <a:pt x="83" y="23"/>
                  </a:cubicBezTo>
                  <a:cubicBezTo>
                    <a:pt x="83" y="23"/>
                    <a:pt x="83" y="23"/>
                    <a:pt x="83" y="23"/>
                  </a:cubicBezTo>
                  <a:close/>
                  <a:moveTo>
                    <a:pt x="83" y="13"/>
                  </a:moveTo>
                  <a:cubicBezTo>
                    <a:pt x="77" y="13"/>
                    <a:pt x="77" y="13"/>
                    <a:pt x="77" y="13"/>
                  </a:cubicBezTo>
                  <a:cubicBezTo>
                    <a:pt x="77" y="7"/>
                    <a:pt x="77" y="7"/>
                    <a:pt x="77" y="7"/>
                  </a:cubicBezTo>
                  <a:cubicBezTo>
                    <a:pt x="83" y="7"/>
                    <a:pt x="83" y="7"/>
                    <a:pt x="83" y="7"/>
                  </a:cubicBezTo>
                  <a:cubicBezTo>
                    <a:pt x="83" y="13"/>
                    <a:pt x="83" y="13"/>
                    <a:pt x="83" y="13"/>
                  </a:cubicBezTo>
                  <a:cubicBezTo>
                    <a:pt x="83" y="13"/>
                    <a:pt x="83" y="13"/>
                    <a:pt x="83" y="13"/>
                  </a:cubicBezTo>
                  <a:close/>
                  <a:moveTo>
                    <a:pt x="94" y="33"/>
                  </a:moveTo>
                  <a:cubicBezTo>
                    <a:pt x="88" y="33"/>
                    <a:pt x="88" y="33"/>
                    <a:pt x="88" y="33"/>
                  </a:cubicBezTo>
                  <a:cubicBezTo>
                    <a:pt x="88" y="27"/>
                    <a:pt x="88" y="27"/>
                    <a:pt x="88" y="27"/>
                  </a:cubicBezTo>
                  <a:cubicBezTo>
                    <a:pt x="94" y="27"/>
                    <a:pt x="94" y="27"/>
                    <a:pt x="94" y="27"/>
                  </a:cubicBezTo>
                  <a:cubicBezTo>
                    <a:pt x="94" y="33"/>
                    <a:pt x="94" y="33"/>
                    <a:pt x="94" y="33"/>
                  </a:cubicBezTo>
                  <a:cubicBezTo>
                    <a:pt x="94" y="33"/>
                    <a:pt x="94" y="33"/>
                    <a:pt x="94" y="33"/>
                  </a:cubicBezTo>
                  <a:close/>
                  <a:moveTo>
                    <a:pt x="94" y="23"/>
                  </a:moveTo>
                  <a:cubicBezTo>
                    <a:pt x="88" y="23"/>
                    <a:pt x="88" y="23"/>
                    <a:pt x="88" y="23"/>
                  </a:cubicBezTo>
                  <a:cubicBezTo>
                    <a:pt x="88" y="17"/>
                    <a:pt x="88" y="17"/>
                    <a:pt x="88" y="17"/>
                  </a:cubicBezTo>
                  <a:cubicBezTo>
                    <a:pt x="94" y="17"/>
                    <a:pt x="94" y="17"/>
                    <a:pt x="94" y="17"/>
                  </a:cubicBezTo>
                  <a:cubicBezTo>
                    <a:pt x="94" y="23"/>
                    <a:pt x="94" y="23"/>
                    <a:pt x="94" y="23"/>
                  </a:cubicBezTo>
                  <a:cubicBezTo>
                    <a:pt x="94" y="23"/>
                    <a:pt x="94" y="23"/>
                    <a:pt x="94" y="23"/>
                  </a:cubicBezTo>
                  <a:close/>
                  <a:moveTo>
                    <a:pt x="94" y="13"/>
                  </a:moveTo>
                  <a:cubicBezTo>
                    <a:pt x="88" y="13"/>
                    <a:pt x="88" y="13"/>
                    <a:pt x="88" y="13"/>
                  </a:cubicBezTo>
                  <a:cubicBezTo>
                    <a:pt x="88" y="7"/>
                    <a:pt x="88" y="7"/>
                    <a:pt x="88" y="7"/>
                  </a:cubicBezTo>
                  <a:cubicBezTo>
                    <a:pt x="94" y="7"/>
                    <a:pt x="94" y="7"/>
                    <a:pt x="94" y="7"/>
                  </a:cubicBezTo>
                  <a:cubicBezTo>
                    <a:pt x="94" y="13"/>
                    <a:pt x="94" y="13"/>
                    <a:pt x="94" y="13"/>
                  </a:cubicBezTo>
                  <a:cubicBezTo>
                    <a:pt x="94" y="13"/>
                    <a:pt x="94" y="13"/>
                    <a:pt x="94" y="13"/>
                  </a:cubicBezTo>
                  <a:close/>
                  <a:moveTo>
                    <a:pt x="105" y="33"/>
                  </a:moveTo>
                  <a:cubicBezTo>
                    <a:pt x="99" y="33"/>
                    <a:pt x="99" y="33"/>
                    <a:pt x="99" y="33"/>
                  </a:cubicBezTo>
                  <a:cubicBezTo>
                    <a:pt x="99" y="27"/>
                    <a:pt x="99" y="27"/>
                    <a:pt x="99" y="27"/>
                  </a:cubicBezTo>
                  <a:cubicBezTo>
                    <a:pt x="105" y="27"/>
                    <a:pt x="105" y="27"/>
                    <a:pt x="105" y="27"/>
                  </a:cubicBezTo>
                  <a:cubicBezTo>
                    <a:pt x="105" y="33"/>
                    <a:pt x="105" y="33"/>
                    <a:pt x="105" y="33"/>
                  </a:cubicBezTo>
                  <a:cubicBezTo>
                    <a:pt x="105" y="33"/>
                    <a:pt x="105" y="33"/>
                    <a:pt x="105" y="33"/>
                  </a:cubicBezTo>
                  <a:close/>
                  <a:moveTo>
                    <a:pt x="105" y="23"/>
                  </a:moveTo>
                  <a:cubicBezTo>
                    <a:pt x="99" y="23"/>
                    <a:pt x="99" y="23"/>
                    <a:pt x="99" y="23"/>
                  </a:cubicBezTo>
                  <a:cubicBezTo>
                    <a:pt x="99" y="17"/>
                    <a:pt x="99" y="17"/>
                    <a:pt x="99" y="17"/>
                  </a:cubicBezTo>
                  <a:cubicBezTo>
                    <a:pt x="105" y="17"/>
                    <a:pt x="105" y="17"/>
                    <a:pt x="105" y="17"/>
                  </a:cubicBezTo>
                  <a:cubicBezTo>
                    <a:pt x="105" y="23"/>
                    <a:pt x="105" y="23"/>
                    <a:pt x="105" y="23"/>
                  </a:cubicBezTo>
                  <a:cubicBezTo>
                    <a:pt x="105" y="23"/>
                    <a:pt x="105" y="23"/>
                    <a:pt x="105" y="23"/>
                  </a:cubicBezTo>
                  <a:close/>
                  <a:moveTo>
                    <a:pt x="105" y="13"/>
                  </a:moveTo>
                  <a:cubicBezTo>
                    <a:pt x="99" y="13"/>
                    <a:pt x="99" y="13"/>
                    <a:pt x="99" y="13"/>
                  </a:cubicBezTo>
                  <a:cubicBezTo>
                    <a:pt x="99" y="7"/>
                    <a:pt x="99" y="7"/>
                    <a:pt x="99" y="7"/>
                  </a:cubicBezTo>
                  <a:cubicBezTo>
                    <a:pt x="105" y="7"/>
                    <a:pt x="105" y="7"/>
                    <a:pt x="105" y="7"/>
                  </a:cubicBezTo>
                  <a:cubicBezTo>
                    <a:pt x="105" y="13"/>
                    <a:pt x="105" y="13"/>
                    <a:pt x="105" y="13"/>
                  </a:cubicBezTo>
                  <a:cubicBezTo>
                    <a:pt x="105" y="13"/>
                    <a:pt x="105" y="13"/>
                    <a:pt x="105" y="13"/>
                  </a:cubicBezTo>
                  <a:close/>
                  <a:moveTo>
                    <a:pt x="116" y="33"/>
                  </a:moveTo>
                  <a:cubicBezTo>
                    <a:pt x="110" y="33"/>
                    <a:pt x="110" y="33"/>
                    <a:pt x="110" y="33"/>
                  </a:cubicBezTo>
                  <a:cubicBezTo>
                    <a:pt x="110" y="27"/>
                    <a:pt x="110" y="27"/>
                    <a:pt x="110" y="27"/>
                  </a:cubicBezTo>
                  <a:cubicBezTo>
                    <a:pt x="116" y="27"/>
                    <a:pt x="116" y="27"/>
                    <a:pt x="116" y="27"/>
                  </a:cubicBezTo>
                  <a:cubicBezTo>
                    <a:pt x="116" y="33"/>
                    <a:pt x="116" y="33"/>
                    <a:pt x="116" y="33"/>
                  </a:cubicBezTo>
                  <a:cubicBezTo>
                    <a:pt x="116" y="33"/>
                    <a:pt x="116" y="33"/>
                    <a:pt x="116" y="33"/>
                  </a:cubicBezTo>
                  <a:close/>
                  <a:moveTo>
                    <a:pt x="116" y="23"/>
                  </a:moveTo>
                  <a:cubicBezTo>
                    <a:pt x="110" y="23"/>
                    <a:pt x="110" y="23"/>
                    <a:pt x="110" y="23"/>
                  </a:cubicBezTo>
                  <a:cubicBezTo>
                    <a:pt x="110" y="17"/>
                    <a:pt x="110" y="17"/>
                    <a:pt x="110" y="17"/>
                  </a:cubicBezTo>
                  <a:cubicBezTo>
                    <a:pt x="116" y="17"/>
                    <a:pt x="116" y="17"/>
                    <a:pt x="116" y="17"/>
                  </a:cubicBezTo>
                  <a:cubicBezTo>
                    <a:pt x="116" y="23"/>
                    <a:pt x="116" y="23"/>
                    <a:pt x="116" y="23"/>
                  </a:cubicBezTo>
                  <a:cubicBezTo>
                    <a:pt x="116" y="23"/>
                    <a:pt x="116" y="23"/>
                    <a:pt x="116" y="23"/>
                  </a:cubicBezTo>
                  <a:close/>
                  <a:moveTo>
                    <a:pt x="116" y="13"/>
                  </a:moveTo>
                  <a:cubicBezTo>
                    <a:pt x="110" y="13"/>
                    <a:pt x="110" y="13"/>
                    <a:pt x="110" y="13"/>
                  </a:cubicBezTo>
                  <a:cubicBezTo>
                    <a:pt x="110" y="7"/>
                    <a:pt x="110" y="7"/>
                    <a:pt x="110" y="7"/>
                  </a:cubicBezTo>
                  <a:cubicBezTo>
                    <a:pt x="116" y="7"/>
                    <a:pt x="116" y="7"/>
                    <a:pt x="116" y="7"/>
                  </a:cubicBezTo>
                  <a:cubicBezTo>
                    <a:pt x="116" y="13"/>
                    <a:pt x="116" y="13"/>
                    <a:pt x="116" y="13"/>
                  </a:cubicBezTo>
                  <a:cubicBezTo>
                    <a:pt x="116" y="13"/>
                    <a:pt x="116" y="13"/>
                    <a:pt x="116" y="13"/>
                  </a:cubicBezTo>
                  <a:close/>
                  <a:moveTo>
                    <a:pt x="126" y="33"/>
                  </a:moveTo>
                  <a:cubicBezTo>
                    <a:pt x="120" y="33"/>
                    <a:pt x="120" y="33"/>
                    <a:pt x="120" y="33"/>
                  </a:cubicBezTo>
                  <a:cubicBezTo>
                    <a:pt x="120" y="27"/>
                    <a:pt x="120" y="27"/>
                    <a:pt x="120" y="27"/>
                  </a:cubicBezTo>
                  <a:cubicBezTo>
                    <a:pt x="126" y="27"/>
                    <a:pt x="126" y="27"/>
                    <a:pt x="126" y="27"/>
                  </a:cubicBezTo>
                  <a:cubicBezTo>
                    <a:pt x="126" y="33"/>
                    <a:pt x="126" y="33"/>
                    <a:pt x="126" y="33"/>
                  </a:cubicBezTo>
                  <a:cubicBezTo>
                    <a:pt x="126" y="33"/>
                    <a:pt x="126" y="33"/>
                    <a:pt x="126" y="33"/>
                  </a:cubicBezTo>
                  <a:close/>
                  <a:moveTo>
                    <a:pt x="126" y="23"/>
                  </a:moveTo>
                  <a:cubicBezTo>
                    <a:pt x="120" y="23"/>
                    <a:pt x="120" y="23"/>
                    <a:pt x="120" y="23"/>
                  </a:cubicBezTo>
                  <a:cubicBezTo>
                    <a:pt x="120" y="17"/>
                    <a:pt x="120" y="17"/>
                    <a:pt x="120" y="17"/>
                  </a:cubicBezTo>
                  <a:cubicBezTo>
                    <a:pt x="126" y="17"/>
                    <a:pt x="126" y="17"/>
                    <a:pt x="126" y="17"/>
                  </a:cubicBezTo>
                  <a:cubicBezTo>
                    <a:pt x="126" y="23"/>
                    <a:pt x="126" y="23"/>
                    <a:pt x="126" y="23"/>
                  </a:cubicBezTo>
                  <a:cubicBezTo>
                    <a:pt x="126" y="23"/>
                    <a:pt x="126" y="23"/>
                    <a:pt x="126" y="23"/>
                  </a:cubicBezTo>
                  <a:close/>
                  <a:moveTo>
                    <a:pt x="126" y="13"/>
                  </a:moveTo>
                  <a:cubicBezTo>
                    <a:pt x="120" y="13"/>
                    <a:pt x="120" y="13"/>
                    <a:pt x="120" y="13"/>
                  </a:cubicBezTo>
                  <a:cubicBezTo>
                    <a:pt x="120" y="7"/>
                    <a:pt x="120" y="7"/>
                    <a:pt x="120" y="7"/>
                  </a:cubicBezTo>
                  <a:cubicBezTo>
                    <a:pt x="126" y="7"/>
                    <a:pt x="126" y="7"/>
                    <a:pt x="126" y="7"/>
                  </a:cubicBezTo>
                  <a:cubicBezTo>
                    <a:pt x="126" y="13"/>
                    <a:pt x="126" y="13"/>
                    <a:pt x="126" y="13"/>
                  </a:cubicBezTo>
                  <a:cubicBezTo>
                    <a:pt x="126" y="13"/>
                    <a:pt x="126" y="13"/>
                    <a:pt x="126" y="13"/>
                  </a:cubicBezTo>
                  <a:close/>
                  <a:moveTo>
                    <a:pt x="137" y="33"/>
                  </a:moveTo>
                  <a:cubicBezTo>
                    <a:pt x="131" y="33"/>
                    <a:pt x="131" y="33"/>
                    <a:pt x="131" y="33"/>
                  </a:cubicBezTo>
                  <a:cubicBezTo>
                    <a:pt x="131" y="27"/>
                    <a:pt x="131" y="27"/>
                    <a:pt x="131" y="27"/>
                  </a:cubicBezTo>
                  <a:cubicBezTo>
                    <a:pt x="137" y="27"/>
                    <a:pt x="137" y="27"/>
                    <a:pt x="137" y="27"/>
                  </a:cubicBezTo>
                  <a:cubicBezTo>
                    <a:pt x="137" y="33"/>
                    <a:pt x="137" y="33"/>
                    <a:pt x="137" y="33"/>
                  </a:cubicBezTo>
                  <a:cubicBezTo>
                    <a:pt x="137" y="33"/>
                    <a:pt x="137" y="33"/>
                    <a:pt x="137" y="33"/>
                  </a:cubicBezTo>
                  <a:close/>
                  <a:moveTo>
                    <a:pt x="137" y="23"/>
                  </a:moveTo>
                  <a:cubicBezTo>
                    <a:pt x="131" y="23"/>
                    <a:pt x="131" y="23"/>
                    <a:pt x="131" y="23"/>
                  </a:cubicBezTo>
                  <a:cubicBezTo>
                    <a:pt x="131" y="17"/>
                    <a:pt x="131" y="17"/>
                    <a:pt x="131" y="17"/>
                  </a:cubicBezTo>
                  <a:cubicBezTo>
                    <a:pt x="137" y="17"/>
                    <a:pt x="137" y="17"/>
                    <a:pt x="137" y="17"/>
                  </a:cubicBezTo>
                  <a:cubicBezTo>
                    <a:pt x="137" y="23"/>
                    <a:pt x="137" y="23"/>
                    <a:pt x="137" y="23"/>
                  </a:cubicBezTo>
                  <a:cubicBezTo>
                    <a:pt x="137" y="23"/>
                    <a:pt x="137" y="23"/>
                    <a:pt x="137" y="23"/>
                  </a:cubicBezTo>
                  <a:close/>
                  <a:moveTo>
                    <a:pt x="137" y="13"/>
                  </a:moveTo>
                  <a:cubicBezTo>
                    <a:pt x="131" y="13"/>
                    <a:pt x="131" y="13"/>
                    <a:pt x="131" y="13"/>
                  </a:cubicBezTo>
                  <a:cubicBezTo>
                    <a:pt x="131" y="7"/>
                    <a:pt x="131" y="7"/>
                    <a:pt x="131" y="7"/>
                  </a:cubicBezTo>
                  <a:cubicBezTo>
                    <a:pt x="137" y="7"/>
                    <a:pt x="137" y="7"/>
                    <a:pt x="137" y="7"/>
                  </a:cubicBezTo>
                  <a:cubicBezTo>
                    <a:pt x="137" y="13"/>
                    <a:pt x="137" y="13"/>
                    <a:pt x="137" y="13"/>
                  </a:cubicBezTo>
                  <a:cubicBezTo>
                    <a:pt x="137" y="13"/>
                    <a:pt x="137" y="13"/>
                    <a:pt x="137" y="13"/>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00" name="Freeform 2156"/>
            <p:cNvSpPr>
              <a:spLocks noEditPoints="1"/>
            </p:cNvSpPr>
            <p:nvPr/>
          </p:nvSpPr>
          <p:spPr bwMode="auto">
            <a:xfrm>
              <a:off x="21220113" y="2081213"/>
              <a:ext cx="547688" cy="153988"/>
            </a:xfrm>
            <a:custGeom>
              <a:avLst/>
              <a:gdLst>
                <a:gd name="T0" fmla="*/ 146 w 146"/>
                <a:gd name="T1" fmla="*/ 31 h 41"/>
                <a:gd name="T2" fmla="*/ 9 w 146"/>
                <a:gd name="T3" fmla="*/ 0 h 41"/>
                <a:gd name="T4" fmla="*/ 9 w 146"/>
                <a:gd name="T5" fmla="*/ 41 h 41"/>
                <a:gd name="T6" fmla="*/ 126 w 146"/>
                <a:gd name="T7" fmla="*/ 28 h 41"/>
                <a:gd name="T8" fmla="*/ 73 w 146"/>
                <a:gd name="T9" fmla="*/ 7 h 41"/>
                <a:gd name="T10" fmla="*/ 73 w 146"/>
                <a:gd name="T11" fmla="*/ 13 h 41"/>
                <a:gd name="T12" fmla="*/ 73 w 146"/>
                <a:gd name="T13" fmla="*/ 18 h 41"/>
                <a:gd name="T14" fmla="*/ 73 w 146"/>
                <a:gd name="T15" fmla="*/ 23 h 41"/>
                <a:gd name="T16" fmla="*/ 73 w 146"/>
                <a:gd name="T17" fmla="*/ 27 h 41"/>
                <a:gd name="T18" fmla="*/ 73 w 146"/>
                <a:gd name="T19" fmla="*/ 33 h 41"/>
                <a:gd name="T20" fmla="*/ 63 w 146"/>
                <a:gd name="T21" fmla="*/ 7 h 41"/>
                <a:gd name="T22" fmla="*/ 63 w 146"/>
                <a:gd name="T23" fmla="*/ 13 h 41"/>
                <a:gd name="T24" fmla="*/ 63 w 146"/>
                <a:gd name="T25" fmla="*/ 18 h 41"/>
                <a:gd name="T26" fmla="*/ 63 w 146"/>
                <a:gd name="T27" fmla="*/ 23 h 41"/>
                <a:gd name="T28" fmla="*/ 63 w 146"/>
                <a:gd name="T29" fmla="*/ 27 h 41"/>
                <a:gd name="T30" fmla="*/ 63 w 146"/>
                <a:gd name="T31" fmla="*/ 33 h 41"/>
                <a:gd name="T32" fmla="*/ 52 w 146"/>
                <a:gd name="T33" fmla="*/ 7 h 41"/>
                <a:gd name="T34" fmla="*/ 52 w 146"/>
                <a:gd name="T35" fmla="*/ 13 h 41"/>
                <a:gd name="T36" fmla="*/ 52 w 146"/>
                <a:gd name="T37" fmla="*/ 18 h 41"/>
                <a:gd name="T38" fmla="*/ 52 w 146"/>
                <a:gd name="T39" fmla="*/ 23 h 41"/>
                <a:gd name="T40" fmla="*/ 52 w 146"/>
                <a:gd name="T41" fmla="*/ 27 h 41"/>
                <a:gd name="T42" fmla="*/ 52 w 146"/>
                <a:gd name="T43" fmla="*/ 33 h 41"/>
                <a:gd name="T44" fmla="*/ 41 w 146"/>
                <a:gd name="T45" fmla="*/ 7 h 41"/>
                <a:gd name="T46" fmla="*/ 41 w 146"/>
                <a:gd name="T47" fmla="*/ 13 h 41"/>
                <a:gd name="T48" fmla="*/ 41 w 146"/>
                <a:gd name="T49" fmla="*/ 18 h 41"/>
                <a:gd name="T50" fmla="*/ 41 w 146"/>
                <a:gd name="T51" fmla="*/ 23 h 41"/>
                <a:gd name="T52" fmla="*/ 41 w 146"/>
                <a:gd name="T53" fmla="*/ 27 h 41"/>
                <a:gd name="T54" fmla="*/ 41 w 146"/>
                <a:gd name="T55" fmla="*/ 33 h 41"/>
                <a:gd name="T56" fmla="*/ 30 w 146"/>
                <a:gd name="T57" fmla="*/ 7 h 41"/>
                <a:gd name="T58" fmla="*/ 30 w 146"/>
                <a:gd name="T59" fmla="*/ 13 h 41"/>
                <a:gd name="T60" fmla="*/ 30 w 146"/>
                <a:gd name="T61" fmla="*/ 18 h 41"/>
                <a:gd name="T62" fmla="*/ 30 w 146"/>
                <a:gd name="T63" fmla="*/ 23 h 41"/>
                <a:gd name="T64" fmla="*/ 30 w 146"/>
                <a:gd name="T65" fmla="*/ 27 h 41"/>
                <a:gd name="T66" fmla="*/ 30 w 146"/>
                <a:gd name="T67" fmla="*/ 33 h 41"/>
                <a:gd name="T68" fmla="*/ 19 w 146"/>
                <a:gd name="T69" fmla="*/ 7 h 41"/>
                <a:gd name="T70" fmla="*/ 19 w 146"/>
                <a:gd name="T71" fmla="*/ 13 h 41"/>
                <a:gd name="T72" fmla="*/ 19 w 146"/>
                <a:gd name="T73" fmla="*/ 18 h 41"/>
                <a:gd name="T74" fmla="*/ 19 w 146"/>
                <a:gd name="T75" fmla="*/ 23 h 41"/>
                <a:gd name="T76" fmla="*/ 19 w 146"/>
                <a:gd name="T77" fmla="*/ 27 h 41"/>
                <a:gd name="T78" fmla="*/ 19 w 146"/>
                <a:gd name="T79" fmla="*/ 33 h 41"/>
                <a:gd name="T80" fmla="*/ 9 w 146"/>
                <a:gd name="T81" fmla="*/ 7 h 41"/>
                <a:gd name="T82" fmla="*/ 9 w 146"/>
                <a:gd name="T83" fmla="*/ 13 h 41"/>
                <a:gd name="T84" fmla="*/ 9 w 146"/>
                <a:gd name="T85" fmla="*/ 18 h 41"/>
                <a:gd name="T86" fmla="*/ 9 w 146"/>
                <a:gd name="T87" fmla="*/ 23 h 41"/>
                <a:gd name="T88" fmla="*/ 9 w 146"/>
                <a:gd name="T89" fmla="*/ 27 h 41"/>
                <a:gd name="T90" fmla="*/ 9 w 146"/>
                <a:gd name="T91"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6" h="41">
                  <a:moveTo>
                    <a:pt x="9" y="41"/>
                  </a:moveTo>
                  <a:cubicBezTo>
                    <a:pt x="137" y="41"/>
                    <a:pt x="137" y="41"/>
                    <a:pt x="137" y="41"/>
                  </a:cubicBezTo>
                  <a:cubicBezTo>
                    <a:pt x="142" y="41"/>
                    <a:pt x="146" y="36"/>
                    <a:pt x="146" y="31"/>
                  </a:cubicBezTo>
                  <a:cubicBezTo>
                    <a:pt x="146" y="9"/>
                    <a:pt x="146" y="9"/>
                    <a:pt x="146" y="9"/>
                  </a:cubicBezTo>
                  <a:cubicBezTo>
                    <a:pt x="146" y="4"/>
                    <a:pt x="142" y="0"/>
                    <a:pt x="137" y="0"/>
                  </a:cubicBezTo>
                  <a:cubicBezTo>
                    <a:pt x="9" y="0"/>
                    <a:pt x="9" y="0"/>
                    <a:pt x="9" y="0"/>
                  </a:cubicBezTo>
                  <a:cubicBezTo>
                    <a:pt x="4" y="0"/>
                    <a:pt x="0" y="4"/>
                    <a:pt x="0" y="9"/>
                  </a:cubicBezTo>
                  <a:cubicBezTo>
                    <a:pt x="0" y="31"/>
                    <a:pt x="0" y="31"/>
                    <a:pt x="0" y="31"/>
                  </a:cubicBezTo>
                  <a:cubicBezTo>
                    <a:pt x="0" y="36"/>
                    <a:pt x="4" y="41"/>
                    <a:pt x="9" y="41"/>
                  </a:cubicBezTo>
                  <a:close/>
                  <a:moveTo>
                    <a:pt x="126" y="13"/>
                  </a:moveTo>
                  <a:cubicBezTo>
                    <a:pt x="130" y="13"/>
                    <a:pt x="133" y="16"/>
                    <a:pt x="133" y="20"/>
                  </a:cubicBezTo>
                  <a:cubicBezTo>
                    <a:pt x="133" y="24"/>
                    <a:pt x="130" y="28"/>
                    <a:pt x="126" y="28"/>
                  </a:cubicBezTo>
                  <a:cubicBezTo>
                    <a:pt x="122" y="28"/>
                    <a:pt x="119" y="24"/>
                    <a:pt x="119" y="20"/>
                  </a:cubicBezTo>
                  <a:cubicBezTo>
                    <a:pt x="119" y="16"/>
                    <a:pt x="122" y="13"/>
                    <a:pt x="126" y="13"/>
                  </a:cubicBezTo>
                  <a:close/>
                  <a:moveTo>
                    <a:pt x="73" y="7"/>
                  </a:moveTo>
                  <a:cubicBezTo>
                    <a:pt x="79" y="7"/>
                    <a:pt x="79" y="7"/>
                    <a:pt x="79" y="7"/>
                  </a:cubicBezTo>
                  <a:cubicBezTo>
                    <a:pt x="79" y="13"/>
                    <a:pt x="79" y="13"/>
                    <a:pt x="79" y="13"/>
                  </a:cubicBezTo>
                  <a:cubicBezTo>
                    <a:pt x="73" y="13"/>
                    <a:pt x="73" y="13"/>
                    <a:pt x="73" y="13"/>
                  </a:cubicBezTo>
                  <a:cubicBezTo>
                    <a:pt x="73" y="7"/>
                    <a:pt x="73" y="7"/>
                    <a:pt x="73" y="7"/>
                  </a:cubicBezTo>
                  <a:cubicBezTo>
                    <a:pt x="73" y="7"/>
                    <a:pt x="73" y="7"/>
                    <a:pt x="73" y="7"/>
                  </a:cubicBezTo>
                  <a:close/>
                  <a:moveTo>
                    <a:pt x="73" y="18"/>
                  </a:moveTo>
                  <a:cubicBezTo>
                    <a:pt x="79" y="18"/>
                    <a:pt x="79" y="18"/>
                    <a:pt x="79" y="18"/>
                  </a:cubicBezTo>
                  <a:cubicBezTo>
                    <a:pt x="79" y="23"/>
                    <a:pt x="79" y="23"/>
                    <a:pt x="79" y="23"/>
                  </a:cubicBezTo>
                  <a:cubicBezTo>
                    <a:pt x="73" y="23"/>
                    <a:pt x="73" y="23"/>
                    <a:pt x="73" y="23"/>
                  </a:cubicBezTo>
                  <a:cubicBezTo>
                    <a:pt x="73" y="18"/>
                    <a:pt x="73" y="18"/>
                    <a:pt x="73" y="18"/>
                  </a:cubicBezTo>
                  <a:cubicBezTo>
                    <a:pt x="73" y="18"/>
                    <a:pt x="73" y="18"/>
                    <a:pt x="73" y="18"/>
                  </a:cubicBezTo>
                  <a:close/>
                  <a:moveTo>
                    <a:pt x="73" y="27"/>
                  </a:moveTo>
                  <a:cubicBezTo>
                    <a:pt x="79" y="27"/>
                    <a:pt x="79" y="27"/>
                    <a:pt x="79" y="27"/>
                  </a:cubicBezTo>
                  <a:cubicBezTo>
                    <a:pt x="79" y="33"/>
                    <a:pt x="79" y="33"/>
                    <a:pt x="79" y="33"/>
                  </a:cubicBezTo>
                  <a:cubicBezTo>
                    <a:pt x="73" y="33"/>
                    <a:pt x="73" y="33"/>
                    <a:pt x="73" y="33"/>
                  </a:cubicBezTo>
                  <a:cubicBezTo>
                    <a:pt x="73" y="27"/>
                    <a:pt x="73" y="27"/>
                    <a:pt x="73" y="27"/>
                  </a:cubicBezTo>
                  <a:cubicBezTo>
                    <a:pt x="73" y="27"/>
                    <a:pt x="73" y="27"/>
                    <a:pt x="73" y="27"/>
                  </a:cubicBezTo>
                  <a:close/>
                  <a:moveTo>
                    <a:pt x="63" y="7"/>
                  </a:moveTo>
                  <a:cubicBezTo>
                    <a:pt x="68" y="7"/>
                    <a:pt x="68" y="7"/>
                    <a:pt x="68" y="7"/>
                  </a:cubicBezTo>
                  <a:cubicBezTo>
                    <a:pt x="68" y="13"/>
                    <a:pt x="68" y="13"/>
                    <a:pt x="68" y="13"/>
                  </a:cubicBezTo>
                  <a:cubicBezTo>
                    <a:pt x="63" y="13"/>
                    <a:pt x="63" y="13"/>
                    <a:pt x="63" y="13"/>
                  </a:cubicBezTo>
                  <a:cubicBezTo>
                    <a:pt x="63" y="7"/>
                    <a:pt x="63" y="7"/>
                    <a:pt x="63" y="7"/>
                  </a:cubicBezTo>
                  <a:cubicBezTo>
                    <a:pt x="63" y="7"/>
                    <a:pt x="63" y="7"/>
                    <a:pt x="63" y="7"/>
                  </a:cubicBezTo>
                  <a:close/>
                  <a:moveTo>
                    <a:pt x="63" y="18"/>
                  </a:moveTo>
                  <a:cubicBezTo>
                    <a:pt x="68" y="18"/>
                    <a:pt x="68" y="18"/>
                    <a:pt x="68" y="18"/>
                  </a:cubicBezTo>
                  <a:cubicBezTo>
                    <a:pt x="68" y="23"/>
                    <a:pt x="68" y="23"/>
                    <a:pt x="68" y="23"/>
                  </a:cubicBezTo>
                  <a:cubicBezTo>
                    <a:pt x="63" y="23"/>
                    <a:pt x="63" y="23"/>
                    <a:pt x="63" y="23"/>
                  </a:cubicBezTo>
                  <a:cubicBezTo>
                    <a:pt x="63" y="18"/>
                    <a:pt x="63" y="18"/>
                    <a:pt x="63" y="18"/>
                  </a:cubicBezTo>
                  <a:cubicBezTo>
                    <a:pt x="63" y="18"/>
                    <a:pt x="63" y="18"/>
                    <a:pt x="63" y="18"/>
                  </a:cubicBezTo>
                  <a:close/>
                  <a:moveTo>
                    <a:pt x="63" y="27"/>
                  </a:moveTo>
                  <a:cubicBezTo>
                    <a:pt x="68" y="27"/>
                    <a:pt x="68" y="27"/>
                    <a:pt x="68" y="27"/>
                  </a:cubicBezTo>
                  <a:cubicBezTo>
                    <a:pt x="68" y="33"/>
                    <a:pt x="68" y="33"/>
                    <a:pt x="68" y="33"/>
                  </a:cubicBezTo>
                  <a:cubicBezTo>
                    <a:pt x="63" y="33"/>
                    <a:pt x="63" y="33"/>
                    <a:pt x="63" y="33"/>
                  </a:cubicBezTo>
                  <a:cubicBezTo>
                    <a:pt x="63" y="27"/>
                    <a:pt x="63" y="27"/>
                    <a:pt x="63" y="27"/>
                  </a:cubicBezTo>
                  <a:cubicBezTo>
                    <a:pt x="63" y="27"/>
                    <a:pt x="63" y="27"/>
                    <a:pt x="63" y="27"/>
                  </a:cubicBezTo>
                  <a:close/>
                  <a:moveTo>
                    <a:pt x="52" y="7"/>
                  </a:moveTo>
                  <a:cubicBezTo>
                    <a:pt x="58" y="7"/>
                    <a:pt x="58" y="7"/>
                    <a:pt x="58" y="7"/>
                  </a:cubicBezTo>
                  <a:cubicBezTo>
                    <a:pt x="58" y="13"/>
                    <a:pt x="58" y="13"/>
                    <a:pt x="58" y="13"/>
                  </a:cubicBezTo>
                  <a:cubicBezTo>
                    <a:pt x="52" y="13"/>
                    <a:pt x="52" y="13"/>
                    <a:pt x="52" y="13"/>
                  </a:cubicBezTo>
                  <a:cubicBezTo>
                    <a:pt x="52" y="7"/>
                    <a:pt x="52" y="7"/>
                    <a:pt x="52" y="7"/>
                  </a:cubicBezTo>
                  <a:cubicBezTo>
                    <a:pt x="52" y="7"/>
                    <a:pt x="52" y="7"/>
                    <a:pt x="52" y="7"/>
                  </a:cubicBezTo>
                  <a:close/>
                  <a:moveTo>
                    <a:pt x="52" y="18"/>
                  </a:moveTo>
                  <a:cubicBezTo>
                    <a:pt x="58" y="18"/>
                    <a:pt x="58" y="18"/>
                    <a:pt x="58" y="18"/>
                  </a:cubicBezTo>
                  <a:cubicBezTo>
                    <a:pt x="58" y="23"/>
                    <a:pt x="58" y="23"/>
                    <a:pt x="58" y="23"/>
                  </a:cubicBezTo>
                  <a:cubicBezTo>
                    <a:pt x="52" y="23"/>
                    <a:pt x="52" y="23"/>
                    <a:pt x="52" y="23"/>
                  </a:cubicBezTo>
                  <a:cubicBezTo>
                    <a:pt x="52" y="18"/>
                    <a:pt x="52" y="18"/>
                    <a:pt x="52" y="18"/>
                  </a:cubicBezTo>
                  <a:cubicBezTo>
                    <a:pt x="52" y="18"/>
                    <a:pt x="52" y="18"/>
                    <a:pt x="52" y="18"/>
                  </a:cubicBezTo>
                  <a:close/>
                  <a:moveTo>
                    <a:pt x="52" y="27"/>
                  </a:moveTo>
                  <a:cubicBezTo>
                    <a:pt x="58" y="27"/>
                    <a:pt x="58" y="27"/>
                    <a:pt x="58" y="27"/>
                  </a:cubicBezTo>
                  <a:cubicBezTo>
                    <a:pt x="58" y="33"/>
                    <a:pt x="58" y="33"/>
                    <a:pt x="58" y="33"/>
                  </a:cubicBezTo>
                  <a:cubicBezTo>
                    <a:pt x="52" y="33"/>
                    <a:pt x="52" y="33"/>
                    <a:pt x="52" y="33"/>
                  </a:cubicBezTo>
                  <a:cubicBezTo>
                    <a:pt x="52" y="27"/>
                    <a:pt x="52" y="27"/>
                    <a:pt x="52" y="27"/>
                  </a:cubicBezTo>
                  <a:cubicBezTo>
                    <a:pt x="52" y="27"/>
                    <a:pt x="52" y="27"/>
                    <a:pt x="52" y="27"/>
                  </a:cubicBezTo>
                  <a:close/>
                  <a:moveTo>
                    <a:pt x="41" y="7"/>
                  </a:moveTo>
                  <a:cubicBezTo>
                    <a:pt x="47" y="7"/>
                    <a:pt x="47" y="7"/>
                    <a:pt x="47" y="7"/>
                  </a:cubicBezTo>
                  <a:cubicBezTo>
                    <a:pt x="47" y="13"/>
                    <a:pt x="47" y="13"/>
                    <a:pt x="47" y="13"/>
                  </a:cubicBezTo>
                  <a:cubicBezTo>
                    <a:pt x="41" y="13"/>
                    <a:pt x="41" y="13"/>
                    <a:pt x="41" y="13"/>
                  </a:cubicBezTo>
                  <a:cubicBezTo>
                    <a:pt x="41" y="7"/>
                    <a:pt x="41" y="7"/>
                    <a:pt x="41" y="7"/>
                  </a:cubicBezTo>
                  <a:cubicBezTo>
                    <a:pt x="41" y="7"/>
                    <a:pt x="41" y="7"/>
                    <a:pt x="41" y="7"/>
                  </a:cubicBezTo>
                  <a:close/>
                  <a:moveTo>
                    <a:pt x="41" y="18"/>
                  </a:moveTo>
                  <a:cubicBezTo>
                    <a:pt x="47" y="18"/>
                    <a:pt x="47" y="18"/>
                    <a:pt x="47" y="18"/>
                  </a:cubicBezTo>
                  <a:cubicBezTo>
                    <a:pt x="47" y="23"/>
                    <a:pt x="47" y="23"/>
                    <a:pt x="47" y="23"/>
                  </a:cubicBezTo>
                  <a:cubicBezTo>
                    <a:pt x="41" y="23"/>
                    <a:pt x="41" y="23"/>
                    <a:pt x="41" y="23"/>
                  </a:cubicBezTo>
                  <a:cubicBezTo>
                    <a:pt x="41" y="18"/>
                    <a:pt x="41" y="18"/>
                    <a:pt x="41" y="18"/>
                  </a:cubicBezTo>
                  <a:cubicBezTo>
                    <a:pt x="41" y="18"/>
                    <a:pt x="41" y="18"/>
                    <a:pt x="41" y="18"/>
                  </a:cubicBezTo>
                  <a:close/>
                  <a:moveTo>
                    <a:pt x="41" y="27"/>
                  </a:moveTo>
                  <a:cubicBezTo>
                    <a:pt x="47" y="27"/>
                    <a:pt x="47" y="27"/>
                    <a:pt x="47" y="27"/>
                  </a:cubicBezTo>
                  <a:cubicBezTo>
                    <a:pt x="47" y="33"/>
                    <a:pt x="47" y="33"/>
                    <a:pt x="47" y="33"/>
                  </a:cubicBezTo>
                  <a:cubicBezTo>
                    <a:pt x="41" y="33"/>
                    <a:pt x="41" y="33"/>
                    <a:pt x="41" y="33"/>
                  </a:cubicBezTo>
                  <a:cubicBezTo>
                    <a:pt x="41" y="27"/>
                    <a:pt x="41" y="27"/>
                    <a:pt x="41" y="27"/>
                  </a:cubicBezTo>
                  <a:cubicBezTo>
                    <a:pt x="41" y="27"/>
                    <a:pt x="41" y="27"/>
                    <a:pt x="41" y="27"/>
                  </a:cubicBezTo>
                  <a:close/>
                  <a:moveTo>
                    <a:pt x="30" y="7"/>
                  </a:moveTo>
                  <a:cubicBezTo>
                    <a:pt x="36" y="7"/>
                    <a:pt x="36" y="7"/>
                    <a:pt x="36" y="7"/>
                  </a:cubicBezTo>
                  <a:cubicBezTo>
                    <a:pt x="36" y="13"/>
                    <a:pt x="36" y="13"/>
                    <a:pt x="36" y="13"/>
                  </a:cubicBezTo>
                  <a:cubicBezTo>
                    <a:pt x="30" y="13"/>
                    <a:pt x="30" y="13"/>
                    <a:pt x="30" y="13"/>
                  </a:cubicBezTo>
                  <a:cubicBezTo>
                    <a:pt x="30" y="7"/>
                    <a:pt x="30" y="7"/>
                    <a:pt x="30" y="7"/>
                  </a:cubicBezTo>
                  <a:cubicBezTo>
                    <a:pt x="30" y="7"/>
                    <a:pt x="30" y="7"/>
                    <a:pt x="30" y="7"/>
                  </a:cubicBezTo>
                  <a:close/>
                  <a:moveTo>
                    <a:pt x="30" y="18"/>
                  </a:moveTo>
                  <a:cubicBezTo>
                    <a:pt x="36" y="18"/>
                    <a:pt x="36" y="18"/>
                    <a:pt x="36" y="18"/>
                  </a:cubicBezTo>
                  <a:cubicBezTo>
                    <a:pt x="36" y="23"/>
                    <a:pt x="36" y="23"/>
                    <a:pt x="36" y="23"/>
                  </a:cubicBezTo>
                  <a:cubicBezTo>
                    <a:pt x="30" y="23"/>
                    <a:pt x="30" y="23"/>
                    <a:pt x="30" y="23"/>
                  </a:cubicBezTo>
                  <a:cubicBezTo>
                    <a:pt x="30" y="18"/>
                    <a:pt x="30" y="18"/>
                    <a:pt x="30" y="18"/>
                  </a:cubicBezTo>
                  <a:cubicBezTo>
                    <a:pt x="30" y="18"/>
                    <a:pt x="30" y="18"/>
                    <a:pt x="30" y="18"/>
                  </a:cubicBezTo>
                  <a:close/>
                  <a:moveTo>
                    <a:pt x="30" y="27"/>
                  </a:moveTo>
                  <a:cubicBezTo>
                    <a:pt x="36" y="27"/>
                    <a:pt x="36" y="27"/>
                    <a:pt x="36" y="27"/>
                  </a:cubicBezTo>
                  <a:cubicBezTo>
                    <a:pt x="36" y="33"/>
                    <a:pt x="36" y="33"/>
                    <a:pt x="36" y="33"/>
                  </a:cubicBezTo>
                  <a:cubicBezTo>
                    <a:pt x="30" y="33"/>
                    <a:pt x="30" y="33"/>
                    <a:pt x="30" y="33"/>
                  </a:cubicBezTo>
                  <a:cubicBezTo>
                    <a:pt x="30" y="27"/>
                    <a:pt x="30" y="27"/>
                    <a:pt x="30" y="27"/>
                  </a:cubicBezTo>
                  <a:cubicBezTo>
                    <a:pt x="30" y="27"/>
                    <a:pt x="30" y="27"/>
                    <a:pt x="30" y="27"/>
                  </a:cubicBezTo>
                  <a:close/>
                  <a:moveTo>
                    <a:pt x="19" y="7"/>
                  </a:moveTo>
                  <a:cubicBezTo>
                    <a:pt x="25" y="7"/>
                    <a:pt x="25" y="7"/>
                    <a:pt x="25" y="7"/>
                  </a:cubicBezTo>
                  <a:cubicBezTo>
                    <a:pt x="25" y="13"/>
                    <a:pt x="25" y="13"/>
                    <a:pt x="25" y="13"/>
                  </a:cubicBezTo>
                  <a:cubicBezTo>
                    <a:pt x="19" y="13"/>
                    <a:pt x="19" y="13"/>
                    <a:pt x="19" y="13"/>
                  </a:cubicBezTo>
                  <a:cubicBezTo>
                    <a:pt x="19" y="7"/>
                    <a:pt x="19" y="7"/>
                    <a:pt x="19" y="7"/>
                  </a:cubicBezTo>
                  <a:cubicBezTo>
                    <a:pt x="19" y="7"/>
                    <a:pt x="19" y="7"/>
                    <a:pt x="19" y="7"/>
                  </a:cubicBezTo>
                  <a:close/>
                  <a:moveTo>
                    <a:pt x="19" y="18"/>
                  </a:moveTo>
                  <a:cubicBezTo>
                    <a:pt x="25" y="18"/>
                    <a:pt x="25" y="18"/>
                    <a:pt x="25" y="18"/>
                  </a:cubicBezTo>
                  <a:cubicBezTo>
                    <a:pt x="25" y="23"/>
                    <a:pt x="25" y="23"/>
                    <a:pt x="25" y="23"/>
                  </a:cubicBezTo>
                  <a:cubicBezTo>
                    <a:pt x="19" y="23"/>
                    <a:pt x="19" y="23"/>
                    <a:pt x="19" y="23"/>
                  </a:cubicBezTo>
                  <a:cubicBezTo>
                    <a:pt x="19" y="18"/>
                    <a:pt x="19" y="18"/>
                    <a:pt x="19" y="18"/>
                  </a:cubicBezTo>
                  <a:cubicBezTo>
                    <a:pt x="19" y="18"/>
                    <a:pt x="19" y="18"/>
                    <a:pt x="19" y="18"/>
                  </a:cubicBezTo>
                  <a:close/>
                  <a:moveTo>
                    <a:pt x="19" y="27"/>
                  </a:moveTo>
                  <a:cubicBezTo>
                    <a:pt x="25" y="27"/>
                    <a:pt x="25" y="27"/>
                    <a:pt x="25" y="27"/>
                  </a:cubicBezTo>
                  <a:cubicBezTo>
                    <a:pt x="25" y="33"/>
                    <a:pt x="25" y="33"/>
                    <a:pt x="25" y="33"/>
                  </a:cubicBezTo>
                  <a:cubicBezTo>
                    <a:pt x="19" y="33"/>
                    <a:pt x="19" y="33"/>
                    <a:pt x="19" y="33"/>
                  </a:cubicBezTo>
                  <a:cubicBezTo>
                    <a:pt x="19" y="27"/>
                    <a:pt x="19" y="27"/>
                    <a:pt x="19" y="27"/>
                  </a:cubicBezTo>
                  <a:cubicBezTo>
                    <a:pt x="19" y="27"/>
                    <a:pt x="19" y="27"/>
                    <a:pt x="19" y="27"/>
                  </a:cubicBezTo>
                  <a:close/>
                  <a:moveTo>
                    <a:pt x="9" y="7"/>
                  </a:moveTo>
                  <a:cubicBezTo>
                    <a:pt x="14" y="7"/>
                    <a:pt x="14" y="7"/>
                    <a:pt x="14" y="7"/>
                  </a:cubicBezTo>
                  <a:cubicBezTo>
                    <a:pt x="14" y="13"/>
                    <a:pt x="14" y="13"/>
                    <a:pt x="14" y="13"/>
                  </a:cubicBezTo>
                  <a:cubicBezTo>
                    <a:pt x="9" y="13"/>
                    <a:pt x="9" y="13"/>
                    <a:pt x="9" y="13"/>
                  </a:cubicBezTo>
                  <a:cubicBezTo>
                    <a:pt x="9" y="7"/>
                    <a:pt x="9" y="7"/>
                    <a:pt x="9" y="7"/>
                  </a:cubicBezTo>
                  <a:cubicBezTo>
                    <a:pt x="9" y="7"/>
                    <a:pt x="9" y="7"/>
                    <a:pt x="9" y="7"/>
                  </a:cubicBezTo>
                  <a:close/>
                  <a:moveTo>
                    <a:pt x="9" y="18"/>
                  </a:moveTo>
                  <a:cubicBezTo>
                    <a:pt x="14" y="18"/>
                    <a:pt x="14" y="18"/>
                    <a:pt x="14" y="18"/>
                  </a:cubicBezTo>
                  <a:cubicBezTo>
                    <a:pt x="14" y="23"/>
                    <a:pt x="14" y="23"/>
                    <a:pt x="14" y="23"/>
                  </a:cubicBezTo>
                  <a:cubicBezTo>
                    <a:pt x="9" y="23"/>
                    <a:pt x="9" y="23"/>
                    <a:pt x="9" y="23"/>
                  </a:cubicBezTo>
                  <a:cubicBezTo>
                    <a:pt x="9" y="18"/>
                    <a:pt x="9" y="18"/>
                    <a:pt x="9" y="18"/>
                  </a:cubicBezTo>
                  <a:cubicBezTo>
                    <a:pt x="9" y="18"/>
                    <a:pt x="9" y="18"/>
                    <a:pt x="9" y="18"/>
                  </a:cubicBezTo>
                  <a:close/>
                  <a:moveTo>
                    <a:pt x="9" y="27"/>
                  </a:moveTo>
                  <a:cubicBezTo>
                    <a:pt x="14" y="27"/>
                    <a:pt x="14" y="27"/>
                    <a:pt x="14" y="27"/>
                  </a:cubicBezTo>
                  <a:cubicBezTo>
                    <a:pt x="14" y="33"/>
                    <a:pt x="14" y="33"/>
                    <a:pt x="14" y="33"/>
                  </a:cubicBezTo>
                  <a:cubicBezTo>
                    <a:pt x="9" y="33"/>
                    <a:pt x="9" y="33"/>
                    <a:pt x="9" y="33"/>
                  </a:cubicBezTo>
                  <a:cubicBezTo>
                    <a:pt x="9" y="27"/>
                    <a:pt x="9" y="27"/>
                    <a:pt x="9" y="27"/>
                  </a:cubicBezTo>
                  <a:cubicBezTo>
                    <a:pt x="9" y="27"/>
                    <a:pt x="9" y="27"/>
                    <a:pt x="9" y="27"/>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01" name="Freeform 2157"/>
            <p:cNvSpPr>
              <a:spLocks noEditPoints="1"/>
            </p:cNvSpPr>
            <p:nvPr/>
          </p:nvSpPr>
          <p:spPr bwMode="auto">
            <a:xfrm>
              <a:off x="23547388" y="2852738"/>
              <a:ext cx="476250" cy="477838"/>
            </a:xfrm>
            <a:custGeom>
              <a:avLst/>
              <a:gdLst>
                <a:gd name="T0" fmla="*/ 20 w 127"/>
                <a:gd name="T1" fmla="*/ 4 h 127"/>
                <a:gd name="T2" fmla="*/ 94 w 127"/>
                <a:gd name="T3" fmla="*/ 123 h 127"/>
                <a:gd name="T4" fmla="*/ 123 w 127"/>
                <a:gd name="T5" fmla="*/ 94 h 127"/>
                <a:gd name="T6" fmla="*/ 31 w 127"/>
                <a:gd name="T7" fmla="*/ 21 h 127"/>
                <a:gd name="T8" fmla="*/ 54 w 127"/>
                <a:gd name="T9" fmla="*/ 72 h 127"/>
                <a:gd name="T10" fmla="*/ 58 w 127"/>
                <a:gd name="T11" fmla="*/ 68 h 127"/>
                <a:gd name="T12" fmla="*/ 61 w 127"/>
                <a:gd name="T13" fmla="*/ 65 h 127"/>
                <a:gd name="T14" fmla="*/ 65 w 127"/>
                <a:gd name="T15" fmla="*/ 61 h 127"/>
                <a:gd name="T16" fmla="*/ 68 w 127"/>
                <a:gd name="T17" fmla="*/ 58 h 127"/>
                <a:gd name="T18" fmla="*/ 72 w 127"/>
                <a:gd name="T19" fmla="*/ 54 h 127"/>
                <a:gd name="T20" fmla="*/ 62 w 127"/>
                <a:gd name="T21" fmla="*/ 80 h 127"/>
                <a:gd name="T22" fmla="*/ 66 w 127"/>
                <a:gd name="T23" fmla="*/ 76 h 127"/>
                <a:gd name="T24" fmla="*/ 69 w 127"/>
                <a:gd name="T25" fmla="*/ 73 h 127"/>
                <a:gd name="T26" fmla="*/ 73 w 127"/>
                <a:gd name="T27" fmla="*/ 69 h 127"/>
                <a:gd name="T28" fmla="*/ 76 w 127"/>
                <a:gd name="T29" fmla="*/ 66 h 127"/>
                <a:gd name="T30" fmla="*/ 80 w 127"/>
                <a:gd name="T31" fmla="*/ 62 h 127"/>
                <a:gd name="T32" fmla="*/ 69 w 127"/>
                <a:gd name="T33" fmla="*/ 88 h 127"/>
                <a:gd name="T34" fmla="*/ 73 w 127"/>
                <a:gd name="T35" fmla="*/ 83 h 127"/>
                <a:gd name="T36" fmla="*/ 77 w 127"/>
                <a:gd name="T37" fmla="*/ 80 h 127"/>
                <a:gd name="T38" fmla="*/ 81 w 127"/>
                <a:gd name="T39" fmla="*/ 76 h 127"/>
                <a:gd name="T40" fmla="*/ 84 w 127"/>
                <a:gd name="T41" fmla="*/ 73 h 127"/>
                <a:gd name="T42" fmla="*/ 88 w 127"/>
                <a:gd name="T43" fmla="*/ 69 h 127"/>
                <a:gd name="T44" fmla="*/ 77 w 127"/>
                <a:gd name="T45" fmla="*/ 95 h 127"/>
                <a:gd name="T46" fmla="*/ 81 w 127"/>
                <a:gd name="T47" fmla="*/ 91 h 127"/>
                <a:gd name="T48" fmla="*/ 84 w 127"/>
                <a:gd name="T49" fmla="*/ 88 h 127"/>
                <a:gd name="T50" fmla="*/ 88 w 127"/>
                <a:gd name="T51" fmla="*/ 84 h 127"/>
                <a:gd name="T52" fmla="*/ 91 w 127"/>
                <a:gd name="T53" fmla="*/ 81 h 127"/>
                <a:gd name="T54" fmla="*/ 95 w 127"/>
                <a:gd name="T55" fmla="*/ 77 h 127"/>
                <a:gd name="T56" fmla="*/ 85 w 127"/>
                <a:gd name="T57" fmla="*/ 103 h 127"/>
                <a:gd name="T58" fmla="*/ 89 w 127"/>
                <a:gd name="T59" fmla="*/ 99 h 127"/>
                <a:gd name="T60" fmla="*/ 92 w 127"/>
                <a:gd name="T61" fmla="*/ 96 h 127"/>
                <a:gd name="T62" fmla="*/ 96 w 127"/>
                <a:gd name="T63" fmla="*/ 91 h 127"/>
                <a:gd name="T64" fmla="*/ 99 w 127"/>
                <a:gd name="T65" fmla="*/ 89 h 127"/>
                <a:gd name="T66" fmla="*/ 103 w 127"/>
                <a:gd name="T67" fmla="*/ 85 h 127"/>
                <a:gd name="T68" fmla="*/ 92 w 127"/>
                <a:gd name="T69" fmla="*/ 111 h 127"/>
                <a:gd name="T70" fmla="*/ 96 w 127"/>
                <a:gd name="T71" fmla="*/ 106 h 127"/>
                <a:gd name="T72" fmla="*/ 100 w 127"/>
                <a:gd name="T73" fmla="*/ 103 h 127"/>
                <a:gd name="T74" fmla="*/ 104 w 127"/>
                <a:gd name="T75" fmla="*/ 99 h 127"/>
                <a:gd name="T76" fmla="*/ 107 w 127"/>
                <a:gd name="T77" fmla="*/ 96 h 127"/>
                <a:gd name="T78" fmla="*/ 111 w 127"/>
                <a:gd name="T79" fmla="*/ 92 h 127"/>
                <a:gd name="T80" fmla="*/ 100 w 127"/>
                <a:gd name="T81" fmla="*/ 118 h 127"/>
                <a:gd name="T82" fmla="*/ 104 w 127"/>
                <a:gd name="T83" fmla="*/ 114 h 127"/>
                <a:gd name="T84" fmla="*/ 107 w 127"/>
                <a:gd name="T85" fmla="*/ 111 h 127"/>
                <a:gd name="T86" fmla="*/ 111 w 127"/>
                <a:gd name="T87" fmla="*/ 107 h 127"/>
                <a:gd name="T88" fmla="*/ 114 w 127"/>
                <a:gd name="T89" fmla="*/ 104 h 127"/>
                <a:gd name="T90" fmla="*/ 118 w 127"/>
                <a:gd name="T91" fmla="*/ 10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27">
                  <a:moveTo>
                    <a:pt x="123" y="94"/>
                  </a:moveTo>
                  <a:cubicBezTo>
                    <a:pt x="33" y="4"/>
                    <a:pt x="33" y="4"/>
                    <a:pt x="33" y="4"/>
                  </a:cubicBezTo>
                  <a:cubicBezTo>
                    <a:pt x="29" y="0"/>
                    <a:pt x="23" y="0"/>
                    <a:pt x="20" y="4"/>
                  </a:cubicBezTo>
                  <a:cubicBezTo>
                    <a:pt x="4" y="19"/>
                    <a:pt x="4" y="19"/>
                    <a:pt x="4" y="19"/>
                  </a:cubicBezTo>
                  <a:cubicBezTo>
                    <a:pt x="0" y="23"/>
                    <a:pt x="0" y="29"/>
                    <a:pt x="4" y="33"/>
                  </a:cubicBezTo>
                  <a:cubicBezTo>
                    <a:pt x="94" y="123"/>
                    <a:pt x="94" y="123"/>
                    <a:pt x="94" y="123"/>
                  </a:cubicBezTo>
                  <a:cubicBezTo>
                    <a:pt x="98" y="127"/>
                    <a:pt x="104" y="127"/>
                    <a:pt x="108" y="123"/>
                  </a:cubicBezTo>
                  <a:cubicBezTo>
                    <a:pt x="123" y="108"/>
                    <a:pt x="123" y="108"/>
                    <a:pt x="123" y="108"/>
                  </a:cubicBezTo>
                  <a:cubicBezTo>
                    <a:pt x="127" y="104"/>
                    <a:pt x="127" y="98"/>
                    <a:pt x="123" y="94"/>
                  </a:cubicBezTo>
                  <a:close/>
                  <a:moveTo>
                    <a:pt x="21" y="31"/>
                  </a:moveTo>
                  <a:cubicBezTo>
                    <a:pt x="18" y="28"/>
                    <a:pt x="18" y="24"/>
                    <a:pt x="21" y="21"/>
                  </a:cubicBezTo>
                  <a:cubicBezTo>
                    <a:pt x="24" y="18"/>
                    <a:pt x="28" y="18"/>
                    <a:pt x="31" y="21"/>
                  </a:cubicBezTo>
                  <a:cubicBezTo>
                    <a:pt x="34" y="24"/>
                    <a:pt x="34" y="28"/>
                    <a:pt x="31" y="31"/>
                  </a:cubicBezTo>
                  <a:cubicBezTo>
                    <a:pt x="28" y="34"/>
                    <a:pt x="24" y="34"/>
                    <a:pt x="21" y="31"/>
                  </a:cubicBezTo>
                  <a:close/>
                  <a:moveTo>
                    <a:pt x="54" y="72"/>
                  </a:moveTo>
                  <a:cubicBezTo>
                    <a:pt x="50" y="68"/>
                    <a:pt x="50" y="68"/>
                    <a:pt x="50" y="68"/>
                  </a:cubicBezTo>
                  <a:cubicBezTo>
                    <a:pt x="54" y="64"/>
                    <a:pt x="54" y="64"/>
                    <a:pt x="54" y="64"/>
                  </a:cubicBezTo>
                  <a:cubicBezTo>
                    <a:pt x="58" y="68"/>
                    <a:pt x="58" y="68"/>
                    <a:pt x="58" y="68"/>
                  </a:cubicBezTo>
                  <a:cubicBezTo>
                    <a:pt x="54" y="72"/>
                    <a:pt x="54" y="72"/>
                    <a:pt x="54" y="72"/>
                  </a:cubicBezTo>
                  <a:cubicBezTo>
                    <a:pt x="54" y="72"/>
                    <a:pt x="54" y="72"/>
                    <a:pt x="54" y="72"/>
                  </a:cubicBezTo>
                  <a:close/>
                  <a:moveTo>
                    <a:pt x="61" y="65"/>
                  </a:moveTo>
                  <a:cubicBezTo>
                    <a:pt x="57" y="61"/>
                    <a:pt x="57" y="61"/>
                    <a:pt x="57" y="61"/>
                  </a:cubicBezTo>
                  <a:cubicBezTo>
                    <a:pt x="61" y="57"/>
                    <a:pt x="61" y="57"/>
                    <a:pt x="61" y="57"/>
                  </a:cubicBezTo>
                  <a:cubicBezTo>
                    <a:pt x="65" y="61"/>
                    <a:pt x="65" y="61"/>
                    <a:pt x="65" y="61"/>
                  </a:cubicBezTo>
                  <a:cubicBezTo>
                    <a:pt x="61" y="65"/>
                    <a:pt x="61" y="65"/>
                    <a:pt x="61" y="65"/>
                  </a:cubicBezTo>
                  <a:cubicBezTo>
                    <a:pt x="61" y="65"/>
                    <a:pt x="61" y="65"/>
                    <a:pt x="61" y="65"/>
                  </a:cubicBezTo>
                  <a:close/>
                  <a:moveTo>
                    <a:pt x="68" y="58"/>
                  </a:moveTo>
                  <a:cubicBezTo>
                    <a:pt x="64" y="54"/>
                    <a:pt x="64" y="54"/>
                    <a:pt x="64" y="54"/>
                  </a:cubicBezTo>
                  <a:cubicBezTo>
                    <a:pt x="68" y="50"/>
                    <a:pt x="68" y="50"/>
                    <a:pt x="68" y="50"/>
                  </a:cubicBezTo>
                  <a:cubicBezTo>
                    <a:pt x="72" y="54"/>
                    <a:pt x="72" y="54"/>
                    <a:pt x="72" y="54"/>
                  </a:cubicBezTo>
                  <a:cubicBezTo>
                    <a:pt x="68" y="58"/>
                    <a:pt x="68" y="58"/>
                    <a:pt x="68" y="58"/>
                  </a:cubicBezTo>
                  <a:cubicBezTo>
                    <a:pt x="68" y="58"/>
                    <a:pt x="68" y="58"/>
                    <a:pt x="68" y="58"/>
                  </a:cubicBezTo>
                  <a:close/>
                  <a:moveTo>
                    <a:pt x="62" y="80"/>
                  </a:moveTo>
                  <a:cubicBezTo>
                    <a:pt x="58" y="76"/>
                    <a:pt x="58" y="76"/>
                    <a:pt x="58" y="76"/>
                  </a:cubicBezTo>
                  <a:cubicBezTo>
                    <a:pt x="62" y="72"/>
                    <a:pt x="62" y="72"/>
                    <a:pt x="62" y="72"/>
                  </a:cubicBezTo>
                  <a:cubicBezTo>
                    <a:pt x="66" y="76"/>
                    <a:pt x="66" y="76"/>
                    <a:pt x="66" y="76"/>
                  </a:cubicBezTo>
                  <a:cubicBezTo>
                    <a:pt x="62" y="80"/>
                    <a:pt x="62" y="80"/>
                    <a:pt x="62" y="80"/>
                  </a:cubicBezTo>
                  <a:cubicBezTo>
                    <a:pt x="62" y="80"/>
                    <a:pt x="62" y="80"/>
                    <a:pt x="62" y="80"/>
                  </a:cubicBezTo>
                  <a:close/>
                  <a:moveTo>
                    <a:pt x="69" y="73"/>
                  </a:moveTo>
                  <a:cubicBezTo>
                    <a:pt x="65" y="69"/>
                    <a:pt x="65" y="69"/>
                    <a:pt x="65" y="69"/>
                  </a:cubicBezTo>
                  <a:cubicBezTo>
                    <a:pt x="69" y="64"/>
                    <a:pt x="69" y="64"/>
                    <a:pt x="69" y="64"/>
                  </a:cubicBezTo>
                  <a:cubicBezTo>
                    <a:pt x="73" y="69"/>
                    <a:pt x="73" y="69"/>
                    <a:pt x="73" y="69"/>
                  </a:cubicBezTo>
                  <a:cubicBezTo>
                    <a:pt x="69" y="73"/>
                    <a:pt x="69" y="73"/>
                    <a:pt x="69" y="73"/>
                  </a:cubicBezTo>
                  <a:cubicBezTo>
                    <a:pt x="69" y="73"/>
                    <a:pt x="69" y="73"/>
                    <a:pt x="69" y="73"/>
                  </a:cubicBezTo>
                  <a:close/>
                  <a:moveTo>
                    <a:pt x="76" y="66"/>
                  </a:moveTo>
                  <a:cubicBezTo>
                    <a:pt x="72" y="62"/>
                    <a:pt x="72" y="62"/>
                    <a:pt x="72" y="62"/>
                  </a:cubicBezTo>
                  <a:cubicBezTo>
                    <a:pt x="76" y="58"/>
                    <a:pt x="76" y="58"/>
                    <a:pt x="76" y="58"/>
                  </a:cubicBezTo>
                  <a:cubicBezTo>
                    <a:pt x="80" y="62"/>
                    <a:pt x="80" y="62"/>
                    <a:pt x="80" y="62"/>
                  </a:cubicBezTo>
                  <a:cubicBezTo>
                    <a:pt x="76" y="66"/>
                    <a:pt x="76" y="66"/>
                    <a:pt x="76" y="66"/>
                  </a:cubicBezTo>
                  <a:cubicBezTo>
                    <a:pt x="76" y="66"/>
                    <a:pt x="76" y="66"/>
                    <a:pt x="76" y="66"/>
                  </a:cubicBezTo>
                  <a:close/>
                  <a:moveTo>
                    <a:pt x="69" y="88"/>
                  </a:moveTo>
                  <a:cubicBezTo>
                    <a:pt x="65" y="83"/>
                    <a:pt x="65" y="83"/>
                    <a:pt x="65" y="83"/>
                  </a:cubicBezTo>
                  <a:cubicBezTo>
                    <a:pt x="69" y="79"/>
                    <a:pt x="69" y="79"/>
                    <a:pt x="69" y="79"/>
                  </a:cubicBezTo>
                  <a:cubicBezTo>
                    <a:pt x="73" y="83"/>
                    <a:pt x="73" y="83"/>
                    <a:pt x="73" y="83"/>
                  </a:cubicBezTo>
                  <a:cubicBezTo>
                    <a:pt x="69" y="88"/>
                    <a:pt x="69" y="88"/>
                    <a:pt x="69" y="88"/>
                  </a:cubicBezTo>
                  <a:cubicBezTo>
                    <a:pt x="69" y="88"/>
                    <a:pt x="69" y="88"/>
                    <a:pt x="69" y="88"/>
                  </a:cubicBezTo>
                  <a:close/>
                  <a:moveTo>
                    <a:pt x="77" y="80"/>
                  </a:moveTo>
                  <a:cubicBezTo>
                    <a:pt x="72" y="76"/>
                    <a:pt x="72" y="76"/>
                    <a:pt x="72" y="76"/>
                  </a:cubicBezTo>
                  <a:cubicBezTo>
                    <a:pt x="77" y="72"/>
                    <a:pt x="77" y="72"/>
                    <a:pt x="77" y="72"/>
                  </a:cubicBezTo>
                  <a:cubicBezTo>
                    <a:pt x="81" y="76"/>
                    <a:pt x="81" y="76"/>
                    <a:pt x="81" y="76"/>
                  </a:cubicBezTo>
                  <a:cubicBezTo>
                    <a:pt x="77" y="80"/>
                    <a:pt x="77" y="80"/>
                    <a:pt x="77" y="80"/>
                  </a:cubicBezTo>
                  <a:cubicBezTo>
                    <a:pt x="77" y="80"/>
                    <a:pt x="77" y="80"/>
                    <a:pt x="77" y="80"/>
                  </a:cubicBezTo>
                  <a:close/>
                  <a:moveTo>
                    <a:pt x="84" y="73"/>
                  </a:moveTo>
                  <a:cubicBezTo>
                    <a:pt x="79" y="69"/>
                    <a:pt x="79" y="69"/>
                    <a:pt x="79" y="69"/>
                  </a:cubicBezTo>
                  <a:cubicBezTo>
                    <a:pt x="83" y="65"/>
                    <a:pt x="83" y="65"/>
                    <a:pt x="83" y="65"/>
                  </a:cubicBezTo>
                  <a:cubicBezTo>
                    <a:pt x="88" y="69"/>
                    <a:pt x="88" y="69"/>
                    <a:pt x="88" y="69"/>
                  </a:cubicBezTo>
                  <a:cubicBezTo>
                    <a:pt x="84" y="73"/>
                    <a:pt x="84" y="73"/>
                    <a:pt x="84" y="73"/>
                  </a:cubicBezTo>
                  <a:cubicBezTo>
                    <a:pt x="84" y="73"/>
                    <a:pt x="84" y="73"/>
                    <a:pt x="84" y="73"/>
                  </a:cubicBezTo>
                  <a:close/>
                  <a:moveTo>
                    <a:pt x="77" y="95"/>
                  </a:moveTo>
                  <a:cubicBezTo>
                    <a:pt x="73" y="91"/>
                    <a:pt x="73" y="91"/>
                    <a:pt x="73" y="91"/>
                  </a:cubicBezTo>
                  <a:cubicBezTo>
                    <a:pt x="77" y="87"/>
                    <a:pt x="77" y="87"/>
                    <a:pt x="77" y="87"/>
                  </a:cubicBezTo>
                  <a:cubicBezTo>
                    <a:pt x="81" y="91"/>
                    <a:pt x="81" y="91"/>
                    <a:pt x="81" y="91"/>
                  </a:cubicBezTo>
                  <a:cubicBezTo>
                    <a:pt x="77" y="95"/>
                    <a:pt x="77" y="95"/>
                    <a:pt x="77" y="95"/>
                  </a:cubicBezTo>
                  <a:cubicBezTo>
                    <a:pt x="77" y="95"/>
                    <a:pt x="77" y="95"/>
                    <a:pt x="77" y="95"/>
                  </a:cubicBezTo>
                  <a:close/>
                  <a:moveTo>
                    <a:pt x="84" y="88"/>
                  </a:moveTo>
                  <a:cubicBezTo>
                    <a:pt x="80" y="84"/>
                    <a:pt x="80" y="84"/>
                    <a:pt x="80" y="84"/>
                  </a:cubicBezTo>
                  <a:cubicBezTo>
                    <a:pt x="84" y="80"/>
                    <a:pt x="84" y="80"/>
                    <a:pt x="84" y="80"/>
                  </a:cubicBezTo>
                  <a:cubicBezTo>
                    <a:pt x="88" y="84"/>
                    <a:pt x="88" y="84"/>
                    <a:pt x="88" y="84"/>
                  </a:cubicBezTo>
                  <a:cubicBezTo>
                    <a:pt x="84" y="88"/>
                    <a:pt x="84" y="88"/>
                    <a:pt x="84" y="88"/>
                  </a:cubicBezTo>
                  <a:cubicBezTo>
                    <a:pt x="84" y="88"/>
                    <a:pt x="84" y="88"/>
                    <a:pt x="84" y="88"/>
                  </a:cubicBezTo>
                  <a:close/>
                  <a:moveTo>
                    <a:pt x="91" y="81"/>
                  </a:moveTo>
                  <a:cubicBezTo>
                    <a:pt x="87" y="77"/>
                    <a:pt x="87" y="77"/>
                    <a:pt x="87" y="77"/>
                  </a:cubicBezTo>
                  <a:cubicBezTo>
                    <a:pt x="91" y="73"/>
                    <a:pt x="91" y="73"/>
                    <a:pt x="91" y="73"/>
                  </a:cubicBezTo>
                  <a:cubicBezTo>
                    <a:pt x="95" y="77"/>
                    <a:pt x="95" y="77"/>
                    <a:pt x="95" y="77"/>
                  </a:cubicBezTo>
                  <a:cubicBezTo>
                    <a:pt x="91" y="81"/>
                    <a:pt x="91" y="81"/>
                    <a:pt x="91" y="81"/>
                  </a:cubicBezTo>
                  <a:cubicBezTo>
                    <a:pt x="91" y="81"/>
                    <a:pt x="91" y="81"/>
                    <a:pt x="91" y="81"/>
                  </a:cubicBezTo>
                  <a:close/>
                  <a:moveTo>
                    <a:pt x="85" y="103"/>
                  </a:moveTo>
                  <a:cubicBezTo>
                    <a:pt x="81" y="99"/>
                    <a:pt x="81" y="99"/>
                    <a:pt x="81" y="99"/>
                  </a:cubicBezTo>
                  <a:cubicBezTo>
                    <a:pt x="85" y="95"/>
                    <a:pt x="85" y="95"/>
                    <a:pt x="85" y="95"/>
                  </a:cubicBezTo>
                  <a:cubicBezTo>
                    <a:pt x="89" y="99"/>
                    <a:pt x="89" y="99"/>
                    <a:pt x="89" y="99"/>
                  </a:cubicBezTo>
                  <a:cubicBezTo>
                    <a:pt x="85" y="103"/>
                    <a:pt x="85" y="103"/>
                    <a:pt x="85" y="103"/>
                  </a:cubicBezTo>
                  <a:cubicBezTo>
                    <a:pt x="85" y="103"/>
                    <a:pt x="85" y="103"/>
                    <a:pt x="85" y="103"/>
                  </a:cubicBezTo>
                  <a:close/>
                  <a:moveTo>
                    <a:pt x="92" y="96"/>
                  </a:moveTo>
                  <a:cubicBezTo>
                    <a:pt x="88" y="91"/>
                    <a:pt x="88" y="91"/>
                    <a:pt x="88" y="91"/>
                  </a:cubicBezTo>
                  <a:cubicBezTo>
                    <a:pt x="92" y="87"/>
                    <a:pt x="92" y="87"/>
                    <a:pt x="92" y="87"/>
                  </a:cubicBezTo>
                  <a:cubicBezTo>
                    <a:pt x="96" y="91"/>
                    <a:pt x="96" y="91"/>
                    <a:pt x="96" y="91"/>
                  </a:cubicBezTo>
                  <a:cubicBezTo>
                    <a:pt x="92" y="96"/>
                    <a:pt x="92" y="96"/>
                    <a:pt x="92" y="96"/>
                  </a:cubicBezTo>
                  <a:cubicBezTo>
                    <a:pt x="92" y="96"/>
                    <a:pt x="92" y="96"/>
                    <a:pt x="92" y="96"/>
                  </a:cubicBezTo>
                  <a:close/>
                  <a:moveTo>
                    <a:pt x="99" y="89"/>
                  </a:moveTo>
                  <a:cubicBezTo>
                    <a:pt x="95" y="85"/>
                    <a:pt x="95" y="85"/>
                    <a:pt x="95" y="85"/>
                  </a:cubicBezTo>
                  <a:cubicBezTo>
                    <a:pt x="99" y="80"/>
                    <a:pt x="99" y="80"/>
                    <a:pt x="99" y="80"/>
                  </a:cubicBezTo>
                  <a:cubicBezTo>
                    <a:pt x="103" y="85"/>
                    <a:pt x="103" y="85"/>
                    <a:pt x="103" y="85"/>
                  </a:cubicBezTo>
                  <a:cubicBezTo>
                    <a:pt x="99" y="89"/>
                    <a:pt x="99" y="89"/>
                    <a:pt x="99" y="89"/>
                  </a:cubicBezTo>
                  <a:cubicBezTo>
                    <a:pt x="99" y="89"/>
                    <a:pt x="99" y="89"/>
                    <a:pt x="99" y="89"/>
                  </a:cubicBezTo>
                  <a:close/>
                  <a:moveTo>
                    <a:pt x="92" y="111"/>
                  </a:moveTo>
                  <a:cubicBezTo>
                    <a:pt x="88" y="106"/>
                    <a:pt x="88" y="106"/>
                    <a:pt x="88" y="106"/>
                  </a:cubicBezTo>
                  <a:cubicBezTo>
                    <a:pt x="92" y="102"/>
                    <a:pt x="92" y="102"/>
                    <a:pt x="92" y="102"/>
                  </a:cubicBezTo>
                  <a:cubicBezTo>
                    <a:pt x="96" y="106"/>
                    <a:pt x="96" y="106"/>
                    <a:pt x="96" y="106"/>
                  </a:cubicBezTo>
                  <a:cubicBezTo>
                    <a:pt x="92" y="111"/>
                    <a:pt x="92" y="111"/>
                    <a:pt x="92" y="111"/>
                  </a:cubicBezTo>
                  <a:cubicBezTo>
                    <a:pt x="92" y="111"/>
                    <a:pt x="92" y="111"/>
                    <a:pt x="92" y="111"/>
                  </a:cubicBezTo>
                  <a:close/>
                  <a:moveTo>
                    <a:pt x="100" y="103"/>
                  </a:moveTo>
                  <a:cubicBezTo>
                    <a:pt x="95" y="99"/>
                    <a:pt x="95" y="99"/>
                    <a:pt x="95" y="99"/>
                  </a:cubicBezTo>
                  <a:cubicBezTo>
                    <a:pt x="99" y="95"/>
                    <a:pt x="99" y="95"/>
                    <a:pt x="99" y="95"/>
                  </a:cubicBezTo>
                  <a:cubicBezTo>
                    <a:pt x="104" y="99"/>
                    <a:pt x="104" y="99"/>
                    <a:pt x="104" y="99"/>
                  </a:cubicBezTo>
                  <a:cubicBezTo>
                    <a:pt x="100" y="103"/>
                    <a:pt x="100" y="103"/>
                    <a:pt x="100" y="103"/>
                  </a:cubicBezTo>
                  <a:cubicBezTo>
                    <a:pt x="100" y="103"/>
                    <a:pt x="100" y="103"/>
                    <a:pt x="100" y="103"/>
                  </a:cubicBezTo>
                  <a:close/>
                  <a:moveTo>
                    <a:pt x="107" y="96"/>
                  </a:moveTo>
                  <a:cubicBezTo>
                    <a:pt x="102" y="92"/>
                    <a:pt x="102" y="92"/>
                    <a:pt x="102" y="92"/>
                  </a:cubicBezTo>
                  <a:cubicBezTo>
                    <a:pt x="106" y="88"/>
                    <a:pt x="106" y="88"/>
                    <a:pt x="106" y="88"/>
                  </a:cubicBezTo>
                  <a:cubicBezTo>
                    <a:pt x="111" y="92"/>
                    <a:pt x="111" y="92"/>
                    <a:pt x="111" y="92"/>
                  </a:cubicBezTo>
                  <a:cubicBezTo>
                    <a:pt x="107" y="96"/>
                    <a:pt x="107" y="96"/>
                    <a:pt x="107" y="96"/>
                  </a:cubicBezTo>
                  <a:cubicBezTo>
                    <a:pt x="107" y="96"/>
                    <a:pt x="107" y="96"/>
                    <a:pt x="107" y="96"/>
                  </a:cubicBezTo>
                  <a:close/>
                  <a:moveTo>
                    <a:pt x="100" y="118"/>
                  </a:moveTo>
                  <a:cubicBezTo>
                    <a:pt x="96" y="114"/>
                    <a:pt x="96" y="114"/>
                    <a:pt x="96" y="114"/>
                  </a:cubicBezTo>
                  <a:cubicBezTo>
                    <a:pt x="100" y="110"/>
                    <a:pt x="100" y="110"/>
                    <a:pt x="100" y="110"/>
                  </a:cubicBezTo>
                  <a:cubicBezTo>
                    <a:pt x="104" y="114"/>
                    <a:pt x="104" y="114"/>
                    <a:pt x="104" y="114"/>
                  </a:cubicBezTo>
                  <a:cubicBezTo>
                    <a:pt x="100" y="118"/>
                    <a:pt x="100" y="118"/>
                    <a:pt x="100" y="118"/>
                  </a:cubicBezTo>
                  <a:cubicBezTo>
                    <a:pt x="100" y="118"/>
                    <a:pt x="100" y="118"/>
                    <a:pt x="100" y="118"/>
                  </a:cubicBezTo>
                  <a:close/>
                  <a:moveTo>
                    <a:pt x="107" y="111"/>
                  </a:moveTo>
                  <a:cubicBezTo>
                    <a:pt x="103" y="107"/>
                    <a:pt x="103" y="107"/>
                    <a:pt x="103" y="107"/>
                  </a:cubicBezTo>
                  <a:cubicBezTo>
                    <a:pt x="107" y="103"/>
                    <a:pt x="107" y="103"/>
                    <a:pt x="107" y="103"/>
                  </a:cubicBezTo>
                  <a:cubicBezTo>
                    <a:pt x="111" y="107"/>
                    <a:pt x="111" y="107"/>
                    <a:pt x="111" y="107"/>
                  </a:cubicBezTo>
                  <a:cubicBezTo>
                    <a:pt x="107" y="111"/>
                    <a:pt x="107" y="111"/>
                    <a:pt x="107" y="111"/>
                  </a:cubicBezTo>
                  <a:cubicBezTo>
                    <a:pt x="107" y="111"/>
                    <a:pt x="107" y="111"/>
                    <a:pt x="107" y="111"/>
                  </a:cubicBezTo>
                  <a:close/>
                  <a:moveTo>
                    <a:pt x="114" y="104"/>
                  </a:moveTo>
                  <a:cubicBezTo>
                    <a:pt x="110" y="100"/>
                    <a:pt x="110" y="100"/>
                    <a:pt x="110" y="100"/>
                  </a:cubicBezTo>
                  <a:cubicBezTo>
                    <a:pt x="114" y="96"/>
                    <a:pt x="114" y="96"/>
                    <a:pt x="114" y="96"/>
                  </a:cubicBezTo>
                  <a:cubicBezTo>
                    <a:pt x="118" y="100"/>
                    <a:pt x="118" y="100"/>
                    <a:pt x="118" y="100"/>
                  </a:cubicBezTo>
                  <a:cubicBezTo>
                    <a:pt x="114" y="104"/>
                    <a:pt x="114" y="104"/>
                    <a:pt x="114" y="104"/>
                  </a:cubicBezTo>
                  <a:cubicBezTo>
                    <a:pt x="114" y="104"/>
                    <a:pt x="114" y="104"/>
                    <a:pt x="114" y="10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02" name="Freeform 2158"/>
            <p:cNvSpPr>
              <a:spLocks noEditPoints="1"/>
            </p:cNvSpPr>
            <p:nvPr/>
          </p:nvSpPr>
          <p:spPr bwMode="auto">
            <a:xfrm>
              <a:off x="21669375" y="969963"/>
              <a:ext cx="477838" cy="477838"/>
            </a:xfrm>
            <a:custGeom>
              <a:avLst/>
              <a:gdLst>
                <a:gd name="T0" fmla="*/ 108 w 127"/>
                <a:gd name="T1" fmla="*/ 123 h 127"/>
                <a:gd name="T2" fmla="*/ 33 w 127"/>
                <a:gd name="T3" fmla="*/ 4 h 127"/>
                <a:gd name="T4" fmla="*/ 4 w 127"/>
                <a:gd name="T5" fmla="*/ 33 h 127"/>
                <a:gd name="T6" fmla="*/ 96 w 127"/>
                <a:gd name="T7" fmla="*/ 106 h 127"/>
                <a:gd name="T8" fmla="*/ 73 w 127"/>
                <a:gd name="T9" fmla="*/ 55 h 127"/>
                <a:gd name="T10" fmla="*/ 69 w 127"/>
                <a:gd name="T11" fmla="*/ 59 h 127"/>
                <a:gd name="T12" fmla="*/ 66 w 127"/>
                <a:gd name="T13" fmla="*/ 62 h 127"/>
                <a:gd name="T14" fmla="*/ 62 w 127"/>
                <a:gd name="T15" fmla="*/ 66 h 127"/>
                <a:gd name="T16" fmla="*/ 59 w 127"/>
                <a:gd name="T17" fmla="*/ 69 h 127"/>
                <a:gd name="T18" fmla="*/ 55 w 127"/>
                <a:gd name="T19" fmla="*/ 73 h 127"/>
                <a:gd name="T20" fmla="*/ 65 w 127"/>
                <a:gd name="T21" fmla="*/ 47 h 127"/>
                <a:gd name="T22" fmla="*/ 61 w 127"/>
                <a:gd name="T23" fmla="*/ 51 h 127"/>
                <a:gd name="T24" fmla="*/ 58 w 127"/>
                <a:gd name="T25" fmla="*/ 54 h 127"/>
                <a:gd name="T26" fmla="*/ 54 w 127"/>
                <a:gd name="T27" fmla="*/ 59 h 127"/>
                <a:gd name="T28" fmla="*/ 51 w 127"/>
                <a:gd name="T29" fmla="*/ 61 h 127"/>
                <a:gd name="T30" fmla="*/ 47 w 127"/>
                <a:gd name="T31" fmla="*/ 65 h 127"/>
                <a:gd name="T32" fmla="*/ 58 w 127"/>
                <a:gd name="T33" fmla="*/ 40 h 127"/>
                <a:gd name="T34" fmla="*/ 54 w 127"/>
                <a:gd name="T35" fmla="*/ 44 h 127"/>
                <a:gd name="T36" fmla="*/ 51 w 127"/>
                <a:gd name="T37" fmla="*/ 47 h 127"/>
                <a:gd name="T38" fmla="*/ 46 w 127"/>
                <a:gd name="T39" fmla="*/ 51 h 127"/>
                <a:gd name="T40" fmla="*/ 44 w 127"/>
                <a:gd name="T41" fmla="*/ 54 h 127"/>
                <a:gd name="T42" fmla="*/ 40 w 127"/>
                <a:gd name="T43" fmla="*/ 58 h 127"/>
                <a:gd name="T44" fmla="*/ 50 w 127"/>
                <a:gd name="T45" fmla="*/ 32 h 127"/>
                <a:gd name="T46" fmla="*/ 46 w 127"/>
                <a:gd name="T47" fmla="*/ 36 h 127"/>
                <a:gd name="T48" fmla="*/ 43 w 127"/>
                <a:gd name="T49" fmla="*/ 39 h 127"/>
                <a:gd name="T50" fmla="*/ 39 w 127"/>
                <a:gd name="T51" fmla="*/ 43 h 127"/>
                <a:gd name="T52" fmla="*/ 36 w 127"/>
                <a:gd name="T53" fmla="*/ 46 h 127"/>
                <a:gd name="T54" fmla="*/ 32 w 127"/>
                <a:gd name="T55" fmla="*/ 50 h 127"/>
                <a:gd name="T56" fmla="*/ 43 w 127"/>
                <a:gd name="T57" fmla="*/ 24 h 127"/>
                <a:gd name="T58" fmla="*/ 38 w 127"/>
                <a:gd name="T59" fmla="*/ 28 h 127"/>
                <a:gd name="T60" fmla="*/ 35 w 127"/>
                <a:gd name="T61" fmla="*/ 32 h 127"/>
                <a:gd name="T62" fmla="*/ 31 w 127"/>
                <a:gd name="T63" fmla="*/ 36 h 127"/>
                <a:gd name="T64" fmla="*/ 28 w 127"/>
                <a:gd name="T65" fmla="*/ 39 h 127"/>
                <a:gd name="T66" fmla="*/ 24 w 127"/>
                <a:gd name="T67" fmla="*/ 43 h 127"/>
                <a:gd name="T68" fmla="*/ 35 w 127"/>
                <a:gd name="T69" fmla="*/ 17 h 127"/>
                <a:gd name="T70" fmla="*/ 31 w 127"/>
                <a:gd name="T71" fmla="*/ 21 h 127"/>
                <a:gd name="T72" fmla="*/ 28 w 127"/>
                <a:gd name="T73" fmla="*/ 24 h 127"/>
                <a:gd name="T74" fmla="*/ 24 w 127"/>
                <a:gd name="T75" fmla="*/ 28 h 127"/>
                <a:gd name="T76" fmla="*/ 21 w 127"/>
                <a:gd name="T77" fmla="*/ 31 h 127"/>
                <a:gd name="T78" fmla="*/ 17 w 127"/>
                <a:gd name="T79" fmla="*/ 35 h 127"/>
                <a:gd name="T80" fmla="*/ 27 w 127"/>
                <a:gd name="T81" fmla="*/ 9 h 127"/>
                <a:gd name="T82" fmla="*/ 23 w 127"/>
                <a:gd name="T83" fmla="*/ 13 h 127"/>
                <a:gd name="T84" fmla="*/ 20 w 127"/>
                <a:gd name="T85" fmla="*/ 16 h 127"/>
                <a:gd name="T86" fmla="*/ 16 w 127"/>
                <a:gd name="T87" fmla="*/ 20 h 127"/>
                <a:gd name="T88" fmla="*/ 13 w 127"/>
                <a:gd name="T89" fmla="*/ 23 h 127"/>
                <a:gd name="T90" fmla="*/ 9 w 127"/>
                <a:gd name="T91" fmla="*/ 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27">
                  <a:moveTo>
                    <a:pt x="4" y="33"/>
                  </a:moveTo>
                  <a:cubicBezTo>
                    <a:pt x="94" y="123"/>
                    <a:pt x="94" y="123"/>
                    <a:pt x="94" y="123"/>
                  </a:cubicBezTo>
                  <a:cubicBezTo>
                    <a:pt x="98" y="127"/>
                    <a:pt x="104" y="127"/>
                    <a:pt x="108" y="123"/>
                  </a:cubicBezTo>
                  <a:cubicBezTo>
                    <a:pt x="123" y="108"/>
                    <a:pt x="123" y="108"/>
                    <a:pt x="123" y="108"/>
                  </a:cubicBezTo>
                  <a:cubicBezTo>
                    <a:pt x="127" y="104"/>
                    <a:pt x="127" y="98"/>
                    <a:pt x="123" y="94"/>
                  </a:cubicBezTo>
                  <a:cubicBezTo>
                    <a:pt x="33" y="4"/>
                    <a:pt x="33" y="4"/>
                    <a:pt x="33" y="4"/>
                  </a:cubicBezTo>
                  <a:cubicBezTo>
                    <a:pt x="29" y="0"/>
                    <a:pt x="23" y="0"/>
                    <a:pt x="20" y="4"/>
                  </a:cubicBezTo>
                  <a:cubicBezTo>
                    <a:pt x="4" y="20"/>
                    <a:pt x="4" y="20"/>
                    <a:pt x="4" y="20"/>
                  </a:cubicBezTo>
                  <a:cubicBezTo>
                    <a:pt x="0" y="23"/>
                    <a:pt x="0" y="29"/>
                    <a:pt x="4" y="33"/>
                  </a:cubicBezTo>
                  <a:close/>
                  <a:moveTo>
                    <a:pt x="106" y="96"/>
                  </a:moveTo>
                  <a:cubicBezTo>
                    <a:pt x="109" y="99"/>
                    <a:pt x="109" y="104"/>
                    <a:pt x="106" y="106"/>
                  </a:cubicBezTo>
                  <a:cubicBezTo>
                    <a:pt x="103" y="109"/>
                    <a:pt x="99" y="109"/>
                    <a:pt x="96" y="106"/>
                  </a:cubicBezTo>
                  <a:cubicBezTo>
                    <a:pt x="93" y="104"/>
                    <a:pt x="93" y="99"/>
                    <a:pt x="96" y="96"/>
                  </a:cubicBezTo>
                  <a:cubicBezTo>
                    <a:pt x="99" y="93"/>
                    <a:pt x="104" y="93"/>
                    <a:pt x="106" y="96"/>
                  </a:cubicBezTo>
                  <a:close/>
                  <a:moveTo>
                    <a:pt x="73" y="55"/>
                  </a:moveTo>
                  <a:cubicBezTo>
                    <a:pt x="77" y="59"/>
                    <a:pt x="77" y="59"/>
                    <a:pt x="77" y="59"/>
                  </a:cubicBezTo>
                  <a:cubicBezTo>
                    <a:pt x="73" y="63"/>
                    <a:pt x="73" y="63"/>
                    <a:pt x="73" y="63"/>
                  </a:cubicBezTo>
                  <a:cubicBezTo>
                    <a:pt x="69" y="59"/>
                    <a:pt x="69" y="59"/>
                    <a:pt x="69" y="59"/>
                  </a:cubicBezTo>
                  <a:cubicBezTo>
                    <a:pt x="73" y="55"/>
                    <a:pt x="73" y="55"/>
                    <a:pt x="73" y="55"/>
                  </a:cubicBezTo>
                  <a:cubicBezTo>
                    <a:pt x="73" y="55"/>
                    <a:pt x="73" y="55"/>
                    <a:pt x="73" y="55"/>
                  </a:cubicBezTo>
                  <a:close/>
                  <a:moveTo>
                    <a:pt x="66" y="62"/>
                  </a:moveTo>
                  <a:cubicBezTo>
                    <a:pt x="70" y="66"/>
                    <a:pt x="70" y="66"/>
                    <a:pt x="70" y="66"/>
                  </a:cubicBezTo>
                  <a:cubicBezTo>
                    <a:pt x="66" y="70"/>
                    <a:pt x="66" y="70"/>
                    <a:pt x="66" y="70"/>
                  </a:cubicBezTo>
                  <a:cubicBezTo>
                    <a:pt x="62" y="66"/>
                    <a:pt x="62" y="66"/>
                    <a:pt x="62" y="66"/>
                  </a:cubicBezTo>
                  <a:cubicBezTo>
                    <a:pt x="66" y="62"/>
                    <a:pt x="66" y="62"/>
                    <a:pt x="66" y="62"/>
                  </a:cubicBezTo>
                  <a:cubicBezTo>
                    <a:pt x="66" y="62"/>
                    <a:pt x="66" y="62"/>
                    <a:pt x="66" y="62"/>
                  </a:cubicBezTo>
                  <a:close/>
                  <a:moveTo>
                    <a:pt x="59" y="69"/>
                  </a:moveTo>
                  <a:cubicBezTo>
                    <a:pt x="63" y="73"/>
                    <a:pt x="63" y="73"/>
                    <a:pt x="63" y="73"/>
                  </a:cubicBezTo>
                  <a:cubicBezTo>
                    <a:pt x="59" y="77"/>
                    <a:pt x="59" y="77"/>
                    <a:pt x="59" y="77"/>
                  </a:cubicBezTo>
                  <a:cubicBezTo>
                    <a:pt x="55" y="73"/>
                    <a:pt x="55" y="73"/>
                    <a:pt x="55" y="73"/>
                  </a:cubicBezTo>
                  <a:cubicBezTo>
                    <a:pt x="59" y="69"/>
                    <a:pt x="59" y="69"/>
                    <a:pt x="59" y="69"/>
                  </a:cubicBezTo>
                  <a:cubicBezTo>
                    <a:pt x="59" y="69"/>
                    <a:pt x="59" y="69"/>
                    <a:pt x="59" y="69"/>
                  </a:cubicBezTo>
                  <a:close/>
                  <a:moveTo>
                    <a:pt x="65" y="47"/>
                  </a:moveTo>
                  <a:cubicBezTo>
                    <a:pt x="70" y="51"/>
                    <a:pt x="70" y="51"/>
                    <a:pt x="70" y="51"/>
                  </a:cubicBezTo>
                  <a:cubicBezTo>
                    <a:pt x="65" y="55"/>
                    <a:pt x="65" y="55"/>
                    <a:pt x="65" y="55"/>
                  </a:cubicBezTo>
                  <a:cubicBezTo>
                    <a:pt x="61" y="51"/>
                    <a:pt x="61" y="51"/>
                    <a:pt x="61" y="51"/>
                  </a:cubicBezTo>
                  <a:cubicBezTo>
                    <a:pt x="65" y="47"/>
                    <a:pt x="65" y="47"/>
                    <a:pt x="65" y="47"/>
                  </a:cubicBezTo>
                  <a:cubicBezTo>
                    <a:pt x="65" y="47"/>
                    <a:pt x="65" y="47"/>
                    <a:pt x="65" y="47"/>
                  </a:cubicBezTo>
                  <a:close/>
                  <a:moveTo>
                    <a:pt x="58" y="54"/>
                  </a:moveTo>
                  <a:cubicBezTo>
                    <a:pt x="62" y="59"/>
                    <a:pt x="62" y="59"/>
                    <a:pt x="62" y="59"/>
                  </a:cubicBezTo>
                  <a:cubicBezTo>
                    <a:pt x="58" y="63"/>
                    <a:pt x="58" y="63"/>
                    <a:pt x="58" y="63"/>
                  </a:cubicBezTo>
                  <a:cubicBezTo>
                    <a:pt x="54" y="59"/>
                    <a:pt x="54" y="59"/>
                    <a:pt x="54" y="59"/>
                  </a:cubicBezTo>
                  <a:cubicBezTo>
                    <a:pt x="58" y="54"/>
                    <a:pt x="58" y="54"/>
                    <a:pt x="58" y="54"/>
                  </a:cubicBezTo>
                  <a:cubicBezTo>
                    <a:pt x="58" y="54"/>
                    <a:pt x="58" y="54"/>
                    <a:pt x="58" y="54"/>
                  </a:cubicBezTo>
                  <a:close/>
                  <a:moveTo>
                    <a:pt x="51" y="61"/>
                  </a:moveTo>
                  <a:cubicBezTo>
                    <a:pt x="55" y="66"/>
                    <a:pt x="55" y="66"/>
                    <a:pt x="55" y="66"/>
                  </a:cubicBezTo>
                  <a:cubicBezTo>
                    <a:pt x="51" y="70"/>
                    <a:pt x="51" y="70"/>
                    <a:pt x="51" y="70"/>
                  </a:cubicBezTo>
                  <a:cubicBezTo>
                    <a:pt x="47" y="65"/>
                    <a:pt x="47" y="65"/>
                    <a:pt x="47" y="65"/>
                  </a:cubicBezTo>
                  <a:cubicBezTo>
                    <a:pt x="51" y="61"/>
                    <a:pt x="51" y="61"/>
                    <a:pt x="51" y="61"/>
                  </a:cubicBezTo>
                  <a:cubicBezTo>
                    <a:pt x="51" y="61"/>
                    <a:pt x="51" y="61"/>
                    <a:pt x="51" y="61"/>
                  </a:cubicBezTo>
                  <a:close/>
                  <a:moveTo>
                    <a:pt x="58" y="40"/>
                  </a:moveTo>
                  <a:cubicBezTo>
                    <a:pt x="62" y="44"/>
                    <a:pt x="62" y="44"/>
                    <a:pt x="62" y="44"/>
                  </a:cubicBezTo>
                  <a:cubicBezTo>
                    <a:pt x="58" y="48"/>
                    <a:pt x="58" y="48"/>
                    <a:pt x="58" y="48"/>
                  </a:cubicBezTo>
                  <a:cubicBezTo>
                    <a:pt x="54" y="44"/>
                    <a:pt x="54" y="44"/>
                    <a:pt x="54" y="44"/>
                  </a:cubicBezTo>
                  <a:cubicBezTo>
                    <a:pt x="58" y="40"/>
                    <a:pt x="58" y="40"/>
                    <a:pt x="58" y="40"/>
                  </a:cubicBezTo>
                  <a:cubicBezTo>
                    <a:pt x="58" y="40"/>
                    <a:pt x="58" y="40"/>
                    <a:pt x="58" y="40"/>
                  </a:cubicBezTo>
                  <a:close/>
                  <a:moveTo>
                    <a:pt x="51" y="47"/>
                  </a:moveTo>
                  <a:cubicBezTo>
                    <a:pt x="55" y="51"/>
                    <a:pt x="55" y="51"/>
                    <a:pt x="55" y="51"/>
                  </a:cubicBezTo>
                  <a:cubicBezTo>
                    <a:pt x="51" y="55"/>
                    <a:pt x="51" y="55"/>
                    <a:pt x="51" y="55"/>
                  </a:cubicBezTo>
                  <a:cubicBezTo>
                    <a:pt x="46" y="51"/>
                    <a:pt x="46" y="51"/>
                    <a:pt x="46" y="51"/>
                  </a:cubicBezTo>
                  <a:cubicBezTo>
                    <a:pt x="51" y="47"/>
                    <a:pt x="51" y="47"/>
                    <a:pt x="51" y="47"/>
                  </a:cubicBezTo>
                  <a:cubicBezTo>
                    <a:pt x="51" y="47"/>
                    <a:pt x="51" y="47"/>
                    <a:pt x="51" y="47"/>
                  </a:cubicBezTo>
                  <a:close/>
                  <a:moveTo>
                    <a:pt x="44" y="54"/>
                  </a:moveTo>
                  <a:cubicBezTo>
                    <a:pt x="48" y="58"/>
                    <a:pt x="48" y="58"/>
                    <a:pt x="48" y="58"/>
                  </a:cubicBezTo>
                  <a:cubicBezTo>
                    <a:pt x="44" y="62"/>
                    <a:pt x="44" y="62"/>
                    <a:pt x="44" y="62"/>
                  </a:cubicBezTo>
                  <a:cubicBezTo>
                    <a:pt x="40" y="58"/>
                    <a:pt x="40" y="58"/>
                    <a:pt x="40" y="58"/>
                  </a:cubicBezTo>
                  <a:cubicBezTo>
                    <a:pt x="44" y="54"/>
                    <a:pt x="44" y="54"/>
                    <a:pt x="44" y="54"/>
                  </a:cubicBezTo>
                  <a:cubicBezTo>
                    <a:pt x="44" y="54"/>
                    <a:pt x="44" y="54"/>
                    <a:pt x="44" y="54"/>
                  </a:cubicBezTo>
                  <a:close/>
                  <a:moveTo>
                    <a:pt x="50" y="32"/>
                  </a:moveTo>
                  <a:cubicBezTo>
                    <a:pt x="54" y="36"/>
                    <a:pt x="54" y="36"/>
                    <a:pt x="54" y="36"/>
                  </a:cubicBezTo>
                  <a:cubicBezTo>
                    <a:pt x="50" y="40"/>
                    <a:pt x="50" y="40"/>
                    <a:pt x="50" y="40"/>
                  </a:cubicBezTo>
                  <a:cubicBezTo>
                    <a:pt x="46" y="36"/>
                    <a:pt x="46" y="36"/>
                    <a:pt x="46" y="36"/>
                  </a:cubicBezTo>
                  <a:cubicBezTo>
                    <a:pt x="50" y="32"/>
                    <a:pt x="50" y="32"/>
                    <a:pt x="50" y="32"/>
                  </a:cubicBezTo>
                  <a:cubicBezTo>
                    <a:pt x="50" y="32"/>
                    <a:pt x="50" y="32"/>
                    <a:pt x="50" y="32"/>
                  </a:cubicBezTo>
                  <a:close/>
                  <a:moveTo>
                    <a:pt x="43" y="39"/>
                  </a:moveTo>
                  <a:cubicBezTo>
                    <a:pt x="47" y="43"/>
                    <a:pt x="47" y="43"/>
                    <a:pt x="47" y="43"/>
                  </a:cubicBezTo>
                  <a:cubicBezTo>
                    <a:pt x="43" y="47"/>
                    <a:pt x="43" y="47"/>
                    <a:pt x="43" y="47"/>
                  </a:cubicBezTo>
                  <a:cubicBezTo>
                    <a:pt x="39" y="43"/>
                    <a:pt x="39" y="43"/>
                    <a:pt x="39" y="43"/>
                  </a:cubicBezTo>
                  <a:cubicBezTo>
                    <a:pt x="43" y="39"/>
                    <a:pt x="43" y="39"/>
                    <a:pt x="43" y="39"/>
                  </a:cubicBezTo>
                  <a:cubicBezTo>
                    <a:pt x="43" y="39"/>
                    <a:pt x="43" y="39"/>
                    <a:pt x="43" y="39"/>
                  </a:cubicBezTo>
                  <a:close/>
                  <a:moveTo>
                    <a:pt x="36" y="46"/>
                  </a:moveTo>
                  <a:cubicBezTo>
                    <a:pt x="40" y="50"/>
                    <a:pt x="40" y="50"/>
                    <a:pt x="40" y="50"/>
                  </a:cubicBezTo>
                  <a:cubicBezTo>
                    <a:pt x="36" y="54"/>
                    <a:pt x="36" y="54"/>
                    <a:pt x="36" y="54"/>
                  </a:cubicBezTo>
                  <a:cubicBezTo>
                    <a:pt x="32" y="50"/>
                    <a:pt x="32" y="50"/>
                    <a:pt x="32" y="50"/>
                  </a:cubicBezTo>
                  <a:cubicBezTo>
                    <a:pt x="36" y="46"/>
                    <a:pt x="36" y="46"/>
                    <a:pt x="36" y="46"/>
                  </a:cubicBezTo>
                  <a:cubicBezTo>
                    <a:pt x="36" y="46"/>
                    <a:pt x="36" y="46"/>
                    <a:pt x="36" y="46"/>
                  </a:cubicBezTo>
                  <a:close/>
                  <a:moveTo>
                    <a:pt x="43" y="24"/>
                  </a:moveTo>
                  <a:cubicBezTo>
                    <a:pt x="47" y="28"/>
                    <a:pt x="47" y="28"/>
                    <a:pt x="47" y="28"/>
                  </a:cubicBezTo>
                  <a:cubicBezTo>
                    <a:pt x="43" y="33"/>
                    <a:pt x="43" y="33"/>
                    <a:pt x="43" y="33"/>
                  </a:cubicBezTo>
                  <a:cubicBezTo>
                    <a:pt x="38" y="28"/>
                    <a:pt x="38" y="28"/>
                    <a:pt x="38" y="28"/>
                  </a:cubicBezTo>
                  <a:cubicBezTo>
                    <a:pt x="43" y="24"/>
                    <a:pt x="43" y="24"/>
                    <a:pt x="43" y="24"/>
                  </a:cubicBezTo>
                  <a:cubicBezTo>
                    <a:pt x="43" y="24"/>
                    <a:pt x="43" y="24"/>
                    <a:pt x="43" y="24"/>
                  </a:cubicBezTo>
                  <a:close/>
                  <a:moveTo>
                    <a:pt x="35" y="32"/>
                  </a:moveTo>
                  <a:cubicBezTo>
                    <a:pt x="39" y="36"/>
                    <a:pt x="39" y="36"/>
                    <a:pt x="39" y="36"/>
                  </a:cubicBezTo>
                  <a:cubicBezTo>
                    <a:pt x="35" y="40"/>
                    <a:pt x="35" y="40"/>
                    <a:pt x="35" y="40"/>
                  </a:cubicBezTo>
                  <a:cubicBezTo>
                    <a:pt x="31" y="36"/>
                    <a:pt x="31" y="36"/>
                    <a:pt x="31" y="36"/>
                  </a:cubicBezTo>
                  <a:cubicBezTo>
                    <a:pt x="35" y="32"/>
                    <a:pt x="35" y="32"/>
                    <a:pt x="35" y="32"/>
                  </a:cubicBezTo>
                  <a:cubicBezTo>
                    <a:pt x="35" y="32"/>
                    <a:pt x="35" y="32"/>
                    <a:pt x="35" y="32"/>
                  </a:cubicBezTo>
                  <a:close/>
                  <a:moveTo>
                    <a:pt x="28" y="39"/>
                  </a:moveTo>
                  <a:cubicBezTo>
                    <a:pt x="32" y="43"/>
                    <a:pt x="32" y="43"/>
                    <a:pt x="32" y="43"/>
                  </a:cubicBezTo>
                  <a:cubicBezTo>
                    <a:pt x="28" y="47"/>
                    <a:pt x="28" y="47"/>
                    <a:pt x="28" y="47"/>
                  </a:cubicBezTo>
                  <a:cubicBezTo>
                    <a:pt x="24" y="43"/>
                    <a:pt x="24" y="43"/>
                    <a:pt x="24" y="43"/>
                  </a:cubicBezTo>
                  <a:cubicBezTo>
                    <a:pt x="28" y="39"/>
                    <a:pt x="28" y="39"/>
                    <a:pt x="28" y="39"/>
                  </a:cubicBezTo>
                  <a:cubicBezTo>
                    <a:pt x="28" y="39"/>
                    <a:pt x="28" y="39"/>
                    <a:pt x="28" y="39"/>
                  </a:cubicBezTo>
                  <a:close/>
                  <a:moveTo>
                    <a:pt x="35" y="17"/>
                  </a:moveTo>
                  <a:cubicBezTo>
                    <a:pt x="39" y="21"/>
                    <a:pt x="39" y="21"/>
                    <a:pt x="39" y="21"/>
                  </a:cubicBezTo>
                  <a:cubicBezTo>
                    <a:pt x="35" y="25"/>
                    <a:pt x="35" y="25"/>
                    <a:pt x="35" y="25"/>
                  </a:cubicBezTo>
                  <a:cubicBezTo>
                    <a:pt x="31" y="21"/>
                    <a:pt x="31" y="21"/>
                    <a:pt x="31" y="21"/>
                  </a:cubicBezTo>
                  <a:cubicBezTo>
                    <a:pt x="35" y="17"/>
                    <a:pt x="35" y="17"/>
                    <a:pt x="35" y="17"/>
                  </a:cubicBezTo>
                  <a:cubicBezTo>
                    <a:pt x="35" y="17"/>
                    <a:pt x="35" y="17"/>
                    <a:pt x="35" y="17"/>
                  </a:cubicBezTo>
                  <a:close/>
                  <a:moveTo>
                    <a:pt x="28" y="24"/>
                  </a:moveTo>
                  <a:cubicBezTo>
                    <a:pt x="32" y="28"/>
                    <a:pt x="32" y="28"/>
                    <a:pt x="32" y="28"/>
                  </a:cubicBezTo>
                  <a:cubicBezTo>
                    <a:pt x="28" y="32"/>
                    <a:pt x="28" y="32"/>
                    <a:pt x="28" y="32"/>
                  </a:cubicBezTo>
                  <a:cubicBezTo>
                    <a:pt x="24" y="28"/>
                    <a:pt x="24" y="28"/>
                    <a:pt x="24" y="28"/>
                  </a:cubicBezTo>
                  <a:cubicBezTo>
                    <a:pt x="28" y="24"/>
                    <a:pt x="28" y="24"/>
                    <a:pt x="28" y="24"/>
                  </a:cubicBezTo>
                  <a:cubicBezTo>
                    <a:pt x="28" y="24"/>
                    <a:pt x="28" y="24"/>
                    <a:pt x="28" y="24"/>
                  </a:cubicBezTo>
                  <a:close/>
                  <a:moveTo>
                    <a:pt x="21" y="31"/>
                  </a:moveTo>
                  <a:cubicBezTo>
                    <a:pt x="25" y="35"/>
                    <a:pt x="25" y="35"/>
                    <a:pt x="25" y="35"/>
                  </a:cubicBezTo>
                  <a:cubicBezTo>
                    <a:pt x="21" y="39"/>
                    <a:pt x="21" y="39"/>
                    <a:pt x="21" y="39"/>
                  </a:cubicBezTo>
                  <a:cubicBezTo>
                    <a:pt x="17" y="35"/>
                    <a:pt x="17" y="35"/>
                    <a:pt x="17" y="35"/>
                  </a:cubicBezTo>
                  <a:cubicBezTo>
                    <a:pt x="21" y="31"/>
                    <a:pt x="21" y="31"/>
                    <a:pt x="21" y="31"/>
                  </a:cubicBezTo>
                  <a:cubicBezTo>
                    <a:pt x="21" y="31"/>
                    <a:pt x="21" y="31"/>
                    <a:pt x="21" y="31"/>
                  </a:cubicBezTo>
                  <a:close/>
                  <a:moveTo>
                    <a:pt x="27" y="9"/>
                  </a:moveTo>
                  <a:cubicBezTo>
                    <a:pt x="31" y="13"/>
                    <a:pt x="31" y="13"/>
                    <a:pt x="31" y="13"/>
                  </a:cubicBezTo>
                  <a:cubicBezTo>
                    <a:pt x="27" y="17"/>
                    <a:pt x="27" y="17"/>
                    <a:pt x="27" y="17"/>
                  </a:cubicBezTo>
                  <a:cubicBezTo>
                    <a:pt x="23" y="13"/>
                    <a:pt x="23" y="13"/>
                    <a:pt x="23" y="13"/>
                  </a:cubicBezTo>
                  <a:cubicBezTo>
                    <a:pt x="27" y="9"/>
                    <a:pt x="27" y="9"/>
                    <a:pt x="27" y="9"/>
                  </a:cubicBezTo>
                  <a:cubicBezTo>
                    <a:pt x="27" y="9"/>
                    <a:pt x="27" y="9"/>
                    <a:pt x="27" y="9"/>
                  </a:cubicBezTo>
                  <a:close/>
                  <a:moveTo>
                    <a:pt x="20" y="16"/>
                  </a:moveTo>
                  <a:cubicBezTo>
                    <a:pt x="24" y="20"/>
                    <a:pt x="24" y="20"/>
                    <a:pt x="24" y="20"/>
                  </a:cubicBezTo>
                  <a:cubicBezTo>
                    <a:pt x="20" y="25"/>
                    <a:pt x="20" y="25"/>
                    <a:pt x="20" y="25"/>
                  </a:cubicBezTo>
                  <a:cubicBezTo>
                    <a:pt x="16" y="20"/>
                    <a:pt x="16" y="20"/>
                    <a:pt x="16" y="20"/>
                  </a:cubicBezTo>
                  <a:cubicBezTo>
                    <a:pt x="20" y="16"/>
                    <a:pt x="20" y="16"/>
                    <a:pt x="20" y="16"/>
                  </a:cubicBezTo>
                  <a:cubicBezTo>
                    <a:pt x="20" y="16"/>
                    <a:pt x="20" y="16"/>
                    <a:pt x="20" y="16"/>
                  </a:cubicBezTo>
                  <a:close/>
                  <a:moveTo>
                    <a:pt x="13" y="23"/>
                  </a:moveTo>
                  <a:cubicBezTo>
                    <a:pt x="17" y="27"/>
                    <a:pt x="17" y="27"/>
                    <a:pt x="17" y="27"/>
                  </a:cubicBezTo>
                  <a:cubicBezTo>
                    <a:pt x="13" y="31"/>
                    <a:pt x="13" y="31"/>
                    <a:pt x="13" y="31"/>
                  </a:cubicBezTo>
                  <a:cubicBezTo>
                    <a:pt x="9" y="27"/>
                    <a:pt x="9" y="27"/>
                    <a:pt x="9" y="27"/>
                  </a:cubicBezTo>
                  <a:cubicBezTo>
                    <a:pt x="13" y="23"/>
                    <a:pt x="13" y="23"/>
                    <a:pt x="13" y="23"/>
                  </a:cubicBezTo>
                  <a:cubicBezTo>
                    <a:pt x="13" y="23"/>
                    <a:pt x="13" y="23"/>
                    <a:pt x="13" y="23"/>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03" name="Freeform 2159"/>
            <p:cNvSpPr>
              <a:spLocks noEditPoints="1"/>
            </p:cNvSpPr>
            <p:nvPr/>
          </p:nvSpPr>
          <p:spPr bwMode="auto">
            <a:xfrm>
              <a:off x="23464838" y="944563"/>
              <a:ext cx="476250" cy="473075"/>
            </a:xfrm>
            <a:custGeom>
              <a:avLst/>
              <a:gdLst>
                <a:gd name="T0" fmla="*/ 4 w 127"/>
                <a:gd name="T1" fmla="*/ 107 h 126"/>
                <a:gd name="T2" fmla="*/ 123 w 127"/>
                <a:gd name="T3" fmla="*/ 32 h 126"/>
                <a:gd name="T4" fmla="*/ 94 w 127"/>
                <a:gd name="T5" fmla="*/ 3 h 126"/>
                <a:gd name="T6" fmla="*/ 21 w 127"/>
                <a:gd name="T7" fmla="*/ 95 h 126"/>
                <a:gd name="T8" fmla="*/ 72 w 127"/>
                <a:gd name="T9" fmla="*/ 72 h 126"/>
                <a:gd name="T10" fmla="*/ 68 w 127"/>
                <a:gd name="T11" fmla="*/ 68 h 126"/>
                <a:gd name="T12" fmla="*/ 65 w 127"/>
                <a:gd name="T13" fmla="*/ 65 h 126"/>
                <a:gd name="T14" fmla="*/ 61 w 127"/>
                <a:gd name="T15" fmla="*/ 61 h 126"/>
                <a:gd name="T16" fmla="*/ 58 w 127"/>
                <a:gd name="T17" fmla="*/ 58 h 126"/>
                <a:gd name="T18" fmla="*/ 54 w 127"/>
                <a:gd name="T19" fmla="*/ 54 h 126"/>
                <a:gd name="T20" fmla="*/ 80 w 127"/>
                <a:gd name="T21" fmla="*/ 65 h 126"/>
                <a:gd name="T22" fmla="*/ 76 w 127"/>
                <a:gd name="T23" fmla="*/ 61 h 126"/>
                <a:gd name="T24" fmla="*/ 73 w 127"/>
                <a:gd name="T25" fmla="*/ 58 h 126"/>
                <a:gd name="T26" fmla="*/ 69 w 127"/>
                <a:gd name="T27" fmla="*/ 53 h 126"/>
                <a:gd name="T28" fmla="*/ 66 w 127"/>
                <a:gd name="T29" fmla="*/ 51 h 126"/>
                <a:gd name="T30" fmla="*/ 62 w 127"/>
                <a:gd name="T31" fmla="*/ 46 h 126"/>
                <a:gd name="T32" fmla="*/ 88 w 127"/>
                <a:gd name="T33" fmla="*/ 57 h 126"/>
                <a:gd name="T34" fmla="*/ 84 w 127"/>
                <a:gd name="T35" fmla="*/ 53 h 126"/>
                <a:gd name="T36" fmla="*/ 80 w 127"/>
                <a:gd name="T37" fmla="*/ 50 h 126"/>
                <a:gd name="T38" fmla="*/ 76 w 127"/>
                <a:gd name="T39" fmla="*/ 46 h 126"/>
                <a:gd name="T40" fmla="*/ 73 w 127"/>
                <a:gd name="T41" fmla="*/ 43 h 126"/>
                <a:gd name="T42" fmla="*/ 69 w 127"/>
                <a:gd name="T43" fmla="*/ 39 h 126"/>
                <a:gd name="T44" fmla="*/ 95 w 127"/>
                <a:gd name="T45" fmla="*/ 50 h 126"/>
                <a:gd name="T46" fmla="*/ 91 w 127"/>
                <a:gd name="T47" fmla="*/ 46 h 126"/>
                <a:gd name="T48" fmla="*/ 88 w 127"/>
                <a:gd name="T49" fmla="*/ 42 h 126"/>
                <a:gd name="T50" fmla="*/ 84 w 127"/>
                <a:gd name="T51" fmla="*/ 38 h 126"/>
                <a:gd name="T52" fmla="*/ 81 w 127"/>
                <a:gd name="T53" fmla="*/ 35 h 126"/>
                <a:gd name="T54" fmla="*/ 77 w 127"/>
                <a:gd name="T55" fmla="*/ 31 h 126"/>
                <a:gd name="T56" fmla="*/ 103 w 127"/>
                <a:gd name="T57" fmla="*/ 42 h 126"/>
                <a:gd name="T58" fmla="*/ 99 w 127"/>
                <a:gd name="T59" fmla="*/ 38 h 126"/>
                <a:gd name="T60" fmla="*/ 96 w 127"/>
                <a:gd name="T61" fmla="*/ 35 h 126"/>
                <a:gd name="T62" fmla="*/ 92 w 127"/>
                <a:gd name="T63" fmla="*/ 31 h 126"/>
                <a:gd name="T64" fmla="*/ 89 w 127"/>
                <a:gd name="T65" fmla="*/ 28 h 126"/>
                <a:gd name="T66" fmla="*/ 85 w 127"/>
                <a:gd name="T67" fmla="*/ 24 h 126"/>
                <a:gd name="T68" fmla="*/ 111 w 127"/>
                <a:gd name="T69" fmla="*/ 34 h 126"/>
                <a:gd name="T70" fmla="*/ 107 w 127"/>
                <a:gd name="T71" fmla="*/ 30 h 126"/>
                <a:gd name="T72" fmla="*/ 103 w 127"/>
                <a:gd name="T73" fmla="*/ 27 h 126"/>
                <a:gd name="T74" fmla="*/ 99 w 127"/>
                <a:gd name="T75" fmla="*/ 23 h 126"/>
                <a:gd name="T76" fmla="*/ 96 w 127"/>
                <a:gd name="T77" fmla="*/ 20 h 126"/>
                <a:gd name="T78" fmla="*/ 92 w 127"/>
                <a:gd name="T79" fmla="*/ 16 h 126"/>
                <a:gd name="T80" fmla="*/ 118 w 127"/>
                <a:gd name="T81" fmla="*/ 27 h 126"/>
                <a:gd name="T82" fmla="*/ 114 w 127"/>
                <a:gd name="T83" fmla="*/ 23 h 126"/>
                <a:gd name="T84" fmla="*/ 111 w 127"/>
                <a:gd name="T85" fmla="*/ 19 h 126"/>
                <a:gd name="T86" fmla="*/ 107 w 127"/>
                <a:gd name="T87" fmla="*/ 15 h 126"/>
                <a:gd name="T88" fmla="*/ 104 w 127"/>
                <a:gd name="T89" fmla="*/ 13 h 126"/>
                <a:gd name="T90" fmla="*/ 100 w 127"/>
                <a:gd name="T91" fmla="*/ 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26">
                  <a:moveTo>
                    <a:pt x="94" y="3"/>
                  </a:moveTo>
                  <a:cubicBezTo>
                    <a:pt x="4" y="94"/>
                    <a:pt x="4" y="94"/>
                    <a:pt x="4" y="94"/>
                  </a:cubicBezTo>
                  <a:cubicBezTo>
                    <a:pt x="0" y="97"/>
                    <a:pt x="0" y="103"/>
                    <a:pt x="4" y="107"/>
                  </a:cubicBezTo>
                  <a:cubicBezTo>
                    <a:pt x="20" y="123"/>
                    <a:pt x="20" y="123"/>
                    <a:pt x="20" y="123"/>
                  </a:cubicBezTo>
                  <a:cubicBezTo>
                    <a:pt x="23" y="126"/>
                    <a:pt x="29" y="126"/>
                    <a:pt x="33" y="123"/>
                  </a:cubicBezTo>
                  <a:cubicBezTo>
                    <a:pt x="123" y="32"/>
                    <a:pt x="123" y="32"/>
                    <a:pt x="123" y="32"/>
                  </a:cubicBezTo>
                  <a:cubicBezTo>
                    <a:pt x="127" y="29"/>
                    <a:pt x="127" y="23"/>
                    <a:pt x="123" y="19"/>
                  </a:cubicBezTo>
                  <a:cubicBezTo>
                    <a:pt x="108" y="3"/>
                    <a:pt x="108" y="3"/>
                    <a:pt x="108" y="3"/>
                  </a:cubicBezTo>
                  <a:cubicBezTo>
                    <a:pt x="104" y="0"/>
                    <a:pt x="98" y="0"/>
                    <a:pt x="94" y="3"/>
                  </a:cubicBezTo>
                  <a:close/>
                  <a:moveTo>
                    <a:pt x="31" y="106"/>
                  </a:moveTo>
                  <a:cubicBezTo>
                    <a:pt x="28" y="109"/>
                    <a:pt x="24" y="109"/>
                    <a:pt x="21" y="106"/>
                  </a:cubicBezTo>
                  <a:cubicBezTo>
                    <a:pt x="18" y="103"/>
                    <a:pt x="18" y="98"/>
                    <a:pt x="21" y="95"/>
                  </a:cubicBezTo>
                  <a:cubicBezTo>
                    <a:pt x="24" y="93"/>
                    <a:pt x="28" y="92"/>
                    <a:pt x="31" y="95"/>
                  </a:cubicBezTo>
                  <a:cubicBezTo>
                    <a:pt x="34" y="98"/>
                    <a:pt x="34" y="103"/>
                    <a:pt x="31" y="106"/>
                  </a:cubicBezTo>
                  <a:close/>
                  <a:moveTo>
                    <a:pt x="72" y="72"/>
                  </a:moveTo>
                  <a:cubicBezTo>
                    <a:pt x="68" y="77"/>
                    <a:pt x="68" y="77"/>
                    <a:pt x="68" y="77"/>
                  </a:cubicBezTo>
                  <a:cubicBezTo>
                    <a:pt x="64" y="72"/>
                    <a:pt x="64" y="72"/>
                    <a:pt x="64" y="72"/>
                  </a:cubicBezTo>
                  <a:cubicBezTo>
                    <a:pt x="68" y="68"/>
                    <a:pt x="68" y="68"/>
                    <a:pt x="68" y="68"/>
                  </a:cubicBezTo>
                  <a:cubicBezTo>
                    <a:pt x="72" y="72"/>
                    <a:pt x="72" y="72"/>
                    <a:pt x="72" y="72"/>
                  </a:cubicBezTo>
                  <a:cubicBezTo>
                    <a:pt x="72" y="72"/>
                    <a:pt x="72" y="72"/>
                    <a:pt x="72" y="72"/>
                  </a:cubicBezTo>
                  <a:close/>
                  <a:moveTo>
                    <a:pt x="65" y="65"/>
                  </a:moveTo>
                  <a:cubicBezTo>
                    <a:pt x="61" y="69"/>
                    <a:pt x="61" y="69"/>
                    <a:pt x="61" y="69"/>
                  </a:cubicBezTo>
                  <a:cubicBezTo>
                    <a:pt x="57" y="65"/>
                    <a:pt x="57" y="65"/>
                    <a:pt x="57" y="65"/>
                  </a:cubicBezTo>
                  <a:cubicBezTo>
                    <a:pt x="61" y="61"/>
                    <a:pt x="61" y="61"/>
                    <a:pt x="61" y="61"/>
                  </a:cubicBezTo>
                  <a:cubicBezTo>
                    <a:pt x="65" y="65"/>
                    <a:pt x="65" y="65"/>
                    <a:pt x="65" y="65"/>
                  </a:cubicBezTo>
                  <a:cubicBezTo>
                    <a:pt x="65" y="65"/>
                    <a:pt x="65" y="65"/>
                    <a:pt x="65" y="65"/>
                  </a:cubicBezTo>
                  <a:close/>
                  <a:moveTo>
                    <a:pt x="58" y="58"/>
                  </a:moveTo>
                  <a:cubicBezTo>
                    <a:pt x="54" y="62"/>
                    <a:pt x="54" y="62"/>
                    <a:pt x="54" y="62"/>
                  </a:cubicBezTo>
                  <a:cubicBezTo>
                    <a:pt x="50" y="58"/>
                    <a:pt x="50" y="58"/>
                    <a:pt x="50" y="58"/>
                  </a:cubicBezTo>
                  <a:cubicBezTo>
                    <a:pt x="54" y="54"/>
                    <a:pt x="54" y="54"/>
                    <a:pt x="54" y="54"/>
                  </a:cubicBezTo>
                  <a:cubicBezTo>
                    <a:pt x="58" y="58"/>
                    <a:pt x="58" y="58"/>
                    <a:pt x="58" y="58"/>
                  </a:cubicBezTo>
                  <a:cubicBezTo>
                    <a:pt x="58" y="58"/>
                    <a:pt x="58" y="58"/>
                    <a:pt x="58" y="58"/>
                  </a:cubicBezTo>
                  <a:close/>
                  <a:moveTo>
                    <a:pt x="80" y="65"/>
                  </a:moveTo>
                  <a:cubicBezTo>
                    <a:pt x="76" y="69"/>
                    <a:pt x="76" y="69"/>
                    <a:pt x="76" y="69"/>
                  </a:cubicBezTo>
                  <a:cubicBezTo>
                    <a:pt x="72" y="65"/>
                    <a:pt x="72" y="65"/>
                    <a:pt x="72" y="65"/>
                  </a:cubicBezTo>
                  <a:cubicBezTo>
                    <a:pt x="76" y="61"/>
                    <a:pt x="76" y="61"/>
                    <a:pt x="76" y="61"/>
                  </a:cubicBezTo>
                  <a:cubicBezTo>
                    <a:pt x="80" y="65"/>
                    <a:pt x="80" y="65"/>
                    <a:pt x="80" y="65"/>
                  </a:cubicBezTo>
                  <a:cubicBezTo>
                    <a:pt x="80" y="65"/>
                    <a:pt x="80" y="65"/>
                    <a:pt x="80" y="65"/>
                  </a:cubicBezTo>
                  <a:close/>
                  <a:moveTo>
                    <a:pt x="73" y="58"/>
                  </a:moveTo>
                  <a:cubicBezTo>
                    <a:pt x="69" y="62"/>
                    <a:pt x="69" y="62"/>
                    <a:pt x="69" y="62"/>
                  </a:cubicBezTo>
                  <a:cubicBezTo>
                    <a:pt x="65" y="58"/>
                    <a:pt x="65" y="58"/>
                    <a:pt x="65" y="58"/>
                  </a:cubicBezTo>
                  <a:cubicBezTo>
                    <a:pt x="69" y="53"/>
                    <a:pt x="69" y="53"/>
                    <a:pt x="69" y="53"/>
                  </a:cubicBezTo>
                  <a:cubicBezTo>
                    <a:pt x="73" y="58"/>
                    <a:pt x="73" y="58"/>
                    <a:pt x="73" y="58"/>
                  </a:cubicBezTo>
                  <a:cubicBezTo>
                    <a:pt x="73" y="58"/>
                    <a:pt x="73" y="58"/>
                    <a:pt x="73" y="58"/>
                  </a:cubicBezTo>
                  <a:close/>
                  <a:moveTo>
                    <a:pt x="66" y="51"/>
                  </a:moveTo>
                  <a:cubicBezTo>
                    <a:pt x="62" y="55"/>
                    <a:pt x="62" y="55"/>
                    <a:pt x="62" y="55"/>
                  </a:cubicBezTo>
                  <a:cubicBezTo>
                    <a:pt x="58" y="51"/>
                    <a:pt x="58" y="51"/>
                    <a:pt x="58" y="51"/>
                  </a:cubicBezTo>
                  <a:cubicBezTo>
                    <a:pt x="62" y="46"/>
                    <a:pt x="62" y="46"/>
                    <a:pt x="62" y="46"/>
                  </a:cubicBezTo>
                  <a:cubicBezTo>
                    <a:pt x="66" y="51"/>
                    <a:pt x="66" y="51"/>
                    <a:pt x="66" y="51"/>
                  </a:cubicBezTo>
                  <a:cubicBezTo>
                    <a:pt x="66" y="51"/>
                    <a:pt x="66" y="51"/>
                    <a:pt x="66" y="51"/>
                  </a:cubicBezTo>
                  <a:close/>
                  <a:moveTo>
                    <a:pt x="88" y="57"/>
                  </a:moveTo>
                  <a:cubicBezTo>
                    <a:pt x="83" y="61"/>
                    <a:pt x="83" y="61"/>
                    <a:pt x="83" y="61"/>
                  </a:cubicBezTo>
                  <a:cubicBezTo>
                    <a:pt x="79" y="57"/>
                    <a:pt x="79" y="57"/>
                    <a:pt x="79" y="57"/>
                  </a:cubicBezTo>
                  <a:cubicBezTo>
                    <a:pt x="84" y="53"/>
                    <a:pt x="84" y="53"/>
                    <a:pt x="84" y="53"/>
                  </a:cubicBezTo>
                  <a:cubicBezTo>
                    <a:pt x="88" y="57"/>
                    <a:pt x="88" y="57"/>
                    <a:pt x="88" y="57"/>
                  </a:cubicBezTo>
                  <a:cubicBezTo>
                    <a:pt x="88" y="57"/>
                    <a:pt x="88" y="57"/>
                    <a:pt x="88" y="57"/>
                  </a:cubicBezTo>
                  <a:close/>
                  <a:moveTo>
                    <a:pt x="80" y="50"/>
                  </a:moveTo>
                  <a:cubicBezTo>
                    <a:pt x="76" y="54"/>
                    <a:pt x="76" y="54"/>
                    <a:pt x="76" y="54"/>
                  </a:cubicBezTo>
                  <a:cubicBezTo>
                    <a:pt x="72" y="50"/>
                    <a:pt x="72" y="50"/>
                    <a:pt x="72" y="50"/>
                  </a:cubicBezTo>
                  <a:cubicBezTo>
                    <a:pt x="76" y="46"/>
                    <a:pt x="76" y="46"/>
                    <a:pt x="76" y="46"/>
                  </a:cubicBezTo>
                  <a:cubicBezTo>
                    <a:pt x="80" y="50"/>
                    <a:pt x="80" y="50"/>
                    <a:pt x="80" y="50"/>
                  </a:cubicBezTo>
                  <a:cubicBezTo>
                    <a:pt x="80" y="50"/>
                    <a:pt x="80" y="50"/>
                    <a:pt x="80" y="50"/>
                  </a:cubicBezTo>
                  <a:close/>
                  <a:moveTo>
                    <a:pt x="73" y="43"/>
                  </a:moveTo>
                  <a:cubicBezTo>
                    <a:pt x="69" y="47"/>
                    <a:pt x="69" y="47"/>
                    <a:pt x="69" y="47"/>
                  </a:cubicBezTo>
                  <a:cubicBezTo>
                    <a:pt x="65" y="43"/>
                    <a:pt x="65" y="43"/>
                    <a:pt x="65" y="43"/>
                  </a:cubicBezTo>
                  <a:cubicBezTo>
                    <a:pt x="69" y="39"/>
                    <a:pt x="69" y="39"/>
                    <a:pt x="69" y="39"/>
                  </a:cubicBezTo>
                  <a:cubicBezTo>
                    <a:pt x="73" y="43"/>
                    <a:pt x="73" y="43"/>
                    <a:pt x="73" y="43"/>
                  </a:cubicBezTo>
                  <a:cubicBezTo>
                    <a:pt x="73" y="43"/>
                    <a:pt x="73" y="43"/>
                    <a:pt x="73" y="43"/>
                  </a:cubicBezTo>
                  <a:close/>
                  <a:moveTo>
                    <a:pt x="95" y="50"/>
                  </a:moveTo>
                  <a:cubicBezTo>
                    <a:pt x="91" y="54"/>
                    <a:pt x="91" y="54"/>
                    <a:pt x="91" y="54"/>
                  </a:cubicBezTo>
                  <a:cubicBezTo>
                    <a:pt x="87" y="50"/>
                    <a:pt x="87" y="50"/>
                    <a:pt x="87" y="50"/>
                  </a:cubicBezTo>
                  <a:cubicBezTo>
                    <a:pt x="91" y="46"/>
                    <a:pt x="91" y="46"/>
                    <a:pt x="91" y="46"/>
                  </a:cubicBezTo>
                  <a:cubicBezTo>
                    <a:pt x="95" y="50"/>
                    <a:pt x="95" y="50"/>
                    <a:pt x="95" y="50"/>
                  </a:cubicBezTo>
                  <a:cubicBezTo>
                    <a:pt x="95" y="50"/>
                    <a:pt x="95" y="50"/>
                    <a:pt x="95" y="50"/>
                  </a:cubicBezTo>
                  <a:close/>
                  <a:moveTo>
                    <a:pt x="88" y="42"/>
                  </a:moveTo>
                  <a:cubicBezTo>
                    <a:pt x="84" y="46"/>
                    <a:pt x="84" y="46"/>
                    <a:pt x="84" y="46"/>
                  </a:cubicBezTo>
                  <a:cubicBezTo>
                    <a:pt x="80" y="42"/>
                    <a:pt x="80" y="42"/>
                    <a:pt x="80" y="42"/>
                  </a:cubicBezTo>
                  <a:cubicBezTo>
                    <a:pt x="84" y="38"/>
                    <a:pt x="84" y="38"/>
                    <a:pt x="84" y="38"/>
                  </a:cubicBezTo>
                  <a:cubicBezTo>
                    <a:pt x="88" y="42"/>
                    <a:pt x="88" y="42"/>
                    <a:pt x="88" y="42"/>
                  </a:cubicBezTo>
                  <a:cubicBezTo>
                    <a:pt x="88" y="42"/>
                    <a:pt x="88" y="42"/>
                    <a:pt x="88" y="42"/>
                  </a:cubicBezTo>
                  <a:close/>
                  <a:moveTo>
                    <a:pt x="81" y="35"/>
                  </a:moveTo>
                  <a:cubicBezTo>
                    <a:pt x="77" y="40"/>
                    <a:pt x="77" y="40"/>
                    <a:pt x="77" y="40"/>
                  </a:cubicBezTo>
                  <a:cubicBezTo>
                    <a:pt x="73" y="35"/>
                    <a:pt x="73" y="35"/>
                    <a:pt x="73" y="35"/>
                  </a:cubicBezTo>
                  <a:cubicBezTo>
                    <a:pt x="77" y="31"/>
                    <a:pt x="77" y="31"/>
                    <a:pt x="77" y="31"/>
                  </a:cubicBezTo>
                  <a:cubicBezTo>
                    <a:pt x="81" y="35"/>
                    <a:pt x="81" y="35"/>
                    <a:pt x="81" y="35"/>
                  </a:cubicBezTo>
                  <a:cubicBezTo>
                    <a:pt x="81" y="35"/>
                    <a:pt x="81" y="35"/>
                    <a:pt x="81" y="35"/>
                  </a:cubicBezTo>
                  <a:close/>
                  <a:moveTo>
                    <a:pt x="103" y="42"/>
                  </a:moveTo>
                  <a:cubicBezTo>
                    <a:pt x="99" y="46"/>
                    <a:pt x="99" y="46"/>
                    <a:pt x="99" y="46"/>
                  </a:cubicBezTo>
                  <a:cubicBezTo>
                    <a:pt x="95" y="42"/>
                    <a:pt x="95" y="42"/>
                    <a:pt x="95" y="42"/>
                  </a:cubicBezTo>
                  <a:cubicBezTo>
                    <a:pt x="99" y="38"/>
                    <a:pt x="99" y="38"/>
                    <a:pt x="99" y="38"/>
                  </a:cubicBezTo>
                  <a:cubicBezTo>
                    <a:pt x="103" y="42"/>
                    <a:pt x="103" y="42"/>
                    <a:pt x="103" y="42"/>
                  </a:cubicBezTo>
                  <a:cubicBezTo>
                    <a:pt x="103" y="42"/>
                    <a:pt x="103" y="42"/>
                    <a:pt x="103" y="42"/>
                  </a:cubicBezTo>
                  <a:close/>
                  <a:moveTo>
                    <a:pt x="96" y="35"/>
                  </a:moveTo>
                  <a:cubicBezTo>
                    <a:pt x="92" y="39"/>
                    <a:pt x="92" y="39"/>
                    <a:pt x="92" y="39"/>
                  </a:cubicBezTo>
                  <a:cubicBezTo>
                    <a:pt x="88" y="35"/>
                    <a:pt x="88" y="35"/>
                    <a:pt x="88" y="35"/>
                  </a:cubicBezTo>
                  <a:cubicBezTo>
                    <a:pt x="92" y="31"/>
                    <a:pt x="92" y="31"/>
                    <a:pt x="92" y="31"/>
                  </a:cubicBezTo>
                  <a:cubicBezTo>
                    <a:pt x="96" y="35"/>
                    <a:pt x="96" y="35"/>
                    <a:pt x="96" y="35"/>
                  </a:cubicBezTo>
                  <a:cubicBezTo>
                    <a:pt x="96" y="35"/>
                    <a:pt x="96" y="35"/>
                    <a:pt x="96" y="35"/>
                  </a:cubicBezTo>
                  <a:close/>
                  <a:moveTo>
                    <a:pt x="89" y="28"/>
                  </a:moveTo>
                  <a:cubicBezTo>
                    <a:pt x="85" y="32"/>
                    <a:pt x="85" y="32"/>
                    <a:pt x="85" y="32"/>
                  </a:cubicBezTo>
                  <a:cubicBezTo>
                    <a:pt x="81" y="28"/>
                    <a:pt x="81" y="28"/>
                    <a:pt x="81" y="28"/>
                  </a:cubicBezTo>
                  <a:cubicBezTo>
                    <a:pt x="85" y="24"/>
                    <a:pt x="85" y="24"/>
                    <a:pt x="85" y="24"/>
                  </a:cubicBezTo>
                  <a:cubicBezTo>
                    <a:pt x="89" y="28"/>
                    <a:pt x="89" y="28"/>
                    <a:pt x="89" y="28"/>
                  </a:cubicBezTo>
                  <a:cubicBezTo>
                    <a:pt x="89" y="28"/>
                    <a:pt x="89" y="28"/>
                    <a:pt x="89" y="28"/>
                  </a:cubicBezTo>
                  <a:close/>
                  <a:moveTo>
                    <a:pt x="111" y="34"/>
                  </a:moveTo>
                  <a:cubicBezTo>
                    <a:pt x="106" y="38"/>
                    <a:pt x="106" y="38"/>
                    <a:pt x="106" y="38"/>
                  </a:cubicBezTo>
                  <a:cubicBezTo>
                    <a:pt x="102" y="34"/>
                    <a:pt x="102" y="34"/>
                    <a:pt x="102" y="34"/>
                  </a:cubicBezTo>
                  <a:cubicBezTo>
                    <a:pt x="107" y="30"/>
                    <a:pt x="107" y="30"/>
                    <a:pt x="107" y="30"/>
                  </a:cubicBezTo>
                  <a:cubicBezTo>
                    <a:pt x="111" y="34"/>
                    <a:pt x="111" y="34"/>
                    <a:pt x="111" y="34"/>
                  </a:cubicBezTo>
                  <a:cubicBezTo>
                    <a:pt x="111" y="34"/>
                    <a:pt x="111" y="34"/>
                    <a:pt x="111" y="34"/>
                  </a:cubicBezTo>
                  <a:close/>
                  <a:moveTo>
                    <a:pt x="103" y="27"/>
                  </a:moveTo>
                  <a:cubicBezTo>
                    <a:pt x="99" y="31"/>
                    <a:pt x="99" y="31"/>
                    <a:pt x="99" y="31"/>
                  </a:cubicBezTo>
                  <a:cubicBezTo>
                    <a:pt x="95" y="27"/>
                    <a:pt x="95" y="27"/>
                    <a:pt x="95" y="27"/>
                  </a:cubicBezTo>
                  <a:cubicBezTo>
                    <a:pt x="99" y="23"/>
                    <a:pt x="99" y="23"/>
                    <a:pt x="99" y="23"/>
                  </a:cubicBezTo>
                  <a:cubicBezTo>
                    <a:pt x="103" y="27"/>
                    <a:pt x="103" y="27"/>
                    <a:pt x="103" y="27"/>
                  </a:cubicBezTo>
                  <a:cubicBezTo>
                    <a:pt x="103" y="27"/>
                    <a:pt x="103" y="27"/>
                    <a:pt x="103" y="27"/>
                  </a:cubicBezTo>
                  <a:close/>
                  <a:moveTo>
                    <a:pt x="96" y="20"/>
                  </a:moveTo>
                  <a:cubicBezTo>
                    <a:pt x="92" y="24"/>
                    <a:pt x="92" y="24"/>
                    <a:pt x="92" y="24"/>
                  </a:cubicBezTo>
                  <a:cubicBezTo>
                    <a:pt x="88" y="20"/>
                    <a:pt x="88" y="20"/>
                    <a:pt x="88" y="20"/>
                  </a:cubicBezTo>
                  <a:cubicBezTo>
                    <a:pt x="92" y="16"/>
                    <a:pt x="92" y="16"/>
                    <a:pt x="92" y="16"/>
                  </a:cubicBezTo>
                  <a:cubicBezTo>
                    <a:pt x="96" y="20"/>
                    <a:pt x="96" y="20"/>
                    <a:pt x="96" y="20"/>
                  </a:cubicBezTo>
                  <a:cubicBezTo>
                    <a:pt x="96" y="20"/>
                    <a:pt x="96" y="20"/>
                    <a:pt x="96" y="20"/>
                  </a:cubicBezTo>
                  <a:close/>
                  <a:moveTo>
                    <a:pt x="118" y="27"/>
                  </a:moveTo>
                  <a:cubicBezTo>
                    <a:pt x="114" y="31"/>
                    <a:pt x="114" y="31"/>
                    <a:pt x="114" y="31"/>
                  </a:cubicBezTo>
                  <a:cubicBezTo>
                    <a:pt x="110" y="27"/>
                    <a:pt x="110" y="27"/>
                    <a:pt x="110" y="27"/>
                  </a:cubicBezTo>
                  <a:cubicBezTo>
                    <a:pt x="114" y="23"/>
                    <a:pt x="114" y="23"/>
                    <a:pt x="114" y="23"/>
                  </a:cubicBezTo>
                  <a:cubicBezTo>
                    <a:pt x="118" y="27"/>
                    <a:pt x="118" y="27"/>
                    <a:pt x="118" y="27"/>
                  </a:cubicBezTo>
                  <a:cubicBezTo>
                    <a:pt x="118" y="27"/>
                    <a:pt x="118" y="27"/>
                    <a:pt x="118" y="27"/>
                  </a:cubicBezTo>
                  <a:close/>
                  <a:moveTo>
                    <a:pt x="111" y="19"/>
                  </a:moveTo>
                  <a:cubicBezTo>
                    <a:pt x="107" y="24"/>
                    <a:pt x="107" y="24"/>
                    <a:pt x="107" y="24"/>
                  </a:cubicBezTo>
                  <a:cubicBezTo>
                    <a:pt x="103" y="19"/>
                    <a:pt x="103" y="19"/>
                    <a:pt x="103" y="19"/>
                  </a:cubicBezTo>
                  <a:cubicBezTo>
                    <a:pt x="107" y="15"/>
                    <a:pt x="107" y="15"/>
                    <a:pt x="107" y="15"/>
                  </a:cubicBezTo>
                  <a:cubicBezTo>
                    <a:pt x="111" y="19"/>
                    <a:pt x="111" y="19"/>
                    <a:pt x="111" y="19"/>
                  </a:cubicBezTo>
                  <a:cubicBezTo>
                    <a:pt x="111" y="19"/>
                    <a:pt x="111" y="19"/>
                    <a:pt x="111" y="19"/>
                  </a:cubicBezTo>
                  <a:close/>
                  <a:moveTo>
                    <a:pt x="104" y="13"/>
                  </a:moveTo>
                  <a:cubicBezTo>
                    <a:pt x="100" y="17"/>
                    <a:pt x="100" y="17"/>
                    <a:pt x="100" y="17"/>
                  </a:cubicBezTo>
                  <a:cubicBezTo>
                    <a:pt x="96" y="13"/>
                    <a:pt x="96" y="13"/>
                    <a:pt x="96" y="13"/>
                  </a:cubicBezTo>
                  <a:cubicBezTo>
                    <a:pt x="100" y="8"/>
                    <a:pt x="100" y="8"/>
                    <a:pt x="100" y="8"/>
                  </a:cubicBezTo>
                  <a:cubicBezTo>
                    <a:pt x="104" y="13"/>
                    <a:pt x="104" y="13"/>
                    <a:pt x="104" y="13"/>
                  </a:cubicBezTo>
                  <a:cubicBezTo>
                    <a:pt x="104" y="13"/>
                    <a:pt x="104" y="13"/>
                    <a:pt x="104" y="13"/>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04" name="Freeform 2160"/>
            <p:cNvSpPr>
              <a:spLocks noEditPoints="1"/>
            </p:cNvSpPr>
            <p:nvPr/>
          </p:nvSpPr>
          <p:spPr bwMode="auto">
            <a:xfrm>
              <a:off x="21586825" y="2825750"/>
              <a:ext cx="477838" cy="474663"/>
            </a:xfrm>
            <a:custGeom>
              <a:avLst/>
              <a:gdLst>
                <a:gd name="T0" fmla="*/ 123 w 127"/>
                <a:gd name="T1" fmla="*/ 19 h 126"/>
                <a:gd name="T2" fmla="*/ 4 w 127"/>
                <a:gd name="T3" fmla="*/ 94 h 126"/>
                <a:gd name="T4" fmla="*/ 33 w 127"/>
                <a:gd name="T5" fmla="*/ 123 h 126"/>
                <a:gd name="T6" fmla="*/ 107 w 127"/>
                <a:gd name="T7" fmla="*/ 31 h 126"/>
                <a:gd name="T8" fmla="*/ 55 w 127"/>
                <a:gd name="T9" fmla="*/ 54 h 126"/>
                <a:gd name="T10" fmla="*/ 59 w 127"/>
                <a:gd name="T11" fmla="*/ 58 h 126"/>
                <a:gd name="T12" fmla="*/ 62 w 127"/>
                <a:gd name="T13" fmla="*/ 61 h 126"/>
                <a:gd name="T14" fmla="*/ 66 w 127"/>
                <a:gd name="T15" fmla="*/ 65 h 126"/>
                <a:gd name="T16" fmla="*/ 69 w 127"/>
                <a:gd name="T17" fmla="*/ 68 h 126"/>
                <a:gd name="T18" fmla="*/ 73 w 127"/>
                <a:gd name="T19" fmla="*/ 72 h 126"/>
                <a:gd name="T20" fmla="*/ 47 w 127"/>
                <a:gd name="T21" fmla="*/ 61 h 126"/>
                <a:gd name="T22" fmla="*/ 51 w 127"/>
                <a:gd name="T23" fmla="*/ 65 h 126"/>
                <a:gd name="T24" fmla="*/ 55 w 127"/>
                <a:gd name="T25" fmla="*/ 68 h 126"/>
                <a:gd name="T26" fmla="*/ 59 w 127"/>
                <a:gd name="T27" fmla="*/ 73 h 126"/>
                <a:gd name="T28" fmla="*/ 62 w 127"/>
                <a:gd name="T29" fmla="*/ 75 h 126"/>
                <a:gd name="T30" fmla="*/ 66 w 127"/>
                <a:gd name="T31" fmla="*/ 80 h 126"/>
                <a:gd name="T32" fmla="*/ 40 w 127"/>
                <a:gd name="T33" fmla="*/ 69 h 126"/>
                <a:gd name="T34" fmla="*/ 44 w 127"/>
                <a:gd name="T35" fmla="*/ 73 h 126"/>
                <a:gd name="T36" fmla="*/ 47 w 127"/>
                <a:gd name="T37" fmla="*/ 76 h 126"/>
                <a:gd name="T38" fmla="*/ 51 w 127"/>
                <a:gd name="T39" fmla="*/ 80 h 126"/>
                <a:gd name="T40" fmla="*/ 54 w 127"/>
                <a:gd name="T41" fmla="*/ 83 h 126"/>
                <a:gd name="T42" fmla="*/ 58 w 127"/>
                <a:gd name="T43" fmla="*/ 87 h 126"/>
                <a:gd name="T44" fmla="*/ 32 w 127"/>
                <a:gd name="T45" fmla="*/ 76 h 126"/>
                <a:gd name="T46" fmla="*/ 36 w 127"/>
                <a:gd name="T47" fmla="*/ 80 h 126"/>
                <a:gd name="T48" fmla="*/ 39 w 127"/>
                <a:gd name="T49" fmla="*/ 84 h 126"/>
                <a:gd name="T50" fmla="*/ 44 w 127"/>
                <a:gd name="T51" fmla="*/ 88 h 126"/>
                <a:gd name="T52" fmla="*/ 46 w 127"/>
                <a:gd name="T53" fmla="*/ 91 h 126"/>
                <a:gd name="T54" fmla="*/ 50 w 127"/>
                <a:gd name="T55" fmla="*/ 95 h 126"/>
                <a:gd name="T56" fmla="*/ 24 w 127"/>
                <a:gd name="T57" fmla="*/ 84 h 126"/>
                <a:gd name="T58" fmla="*/ 29 w 127"/>
                <a:gd name="T59" fmla="*/ 88 h 126"/>
                <a:gd name="T60" fmla="*/ 32 w 127"/>
                <a:gd name="T61" fmla="*/ 91 h 126"/>
                <a:gd name="T62" fmla="*/ 36 w 127"/>
                <a:gd name="T63" fmla="*/ 95 h 126"/>
                <a:gd name="T64" fmla="*/ 39 w 127"/>
                <a:gd name="T65" fmla="*/ 98 h 126"/>
                <a:gd name="T66" fmla="*/ 43 w 127"/>
                <a:gd name="T67" fmla="*/ 102 h 126"/>
                <a:gd name="T68" fmla="*/ 17 w 127"/>
                <a:gd name="T69" fmla="*/ 92 h 126"/>
                <a:gd name="T70" fmla="*/ 21 w 127"/>
                <a:gd name="T71" fmla="*/ 96 h 126"/>
                <a:gd name="T72" fmla="*/ 24 w 127"/>
                <a:gd name="T73" fmla="*/ 99 h 126"/>
                <a:gd name="T74" fmla="*/ 28 w 127"/>
                <a:gd name="T75" fmla="*/ 103 h 126"/>
                <a:gd name="T76" fmla="*/ 31 w 127"/>
                <a:gd name="T77" fmla="*/ 106 h 126"/>
                <a:gd name="T78" fmla="*/ 35 w 127"/>
                <a:gd name="T79" fmla="*/ 110 h 126"/>
                <a:gd name="T80" fmla="*/ 9 w 127"/>
                <a:gd name="T81" fmla="*/ 99 h 126"/>
                <a:gd name="T82" fmla="*/ 13 w 127"/>
                <a:gd name="T83" fmla="*/ 103 h 126"/>
                <a:gd name="T84" fmla="*/ 16 w 127"/>
                <a:gd name="T85" fmla="*/ 107 h 126"/>
                <a:gd name="T86" fmla="*/ 21 w 127"/>
                <a:gd name="T87" fmla="*/ 111 h 126"/>
                <a:gd name="T88" fmla="*/ 23 w 127"/>
                <a:gd name="T89" fmla="*/ 114 h 126"/>
                <a:gd name="T90" fmla="*/ 28 w 127"/>
                <a:gd name="T91" fmla="*/ 1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26">
                  <a:moveTo>
                    <a:pt x="33" y="123"/>
                  </a:moveTo>
                  <a:cubicBezTo>
                    <a:pt x="123" y="32"/>
                    <a:pt x="123" y="32"/>
                    <a:pt x="123" y="32"/>
                  </a:cubicBezTo>
                  <a:cubicBezTo>
                    <a:pt x="127" y="29"/>
                    <a:pt x="127" y="23"/>
                    <a:pt x="123" y="19"/>
                  </a:cubicBezTo>
                  <a:cubicBezTo>
                    <a:pt x="108" y="3"/>
                    <a:pt x="108" y="3"/>
                    <a:pt x="108" y="3"/>
                  </a:cubicBezTo>
                  <a:cubicBezTo>
                    <a:pt x="104" y="0"/>
                    <a:pt x="98" y="0"/>
                    <a:pt x="95" y="3"/>
                  </a:cubicBezTo>
                  <a:cubicBezTo>
                    <a:pt x="4" y="94"/>
                    <a:pt x="4" y="94"/>
                    <a:pt x="4" y="94"/>
                  </a:cubicBezTo>
                  <a:cubicBezTo>
                    <a:pt x="0" y="97"/>
                    <a:pt x="0" y="103"/>
                    <a:pt x="4" y="107"/>
                  </a:cubicBezTo>
                  <a:cubicBezTo>
                    <a:pt x="20" y="123"/>
                    <a:pt x="20" y="123"/>
                    <a:pt x="20" y="123"/>
                  </a:cubicBezTo>
                  <a:cubicBezTo>
                    <a:pt x="23" y="126"/>
                    <a:pt x="29" y="126"/>
                    <a:pt x="33" y="123"/>
                  </a:cubicBezTo>
                  <a:close/>
                  <a:moveTo>
                    <a:pt x="96" y="20"/>
                  </a:moveTo>
                  <a:cubicBezTo>
                    <a:pt x="99" y="17"/>
                    <a:pt x="104" y="17"/>
                    <a:pt x="107" y="20"/>
                  </a:cubicBezTo>
                  <a:cubicBezTo>
                    <a:pt x="110" y="23"/>
                    <a:pt x="109" y="28"/>
                    <a:pt x="107" y="31"/>
                  </a:cubicBezTo>
                  <a:cubicBezTo>
                    <a:pt x="104" y="33"/>
                    <a:pt x="99" y="34"/>
                    <a:pt x="96" y="31"/>
                  </a:cubicBezTo>
                  <a:cubicBezTo>
                    <a:pt x="93" y="28"/>
                    <a:pt x="93" y="23"/>
                    <a:pt x="96" y="20"/>
                  </a:cubicBezTo>
                  <a:close/>
                  <a:moveTo>
                    <a:pt x="55" y="54"/>
                  </a:moveTo>
                  <a:cubicBezTo>
                    <a:pt x="59" y="49"/>
                    <a:pt x="59" y="49"/>
                    <a:pt x="59" y="49"/>
                  </a:cubicBezTo>
                  <a:cubicBezTo>
                    <a:pt x="63" y="54"/>
                    <a:pt x="63" y="54"/>
                    <a:pt x="63" y="54"/>
                  </a:cubicBezTo>
                  <a:cubicBezTo>
                    <a:pt x="59" y="58"/>
                    <a:pt x="59" y="58"/>
                    <a:pt x="59" y="58"/>
                  </a:cubicBezTo>
                  <a:cubicBezTo>
                    <a:pt x="55" y="54"/>
                    <a:pt x="55" y="54"/>
                    <a:pt x="55" y="54"/>
                  </a:cubicBezTo>
                  <a:cubicBezTo>
                    <a:pt x="55" y="54"/>
                    <a:pt x="55" y="54"/>
                    <a:pt x="55" y="54"/>
                  </a:cubicBezTo>
                  <a:close/>
                  <a:moveTo>
                    <a:pt x="62" y="61"/>
                  </a:moveTo>
                  <a:cubicBezTo>
                    <a:pt x="66" y="57"/>
                    <a:pt x="66" y="57"/>
                    <a:pt x="66" y="57"/>
                  </a:cubicBezTo>
                  <a:cubicBezTo>
                    <a:pt x="70" y="61"/>
                    <a:pt x="70" y="61"/>
                    <a:pt x="70" y="61"/>
                  </a:cubicBezTo>
                  <a:cubicBezTo>
                    <a:pt x="66" y="65"/>
                    <a:pt x="66" y="65"/>
                    <a:pt x="66" y="65"/>
                  </a:cubicBezTo>
                  <a:cubicBezTo>
                    <a:pt x="62" y="61"/>
                    <a:pt x="62" y="61"/>
                    <a:pt x="62" y="61"/>
                  </a:cubicBezTo>
                  <a:cubicBezTo>
                    <a:pt x="62" y="61"/>
                    <a:pt x="62" y="61"/>
                    <a:pt x="62" y="61"/>
                  </a:cubicBezTo>
                  <a:close/>
                  <a:moveTo>
                    <a:pt x="69" y="68"/>
                  </a:moveTo>
                  <a:cubicBezTo>
                    <a:pt x="73" y="64"/>
                    <a:pt x="73" y="64"/>
                    <a:pt x="73" y="64"/>
                  </a:cubicBezTo>
                  <a:cubicBezTo>
                    <a:pt x="77" y="68"/>
                    <a:pt x="77" y="68"/>
                    <a:pt x="77" y="68"/>
                  </a:cubicBezTo>
                  <a:cubicBezTo>
                    <a:pt x="73" y="72"/>
                    <a:pt x="73" y="72"/>
                    <a:pt x="73" y="72"/>
                  </a:cubicBezTo>
                  <a:cubicBezTo>
                    <a:pt x="69" y="68"/>
                    <a:pt x="69" y="68"/>
                    <a:pt x="69" y="68"/>
                  </a:cubicBezTo>
                  <a:cubicBezTo>
                    <a:pt x="69" y="68"/>
                    <a:pt x="69" y="68"/>
                    <a:pt x="69" y="68"/>
                  </a:cubicBezTo>
                  <a:close/>
                  <a:moveTo>
                    <a:pt x="47" y="61"/>
                  </a:moveTo>
                  <a:cubicBezTo>
                    <a:pt x="52" y="57"/>
                    <a:pt x="52" y="57"/>
                    <a:pt x="52" y="57"/>
                  </a:cubicBezTo>
                  <a:cubicBezTo>
                    <a:pt x="56" y="61"/>
                    <a:pt x="56" y="61"/>
                    <a:pt x="56" y="61"/>
                  </a:cubicBezTo>
                  <a:cubicBezTo>
                    <a:pt x="51" y="65"/>
                    <a:pt x="51" y="65"/>
                    <a:pt x="51" y="65"/>
                  </a:cubicBezTo>
                  <a:cubicBezTo>
                    <a:pt x="47" y="61"/>
                    <a:pt x="47" y="61"/>
                    <a:pt x="47" y="61"/>
                  </a:cubicBezTo>
                  <a:cubicBezTo>
                    <a:pt x="47" y="61"/>
                    <a:pt x="47" y="61"/>
                    <a:pt x="47" y="61"/>
                  </a:cubicBezTo>
                  <a:close/>
                  <a:moveTo>
                    <a:pt x="55" y="68"/>
                  </a:moveTo>
                  <a:cubicBezTo>
                    <a:pt x="59" y="64"/>
                    <a:pt x="59" y="64"/>
                    <a:pt x="59" y="64"/>
                  </a:cubicBezTo>
                  <a:cubicBezTo>
                    <a:pt x="63" y="68"/>
                    <a:pt x="63" y="68"/>
                    <a:pt x="63" y="68"/>
                  </a:cubicBezTo>
                  <a:cubicBezTo>
                    <a:pt x="59" y="73"/>
                    <a:pt x="59" y="73"/>
                    <a:pt x="59" y="73"/>
                  </a:cubicBezTo>
                  <a:cubicBezTo>
                    <a:pt x="55" y="68"/>
                    <a:pt x="55" y="68"/>
                    <a:pt x="55" y="68"/>
                  </a:cubicBezTo>
                  <a:cubicBezTo>
                    <a:pt x="55" y="68"/>
                    <a:pt x="55" y="68"/>
                    <a:pt x="55" y="68"/>
                  </a:cubicBezTo>
                  <a:close/>
                  <a:moveTo>
                    <a:pt x="62" y="75"/>
                  </a:moveTo>
                  <a:cubicBezTo>
                    <a:pt x="66" y="71"/>
                    <a:pt x="66" y="71"/>
                    <a:pt x="66" y="71"/>
                  </a:cubicBezTo>
                  <a:cubicBezTo>
                    <a:pt x="70" y="75"/>
                    <a:pt x="70" y="75"/>
                    <a:pt x="70" y="75"/>
                  </a:cubicBezTo>
                  <a:cubicBezTo>
                    <a:pt x="66" y="80"/>
                    <a:pt x="66" y="80"/>
                    <a:pt x="66" y="80"/>
                  </a:cubicBezTo>
                  <a:cubicBezTo>
                    <a:pt x="62" y="75"/>
                    <a:pt x="62" y="75"/>
                    <a:pt x="62" y="75"/>
                  </a:cubicBezTo>
                  <a:cubicBezTo>
                    <a:pt x="62" y="75"/>
                    <a:pt x="62" y="75"/>
                    <a:pt x="62" y="75"/>
                  </a:cubicBezTo>
                  <a:close/>
                  <a:moveTo>
                    <a:pt x="40" y="69"/>
                  </a:moveTo>
                  <a:cubicBezTo>
                    <a:pt x="44" y="65"/>
                    <a:pt x="44" y="65"/>
                    <a:pt x="44" y="65"/>
                  </a:cubicBezTo>
                  <a:cubicBezTo>
                    <a:pt x="48" y="69"/>
                    <a:pt x="48" y="69"/>
                    <a:pt x="48" y="69"/>
                  </a:cubicBezTo>
                  <a:cubicBezTo>
                    <a:pt x="44" y="73"/>
                    <a:pt x="44" y="73"/>
                    <a:pt x="44" y="73"/>
                  </a:cubicBezTo>
                  <a:cubicBezTo>
                    <a:pt x="40" y="69"/>
                    <a:pt x="40" y="69"/>
                    <a:pt x="40" y="69"/>
                  </a:cubicBezTo>
                  <a:cubicBezTo>
                    <a:pt x="40" y="69"/>
                    <a:pt x="40" y="69"/>
                    <a:pt x="40" y="69"/>
                  </a:cubicBezTo>
                  <a:close/>
                  <a:moveTo>
                    <a:pt x="47" y="76"/>
                  </a:moveTo>
                  <a:cubicBezTo>
                    <a:pt x="51" y="72"/>
                    <a:pt x="51" y="72"/>
                    <a:pt x="51" y="72"/>
                  </a:cubicBezTo>
                  <a:cubicBezTo>
                    <a:pt x="55" y="76"/>
                    <a:pt x="55" y="76"/>
                    <a:pt x="55" y="76"/>
                  </a:cubicBezTo>
                  <a:cubicBezTo>
                    <a:pt x="51" y="80"/>
                    <a:pt x="51" y="80"/>
                    <a:pt x="51" y="80"/>
                  </a:cubicBezTo>
                  <a:cubicBezTo>
                    <a:pt x="47" y="76"/>
                    <a:pt x="47" y="76"/>
                    <a:pt x="47" y="76"/>
                  </a:cubicBezTo>
                  <a:cubicBezTo>
                    <a:pt x="47" y="76"/>
                    <a:pt x="47" y="76"/>
                    <a:pt x="47" y="76"/>
                  </a:cubicBezTo>
                  <a:close/>
                  <a:moveTo>
                    <a:pt x="54" y="83"/>
                  </a:moveTo>
                  <a:cubicBezTo>
                    <a:pt x="58" y="79"/>
                    <a:pt x="58" y="79"/>
                    <a:pt x="58" y="79"/>
                  </a:cubicBezTo>
                  <a:cubicBezTo>
                    <a:pt x="62" y="83"/>
                    <a:pt x="62" y="83"/>
                    <a:pt x="62" y="83"/>
                  </a:cubicBezTo>
                  <a:cubicBezTo>
                    <a:pt x="58" y="87"/>
                    <a:pt x="58" y="87"/>
                    <a:pt x="58" y="87"/>
                  </a:cubicBezTo>
                  <a:cubicBezTo>
                    <a:pt x="54" y="83"/>
                    <a:pt x="54" y="83"/>
                    <a:pt x="54" y="83"/>
                  </a:cubicBezTo>
                  <a:cubicBezTo>
                    <a:pt x="54" y="83"/>
                    <a:pt x="54" y="83"/>
                    <a:pt x="54" y="83"/>
                  </a:cubicBezTo>
                  <a:close/>
                  <a:moveTo>
                    <a:pt x="32" y="76"/>
                  </a:moveTo>
                  <a:cubicBezTo>
                    <a:pt x="36" y="72"/>
                    <a:pt x="36" y="72"/>
                    <a:pt x="36" y="72"/>
                  </a:cubicBezTo>
                  <a:cubicBezTo>
                    <a:pt x="40" y="76"/>
                    <a:pt x="40" y="76"/>
                    <a:pt x="40" y="76"/>
                  </a:cubicBezTo>
                  <a:cubicBezTo>
                    <a:pt x="36" y="80"/>
                    <a:pt x="36" y="80"/>
                    <a:pt x="36" y="80"/>
                  </a:cubicBezTo>
                  <a:cubicBezTo>
                    <a:pt x="32" y="76"/>
                    <a:pt x="32" y="76"/>
                    <a:pt x="32" y="76"/>
                  </a:cubicBezTo>
                  <a:cubicBezTo>
                    <a:pt x="32" y="76"/>
                    <a:pt x="32" y="76"/>
                    <a:pt x="32" y="76"/>
                  </a:cubicBezTo>
                  <a:close/>
                  <a:moveTo>
                    <a:pt x="39" y="84"/>
                  </a:moveTo>
                  <a:cubicBezTo>
                    <a:pt x="44" y="80"/>
                    <a:pt x="44" y="80"/>
                    <a:pt x="44" y="80"/>
                  </a:cubicBezTo>
                  <a:cubicBezTo>
                    <a:pt x="48" y="84"/>
                    <a:pt x="48" y="84"/>
                    <a:pt x="48" y="84"/>
                  </a:cubicBezTo>
                  <a:cubicBezTo>
                    <a:pt x="44" y="88"/>
                    <a:pt x="44" y="88"/>
                    <a:pt x="44" y="88"/>
                  </a:cubicBezTo>
                  <a:cubicBezTo>
                    <a:pt x="39" y="84"/>
                    <a:pt x="39" y="84"/>
                    <a:pt x="39" y="84"/>
                  </a:cubicBezTo>
                  <a:cubicBezTo>
                    <a:pt x="39" y="84"/>
                    <a:pt x="39" y="84"/>
                    <a:pt x="39" y="84"/>
                  </a:cubicBezTo>
                  <a:close/>
                  <a:moveTo>
                    <a:pt x="46" y="91"/>
                  </a:moveTo>
                  <a:cubicBezTo>
                    <a:pt x="50" y="86"/>
                    <a:pt x="50" y="86"/>
                    <a:pt x="50" y="86"/>
                  </a:cubicBezTo>
                  <a:cubicBezTo>
                    <a:pt x="55" y="91"/>
                    <a:pt x="55" y="91"/>
                    <a:pt x="55" y="91"/>
                  </a:cubicBezTo>
                  <a:cubicBezTo>
                    <a:pt x="50" y="95"/>
                    <a:pt x="50" y="95"/>
                    <a:pt x="50" y="95"/>
                  </a:cubicBezTo>
                  <a:cubicBezTo>
                    <a:pt x="46" y="91"/>
                    <a:pt x="46" y="91"/>
                    <a:pt x="46" y="91"/>
                  </a:cubicBezTo>
                  <a:cubicBezTo>
                    <a:pt x="46" y="91"/>
                    <a:pt x="46" y="91"/>
                    <a:pt x="46" y="91"/>
                  </a:cubicBezTo>
                  <a:close/>
                  <a:moveTo>
                    <a:pt x="24" y="84"/>
                  </a:moveTo>
                  <a:cubicBezTo>
                    <a:pt x="29" y="80"/>
                    <a:pt x="29" y="80"/>
                    <a:pt x="29" y="80"/>
                  </a:cubicBezTo>
                  <a:cubicBezTo>
                    <a:pt x="33" y="84"/>
                    <a:pt x="33" y="84"/>
                    <a:pt x="33" y="84"/>
                  </a:cubicBezTo>
                  <a:cubicBezTo>
                    <a:pt x="29" y="88"/>
                    <a:pt x="29" y="88"/>
                    <a:pt x="29" y="88"/>
                  </a:cubicBezTo>
                  <a:cubicBezTo>
                    <a:pt x="24" y="84"/>
                    <a:pt x="24" y="84"/>
                    <a:pt x="24" y="84"/>
                  </a:cubicBezTo>
                  <a:cubicBezTo>
                    <a:pt x="24" y="84"/>
                    <a:pt x="24" y="84"/>
                    <a:pt x="24" y="84"/>
                  </a:cubicBezTo>
                  <a:close/>
                  <a:moveTo>
                    <a:pt x="32" y="91"/>
                  </a:moveTo>
                  <a:cubicBezTo>
                    <a:pt x="36" y="87"/>
                    <a:pt x="36" y="87"/>
                    <a:pt x="36" y="87"/>
                  </a:cubicBezTo>
                  <a:cubicBezTo>
                    <a:pt x="40" y="91"/>
                    <a:pt x="40" y="91"/>
                    <a:pt x="40" y="91"/>
                  </a:cubicBezTo>
                  <a:cubicBezTo>
                    <a:pt x="36" y="95"/>
                    <a:pt x="36" y="95"/>
                    <a:pt x="36" y="95"/>
                  </a:cubicBezTo>
                  <a:cubicBezTo>
                    <a:pt x="32" y="91"/>
                    <a:pt x="32" y="91"/>
                    <a:pt x="32" y="91"/>
                  </a:cubicBezTo>
                  <a:cubicBezTo>
                    <a:pt x="32" y="91"/>
                    <a:pt x="32" y="91"/>
                    <a:pt x="32" y="91"/>
                  </a:cubicBezTo>
                  <a:close/>
                  <a:moveTo>
                    <a:pt x="39" y="98"/>
                  </a:moveTo>
                  <a:cubicBezTo>
                    <a:pt x="43" y="94"/>
                    <a:pt x="43" y="94"/>
                    <a:pt x="43" y="94"/>
                  </a:cubicBezTo>
                  <a:cubicBezTo>
                    <a:pt x="47" y="98"/>
                    <a:pt x="47" y="98"/>
                    <a:pt x="47" y="98"/>
                  </a:cubicBezTo>
                  <a:cubicBezTo>
                    <a:pt x="43" y="102"/>
                    <a:pt x="43" y="102"/>
                    <a:pt x="43" y="102"/>
                  </a:cubicBezTo>
                  <a:cubicBezTo>
                    <a:pt x="39" y="98"/>
                    <a:pt x="39" y="98"/>
                    <a:pt x="39" y="98"/>
                  </a:cubicBezTo>
                  <a:cubicBezTo>
                    <a:pt x="39" y="98"/>
                    <a:pt x="39" y="98"/>
                    <a:pt x="39" y="98"/>
                  </a:cubicBezTo>
                  <a:close/>
                  <a:moveTo>
                    <a:pt x="17" y="92"/>
                  </a:moveTo>
                  <a:cubicBezTo>
                    <a:pt x="21" y="88"/>
                    <a:pt x="21" y="88"/>
                    <a:pt x="21" y="88"/>
                  </a:cubicBezTo>
                  <a:cubicBezTo>
                    <a:pt x="25" y="92"/>
                    <a:pt x="25" y="92"/>
                    <a:pt x="25" y="92"/>
                  </a:cubicBezTo>
                  <a:cubicBezTo>
                    <a:pt x="21" y="96"/>
                    <a:pt x="21" y="96"/>
                    <a:pt x="21" y="96"/>
                  </a:cubicBezTo>
                  <a:cubicBezTo>
                    <a:pt x="17" y="92"/>
                    <a:pt x="17" y="92"/>
                    <a:pt x="17" y="92"/>
                  </a:cubicBezTo>
                  <a:cubicBezTo>
                    <a:pt x="17" y="92"/>
                    <a:pt x="17" y="92"/>
                    <a:pt x="17" y="92"/>
                  </a:cubicBezTo>
                  <a:close/>
                  <a:moveTo>
                    <a:pt x="24" y="99"/>
                  </a:moveTo>
                  <a:cubicBezTo>
                    <a:pt x="28" y="95"/>
                    <a:pt x="28" y="95"/>
                    <a:pt x="28" y="95"/>
                  </a:cubicBezTo>
                  <a:cubicBezTo>
                    <a:pt x="32" y="99"/>
                    <a:pt x="32" y="99"/>
                    <a:pt x="32" y="99"/>
                  </a:cubicBezTo>
                  <a:cubicBezTo>
                    <a:pt x="28" y="103"/>
                    <a:pt x="28" y="103"/>
                    <a:pt x="28" y="103"/>
                  </a:cubicBezTo>
                  <a:cubicBezTo>
                    <a:pt x="24" y="99"/>
                    <a:pt x="24" y="99"/>
                    <a:pt x="24" y="99"/>
                  </a:cubicBezTo>
                  <a:cubicBezTo>
                    <a:pt x="24" y="99"/>
                    <a:pt x="24" y="99"/>
                    <a:pt x="24" y="99"/>
                  </a:cubicBezTo>
                  <a:close/>
                  <a:moveTo>
                    <a:pt x="31" y="106"/>
                  </a:moveTo>
                  <a:cubicBezTo>
                    <a:pt x="35" y="102"/>
                    <a:pt x="35" y="102"/>
                    <a:pt x="35" y="102"/>
                  </a:cubicBezTo>
                  <a:cubicBezTo>
                    <a:pt x="39" y="106"/>
                    <a:pt x="39" y="106"/>
                    <a:pt x="39" y="106"/>
                  </a:cubicBezTo>
                  <a:cubicBezTo>
                    <a:pt x="35" y="110"/>
                    <a:pt x="35" y="110"/>
                    <a:pt x="35" y="110"/>
                  </a:cubicBezTo>
                  <a:cubicBezTo>
                    <a:pt x="31" y="106"/>
                    <a:pt x="31" y="106"/>
                    <a:pt x="31" y="106"/>
                  </a:cubicBezTo>
                  <a:cubicBezTo>
                    <a:pt x="31" y="106"/>
                    <a:pt x="31" y="106"/>
                    <a:pt x="31" y="106"/>
                  </a:cubicBezTo>
                  <a:close/>
                  <a:moveTo>
                    <a:pt x="9" y="99"/>
                  </a:moveTo>
                  <a:cubicBezTo>
                    <a:pt x="13" y="95"/>
                    <a:pt x="13" y="95"/>
                    <a:pt x="13" y="95"/>
                  </a:cubicBezTo>
                  <a:cubicBezTo>
                    <a:pt x="17" y="99"/>
                    <a:pt x="17" y="99"/>
                    <a:pt x="17" y="99"/>
                  </a:cubicBezTo>
                  <a:cubicBezTo>
                    <a:pt x="13" y="103"/>
                    <a:pt x="13" y="103"/>
                    <a:pt x="13" y="103"/>
                  </a:cubicBezTo>
                  <a:cubicBezTo>
                    <a:pt x="9" y="99"/>
                    <a:pt x="9" y="99"/>
                    <a:pt x="9" y="99"/>
                  </a:cubicBezTo>
                  <a:cubicBezTo>
                    <a:pt x="9" y="99"/>
                    <a:pt x="9" y="99"/>
                    <a:pt x="9" y="99"/>
                  </a:cubicBezTo>
                  <a:close/>
                  <a:moveTo>
                    <a:pt x="16" y="107"/>
                  </a:moveTo>
                  <a:cubicBezTo>
                    <a:pt x="21" y="102"/>
                    <a:pt x="21" y="102"/>
                    <a:pt x="21" y="102"/>
                  </a:cubicBezTo>
                  <a:cubicBezTo>
                    <a:pt x="25" y="107"/>
                    <a:pt x="25" y="107"/>
                    <a:pt x="25" y="107"/>
                  </a:cubicBezTo>
                  <a:cubicBezTo>
                    <a:pt x="21" y="111"/>
                    <a:pt x="21" y="111"/>
                    <a:pt x="21" y="111"/>
                  </a:cubicBezTo>
                  <a:cubicBezTo>
                    <a:pt x="16" y="107"/>
                    <a:pt x="16" y="107"/>
                    <a:pt x="16" y="107"/>
                  </a:cubicBezTo>
                  <a:cubicBezTo>
                    <a:pt x="16" y="107"/>
                    <a:pt x="16" y="107"/>
                    <a:pt x="16" y="107"/>
                  </a:cubicBezTo>
                  <a:close/>
                  <a:moveTo>
                    <a:pt x="23" y="114"/>
                  </a:moveTo>
                  <a:cubicBezTo>
                    <a:pt x="28" y="109"/>
                    <a:pt x="28" y="109"/>
                    <a:pt x="28" y="109"/>
                  </a:cubicBezTo>
                  <a:cubicBezTo>
                    <a:pt x="32" y="114"/>
                    <a:pt x="32" y="114"/>
                    <a:pt x="32" y="114"/>
                  </a:cubicBezTo>
                  <a:cubicBezTo>
                    <a:pt x="28" y="118"/>
                    <a:pt x="28" y="118"/>
                    <a:pt x="28" y="118"/>
                  </a:cubicBezTo>
                  <a:cubicBezTo>
                    <a:pt x="23" y="114"/>
                    <a:pt x="23" y="114"/>
                    <a:pt x="23" y="114"/>
                  </a:cubicBezTo>
                  <a:cubicBezTo>
                    <a:pt x="23" y="114"/>
                    <a:pt x="23" y="114"/>
                    <a:pt x="23" y="11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05" name="Freeform 2161"/>
            <p:cNvSpPr>
              <a:spLocks noEditPoints="1"/>
            </p:cNvSpPr>
            <p:nvPr/>
          </p:nvSpPr>
          <p:spPr bwMode="auto">
            <a:xfrm>
              <a:off x="23228300" y="3086100"/>
              <a:ext cx="352425" cy="557213"/>
            </a:xfrm>
            <a:custGeom>
              <a:avLst/>
              <a:gdLst>
                <a:gd name="T0" fmla="*/ 27 w 94"/>
                <a:gd name="T1" fmla="*/ 3 h 148"/>
                <a:gd name="T2" fmla="*/ 54 w 94"/>
                <a:gd name="T3" fmla="*/ 141 h 148"/>
                <a:gd name="T4" fmla="*/ 91 w 94"/>
                <a:gd name="T5" fmla="*/ 124 h 148"/>
                <a:gd name="T6" fmla="*/ 32 w 94"/>
                <a:gd name="T7" fmla="*/ 22 h 148"/>
                <a:gd name="T8" fmla="*/ 35 w 94"/>
                <a:gd name="T9" fmla="*/ 79 h 148"/>
                <a:gd name="T10" fmla="*/ 40 w 94"/>
                <a:gd name="T11" fmla="*/ 76 h 148"/>
                <a:gd name="T12" fmla="*/ 44 w 94"/>
                <a:gd name="T13" fmla="*/ 75 h 148"/>
                <a:gd name="T14" fmla="*/ 49 w 94"/>
                <a:gd name="T15" fmla="*/ 72 h 148"/>
                <a:gd name="T16" fmla="*/ 53 w 94"/>
                <a:gd name="T17" fmla="*/ 71 h 148"/>
                <a:gd name="T18" fmla="*/ 58 w 94"/>
                <a:gd name="T19" fmla="*/ 68 h 148"/>
                <a:gd name="T20" fmla="*/ 39 w 94"/>
                <a:gd name="T21" fmla="*/ 89 h 148"/>
                <a:gd name="T22" fmla="*/ 44 w 94"/>
                <a:gd name="T23" fmla="*/ 86 h 148"/>
                <a:gd name="T24" fmla="*/ 49 w 94"/>
                <a:gd name="T25" fmla="*/ 85 h 148"/>
                <a:gd name="T26" fmla="*/ 54 w 94"/>
                <a:gd name="T27" fmla="*/ 82 h 148"/>
                <a:gd name="T28" fmla="*/ 57 w 94"/>
                <a:gd name="T29" fmla="*/ 80 h 148"/>
                <a:gd name="T30" fmla="*/ 63 w 94"/>
                <a:gd name="T31" fmla="*/ 78 h 148"/>
                <a:gd name="T32" fmla="*/ 44 w 94"/>
                <a:gd name="T33" fmla="*/ 99 h 148"/>
                <a:gd name="T34" fmla="*/ 49 w 94"/>
                <a:gd name="T35" fmla="*/ 96 h 148"/>
                <a:gd name="T36" fmla="*/ 53 w 94"/>
                <a:gd name="T37" fmla="*/ 94 h 148"/>
                <a:gd name="T38" fmla="*/ 58 w 94"/>
                <a:gd name="T39" fmla="*/ 92 h 148"/>
                <a:gd name="T40" fmla="*/ 62 w 94"/>
                <a:gd name="T41" fmla="*/ 90 h 148"/>
                <a:gd name="T42" fmla="*/ 67 w 94"/>
                <a:gd name="T43" fmla="*/ 88 h 148"/>
                <a:gd name="T44" fmla="*/ 48 w 94"/>
                <a:gd name="T45" fmla="*/ 108 h 148"/>
                <a:gd name="T46" fmla="*/ 53 w 94"/>
                <a:gd name="T47" fmla="*/ 106 h 148"/>
                <a:gd name="T48" fmla="*/ 57 w 94"/>
                <a:gd name="T49" fmla="*/ 104 h 148"/>
                <a:gd name="T50" fmla="*/ 63 w 94"/>
                <a:gd name="T51" fmla="*/ 102 h 148"/>
                <a:gd name="T52" fmla="*/ 66 w 94"/>
                <a:gd name="T53" fmla="*/ 100 h 148"/>
                <a:gd name="T54" fmla="*/ 72 w 94"/>
                <a:gd name="T55" fmla="*/ 98 h 148"/>
                <a:gd name="T56" fmla="*/ 52 w 94"/>
                <a:gd name="T57" fmla="*/ 118 h 148"/>
                <a:gd name="T58" fmla="*/ 58 w 94"/>
                <a:gd name="T59" fmla="*/ 116 h 148"/>
                <a:gd name="T60" fmla="*/ 62 w 94"/>
                <a:gd name="T61" fmla="*/ 114 h 148"/>
                <a:gd name="T62" fmla="*/ 67 w 94"/>
                <a:gd name="T63" fmla="*/ 112 h 148"/>
                <a:gd name="T64" fmla="*/ 71 w 94"/>
                <a:gd name="T65" fmla="*/ 110 h 148"/>
                <a:gd name="T66" fmla="*/ 76 w 94"/>
                <a:gd name="T67" fmla="*/ 108 h 148"/>
                <a:gd name="T68" fmla="*/ 57 w 94"/>
                <a:gd name="T69" fmla="*/ 128 h 148"/>
                <a:gd name="T70" fmla="*/ 62 w 94"/>
                <a:gd name="T71" fmla="*/ 126 h 148"/>
                <a:gd name="T72" fmla="*/ 66 w 94"/>
                <a:gd name="T73" fmla="*/ 124 h 148"/>
                <a:gd name="T74" fmla="*/ 71 w 94"/>
                <a:gd name="T75" fmla="*/ 122 h 148"/>
                <a:gd name="T76" fmla="*/ 75 w 94"/>
                <a:gd name="T77" fmla="*/ 120 h 148"/>
                <a:gd name="T78" fmla="*/ 80 w 94"/>
                <a:gd name="T79" fmla="*/ 117 h 148"/>
                <a:gd name="T80" fmla="*/ 61 w 94"/>
                <a:gd name="T81" fmla="*/ 138 h 148"/>
                <a:gd name="T82" fmla="*/ 67 w 94"/>
                <a:gd name="T83" fmla="*/ 135 h 148"/>
                <a:gd name="T84" fmla="*/ 71 w 94"/>
                <a:gd name="T85" fmla="*/ 134 h 148"/>
                <a:gd name="T86" fmla="*/ 76 w 94"/>
                <a:gd name="T87" fmla="*/ 131 h 148"/>
                <a:gd name="T88" fmla="*/ 80 w 94"/>
                <a:gd name="T89" fmla="*/ 130 h 148"/>
                <a:gd name="T90" fmla="*/ 85 w 94"/>
                <a:gd name="T91" fmla="*/ 12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 h="148">
                  <a:moveTo>
                    <a:pt x="91" y="124"/>
                  </a:moveTo>
                  <a:cubicBezTo>
                    <a:pt x="39" y="7"/>
                    <a:pt x="39" y="7"/>
                    <a:pt x="39" y="7"/>
                  </a:cubicBezTo>
                  <a:cubicBezTo>
                    <a:pt x="37" y="3"/>
                    <a:pt x="31" y="0"/>
                    <a:pt x="27" y="3"/>
                  </a:cubicBezTo>
                  <a:cubicBezTo>
                    <a:pt x="7" y="12"/>
                    <a:pt x="7" y="12"/>
                    <a:pt x="7" y="12"/>
                  </a:cubicBezTo>
                  <a:cubicBezTo>
                    <a:pt x="2" y="14"/>
                    <a:pt x="0" y="19"/>
                    <a:pt x="2" y="24"/>
                  </a:cubicBezTo>
                  <a:cubicBezTo>
                    <a:pt x="54" y="141"/>
                    <a:pt x="54" y="141"/>
                    <a:pt x="54" y="141"/>
                  </a:cubicBezTo>
                  <a:cubicBezTo>
                    <a:pt x="56" y="145"/>
                    <a:pt x="62" y="148"/>
                    <a:pt x="67" y="145"/>
                  </a:cubicBezTo>
                  <a:cubicBezTo>
                    <a:pt x="87" y="136"/>
                    <a:pt x="87" y="136"/>
                    <a:pt x="87" y="136"/>
                  </a:cubicBezTo>
                  <a:cubicBezTo>
                    <a:pt x="92" y="134"/>
                    <a:pt x="94" y="129"/>
                    <a:pt x="91" y="124"/>
                  </a:cubicBezTo>
                  <a:close/>
                  <a:moveTo>
                    <a:pt x="18" y="29"/>
                  </a:moveTo>
                  <a:cubicBezTo>
                    <a:pt x="16" y="25"/>
                    <a:pt x="18" y="20"/>
                    <a:pt x="22" y="19"/>
                  </a:cubicBezTo>
                  <a:cubicBezTo>
                    <a:pt x="26" y="17"/>
                    <a:pt x="30" y="19"/>
                    <a:pt x="32" y="22"/>
                  </a:cubicBezTo>
                  <a:cubicBezTo>
                    <a:pt x="33" y="26"/>
                    <a:pt x="32" y="31"/>
                    <a:pt x="28" y="32"/>
                  </a:cubicBezTo>
                  <a:cubicBezTo>
                    <a:pt x="24" y="34"/>
                    <a:pt x="20" y="32"/>
                    <a:pt x="18" y="29"/>
                  </a:cubicBezTo>
                  <a:close/>
                  <a:moveTo>
                    <a:pt x="35" y="79"/>
                  </a:moveTo>
                  <a:cubicBezTo>
                    <a:pt x="32" y="74"/>
                    <a:pt x="32" y="74"/>
                    <a:pt x="32" y="74"/>
                  </a:cubicBezTo>
                  <a:cubicBezTo>
                    <a:pt x="38" y="71"/>
                    <a:pt x="38" y="71"/>
                    <a:pt x="38" y="71"/>
                  </a:cubicBezTo>
                  <a:cubicBezTo>
                    <a:pt x="40" y="76"/>
                    <a:pt x="40" y="76"/>
                    <a:pt x="40" y="76"/>
                  </a:cubicBezTo>
                  <a:cubicBezTo>
                    <a:pt x="35" y="79"/>
                    <a:pt x="35" y="79"/>
                    <a:pt x="35" y="79"/>
                  </a:cubicBezTo>
                  <a:cubicBezTo>
                    <a:pt x="35" y="79"/>
                    <a:pt x="35" y="79"/>
                    <a:pt x="35" y="79"/>
                  </a:cubicBezTo>
                  <a:close/>
                  <a:moveTo>
                    <a:pt x="44" y="75"/>
                  </a:moveTo>
                  <a:cubicBezTo>
                    <a:pt x="42" y="69"/>
                    <a:pt x="42" y="69"/>
                    <a:pt x="42" y="69"/>
                  </a:cubicBezTo>
                  <a:cubicBezTo>
                    <a:pt x="47" y="67"/>
                    <a:pt x="47" y="67"/>
                    <a:pt x="47" y="67"/>
                  </a:cubicBezTo>
                  <a:cubicBezTo>
                    <a:pt x="49" y="72"/>
                    <a:pt x="49" y="72"/>
                    <a:pt x="49" y="72"/>
                  </a:cubicBezTo>
                  <a:cubicBezTo>
                    <a:pt x="44" y="75"/>
                    <a:pt x="44" y="75"/>
                    <a:pt x="44" y="75"/>
                  </a:cubicBezTo>
                  <a:cubicBezTo>
                    <a:pt x="44" y="75"/>
                    <a:pt x="44" y="75"/>
                    <a:pt x="44" y="75"/>
                  </a:cubicBezTo>
                  <a:close/>
                  <a:moveTo>
                    <a:pt x="53" y="71"/>
                  </a:moveTo>
                  <a:cubicBezTo>
                    <a:pt x="51" y="65"/>
                    <a:pt x="51" y="65"/>
                    <a:pt x="51" y="65"/>
                  </a:cubicBezTo>
                  <a:cubicBezTo>
                    <a:pt x="56" y="63"/>
                    <a:pt x="56" y="63"/>
                    <a:pt x="56" y="63"/>
                  </a:cubicBezTo>
                  <a:cubicBezTo>
                    <a:pt x="58" y="68"/>
                    <a:pt x="58" y="68"/>
                    <a:pt x="58" y="68"/>
                  </a:cubicBezTo>
                  <a:cubicBezTo>
                    <a:pt x="53" y="71"/>
                    <a:pt x="53" y="71"/>
                    <a:pt x="53" y="71"/>
                  </a:cubicBezTo>
                  <a:cubicBezTo>
                    <a:pt x="53" y="71"/>
                    <a:pt x="53" y="71"/>
                    <a:pt x="53" y="71"/>
                  </a:cubicBezTo>
                  <a:close/>
                  <a:moveTo>
                    <a:pt x="39" y="89"/>
                  </a:moveTo>
                  <a:cubicBezTo>
                    <a:pt x="37" y="83"/>
                    <a:pt x="37" y="83"/>
                    <a:pt x="37" y="83"/>
                  </a:cubicBezTo>
                  <a:cubicBezTo>
                    <a:pt x="42" y="81"/>
                    <a:pt x="42" y="81"/>
                    <a:pt x="42" y="81"/>
                  </a:cubicBezTo>
                  <a:cubicBezTo>
                    <a:pt x="44" y="86"/>
                    <a:pt x="44" y="86"/>
                    <a:pt x="44" y="86"/>
                  </a:cubicBezTo>
                  <a:cubicBezTo>
                    <a:pt x="39" y="89"/>
                    <a:pt x="39" y="89"/>
                    <a:pt x="39" y="89"/>
                  </a:cubicBezTo>
                  <a:cubicBezTo>
                    <a:pt x="39" y="89"/>
                    <a:pt x="39" y="89"/>
                    <a:pt x="39" y="89"/>
                  </a:cubicBezTo>
                  <a:close/>
                  <a:moveTo>
                    <a:pt x="49" y="85"/>
                  </a:moveTo>
                  <a:cubicBezTo>
                    <a:pt x="46" y="79"/>
                    <a:pt x="46" y="79"/>
                    <a:pt x="46" y="79"/>
                  </a:cubicBezTo>
                  <a:cubicBezTo>
                    <a:pt x="51" y="77"/>
                    <a:pt x="51" y="77"/>
                    <a:pt x="51" y="77"/>
                  </a:cubicBezTo>
                  <a:cubicBezTo>
                    <a:pt x="54" y="82"/>
                    <a:pt x="54" y="82"/>
                    <a:pt x="54" y="82"/>
                  </a:cubicBezTo>
                  <a:cubicBezTo>
                    <a:pt x="49" y="85"/>
                    <a:pt x="49" y="85"/>
                    <a:pt x="49" y="85"/>
                  </a:cubicBezTo>
                  <a:cubicBezTo>
                    <a:pt x="49" y="85"/>
                    <a:pt x="49" y="85"/>
                    <a:pt x="49" y="85"/>
                  </a:cubicBezTo>
                  <a:close/>
                  <a:moveTo>
                    <a:pt x="57" y="80"/>
                  </a:moveTo>
                  <a:cubicBezTo>
                    <a:pt x="55" y="75"/>
                    <a:pt x="55" y="75"/>
                    <a:pt x="55" y="75"/>
                  </a:cubicBezTo>
                  <a:cubicBezTo>
                    <a:pt x="60" y="73"/>
                    <a:pt x="60" y="73"/>
                    <a:pt x="60" y="73"/>
                  </a:cubicBezTo>
                  <a:cubicBezTo>
                    <a:pt x="63" y="78"/>
                    <a:pt x="63" y="78"/>
                    <a:pt x="63" y="78"/>
                  </a:cubicBezTo>
                  <a:cubicBezTo>
                    <a:pt x="57" y="80"/>
                    <a:pt x="57" y="80"/>
                    <a:pt x="57" y="80"/>
                  </a:cubicBezTo>
                  <a:cubicBezTo>
                    <a:pt x="57" y="80"/>
                    <a:pt x="57" y="80"/>
                    <a:pt x="57" y="80"/>
                  </a:cubicBezTo>
                  <a:close/>
                  <a:moveTo>
                    <a:pt x="44" y="99"/>
                  </a:moveTo>
                  <a:cubicBezTo>
                    <a:pt x="41" y="93"/>
                    <a:pt x="41" y="93"/>
                    <a:pt x="41" y="93"/>
                  </a:cubicBezTo>
                  <a:cubicBezTo>
                    <a:pt x="46" y="91"/>
                    <a:pt x="46" y="91"/>
                    <a:pt x="46" y="91"/>
                  </a:cubicBezTo>
                  <a:cubicBezTo>
                    <a:pt x="49" y="96"/>
                    <a:pt x="49" y="96"/>
                    <a:pt x="49" y="96"/>
                  </a:cubicBezTo>
                  <a:cubicBezTo>
                    <a:pt x="44" y="99"/>
                    <a:pt x="44" y="99"/>
                    <a:pt x="44" y="99"/>
                  </a:cubicBezTo>
                  <a:cubicBezTo>
                    <a:pt x="44" y="99"/>
                    <a:pt x="44" y="99"/>
                    <a:pt x="44" y="99"/>
                  </a:cubicBezTo>
                  <a:close/>
                  <a:moveTo>
                    <a:pt x="53" y="94"/>
                  </a:moveTo>
                  <a:cubicBezTo>
                    <a:pt x="50" y="89"/>
                    <a:pt x="50" y="89"/>
                    <a:pt x="50" y="89"/>
                  </a:cubicBezTo>
                  <a:cubicBezTo>
                    <a:pt x="56" y="87"/>
                    <a:pt x="56" y="87"/>
                    <a:pt x="56" y="87"/>
                  </a:cubicBezTo>
                  <a:cubicBezTo>
                    <a:pt x="58" y="92"/>
                    <a:pt x="58" y="92"/>
                    <a:pt x="58" y="92"/>
                  </a:cubicBezTo>
                  <a:cubicBezTo>
                    <a:pt x="53" y="94"/>
                    <a:pt x="53" y="94"/>
                    <a:pt x="53" y="94"/>
                  </a:cubicBezTo>
                  <a:cubicBezTo>
                    <a:pt x="53" y="94"/>
                    <a:pt x="53" y="94"/>
                    <a:pt x="53" y="94"/>
                  </a:cubicBezTo>
                  <a:close/>
                  <a:moveTo>
                    <a:pt x="62" y="90"/>
                  </a:moveTo>
                  <a:cubicBezTo>
                    <a:pt x="59" y="85"/>
                    <a:pt x="59" y="85"/>
                    <a:pt x="59" y="85"/>
                  </a:cubicBezTo>
                  <a:cubicBezTo>
                    <a:pt x="65" y="82"/>
                    <a:pt x="65" y="82"/>
                    <a:pt x="65" y="82"/>
                  </a:cubicBezTo>
                  <a:cubicBezTo>
                    <a:pt x="67" y="88"/>
                    <a:pt x="67" y="88"/>
                    <a:pt x="67" y="88"/>
                  </a:cubicBezTo>
                  <a:cubicBezTo>
                    <a:pt x="62" y="90"/>
                    <a:pt x="62" y="90"/>
                    <a:pt x="62" y="90"/>
                  </a:cubicBezTo>
                  <a:cubicBezTo>
                    <a:pt x="62" y="90"/>
                    <a:pt x="62" y="90"/>
                    <a:pt x="62" y="90"/>
                  </a:cubicBezTo>
                  <a:close/>
                  <a:moveTo>
                    <a:pt x="48" y="108"/>
                  </a:moveTo>
                  <a:cubicBezTo>
                    <a:pt x="46" y="103"/>
                    <a:pt x="46" y="103"/>
                    <a:pt x="46" y="103"/>
                  </a:cubicBezTo>
                  <a:cubicBezTo>
                    <a:pt x="51" y="101"/>
                    <a:pt x="51" y="101"/>
                    <a:pt x="51" y="101"/>
                  </a:cubicBezTo>
                  <a:cubicBezTo>
                    <a:pt x="53" y="106"/>
                    <a:pt x="53" y="106"/>
                    <a:pt x="53" y="106"/>
                  </a:cubicBezTo>
                  <a:cubicBezTo>
                    <a:pt x="48" y="108"/>
                    <a:pt x="48" y="108"/>
                    <a:pt x="48" y="108"/>
                  </a:cubicBezTo>
                  <a:cubicBezTo>
                    <a:pt x="48" y="108"/>
                    <a:pt x="48" y="108"/>
                    <a:pt x="48" y="108"/>
                  </a:cubicBezTo>
                  <a:close/>
                  <a:moveTo>
                    <a:pt x="57" y="104"/>
                  </a:moveTo>
                  <a:cubicBezTo>
                    <a:pt x="55" y="99"/>
                    <a:pt x="55" y="99"/>
                    <a:pt x="55" y="99"/>
                  </a:cubicBezTo>
                  <a:cubicBezTo>
                    <a:pt x="60" y="96"/>
                    <a:pt x="60" y="96"/>
                    <a:pt x="60" y="96"/>
                  </a:cubicBezTo>
                  <a:cubicBezTo>
                    <a:pt x="63" y="102"/>
                    <a:pt x="63" y="102"/>
                    <a:pt x="63" y="102"/>
                  </a:cubicBezTo>
                  <a:cubicBezTo>
                    <a:pt x="57" y="104"/>
                    <a:pt x="57" y="104"/>
                    <a:pt x="57" y="104"/>
                  </a:cubicBezTo>
                  <a:cubicBezTo>
                    <a:pt x="57" y="104"/>
                    <a:pt x="57" y="104"/>
                    <a:pt x="57" y="104"/>
                  </a:cubicBezTo>
                  <a:close/>
                  <a:moveTo>
                    <a:pt x="66" y="100"/>
                  </a:moveTo>
                  <a:cubicBezTo>
                    <a:pt x="64" y="95"/>
                    <a:pt x="64" y="95"/>
                    <a:pt x="64" y="95"/>
                  </a:cubicBezTo>
                  <a:cubicBezTo>
                    <a:pt x="69" y="92"/>
                    <a:pt x="69" y="92"/>
                    <a:pt x="69" y="92"/>
                  </a:cubicBezTo>
                  <a:cubicBezTo>
                    <a:pt x="72" y="98"/>
                    <a:pt x="72" y="98"/>
                    <a:pt x="72" y="98"/>
                  </a:cubicBezTo>
                  <a:cubicBezTo>
                    <a:pt x="66" y="100"/>
                    <a:pt x="66" y="100"/>
                    <a:pt x="66" y="100"/>
                  </a:cubicBezTo>
                  <a:cubicBezTo>
                    <a:pt x="66" y="100"/>
                    <a:pt x="66" y="100"/>
                    <a:pt x="66" y="100"/>
                  </a:cubicBezTo>
                  <a:close/>
                  <a:moveTo>
                    <a:pt x="52" y="118"/>
                  </a:moveTo>
                  <a:cubicBezTo>
                    <a:pt x="50" y="113"/>
                    <a:pt x="50" y="113"/>
                    <a:pt x="50" y="113"/>
                  </a:cubicBezTo>
                  <a:cubicBezTo>
                    <a:pt x="55" y="111"/>
                    <a:pt x="55" y="111"/>
                    <a:pt x="55" y="111"/>
                  </a:cubicBezTo>
                  <a:cubicBezTo>
                    <a:pt x="58" y="116"/>
                    <a:pt x="58" y="116"/>
                    <a:pt x="58" y="116"/>
                  </a:cubicBezTo>
                  <a:cubicBezTo>
                    <a:pt x="52" y="118"/>
                    <a:pt x="52" y="118"/>
                    <a:pt x="52" y="118"/>
                  </a:cubicBezTo>
                  <a:cubicBezTo>
                    <a:pt x="52" y="118"/>
                    <a:pt x="52" y="118"/>
                    <a:pt x="52" y="118"/>
                  </a:cubicBezTo>
                  <a:close/>
                  <a:moveTo>
                    <a:pt x="62" y="114"/>
                  </a:moveTo>
                  <a:cubicBezTo>
                    <a:pt x="59" y="109"/>
                    <a:pt x="59" y="109"/>
                    <a:pt x="59" y="109"/>
                  </a:cubicBezTo>
                  <a:cubicBezTo>
                    <a:pt x="65" y="106"/>
                    <a:pt x="65" y="106"/>
                    <a:pt x="65" y="106"/>
                  </a:cubicBezTo>
                  <a:cubicBezTo>
                    <a:pt x="67" y="112"/>
                    <a:pt x="67" y="112"/>
                    <a:pt x="67" y="112"/>
                  </a:cubicBezTo>
                  <a:cubicBezTo>
                    <a:pt x="62" y="114"/>
                    <a:pt x="62" y="114"/>
                    <a:pt x="62" y="114"/>
                  </a:cubicBezTo>
                  <a:cubicBezTo>
                    <a:pt x="62" y="114"/>
                    <a:pt x="62" y="114"/>
                    <a:pt x="62" y="114"/>
                  </a:cubicBezTo>
                  <a:close/>
                  <a:moveTo>
                    <a:pt x="71" y="110"/>
                  </a:moveTo>
                  <a:cubicBezTo>
                    <a:pt x="68" y="105"/>
                    <a:pt x="68" y="105"/>
                    <a:pt x="68" y="105"/>
                  </a:cubicBezTo>
                  <a:cubicBezTo>
                    <a:pt x="74" y="102"/>
                    <a:pt x="74" y="102"/>
                    <a:pt x="74" y="102"/>
                  </a:cubicBezTo>
                  <a:cubicBezTo>
                    <a:pt x="76" y="108"/>
                    <a:pt x="76" y="108"/>
                    <a:pt x="76" y="108"/>
                  </a:cubicBezTo>
                  <a:cubicBezTo>
                    <a:pt x="71" y="110"/>
                    <a:pt x="71" y="110"/>
                    <a:pt x="71" y="110"/>
                  </a:cubicBezTo>
                  <a:cubicBezTo>
                    <a:pt x="71" y="110"/>
                    <a:pt x="71" y="110"/>
                    <a:pt x="71" y="110"/>
                  </a:cubicBezTo>
                  <a:close/>
                  <a:moveTo>
                    <a:pt x="57" y="128"/>
                  </a:moveTo>
                  <a:cubicBezTo>
                    <a:pt x="54" y="123"/>
                    <a:pt x="54" y="123"/>
                    <a:pt x="54" y="123"/>
                  </a:cubicBezTo>
                  <a:cubicBezTo>
                    <a:pt x="60" y="120"/>
                    <a:pt x="60" y="120"/>
                    <a:pt x="60" y="120"/>
                  </a:cubicBezTo>
                  <a:cubicBezTo>
                    <a:pt x="62" y="126"/>
                    <a:pt x="62" y="126"/>
                    <a:pt x="62" y="126"/>
                  </a:cubicBezTo>
                  <a:cubicBezTo>
                    <a:pt x="57" y="128"/>
                    <a:pt x="57" y="128"/>
                    <a:pt x="57" y="128"/>
                  </a:cubicBezTo>
                  <a:cubicBezTo>
                    <a:pt x="57" y="128"/>
                    <a:pt x="57" y="128"/>
                    <a:pt x="57" y="128"/>
                  </a:cubicBezTo>
                  <a:close/>
                  <a:moveTo>
                    <a:pt x="66" y="124"/>
                  </a:moveTo>
                  <a:cubicBezTo>
                    <a:pt x="64" y="118"/>
                    <a:pt x="64" y="118"/>
                    <a:pt x="64" y="118"/>
                  </a:cubicBezTo>
                  <a:cubicBezTo>
                    <a:pt x="69" y="116"/>
                    <a:pt x="69" y="116"/>
                    <a:pt x="69" y="116"/>
                  </a:cubicBezTo>
                  <a:cubicBezTo>
                    <a:pt x="71" y="122"/>
                    <a:pt x="71" y="122"/>
                    <a:pt x="71" y="122"/>
                  </a:cubicBezTo>
                  <a:cubicBezTo>
                    <a:pt x="66" y="124"/>
                    <a:pt x="66" y="124"/>
                    <a:pt x="66" y="124"/>
                  </a:cubicBezTo>
                  <a:cubicBezTo>
                    <a:pt x="66" y="124"/>
                    <a:pt x="66" y="124"/>
                    <a:pt x="66" y="124"/>
                  </a:cubicBezTo>
                  <a:close/>
                  <a:moveTo>
                    <a:pt x="75" y="120"/>
                  </a:moveTo>
                  <a:cubicBezTo>
                    <a:pt x="73" y="114"/>
                    <a:pt x="73" y="114"/>
                    <a:pt x="73" y="114"/>
                  </a:cubicBezTo>
                  <a:cubicBezTo>
                    <a:pt x="78" y="112"/>
                    <a:pt x="78" y="112"/>
                    <a:pt x="78" y="112"/>
                  </a:cubicBezTo>
                  <a:cubicBezTo>
                    <a:pt x="80" y="117"/>
                    <a:pt x="80" y="117"/>
                    <a:pt x="80" y="117"/>
                  </a:cubicBezTo>
                  <a:cubicBezTo>
                    <a:pt x="75" y="120"/>
                    <a:pt x="75" y="120"/>
                    <a:pt x="75" y="120"/>
                  </a:cubicBezTo>
                  <a:cubicBezTo>
                    <a:pt x="75" y="120"/>
                    <a:pt x="75" y="120"/>
                    <a:pt x="75" y="120"/>
                  </a:cubicBezTo>
                  <a:close/>
                  <a:moveTo>
                    <a:pt x="61" y="138"/>
                  </a:moveTo>
                  <a:cubicBezTo>
                    <a:pt x="59" y="133"/>
                    <a:pt x="59" y="133"/>
                    <a:pt x="59" y="133"/>
                  </a:cubicBezTo>
                  <a:cubicBezTo>
                    <a:pt x="64" y="130"/>
                    <a:pt x="64" y="130"/>
                    <a:pt x="64" y="130"/>
                  </a:cubicBezTo>
                  <a:cubicBezTo>
                    <a:pt x="67" y="135"/>
                    <a:pt x="67" y="135"/>
                    <a:pt x="67" y="135"/>
                  </a:cubicBezTo>
                  <a:cubicBezTo>
                    <a:pt x="61" y="138"/>
                    <a:pt x="61" y="138"/>
                    <a:pt x="61" y="138"/>
                  </a:cubicBezTo>
                  <a:cubicBezTo>
                    <a:pt x="61" y="138"/>
                    <a:pt x="61" y="138"/>
                    <a:pt x="61" y="138"/>
                  </a:cubicBezTo>
                  <a:close/>
                  <a:moveTo>
                    <a:pt x="71" y="134"/>
                  </a:moveTo>
                  <a:cubicBezTo>
                    <a:pt x="68" y="128"/>
                    <a:pt x="68" y="128"/>
                    <a:pt x="68" y="128"/>
                  </a:cubicBezTo>
                  <a:cubicBezTo>
                    <a:pt x="74" y="126"/>
                    <a:pt x="74" y="126"/>
                    <a:pt x="74" y="126"/>
                  </a:cubicBezTo>
                  <a:cubicBezTo>
                    <a:pt x="76" y="131"/>
                    <a:pt x="76" y="131"/>
                    <a:pt x="76" y="131"/>
                  </a:cubicBezTo>
                  <a:cubicBezTo>
                    <a:pt x="71" y="134"/>
                    <a:pt x="71" y="134"/>
                    <a:pt x="71" y="134"/>
                  </a:cubicBezTo>
                  <a:cubicBezTo>
                    <a:pt x="71" y="134"/>
                    <a:pt x="71" y="134"/>
                    <a:pt x="71" y="134"/>
                  </a:cubicBezTo>
                  <a:close/>
                  <a:moveTo>
                    <a:pt x="80" y="130"/>
                  </a:moveTo>
                  <a:cubicBezTo>
                    <a:pt x="77" y="124"/>
                    <a:pt x="77" y="124"/>
                    <a:pt x="77" y="124"/>
                  </a:cubicBezTo>
                  <a:cubicBezTo>
                    <a:pt x="82" y="122"/>
                    <a:pt x="82" y="122"/>
                    <a:pt x="82" y="122"/>
                  </a:cubicBezTo>
                  <a:cubicBezTo>
                    <a:pt x="85" y="127"/>
                    <a:pt x="85" y="127"/>
                    <a:pt x="85" y="127"/>
                  </a:cubicBezTo>
                  <a:cubicBezTo>
                    <a:pt x="80" y="130"/>
                    <a:pt x="80" y="130"/>
                    <a:pt x="80" y="130"/>
                  </a:cubicBezTo>
                  <a:cubicBezTo>
                    <a:pt x="80" y="130"/>
                    <a:pt x="80" y="130"/>
                    <a:pt x="80" y="13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06" name="Freeform 2162"/>
            <p:cNvSpPr>
              <a:spLocks noEditPoints="1"/>
            </p:cNvSpPr>
            <p:nvPr/>
          </p:nvSpPr>
          <p:spPr bwMode="auto">
            <a:xfrm>
              <a:off x="22139275" y="661988"/>
              <a:ext cx="352425" cy="552450"/>
            </a:xfrm>
            <a:custGeom>
              <a:avLst/>
              <a:gdLst>
                <a:gd name="T0" fmla="*/ 67 w 94"/>
                <a:gd name="T1" fmla="*/ 145 h 147"/>
                <a:gd name="T2" fmla="*/ 39 w 94"/>
                <a:gd name="T3" fmla="*/ 7 h 147"/>
                <a:gd name="T4" fmla="*/ 2 w 94"/>
                <a:gd name="T5" fmla="*/ 23 h 147"/>
                <a:gd name="T6" fmla="*/ 62 w 94"/>
                <a:gd name="T7" fmla="*/ 125 h 147"/>
                <a:gd name="T8" fmla="*/ 59 w 94"/>
                <a:gd name="T9" fmla="*/ 68 h 147"/>
                <a:gd name="T10" fmla="*/ 53 w 94"/>
                <a:gd name="T11" fmla="*/ 71 h 147"/>
                <a:gd name="T12" fmla="*/ 49 w 94"/>
                <a:gd name="T13" fmla="*/ 73 h 147"/>
                <a:gd name="T14" fmla="*/ 44 w 94"/>
                <a:gd name="T15" fmla="*/ 75 h 147"/>
                <a:gd name="T16" fmla="*/ 40 w 94"/>
                <a:gd name="T17" fmla="*/ 77 h 147"/>
                <a:gd name="T18" fmla="*/ 35 w 94"/>
                <a:gd name="T19" fmla="*/ 79 h 147"/>
                <a:gd name="T20" fmla="*/ 54 w 94"/>
                <a:gd name="T21" fmla="*/ 58 h 147"/>
                <a:gd name="T22" fmla="*/ 49 w 94"/>
                <a:gd name="T23" fmla="*/ 61 h 147"/>
                <a:gd name="T24" fmla="*/ 45 w 94"/>
                <a:gd name="T25" fmla="*/ 63 h 147"/>
                <a:gd name="T26" fmla="*/ 39 w 94"/>
                <a:gd name="T27" fmla="*/ 65 h 147"/>
                <a:gd name="T28" fmla="*/ 36 w 94"/>
                <a:gd name="T29" fmla="*/ 67 h 147"/>
                <a:gd name="T30" fmla="*/ 31 w 94"/>
                <a:gd name="T31" fmla="*/ 69 h 147"/>
                <a:gd name="T32" fmla="*/ 50 w 94"/>
                <a:gd name="T33" fmla="*/ 49 h 147"/>
                <a:gd name="T34" fmla="*/ 44 w 94"/>
                <a:gd name="T35" fmla="*/ 51 h 147"/>
                <a:gd name="T36" fmla="*/ 40 w 94"/>
                <a:gd name="T37" fmla="*/ 53 h 147"/>
                <a:gd name="T38" fmla="*/ 35 w 94"/>
                <a:gd name="T39" fmla="*/ 55 h 147"/>
                <a:gd name="T40" fmla="*/ 31 w 94"/>
                <a:gd name="T41" fmla="*/ 57 h 147"/>
                <a:gd name="T42" fmla="*/ 26 w 94"/>
                <a:gd name="T43" fmla="*/ 59 h 147"/>
                <a:gd name="T44" fmla="*/ 45 w 94"/>
                <a:gd name="T45" fmla="*/ 39 h 147"/>
                <a:gd name="T46" fmla="*/ 40 w 94"/>
                <a:gd name="T47" fmla="*/ 41 h 147"/>
                <a:gd name="T48" fmla="*/ 36 w 94"/>
                <a:gd name="T49" fmla="*/ 43 h 147"/>
                <a:gd name="T50" fmla="*/ 31 w 94"/>
                <a:gd name="T51" fmla="*/ 45 h 147"/>
                <a:gd name="T52" fmla="*/ 27 w 94"/>
                <a:gd name="T53" fmla="*/ 47 h 147"/>
                <a:gd name="T54" fmla="*/ 22 w 94"/>
                <a:gd name="T55" fmla="*/ 50 h 147"/>
                <a:gd name="T56" fmla="*/ 41 w 94"/>
                <a:gd name="T57" fmla="*/ 29 h 147"/>
                <a:gd name="T58" fmla="*/ 36 w 94"/>
                <a:gd name="T59" fmla="*/ 31 h 147"/>
                <a:gd name="T60" fmla="*/ 32 w 94"/>
                <a:gd name="T61" fmla="*/ 33 h 147"/>
                <a:gd name="T62" fmla="*/ 26 w 94"/>
                <a:gd name="T63" fmla="*/ 36 h 147"/>
                <a:gd name="T64" fmla="*/ 23 w 94"/>
                <a:gd name="T65" fmla="*/ 37 h 147"/>
                <a:gd name="T66" fmla="*/ 17 w 94"/>
                <a:gd name="T67" fmla="*/ 40 h 147"/>
                <a:gd name="T68" fmla="*/ 36 w 94"/>
                <a:gd name="T69" fmla="*/ 19 h 147"/>
                <a:gd name="T70" fmla="*/ 31 w 94"/>
                <a:gd name="T71" fmla="*/ 21 h 147"/>
                <a:gd name="T72" fmla="*/ 27 w 94"/>
                <a:gd name="T73" fmla="*/ 23 h 147"/>
                <a:gd name="T74" fmla="*/ 22 w 94"/>
                <a:gd name="T75" fmla="*/ 26 h 147"/>
                <a:gd name="T76" fmla="*/ 18 w 94"/>
                <a:gd name="T77" fmla="*/ 27 h 147"/>
                <a:gd name="T78" fmla="*/ 13 w 94"/>
                <a:gd name="T79" fmla="*/ 30 h 147"/>
                <a:gd name="T80" fmla="*/ 32 w 94"/>
                <a:gd name="T81" fmla="*/ 9 h 147"/>
                <a:gd name="T82" fmla="*/ 27 w 94"/>
                <a:gd name="T83" fmla="*/ 12 h 147"/>
                <a:gd name="T84" fmla="*/ 23 w 94"/>
                <a:gd name="T85" fmla="*/ 14 h 147"/>
                <a:gd name="T86" fmla="*/ 17 w 94"/>
                <a:gd name="T87" fmla="*/ 16 h 147"/>
                <a:gd name="T88" fmla="*/ 14 w 94"/>
                <a:gd name="T89" fmla="*/ 18 h 147"/>
                <a:gd name="T90" fmla="*/ 8 w 94"/>
                <a:gd name="T91"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 h="147">
                  <a:moveTo>
                    <a:pt x="2" y="23"/>
                  </a:moveTo>
                  <a:cubicBezTo>
                    <a:pt x="54" y="140"/>
                    <a:pt x="54" y="140"/>
                    <a:pt x="54" y="140"/>
                  </a:cubicBezTo>
                  <a:cubicBezTo>
                    <a:pt x="56" y="145"/>
                    <a:pt x="62" y="147"/>
                    <a:pt x="67" y="145"/>
                  </a:cubicBezTo>
                  <a:cubicBezTo>
                    <a:pt x="87" y="136"/>
                    <a:pt x="87" y="136"/>
                    <a:pt x="87" y="136"/>
                  </a:cubicBezTo>
                  <a:cubicBezTo>
                    <a:pt x="91" y="133"/>
                    <a:pt x="94" y="128"/>
                    <a:pt x="91" y="123"/>
                  </a:cubicBezTo>
                  <a:cubicBezTo>
                    <a:pt x="39" y="7"/>
                    <a:pt x="39" y="7"/>
                    <a:pt x="39" y="7"/>
                  </a:cubicBezTo>
                  <a:cubicBezTo>
                    <a:pt x="37" y="2"/>
                    <a:pt x="31" y="0"/>
                    <a:pt x="27" y="2"/>
                  </a:cubicBezTo>
                  <a:cubicBezTo>
                    <a:pt x="6" y="11"/>
                    <a:pt x="6" y="11"/>
                    <a:pt x="6" y="11"/>
                  </a:cubicBezTo>
                  <a:cubicBezTo>
                    <a:pt x="2" y="13"/>
                    <a:pt x="0" y="18"/>
                    <a:pt x="2" y="23"/>
                  </a:cubicBezTo>
                  <a:close/>
                  <a:moveTo>
                    <a:pt x="75" y="119"/>
                  </a:moveTo>
                  <a:cubicBezTo>
                    <a:pt x="77" y="122"/>
                    <a:pt x="75" y="127"/>
                    <a:pt x="71" y="128"/>
                  </a:cubicBezTo>
                  <a:cubicBezTo>
                    <a:pt x="68" y="130"/>
                    <a:pt x="63" y="128"/>
                    <a:pt x="62" y="125"/>
                  </a:cubicBezTo>
                  <a:cubicBezTo>
                    <a:pt x="60" y="121"/>
                    <a:pt x="62" y="117"/>
                    <a:pt x="65" y="115"/>
                  </a:cubicBezTo>
                  <a:cubicBezTo>
                    <a:pt x="69" y="113"/>
                    <a:pt x="74" y="115"/>
                    <a:pt x="75" y="119"/>
                  </a:cubicBezTo>
                  <a:close/>
                  <a:moveTo>
                    <a:pt x="59" y="68"/>
                  </a:moveTo>
                  <a:cubicBezTo>
                    <a:pt x="61" y="74"/>
                    <a:pt x="61" y="74"/>
                    <a:pt x="61" y="74"/>
                  </a:cubicBezTo>
                  <a:cubicBezTo>
                    <a:pt x="56" y="76"/>
                    <a:pt x="56" y="76"/>
                    <a:pt x="56" y="76"/>
                  </a:cubicBezTo>
                  <a:cubicBezTo>
                    <a:pt x="53" y="71"/>
                    <a:pt x="53" y="71"/>
                    <a:pt x="53" y="71"/>
                  </a:cubicBezTo>
                  <a:cubicBezTo>
                    <a:pt x="59" y="68"/>
                    <a:pt x="59" y="68"/>
                    <a:pt x="59" y="68"/>
                  </a:cubicBezTo>
                  <a:cubicBezTo>
                    <a:pt x="59" y="68"/>
                    <a:pt x="59" y="68"/>
                    <a:pt x="59" y="68"/>
                  </a:cubicBezTo>
                  <a:close/>
                  <a:moveTo>
                    <a:pt x="49" y="73"/>
                  </a:moveTo>
                  <a:cubicBezTo>
                    <a:pt x="52" y="78"/>
                    <a:pt x="52" y="78"/>
                    <a:pt x="52" y="78"/>
                  </a:cubicBezTo>
                  <a:cubicBezTo>
                    <a:pt x="46" y="80"/>
                    <a:pt x="46" y="80"/>
                    <a:pt x="46" y="80"/>
                  </a:cubicBezTo>
                  <a:cubicBezTo>
                    <a:pt x="44" y="75"/>
                    <a:pt x="44" y="75"/>
                    <a:pt x="44" y="75"/>
                  </a:cubicBezTo>
                  <a:cubicBezTo>
                    <a:pt x="49" y="73"/>
                    <a:pt x="49" y="73"/>
                    <a:pt x="49" y="73"/>
                  </a:cubicBezTo>
                  <a:cubicBezTo>
                    <a:pt x="49" y="73"/>
                    <a:pt x="49" y="73"/>
                    <a:pt x="49" y="73"/>
                  </a:cubicBezTo>
                  <a:close/>
                  <a:moveTo>
                    <a:pt x="40" y="77"/>
                  </a:moveTo>
                  <a:cubicBezTo>
                    <a:pt x="43" y="82"/>
                    <a:pt x="43" y="82"/>
                    <a:pt x="43" y="82"/>
                  </a:cubicBezTo>
                  <a:cubicBezTo>
                    <a:pt x="37" y="84"/>
                    <a:pt x="37" y="84"/>
                    <a:pt x="37" y="84"/>
                  </a:cubicBezTo>
                  <a:cubicBezTo>
                    <a:pt x="35" y="79"/>
                    <a:pt x="35" y="79"/>
                    <a:pt x="35" y="79"/>
                  </a:cubicBezTo>
                  <a:cubicBezTo>
                    <a:pt x="40" y="77"/>
                    <a:pt x="40" y="77"/>
                    <a:pt x="40" y="77"/>
                  </a:cubicBezTo>
                  <a:cubicBezTo>
                    <a:pt x="40" y="77"/>
                    <a:pt x="40" y="77"/>
                    <a:pt x="40" y="77"/>
                  </a:cubicBezTo>
                  <a:close/>
                  <a:moveTo>
                    <a:pt x="54" y="58"/>
                  </a:moveTo>
                  <a:cubicBezTo>
                    <a:pt x="57" y="64"/>
                    <a:pt x="57" y="64"/>
                    <a:pt x="57" y="64"/>
                  </a:cubicBezTo>
                  <a:cubicBezTo>
                    <a:pt x="51" y="66"/>
                    <a:pt x="51" y="66"/>
                    <a:pt x="51" y="66"/>
                  </a:cubicBezTo>
                  <a:cubicBezTo>
                    <a:pt x="49" y="61"/>
                    <a:pt x="49" y="61"/>
                    <a:pt x="49" y="61"/>
                  </a:cubicBezTo>
                  <a:cubicBezTo>
                    <a:pt x="54" y="58"/>
                    <a:pt x="54" y="58"/>
                    <a:pt x="54" y="58"/>
                  </a:cubicBezTo>
                  <a:cubicBezTo>
                    <a:pt x="54" y="58"/>
                    <a:pt x="54" y="58"/>
                    <a:pt x="54" y="58"/>
                  </a:cubicBezTo>
                  <a:close/>
                  <a:moveTo>
                    <a:pt x="45" y="63"/>
                  </a:moveTo>
                  <a:cubicBezTo>
                    <a:pt x="47" y="68"/>
                    <a:pt x="47" y="68"/>
                    <a:pt x="47" y="68"/>
                  </a:cubicBezTo>
                  <a:cubicBezTo>
                    <a:pt x="42" y="70"/>
                    <a:pt x="42" y="70"/>
                    <a:pt x="42" y="70"/>
                  </a:cubicBezTo>
                  <a:cubicBezTo>
                    <a:pt x="39" y="65"/>
                    <a:pt x="39" y="65"/>
                    <a:pt x="39" y="65"/>
                  </a:cubicBezTo>
                  <a:cubicBezTo>
                    <a:pt x="45" y="63"/>
                    <a:pt x="45" y="63"/>
                    <a:pt x="45" y="63"/>
                  </a:cubicBezTo>
                  <a:cubicBezTo>
                    <a:pt x="45" y="63"/>
                    <a:pt x="45" y="63"/>
                    <a:pt x="45" y="63"/>
                  </a:cubicBezTo>
                  <a:close/>
                  <a:moveTo>
                    <a:pt x="36" y="67"/>
                  </a:moveTo>
                  <a:cubicBezTo>
                    <a:pt x="38" y="72"/>
                    <a:pt x="38" y="72"/>
                    <a:pt x="38" y="72"/>
                  </a:cubicBezTo>
                  <a:cubicBezTo>
                    <a:pt x="33" y="74"/>
                    <a:pt x="33" y="74"/>
                    <a:pt x="33" y="74"/>
                  </a:cubicBezTo>
                  <a:cubicBezTo>
                    <a:pt x="31" y="69"/>
                    <a:pt x="31" y="69"/>
                    <a:pt x="31" y="69"/>
                  </a:cubicBezTo>
                  <a:cubicBezTo>
                    <a:pt x="36" y="67"/>
                    <a:pt x="36" y="67"/>
                    <a:pt x="36" y="67"/>
                  </a:cubicBezTo>
                  <a:cubicBezTo>
                    <a:pt x="36" y="67"/>
                    <a:pt x="36" y="67"/>
                    <a:pt x="36" y="67"/>
                  </a:cubicBezTo>
                  <a:close/>
                  <a:moveTo>
                    <a:pt x="50" y="49"/>
                  </a:moveTo>
                  <a:cubicBezTo>
                    <a:pt x="52" y="54"/>
                    <a:pt x="52" y="54"/>
                    <a:pt x="52" y="54"/>
                  </a:cubicBezTo>
                  <a:cubicBezTo>
                    <a:pt x="47" y="56"/>
                    <a:pt x="47" y="56"/>
                    <a:pt x="47" y="56"/>
                  </a:cubicBezTo>
                  <a:cubicBezTo>
                    <a:pt x="44" y="51"/>
                    <a:pt x="44" y="51"/>
                    <a:pt x="44" y="51"/>
                  </a:cubicBezTo>
                  <a:cubicBezTo>
                    <a:pt x="50" y="49"/>
                    <a:pt x="50" y="49"/>
                    <a:pt x="50" y="49"/>
                  </a:cubicBezTo>
                  <a:cubicBezTo>
                    <a:pt x="50" y="49"/>
                    <a:pt x="50" y="49"/>
                    <a:pt x="50" y="49"/>
                  </a:cubicBezTo>
                  <a:close/>
                  <a:moveTo>
                    <a:pt x="40" y="53"/>
                  </a:moveTo>
                  <a:cubicBezTo>
                    <a:pt x="43" y="58"/>
                    <a:pt x="43" y="58"/>
                    <a:pt x="43" y="58"/>
                  </a:cubicBezTo>
                  <a:cubicBezTo>
                    <a:pt x="38" y="61"/>
                    <a:pt x="38" y="61"/>
                    <a:pt x="38" y="61"/>
                  </a:cubicBezTo>
                  <a:cubicBezTo>
                    <a:pt x="35" y="55"/>
                    <a:pt x="35" y="55"/>
                    <a:pt x="35" y="55"/>
                  </a:cubicBezTo>
                  <a:cubicBezTo>
                    <a:pt x="40" y="53"/>
                    <a:pt x="40" y="53"/>
                    <a:pt x="40" y="53"/>
                  </a:cubicBezTo>
                  <a:cubicBezTo>
                    <a:pt x="40" y="53"/>
                    <a:pt x="40" y="53"/>
                    <a:pt x="40" y="53"/>
                  </a:cubicBezTo>
                  <a:close/>
                  <a:moveTo>
                    <a:pt x="31" y="57"/>
                  </a:moveTo>
                  <a:cubicBezTo>
                    <a:pt x="34" y="62"/>
                    <a:pt x="34" y="62"/>
                    <a:pt x="34" y="62"/>
                  </a:cubicBezTo>
                  <a:cubicBezTo>
                    <a:pt x="29" y="65"/>
                    <a:pt x="29" y="65"/>
                    <a:pt x="29" y="65"/>
                  </a:cubicBezTo>
                  <a:cubicBezTo>
                    <a:pt x="26" y="59"/>
                    <a:pt x="26" y="59"/>
                    <a:pt x="26" y="59"/>
                  </a:cubicBezTo>
                  <a:cubicBezTo>
                    <a:pt x="31" y="57"/>
                    <a:pt x="31" y="57"/>
                    <a:pt x="31" y="57"/>
                  </a:cubicBezTo>
                  <a:cubicBezTo>
                    <a:pt x="31" y="57"/>
                    <a:pt x="31" y="57"/>
                    <a:pt x="31" y="57"/>
                  </a:cubicBezTo>
                  <a:close/>
                  <a:moveTo>
                    <a:pt x="45" y="39"/>
                  </a:moveTo>
                  <a:cubicBezTo>
                    <a:pt x="48" y="44"/>
                    <a:pt x="48" y="44"/>
                    <a:pt x="48" y="44"/>
                  </a:cubicBezTo>
                  <a:cubicBezTo>
                    <a:pt x="42" y="47"/>
                    <a:pt x="42" y="47"/>
                    <a:pt x="42" y="47"/>
                  </a:cubicBezTo>
                  <a:cubicBezTo>
                    <a:pt x="40" y="41"/>
                    <a:pt x="40" y="41"/>
                    <a:pt x="40" y="41"/>
                  </a:cubicBezTo>
                  <a:cubicBezTo>
                    <a:pt x="45" y="39"/>
                    <a:pt x="45" y="39"/>
                    <a:pt x="45" y="39"/>
                  </a:cubicBezTo>
                  <a:cubicBezTo>
                    <a:pt x="45" y="39"/>
                    <a:pt x="45" y="39"/>
                    <a:pt x="45" y="39"/>
                  </a:cubicBezTo>
                  <a:close/>
                  <a:moveTo>
                    <a:pt x="36" y="43"/>
                  </a:moveTo>
                  <a:cubicBezTo>
                    <a:pt x="38" y="48"/>
                    <a:pt x="38" y="48"/>
                    <a:pt x="38" y="48"/>
                  </a:cubicBezTo>
                  <a:cubicBezTo>
                    <a:pt x="33" y="51"/>
                    <a:pt x="33" y="51"/>
                    <a:pt x="33" y="51"/>
                  </a:cubicBezTo>
                  <a:cubicBezTo>
                    <a:pt x="31" y="45"/>
                    <a:pt x="31" y="45"/>
                    <a:pt x="31" y="45"/>
                  </a:cubicBezTo>
                  <a:cubicBezTo>
                    <a:pt x="36" y="43"/>
                    <a:pt x="36" y="43"/>
                    <a:pt x="36" y="43"/>
                  </a:cubicBezTo>
                  <a:cubicBezTo>
                    <a:pt x="36" y="43"/>
                    <a:pt x="36" y="43"/>
                    <a:pt x="36" y="43"/>
                  </a:cubicBezTo>
                  <a:close/>
                  <a:moveTo>
                    <a:pt x="27" y="47"/>
                  </a:moveTo>
                  <a:cubicBezTo>
                    <a:pt x="29" y="52"/>
                    <a:pt x="29" y="52"/>
                    <a:pt x="29" y="52"/>
                  </a:cubicBezTo>
                  <a:cubicBezTo>
                    <a:pt x="24" y="55"/>
                    <a:pt x="24" y="55"/>
                    <a:pt x="24" y="55"/>
                  </a:cubicBezTo>
                  <a:cubicBezTo>
                    <a:pt x="22" y="50"/>
                    <a:pt x="22" y="50"/>
                    <a:pt x="22" y="50"/>
                  </a:cubicBezTo>
                  <a:cubicBezTo>
                    <a:pt x="27" y="47"/>
                    <a:pt x="27" y="47"/>
                    <a:pt x="27" y="47"/>
                  </a:cubicBezTo>
                  <a:cubicBezTo>
                    <a:pt x="27" y="47"/>
                    <a:pt x="27" y="47"/>
                    <a:pt x="27" y="47"/>
                  </a:cubicBezTo>
                  <a:close/>
                  <a:moveTo>
                    <a:pt x="41" y="29"/>
                  </a:moveTo>
                  <a:cubicBezTo>
                    <a:pt x="43" y="34"/>
                    <a:pt x="43" y="34"/>
                    <a:pt x="43" y="34"/>
                  </a:cubicBezTo>
                  <a:cubicBezTo>
                    <a:pt x="38" y="37"/>
                    <a:pt x="38" y="37"/>
                    <a:pt x="38" y="37"/>
                  </a:cubicBezTo>
                  <a:cubicBezTo>
                    <a:pt x="36" y="31"/>
                    <a:pt x="36" y="31"/>
                    <a:pt x="36" y="31"/>
                  </a:cubicBezTo>
                  <a:cubicBezTo>
                    <a:pt x="41" y="29"/>
                    <a:pt x="41" y="29"/>
                    <a:pt x="41" y="29"/>
                  </a:cubicBezTo>
                  <a:cubicBezTo>
                    <a:pt x="41" y="29"/>
                    <a:pt x="41" y="29"/>
                    <a:pt x="41" y="29"/>
                  </a:cubicBezTo>
                  <a:close/>
                  <a:moveTo>
                    <a:pt x="32" y="33"/>
                  </a:moveTo>
                  <a:cubicBezTo>
                    <a:pt x="34" y="38"/>
                    <a:pt x="34" y="38"/>
                    <a:pt x="34" y="38"/>
                  </a:cubicBezTo>
                  <a:cubicBezTo>
                    <a:pt x="29" y="41"/>
                    <a:pt x="29" y="41"/>
                    <a:pt x="29" y="41"/>
                  </a:cubicBezTo>
                  <a:cubicBezTo>
                    <a:pt x="26" y="36"/>
                    <a:pt x="26" y="36"/>
                    <a:pt x="26" y="36"/>
                  </a:cubicBezTo>
                  <a:cubicBezTo>
                    <a:pt x="32" y="33"/>
                    <a:pt x="32" y="33"/>
                    <a:pt x="32" y="33"/>
                  </a:cubicBezTo>
                  <a:cubicBezTo>
                    <a:pt x="32" y="33"/>
                    <a:pt x="32" y="33"/>
                    <a:pt x="32" y="33"/>
                  </a:cubicBezTo>
                  <a:close/>
                  <a:moveTo>
                    <a:pt x="23" y="37"/>
                  </a:moveTo>
                  <a:cubicBezTo>
                    <a:pt x="25" y="43"/>
                    <a:pt x="25" y="43"/>
                    <a:pt x="25" y="43"/>
                  </a:cubicBezTo>
                  <a:cubicBezTo>
                    <a:pt x="20" y="45"/>
                    <a:pt x="20" y="45"/>
                    <a:pt x="20" y="45"/>
                  </a:cubicBezTo>
                  <a:cubicBezTo>
                    <a:pt x="17" y="40"/>
                    <a:pt x="17" y="40"/>
                    <a:pt x="17" y="40"/>
                  </a:cubicBezTo>
                  <a:cubicBezTo>
                    <a:pt x="23" y="37"/>
                    <a:pt x="23" y="37"/>
                    <a:pt x="23" y="37"/>
                  </a:cubicBezTo>
                  <a:cubicBezTo>
                    <a:pt x="23" y="37"/>
                    <a:pt x="23" y="37"/>
                    <a:pt x="23" y="37"/>
                  </a:cubicBezTo>
                  <a:close/>
                  <a:moveTo>
                    <a:pt x="36" y="19"/>
                  </a:moveTo>
                  <a:cubicBezTo>
                    <a:pt x="39" y="25"/>
                    <a:pt x="39" y="25"/>
                    <a:pt x="39" y="25"/>
                  </a:cubicBezTo>
                  <a:cubicBezTo>
                    <a:pt x="34" y="27"/>
                    <a:pt x="34" y="27"/>
                    <a:pt x="34" y="27"/>
                  </a:cubicBezTo>
                  <a:cubicBezTo>
                    <a:pt x="31" y="21"/>
                    <a:pt x="31" y="21"/>
                    <a:pt x="31" y="21"/>
                  </a:cubicBezTo>
                  <a:cubicBezTo>
                    <a:pt x="36" y="19"/>
                    <a:pt x="36" y="19"/>
                    <a:pt x="36" y="19"/>
                  </a:cubicBezTo>
                  <a:cubicBezTo>
                    <a:pt x="36" y="19"/>
                    <a:pt x="36" y="19"/>
                    <a:pt x="36" y="19"/>
                  </a:cubicBezTo>
                  <a:close/>
                  <a:moveTo>
                    <a:pt x="27" y="23"/>
                  </a:moveTo>
                  <a:cubicBezTo>
                    <a:pt x="30" y="29"/>
                    <a:pt x="30" y="29"/>
                    <a:pt x="30" y="29"/>
                  </a:cubicBezTo>
                  <a:cubicBezTo>
                    <a:pt x="24" y="31"/>
                    <a:pt x="24" y="31"/>
                    <a:pt x="24" y="31"/>
                  </a:cubicBezTo>
                  <a:cubicBezTo>
                    <a:pt x="22" y="26"/>
                    <a:pt x="22" y="26"/>
                    <a:pt x="22" y="26"/>
                  </a:cubicBezTo>
                  <a:cubicBezTo>
                    <a:pt x="27" y="23"/>
                    <a:pt x="27" y="23"/>
                    <a:pt x="27" y="23"/>
                  </a:cubicBezTo>
                  <a:cubicBezTo>
                    <a:pt x="27" y="23"/>
                    <a:pt x="27" y="23"/>
                    <a:pt x="27" y="23"/>
                  </a:cubicBezTo>
                  <a:close/>
                  <a:moveTo>
                    <a:pt x="18" y="27"/>
                  </a:moveTo>
                  <a:cubicBezTo>
                    <a:pt x="21" y="33"/>
                    <a:pt x="21" y="33"/>
                    <a:pt x="21" y="33"/>
                  </a:cubicBezTo>
                  <a:cubicBezTo>
                    <a:pt x="15" y="35"/>
                    <a:pt x="15" y="35"/>
                    <a:pt x="15" y="35"/>
                  </a:cubicBezTo>
                  <a:cubicBezTo>
                    <a:pt x="13" y="30"/>
                    <a:pt x="13" y="30"/>
                    <a:pt x="13" y="30"/>
                  </a:cubicBezTo>
                  <a:cubicBezTo>
                    <a:pt x="18" y="27"/>
                    <a:pt x="18" y="27"/>
                    <a:pt x="18" y="27"/>
                  </a:cubicBezTo>
                  <a:cubicBezTo>
                    <a:pt x="18" y="27"/>
                    <a:pt x="18" y="27"/>
                    <a:pt x="18" y="27"/>
                  </a:cubicBezTo>
                  <a:close/>
                  <a:moveTo>
                    <a:pt x="32" y="9"/>
                  </a:moveTo>
                  <a:cubicBezTo>
                    <a:pt x="34" y="15"/>
                    <a:pt x="34" y="15"/>
                    <a:pt x="34" y="15"/>
                  </a:cubicBezTo>
                  <a:cubicBezTo>
                    <a:pt x="29" y="17"/>
                    <a:pt x="29" y="17"/>
                    <a:pt x="29" y="17"/>
                  </a:cubicBezTo>
                  <a:cubicBezTo>
                    <a:pt x="27" y="12"/>
                    <a:pt x="27" y="12"/>
                    <a:pt x="27" y="12"/>
                  </a:cubicBezTo>
                  <a:cubicBezTo>
                    <a:pt x="32" y="9"/>
                    <a:pt x="32" y="9"/>
                    <a:pt x="32" y="9"/>
                  </a:cubicBezTo>
                  <a:cubicBezTo>
                    <a:pt x="32" y="9"/>
                    <a:pt x="32" y="9"/>
                    <a:pt x="32" y="9"/>
                  </a:cubicBezTo>
                  <a:close/>
                  <a:moveTo>
                    <a:pt x="23" y="14"/>
                  </a:moveTo>
                  <a:cubicBezTo>
                    <a:pt x="25" y="19"/>
                    <a:pt x="25" y="19"/>
                    <a:pt x="25" y="19"/>
                  </a:cubicBezTo>
                  <a:cubicBezTo>
                    <a:pt x="20" y="21"/>
                    <a:pt x="20" y="21"/>
                    <a:pt x="20" y="21"/>
                  </a:cubicBezTo>
                  <a:cubicBezTo>
                    <a:pt x="17" y="16"/>
                    <a:pt x="17" y="16"/>
                    <a:pt x="17" y="16"/>
                  </a:cubicBezTo>
                  <a:cubicBezTo>
                    <a:pt x="23" y="14"/>
                    <a:pt x="23" y="14"/>
                    <a:pt x="23" y="14"/>
                  </a:cubicBezTo>
                  <a:cubicBezTo>
                    <a:pt x="23" y="14"/>
                    <a:pt x="23" y="14"/>
                    <a:pt x="23" y="14"/>
                  </a:cubicBezTo>
                  <a:close/>
                  <a:moveTo>
                    <a:pt x="14" y="18"/>
                  </a:moveTo>
                  <a:cubicBezTo>
                    <a:pt x="16" y="23"/>
                    <a:pt x="16" y="23"/>
                    <a:pt x="16" y="23"/>
                  </a:cubicBezTo>
                  <a:cubicBezTo>
                    <a:pt x="11" y="25"/>
                    <a:pt x="11" y="25"/>
                    <a:pt x="11" y="25"/>
                  </a:cubicBezTo>
                  <a:cubicBezTo>
                    <a:pt x="8" y="20"/>
                    <a:pt x="8" y="20"/>
                    <a:pt x="8" y="20"/>
                  </a:cubicBezTo>
                  <a:cubicBezTo>
                    <a:pt x="14" y="18"/>
                    <a:pt x="14" y="18"/>
                    <a:pt x="14" y="18"/>
                  </a:cubicBezTo>
                  <a:cubicBezTo>
                    <a:pt x="14" y="18"/>
                    <a:pt x="14" y="18"/>
                    <a:pt x="14" y="18"/>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07" name="Freeform 2163"/>
            <p:cNvSpPr>
              <a:spLocks noEditPoints="1"/>
            </p:cNvSpPr>
            <p:nvPr/>
          </p:nvSpPr>
          <p:spPr bwMode="auto">
            <a:xfrm>
              <a:off x="22142450" y="3119438"/>
              <a:ext cx="331788" cy="560388"/>
            </a:xfrm>
            <a:custGeom>
              <a:avLst/>
              <a:gdLst>
                <a:gd name="T0" fmla="*/ 80 w 88"/>
                <a:gd name="T1" fmla="*/ 10 h 149"/>
                <a:gd name="T2" fmla="*/ 2 w 88"/>
                <a:gd name="T3" fmla="*/ 127 h 149"/>
                <a:gd name="T4" fmla="*/ 40 w 88"/>
                <a:gd name="T5" fmla="*/ 142 h 149"/>
                <a:gd name="T6" fmla="*/ 70 w 88"/>
                <a:gd name="T7" fmla="*/ 28 h 149"/>
                <a:gd name="T8" fmla="*/ 32 w 88"/>
                <a:gd name="T9" fmla="*/ 70 h 149"/>
                <a:gd name="T10" fmla="*/ 37 w 88"/>
                <a:gd name="T11" fmla="*/ 72 h 149"/>
                <a:gd name="T12" fmla="*/ 42 w 88"/>
                <a:gd name="T13" fmla="*/ 73 h 149"/>
                <a:gd name="T14" fmla="*/ 47 w 88"/>
                <a:gd name="T15" fmla="*/ 75 h 149"/>
                <a:gd name="T16" fmla="*/ 51 w 88"/>
                <a:gd name="T17" fmla="*/ 77 h 149"/>
                <a:gd name="T18" fmla="*/ 56 w 88"/>
                <a:gd name="T19" fmla="*/ 79 h 149"/>
                <a:gd name="T20" fmla="*/ 28 w 88"/>
                <a:gd name="T21" fmla="*/ 80 h 149"/>
                <a:gd name="T22" fmla="*/ 34 w 88"/>
                <a:gd name="T23" fmla="*/ 82 h 149"/>
                <a:gd name="T24" fmla="*/ 38 w 88"/>
                <a:gd name="T25" fmla="*/ 83 h 149"/>
                <a:gd name="T26" fmla="*/ 43 w 88"/>
                <a:gd name="T27" fmla="*/ 85 h 149"/>
                <a:gd name="T28" fmla="*/ 47 w 88"/>
                <a:gd name="T29" fmla="*/ 87 h 149"/>
                <a:gd name="T30" fmla="*/ 52 w 88"/>
                <a:gd name="T31" fmla="*/ 89 h 149"/>
                <a:gd name="T32" fmla="*/ 24 w 88"/>
                <a:gd name="T33" fmla="*/ 90 h 149"/>
                <a:gd name="T34" fmla="*/ 30 w 88"/>
                <a:gd name="T35" fmla="*/ 92 h 149"/>
                <a:gd name="T36" fmla="*/ 34 w 88"/>
                <a:gd name="T37" fmla="*/ 93 h 149"/>
                <a:gd name="T38" fmla="*/ 39 w 88"/>
                <a:gd name="T39" fmla="*/ 96 h 149"/>
                <a:gd name="T40" fmla="*/ 43 w 88"/>
                <a:gd name="T41" fmla="*/ 97 h 149"/>
                <a:gd name="T42" fmla="*/ 49 w 88"/>
                <a:gd name="T43" fmla="*/ 99 h 149"/>
                <a:gd name="T44" fmla="*/ 21 w 88"/>
                <a:gd name="T45" fmla="*/ 100 h 149"/>
                <a:gd name="T46" fmla="*/ 26 w 88"/>
                <a:gd name="T47" fmla="*/ 102 h 149"/>
                <a:gd name="T48" fmla="*/ 30 w 88"/>
                <a:gd name="T49" fmla="*/ 103 h 149"/>
                <a:gd name="T50" fmla="*/ 36 w 88"/>
                <a:gd name="T51" fmla="*/ 106 h 149"/>
                <a:gd name="T52" fmla="*/ 39 w 88"/>
                <a:gd name="T53" fmla="*/ 107 h 149"/>
                <a:gd name="T54" fmla="*/ 45 w 88"/>
                <a:gd name="T55" fmla="*/ 109 h 149"/>
                <a:gd name="T56" fmla="*/ 17 w 88"/>
                <a:gd name="T57" fmla="*/ 110 h 149"/>
                <a:gd name="T58" fmla="*/ 22 w 88"/>
                <a:gd name="T59" fmla="*/ 112 h 149"/>
                <a:gd name="T60" fmla="*/ 26 w 88"/>
                <a:gd name="T61" fmla="*/ 114 h 149"/>
                <a:gd name="T62" fmla="*/ 32 w 88"/>
                <a:gd name="T63" fmla="*/ 116 h 149"/>
                <a:gd name="T64" fmla="*/ 36 w 88"/>
                <a:gd name="T65" fmla="*/ 117 h 149"/>
                <a:gd name="T66" fmla="*/ 41 w 88"/>
                <a:gd name="T67" fmla="*/ 119 h 149"/>
                <a:gd name="T68" fmla="*/ 13 w 88"/>
                <a:gd name="T69" fmla="*/ 120 h 149"/>
                <a:gd name="T70" fmla="*/ 18 w 88"/>
                <a:gd name="T71" fmla="*/ 122 h 149"/>
                <a:gd name="T72" fmla="*/ 23 w 88"/>
                <a:gd name="T73" fmla="*/ 124 h 149"/>
                <a:gd name="T74" fmla="*/ 28 w 88"/>
                <a:gd name="T75" fmla="*/ 126 h 149"/>
                <a:gd name="T76" fmla="*/ 32 w 88"/>
                <a:gd name="T77" fmla="*/ 127 h 149"/>
                <a:gd name="T78" fmla="*/ 37 w 88"/>
                <a:gd name="T79" fmla="*/ 129 h 149"/>
                <a:gd name="T80" fmla="*/ 9 w 88"/>
                <a:gd name="T81" fmla="*/ 130 h 149"/>
                <a:gd name="T82" fmla="*/ 15 w 88"/>
                <a:gd name="T83" fmla="*/ 132 h 149"/>
                <a:gd name="T84" fmla="*/ 19 w 88"/>
                <a:gd name="T85" fmla="*/ 134 h 149"/>
                <a:gd name="T86" fmla="*/ 24 w 88"/>
                <a:gd name="T87" fmla="*/ 136 h 149"/>
                <a:gd name="T88" fmla="*/ 28 w 88"/>
                <a:gd name="T89" fmla="*/ 137 h 149"/>
                <a:gd name="T90" fmla="*/ 33 w 88"/>
                <a:gd name="T91" fmla="*/ 13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149">
                  <a:moveTo>
                    <a:pt x="40" y="142"/>
                  </a:moveTo>
                  <a:cubicBezTo>
                    <a:pt x="86" y="22"/>
                    <a:pt x="86" y="22"/>
                    <a:pt x="86" y="22"/>
                  </a:cubicBezTo>
                  <a:cubicBezTo>
                    <a:pt x="88" y="17"/>
                    <a:pt x="85" y="12"/>
                    <a:pt x="80" y="10"/>
                  </a:cubicBezTo>
                  <a:cubicBezTo>
                    <a:pt x="60" y="2"/>
                    <a:pt x="60" y="2"/>
                    <a:pt x="60" y="2"/>
                  </a:cubicBezTo>
                  <a:cubicBezTo>
                    <a:pt x="55" y="0"/>
                    <a:pt x="49" y="3"/>
                    <a:pt x="48" y="8"/>
                  </a:cubicBezTo>
                  <a:cubicBezTo>
                    <a:pt x="2" y="127"/>
                    <a:pt x="2" y="127"/>
                    <a:pt x="2" y="127"/>
                  </a:cubicBezTo>
                  <a:cubicBezTo>
                    <a:pt x="0" y="132"/>
                    <a:pt x="3" y="137"/>
                    <a:pt x="8" y="139"/>
                  </a:cubicBezTo>
                  <a:cubicBezTo>
                    <a:pt x="28" y="147"/>
                    <a:pt x="28" y="147"/>
                    <a:pt x="28" y="147"/>
                  </a:cubicBezTo>
                  <a:cubicBezTo>
                    <a:pt x="33" y="149"/>
                    <a:pt x="38" y="147"/>
                    <a:pt x="40" y="142"/>
                  </a:cubicBezTo>
                  <a:close/>
                  <a:moveTo>
                    <a:pt x="56" y="22"/>
                  </a:moveTo>
                  <a:cubicBezTo>
                    <a:pt x="57" y="19"/>
                    <a:pt x="62" y="17"/>
                    <a:pt x="65" y="18"/>
                  </a:cubicBezTo>
                  <a:cubicBezTo>
                    <a:pt x="69" y="20"/>
                    <a:pt x="71" y="24"/>
                    <a:pt x="70" y="28"/>
                  </a:cubicBezTo>
                  <a:cubicBezTo>
                    <a:pt x="68" y="31"/>
                    <a:pt x="64" y="33"/>
                    <a:pt x="60" y="32"/>
                  </a:cubicBezTo>
                  <a:cubicBezTo>
                    <a:pt x="56" y="30"/>
                    <a:pt x="54" y="26"/>
                    <a:pt x="56" y="22"/>
                  </a:cubicBezTo>
                  <a:close/>
                  <a:moveTo>
                    <a:pt x="32" y="70"/>
                  </a:moveTo>
                  <a:cubicBezTo>
                    <a:pt x="34" y="64"/>
                    <a:pt x="34" y="64"/>
                    <a:pt x="34" y="64"/>
                  </a:cubicBezTo>
                  <a:cubicBezTo>
                    <a:pt x="40" y="66"/>
                    <a:pt x="40" y="66"/>
                    <a:pt x="40" y="66"/>
                  </a:cubicBezTo>
                  <a:cubicBezTo>
                    <a:pt x="37" y="72"/>
                    <a:pt x="37" y="72"/>
                    <a:pt x="37" y="72"/>
                  </a:cubicBezTo>
                  <a:cubicBezTo>
                    <a:pt x="32" y="70"/>
                    <a:pt x="32" y="70"/>
                    <a:pt x="32" y="70"/>
                  </a:cubicBezTo>
                  <a:cubicBezTo>
                    <a:pt x="32" y="70"/>
                    <a:pt x="32" y="70"/>
                    <a:pt x="32" y="70"/>
                  </a:cubicBezTo>
                  <a:close/>
                  <a:moveTo>
                    <a:pt x="42" y="73"/>
                  </a:moveTo>
                  <a:cubicBezTo>
                    <a:pt x="44" y="68"/>
                    <a:pt x="44" y="68"/>
                    <a:pt x="44" y="68"/>
                  </a:cubicBezTo>
                  <a:cubicBezTo>
                    <a:pt x="49" y="70"/>
                    <a:pt x="49" y="70"/>
                    <a:pt x="49" y="70"/>
                  </a:cubicBezTo>
                  <a:cubicBezTo>
                    <a:pt x="47" y="75"/>
                    <a:pt x="47" y="75"/>
                    <a:pt x="47" y="75"/>
                  </a:cubicBezTo>
                  <a:cubicBezTo>
                    <a:pt x="42" y="73"/>
                    <a:pt x="42" y="73"/>
                    <a:pt x="42" y="73"/>
                  </a:cubicBezTo>
                  <a:cubicBezTo>
                    <a:pt x="42" y="73"/>
                    <a:pt x="42" y="73"/>
                    <a:pt x="42" y="73"/>
                  </a:cubicBezTo>
                  <a:close/>
                  <a:moveTo>
                    <a:pt x="51" y="77"/>
                  </a:moveTo>
                  <a:cubicBezTo>
                    <a:pt x="53" y="71"/>
                    <a:pt x="53" y="71"/>
                    <a:pt x="53" y="71"/>
                  </a:cubicBezTo>
                  <a:cubicBezTo>
                    <a:pt x="58" y="73"/>
                    <a:pt x="58" y="73"/>
                    <a:pt x="58" y="73"/>
                  </a:cubicBezTo>
                  <a:cubicBezTo>
                    <a:pt x="56" y="79"/>
                    <a:pt x="56" y="79"/>
                    <a:pt x="56" y="79"/>
                  </a:cubicBezTo>
                  <a:cubicBezTo>
                    <a:pt x="51" y="77"/>
                    <a:pt x="51" y="77"/>
                    <a:pt x="51" y="77"/>
                  </a:cubicBezTo>
                  <a:cubicBezTo>
                    <a:pt x="51" y="77"/>
                    <a:pt x="51" y="77"/>
                    <a:pt x="51" y="77"/>
                  </a:cubicBezTo>
                  <a:close/>
                  <a:moveTo>
                    <a:pt x="28" y="80"/>
                  </a:moveTo>
                  <a:cubicBezTo>
                    <a:pt x="30" y="74"/>
                    <a:pt x="30" y="74"/>
                    <a:pt x="30" y="74"/>
                  </a:cubicBezTo>
                  <a:cubicBezTo>
                    <a:pt x="36" y="76"/>
                    <a:pt x="36" y="76"/>
                    <a:pt x="36" y="76"/>
                  </a:cubicBezTo>
                  <a:cubicBezTo>
                    <a:pt x="34" y="82"/>
                    <a:pt x="34" y="82"/>
                    <a:pt x="34" y="82"/>
                  </a:cubicBezTo>
                  <a:cubicBezTo>
                    <a:pt x="28" y="80"/>
                    <a:pt x="28" y="80"/>
                    <a:pt x="28" y="80"/>
                  </a:cubicBezTo>
                  <a:cubicBezTo>
                    <a:pt x="28" y="80"/>
                    <a:pt x="28" y="80"/>
                    <a:pt x="28" y="80"/>
                  </a:cubicBezTo>
                  <a:close/>
                  <a:moveTo>
                    <a:pt x="38" y="83"/>
                  </a:moveTo>
                  <a:cubicBezTo>
                    <a:pt x="40" y="78"/>
                    <a:pt x="40" y="78"/>
                    <a:pt x="40" y="78"/>
                  </a:cubicBezTo>
                  <a:cubicBezTo>
                    <a:pt x="45" y="80"/>
                    <a:pt x="45" y="80"/>
                    <a:pt x="45" y="80"/>
                  </a:cubicBezTo>
                  <a:cubicBezTo>
                    <a:pt x="43" y="85"/>
                    <a:pt x="43" y="85"/>
                    <a:pt x="43" y="85"/>
                  </a:cubicBezTo>
                  <a:cubicBezTo>
                    <a:pt x="38" y="83"/>
                    <a:pt x="38" y="83"/>
                    <a:pt x="38" y="83"/>
                  </a:cubicBezTo>
                  <a:cubicBezTo>
                    <a:pt x="38" y="83"/>
                    <a:pt x="38" y="83"/>
                    <a:pt x="38" y="83"/>
                  </a:cubicBezTo>
                  <a:close/>
                  <a:moveTo>
                    <a:pt x="47" y="87"/>
                  </a:moveTo>
                  <a:cubicBezTo>
                    <a:pt x="49" y="81"/>
                    <a:pt x="49" y="81"/>
                    <a:pt x="49" y="81"/>
                  </a:cubicBezTo>
                  <a:cubicBezTo>
                    <a:pt x="55" y="83"/>
                    <a:pt x="55" y="83"/>
                    <a:pt x="55" y="83"/>
                  </a:cubicBezTo>
                  <a:cubicBezTo>
                    <a:pt x="52" y="89"/>
                    <a:pt x="52" y="89"/>
                    <a:pt x="52" y="89"/>
                  </a:cubicBezTo>
                  <a:cubicBezTo>
                    <a:pt x="47" y="87"/>
                    <a:pt x="47" y="87"/>
                    <a:pt x="47" y="87"/>
                  </a:cubicBezTo>
                  <a:cubicBezTo>
                    <a:pt x="47" y="87"/>
                    <a:pt x="47" y="87"/>
                    <a:pt x="47" y="87"/>
                  </a:cubicBezTo>
                  <a:close/>
                  <a:moveTo>
                    <a:pt x="24" y="90"/>
                  </a:moveTo>
                  <a:cubicBezTo>
                    <a:pt x="27" y="84"/>
                    <a:pt x="27" y="84"/>
                    <a:pt x="27" y="84"/>
                  </a:cubicBezTo>
                  <a:cubicBezTo>
                    <a:pt x="32" y="86"/>
                    <a:pt x="32" y="86"/>
                    <a:pt x="32" y="86"/>
                  </a:cubicBezTo>
                  <a:cubicBezTo>
                    <a:pt x="30" y="92"/>
                    <a:pt x="30" y="92"/>
                    <a:pt x="30" y="92"/>
                  </a:cubicBezTo>
                  <a:cubicBezTo>
                    <a:pt x="24" y="90"/>
                    <a:pt x="24" y="90"/>
                    <a:pt x="24" y="90"/>
                  </a:cubicBezTo>
                  <a:cubicBezTo>
                    <a:pt x="24" y="90"/>
                    <a:pt x="24" y="90"/>
                    <a:pt x="24" y="90"/>
                  </a:cubicBezTo>
                  <a:close/>
                  <a:moveTo>
                    <a:pt x="34" y="93"/>
                  </a:moveTo>
                  <a:cubicBezTo>
                    <a:pt x="36" y="88"/>
                    <a:pt x="36" y="88"/>
                    <a:pt x="36" y="88"/>
                  </a:cubicBezTo>
                  <a:cubicBezTo>
                    <a:pt x="42" y="90"/>
                    <a:pt x="42" y="90"/>
                    <a:pt x="42" y="90"/>
                  </a:cubicBezTo>
                  <a:cubicBezTo>
                    <a:pt x="39" y="96"/>
                    <a:pt x="39" y="96"/>
                    <a:pt x="39" y="96"/>
                  </a:cubicBezTo>
                  <a:cubicBezTo>
                    <a:pt x="34" y="93"/>
                    <a:pt x="34" y="93"/>
                    <a:pt x="34" y="93"/>
                  </a:cubicBezTo>
                  <a:cubicBezTo>
                    <a:pt x="34" y="93"/>
                    <a:pt x="34" y="93"/>
                    <a:pt x="34" y="93"/>
                  </a:cubicBezTo>
                  <a:close/>
                  <a:moveTo>
                    <a:pt x="43" y="97"/>
                  </a:moveTo>
                  <a:cubicBezTo>
                    <a:pt x="45" y="91"/>
                    <a:pt x="45" y="91"/>
                    <a:pt x="45" y="91"/>
                  </a:cubicBezTo>
                  <a:cubicBezTo>
                    <a:pt x="51" y="93"/>
                    <a:pt x="51" y="93"/>
                    <a:pt x="51" y="93"/>
                  </a:cubicBezTo>
                  <a:cubicBezTo>
                    <a:pt x="49" y="99"/>
                    <a:pt x="49" y="99"/>
                    <a:pt x="49" y="99"/>
                  </a:cubicBezTo>
                  <a:cubicBezTo>
                    <a:pt x="43" y="97"/>
                    <a:pt x="43" y="97"/>
                    <a:pt x="43" y="97"/>
                  </a:cubicBezTo>
                  <a:cubicBezTo>
                    <a:pt x="43" y="97"/>
                    <a:pt x="43" y="97"/>
                    <a:pt x="43" y="97"/>
                  </a:cubicBezTo>
                  <a:close/>
                  <a:moveTo>
                    <a:pt x="21" y="100"/>
                  </a:moveTo>
                  <a:cubicBezTo>
                    <a:pt x="23" y="94"/>
                    <a:pt x="23" y="94"/>
                    <a:pt x="23" y="94"/>
                  </a:cubicBezTo>
                  <a:cubicBezTo>
                    <a:pt x="28" y="96"/>
                    <a:pt x="28" y="96"/>
                    <a:pt x="28" y="96"/>
                  </a:cubicBezTo>
                  <a:cubicBezTo>
                    <a:pt x="26" y="102"/>
                    <a:pt x="26" y="102"/>
                    <a:pt x="26" y="102"/>
                  </a:cubicBezTo>
                  <a:cubicBezTo>
                    <a:pt x="21" y="100"/>
                    <a:pt x="21" y="100"/>
                    <a:pt x="21" y="100"/>
                  </a:cubicBezTo>
                  <a:cubicBezTo>
                    <a:pt x="21" y="100"/>
                    <a:pt x="21" y="100"/>
                    <a:pt x="21" y="100"/>
                  </a:cubicBezTo>
                  <a:close/>
                  <a:moveTo>
                    <a:pt x="30" y="103"/>
                  </a:moveTo>
                  <a:cubicBezTo>
                    <a:pt x="32" y="98"/>
                    <a:pt x="32" y="98"/>
                    <a:pt x="32" y="98"/>
                  </a:cubicBezTo>
                  <a:cubicBezTo>
                    <a:pt x="38" y="100"/>
                    <a:pt x="38" y="100"/>
                    <a:pt x="38" y="100"/>
                  </a:cubicBezTo>
                  <a:cubicBezTo>
                    <a:pt x="36" y="106"/>
                    <a:pt x="36" y="106"/>
                    <a:pt x="36" y="106"/>
                  </a:cubicBezTo>
                  <a:cubicBezTo>
                    <a:pt x="30" y="103"/>
                    <a:pt x="30" y="103"/>
                    <a:pt x="30" y="103"/>
                  </a:cubicBezTo>
                  <a:cubicBezTo>
                    <a:pt x="30" y="103"/>
                    <a:pt x="30" y="103"/>
                    <a:pt x="30" y="103"/>
                  </a:cubicBezTo>
                  <a:close/>
                  <a:moveTo>
                    <a:pt x="39" y="107"/>
                  </a:moveTo>
                  <a:cubicBezTo>
                    <a:pt x="41" y="102"/>
                    <a:pt x="41" y="102"/>
                    <a:pt x="41" y="102"/>
                  </a:cubicBezTo>
                  <a:cubicBezTo>
                    <a:pt x="47" y="104"/>
                    <a:pt x="47" y="104"/>
                    <a:pt x="47" y="104"/>
                  </a:cubicBezTo>
                  <a:cubicBezTo>
                    <a:pt x="45" y="109"/>
                    <a:pt x="45" y="109"/>
                    <a:pt x="45" y="109"/>
                  </a:cubicBezTo>
                  <a:cubicBezTo>
                    <a:pt x="39" y="107"/>
                    <a:pt x="39" y="107"/>
                    <a:pt x="39" y="107"/>
                  </a:cubicBezTo>
                  <a:cubicBezTo>
                    <a:pt x="39" y="107"/>
                    <a:pt x="39" y="107"/>
                    <a:pt x="39" y="107"/>
                  </a:cubicBezTo>
                  <a:close/>
                  <a:moveTo>
                    <a:pt x="17" y="110"/>
                  </a:moveTo>
                  <a:cubicBezTo>
                    <a:pt x="19" y="105"/>
                    <a:pt x="19" y="105"/>
                    <a:pt x="19" y="105"/>
                  </a:cubicBezTo>
                  <a:cubicBezTo>
                    <a:pt x="24" y="107"/>
                    <a:pt x="24" y="107"/>
                    <a:pt x="24" y="107"/>
                  </a:cubicBezTo>
                  <a:cubicBezTo>
                    <a:pt x="22" y="112"/>
                    <a:pt x="22" y="112"/>
                    <a:pt x="22" y="112"/>
                  </a:cubicBezTo>
                  <a:cubicBezTo>
                    <a:pt x="17" y="110"/>
                    <a:pt x="17" y="110"/>
                    <a:pt x="17" y="110"/>
                  </a:cubicBezTo>
                  <a:cubicBezTo>
                    <a:pt x="17" y="110"/>
                    <a:pt x="17" y="110"/>
                    <a:pt x="17" y="110"/>
                  </a:cubicBezTo>
                  <a:close/>
                  <a:moveTo>
                    <a:pt x="26" y="114"/>
                  </a:moveTo>
                  <a:cubicBezTo>
                    <a:pt x="28" y="108"/>
                    <a:pt x="28" y="108"/>
                    <a:pt x="28" y="108"/>
                  </a:cubicBezTo>
                  <a:cubicBezTo>
                    <a:pt x="34" y="110"/>
                    <a:pt x="34" y="110"/>
                    <a:pt x="34" y="110"/>
                  </a:cubicBezTo>
                  <a:cubicBezTo>
                    <a:pt x="32" y="116"/>
                    <a:pt x="32" y="116"/>
                    <a:pt x="32" y="116"/>
                  </a:cubicBezTo>
                  <a:cubicBezTo>
                    <a:pt x="26" y="114"/>
                    <a:pt x="26" y="114"/>
                    <a:pt x="26" y="114"/>
                  </a:cubicBezTo>
                  <a:cubicBezTo>
                    <a:pt x="26" y="114"/>
                    <a:pt x="26" y="114"/>
                    <a:pt x="26" y="114"/>
                  </a:cubicBezTo>
                  <a:close/>
                  <a:moveTo>
                    <a:pt x="36" y="117"/>
                  </a:moveTo>
                  <a:cubicBezTo>
                    <a:pt x="38" y="112"/>
                    <a:pt x="38" y="112"/>
                    <a:pt x="38" y="112"/>
                  </a:cubicBezTo>
                  <a:cubicBezTo>
                    <a:pt x="43" y="114"/>
                    <a:pt x="43" y="114"/>
                    <a:pt x="43" y="114"/>
                  </a:cubicBezTo>
                  <a:cubicBezTo>
                    <a:pt x="41" y="119"/>
                    <a:pt x="41" y="119"/>
                    <a:pt x="41" y="119"/>
                  </a:cubicBezTo>
                  <a:cubicBezTo>
                    <a:pt x="36" y="117"/>
                    <a:pt x="36" y="117"/>
                    <a:pt x="36" y="117"/>
                  </a:cubicBezTo>
                  <a:cubicBezTo>
                    <a:pt x="36" y="117"/>
                    <a:pt x="36" y="117"/>
                    <a:pt x="36" y="117"/>
                  </a:cubicBezTo>
                  <a:close/>
                  <a:moveTo>
                    <a:pt x="13" y="120"/>
                  </a:moveTo>
                  <a:cubicBezTo>
                    <a:pt x="15" y="115"/>
                    <a:pt x="15" y="115"/>
                    <a:pt x="15" y="115"/>
                  </a:cubicBezTo>
                  <a:cubicBezTo>
                    <a:pt x="20" y="117"/>
                    <a:pt x="20" y="117"/>
                    <a:pt x="20" y="117"/>
                  </a:cubicBezTo>
                  <a:cubicBezTo>
                    <a:pt x="18" y="122"/>
                    <a:pt x="18" y="122"/>
                    <a:pt x="18" y="122"/>
                  </a:cubicBezTo>
                  <a:cubicBezTo>
                    <a:pt x="13" y="120"/>
                    <a:pt x="13" y="120"/>
                    <a:pt x="13" y="120"/>
                  </a:cubicBezTo>
                  <a:cubicBezTo>
                    <a:pt x="13" y="120"/>
                    <a:pt x="13" y="120"/>
                    <a:pt x="13" y="120"/>
                  </a:cubicBezTo>
                  <a:close/>
                  <a:moveTo>
                    <a:pt x="23" y="124"/>
                  </a:moveTo>
                  <a:cubicBezTo>
                    <a:pt x="25" y="118"/>
                    <a:pt x="25" y="118"/>
                    <a:pt x="25" y="118"/>
                  </a:cubicBezTo>
                  <a:cubicBezTo>
                    <a:pt x="30" y="120"/>
                    <a:pt x="30" y="120"/>
                    <a:pt x="30" y="120"/>
                  </a:cubicBezTo>
                  <a:cubicBezTo>
                    <a:pt x="28" y="126"/>
                    <a:pt x="28" y="126"/>
                    <a:pt x="28" y="126"/>
                  </a:cubicBezTo>
                  <a:cubicBezTo>
                    <a:pt x="23" y="124"/>
                    <a:pt x="23" y="124"/>
                    <a:pt x="23" y="124"/>
                  </a:cubicBezTo>
                  <a:cubicBezTo>
                    <a:pt x="23" y="124"/>
                    <a:pt x="23" y="124"/>
                    <a:pt x="23" y="124"/>
                  </a:cubicBezTo>
                  <a:close/>
                  <a:moveTo>
                    <a:pt x="32" y="127"/>
                  </a:moveTo>
                  <a:cubicBezTo>
                    <a:pt x="34" y="122"/>
                    <a:pt x="34" y="122"/>
                    <a:pt x="34" y="122"/>
                  </a:cubicBezTo>
                  <a:cubicBezTo>
                    <a:pt x="39" y="124"/>
                    <a:pt x="39" y="124"/>
                    <a:pt x="39" y="124"/>
                  </a:cubicBezTo>
                  <a:cubicBezTo>
                    <a:pt x="37" y="129"/>
                    <a:pt x="37" y="129"/>
                    <a:pt x="37" y="129"/>
                  </a:cubicBezTo>
                  <a:cubicBezTo>
                    <a:pt x="32" y="127"/>
                    <a:pt x="32" y="127"/>
                    <a:pt x="32" y="127"/>
                  </a:cubicBezTo>
                  <a:cubicBezTo>
                    <a:pt x="32" y="127"/>
                    <a:pt x="32" y="127"/>
                    <a:pt x="32" y="127"/>
                  </a:cubicBezTo>
                  <a:close/>
                  <a:moveTo>
                    <a:pt x="9" y="130"/>
                  </a:moveTo>
                  <a:cubicBezTo>
                    <a:pt x="11" y="125"/>
                    <a:pt x="11" y="125"/>
                    <a:pt x="11" y="125"/>
                  </a:cubicBezTo>
                  <a:cubicBezTo>
                    <a:pt x="17" y="127"/>
                    <a:pt x="17" y="127"/>
                    <a:pt x="17" y="127"/>
                  </a:cubicBezTo>
                  <a:cubicBezTo>
                    <a:pt x="15" y="132"/>
                    <a:pt x="15" y="132"/>
                    <a:pt x="15" y="132"/>
                  </a:cubicBezTo>
                  <a:cubicBezTo>
                    <a:pt x="9" y="130"/>
                    <a:pt x="9" y="130"/>
                    <a:pt x="9" y="130"/>
                  </a:cubicBezTo>
                  <a:cubicBezTo>
                    <a:pt x="9" y="130"/>
                    <a:pt x="9" y="130"/>
                    <a:pt x="9" y="130"/>
                  </a:cubicBezTo>
                  <a:close/>
                  <a:moveTo>
                    <a:pt x="19" y="134"/>
                  </a:moveTo>
                  <a:cubicBezTo>
                    <a:pt x="21" y="128"/>
                    <a:pt x="21" y="128"/>
                    <a:pt x="21" y="128"/>
                  </a:cubicBezTo>
                  <a:cubicBezTo>
                    <a:pt x="26" y="130"/>
                    <a:pt x="26" y="130"/>
                    <a:pt x="26" y="130"/>
                  </a:cubicBezTo>
                  <a:cubicBezTo>
                    <a:pt x="24" y="136"/>
                    <a:pt x="24" y="136"/>
                    <a:pt x="24" y="136"/>
                  </a:cubicBezTo>
                  <a:cubicBezTo>
                    <a:pt x="19" y="134"/>
                    <a:pt x="19" y="134"/>
                    <a:pt x="19" y="134"/>
                  </a:cubicBezTo>
                  <a:cubicBezTo>
                    <a:pt x="19" y="134"/>
                    <a:pt x="19" y="134"/>
                    <a:pt x="19" y="134"/>
                  </a:cubicBezTo>
                  <a:close/>
                  <a:moveTo>
                    <a:pt x="28" y="137"/>
                  </a:moveTo>
                  <a:cubicBezTo>
                    <a:pt x="30" y="132"/>
                    <a:pt x="30" y="132"/>
                    <a:pt x="30" y="132"/>
                  </a:cubicBezTo>
                  <a:cubicBezTo>
                    <a:pt x="35" y="134"/>
                    <a:pt x="35" y="134"/>
                    <a:pt x="35" y="134"/>
                  </a:cubicBezTo>
                  <a:cubicBezTo>
                    <a:pt x="33" y="139"/>
                    <a:pt x="33" y="139"/>
                    <a:pt x="33" y="139"/>
                  </a:cubicBezTo>
                  <a:cubicBezTo>
                    <a:pt x="28" y="137"/>
                    <a:pt x="28" y="137"/>
                    <a:pt x="28" y="137"/>
                  </a:cubicBezTo>
                  <a:cubicBezTo>
                    <a:pt x="28" y="137"/>
                    <a:pt x="28" y="137"/>
                    <a:pt x="28" y="137"/>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08" name="Freeform 2164"/>
            <p:cNvSpPr>
              <a:spLocks noEditPoints="1"/>
            </p:cNvSpPr>
            <p:nvPr/>
          </p:nvSpPr>
          <p:spPr bwMode="auto">
            <a:xfrm>
              <a:off x="23085425" y="631825"/>
              <a:ext cx="327025" cy="560388"/>
            </a:xfrm>
            <a:custGeom>
              <a:avLst/>
              <a:gdLst>
                <a:gd name="T0" fmla="*/ 7 w 87"/>
                <a:gd name="T1" fmla="*/ 139 h 149"/>
                <a:gd name="T2" fmla="*/ 86 w 87"/>
                <a:gd name="T3" fmla="*/ 22 h 149"/>
                <a:gd name="T4" fmla="*/ 47 w 87"/>
                <a:gd name="T5" fmla="*/ 8 h 149"/>
                <a:gd name="T6" fmla="*/ 18 w 87"/>
                <a:gd name="T7" fmla="*/ 122 h 149"/>
                <a:gd name="T8" fmla="*/ 56 w 87"/>
                <a:gd name="T9" fmla="*/ 80 h 149"/>
                <a:gd name="T10" fmla="*/ 50 w 87"/>
                <a:gd name="T11" fmla="*/ 78 h 149"/>
                <a:gd name="T12" fmla="*/ 46 w 87"/>
                <a:gd name="T13" fmla="*/ 76 h 149"/>
                <a:gd name="T14" fmla="*/ 41 w 87"/>
                <a:gd name="T15" fmla="*/ 74 h 149"/>
                <a:gd name="T16" fmla="*/ 37 w 87"/>
                <a:gd name="T17" fmla="*/ 73 h 149"/>
                <a:gd name="T18" fmla="*/ 32 w 87"/>
                <a:gd name="T19" fmla="*/ 70 h 149"/>
                <a:gd name="T20" fmla="*/ 60 w 87"/>
                <a:gd name="T21" fmla="*/ 70 h 149"/>
                <a:gd name="T22" fmla="*/ 54 w 87"/>
                <a:gd name="T23" fmla="*/ 67 h 149"/>
                <a:gd name="T24" fmla="*/ 50 w 87"/>
                <a:gd name="T25" fmla="*/ 66 h 149"/>
                <a:gd name="T26" fmla="*/ 45 w 87"/>
                <a:gd name="T27" fmla="*/ 64 h 149"/>
                <a:gd name="T28" fmla="*/ 41 w 87"/>
                <a:gd name="T29" fmla="*/ 62 h 149"/>
                <a:gd name="T30" fmla="*/ 35 w 87"/>
                <a:gd name="T31" fmla="*/ 60 h 149"/>
                <a:gd name="T32" fmla="*/ 63 w 87"/>
                <a:gd name="T33" fmla="*/ 60 h 149"/>
                <a:gd name="T34" fmla="*/ 58 w 87"/>
                <a:gd name="T35" fmla="*/ 57 h 149"/>
                <a:gd name="T36" fmla="*/ 54 w 87"/>
                <a:gd name="T37" fmla="*/ 56 h 149"/>
                <a:gd name="T38" fmla="*/ 48 w 87"/>
                <a:gd name="T39" fmla="*/ 54 h 149"/>
                <a:gd name="T40" fmla="*/ 45 w 87"/>
                <a:gd name="T41" fmla="*/ 52 h 149"/>
                <a:gd name="T42" fmla="*/ 39 w 87"/>
                <a:gd name="T43" fmla="*/ 50 h 149"/>
                <a:gd name="T44" fmla="*/ 67 w 87"/>
                <a:gd name="T45" fmla="*/ 49 h 149"/>
                <a:gd name="T46" fmla="*/ 62 w 87"/>
                <a:gd name="T47" fmla="*/ 47 h 149"/>
                <a:gd name="T48" fmla="*/ 58 w 87"/>
                <a:gd name="T49" fmla="*/ 46 h 149"/>
                <a:gd name="T50" fmla="*/ 52 w 87"/>
                <a:gd name="T51" fmla="*/ 44 h 149"/>
                <a:gd name="T52" fmla="*/ 48 w 87"/>
                <a:gd name="T53" fmla="*/ 42 h 149"/>
                <a:gd name="T54" fmla="*/ 43 w 87"/>
                <a:gd name="T55" fmla="*/ 40 h 149"/>
                <a:gd name="T56" fmla="*/ 71 w 87"/>
                <a:gd name="T57" fmla="*/ 39 h 149"/>
                <a:gd name="T58" fmla="*/ 66 w 87"/>
                <a:gd name="T59" fmla="*/ 37 h 149"/>
                <a:gd name="T60" fmla="*/ 61 w 87"/>
                <a:gd name="T61" fmla="*/ 36 h 149"/>
                <a:gd name="T62" fmla="*/ 56 w 87"/>
                <a:gd name="T63" fmla="*/ 34 h 149"/>
                <a:gd name="T64" fmla="*/ 52 w 87"/>
                <a:gd name="T65" fmla="*/ 32 h 149"/>
                <a:gd name="T66" fmla="*/ 47 w 87"/>
                <a:gd name="T67" fmla="*/ 30 h 149"/>
                <a:gd name="T68" fmla="*/ 75 w 87"/>
                <a:gd name="T69" fmla="*/ 29 h 149"/>
                <a:gd name="T70" fmla="*/ 69 w 87"/>
                <a:gd name="T71" fmla="*/ 27 h 149"/>
                <a:gd name="T72" fmla="*/ 65 w 87"/>
                <a:gd name="T73" fmla="*/ 26 h 149"/>
                <a:gd name="T74" fmla="*/ 60 w 87"/>
                <a:gd name="T75" fmla="*/ 23 h 149"/>
                <a:gd name="T76" fmla="*/ 56 w 87"/>
                <a:gd name="T77" fmla="*/ 22 h 149"/>
                <a:gd name="T78" fmla="*/ 51 w 87"/>
                <a:gd name="T79" fmla="*/ 20 h 149"/>
                <a:gd name="T80" fmla="*/ 79 w 87"/>
                <a:gd name="T81" fmla="*/ 19 h 149"/>
                <a:gd name="T82" fmla="*/ 73 w 87"/>
                <a:gd name="T83" fmla="*/ 17 h 149"/>
                <a:gd name="T84" fmla="*/ 69 w 87"/>
                <a:gd name="T85" fmla="*/ 16 h 149"/>
                <a:gd name="T86" fmla="*/ 64 w 87"/>
                <a:gd name="T87" fmla="*/ 13 h 149"/>
                <a:gd name="T88" fmla="*/ 60 w 87"/>
                <a:gd name="T89" fmla="*/ 12 h 149"/>
                <a:gd name="T90" fmla="*/ 54 w 87"/>
                <a:gd name="T91" fmla="*/ 1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149">
                  <a:moveTo>
                    <a:pt x="47" y="8"/>
                  </a:moveTo>
                  <a:cubicBezTo>
                    <a:pt x="2" y="127"/>
                    <a:pt x="2" y="127"/>
                    <a:pt x="2" y="127"/>
                  </a:cubicBezTo>
                  <a:cubicBezTo>
                    <a:pt x="0" y="132"/>
                    <a:pt x="3" y="137"/>
                    <a:pt x="7" y="139"/>
                  </a:cubicBezTo>
                  <a:cubicBezTo>
                    <a:pt x="28" y="147"/>
                    <a:pt x="28" y="147"/>
                    <a:pt x="28" y="147"/>
                  </a:cubicBezTo>
                  <a:cubicBezTo>
                    <a:pt x="33" y="149"/>
                    <a:pt x="38" y="146"/>
                    <a:pt x="40" y="142"/>
                  </a:cubicBezTo>
                  <a:cubicBezTo>
                    <a:pt x="86" y="22"/>
                    <a:pt x="86" y="22"/>
                    <a:pt x="86" y="22"/>
                  </a:cubicBezTo>
                  <a:cubicBezTo>
                    <a:pt x="87" y="17"/>
                    <a:pt x="85" y="12"/>
                    <a:pt x="80" y="10"/>
                  </a:cubicBezTo>
                  <a:cubicBezTo>
                    <a:pt x="59" y="2"/>
                    <a:pt x="59" y="2"/>
                    <a:pt x="59" y="2"/>
                  </a:cubicBezTo>
                  <a:cubicBezTo>
                    <a:pt x="55" y="0"/>
                    <a:pt x="49" y="3"/>
                    <a:pt x="47" y="8"/>
                  </a:cubicBezTo>
                  <a:close/>
                  <a:moveTo>
                    <a:pt x="32" y="127"/>
                  </a:moveTo>
                  <a:cubicBezTo>
                    <a:pt x="30" y="131"/>
                    <a:pt x="26" y="133"/>
                    <a:pt x="22" y="131"/>
                  </a:cubicBezTo>
                  <a:cubicBezTo>
                    <a:pt x="18" y="130"/>
                    <a:pt x="17" y="126"/>
                    <a:pt x="18" y="122"/>
                  </a:cubicBezTo>
                  <a:cubicBezTo>
                    <a:pt x="20" y="118"/>
                    <a:pt x="24" y="116"/>
                    <a:pt x="28" y="117"/>
                  </a:cubicBezTo>
                  <a:cubicBezTo>
                    <a:pt x="31" y="119"/>
                    <a:pt x="33" y="123"/>
                    <a:pt x="32" y="127"/>
                  </a:cubicBezTo>
                  <a:close/>
                  <a:moveTo>
                    <a:pt x="56" y="80"/>
                  </a:moveTo>
                  <a:cubicBezTo>
                    <a:pt x="54" y="85"/>
                    <a:pt x="54" y="85"/>
                    <a:pt x="54" y="85"/>
                  </a:cubicBezTo>
                  <a:cubicBezTo>
                    <a:pt x="48" y="83"/>
                    <a:pt x="48" y="83"/>
                    <a:pt x="48" y="83"/>
                  </a:cubicBezTo>
                  <a:cubicBezTo>
                    <a:pt x="50" y="78"/>
                    <a:pt x="50" y="78"/>
                    <a:pt x="50" y="78"/>
                  </a:cubicBezTo>
                  <a:cubicBezTo>
                    <a:pt x="56" y="80"/>
                    <a:pt x="56" y="80"/>
                    <a:pt x="56" y="80"/>
                  </a:cubicBezTo>
                  <a:cubicBezTo>
                    <a:pt x="56" y="80"/>
                    <a:pt x="56" y="80"/>
                    <a:pt x="56" y="80"/>
                  </a:cubicBezTo>
                  <a:close/>
                  <a:moveTo>
                    <a:pt x="46" y="76"/>
                  </a:moveTo>
                  <a:cubicBezTo>
                    <a:pt x="44" y="81"/>
                    <a:pt x="44" y="81"/>
                    <a:pt x="44" y="81"/>
                  </a:cubicBezTo>
                  <a:cubicBezTo>
                    <a:pt x="39" y="79"/>
                    <a:pt x="39" y="79"/>
                    <a:pt x="39" y="79"/>
                  </a:cubicBezTo>
                  <a:cubicBezTo>
                    <a:pt x="41" y="74"/>
                    <a:pt x="41" y="74"/>
                    <a:pt x="41" y="74"/>
                  </a:cubicBezTo>
                  <a:cubicBezTo>
                    <a:pt x="46" y="76"/>
                    <a:pt x="46" y="76"/>
                    <a:pt x="46" y="76"/>
                  </a:cubicBezTo>
                  <a:cubicBezTo>
                    <a:pt x="46" y="76"/>
                    <a:pt x="46" y="76"/>
                    <a:pt x="46" y="76"/>
                  </a:cubicBezTo>
                  <a:close/>
                  <a:moveTo>
                    <a:pt x="37" y="73"/>
                  </a:moveTo>
                  <a:cubicBezTo>
                    <a:pt x="35" y="78"/>
                    <a:pt x="35" y="78"/>
                    <a:pt x="35" y="78"/>
                  </a:cubicBezTo>
                  <a:cubicBezTo>
                    <a:pt x="29" y="76"/>
                    <a:pt x="29" y="76"/>
                    <a:pt x="29" y="76"/>
                  </a:cubicBezTo>
                  <a:cubicBezTo>
                    <a:pt x="32" y="70"/>
                    <a:pt x="32" y="70"/>
                    <a:pt x="32" y="70"/>
                  </a:cubicBezTo>
                  <a:cubicBezTo>
                    <a:pt x="37" y="73"/>
                    <a:pt x="37" y="73"/>
                    <a:pt x="37" y="73"/>
                  </a:cubicBezTo>
                  <a:cubicBezTo>
                    <a:pt x="37" y="73"/>
                    <a:pt x="37" y="73"/>
                    <a:pt x="37" y="73"/>
                  </a:cubicBezTo>
                  <a:close/>
                  <a:moveTo>
                    <a:pt x="60" y="70"/>
                  </a:moveTo>
                  <a:cubicBezTo>
                    <a:pt x="57" y="75"/>
                    <a:pt x="57" y="75"/>
                    <a:pt x="57" y="75"/>
                  </a:cubicBezTo>
                  <a:cubicBezTo>
                    <a:pt x="52" y="73"/>
                    <a:pt x="52" y="73"/>
                    <a:pt x="52" y="73"/>
                  </a:cubicBezTo>
                  <a:cubicBezTo>
                    <a:pt x="54" y="67"/>
                    <a:pt x="54" y="67"/>
                    <a:pt x="54" y="67"/>
                  </a:cubicBezTo>
                  <a:cubicBezTo>
                    <a:pt x="60" y="70"/>
                    <a:pt x="60" y="70"/>
                    <a:pt x="60" y="70"/>
                  </a:cubicBezTo>
                  <a:cubicBezTo>
                    <a:pt x="60" y="70"/>
                    <a:pt x="60" y="70"/>
                    <a:pt x="60" y="70"/>
                  </a:cubicBezTo>
                  <a:close/>
                  <a:moveTo>
                    <a:pt x="50" y="66"/>
                  </a:moveTo>
                  <a:cubicBezTo>
                    <a:pt x="48" y="71"/>
                    <a:pt x="48" y="71"/>
                    <a:pt x="48" y="71"/>
                  </a:cubicBezTo>
                  <a:cubicBezTo>
                    <a:pt x="42" y="69"/>
                    <a:pt x="42" y="69"/>
                    <a:pt x="42" y="69"/>
                  </a:cubicBezTo>
                  <a:cubicBezTo>
                    <a:pt x="45" y="64"/>
                    <a:pt x="45" y="64"/>
                    <a:pt x="45" y="64"/>
                  </a:cubicBezTo>
                  <a:cubicBezTo>
                    <a:pt x="50" y="66"/>
                    <a:pt x="50" y="66"/>
                    <a:pt x="50" y="66"/>
                  </a:cubicBezTo>
                  <a:cubicBezTo>
                    <a:pt x="50" y="66"/>
                    <a:pt x="50" y="66"/>
                    <a:pt x="50" y="66"/>
                  </a:cubicBezTo>
                  <a:close/>
                  <a:moveTo>
                    <a:pt x="41" y="62"/>
                  </a:moveTo>
                  <a:cubicBezTo>
                    <a:pt x="39" y="68"/>
                    <a:pt x="39" y="68"/>
                    <a:pt x="39" y="68"/>
                  </a:cubicBezTo>
                  <a:cubicBezTo>
                    <a:pt x="33" y="66"/>
                    <a:pt x="33" y="66"/>
                    <a:pt x="33" y="66"/>
                  </a:cubicBezTo>
                  <a:cubicBezTo>
                    <a:pt x="35" y="60"/>
                    <a:pt x="35" y="60"/>
                    <a:pt x="35" y="60"/>
                  </a:cubicBezTo>
                  <a:cubicBezTo>
                    <a:pt x="41" y="62"/>
                    <a:pt x="41" y="62"/>
                    <a:pt x="41" y="62"/>
                  </a:cubicBezTo>
                  <a:cubicBezTo>
                    <a:pt x="41" y="62"/>
                    <a:pt x="41" y="62"/>
                    <a:pt x="41" y="62"/>
                  </a:cubicBezTo>
                  <a:close/>
                  <a:moveTo>
                    <a:pt x="63" y="60"/>
                  </a:moveTo>
                  <a:cubicBezTo>
                    <a:pt x="61" y="65"/>
                    <a:pt x="61" y="65"/>
                    <a:pt x="61" y="65"/>
                  </a:cubicBezTo>
                  <a:cubicBezTo>
                    <a:pt x="56" y="63"/>
                    <a:pt x="56" y="63"/>
                    <a:pt x="56" y="63"/>
                  </a:cubicBezTo>
                  <a:cubicBezTo>
                    <a:pt x="58" y="57"/>
                    <a:pt x="58" y="57"/>
                    <a:pt x="58" y="57"/>
                  </a:cubicBezTo>
                  <a:cubicBezTo>
                    <a:pt x="63" y="60"/>
                    <a:pt x="63" y="60"/>
                    <a:pt x="63" y="60"/>
                  </a:cubicBezTo>
                  <a:cubicBezTo>
                    <a:pt x="63" y="60"/>
                    <a:pt x="63" y="60"/>
                    <a:pt x="63" y="60"/>
                  </a:cubicBezTo>
                  <a:close/>
                  <a:moveTo>
                    <a:pt x="54" y="56"/>
                  </a:moveTo>
                  <a:cubicBezTo>
                    <a:pt x="52" y="61"/>
                    <a:pt x="52" y="61"/>
                    <a:pt x="52" y="61"/>
                  </a:cubicBezTo>
                  <a:cubicBezTo>
                    <a:pt x="46" y="59"/>
                    <a:pt x="46" y="59"/>
                    <a:pt x="46" y="59"/>
                  </a:cubicBezTo>
                  <a:cubicBezTo>
                    <a:pt x="48" y="54"/>
                    <a:pt x="48" y="54"/>
                    <a:pt x="48" y="54"/>
                  </a:cubicBezTo>
                  <a:cubicBezTo>
                    <a:pt x="54" y="56"/>
                    <a:pt x="54" y="56"/>
                    <a:pt x="54" y="56"/>
                  </a:cubicBezTo>
                  <a:cubicBezTo>
                    <a:pt x="54" y="56"/>
                    <a:pt x="54" y="56"/>
                    <a:pt x="54" y="56"/>
                  </a:cubicBezTo>
                  <a:close/>
                  <a:moveTo>
                    <a:pt x="45" y="52"/>
                  </a:moveTo>
                  <a:cubicBezTo>
                    <a:pt x="42" y="58"/>
                    <a:pt x="42" y="58"/>
                    <a:pt x="42" y="58"/>
                  </a:cubicBezTo>
                  <a:cubicBezTo>
                    <a:pt x="37" y="56"/>
                    <a:pt x="37" y="56"/>
                    <a:pt x="37" y="56"/>
                  </a:cubicBezTo>
                  <a:cubicBezTo>
                    <a:pt x="39" y="50"/>
                    <a:pt x="39" y="50"/>
                    <a:pt x="39" y="50"/>
                  </a:cubicBezTo>
                  <a:cubicBezTo>
                    <a:pt x="45" y="52"/>
                    <a:pt x="45" y="52"/>
                    <a:pt x="45" y="52"/>
                  </a:cubicBezTo>
                  <a:cubicBezTo>
                    <a:pt x="45" y="52"/>
                    <a:pt x="45" y="52"/>
                    <a:pt x="45" y="52"/>
                  </a:cubicBezTo>
                  <a:close/>
                  <a:moveTo>
                    <a:pt x="67" y="49"/>
                  </a:moveTo>
                  <a:cubicBezTo>
                    <a:pt x="65" y="55"/>
                    <a:pt x="65" y="55"/>
                    <a:pt x="65" y="55"/>
                  </a:cubicBezTo>
                  <a:cubicBezTo>
                    <a:pt x="60" y="53"/>
                    <a:pt x="60" y="53"/>
                    <a:pt x="60" y="53"/>
                  </a:cubicBezTo>
                  <a:cubicBezTo>
                    <a:pt x="62" y="47"/>
                    <a:pt x="62" y="47"/>
                    <a:pt x="62" y="47"/>
                  </a:cubicBezTo>
                  <a:cubicBezTo>
                    <a:pt x="67" y="49"/>
                    <a:pt x="67" y="49"/>
                    <a:pt x="67" y="49"/>
                  </a:cubicBezTo>
                  <a:cubicBezTo>
                    <a:pt x="67" y="49"/>
                    <a:pt x="67" y="49"/>
                    <a:pt x="67" y="49"/>
                  </a:cubicBezTo>
                  <a:close/>
                  <a:moveTo>
                    <a:pt x="58" y="46"/>
                  </a:moveTo>
                  <a:cubicBezTo>
                    <a:pt x="55" y="51"/>
                    <a:pt x="55" y="51"/>
                    <a:pt x="55" y="51"/>
                  </a:cubicBezTo>
                  <a:cubicBezTo>
                    <a:pt x="50" y="49"/>
                    <a:pt x="50" y="49"/>
                    <a:pt x="50" y="49"/>
                  </a:cubicBezTo>
                  <a:cubicBezTo>
                    <a:pt x="52" y="44"/>
                    <a:pt x="52" y="44"/>
                    <a:pt x="52" y="44"/>
                  </a:cubicBezTo>
                  <a:cubicBezTo>
                    <a:pt x="58" y="46"/>
                    <a:pt x="58" y="46"/>
                    <a:pt x="58" y="46"/>
                  </a:cubicBezTo>
                  <a:cubicBezTo>
                    <a:pt x="58" y="46"/>
                    <a:pt x="58" y="46"/>
                    <a:pt x="58" y="46"/>
                  </a:cubicBezTo>
                  <a:close/>
                  <a:moveTo>
                    <a:pt x="48" y="42"/>
                  </a:moveTo>
                  <a:cubicBezTo>
                    <a:pt x="46" y="48"/>
                    <a:pt x="46" y="48"/>
                    <a:pt x="46" y="48"/>
                  </a:cubicBezTo>
                  <a:cubicBezTo>
                    <a:pt x="41" y="46"/>
                    <a:pt x="41" y="46"/>
                    <a:pt x="41" y="46"/>
                  </a:cubicBezTo>
                  <a:cubicBezTo>
                    <a:pt x="43" y="40"/>
                    <a:pt x="43" y="40"/>
                    <a:pt x="43" y="40"/>
                  </a:cubicBezTo>
                  <a:cubicBezTo>
                    <a:pt x="48" y="42"/>
                    <a:pt x="48" y="42"/>
                    <a:pt x="48" y="42"/>
                  </a:cubicBezTo>
                  <a:cubicBezTo>
                    <a:pt x="48" y="42"/>
                    <a:pt x="48" y="42"/>
                    <a:pt x="48" y="42"/>
                  </a:cubicBezTo>
                  <a:close/>
                  <a:moveTo>
                    <a:pt x="71" y="39"/>
                  </a:moveTo>
                  <a:cubicBezTo>
                    <a:pt x="69" y="45"/>
                    <a:pt x="69" y="45"/>
                    <a:pt x="69" y="45"/>
                  </a:cubicBezTo>
                  <a:cubicBezTo>
                    <a:pt x="64" y="43"/>
                    <a:pt x="64" y="43"/>
                    <a:pt x="64" y="43"/>
                  </a:cubicBezTo>
                  <a:cubicBezTo>
                    <a:pt x="66" y="37"/>
                    <a:pt x="66" y="37"/>
                    <a:pt x="66" y="37"/>
                  </a:cubicBezTo>
                  <a:cubicBezTo>
                    <a:pt x="71" y="39"/>
                    <a:pt x="71" y="39"/>
                    <a:pt x="71" y="39"/>
                  </a:cubicBezTo>
                  <a:cubicBezTo>
                    <a:pt x="71" y="39"/>
                    <a:pt x="71" y="39"/>
                    <a:pt x="71" y="39"/>
                  </a:cubicBezTo>
                  <a:close/>
                  <a:moveTo>
                    <a:pt x="61" y="36"/>
                  </a:moveTo>
                  <a:cubicBezTo>
                    <a:pt x="59" y="41"/>
                    <a:pt x="59" y="41"/>
                    <a:pt x="59" y="41"/>
                  </a:cubicBezTo>
                  <a:cubicBezTo>
                    <a:pt x="54" y="39"/>
                    <a:pt x="54" y="39"/>
                    <a:pt x="54" y="39"/>
                  </a:cubicBezTo>
                  <a:cubicBezTo>
                    <a:pt x="56" y="34"/>
                    <a:pt x="56" y="34"/>
                    <a:pt x="56" y="34"/>
                  </a:cubicBezTo>
                  <a:cubicBezTo>
                    <a:pt x="61" y="36"/>
                    <a:pt x="61" y="36"/>
                    <a:pt x="61" y="36"/>
                  </a:cubicBezTo>
                  <a:cubicBezTo>
                    <a:pt x="61" y="36"/>
                    <a:pt x="61" y="36"/>
                    <a:pt x="61" y="36"/>
                  </a:cubicBezTo>
                  <a:close/>
                  <a:moveTo>
                    <a:pt x="52" y="32"/>
                  </a:moveTo>
                  <a:cubicBezTo>
                    <a:pt x="50" y="38"/>
                    <a:pt x="50" y="38"/>
                    <a:pt x="50" y="38"/>
                  </a:cubicBezTo>
                  <a:cubicBezTo>
                    <a:pt x="45" y="36"/>
                    <a:pt x="45" y="36"/>
                    <a:pt x="45" y="36"/>
                  </a:cubicBezTo>
                  <a:cubicBezTo>
                    <a:pt x="47" y="30"/>
                    <a:pt x="47" y="30"/>
                    <a:pt x="47" y="30"/>
                  </a:cubicBezTo>
                  <a:cubicBezTo>
                    <a:pt x="52" y="32"/>
                    <a:pt x="52" y="32"/>
                    <a:pt x="52" y="32"/>
                  </a:cubicBezTo>
                  <a:cubicBezTo>
                    <a:pt x="52" y="32"/>
                    <a:pt x="52" y="32"/>
                    <a:pt x="52" y="32"/>
                  </a:cubicBezTo>
                  <a:close/>
                  <a:moveTo>
                    <a:pt x="75" y="29"/>
                  </a:moveTo>
                  <a:cubicBezTo>
                    <a:pt x="73" y="35"/>
                    <a:pt x="73" y="35"/>
                    <a:pt x="73" y="35"/>
                  </a:cubicBezTo>
                  <a:cubicBezTo>
                    <a:pt x="67" y="33"/>
                    <a:pt x="67" y="33"/>
                    <a:pt x="67" y="33"/>
                  </a:cubicBezTo>
                  <a:cubicBezTo>
                    <a:pt x="69" y="27"/>
                    <a:pt x="69" y="27"/>
                    <a:pt x="69" y="27"/>
                  </a:cubicBezTo>
                  <a:cubicBezTo>
                    <a:pt x="75" y="29"/>
                    <a:pt x="75" y="29"/>
                    <a:pt x="75" y="29"/>
                  </a:cubicBezTo>
                  <a:cubicBezTo>
                    <a:pt x="75" y="29"/>
                    <a:pt x="75" y="29"/>
                    <a:pt x="75" y="29"/>
                  </a:cubicBezTo>
                  <a:close/>
                  <a:moveTo>
                    <a:pt x="65" y="26"/>
                  </a:moveTo>
                  <a:cubicBezTo>
                    <a:pt x="63" y="31"/>
                    <a:pt x="63" y="31"/>
                    <a:pt x="63" y="31"/>
                  </a:cubicBezTo>
                  <a:cubicBezTo>
                    <a:pt x="58" y="29"/>
                    <a:pt x="58" y="29"/>
                    <a:pt x="58" y="29"/>
                  </a:cubicBezTo>
                  <a:cubicBezTo>
                    <a:pt x="60" y="23"/>
                    <a:pt x="60" y="23"/>
                    <a:pt x="60" y="23"/>
                  </a:cubicBezTo>
                  <a:cubicBezTo>
                    <a:pt x="65" y="26"/>
                    <a:pt x="65" y="26"/>
                    <a:pt x="65" y="26"/>
                  </a:cubicBezTo>
                  <a:cubicBezTo>
                    <a:pt x="65" y="26"/>
                    <a:pt x="65" y="26"/>
                    <a:pt x="65" y="26"/>
                  </a:cubicBezTo>
                  <a:close/>
                  <a:moveTo>
                    <a:pt x="56" y="22"/>
                  </a:moveTo>
                  <a:cubicBezTo>
                    <a:pt x="54" y="28"/>
                    <a:pt x="54" y="28"/>
                    <a:pt x="54" y="28"/>
                  </a:cubicBezTo>
                  <a:cubicBezTo>
                    <a:pt x="49" y="26"/>
                    <a:pt x="49" y="26"/>
                    <a:pt x="49" y="26"/>
                  </a:cubicBezTo>
                  <a:cubicBezTo>
                    <a:pt x="51" y="20"/>
                    <a:pt x="51" y="20"/>
                    <a:pt x="51" y="20"/>
                  </a:cubicBezTo>
                  <a:cubicBezTo>
                    <a:pt x="56" y="22"/>
                    <a:pt x="56" y="22"/>
                    <a:pt x="56" y="22"/>
                  </a:cubicBezTo>
                  <a:cubicBezTo>
                    <a:pt x="56" y="22"/>
                    <a:pt x="56" y="22"/>
                    <a:pt x="56" y="22"/>
                  </a:cubicBezTo>
                  <a:close/>
                  <a:moveTo>
                    <a:pt x="79" y="19"/>
                  </a:moveTo>
                  <a:cubicBezTo>
                    <a:pt x="77" y="25"/>
                    <a:pt x="77" y="25"/>
                    <a:pt x="77" y="25"/>
                  </a:cubicBezTo>
                  <a:cubicBezTo>
                    <a:pt x="71" y="23"/>
                    <a:pt x="71" y="23"/>
                    <a:pt x="71" y="23"/>
                  </a:cubicBezTo>
                  <a:cubicBezTo>
                    <a:pt x="73" y="17"/>
                    <a:pt x="73" y="17"/>
                    <a:pt x="73" y="17"/>
                  </a:cubicBezTo>
                  <a:cubicBezTo>
                    <a:pt x="79" y="19"/>
                    <a:pt x="79" y="19"/>
                    <a:pt x="79" y="19"/>
                  </a:cubicBezTo>
                  <a:cubicBezTo>
                    <a:pt x="79" y="19"/>
                    <a:pt x="79" y="19"/>
                    <a:pt x="79" y="19"/>
                  </a:cubicBezTo>
                  <a:close/>
                  <a:moveTo>
                    <a:pt x="69" y="16"/>
                  </a:moveTo>
                  <a:cubicBezTo>
                    <a:pt x="67" y="21"/>
                    <a:pt x="67" y="21"/>
                    <a:pt x="67" y="21"/>
                  </a:cubicBezTo>
                  <a:cubicBezTo>
                    <a:pt x="62" y="19"/>
                    <a:pt x="62" y="19"/>
                    <a:pt x="62" y="19"/>
                  </a:cubicBezTo>
                  <a:cubicBezTo>
                    <a:pt x="64" y="13"/>
                    <a:pt x="64" y="13"/>
                    <a:pt x="64" y="13"/>
                  </a:cubicBezTo>
                  <a:cubicBezTo>
                    <a:pt x="69" y="16"/>
                    <a:pt x="69" y="16"/>
                    <a:pt x="69" y="16"/>
                  </a:cubicBezTo>
                  <a:cubicBezTo>
                    <a:pt x="69" y="16"/>
                    <a:pt x="69" y="16"/>
                    <a:pt x="69" y="16"/>
                  </a:cubicBezTo>
                  <a:close/>
                  <a:moveTo>
                    <a:pt x="60" y="12"/>
                  </a:moveTo>
                  <a:cubicBezTo>
                    <a:pt x="58" y="17"/>
                    <a:pt x="58" y="17"/>
                    <a:pt x="58" y="17"/>
                  </a:cubicBezTo>
                  <a:cubicBezTo>
                    <a:pt x="52" y="15"/>
                    <a:pt x="52" y="15"/>
                    <a:pt x="52" y="15"/>
                  </a:cubicBezTo>
                  <a:cubicBezTo>
                    <a:pt x="54" y="10"/>
                    <a:pt x="54" y="10"/>
                    <a:pt x="54" y="10"/>
                  </a:cubicBezTo>
                  <a:cubicBezTo>
                    <a:pt x="60" y="12"/>
                    <a:pt x="60" y="12"/>
                    <a:pt x="60" y="12"/>
                  </a:cubicBezTo>
                  <a:cubicBezTo>
                    <a:pt x="60" y="12"/>
                    <a:pt x="60" y="12"/>
                    <a:pt x="60" y="12"/>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09" name="Freeform 2165"/>
            <p:cNvSpPr>
              <a:spLocks noEditPoints="1"/>
            </p:cNvSpPr>
            <p:nvPr/>
          </p:nvSpPr>
          <p:spPr bwMode="auto">
            <a:xfrm>
              <a:off x="21297900" y="2471738"/>
              <a:ext cx="555625" cy="346075"/>
            </a:xfrm>
            <a:custGeom>
              <a:avLst/>
              <a:gdLst>
                <a:gd name="T0" fmla="*/ 146 w 148"/>
                <a:gd name="T1" fmla="*/ 27 h 92"/>
                <a:gd name="T2" fmla="*/ 7 w 148"/>
                <a:gd name="T3" fmla="*/ 53 h 92"/>
                <a:gd name="T4" fmla="*/ 23 w 148"/>
                <a:gd name="T5" fmla="*/ 90 h 92"/>
                <a:gd name="T6" fmla="*/ 126 w 148"/>
                <a:gd name="T7" fmla="*/ 32 h 92"/>
                <a:gd name="T8" fmla="*/ 69 w 148"/>
                <a:gd name="T9" fmla="*/ 34 h 92"/>
                <a:gd name="T10" fmla="*/ 72 w 148"/>
                <a:gd name="T11" fmla="*/ 39 h 92"/>
                <a:gd name="T12" fmla="*/ 73 w 148"/>
                <a:gd name="T13" fmla="*/ 43 h 92"/>
                <a:gd name="T14" fmla="*/ 76 w 148"/>
                <a:gd name="T15" fmla="*/ 49 h 92"/>
                <a:gd name="T16" fmla="*/ 77 w 148"/>
                <a:gd name="T17" fmla="*/ 52 h 92"/>
                <a:gd name="T18" fmla="*/ 80 w 148"/>
                <a:gd name="T19" fmla="*/ 58 h 92"/>
                <a:gd name="T20" fmla="*/ 59 w 148"/>
                <a:gd name="T21" fmla="*/ 38 h 92"/>
                <a:gd name="T22" fmla="*/ 62 w 148"/>
                <a:gd name="T23" fmla="*/ 44 h 92"/>
                <a:gd name="T24" fmla="*/ 63 w 148"/>
                <a:gd name="T25" fmla="*/ 48 h 92"/>
                <a:gd name="T26" fmla="*/ 66 w 148"/>
                <a:gd name="T27" fmla="*/ 53 h 92"/>
                <a:gd name="T28" fmla="*/ 67 w 148"/>
                <a:gd name="T29" fmla="*/ 57 h 92"/>
                <a:gd name="T30" fmla="*/ 70 w 148"/>
                <a:gd name="T31" fmla="*/ 62 h 92"/>
                <a:gd name="T32" fmla="*/ 50 w 148"/>
                <a:gd name="T33" fmla="*/ 43 h 92"/>
                <a:gd name="T34" fmla="*/ 52 w 148"/>
                <a:gd name="T35" fmla="*/ 48 h 92"/>
                <a:gd name="T36" fmla="*/ 54 w 148"/>
                <a:gd name="T37" fmla="*/ 52 h 92"/>
                <a:gd name="T38" fmla="*/ 56 w 148"/>
                <a:gd name="T39" fmla="*/ 57 h 92"/>
                <a:gd name="T40" fmla="*/ 58 w 148"/>
                <a:gd name="T41" fmla="*/ 61 h 92"/>
                <a:gd name="T42" fmla="*/ 60 w 148"/>
                <a:gd name="T43" fmla="*/ 66 h 92"/>
                <a:gd name="T44" fmla="*/ 40 w 148"/>
                <a:gd name="T45" fmla="*/ 47 h 92"/>
                <a:gd name="T46" fmla="*/ 42 w 148"/>
                <a:gd name="T47" fmla="*/ 52 h 92"/>
                <a:gd name="T48" fmla="*/ 44 w 148"/>
                <a:gd name="T49" fmla="*/ 56 h 92"/>
                <a:gd name="T50" fmla="*/ 46 w 148"/>
                <a:gd name="T51" fmla="*/ 62 h 92"/>
                <a:gd name="T52" fmla="*/ 48 w 148"/>
                <a:gd name="T53" fmla="*/ 65 h 92"/>
                <a:gd name="T54" fmla="*/ 50 w 148"/>
                <a:gd name="T55" fmla="*/ 71 h 92"/>
                <a:gd name="T56" fmla="*/ 30 w 148"/>
                <a:gd name="T57" fmla="*/ 51 h 92"/>
                <a:gd name="T58" fmla="*/ 32 w 148"/>
                <a:gd name="T59" fmla="*/ 56 h 92"/>
                <a:gd name="T60" fmla="*/ 34 w 148"/>
                <a:gd name="T61" fmla="*/ 61 h 92"/>
                <a:gd name="T62" fmla="*/ 36 w 148"/>
                <a:gd name="T63" fmla="*/ 66 h 92"/>
                <a:gd name="T64" fmla="*/ 38 w 148"/>
                <a:gd name="T65" fmla="*/ 70 h 92"/>
                <a:gd name="T66" fmla="*/ 40 w 148"/>
                <a:gd name="T67" fmla="*/ 75 h 92"/>
                <a:gd name="T68" fmla="*/ 20 w 148"/>
                <a:gd name="T69" fmla="*/ 55 h 92"/>
                <a:gd name="T70" fmla="*/ 22 w 148"/>
                <a:gd name="T71" fmla="*/ 61 h 92"/>
                <a:gd name="T72" fmla="*/ 24 w 148"/>
                <a:gd name="T73" fmla="*/ 65 h 92"/>
                <a:gd name="T74" fmla="*/ 26 w 148"/>
                <a:gd name="T75" fmla="*/ 70 h 92"/>
                <a:gd name="T76" fmla="*/ 28 w 148"/>
                <a:gd name="T77" fmla="*/ 74 h 92"/>
                <a:gd name="T78" fmla="*/ 30 w 148"/>
                <a:gd name="T79" fmla="*/ 79 h 92"/>
                <a:gd name="T80" fmla="*/ 10 w 148"/>
                <a:gd name="T81" fmla="*/ 60 h 92"/>
                <a:gd name="T82" fmla="*/ 12 w 148"/>
                <a:gd name="T83" fmla="*/ 65 h 92"/>
                <a:gd name="T84" fmla="*/ 14 w 148"/>
                <a:gd name="T85" fmla="*/ 69 h 92"/>
                <a:gd name="T86" fmla="*/ 16 w 148"/>
                <a:gd name="T87" fmla="*/ 74 h 92"/>
                <a:gd name="T88" fmla="*/ 18 w 148"/>
                <a:gd name="T89" fmla="*/ 78 h 92"/>
                <a:gd name="T90" fmla="*/ 20 w 148"/>
                <a:gd name="T91"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92">
                  <a:moveTo>
                    <a:pt x="23" y="90"/>
                  </a:moveTo>
                  <a:cubicBezTo>
                    <a:pt x="141" y="39"/>
                    <a:pt x="141" y="39"/>
                    <a:pt x="141" y="39"/>
                  </a:cubicBezTo>
                  <a:cubicBezTo>
                    <a:pt x="146" y="37"/>
                    <a:pt x="148" y="32"/>
                    <a:pt x="146" y="27"/>
                  </a:cubicBezTo>
                  <a:cubicBezTo>
                    <a:pt x="137" y="7"/>
                    <a:pt x="137" y="7"/>
                    <a:pt x="137" y="7"/>
                  </a:cubicBezTo>
                  <a:cubicBezTo>
                    <a:pt x="135" y="2"/>
                    <a:pt x="129" y="0"/>
                    <a:pt x="125" y="2"/>
                  </a:cubicBezTo>
                  <a:cubicBezTo>
                    <a:pt x="7" y="53"/>
                    <a:pt x="7" y="53"/>
                    <a:pt x="7" y="53"/>
                  </a:cubicBezTo>
                  <a:cubicBezTo>
                    <a:pt x="2" y="55"/>
                    <a:pt x="0" y="60"/>
                    <a:pt x="2" y="65"/>
                  </a:cubicBezTo>
                  <a:cubicBezTo>
                    <a:pt x="11" y="85"/>
                    <a:pt x="11" y="85"/>
                    <a:pt x="11" y="85"/>
                  </a:cubicBezTo>
                  <a:cubicBezTo>
                    <a:pt x="13" y="90"/>
                    <a:pt x="19" y="92"/>
                    <a:pt x="23" y="90"/>
                  </a:cubicBezTo>
                  <a:close/>
                  <a:moveTo>
                    <a:pt x="120" y="18"/>
                  </a:moveTo>
                  <a:cubicBezTo>
                    <a:pt x="124" y="16"/>
                    <a:pt x="128" y="18"/>
                    <a:pt x="130" y="22"/>
                  </a:cubicBezTo>
                  <a:cubicBezTo>
                    <a:pt x="131" y="26"/>
                    <a:pt x="129" y="30"/>
                    <a:pt x="126" y="32"/>
                  </a:cubicBezTo>
                  <a:cubicBezTo>
                    <a:pt x="122" y="33"/>
                    <a:pt x="118" y="32"/>
                    <a:pt x="116" y="28"/>
                  </a:cubicBezTo>
                  <a:cubicBezTo>
                    <a:pt x="114" y="24"/>
                    <a:pt x="116" y="20"/>
                    <a:pt x="120" y="18"/>
                  </a:cubicBezTo>
                  <a:close/>
                  <a:moveTo>
                    <a:pt x="69" y="34"/>
                  </a:moveTo>
                  <a:cubicBezTo>
                    <a:pt x="75" y="32"/>
                    <a:pt x="75" y="32"/>
                    <a:pt x="75" y="32"/>
                  </a:cubicBezTo>
                  <a:cubicBezTo>
                    <a:pt x="77" y="37"/>
                    <a:pt x="77" y="37"/>
                    <a:pt x="77" y="37"/>
                  </a:cubicBezTo>
                  <a:cubicBezTo>
                    <a:pt x="72" y="39"/>
                    <a:pt x="72" y="39"/>
                    <a:pt x="72" y="39"/>
                  </a:cubicBezTo>
                  <a:cubicBezTo>
                    <a:pt x="69" y="34"/>
                    <a:pt x="69" y="34"/>
                    <a:pt x="69" y="34"/>
                  </a:cubicBezTo>
                  <a:cubicBezTo>
                    <a:pt x="69" y="34"/>
                    <a:pt x="69" y="34"/>
                    <a:pt x="69" y="34"/>
                  </a:cubicBezTo>
                  <a:close/>
                  <a:moveTo>
                    <a:pt x="73" y="43"/>
                  </a:moveTo>
                  <a:cubicBezTo>
                    <a:pt x="79" y="41"/>
                    <a:pt x="79" y="41"/>
                    <a:pt x="79" y="41"/>
                  </a:cubicBezTo>
                  <a:cubicBezTo>
                    <a:pt x="81" y="46"/>
                    <a:pt x="81" y="46"/>
                    <a:pt x="81" y="46"/>
                  </a:cubicBezTo>
                  <a:cubicBezTo>
                    <a:pt x="76" y="49"/>
                    <a:pt x="76" y="49"/>
                    <a:pt x="76" y="49"/>
                  </a:cubicBezTo>
                  <a:cubicBezTo>
                    <a:pt x="73" y="43"/>
                    <a:pt x="73" y="43"/>
                    <a:pt x="73" y="43"/>
                  </a:cubicBezTo>
                  <a:cubicBezTo>
                    <a:pt x="73" y="43"/>
                    <a:pt x="73" y="43"/>
                    <a:pt x="73" y="43"/>
                  </a:cubicBezTo>
                  <a:close/>
                  <a:moveTo>
                    <a:pt x="77" y="52"/>
                  </a:moveTo>
                  <a:cubicBezTo>
                    <a:pt x="83" y="50"/>
                    <a:pt x="83" y="50"/>
                    <a:pt x="83" y="50"/>
                  </a:cubicBezTo>
                  <a:cubicBezTo>
                    <a:pt x="85" y="55"/>
                    <a:pt x="85" y="55"/>
                    <a:pt x="85" y="55"/>
                  </a:cubicBezTo>
                  <a:cubicBezTo>
                    <a:pt x="80" y="58"/>
                    <a:pt x="80" y="58"/>
                    <a:pt x="80" y="58"/>
                  </a:cubicBezTo>
                  <a:cubicBezTo>
                    <a:pt x="77" y="52"/>
                    <a:pt x="77" y="52"/>
                    <a:pt x="77" y="52"/>
                  </a:cubicBezTo>
                  <a:cubicBezTo>
                    <a:pt x="77" y="52"/>
                    <a:pt x="77" y="52"/>
                    <a:pt x="77" y="52"/>
                  </a:cubicBezTo>
                  <a:close/>
                  <a:moveTo>
                    <a:pt x="59" y="38"/>
                  </a:moveTo>
                  <a:cubicBezTo>
                    <a:pt x="65" y="36"/>
                    <a:pt x="65" y="36"/>
                    <a:pt x="65" y="36"/>
                  </a:cubicBezTo>
                  <a:cubicBezTo>
                    <a:pt x="67" y="41"/>
                    <a:pt x="67" y="41"/>
                    <a:pt x="67" y="41"/>
                  </a:cubicBezTo>
                  <a:cubicBezTo>
                    <a:pt x="62" y="44"/>
                    <a:pt x="62" y="44"/>
                    <a:pt x="62" y="44"/>
                  </a:cubicBezTo>
                  <a:cubicBezTo>
                    <a:pt x="59" y="38"/>
                    <a:pt x="59" y="38"/>
                    <a:pt x="59" y="38"/>
                  </a:cubicBezTo>
                  <a:cubicBezTo>
                    <a:pt x="59" y="38"/>
                    <a:pt x="59" y="38"/>
                    <a:pt x="59" y="38"/>
                  </a:cubicBezTo>
                  <a:close/>
                  <a:moveTo>
                    <a:pt x="63" y="48"/>
                  </a:moveTo>
                  <a:cubicBezTo>
                    <a:pt x="69" y="45"/>
                    <a:pt x="69" y="45"/>
                    <a:pt x="69" y="45"/>
                  </a:cubicBezTo>
                  <a:cubicBezTo>
                    <a:pt x="71" y="51"/>
                    <a:pt x="71" y="51"/>
                    <a:pt x="71" y="51"/>
                  </a:cubicBezTo>
                  <a:cubicBezTo>
                    <a:pt x="66" y="53"/>
                    <a:pt x="66" y="53"/>
                    <a:pt x="66" y="53"/>
                  </a:cubicBezTo>
                  <a:cubicBezTo>
                    <a:pt x="63" y="48"/>
                    <a:pt x="63" y="48"/>
                    <a:pt x="63" y="48"/>
                  </a:cubicBezTo>
                  <a:cubicBezTo>
                    <a:pt x="63" y="48"/>
                    <a:pt x="63" y="48"/>
                    <a:pt x="63" y="48"/>
                  </a:cubicBezTo>
                  <a:close/>
                  <a:moveTo>
                    <a:pt x="67" y="57"/>
                  </a:moveTo>
                  <a:cubicBezTo>
                    <a:pt x="73" y="54"/>
                    <a:pt x="73" y="54"/>
                    <a:pt x="73" y="54"/>
                  </a:cubicBezTo>
                  <a:cubicBezTo>
                    <a:pt x="75" y="60"/>
                    <a:pt x="75" y="60"/>
                    <a:pt x="75" y="60"/>
                  </a:cubicBezTo>
                  <a:cubicBezTo>
                    <a:pt x="70" y="62"/>
                    <a:pt x="70" y="62"/>
                    <a:pt x="70" y="62"/>
                  </a:cubicBezTo>
                  <a:cubicBezTo>
                    <a:pt x="67" y="57"/>
                    <a:pt x="67" y="57"/>
                    <a:pt x="67" y="57"/>
                  </a:cubicBezTo>
                  <a:cubicBezTo>
                    <a:pt x="67" y="57"/>
                    <a:pt x="67" y="57"/>
                    <a:pt x="67" y="57"/>
                  </a:cubicBezTo>
                  <a:close/>
                  <a:moveTo>
                    <a:pt x="50" y="43"/>
                  </a:moveTo>
                  <a:cubicBezTo>
                    <a:pt x="55" y="40"/>
                    <a:pt x="55" y="40"/>
                    <a:pt x="55" y="40"/>
                  </a:cubicBezTo>
                  <a:cubicBezTo>
                    <a:pt x="57" y="45"/>
                    <a:pt x="57" y="45"/>
                    <a:pt x="57" y="45"/>
                  </a:cubicBezTo>
                  <a:cubicBezTo>
                    <a:pt x="52" y="48"/>
                    <a:pt x="52" y="48"/>
                    <a:pt x="52" y="48"/>
                  </a:cubicBezTo>
                  <a:cubicBezTo>
                    <a:pt x="50" y="43"/>
                    <a:pt x="50" y="43"/>
                    <a:pt x="50" y="43"/>
                  </a:cubicBezTo>
                  <a:cubicBezTo>
                    <a:pt x="50" y="43"/>
                    <a:pt x="50" y="43"/>
                    <a:pt x="50" y="43"/>
                  </a:cubicBezTo>
                  <a:close/>
                  <a:moveTo>
                    <a:pt x="54" y="52"/>
                  </a:moveTo>
                  <a:cubicBezTo>
                    <a:pt x="59" y="50"/>
                    <a:pt x="59" y="50"/>
                    <a:pt x="59" y="50"/>
                  </a:cubicBezTo>
                  <a:cubicBezTo>
                    <a:pt x="61" y="55"/>
                    <a:pt x="61" y="55"/>
                    <a:pt x="61" y="55"/>
                  </a:cubicBezTo>
                  <a:cubicBezTo>
                    <a:pt x="56" y="57"/>
                    <a:pt x="56" y="57"/>
                    <a:pt x="56" y="57"/>
                  </a:cubicBezTo>
                  <a:cubicBezTo>
                    <a:pt x="54" y="52"/>
                    <a:pt x="54" y="52"/>
                    <a:pt x="54" y="52"/>
                  </a:cubicBezTo>
                  <a:cubicBezTo>
                    <a:pt x="54" y="52"/>
                    <a:pt x="54" y="52"/>
                    <a:pt x="54" y="52"/>
                  </a:cubicBezTo>
                  <a:close/>
                  <a:moveTo>
                    <a:pt x="58" y="61"/>
                  </a:moveTo>
                  <a:cubicBezTo>
                    <a:pt x="63" y="59"/>
                    <a:pt x="63" y="59"/>
                    <a:pt x="63" y="59"/>
                  </a:cubicBezTo>
                  <a:cubicBezTo>
                    <a:pt x="65" y="64"/>
                    <a:pt x="65" y="64"/>
                    <a:pt x="65" y="64"/>
                  </a:cubicBezTo>
                  <a:cubicBezTo>
                    <a:pt x="60" y="66"/>
                    <a:pt x="60" y="66"/>
                    <a:pt x="60" y="66"/>
                  </a:cubicBezTo>
                  <a:cubicBezTo>
                    <a:pt x="58" y="61"/>
                    <a:pt x="58" y="61"/>
                    <a:pt x="58" y="61"/>
                  </a:cubicBezTo>
                  <a:cubicBezTo>
                    <a:pt x="58" y="61"/>
                    <a:pt x="58" y="61"/>
                    <a:pt x="58" y="61"/>
                  </a:cubicBezTo>
                  <a:close/>
                  <a:moveTo>
                    <a:pt x="40" y="47"/>
                  </a:moveTo>
                  <a:cubicBezTo>
                    <a:pt x="45" y="45"/>
                    <a:pt x="45" y="45"/>
                    <a:pt x="45" y="45"/>
                  </a:cubicBezTo>
                  <a:cubicBezTo>
                    <a:pt x="47" y="50"/>
                    <a:pt x="47" y="50"/>
                    <a:pt x="47" y="50"/>
                  </a:cubicBezTo>
                  <a:cubicBezTo>
                    <a:pt x="42" y="52"/>
                    <a:pt x="42" y="52"/>
                    <a:pt x="42" y="52"/>
                  </a:cubicBezTo>
                  <a:cubicBezTo>
                    <a:pt x="40" y="47"/>
                    <a:pt x="40" y="47"/>
                    <a:pt x="40" y="47"/>
                  </a:cubicBezTo>
                  <a:cubicBezTo>
                    <a:pt x="40" y="47"/>
                    <a:pt x="40" y="47"/>
                    <a:pt x="40" y="47"/>
                  </a:cubicBezTo>
                  <a:close/>
                  <a:moveTo>
                    <a:pt x="44" y="56"/>
                  </a:moveTo>
                  <a:cubicBezTo>
                    <a:pt x="49" y="54"/>
                    <a:pt x="49" y="54"/>
                    <a:pt x="49" y="54"/>
                  </a:cubicBezTo>
                  <a:cubicBezTo>
                    <a:pt x="51" y="59"/>
                    <a:pt x="51" y="59"/>
                    <a:pt x="51" y="59"/>
                  </a:cubicBezTo>
                  <a:cubicBezTo>
                    <a:pt x="46" y="62"/>
                    <a:pt x="46" y="62"/>
                    <a:pt x="46" y="62"/>
                  </a:cubicBezTo>
                  <a:cubicBezTo>
                    <a:pt x="44" y="56"/>
                    <a:pt x="44" y="56"/>
                    <a:pt x="44" y="56"/>
                  </a:cubicBezTo>
                  <a:cubicBezTo>
                    <a:pt x="44" y="56"/>
                    <a:pt x="44" y="56"/>
                    <a:pt x="44" y="56"/>
                  </a:cubicBezTo>
                  <a:close/>
                  <a:moveTo>
                    <a:pt x="48" y="65"/>
                  </a:moveTo>
                  <a:cubicBezTo>
                    <a:pt x="53" y="63"/>
                    <a:pt x="53" y="63"/>
                    <a:pt x="53" y="63"/>
                  </a:cubicBezTo>
                  <a:cubicBezTo>
                    <a:pt x="55" y="68"/>
                    <a:pt x="55" y="68"/>
                    <a:pt x="55" y="68"/>
                  </a:cubicBezTo>
                  <a:cubicBezTo>
                    <a:pt x="50" y="71"/>
                    <a:pt x="50" y="71"/>
                    <a:pt x="50" y="71"/>
                  </a:cubicBezTo>
                  <a:cubicBezTo>
                    <a:pt x="48" y="65"/>
                    <a:pt x="48" y="65"/>
                    <a:pt x="48" y="65"/>
                  </a:cubicBezTo>
                  <a:cubicBezTo>
                    <a:pt x="48" y="65"/>
                    <a:pt x="48" y="65"/>
                    <a:pt x="48" y="65"/>
                  </a:cubicBezTo>
                  <a:close/>
                  <a:moveTo>
                    <a:pt x="30" y="51"/>
                  </a:moveTo>
                  <a:cubicBezTo>
                    <a:pt x="35" y="49"/>
                    <a:pt x="35" y="49"/>
                    <a:pt x="35" y="49"/>
                  </a:cubicBezTo>
                  <a:cubicBezTo>
                    <a:pt x="37" y="54"/>
                    <a:pt x="37" y="54"/>
                    <a:pt x="37" y="54"/>
                  </a:cubicBezTo>
                  <a:cubicBezTo>
                    <a:pt x="32" y="56"/>
                    <a:pt x="32" y="56"/>
                    <a:pt x="32" y="56"/>
                  </a:cubicBezTo>
                  <a:cubicBezTo>
                    <a:pt x="30" y="51"/>
                    <a:pt x="30" y="51"/>
                    <a:pt x="30" y="51"/>
                  </a:cubicBezTo>
                  <a:cubicBezTo>
                    <a:pt x="30" y="51"/>
                    <a:pt x="30" y="51"/>
                    <a:pt x="30" y="51"/>
                  </a:cubicBezTo>
                  <a:close/>
                  <a:moveTo>
                    <a:pt x="34" y="61"/>
                  </a:moveTo>
                  <a:cubicBezTo>
                    <a:pt x="39" y="58"/>
                    <a:pt x="39" y="58"/>
                    <a:pt x="39" y="58"/>
                  </a:cubicBezTo>
                  <a:cubicBezTo>
                    <a:pt x="41" y="64"/>
                    <a:pt x="41" y="64"/>
                    <a:pt x="41" y="64"/>
                  </a:cubicBezTo>
                  <a:cubicBezTo>
                    <a:pt x="36" y="66"/>
                    <a:pt x="36" y="66"/>
                    <a:pt x="36" y="66"/>
                  </a:cubicBezTo>
                  <a:cubicBezTo>
                    <a:pt x="34" y="61"/>
                    <a:pt x="34" y="61"/>
                    <a:pt x="34" y="61"/>
                  </a:cubicBezTo>
                  <a:cubicBezTo>
                    <a:pt x="34" y="61"/>
                    <a:pt x="34" y="61"/>
                    <a:pt x="34" y="61"/>
                  </a:cubicBezTo>
                  <a:close/>
                  <a:moveTo>
                    <a:pt x="38" y="70"/>
                  </a:moveTo>
                  <a:cubicBezTo>
                    <a:pt x="43" y="67"/>
                    <a:pt x="43" y="67"/>
                    <a:pt x="43" y="67"/>
                  </a:cubicBezTo>
                  <a:cubicBezTo>
                    <a:pt x="45" y="73"/>
                    <a:pt x="45" y="73"/>
                    <a:pt x="45" y="73"/>
                  </a:cubicBezTo>
                  <a:cubicBezTo>
                    <a:pt x="40" y="75"/>
                    <a:pt x="40" y="75"/>
                    <a:pt x="40" y="75"/>
                  </a:cubicBezTo>
                  <a:cubicBezTo>
                    <a:pt x="38" y="70"/>
                    <a:pt x="38" y="70"/>
                    <a:pt x="38" y="70"/>
                  </a:cubicBezTo>
                  <a:cubicBezTo>
                    <a:pt x="38" y="70"/>
                    <a:pt x="38" y="70"/>
                    <a:pt x="38" y="70"/>
                  </a:cubicBezTo>
                  <a:close/>
                  <a:moveTo>
                    <a:pt x="20" y="55"/>
                  </a:moveTo>
                  <a:cubicBezTo>
                    <a:pt x="25" y="53"/>
                    <a:pt x="25" y="53"/>
                    <a:pt x="25" y="53"/>
                  </a:cubicBezTo>
                  <a:cubicBezTo>
                    <a:pt x="28" y="58"/>
                    <a:pt x="28" y="58"/>
                    <a:pt x="28" y="58"/>
                  </a:cubicBezTo>
                  <a:cubicBezTo>
                    <a:pt x="22" y="61"/>
                    <a:pt x="22" y="61"/>
                    <a:pt x="22" y="61"/>
                  </a:cubicBezTo>
                  <a:cubicBezTo>
                    <a:pt x="20" y="55"/>
                    <a:pt x="20" y="55"/>
                    <a:pt x="20" y="55"/>
                  </a:cubicBezTo>
                  <a:cubicBezTo>
                    <a:pt x="20" y="55"/>
                    <a:pt x="20" y="55"/>
                    <a:pt x="20" y="55"/>
                  </a:cubicBezTo>
                  <a:close/>
                  <a:moveTo>
                    <a:pt x="24" y="65"/>
                  </a:moveTo>
                  <a:cubicBezTo>
                    <a:pt x="29" y="63"/>
                    <a:pt x="29" y="63"/>
                    <a:pt x="29" y="63"/>
                  </a:cubicBezTo>
                  <a:cubicBezTo>
                    <a:pt x="32" y="68"/>
                    <a:pt x="32" y="68"/>
                    <a:pt x="32" y="68"/>
                  </a:cubicBezTo>
                  <a:cubicBezTo>
                    <a:pt x="26" y="70"/>
                    <a:pt x="26" y="70"/>
                    <a:pt x="26" y="70"/>
                  </a:cubicBezTo>
                  <a:cubicBezTo>
                    <a:pt x="24" y="65"/>
                    <a:pt x="24" y="65"/>
                    <a:pt x="24" y="65"/>
                  </a:cubicBezTo>
                  <a:cubicBezTo>
                    <a:pt x="24" y="65"/>
                    <a:pt x="24" y="65"/>
                    <a:pt x="24" y="65"/>
                  </a:cubicBezTo>
                  <a:close/>
                  <a:moveTo>
                    <a:pt x="28" y="74"/>
                  </a:moveTo>
                  <a:cubicBezTo>
                    <a:pt x="33" y="72"/>
                    <a:pt x="33" y="72"/>
                    <a:pt x="33" y="72"/>
                  </a:cubicBezTo>
                  <a:cubicBezTo>
                    <a:pt x="36" y="77"/>
                    <a:pt x="36" y="77"/>
                    <a:pt x="36" y="77"/>
                  </a:cubicBezTo>
                  <a:cubicBezTo>
                    <a:pt x="30" y="79"/>
                    <a:pt x="30" y="79"/>
                    <a:pt x="30" y="79"/>
                  </a:cubicBezTo>
                  <a:cubicBezTo>
                    <a:pt x="28" y="74"/>
                    <a:pt x="28" y="74"/>
                    <a:pt x="28" y="74"/>
                  </a:cubicBezTo>
                  <a:cubicBezTo>
                    <a:pt x="28" y="74"/>
                    <a:pt x="28" y="74"/>
                    <a:pt x="28" y="74"/>
                  </a:cubicBezTo>
                  <a:close/>
                  <a:moveTo>
                    <a:pt x="10" y="60"/>
                  </a:moveTo>
                  <a:cubicBezTo>
                    <a:pt x="15" y="57"/>
                    <a:pt x="15" y="57"/>
                    <a:pt x="15" y="57"/>
                  </a:cubicBezTo>
                  <a:cubicBezTo>
                    <a:pt x="18" y="63"/>
                    <a:pt x="18" y="63"/>
                    <a:pt x="18" y="63"/>
                  </a:cubicBezTo>
                  <a:cubicBezTo>
                    <a:pt x="12" y="65"/>
                    <a:pt x="12" y="65"/>
                    <a:pt x="12" y="65"/>
                  </a:cubicBezTo>
                  <a:cubicBezTo>
                    <a:pt x="10" y="60"/>
                    <a:pt x="10" y="60"/>
                    <a:pt x="10" y="60"/>
                  </a:cubicBezTo>
                  <a:cubicBezTo>
                    <a:pt x="10" y="60"/>
                    <a:pt x="10" y="60"/>
                    <a:pt x="10" y="60"/>
                  </a:cubicBezTo>
                  <a:close/>
                  <a:moveTo>
                    <a:pt x="14" y="69"/>
                  </a:moveTo>
                  <a:cubicBezTo>
                    <a:pt x="19" y="67"/>
                    <a:pt x="19" y="67"/>
                    <a:pt x="19" y="67"/>
                  </a:cubicBezTo>
                  <a:cubicBezTo>
                    <a:pt x="22" y="72"/>
                    <a:pt x="22" y="72"/>
                    <a:pt x="22" y="72"/>
                  </a:cubicBezTo>
                  <a:cubicBezTo>
                    <a:pt x="16" y="74"/>
                    <a:pt x="16" y="74"/>
                    <a:pt x="16" y="74"/>
                  </a:cubicBezTo>
                  <a:cubicBezTo>
                    <a:pt x="14" y="69"/>
                    <a:pt x="14" y="69"/>
                    <a:pt x="14" y="69"/>
                  </a:cubicBezTo>
                  <a:cubicBezTo>
                    <a:pt x="14" y="69"/>
                    <a:pt x="14" y="69"/>
                    <a:pt x="14" y="69"/>
                  </a:cubicBezTo>
                  <a:close/>
                  <a:moveTo>
                    <a:pt x="18" y="78"/>
                  </a:moveTo>
                  <a:cubicBezTo>
                    <a:pt x="23" y="76"/>
                    <a:pt x="23" y="76"/>
                    <a:pt x="23" y="76"/>
                  </a:cubicBezTo>
                  <a:cubicBezTo>
                    <a:pt x="26" y="81"/>
                    <a:pt x="26" y="81"/>
                    <a:pt x="26" y="81"/>
                  </a:cubicBezTo>
                  <a:cubicBezTo>
                    <a:pt x="20" y="83"/>
                    <a:pt x="20" y="83"/>
                    <a:pt x="20" y="83"/>
                  </a:cubicBezTo>
                  <a:cubicBezTo>
                    <a:pt x="18" y="78"/>
                    <a:pt x="18" y="78"/>
                    <a:pt x="18" y="78"/>
                  </a:cubicBezTo>
                  <a:cubicBezTo>
                    <a:pt x="18" y="78"/>
                    <a:pt x="18" y="78"/>
                    <a:pt x="18" y="78"/>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10" name="Freeform 2166"/>
            <p:cNvSpPr>
              <a:spLocks noEditPoints="1"/>
            </p:cNvSpPr>
            <p:nvPr/>
          </p:nvSpPr>
          <p:spPr bwMode="auto">
            <a:xfrm>
              <a:off x="23734713" y="1411288"/>
              <a:ext cx="552450" cy="349250"/>
            </a:xfrm>
            <a:custGeom>
              <a:avLst/>
              <a:gdLst>
                <a:gd name="T0" fmla="*/ 2 w 147"/>
                <a:gd name="T1" fmla="*/ 66 h 93"/>
                <a:gd name="T2" fmla="*/ 140 w 147"/>
                <a:gd name="T3" fmla="*/ 40 h 93"/>
                <a:gd name="T4" fmla="*/ 124 w 147"/>
                <a:gd name="T5" fmla="*/ 2 h 93"/>
                <a:gd name="T6" fmla="*/ 22 w 147"/>
                <a:gd name="T7" fmla="*/ 61 h 93"/>
                <a:gd name="T8" fmla="*/ 78 w 147"/>
                <a:gd name="T9" fmla="*/ 59 h 93"/>
                <a:gd name="T10" fmla="*/ 76 w 147"/>
                <a:gd name="T11" fmla="*/ 53 h 93"/>
                <a:gd name="T12" fmla="*/ 74 w 147"/>
                <a:gd name="T13" fmla="*/ 49 h 93"/>
                <a:gd name="T14" fmla="*/ 72 w 147"/>
                <a:gd name="T15" fmla="*/ 44 h 93"/>
                <a:gd name="T16" fmla="*/ 70 w 147"/>
                <a:gd name="T17" fmla="*/ 40 h 93"/>
                <a:gd name="T18" fmla="*/ 68 w 147"/>
                <a:gd name="T19" fmla="*/ 35 h 93"/>
                <a:gd name="T20" fmla="*/ 88 w 147"/>
                <a:gd name="T21" fmla="*/ 54 h 93"/>
                <a:gd name="T22" fmla="*/ 86 w 147"/>
                <a:gd name="T23" fmla="*/ 49 h 93"/>
                <a:gd name="T24" fmla="*/ 84 w 147"/>
                <a:gd name="T25" fmla="*/ 45 h 93"/>
                <a:gd name="T26" fmla="*/ 82 w 147"/>
                <a:gd name="T27" fmla="*/ 40 h 93"/>
                <a:gd name="T28" fmla="*/ 80 w 147"/>
                <a:gd name="T29" fmla="*/ 36 h 93"/>
                <a:gd name="T30" fmla="*/ 78 w 147"/>
                <a:gd name="T31" fmla="*/ 31 h 93"/>
                <a:gd name="T32" fmla="*/ 98 w 147"/>
                <a:gd name="T33" fmla="*/ 50 h 93"/>
                <a:gd name="T34" fmla="*/ 96 w 147"/>
                <a:gd name="T35" fmla="*/ 45 h 93"/>
                <a:gd name="T36" fmla="*/ 94 w 147"/>
                <a:gd name="T37" fmla="*/ 41 h 93"/>
                <a:gd name="T38" fmla="*/ 92 w 147"/>
                <a:gd name="T39" fmla="*/ 35 h 93"/>
                <a:gd name="T40" fmla="*/ 90 w 147"/>
                <a:gd name="T41" fmla="*/ 32 h 93"/>
                <a:gd name="T42" fmla="*/ 88 w 147"/>
                <a:gd name="T43" fmla="*/ 26 h 93"/>
                <a:gd name="T44" fmla="*/ 108 w 147"/>
                <a:gd name="T45" fmla="*/ 46 h 93"/>
                <a:gd name="T46" fmla="*/ 106 w 147"/>
                <a:gd name="T47" fmla="*/ 40 h 93"/>
                <a:gd name="T48" fmla="*/ 104 w 147"/>
                <a:gd name="T49" fmla="*/ 36 h 93"/>
                <a:gd name="T50" fmla="*/ 102 w 147"/>
                <a:gd name="T51" fmla="*/ 31 h 93"/>
                <a:gd name="T52" fmla="*/ 100 w 147"/>
                <a:gd name="T53" fmla="*/ 27 h 93"/>
                <a:gd name="T54" fmla="*/ 98 w 147"/>
                <a:gd name="T55" fmla="*/ 22 h 93"/>
                <a:gd name="T56" fmla="*/ 118 w 147"/>
                <a:gd name="T57" fmla="*/ 41 h 93"/>
                <a:gd name="T58" fmla="*/ 116 w 147"/>
                <a:gd name="T59" fmla="*/ 36 h 93"/>
                <a:gd name="T60" fmla="*/ 114 w 147"/>
                <a:gd name="T61" fmla="*/ 32 h 93"/>
                <a:gd name="T62" fmla="*/ 111 w 147"/>
                <a:gd name="T63" fmla="*/ 27 h 93"/>
                <a:gd name="T64" fmla="*/ 110 w 147"/>
                <a:gd name="T65" fmla="*/ 23 h 93"/>
                <a:gd name="T66" fmla="*/ 108 w 147"/>
                <a:gd name="T67" fmla="*/ 18 h 93"/>
                <a:gd name="T68" fmla="*/ 128 w 147"/>
                <a:gd name="T69" fmla="*/ 37 h 93"/>
                <a:gd name="T70" fmla="*/ 126 w 147"/>
                <a:gd name="T71" fmla="*/ 32 h 93"/>
                <a:gd name="T72" fmla="*/ 124 w 147"/>
                <a:gd name="T73" fmla="*/ 28 h 93"/>
                <a:gd name="T74" fmla="*/ 121 w 147"/>
                <a:gd name="T75" fmla="*/ 22 h 93"/>
                <a:gd name="T76" fmla="*/ 120 w 147"/>
                <a:gd name="T77" fmla="*/ 19 h 93"/>
                <a:gd name="T78" fmla="*/ 118 w 147"/>
                <a:gd name="T79" fmla="*/ 13 h 93"/>
                <a:gd name="T80" fmla="*/ 138 w 147"/>
                <a:gd name="T81" fmla="*/ 33 h 93"/>
                <a:gd name="T82" fmla="*/ 135 w 147"/>
                <a:gd name="T83" fmla="*/ 28 h 93"/>
                <a:gd name="T84" fmla="*/ 134 w 147"/>
                <a:gd name="T85" fmla="*/ 23 h 93"/>
                <a:gd name="T86" fmla="*/ 131 w 147"/>
                <a:gd name="T87" fmla="*/ 18 h 93"/>
                <a:gd name="T88" fmla="*/ 130 w 147"/>
                <a:gd name="T89" fmla="*/ 14 h 93"/>
                <a:gd name="T90" fmla="*/ 127 w 147"/>
                <a:gd name="T91" fmla="*/ 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7" h="93">
                  <a:moveTo>
                    <a:pt x="124" y="2"/>
                  </a:moveTo>
                  <a:cubicBezTo>
                    <a:pt x="7" y="53"/>
                    <a:pt x="7" y="53"/>
                    <a:pt x="7" y="53"/>
                  </a:cubicBezTo>
                  <a:cubicBezTo>
                    <a:pt x="2" y="55"/>
                    <a:pt x="0" y="61"/>
                    <a:pt x="2" y="66"/>
                  </a:cubicBezTo>
                  <a:cubicBezTo>
                    <a:pt x="11" y="86"/>
                    <a:pt x="11" y="86"/>
                    <a:pt x="11" y="86"/>
                  </a:cubicBezTo>
                  <a:cubicBezTo>
                    <a:pt x="13" y="91"/>
                    <a:pt x="18" y="93"/>
                    <a:pt x="23" y="91"/>
                  </a:cubicBezTo>
                  <a:cubicBezTo>
                    <a:pt x="140" y="40"/>
                    <a:pt x="140" y="40"/>
                    <a:pt x="140" y="40"/>
                  </a:cubicBezTo>
                  <a:cubicBezTo>
                    <a:pt x="145" y="38"/>
                    <a:pt x="147" y="32"/>
                    <a:pt x="145" y="27"/>
                  </a:cubicBezTo>
                  <a:cubicBezTo>
                    <a:pt x="136" y="7"/>
                    <a:pt x="136" y="7"/>
                    <a:pt x="136" y="7"/>
                  </a:cubicBezTo>
                  <a:cubicBezTo>
                    <a:pt x="134" y="2"/>
                    <a:pt x="129" y="0"/>
                    <a:pt x="124" y="2"/>
                  </a:cubicBezTo>
                  <a:close/>
                  <a:moveTo>
                    <a:pt x="28" y="74"/>
                  </a:moveTo>
                  <a:cubicBezTo>
                    <a:pt x="24" y="76"/>
                    <a:pt x="20" y="74"/>
                    <a:pt x="18" y="71"/>
                  </a:cubicBezTo>
                  <a:cubicBezTo>
                    <a:pt x="16" y="67"/>
                    <a:pt x="18" y="63"/>
                    <a:pt x="22" y="61"/>
                  </a:cubicBezTo>
                  <a:cubicBezTo>
                    <a:pt x="26" y="59"/>
                    <a:pt x="30" y="61"/>
                    <a:pt x="32" y="65"/>
                  </a:cubicBezTo>
                  <a:cubicBezTo>
                    <a:pt x="33" y="69"/>
                    <a:pt x="31" y="73"/>
                    <a:pt x="28" y="74"/>
                  </a:cubicBezTo>
                  <a:close/>
                  <a:moveTo>
                    <a:pt x="78" y="59"/>
                  </a:moveTo>
                  <a:cubicBezTo>
                    <a:pt x="73" y="61"/>
                    <a:pt x="73" y="61"/>
                    <a:pt x="73" y="61"/>
                  </a:cubicBezTo>
                  <a:cubicBezTo>
                    <a:pt x="71" y="56"/>
                    <a:pt x="71" y="56"/>
                    <a:pt x="71" y="56"/>
                  </a:cubicBezTo>
                  <a:cubicBezTo>
                    <a:pt x="76" y="53"/>
                    <a:pt x="76" y="53"/>
                    <a:pt x="76" y="53"/>
                  </a:cubicBezTo>
                  <a:cubicBezTo>
                    <a:pt x="78" y="59"/>
                    <a:pt x="78" y="59"/>
                    <a:pt x="78" y="59"/>
                  </a:cubicBezTo>
                  <a:cubicBezTo>
                    <a:pt x="78" y="59"/>
                    <a:pt x="78" y="59"/>
                    <a:pt x="78" y="59"/>
                  </a:cubicBezTo>
                  <a:close/>
                  <a:moveTo>
                    <a:pt x="74" y="49"/>
                  </a:moveTo>
                  <a:cubicBezTo>
                    <a:pt x="69" y="51"/>
                    <a:pt x="69" y="51"/>
                    <a:pt x="69" y="51"/>
                  </a:cubicBezTo>
                  <a:cubicBezTo>
                    <a:pt x="67" y="46"/>
                    <a:pt x="67" y="46"/>
                    <a:pt x="67" y="46"/>
                  </a:cubicBezTo>
                  <a:cubicBezTo>
                    <a:pt x="72" y="44"/>
                    <a:pt x="72" y="44"/>
                    <a:pt x="72" y="44"/>
                  </a:cubicBezTo>
                  <a:cubicBezTo>
                    <a:pt x="74" y="49"/>
                    <a:pt x="74" y="49"/>
                    <a:pt x="74" y="49"/>
                  </a:cubicBezTo>
                  <a:cubicBezTo>
                    <a:pt x="74" y="49"/>
                    <a:pt x="74" y="49"/>
                    <a:pt x="74" y="49"/>
                  </a:cubicBezTo>
                  <a:close/>
                  <a:moveTo>
                    <a:pt x="70" y="40"/>
                  </a:moveTo>
                  <a:cubicBezTo>
                    <a:pt x="65" y="42"/>
                    <a:pt x="65" y="42"/>
                    <a:pt x="65" y="42"/>
                  </a:cubicBezTo>
                  <a:cubicBezTo>
                    <a:pt x="63" y="37"/>
                    <a:pt x="63" y="37"/>
                    <a:pt x="63" y="37"/>
                  </a:cubicBezTo>
                  <a:cubicBezTo>
                    <a:pt x="68" y="35"/>
                    <a:pt x="68" y="35"/>
                    <a:pt x="68" y="35"/>
                  </a:cubicBezTo>
                  <a:cubicBezTo>
                    <a:pt x="70" y="40"/>
                    <a:pt x="70" y="40"/>
                    <a:pt x="70" y="40"/>
                  </a:cubicBezTo>
                  <a:cubicBezTo>
                    <a:pt x="70" y="40"/>
                    <a:pt x="70" y="40"/>
                    <a:pt x="70" y="40"/>
                  </a:cubicBezTo>
                  <a:close/>
                  <a:moveTo>
                    <a:pt x="88" y="54"/>
                  </a:moveTo>
                  <a:cubicBezTo>
                    <a:pt x="83" y="57"/>
                    <a:pt x="83" y="57"/>
                    <a:pt x="83" y="57"/>
                  </a:cubicBezTo>
                  <a:cubicBezTo>
                    <a:pt x="80" y="51"/>
                    <a:pt x="80" y="51"/>
                    <a:pt x="80" y="51"/>
                  </a:cubicBezTo>
                  <a:cubicBezTo>
                    <a:pt x="86" y="49"/>
                    <a:pt x="86" y="49"/>
                    <a:pt x="86" y="49"/>
                  </a:cubicBezTo>
                  <a:cubicBezTo>
                    <a:pt x="88" y="54"/>
                    <a:pt x="88" y="54"/>
                    <a:pt x="88" y="54"/>
                  </a:cubicBezTo>
                  <a:cubicBezTo>
                    <a:pt x="88" y="54"/>
                    <a:pt x="88" y="54"/>
                    <a:pt x="88" y="54"/>
                  </a:cubicBezTo>
                  <a:close/>
                  <a:moveTo>
                    <a:pt x="84" y="45"/>
                  </a:moveTo>
                  <a:cubicBezTo>
                    <a:pt x="79" y="47"/>
                    <a:pt x="79" y="47"/>
                    <a:pt x="79" y="47"/>
                  </a:cubicBezTo>
                  <a:cubicBezTo>
                    <a:pt x="76" y="42"/>
                    <a:pt x="76" y="42"/>
                    <a:pt x="76" y="42"/>
                  </a:cubicBezTo>
                  <a:cubicBezTo>
                    <a:pt x="82" y="40"/>
                    <a:pt x="82" y="40"/>
                    <a:pt x="82" y="40"/>
                  </a:cubicBezTo>
                  <a:cubicBezTo>
                    <a:pt x="84" y="45"/>
                    <a:pt x="84" y="45"/>
                    <a:pt x="84" y="45"/>
                  </a:cubicBezTo>
                  <a:cubicBezTo>
                    <a:pt x="84" y="45"/>
                    <a:pt x="84" y="45"/>
                    <a:pt x="84" y="45"/>
                  </a:cubicBezTo>
                  <a:close/>
                  <a:moveTo>
                    <a:pt x="80" y="36"/>
                  </a:moveTo>
                  <a:cubicBezTo>
                    <a:pt x="75" y="38"/>
                    <a:pt x="75" y="38"/>
                    <a:pt x="75" y="38"/>
                  </a:cubicBezTo>
                  <a:cubicBezTo>
                    <a:pt x="73" y="33"/>
                    <a:pt x="73" y="33"/>
                    <a:pt x="73" y="33"/>
                  </a:cubicBezTo>
                  <a:cubicBezTo>
                    <a:pt x="78" y="31"/>
                    <a:pt x="78" y="31"/>
                    <a:pt x="78" y="31"/>
                  </a:cubicBezTo>
                  <a:cubicBezTo>
                    <a:pt x="80" y="36"/>
                    <a:pt x="80" y="36"/>
                    <a:pt x="80" y="36"/>
                  </a:cubicBezTo>
                  <a:cubicBezTo>
                    <a:pt x="80" y="36"/>
                    <a:pt x="80" y="36"/>
                    <a:pt x="80" y="36"/>
                  </a:cubicBezTo>
                  <a:close/>
                  <a:moveTo>
                    <a:pt x="98" y="50"/>
                  </a:moveTo>
                  <a:cubicBezTo>
                    <a:pt x="93" y="52"/>
                    <a:pt x="93" y="52"/>
                    <a:pt x="93" y="52"/>
                  </a:cubicBezTo>
                  <a:cubicBezTo>
                    <a:pt x="90" y="47"/>
                    <a:pt x="90" y="47"/>
                    <a:pt x="90" y="47"/>
                  </a:cubicBezTo>
                  <a:cubicBezTo>
                    <a:pt x="96" y="45"/>
                    <a:pt x="96" y="45"/>
                    <a:pt x="96" y="45"/>
                  </a:cubicBezTo>
                  <a:cubicBezTo>
                    <a:pt x="98" y="50"/>
                    <a:pt x="98" y="50"/>
                    <a:pt x="98" y="50"/>
                  </a:cubicBezTo>
                  <a:cubicBezTo>
                    <a:pt x="98" y="50"/>
                    <a:pt x="98" y="50"/>
                    <a:pt x="98" y="50"/>
                  </a:cubicBezTo>
                  <a:close/>
                  <a:moveTo>
                    <a:pt x="94" y="41"/>
                  </a:moveTo>
                  <a:cubicBezTo>
                    <a:pt x="89" y="43"/>
                    <a:pt x="89" y="43"/>
                    <a:pt x="89" y="43"/>
                  </a:cubicBezTo>
                  <a:cubicBezTo>
                    <a:pt x="86" y="38"/>
                    <a:pt x="86" y="38"/>
                    <a:pt x="86" y="38"/>
                  </a:cubicBezTo>
                  <a:cubicBezTo>
                    <a:pt x="92" y="35"/>
                    <a:pt x="92" y="35"/>
                    <a:pt x="92" y="35"/>
                  </a:cubicBezTo>
                  <a:cubicBezTo>
                    <a:pt x="94" y="41"/>
                    <a:pt x="94" y="41"/>
                    <a:pt x="94" y="41"/>
                  </a:cubicBezTo>
                  <a:cubicBezTo>
                    <a:pt x="94" y="41"/>
                    <a:pt x="94" y="41"/>
                    <a:pt x="94" y="41"/>
                  </a:cubicBezTo>
                  <a:close/>
                  <a:moveTo>
                    <a:pt x="90" y="32"/>
                  </a:moveTo>
                  <a:cubicBezTo>
                    <a:pt x="85" y="34"/>
                    <a:pt x="85" y="34"/>
                    <a:pt x="85" y="34"/>
                  </a:cubicBezTo>
                  <a:cubicBezTo>
                    <a:pt x="82" y="29"/>
                    <a:pt x="82" y="29"/>
                    <a:pt x="82" y="29"/>
                  </a:cubicBezTo>
                  <a:cubicBezTo>
                    <a:pt x="88" y="26"/>
                    <a:pt x="88" y="26"/>
                    <a:pt x="88" y="26"/>
                  </a:cubicBezTo>
                  <a:cubicBezTo>
                    <a:pt x="90" y="32"/>
                    <a:pt x="90" y="32"/>
                    <a:pt x="90" y="32"/>
                  </a:cubicBezTo>
                  <a:cubicBezTo>
                    <a:pt x="90" y="32"/>
                    <a:pt x="90" y="32"/>
                    <a:pt x="90" y="32"/>
                  </a:cubicBezTo>
                  <a:close/>
                  <a:moveTo>
                    <a:pt x="108" y="46"/>
                  </a:moveTo>
                  <a:cubicBezTo>
                    <a:pt x="103" y="48"/>
                    <a:pt x="103" y="48"/>
                    <a:pt x="103" y="48"/>
                  </a:cubicBezTo>
                  <a:cubicBezTo>
                    <a:pt x="100" y="43"/>
                    <a:pt x="100" y="43"/>
                    <a:pt x="100" y="43"/>
                  </a:cubicBezTo>
                  <a:cubicBezTo>
                    <a:pt x="106" y="40"/>
                    <a:pt x="106" y="40"/>
                    <a:pt x="106" y="40"/>
                  </a:cubicBezTo>
                  <a:cubicBezTo>
                    <a:pt x="108" y="46"/>
                    <a:pt x="108" y="46"/>
                    <a:pt x="108" y="46"/>
                  </a:cubicBezTo>
                  <a:cubicBezTo>
                    <a:pt x="108" y="46"/>
                    <a:pt x="108" y="46"/>
                    <a:pt x="108" y="46"/>
                  </a:cubicBezTo>
                  <a:close/>
                  <a:moveTo>
                    <a:pt x="104" y="36"/>
                  </a:moveTo>
                  <a:cubicBezTo>
                    <a:pt x="99" y="39"/>
                    <a:pt x="99" y="39"/>
                    <a:pt x="99" y="39"/>
                  </a:cubicBezTo>
                  <a:cubicBezTo>
                    <a:pt x="96" y="33"/>
                    <a:pt x="96" y="33"/>
                    <a:pt x="96" y="33"/>
                  </a:cubicBezTo>
                  <a:cubicBezTo>
                    <a:pt x="102" y="31"/>
                    <a:pt x="102" y="31"/>
                    <a:pt x="102" y="31"/>
                  </a:cubicBezTo>
                  <a:cubicBezTo>
                    <a:pt x="104" y="36"/>
                    <a:pt x="104" y="36"/>
                    <a:pt x="104" y="36"/>
                  </a:cubicBezTo>
                  <a:cubicBezTo>
                    <a:pt x="104" y="36"/>
                    <a:pt x="104" y="36"/>
                    <a:pt x="104" y="36"/>
                  </a:cubicBezTo>
                  <a:close/>
                  <a:moveTo>
                    <a:pt x="100" y="27"/>
                  </a:moveTo>
                  <a:cubicBezTo>
                    <a:pt x="95" y="30"/>
                    <a:pt x="95" y="30"/>
                    <a:pt x="95" y="30"/>
                  </a:cubicBezTo>
                  <a:cubicBezTo>
                    <a:pt x="92" y="24"/>
                    <a:pt x="92" y="24"/>
                    <a:pt x="92" y="24"/>
                  </a:cubicBezTo>
                  <a:cubicBezTo>
                    <a:pt x="98" y="22"/>
                    <a:pt x="98" y="22"/>
                    <a:pt x="98" y="22"/>
                  </a:cubicBezTo>
                  <a:cubicBezTo>
                    <a:pt x="100" y="27"/>
                    <a:pt x="100" y="27"/>
                    <a:pt x="100" y="27"/>
                  </a:cubicBezTo>
                  <a:cubicBezTo>
                    <a:pt x="100" y="27"/>
                    <a:pt x="100" y="27"/>
                    <a:pt x="100" y="27"/>
                  </a:cubicBezTo>
                  <a:close/>
                  <a:moveTo>
                    <a:pt x="118" y="41"/>
                  </a:moveTo>
                  <a:cubicBezTo>
                    <a:pt x="113" y="44"/>
                    <a:pt x="113" y="44"/>
                    <a:pt x="113" y="44"/>
                  </a:cubicBezTo>
                  <a:cubicBezTo>
                    <a:pt x="110" y="38"/>
                    <a:pt x="110" y="38"/>
                    <a:pt x="110" y="38"/>
                  </a:cubicBezTo>
                  <a:cubicBezTo>
                    <a:pt x="116" y="36"/>
                    <a:pt x="116" y="36"/>
                    <a:pt x="116" y="36"/>
                  </a:cubicBezTo>
                  <a:cubicBezTo>
                    <a:pt x="118" y="41"/>
                    <a:pt x="118" y="41"/>
                    <a:pt x="118" y="41"/>
                  </a:cubicBezTo>
                  <a:cubicBezTo>
                    <a:pt x="118" y="41"/>
                    <a:pt x="118" y="41"/>
                    <a:pt x="118" y="41"/>
                  </a:cubicBezTo>
                  <a:close/>
                  <a:moveTo>
                    <a:pt x="114" y="32"/>
                  </a:moveTo>
                  <a:cubicBezTo>
                    <a:pt x="108" y="34"/>
                    <a:pt x="108" y="34"/>
                    <a:pt x="108" y="34"/>
                  </a:cubicBezTo>
                  <a:cubicBezTo>
                    <a:pt x="106" y="29"/>
                    <a:pt x="106" y="29"/>
                    <a:pt x="106" y="29"/>
                  </a:cubicBezTo>
                  <a:cubicBezTo>
                    <a:pt x="111" y="27"/>
                    <a:pt x="111" y="27"/>
                    <a:pt x="111" y="27"/>
                  </a:cubicBezTo>
                  <a:cubicBezTo>
                    <a:pt x="114" y="32"/>
                    <a:pt x="114" y="32"/>
                    <a:pt x="114" y="32"/>
                  </a:cubicBezTo>
                  <a:cubicBezTo>
                    <a:pt x="114" y="32"/>
                    <a:pt x="114" y="32"/>
                    <a:pt x="114" y="32"/>
                  </a:cubicBezTo>
                  <a:close/>
                  <a:moveTo>
                    <a:pt x="110" y="23"/>
                  </a:moveTo>
                  <a:cubicBezTo>
                    <a:pt x="105" y="25"/>
                    <a:pt x="105" y="25"/>
                    <a:pt x="105" y="25"/>
                  </a:cubicBezTo>
                  <a:cubicBezTo>
                    <a:pt x="102" y="20"/>
                    <a:pt x="102" y="20"/>
                    <a:pt x="102" y="20"/>
                  </a:cubicBezTo>
                  <a:cubicBezTo>
                    <a:pt x="108" y="18"/>
                    <a:pt x="108" y="18"/>
                    <a:pt x="108" y="18"/>
                  </a:cubicBezTo>
                  <a:cubicBezTo>
                    <a:pt x="110" y="23"/>
                    <a:pt x="110" y="23"/>
                    <a:pt x="110" y="23"/>
                  </a:cubicBezTo>
                  <a:cubicBezTo>
                    <a:pt x="110" y="23"/>
                    <a:pt x="110" y="23"/>
                    <a:pt x="110" y="23"/>
                  </a:cubicBezTo>
                  <a:close/>
                  <a:moveTo>
                    <a:pt x="128" y="37"/>
                  </a:moveTo>
                  <a:cubicBezTo>
                    <a:pt x="122" y="39"/>
                    <a:pt x="122" y="39"/>
                    <a:pt x="122" y="39"/>
                  </a:cubicBezTo>
                  <a:cubicBezTo>
                    <a:pt x="120" y="34"/>
                    <a:pt x="120" y="34"/>
                    <a:pt x="120" y="34"/>
                  </a:cubicBezTo>
                  <a:cubicBezTo>
                    <a:pt x="126" y="32"/>
                    <a:pt x="126" y="32"/>
                    <a:pt x="126" y="32"/>
                  </a:cubicBezTo>
                  <a:cubicBezTo>
                    <a:pt x="128" y="37"/>
                    <a:pt x="128" y="37"/>
                    <a:pt x="128" y="37"/>
                  </a:cubicBezTo>
                  <a:cubicBezTo>
                    <a:pt x="128" y="37"/>
                    <a:pt x="128" y="37"/>
                    <a:pt x="128" y="37"/>
                  </a:cubicBezTo>
                  <a:close/>
                  <a:moveTo>
                    <a:pt x="124" y="28"/>
                  </a:moveTo>
                  <a:cubicBezTo>
                    <a:pt x="118" y="30"/>
                    <a:pt x="118" y="30"/>
                    <a:pt x="118" y="30"/>
                  </a:cubicBezTo>
                  <a:cubicBezTo>
                    <a:pt x="116" y="25"/>
                    <a:pt x="116" y="25"/>
                    <a:pt x="116" y="25"/>
                  </a:cubicBezTo>
                  <a:cubicBezTo>
                    <a:pt x="121" y="22"/>
                    <a:pt x="121" y="22"/>
                    <a:pt x="121" y="22"/>
                  </a:cubicBezTo>
                  <a:cubicBezTo>
                    <a:pt x="124" y="28"/>
                    <a:pt x="124" y="28"/>
                    <a:pt x="124" y="28"/>
                  </a:cubicBezTo>
                  <a:cubicBezTo>
                    <a:pt x="124" y="28"/>
                    <a:pt x="124" y="28"/>
                    <a:pt x="124" y="28"/>
                  </a:cubicBezTo>
                  <a:close/>
                  <a:moveTo>
                    <a:pt x="120" y="19"/>
                  </a:moveTo>
                  <a:cubicBezTo>
                    <a:pt x="114" y="21"/>
                    <a:pt x="114" y="21"/>
                    <a:pt x="114" y="21"/>
                  </a:cubicBezTo>
                  <a:cubicBezTo>
                    <a:pt x="112" y="16"/>
                    <a:pt x="112" y="16"/>
                    <a:pt x="112" y="16"/>
                  </a:cubicBezTo>
                  <a:cubicBezTo>
                    <a:pt x="118" y="13"/>
                    <a:pt x="118" y="13"/>
                    <a:pt x="118" y="13"/>
                  </a:cubicBezTo>
                  <a:cubicBezTo>
                    <a:pt x="120" y="19"/>
                    <a:pt x="120" y="19"/>
                    <a:pt x="120" y="19"/>
                  </a:cubicBezTo>
                  <a:cubicBezTo>
                    <a:pt x="120" y="19"/>
                    <a:pt x="120" y="19"/>
                    <a:pt x="120" y="19"/>
                  </a:cubicBezTo>
                  <a:close/>
                  <a:moveTo>
                    <a:pt x="138" y="33"/>
                  </a:moveTo>
                  <a:cubicBezTo>
                    <a:pt x="132" y="35"/>
                    <a:pt x="132" y="35"/>
                    <a:pt x="132" y="35"/>
                  </a:cubicBezTo>
                  <a:cubicBezTo>
                    <a:pt x="130" y="30"/>
                    <a:pt x="130" y="30"/>
                    <a:pt x="130" y="30"/>
                  </a:cubicBezTo>
                  <a:cubicBezTo>
                    <a:pt x="135" y="28"/>
                    <a:pt x="135" y="28"/>
                    <a:pt x="135" y="28"/>
                  </a:cubicBezTo>
                  <a:cubicBezTo>
                    <a:pt x="138" y="33"/>
                    <a:pt x="138" y="33"/>
                    <a:pt x="138" y="33"/>
                  </a:cubicBezTo>
                  <a:cubicBezTo>
                    <a:pt x="138" y="33"/>
                    <a:pt x="138" y="33"/>
                    <a:pt x="138" y="33"/>
                  </a:cubicBezTo>
                  <a:close/>
                  <a:moveTo>
                    <a:pt x="134" y="23"/>
                  </a:moveTo>
                  <a:cubicBezTo>
                    <a:pt x="128" y="26"/>
                    <a:pt x="128" y="26"/>
                    <a:pt x="128" y="26"/>
                  </a:cubicBezTo>
                  <a:cubicBezTo>
                    <a:pt x="126" y="20"/>
                    <a:pt x="126" y="20"/>
                    <a:pt x="126" y="20"/>
                  </a:cubicBezTo>
                  <a:cubicBezTo>
                    <a:pt x="131" y="18"/>
                    <a:pt x="131" y="18"/>
                    <a:pt x="131" y="18"/>
                  </a:cubicBezTo>
                  <a:cubicBezTo>
                    <a:pt x="134" y="23"/>
                    <a:pt x="134" y="23"/>
                    <a:pt x="134" y="23"/>
                  </a:cubicBezTo>
                  <a:cubicBezTo>
                    <a:pt x="134" y="23"/>
                    <a:pt x="134" y="23"/>
                    <a:pt x="134" y="23"/>
                  </a:cubicBezTo>
                  <a:close/>
                  <a:moveTo>
                    <a:pt x="130" y="14"/>
                  </a:moveTo>
                  <a:cubicBezTo>
                    <a:pt x="124" y="17"/>
                    <a:pt x="124" y="17"/>
                    <a:pt x="124" y="17"/>
                  </a:cubicBezTo>
                  <a:cubicBezTo>
                    <a:pt x="122" y="11"/>
                    <a:pt x="122" y="11"/>
                    <a:pt x="122" y="11"/>
                  </a:cubicBezTo>
                  <a:cubicBezTo>
                    <a:pt x="127" y="9"/>
                    <a:pt x="127" y="9"/>
                    <a:pt x="127" y="9"/>
                  </a:cubicBezTo>
                  <a:cubicBezTo>
                    <a:pt x="130" y="14"/>
                    <a:pt x="130" y="14"/>
                    <a:pt x="130" y="14"/>
                  </a:cubicBezTo>
                  <a:cubicBezTo>
                    <a:pt x="130" y="14"/>
                    <a:pt x="130" y="14"/>
                    <a:pt x="130" y="1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11" name="Freeform 2167"/>
            <p:cNvSpPr>
              <a:spLocks noEditPoints="1"/>
            </p:cNvSpPr>
            <p:nvPr/>
          </p:nvSpPr>
          <p:spPr bwMode="auto">
            <a:xfrm>
              <a:off x="23768050" y="2506663"/>
              <a:ext cx="555625" cy="341313"/>
            </a:xfrm>
            <a:custGeom>
              <a:avLst/>
              <a:gdLst>
                <a:gd name="T0" fmla="*/ 11 w 148"/>
                <a:gd name="T1" fmla="*/ 7 h 91"/>
                <a:gd name="T2" fmla="*/ 126 w 148"/>
                <a:gd name="T3" fmla="*/ 89 h 91"/>
                <a:gd name="T4" fmla="*/ 141 w 148"/>
                <a:gd name="T5" fmla="*/ 51 h 91"/>
                <a:gd name="T6" fmla="*/ 28 w 148"/>
                <a:gd name="T7" fmla="*/ 18 h 91"/>
                <a:gd name="T8" fmla="*/ 69 w 148"/>
                <a:gd name="T9" fmla="*/ 57 h 91"/>
                <a:gd name="T10" fmla="*/ 71 w 148"/>
                <a:gd name="T11" fmla="*/ 52 h 91"/>
                <a:gd name="T12" fmla="*/ 73 w 148"/>
                <a:gd name="T13" fmla="*/ 48 h 91"/>
                <a:gd name="T14" fmla="*/ 75 w 148"/>
                <a:gd name="T15" fmla="*/ 42 h 91"/>
                <a:gd name="T16" fmla="*/ 77 w 148"/>
                <a:gd name="T17" fmla="*/ 39 h 91"/>
                <a:gd name="T18" fmla="*/ 79 w 148"/>
                <a:gd name="T19" fmla="*/ 33 h 91"/>
                <a:gd name="T20" fmla="*/ 79 w 148"/>
                <a:gd name="T21" fmla="*/ 61 h 91"/>
                <a:gd name="T22" fmla="*/ 81 w 148"/>
                <a:gd name="T23" fmla="*/ 56 h 91"/>
                <a:gd name="T24" fmla="*/ 83 w 148"/>
                <a:gd name="T25" fmla="*/ 52 h 91"/>
                <a:gd name="T26" fmla="*/ 85 w 148"/>
                <a:gd name="T27" fmla="*/ 46 h 91"/>
                <a:gd name="T28" fmla="*/ 87 w 148"/>
                <a:gd name="T29" fmla="*/ 43 h 91"/>
                <a:gd name="T30" fmla="*/ 89 w 148"/>
                <a:gd name="T31" fmla="*/ 37 h 91"/>
                <a:gd name="T32" fmla="*/ 89 w 148"/>
                <a:gd name="T33" fmla="*/ 65 h 91"/>
                <a:gd name="T34" fmla="*/ 91 w 148"/>
                <a:gd name="T35" fmla="*/ 60 h 91"/>
                <a:gd name="T36" fmla="*/ 93 w 148"/>
                <a:gd name="T37" fmla="*/ 56 h 91"/>
                <a:gd name="T38" fmla="*/ 95 w 148"/>
                <a:gd name="T39" fmla="*/ 50 h 91"/>
                <a:gd name="T40" fmla="*/ 96 w 148"/>
                <a:gd name="T41" fmla="*/ 47 h 91"/>
                <a:gd name="T42" fmla="*/ 99 w 148"/>
                <a:gd name="T43" fmla="*/ 41 h 91"/>
                <a:gd name="T44" fmla="*/ 99 w 148"/>
                <a:gd name="T45" fmla="*/ 69 h 91"/>
                <a:gd name="T46" fmla="*/ 101 w 148"/>
                <a:gd name="T47" fmla="*/ 64 h 91"/>
                <a:gd name="T48" fmla="*/ 103 w 148"/>
                <a:gd name="T49" fmla="*/ 60 h 91"/>
                <a:gd name="T50" fmla="*/ 105 w 148"/>
                <a:gd name="T51" fmla="*/ 55 h 91"/>
                <a:gd name="T52" fmla="*/ 106 w 148"/>
                <a:gd name="T53" fmla="*/ 51 h 91"/>
                <a:gd name="T54" fmla="*/ 109 w 148"/>
                <a:gd name="T55" fmla="*/ 45 h 91"/>
                <a:gd name="T56" fmla="*/ 109 w 148"/>
                <a:gd name="T57" fmla="*/ 74 h 91"/>
                <a:gd name="T58" fmla="*/ 111 w 148"/>
                <a:gd name="T59" fmla="*/ 68 h 91"/>
                <a:gd name="T60" fmla="*/ 113 w 148"/>
                <a:gd name="T61" fmla="*/ 64 h 91"/>
                <a:gd name="T62" fmla="*/ 115 w 148"/>
                <a:gd name="T63" fmla="*/ 59 h 91"/>
                <a:gd name="T64" fmla="*/ 116 w 148"/>
                <a:gd name="T65" fmla="*/ 55 h 91"/>
                <a:gd name="T66" fmla="*/ 119 w 148"/>
                <a:gd name="T67" fmla="*/ 50 h 91"/>
                <a:gd name="T68" fmla="*/ 119 w 148"/>
                <a:gd name="T69" fmla="*/ 78 h 91"/>
                <a:gd name="T70" fmla="*/ 121 w 148"/>
                <a:gd name="T71" fmla="*/ 72 h 91"/>
                <a:gd name="T72" fmla="*/ 123 w 148"/>
                <a:gd name="T73" fmla="*/ 68 h 91"/>
                <a:gd name="T74" fmla="*/ 125 w 148"/>
                <a:gd name="T75" fmla="*/ 63 h 91"/>
                <a:gd name="T76" fmla="*/ 126 w 148"/>
                <a:gd name="T77" fmla="*/ 59 h 91"/>
                <a:gd name="T78" fmla="*/ 129 w 148"/>
                <a:gd name="T79" fmla="*/ 54 h 91"/>
                <a:gd name="T80" fmla="*/ 129 w 148"/>
                <a:gd name="T81" fmla="*/ 82 h 91"/>
                <a:gd name="T82" fmla="*/ 131 w 148"/>
                <a:gd name="T83" fmla="*/ 76 h 91"/>
                <a:gd name="T84" fmla="*/ 133 w 148"/>
                <a:gd name="T85" fmla="*/ 72 h 91"/>
                <a:gd name="T86" fmla="*/ 135 w 148"/>
                <a:gd name="T87" fmla="*/ 67 h 91"/>
                <a:gd name="T88" fmla="*/ 136 w 148"/>
                <a:gd name="T89" fmla="*/ 63 h 91"/>
                <a:gd name="T90" fmla="*/ 139 w 148"/>
                <a:gd name="T9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91">
                  <a:moveTo>
                    <a:pt x="141" y="51"/>
                  </a:moveTo>
                  <a:cubicBezTo>
                    <a:pt x="23" y="2"/>
                    <a:pt x="23" y="2"/>
                    <a:pt x="23" y="2"/>
                  </a:cubicBezTo>
                  <a:cubicBezTo>
                    <a:pt x="18" y="0"/>
                    <a:pt x="13" y="3"/>
                    <a:pt x="11" y="7"/>
                  </a:cubicBezTo>
                  <a:cubicBezTo>
                    <a:pt x="2" y="28"/>
                    <a:pt x="2" y="28"/>
                    <a:pt x="2" y="28"/>
                  </a:cubicBezTo>
                  <a:cubicBezTo>
                    <a:pt x="0" y="33"/>
                    <a:pt x="3" y="38"/>
                    <a:pt x="7" y="40"/>
                  </a:cubicBezTo>
                  <a:cubicBezTo>
                    <a:pt x="126" y="89"/>
                    <a:pt x="126" y="89"/>
                    <a:pt x="126" y="89"/>
                  </a:cubicBezTo>
                  <a:cubicBezTo>
                    <a:pt x="130" y="91"/>
                    <a:pt x="136" y="88"/>
                    <a:pt x="138" y="83"/>
                  </a:cubicBezTo>
                  <a:cubicBezTo>
                    <a:pt x="146" y="63"/>
                    <a:pt x="146" y="63"/>
                    <a:pt x="146" y="63"/>
                  </a:cubicBezTo>
                  <a:cubicBezTo>
                    <a:pt x="148" y="58"/>
                    <a:pt x="146" y="53"/>
                    <a:pt x="141" y="51"/>
                  </a:cubicBezTo>
                  <a:close/>
                  <a:moveTo>
                    <a:pt x="22" y="32"/>
                  </a:moveTo>
                  <a:cubicBezTo>
                    <a:pt x="18" y="31"/>
                    <a:pt x="17" y="26"/>
                    <a:pt x="18" y="22"/>
                  </a:cubicBezTo>
                  <a:cubicBezTo>
                    <a:pt x="20" y="19"/>
                    <a:pt x="24" y="17"/>
                    <a:pt x="28" y="18"/>
                  </a:cubicBezTo>
                  <a:cubicBezTo>
                    <a:pt x="32" y="20"/>
                    <a:pt x="33" y="24"/>
                    <a:pt x="32" y="28"/>
                  </a:cubicBezTo>
                  <a:cubicBezTo>
                    <a:pt x="30" y="32"/>
                    <a:pt x="26" y="34"/>
                    <a:pt x="22" y="32"/>
                  </a:cubicBezTo>
                  <a:close/>
                  <a:moveTo>
                    <a:pt x="69" y="57"/>
                  </a:moveTo>
                  <a:cubicBezTo>
                    <a:pt x="64" y="55"/>
                    <a:pt x="64" y="55"/>
                    <a:pt x="64" y="55"/>
                  </a:cubicBezTo>
                  <a:cubicBezTo>
                    <a:pt x="66" y="50"/>
                    <a:pt x="66" y="50"/>
                    <a:pt x="66" y="50"/>
                  </a:cubicBezTo>
                  <a:cubicBezTo>
                    <a:pt x="71" y="52"/>
                    <a:pt x="71" y="52"/>
                    <a:pt x="71" y="52"/>
                  </a:cubicBezTo>
                  <a:cubicBezTo>
                    <a:pt x="69" y="57"/>
                    <a:pt x="69" y="57"/>
                    <a:pt x="69" y="57"/>
                  </a:cubicBezTo>
                  <a:cubicBezTo>
                    <a:pt x="69" y="57"/>
                    <a:pt x="69" y="57"/>
                    <a:pt x="69" y="57"/>
                  </a:cubicBezTo>
                  <a:close/>
                  <a:moveTo>
                    <a:pt x="73" y="48"/>
                  </a:moveTo>
                  <a:cubicBezTo>
                    <a:pt x="67" y="45"/>
                    <a:pt x="67" y="45"/>
                    <a:pt x="67" y="45"/>
                  </a:cubicBezTo>
                  <a:cubicBezTo>
                    <a:pt x="70" y="40"/>
                    <a:pt x="70" y="40"/>
                    <a:pt x="70" y="40"/>
                  </a:cubicBezTo>
                  <a:cubicBezTo>
                    <a:pt x="75" y="42"/>
                    <a:pt x="75" y="42"/>
                    <a:pt x="75" y="42"/>
                  </a:cubicBezTo>
                  <a:cubicBezTo>
                    <a:pt x="73" y="48"/>
                    <a:pt x="73" y="48"/>
                    <a:pt x="73" y="48"/>
                  </a:cubicBezTo>
                  <a:cubicBezTo>
                    <a:pt x="73" y="48"/>
                    <a:pt x="73" y="48"/>
                    <a:pt x="73" y="48"/>
                  </a:cubicBezTo>
                  <a:close/>
                  <a:moveTo>
                    <a:pt x="77" y="39"/>
                  </a:moveTo>
                  <a:cubicBezTo>
                    <a:pt x="71" y="36"/>
                    <a:pt x="71" y="36"/>
                    <a:pt x="71" y="36"/>
                  </a:cubicBezTo>
                  <a:cubicBezTo>
                    <a:pt x="73" y="31"/>
                    <a:pt x="73" y="31"/>
                    <a:pt x="73" y="31"/>
                  </a:cubicBezTo>
                  <a:cubicBezTo>
                    <a:pt x="79" y="33"/>
                    <a:pt x="79" y="33"/>
                    <a:pt x="79" y="33"/>
                  </a:cubicBezTo>
                  <a:cubicBezTo>
                    <a:pt x="77" y="39"/>
                    <a:pt x="77" y="39"/>
                    <a:pt x="77" y="39"/>
                  </a:cubicBezTo>
                  <a:cubicBezTo>
                    <a:pt x="77" y="39"/>
                    <a:pt x="77" y="39"/>
                    <a:pt x="77" y="39"/>
                  </a:cubicBezTo>
                  <a:close/>
                  <a:moveTo>
                    <a:pt x="79" y="61"/>
                  </a:moveTo>
                  <a:cubicBezTo>
                    <a:pt x="73" y="59"/>
                    <a:pt x="73" y="59"/>
                    <a:pt x="73" y="59"/>
                  </a:cubicBezTo>
                  <a:cubicBezTo>
                    <a:pt x="76" y="54"/>
                    <a:pt x="76" y="54"/>
                    <a:pt x="76" y="54"/>
                  </a:cubicBezTo>
                  <a:cubicBezTo>
                    <a:pt x="81" y="56"/>
                    <a:pt x="81" y="56"/>
                    <a:pt x="81" y="56"/>
                  </a:cubicBezTo>
                  <a:cubicBezTo>
                    <a:pt x="79" y="61"/>
                    <a:pt x="79" y="61"/>
                    <a:pt x="79" y="61"/>
                  </a:cubicBezTo>
                  <a:cubicBezTo>
                    <a:pt x="79" y="61"/>
                    <a:pt x="79" y="61"/>
                    <a:pt x="79" y="61"/>
                  </a:cubicBezTo>
                  <a:close/>
                  <a:moveTo>
                    <a:pt x="83" y="52"/>
                  </a:moveTo>
                  <a:cubicBezTo>
                    <a:pt x="77" y="50"/>
                    <a:pt x="77" y="50"/>
                    <a:pt x="77" y="50"/>
                  </a:cubicBezTo>
                  <a:cubicBezTo>
                    <a:pt x="80" y="44"/>
                    <a:pt x="80" y="44"/>
                    <a:pt x="80" y="44"/>
                  </a:cubicBezTo>
                  <a:cubicBezTo>
                    <a:pt x="85" y="46"/>
                    <a:pt x="85" y="46"/>
                    <a:pt x="85" y="46"/>
                  </a:cubicBezTo>
                  <a:cubicBezTo>
                    <a:pt x="83" y="52"/>
                    <a:pt x="83" y="52"/>
                    <a:pt x="83" y="52"/>
                  </a:cubicBezTo>
                  <a:cubicBezTo>
                    <a:pt x="83" y="52"/>
                    <a:pt x="83" y="52"/>
                    <a:pt x="83" y="52"/>
                  </a:cubicBezTo>
                  <a:close/>
                  <a:moveTo>
                    <a:pt x="87" y="43"/>
                  </a:moveTo>
                  <a:cubicBezTo>
                    <a:pt x="81" y="40"/>
                    <a:pt x="81" y="40"/>
                    <a:pt x="81" y="40"/>
                  </a:cubicBezTo>
                  <a:cubicBezTo>
                    <a:pt x="83" y="35"/>
                    <a:pt x="83" y="35"/>
                    <a:pt x="83" y="35"/>
                  </a:cubicBezTo>
                  <a:cubicBezTo>
                    <a:pt x="89" y="37"/>
                    <a:pt x="89" y="37"/>
                    <a:pt x="89" y="37"/>
                  </a:cubicBezTo>
                  <a:cubicBezTo>
                    <a:pt x="87" y="43"/>
                    <a:pt x="87" y="43"/>
                    <a:pt x="87" y="43"/>
                  </a:cubicBezTo>
                  <a:cubicBezTo>
                    <a:pt x="87" y="43"/>
                    <a:pt x="87" y="43"/>
                    <a:pt x="87" y="43"/>
                  </a:cubicBezTo>
                  <a:close/>
                  <a:moveTo>
                    <a:pt x="89" y="65"/>
                  </a:moveTo>
                  <a:cubicBezTo>
                    <a:pt x="83" y="63"/>
                    <a:pt x="83" y="63"/>
                    <a:pt x="83" y="63"/>
                  </a:cubicBezTo>
                  <a:cubicBezTo>
                    <a:pt x="86" y="58"/>
                    <a:pt x="86" y="58"/>
                    <a:pt x="86" y="58"/>
                  </a:cubicBezTo>
                  <a:cubicBezTo>
                    <a:pt x="91" y="60"/>
                    <a:pt x="91" y="60"/>
                    <a:pt x="91" y="60"/>
                  </a:cubicBezTo>
                  <a:cubicBezTo>
                    <a:pt x="89" y="65"/>
                    <a:pt x="89" y="65"/>
                    <a:pt x="89" y="65"/>
                  </a:cubicBezTo>
                  <a:cubicBezTo>
                    <a:pt x="89" y="65"/>
                    <a:pt x="89" y="65"/>
                    <a:pt x="89" y="65"/>
                  </a:cubicBezTo>
                  <a:close/>
                  <a:moveTo>
                    <a:pt x="93" y="56"/>
                  </a:moveTo>
                  <a:cubicBezTo>
                    <a:pt x="87" y="54"/>
                    <a:pt x="87" y="54"/>
                    <a:pt x="87" y="54"/>
                  </a:cubicBezTo>
                  <a:cubicBezTo>
                    <a:pt x="89" y="48"/>
                    <a:pt x="89" y="48"/>
                    <a:pt x="89" y="48"/>
                  </a:cubicBezTo>
                  <a:cubicBezTo>
                    <a:pt x="95" y="50"/>
                    <a:pt x="95" y="50"/>
                    <a:pt x="95" y="50"/>
                  </a:cubicBezTo>
                  <a:cubicBezTo>
                    <a:pt x="93" y="56"/>
                    <a:pt x="93" y="56"/>
                    <a:pt x="93" y="56"/>
                  </a:cubicBezTo>
                  <a:cubicBezTo>
                    <a:pt x="93" y="56"/>
                    <a:pt x="93" y="56"/>
                    <a:pt x="93" y="56"/>
                  </a:cubicBezTo>
                  <a:close/>
                  <a:moveTo>
                    <a:pt x="96" y="47"/>
                  </a:moveTo>
                  <a:cubicBezTo>
                    <a:pt x="91" y="44"/>
                    <a:pt x="91" y="44"/>
                    <a:pt x="91" y="44"/>
                  </a:cubicBezTo>
                  <a:cubicBezTo>
                    <a:pt x="93" y="39"/>
                    <a:pt x="93" y="39"/>
                    <a:pt x="93" y="39"/>
                  </a:cubicBezTo>
                  <a:cubicBezTo>
                    <a:pt x="99" y="41"/>
                    <a:pt x="99" y="41"/>
                    <a:pt x="99" y="41"/>
                  </a:cubicBezTo>
                  <a:cubicBezTo>
                    <a:pt x="96" y="47"/>
                    <a:pt x="96" y="47"/>
                    <a:pt x="96" y="47"/>
                  </a:cubicBezTo>
                  <a:cubicBezTo>
                    <a:pt x="96" y="47"/>
                    <a:pt x="96" y="47"/>
                    <a:pt x="96" y="47"/>
                  </a:cubicBezTo>
                  <a:close/>
                  <a:moveTo>
                    <a:pt x="99" y="69"/>
                  </a:moveTo>
                  <a:cubicBezTo>
                    <a:pt x="93" y="67"/>
                    <a:pt x="93" y="67"/>
                    <a:pt x="93" y="67"/>
                  </a:cubicBezTo>
                  <a:cubicBezTo>
                    <a:pt x="96" y="62"/>
                    <a:pt x="96" y="62"/>
                    <a:pt x="96" y="62"/>
                  </a:cubicBezTo>
                  <a:cubicBezTo>
                    <a:pt x="101" y="64"/>
                    <a:pt x="101" y="64"/>
                    <a:pt x="101" y="64"/>
                  </a:cubicBezTo>
                  <a:cubicBezTo>
                    <a:pt x="99" y="69"/>
                    <a:pt x="99" y="69"/>
                    <a:pt x="99" y="69"/>
                  </a:cubicBezTo>
                  <a:cubicBezTo>
                    <a:pt x="99" y="69"/>
                    <a:pt x="99" y="69"/>
                    <a:pt x="99" y="69"/>
                  </a:cubicBezTo>
                  <a:close/>
                  <a:moveTo>
                    <a:pt x="103" y="60"/>
                  </a:moveTo>
                  <a:cubicBezTo>
                    <a:pt x="97" y="58"/>
                    <a:pt x="97" y="58"/>
                    <a:pt x="97" y="58"/>
                  </a:cubicBezTo>
                  <a:cubicBezTo>
                    <a:pt x="100" y="52"/>
                    <a:pt x="100" y="52"/>
                    <a:pt x="100" y="52"/>
                  </a:cubicBezTo>
                  <a:cubicBezTo>
                    <a:pt x="105" y="55"/>
                    <a:pt x="105" y="55"/>
                    <a:pt x="105" y="55"/>
                  </a:cubicBezTo>
                  <a:cubicBezTo>
                    <a:pt x="103" y="60"/>
                    <a:pt x="103" y="60"/>
                    <a:pt x="103" y="60"/>
                  </a:cubicBezTo>
                  <a:cubicBezTo>
                    <a:pt x="103" y="60"/>
                    <a:pt x="103" y="60"/>
                    <a:pt x="103" y="60"/>
                  </a:cubicBezTo>
                  <a:close/>
                  <a:moveTo>
                    <a:pt x="106" y="51"/>
                  </a:moveTo>
                  <a:cubicBezTo>
                    <a:pt x="101" y="49"/>
                    <a:pt x="101" y="49"/>
                    <a:pt x="101" y="49"/>
                  </a:cubicBezTo>
                  <a:cubicBezTo>
                    <a:pt x="103" y="43"/>
                    <a:pt x="103" y="43"/>
                    <a:pt x="103" y="43"/>
                  </a:cubicBezTo>
                  <a:cubicBezTo>
                    <a:pt x="109" y="45"/>
                    <a:pt x="109" y="45"/>
                    <a:pt x="109" y="45"/>
                  </a:cubicBezTo>
                  <a:cubicBezTo>
                    <a:pt x="106" y="51"/>
                    <a:pt x="106" y="51"/>
                    <a:pt x="106" y="51"/>
                  </a:cubicBezTo>
                  <a:cubicBezTo>
                    <a:pt x="106" y="51"/>
                    <a:pt x="106" y="51"/>
                    <a:pt x="106" y="51"/>
                  </a:cubicBezTo>
                  <a:close/>
                  <a:moveTo>
                    <a:pt x="109" y="74"/>
                  </a:moveTo>
                  <a:cubicBezTo>
                    <a:pt x="103" y="71"/>
                    <a:pt x="103" y="71"/>
                    <a:pt x="103" y="71"/>
                  </a:cubicBezTo>
                  <a:cubicBezTo>
                    <a:pt x="106" y="66"/>
                    <a:pt x="106" y="66"/>
                    <a:pt x="106" y="66"/>
                  </a:cubicBezTo>
                  <a:cubicBezTo>
                    <a:pt x="111" y="68"/>
                    <a:pt x="111" y="68"/>
                    <a:pt x="111" y="68"/>
                  </a:cubicBezTo>
                  <a:cubicBezTo>
                    <a:pt x="109" y="74"/>
                    <a:pt x="109" y="74"/>
                    <a:pt x="109" y="74"/>
                  </a:cubicBezTo>
                  <a:cubicBezTo>
                    <a:pt x="109" y="74"/>
                    <a:pt x="109" y="74"/>
                    <a:pt x="109" y="74"/>
                  </a:cubicBezTo>
                  <a:close/>
                  <a:moveTo>
                    <a:pt x="113" y="64"/>
                  </a:moveTo>
                  <a:cubicBezTo>
                    <a:pt x="107" y="62"/>
                    <a:pt x="107" y="62"/>
                    <a:pt x="107" y="62"/>
                  </a:cubicBezTo>
                  <a:cubicBezTo>
                    <a:pt x="110" y="56"/>
                    <a:pt x="110" y="56"/>
                    <a:pt x="110" y="56"/>
                  </a:cubicBezTo>
                  <a:cubicBezTo>
                    <a:pt x="115" y="59"/>
                    <a:pt x="115" y="59"/>
                    <a:pt x="115" y="59"/>
                  </a:cubicBezTo>
                  <a:cubicBezTo>
                    <a:pt x="113" y="64"/>
                    <a:pt x="113" y="64"/>
                    <a:pt x="113" y="64"/>
                  </a:cubicBezTo>
                  <a:cubicBezTo>
                    <a:pt x="113" y="64"/>
                    <a:pt x="113" y="64"/>
                    <a:pt x="113" y="64"/>
                  </a:cubicBezTo>
                  <a:close/>
                  <a:moveTo>
                    <a:pt x="116" y="55"/>
                  </a:moveTo>
                  <a:cubicBezTo>
                    <a:pt x="111" y="53"/>
                    <a:pt x="111" y="53"/>
                    <a:pt x="111" y="53"/>
                  </a:cubicBezTo>
                  <a:cubicBezTo>
                    <a:pt x="113" y="47"/>
                    <a:pt x="113" y="47"/>
                    <a:pt x="113" y="47"/>
                  </a:cubicBezTo>
                  <a:cubicBezTo>
                    <a:pt x="119" y="50"/>
                    <a:pt x="119" y="50"/>
                    <a:pt x="119" y="50"/>
                  </a:cubicBezTo>
                  <a:cubicBezTo>
                    <a:pt x="116" y="55"/>
                    <a:pt x="116" y="55"/>
                    <a:pt x="116" y="55"/>
                  </a:cubicBezTo>
                  <a:cubicBezTo>
                    <a:pt x="116" y="55"/>
                    <a:pt x="116" y="55"/>
                    <a:pt x="116" y="55"/>
                  </a:cubicBezTo>
                  <a:close/>
                  <a:moveTo>
                    <a:pt x="119" y="78"/>
                  </a:moveTo>
                  <a:cubicBezTo>
                    <a:pt x="113" y="75"/>
                    <a:pt x="113" y="75"/>
                    <a:pt x="113" y="75"/>
                  </a:cubicBezTo>
                  <a:cubicBezTo>
                    <a:pt x="116" y="70"/>
                    <a:pt x="116" y="70"/>
                    <a:pt x="116" y="70"/>
                  </a:cubicBezTo>
                  <a:cubicBezTo>
                    <a:pt x="121" y="72"/>
                    <a:pt x="121" y="72"/>
                    <a:pt x="121" y="72"/>
                  </a:cubicBezTo>
                  <a:cubicBezTo>
                    <a:pt x="119" y="78"/>
                    <a:pt x="119" y="78"/>
                    <a:pt x="119" y="78"/>
                  </a:cubicBezTo>
                  <a:cubicBezTo>
                    <a:pt x="119" y="78"/>
                    <a:pt x="119" y="78"/>
                    <a:pt x="119" y="78"/>
                  </a:cubicBezTo>
                  <a:close/>
                  <a:moveTo>
                    <a:pt x="123" y="68"/>
                  </a:moveTo>
                  <a:cubicBezTo>
                    <a:pt x="117" y="66"/>
                    <a:pt x="117" y="66"/>
                    <a:pt x="117" y="66"/>
                  </a:cubicBezTo>
                  <a:cubicBezTo>
                    <a:pt x="119" y="61"/>
                    <a:pt x="119" y="61"/>
                    <a:pt x="119" y="61"/>
                  </a:cubicBezTo>
                  <a:cubicBezTo>
                    <a:pt x="125" y="63"/>
                    <a:pt x="125" y="63"/>
                    <a:pt x="125" y="63"/>
                  </a:cubicBezTo>
                  <a:cubicBezTo>
                    <a:pt x="123" y="68"/>
                    <a:pt x="123" y="68"/>
                    <a:pt x="123" y="68"/>
                  </a:cubicBezTo>
                  <a:cubicBezTo>
                    <a:pt x="123" y="68"/>
                    <a:pt x="123" y="68"/>
                    <a:pt x="123" y="68"/>
                  </a:cubicBezTo>
                  <a:close/>
                  <a:moveTo>
                    <a:pt x="126" y="59"/>
                  </a:moveTo>
                  <a:cubicBezTo>
                    <a:pt x="121" y="57"/>
                    <a:pt x="121" y="57"/>
                    <a:pt x="121" y="57"/>
                  </a:cubicBezTo>
                  <a:cubicBezTo>
                    <a:pt x="123" y="51"/>
                    <a:pt x="123" y="51"/>
                    <a:pt x="123" y="51"/>
                  </a:cubicBezTo>
                  <a:cubicBezTo>
                    <a:pt x="129" y="54"/>
                    <a:pt x="129" y="54"/>
                    <a:pt x="129" y="54"/>
                  </a:cubicBezTo>
                  <a:cubicBezTo>
                    <a:pt x="126" y="59"/>
                    <a:pt x="126" y="59"/>
                    <a:pt x="126" y="59"/>
                  </a:cubicBezTo>
                  <a:cubicBezTo>
                    <a:pt x="126" y="59"/>
                    <a:pt x="126" y="59"/>
                    <a:pt x="126" y="59"/>
                  </a:cubicBezTo>
                  <a:close/>
                  <a:moveTo>
                    <a:pt x="129" y="82"/>
                  </a:moveTo>
                  <a:cubicBezTo>
                    <a:pt x="123" y="79"/>
                    <a:pt x="123" y="79"/>
                    <a:pt x="123" y="79"/>
                  </a:cubicBezTo>
                  <a:cubicBezTo>
                    <a:pt x="126" y="74"/>
                    <a:pt x="126" y="74"/>
                    <a:pt x="126" y="74"/>
                  </a:cubicBezTo>
                  <a:cubicBezTo>
                    <a:pt x="131" y="76"/>
                    <a:pt x="131" y="76"/>
                    <a:pt x="131" y="76"/>
                  </a:cubicBezTo>
                  <a:cubicBezTo>
                    <a:pt x="129" y="82"/>
                    <a:pt x="129" y="82"/>
                    <a:pt x="129" y="82"/>
                  </a:cubicBezTo>
                  <a:cubicBezTo>
                    <a:pt x="129" y="82"/>
                    <a:pt x="129" y="82"/>
                    <a:pt x="129" y="82"/>
                  </a:cubicBezTo>
                  <a:close/>
                  <a:moveTo>
                    <a:pt x="133" y="72"/>
                  </a:moveTo>
                  <a:cubicBezTo>
                    <a:pt x="127" y="70"/>
                    <a:pt x="127" y="70"/>
                    <a:pt x="127" y="70"/>
                  </a:cubicBezTo>
                  <a:cubicBezTo>
                    <a:pt x="130" y="65"/>
                    <a:pt x="130" y="65"/>
                    <a:pt x="130" y="65"/>
                  </a:cubicBezTo>
                  <a:cubicBezTo>
                    <a:pt x="135" y="67"/>
                    <a:pt x="135" y="67"/>
                    <a:pt x="135" y="67"/>
                  </a:cubicBezTo>
                  <a:cubicBezTo>
                    <a:pt x="133" y="72"/>
                    <a:pt x="133" y="72"/>
                    <a:pt x="133" y="72"/>
                  </a:cubicBezTo>
                  <a:cubicBezTo>
                    <a:pt x="133" y="72"/>
                    <a:pt x="133" y="72"/>
                    <a:pt x="133" y="72"/>
                  </a:cubicBezTo>
                  <a:close/>
                  <a:moveTo>
                    <a:pt x="136" y="63"/>
                  </a:moveTo>
                  <a:cubicBezTo>
                    <a:pt x="131" y="61"/>
                    <a:pt x="131" y="61"/>
                    <a:pt x="131" y="61"/>
                  </a:cubicBezTo>
                  <a:cubicBezTo>
                    <a:pt x="133" y="56"/>
                    <a:pt x="133" y="56"/>
                    <a:pt x="133" y="56"/>
                  </a:cubicBezTo>
                  <a:cubicBezTo>
                    <a:pt x="139" y="58"/>
                    <a:pt x="139" y="58"/>
                    <a:pt x="139" y="58"/>
                  </a:cubicBezTo>
                  <a:cubicBezTo>
                    <a:pt x="136" y="63"/>
                    <a:pt x="136" y="63"/>
                    <a:pt x="136" y="63"/>
                  </a:cubicBezTo>
                  <a:cubicBezTo>
                    <a:pt x="136" y="63"/>
                    <a:pt x="136" y="63"/>
                    <a:pt x="136" y="63"/>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12" name="Freeform 2168"/>
            <p:cNvSpPr>
              <a:spLocks noEditPoints="1"/>
            </p:cNvSpPr>
            <p:nvPr/>
          </p:nvSpPr>
          <p:spPr bwMode="auto">
            <a:xfrm>
              <a:off x="21313775" y="1497013"/>
              <a:ext cx="555625" cy="338138"/>
            </a:xfrm>
            <a:custGeom>
              <a:avLst/>
              <a:gdLst>
                <a:gd name="T0" fmla="*/ 138 w 148"/>
                <a:gd name="T1" fmla="*/ 83 h 90"/>
                <a:gd name="T2" fmla="*/ 23 w 148"/>
                <a:gd name="T3" fmla="*/ 2 h 90"/>
                <a:gd name="T4" fmla="*/ 7 w 148"/>
                <a:gd name="T5" fmla="*/ 40 h 90"/>
                <a:gd name="T6" fmla="*/ 120 w 148"/>
                <a:gd name="T7" fmla="*/ 72 h 90"/>
                <a:gd name="T8" fmla="*/ 79 w 148"/>
                <a:gd name="T9" fmla="*/ 34 h 90"/>
                <a:gd name="T10" fmla="*/ 77 w 148"/>
                <a:gd name="T11" fmla="*/ 39 h 90"/>
                <a:gd name="T12" fmla="*/ 75 w 148"/>
                <a:gd name="T13" fmla="*/ 43 h 90"/>
                <a:gd name="T14" fmla="*/ 73 w 148"/>
                <a:gd name="T15" fmla="*/ 48 h 90"/>
                <a:gd name="T16" fmla="*/ 72 w 148"/>
                <a:gd name="T17" fmla="*/ 52 h 90"/>
                <a:gd name="T18" fmla="*/ 70 w 148"/>
                <a:gd name="T19" fmla="*/ 58 h 90"/>
                <a:gd name="T20" fmla="*/ 69 w 148"/>
                <a:gd name="T21" fmla="*/ 29 h 90"/>
                <a:gd name="T22" fmla="*/ 67 w 148"/>
                <a:gd name="T23" fmla="*/ 35 h 90"/>
                <a:gd name="T24" fmla="*/ 65 w 148"/>
                <a:gd name="T25" fmla="*/ 39 h 90"/>
                <a:gd name="T26" fmla="*/ 63 w 148"/>
                <a:gd name="T27" fmla="*/ 44 h 90"/>
                <a:gd name="T28" fmla="*/ 62 w 148"/>
                <a:gd name="T29" fmla="*/ 48 h 90"/>
                <a:gd name="T30" fmla="*/ 59 w 148"/>
                <a:gd name="T31" fmla="*/ 53 h 90"/>
                <a:gd name="T32" fmla="*/ 59 w 148"/>
                <a:gd name="T33" fmla="*/ 25 h 90"/>
                <a:gd name="T34" fmla="*/ 57 w 148"/>
                <a:gd name="T35" fmla="*/ 31 h 90"/>
                <a:gd name="T36" fmla="*/ 55 w 148"/>
                <a:gd name="T37" fmla="*/ 35 h 90"/>
                <a:gd name="T38" fmla="*/ 53 w 148"/>
                <a:gd name="T39" fmla="*/ 40 h 90"/>
                <a:gd name="T40" fmla="*/ 52 w 148"/>
                <a:gd name="T41" fmla="*/ 44 h 90"/>
                <a:gd name="T42" fmla="*/ 50 w 148"/>
                <a:gd name="T43" fmla="*/ 49 h 90"/>
                <a:gd name="T44" fmla="*/ 49 w 148"/>
                <a:gd name="T45" fmla="*/ 21 h 90"/>
                <a:gd name="T46" fmla="*/ 47 w 148"/>
                <a:gd name="T47" fmla="*/ 27 h 90"/>
                <a:gd name="T48" fmla="*/ 46 w 148"/>
                <a:gd name="T49" fmla="*/ 31 h 90"/>
                <a:gd name="T50" fmla="*/ 43 w 148"/>
                <a:gd name="T51" fmla="*/ 36 h 90"/>
                <a:gd name="T52" fmla="*/ 42 w 148"/>
                <a:gd name="T53" fmla="*/ 40 h 90"/>
                <a:gd name="T54" fmla="*/ 40 w 148"/>
                <a:gd name="T55" fmla="*/ 45 h 90"/>
                <a:gd name="T56" fmla="*/ 39 w 148"/>
                <a:gd name="T57" fmla="*/ 17 h 90"/>
                <a:gd name="T58" fmla="*/ 37 w 148"/>
                <a:gd name="T59" fmla="*/ 23 h 90"/>
                <a:gd name="T60" fmla="*/ 36 w 148"/>
                <a:gd name="T61" fmla="*/ 27 h 90"/>
                <a:gd name="T62" fmla="*/ 33 w 148"/>
                <a:gd name="T63" fmla="*/ 32 h 90"/>
                <a:gd name="T64" fmla="*/ 32 w 148"/>
                <a:gd name="T65" fmla="*/ 36 h 90"/>
                <a:gd name="T66" fmla="*/ 30 w 148"/>
                <a:gd name="T67" fmla="*/ 41 h 90"/>
                <a:gd name="T68" fmla="*/ 29 w 148"/>
                <a:gd name="T69" fmla="*/ 13 h 90"/>
                <a:gd name="T70" fmla="*/ 27 w 148"/>
                <a:gd name="T71" fmla="*/ 18 h 90"/>
                <a:gd name="T72" fmla="*/ 25 w 148"/>
                <a:gd name="T73" fmla="*/ 23 h 90"/>
                <a:gd name="T74" fmla="*/ 23 w 148"/>
                <a:gd name="T75" fmla="*/ 28 h 90"/>
                <a:gd name="T76" fmla="*/ 22 w 148"/>
                <a:gd name="T77" fmla="*/ 32 h 90"/>
                <a:gd name="T78" fmla="*/ 20 w 148"/>
                <a:gd name="T79" fmla="*/ 37 h 90"/>
                <a:gd name="T80" fmla="*/ 19 w 148"/>
                <a:gd name="T81" fmla="*/ 9 h 90"/>
                <a:gd name="T82" fmla="*/ 17 w 148"/>
                <a:gd name="T83" fmla="*/ 14 h 90"/>
                <a:gd name="T84" fmla="*/ 16 w 148"/>
                <a:gd name="T85" fmla="*/ 19 h 90"/>
                <a:gd name="T86" fmla="*/ 13 w 148"/>
                <a:gd name="T87" fmla="*/ 24 h 90"/>
                <a:gd name="T88" fmla="*/ 12 w 148"/>
                <a:gd name="T89" fmla="*/ 28 h 90"/>
                <a:gd name="T90" fmla="*/ 10 w 148"/>
                <a:gd name="T91" fmla="*/ 3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90">
                  <a:moveTo>
                    <a:pt x="7" y="40"/>
                  </a:moveTo>
                  <a:cubicBezTo>
                    <a:pt x="125" y="88"/>
                    <a:pt x="125" y="88"/>
                    <a:pt x="125" y="88"/>
                  </a:cubicBezTo>
                  <a:cubicBezTo>
                    <a:pt x="130" y="90"/>
                    <a:pt x="136" y="88"/>
                    <a:pt x="138" y="83"/>
                  </a:cubicBezTo>
                  <a:cubicBezTo>
                    <a:pt x="146" y="63"/>
                    <a:pt x="146" y="63"/>
                    <a:pt x="146" y="63"/>
                  </a:cubicBezTo>
                  <a:cubicBezTo>
                    <a:pt x="148" y="58"/>
                    <a:pt x="146" y="53"/>
                    <a:pt x="141" y="51"/>
                  </a:cubicBezTo>
                  <a:cubicBezTo>
                    <a:pt x="23" y="2"/>
                    <a:pt x="23" y="2"/>
                    <a:pt x="23" y="2"/>
                  </a:cubicBezTo>
                  <a:cubicBezTo>
                    <a:pt x="18" y="0"/>
                    <a:pt x="12" y="2"/>
                    <a:pt x="10" y="7"/>
                  </a:cubicBezTo>
                  <a:cubicBezTo>
                    <a:pt x="2" y="28"/>
                    <a:pt x="2" y="28"/>
                    <a:pt x="2" y="28"/>
                  </a:cubicBezTo>
                  <a:cubicBezTo>
                    <a:pt x="0" y="33"/>
                    <a:pt x="2" y="38"/>
                    <a:pt x="7" y="40"/>
                  </a:cubicBezTo>
                  <a:close/>
                  <a:moveTo>
                    <a:pt x="126" y="59"/>
                  </a:moveTo>
                  <a:cubicBezTo>
                    <a:pt x="130" y="60"/>
                    <a:pt x="132" y="65"/>
                    <a:pt x="130" y="68"/>
                  </a:cubicBezTo>
                  <a:cubicBezTo>
                    <a:pt x="128" y="72"/>
                    <a:pt x="124" y="74"/>
                    <a:pt x="120" y="72"/>
                  </a:cubicBezTo>
                  <a:cubicBezTo>
                    <a:pt x="117" y="71"/>
                    <a:pt x="115" y="67"/>
                    <a:pt x="116" y="63"/>
                  </a:cubicBezTo>
                  <a:cubicBezTo>
                    <a:pt x="118" y="59"/>
                    <a:pt x="122" y="57"/>
                    <a:pt x="126" y="59"/>
                  </a:cubicBezTo>
                  <a:close/>
                  <a:moveTo>
                    <a:pt x="79" y="34"/>
                  </a:moveTo>
                  <a:cubicBezTo>
                    <a:pt x="85" y="36"/>
                    <a:pt x="85" y="36"/>
                    <a:pt x="85" y="36"/>
                  </a:cubicBezTo>
                  <a:cubicBezTo>
                    <a:pt x="83" y="41"/>
                    <a:pt x="83" y="41"/>
                    <a:pt x="83" y="41"/>
                  </a:cubicBezTo>
                  <a:cubicBezTo>
                    <a:pt x="77" y="39"/>
                    <a:pt x="77" y="39"/>
                    <a:pt x="77" y="39"/>
                  </a:cubicBezTo>
                  <a:cubicBezTo>
                    <a:pt x="79" y="34"/>
                    <a:pt x="79" y="34"/>
                    <a:pt x="79" y="34"/>
                  </a:cubicBezTo>
                  <a:cubicBezTo>
                    <a:pt x="79" y="34"/>
                    <a:pt x="79" y="34"/>
                    <a:pt x="79" y="34"/>
                  </a:cubicBezTo>
                  <a:close/>
                  <a:moveTo>
                    <a:pt x="75" y="43"/>
                  </a:moveTo>
                  <a:cubicBezTo>
                    <a:pt x="81" y="45"/>
                    <a:pt x="81" y="45"/>
                    <a:pt x="81" y="45"/>
                  </a:cubicBezTo>
                  <a:cubicBezTo>
                    <a:pt x="79" y="51"/>
                    <a:pt x="79" y="51"/>
                    <a:pt x="79" y="51"/>
                  </a:cubicBezTo>
                  <a:cubicBezTo>
                    <a:pt x="73" y="48"/>
                    <a:pt x="73" y="48"/>
                    <a:pt x="73" y="48"/>
                  </a:cubicBezTo>
                  <a:cubicBezTo>
                    <a:pt x="75" y="43"/>
                    <a:pt x="75" y="43"/>
                    <a:pt x="75" y="43"/>
                  </a:cubicBezTo>
                  <a:cubicBezTo>
                    <a:pt x="75" y="43"/>
                    <a:pt x="75" y="43"/>
                    <a:pt x="75" y="43"/>
                  </a:cubicBezTo>
                  <a:close/>
                  <a:moveTo>
                    <a:pt x="72" y="52"/>
                  </a:moveTo>
                  <a:cubicBezTo>
                    <a:pt x="77" y="54"/>
                    <a:pt x="77" y="54"/>
                    <a:pt x="77" y="54"/>
                  </a:cubicBezTo>
                  <a:cubicBezTo>
                    <a:pt x="75" y="60"/>
                    <a:pt x="75" y="60"/>
                    <a:pt x="75" y="60"/>
                  </a:cubicBezTo>
                  <a:cubicBezTo>
                    <a:pt x="70" y="58"/>
                    <a:pt x="70" y="58"/>
                    <a:pt x="70" y="58"/>
                  </a:cubicBezTo>
                  <a:cubicBezTo>
                    <a:pt x="72" y="52"/>
                    <a:pt x="72" y="52"/>
                    <a:pt x="72" y="52"/>
                  </a:cubicBezTo>
                  <a:cubicBezTo>
                    <a:pt x="72" y="52"/>
                    <a:pt x="72" y="52"/>
                    <a:pt x="72" y="52"/>
                  </a:cubicBezTo>
                  <a:close/>
                  <a:moveTo>
                    <a:pt x="69" y="29"/>
                  </a:moveTo>
                  <a:cubicBezTo>
                    <a:pt x="75" y="32"/>
                    <a:pt x="75" y="32"/>
                    <a:pt x="75" y="32"/>
                  </a:cubicBezTo>
                  <a:cubicBezTo>
                    <a:pt x="73" y="37"/>
                    <a:pt x="73" y="37"/>
                    <a:pt x="73" y="37"/>
                  </a:cubicBezTo>
                  <a:cubicBezTo>
                    <a:pt x="67" y="35"/>
                    <a:pt x="67" y="35"/>
                    <a:pt x="67" y="35"/>
                  </a:cubicBezTo>
                  <a:cubicBezTo>
                    <a:pt x="69" y="29"/>
                    <a:pt x="69" y="29"/>
                    <a:pt x="69" y="29"/>
                  </a:cubicBezTo>
                  <a:cubicBezTo>
                    <a:pt x="69" y="29"/>
                    <a:pt x="69" y="29"/>
                    <a:pt x="69" y="29"/>
                  </a:cubicBezTo>
                  <a:close/>
                  <a:moveTo>
                    <a:pt x="65" y="39"/>
                  </a:moveTo>
                  <a:cubicBezTo>
                    <a:pt x="71" y="41"/>
                    <a:pt x="71" y="41"/>
                    <a:pt x="71" y="41"/>
                  </a:cubicBezTo>
                  <a:cubicBezTo>
                    <a:pt x="69" y="47"/>
                    <a:pt x="69" y="47"/>
                    <a:pt x="69" y="47"/>
                  </a:cubicBezTo>
                  <a:cubicBezTo>
                    <a:pt x="63" y="44"/>
                    <a:pt x="63" y="44"/>
                    <a:pt x="63" y="44"/>
                  </a:cubicBezTo>
                  <a:cubicBezTo>
                    <a:pt x="65" y="39"/>
                    <a:pt x="65" y="39"/>
                    <a:pt x="65" y="39"/>
                  </a:cubicBezTo>
                  <a:cubicBezTo>
                    <a:pt x="65" y="39"/>
                    <a:pt x="65" y="39"/>
                    <a:pt x="65" y="39"/>
                  </a:cubicBezTo>
                  <a:close/>
                  <a:moveTo>
                    <a:pt x="62" y="48"/>
                  </a:moveTo>
                  <a:cubicBezTo>
                    <a:pt x="67" y="50"/>
                    <a:pt x="67" y="50"/>
                    <a:pt x="67" y="50"/>
                  </a:cubicBezTo>
                  <a:cubicBezTo>
                    <a:pt x="65" y="56"/>
                    <a:pt x="65" y="56"/>
                    <a:pt x="65" y="56"/>
                  </a:cubicBezTo>
                  <a:cubicBezTo>
                    <a:pt x="59" y="53"/>
                    <a:pt x="59" y="53"/>
                    <a:pt x="59" y="53"/>
                  </a:cubicBezTo>
                  <a:cubicBezTo>
                    <a:pt x="62" y="48"/>
                    <a:pt x="62" y="48"/>
                    <a:pt x="62" y="48"/>
                  </a:cubicBezTo>
                  <a:cubicBezTo>
                    <a:pt x="62" y="48"/>
                    <a:pt x="62" y="48"/>
                    <a:pt x="62" y="48"/>
                  </a:cubicBezTo>
                  <a:close/>
                  <a:moveTo>
                    <a:pt x="59" y="25"/>
                  </a:moveTo>
                  <a:cubicBezTo>
                    <a:pt x="65" y="28"/>
                    <a:pt x="65" y="28"/>
                    <a:pt x="65" y="28"/>
                  </a:cubicBezTo>
                  <a:cubicBezTo>
                    <a:pt x="63" y="33"/>
                    <a:pt x="63" y="33"/>
                    <a:pt x="63" y="33"/>
                  </a:cubicBezTo>
                  <a:cubicBezTo>
                    <a:pt x="57" y="31"/>
                    <a:pt x="57" y="31"/>
                    <a:pt x="57" y="31"/>
                  </a:cubicBezTo>
                  <a:cubicBezTo>
                    <a:pt x="59" y="25"/>
                    <a:pt x="59" y="25"/>
                    <a:pt x="59" y="25"/>
                  </a:cubicBezTo>
                  <a:cubicBezTo>
                    <a:pt x="59" y="25"/>
                    <a:pt x="59" y="25"/>
                    <a:pt x="59" y="25"/>
                  </a:cubicBezTo>
                  <a:close/>
                  <a:moveTo>
                    <a:pt x="55" y="35"/>
                  </a:moveTo>
                  <a:cubicBezTo>
                    <a:pt x="61" y="37"/>
                    <a:pt x="61" y="37"/>
                    <a:pt x="61" y="37"/>
                  </a:cubicBezTo>
                  <a:cubicBezTo>
                    <a:pt x="59" y="42"/>
                    <a:pt x="59" y="42"/>
                    <a:pt x="59" y="42"/>
                  </a:cubicBezTo>
                  <a:cubicBezTo>
                    <a:pt x="53" y="40"/>
                    <a:pt x="53" y="40"/>
                    <a:pt x="53" y="40"/>
                  </a:cubicBezTo>
                  <a:cubicBezTo>
                    <a:pt x="55" y="35"/>
                    <a:pt x="55" y="35"/>
                    <a:pt x="55" y="35"/>
                  </a:cubicBezTo>
                  <a:cubicBezTo>
                    <a:pt x="55" y="35"/>
                    <a:pt x="55" y="35"/>
                    <a:pt x="55" y="35"/>
                  </a:cubicBezTo>
                  <a:close/>
                  <a:moveTo>
                    <a:pt x="52" y="44"/>
                  </a:moveTo>
                  <a:cubicBezTo>
                    <a:pt x="57" y="46"/>
                    <a:pt x="57" y="46"/>
                    <a:pt x="57" y="46"/>
                  </a:cubicBezTo>
                  <a:cubicBezTo>
                    <a:pt x="55" y="52"/>
                    <a:pt x="55" y="52"/>
                    <a:pt x="55" y="52"/>
                  </a:cubicBezTo>
                  <a:cubicBezTo>
                    <a:pt x="50" y="49"/>
                    <a:pt x="50" y="49"/>
                    <a:pt x="50" y="49"/>
                  </a:cubicBezTo>
                  <a:cubicBezTo>
                    <a:pt x="52" y="44"/>
                    <a:pt x="52" y="44"/>
                    <a:pt x="52" y="44"/>
                  </a:cubicBezTo>
                  <a:cubicBezTo>
                    <a:pt x="52" y="44"/>
                    <a:pt x="52" y="44"/>
                    <a:pt x="52" y="44"/>
                  </a:cubicBezTo>
                  <a:close/>
                  <a:moveTo>
                    <a:pt x="49" y="21"/>
                  </a:moveTo>
                  <a:cubicBezTo>
                    <a:pt x="55" y="24"/>
                    <a:pt x="55" y="24"/>
                    <a:pt x="55" y="24"/>
                  </a:cubicBezTo>
                  <a:cubicBezTo>
                    <a:pt x="53" y="29"/>
                    <a:pt x="53" y="29"/>
                    <a:pt x="53" y="29"/>
                  </a:cubicBezTo>
                  <a:cubicBezTo>
                    <a:pt x="47" y="27"/>
                    <a:pt x="47" y="27"/>
                    <a:pt x="47" y="27"/>
                  </a:cubicBezTo>
                  <a:cubicBezTo>
                    <a:pt x="49" y="21"/>
                    <a:pt x="49" y="21"/>
                    <a:pt x="49" y="21"/>
                  </a:cubicBezTo>
                  <a:cubicBezTo>
                    <a:pt x="49" y="21"/>
                    <a:pt x="49" y="21"/>
                    <a:pt x="49" y="21"/>
                  </a:cubicBezTo>
                  <a:close/>
                  <a:moveTo>
                    <a:pt x="46" y="31"/>
                  </a:moveTo>
                  <a:cubicBezTo>
                    <a:pt x="51" y="33"/>
                    <a:pt x="51" y="33"/>
                    <a:pt x="51" y="33"/>
                  </a:cubicBezTo>
                  <a:cubicBezTo>
                    <a:pt x="49" y="38"/>
                    <a:pt x="49" y="38"/>
                    <a:pt x="49" y="38"/>
                  </a:cubicBezTo>
                  <a:cubicBezTo>
                    <a:pt x="43" y="36"/>
                    <a:pt x="43" y="36"/>
                    <a:pt x="43" y="36"/>
                  </a:cubicBezTo>
                  <a:cubicBezTo>
                    <a:pt x="46" y="31"/>
                    <a:pt x="46" y="31"/>
                    <a:pt x="46" y="31"/>
                  </a:cubicBezTo>
                  <a:cubicBezTo>
                    <a:pt x="46" y="31"/>
                    <a:pt x="46" y="31"/>
                    <a:pt x="46" y="31"/>
                  </a:cubicBezTo>
                  <a:close/>
                  <a:moveTo>
                    <a:pt x="42" y="40"/>
                  </a:moveTo>
                  <a:cubicBezTo>
                    <a:pt x="47" y="42"/>
                    <a:pt x="47" y="42"/>
                    <a:pt x="47" y="42"/>
                  </a:cubicBezTo>
                  <a:cubicBezTo>
                    <a:pt x="45" y="47"/>
                    <a:pt x="45" y="47"/>
                    <a:pt x="45" y="47"/>
                  </a:cubicBezTo>
                  <a:cubicBezTo>
                    <a:pt x="40" y="45"/>
                    <a:pt x="40" y="45"/>
                    <a:pt x="40" y="45"/>
                  </a:cubicBezTo>
                  <a:cubicBezTo>
                    <a:pt x="42" y="40"/>
                    <a:pt x="42" y="40"/>
                    <a:pt x="42" y="40"/>
                  </a:cubicBezTo>
                  <a:cubicBezTo>
                    <a:pt x="42" y="40"/>
                    <a:pt x="42" y="40"/>
                    <a:pt x="42" y="40"/>
                  </a:cubicBezTo>
                  <a:close/>
                  <a:moveTo>
                    <a:pt x="39" y="17"/>
                  </a:moveTo>
                  <a:cubicBezTo>
                    <a:pt x="45" y="19"/>
                    <a:pt x="45" y="19"/>
                    <a:pt x="45" y="19"/>
                  </a:cubicBezTo>
                  <a:cubicBezTo>
                    <a:pt x="43" y="25"/>
                    <a:pt x="43" y="25"/>
                    <a:pt x="43" y="25"/>
                  </a:cubicBezTo>
                  <a:cubicBezTo>
                    <a:pt x="37" y="23"/>
                    <a:pt x="37" y="23"/>
                    <a:pt x="37" y="23"/>
                  </a:cubicBezTo>
                  <a:cubicBezTo>
                    <a:pt x="39" y="17"/>
                    <a:pt x="39" y="17"/>
                    <a:pt x="39" y="17"/>
                  </a:cubicBezTo>
                  <a:cubicBezTo>
                    <a:pt x="39" y="17"/>
                    <a:pt x="39" y="17"/>
                    <a:pt x="39" y="17"/>
                  </a:cubicBezTo>
                  <a:close/>
                  <a:moveTo>
                    <a:pt x="36" y="27"/>
                  </a:moveTo>
                  <a:cubicBezTo>
                    <a:pt x="41" y="29"/>
                    <a:pt x="41" y="29"/>
                    <a:pt x="41" y="29"/>
                  </a:cubicBezTo>
                  <a:cubicBezTo>
                    <a:pt x="39" y="34"/>
                    <a:pt x="39" y="34"/>
                    <a:pt x="39" y="34"/>
                  </a:cubicBezTo>
                  <a:cubicBezTo>
                    <a:pt x="33" y="32"/>
                    <a:pt x="33" y="32"/>
                    <a:pt x="33" y="32"/>
                  </a:cubicBezTo>
                  <a:cubicBezTo>
                    <a:pt x="36" y="27"/>
                    <a:pt x="36" y="27"/>
                    <a:pt x="36" y="27"/>
                  </a:cubicBezTo>
                  <a:cubicBezTo>
                    <a:pt x="36" y="27"/>
                    <a:pt x="36" y="27"/>
                    <a:pt x="36" y="27"/>
                  </a:cubicBezTo>
                  <a:close/>
                  <a:moveTo>
                    <a:pt x="32" y="36"/>
                  </a:moveTo>
                  <a:cubicBezTo>
                    <a:pt x="37" y="38"/>
                    <a:pt x="37" y="38"/>
                    <a:pt x="37" y="38"/>
                  </a:cubicBezTo>
                  <a:cubicBezTo>
                    <a:pt x="35" y="43"/>
                    <a:pt x="35" y="43"/>
                    <a:pt x="35" y="43"/>
                  </a:cubicBezTo>
                  <a:cubicBezTo>
                    <a:pt x="30" y="41"/>
                    <a:pt x="30" y="41"/>
                    <a:pt x="30" y="41"/>
                  </a:cubicBezTo>
                  <a:cubicBezTo>
                    <a:pt x="32" y="36"/>
                    <a:pt x="32" y="36"/>
                    <a:pt x="32" y="36"/>
                  </a:cubicBezTo>
                  <a:cubicBezTo>
                    <a:pt x="32" y="36"/>
                    <a:pt x="32" y="36"/>
                    <a:pt x="32" y="36"/>
                  </a:cubicBezTo>
                  <a:close/>
                  <a:moveTo>
                    <a:pt x="29" y="13"/>
                  </a:moveTo>
                  <a:cubicBezTo>
                    <a:pt x="35" y="15"/>
                    <a:pt x="35" y="15"/>
                    <a:pt x="35" y="15"/>
                  </a:cubicBezTo>
                  <a:cubicBezTo>
                    <a:pt x="33" y="21"/>
                    <a:pt x="33" y="21"/>
                    <a:pt x="33" y="21"/>
                  </a:cubicBezTo>
                  <a:cubicBezTo>
                    <a:pt x="27" y="18"/>
                    <a:pt x="27" y="18"/>
                    <a:pt x="27" y="18"/>
                  </a:cubicBezTo>
                  <a:cubicBezTo>
                    <a:pt x="29" y="13"/>
                    <a:pt x="29" y="13"/>
                    <a:pt x="29" y="13"/>
                  </a:cubicBezTo>
                  <a:cubicBezTo>
                    <a:pt x="29" y="13"/>
                    <a:pt x="29" y="13"/>
                    <a:pt x="29" y="13"/>
                  </a:cubicBezTo>
                  <a:close/>
                  <a:moveTo>
                    <a:pt x="25" y="23"/>
                  </a:moveTo>
                  <a:cubicBezTo>
                    <a:pt x="31" y="25"/>
                    <a:pt x="31" y="25"/>
                    <a:pt x="31" y="25"/>
                  </a:cubicBezTo>
                  <a:cubicBezTo>
                    <a:pt x="29" y="30"/>
                    <a:pt x="29" y="30"/>
                    <a:pt x="29" y="30"/>
                  </a:cubicBezTo>
                  <a:cubicBezTo>
                    <a:pt x="23" y="28"/>
                    <a:pt x="23" y="28"/>
                    <a:pt x="23" y="28"/>
                  </a:cubicBezTo>
                  <a:cubicBezTo>
                    <a:pt x="25" y="23"/>
                    <a:pt x="25" y="23"/>
                    <a:pt x="25" y="23"/>
                  </a:cubicBezTo>
                  <a:cubicBezTo>
                    <a:pt x="25" y="23"/>
                    <a:pt x="25" y="23"/>
                    <a:pt x="25" y="23"/>
                  </a:cubicBezTo>
                  <a:close/>
                  <a:moveTo>
                    <a:pt x="22" y="32"/>
                  </a:moveTo>
                  <a:cubicBezTo>
                    <a:pt x="27" y="34"/>
                    <a:pt x="27" y="34"/>
                    <a:pt x="27" y="34"/>
                  </a:cubicBezTo>
                  <a:cubicBezTo>
                    <a:pt x="25" y="39"/>
                    <a:pt x="25" y="39"/>
                    <a:pt x="25" y="39"/>
                  </a:cubicBezTo>
                  <a:cubicBezTo>
                    <a:pt x="20" y="37"/>
                    <a:pt x="20" y="37"/>
                    <a:pt x="20" y="37"/>
                  </a:cubicBezTo>
                  <a:cubicBezTo>
                    <a:pt x="22" y="32"/>
                    <a:pt x="22" y="32"/>
                    <a:pt x="22" y="32"/>
                  </a:cubicBezTo>
                  <a:cubicBezTo>
                    <a:pt x="22" y="32"/>
                    <a:pt x="22" y="32"/>
                    <a:pt x="22" y="32"/>
                  </a:cubicBezTo>
                  <a:close/>
                  <a:moveTo>
                    <a:pt x="19" y="9"/>
                  </a:moveTo>
                  <a:cubicBezTo>
                    <a:pt x="25" y="11"/>
                    <a:pt x="25" y="11"/>
                    <a:pt x="25" y="11"/>
                  </a:cubicBezTo>
                  <a:cubicBezTo>
                    <a:pt x="23" y="17"/>
                    <a:pt x="23" y="17"/>
                    <a:pt x="23" y="17"/>
                  </a:cubicBezTo>
                  <a:cubicBezTo>
                    <a:pt x="17" y="14"/>
                    <a:pt x="17" y="14"/>
                    <a:pt x="17" y="14"/>
                  </a:cubicBezTo>
                  <a:cubicBezTo>
                    <a:pt x="19" y="9"/>
                    <a:pt x="19" y="9"/>
                    <a:pt x="19" y="9"/>
                  </a:cubicBezTo>
                  <a:cubicBezTo>
                    <a:pt x="19" y="9"/>
                    <a:pt x="19" y="9"/>
                    <a:pt x="19" y="9"/>
                  </a:cubicBezTo>
                  <a:close/>
                  <a:moveTo>
                    <a:pt x="16" y="19"/>
                  </a:moveTo>
                  <a:cubicBezTo>
                    <a:pt x="21" y="21"/>
                    <a:pt x="21" y="21"/>
                    <a:pt x="21" y="21"/>
                  </a:cubicBezTo>
                  <a:cubicBezTo>
                    <a:pt x="19" y="26"/>
                    <a:pt x="19" y="26"/>
                    <a:pt x="19" y="26"/>
                  </a:cubicBezTo>
                  <a:cubicBezTo>
                    <a:pt x="13" y="24"/>
                    <a:pt x="13" y="24"/>
                    <a:pt x="13" y="24"/>
                  </a:cubicBezTo>
                  <a:cubicBezTo>
                    <a:pt x="16" y="19"/>
                    <a:pt x="16" y="19"/>
                    <a:pt x="16" y="19"/>
                  </a:cubicBezTo>
                  <a:cubicBezTo>
                    <a:pt x="16" y="19"/>
                    <a:pt x="16" y="19"/>
                    <a:pt x="16" y="19"/>
                  </a:cubicBezTo>
                  <a:close/>
                  <a:moveTo>
                    <a:pt x="12" y="28"/>
                  </a:moveTo>
                  <a:cubicBezTo>
                    <a:pt x="17" y="30"/>
                    <a:pt x="17" y="30"/>
                    <a:pt x="17" y="30"/>
                  </a:cubicBezTo>
                  <a:cubicBezTo>
                    <a:pt x="15" y="35"/>
                    <a:pt x="15" y="35"/>
                    <a:pt x="15" y="35"/>
                  </a:cubicBezTo>
                  <a:cubicBezTo>
                    <a:pt x="10" y="33"/>
                    <a:pt x="10" y="33"/>
                    <a:pt x="10" y="33"/>
                  </a:cubicBezTo>
                  <a:cubicBezTo>
                    <a:pt x="12" y="28"/>
                    <a:pt x="12" y="28"/>
                    <a:pt x="12" y="28"/>
                  </a:cubicBezTo>
                  <a:cubicBezTo>
                    <a:pt x="12" y="28"/>
                    <a:pt x="12" y="28"/>
                    <a:pt x="12" y="28"/>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grpSp>
        <p:nvGrpSpPr>
          <p:cNvPr id="2359" name="Group 2358"/>
          <p:cNvGrpSpPr/>
          <p:nvPr/>
        </p:nvGrpSpPr>
        <p:grpSpPr>
          <a:xfrm>
            <a:off x="4397340" y="1271351"/>
            <a:ext cx="1960300" cy="1722447"/>
            <a:chOff x="15782925" y="1093788"/>
            <a:chExt cx="3446463" cy="2555875"/>
          </a:xfrm>
          <a:solidFill>
            <a:schemeClr val="tx1">
              <a:lumMod val="50000"/>
              <a:lumOff val="50000"/>
            </a:schemeClr>
          </a:solidFill>
        </p:grpSpPr>
        <p:sp>
          <p:nvSpPr>
            <p:cNvPr id="2251" name="Freeform 2107"/>
            <p:cNvSpPr>
              <a:spLocks noEditPoints="1"/>
            </p:cNvSpPr>
            <p:nvPr/>
          </p:nvSpPr>
          <p:spPr bwMode="auto">
            <a:xfrm>
              <a:off x="15782925" y="2416175"/>
              <a:ext cx="153988" cy="549275"/>
            </a:xfrm>
            <a:custGeom>
              <a:avLst/>
              <a:gdLst>
                <a:gd name="T0" fmla="*/ 10 w 41"/>
                <a:gd name="T1" fmla="*/ 146 h 146"/>
                <a:gd name="T2" fmla="*/ 41 w 41"/>
                <a:gd name="T3" fmla="*/ 9 h 146"/>
                <a:gd name="T4" fmla="*/ 0 w 41"/>
                <a:gd name="T5" fmla="*/ 9 h 146"/>
                <a:gd name="T6" fmla="*/ 13 w 41"/>
                <a:gd name="T7" fmla="*/ 126 h 146"/>
                <a:gd name="T8" fmla="*/ 34 w 41"/>
                <a:gd name="T9" fmla="*/ 74 h 146"/>
                <a:gd name="T10" fmla="*/ 28 w 41"/>
                <a:gd name="T11" fmla="*/ 74 h 146"/>
                <a:gd name="T12" fmla="*/ 23 w 41"/>
                <a:gd name="T13" fmla="*/ 74 h 146"/>
                <a:gd name="T14" fmla="*/ 18 w 41"/>
                <a:gd name="T15" fmla="*/ 74 h 146"/>
                <a:gd name="T16" fmla="*/ 13 w 41"/>
                <a:gd name="T17" fmla="*/ 74 h 146"/>
                <a:gd name="T18" fmla="*/ 8 w 41"/>
                <a:gd name="T19" fmla="*/ 74 h 146"/>
                <a:gd name="T20" fmla="*/ 34 w 41"/>
                <a:gd name="T21" fmla="*/ 63 h 146"/>
                <a:gd name="T22" fmla="*/ 28 w 41"/>
                <a:gd name="T23" fmla="*/ 63 h 146"/>
                <a:gd name="T24" fmla="*/ 23 w 41"/>
                <a:gd name="T25" fmla="*/ 63 h 146"/>
                <a:gd name="T26" fmla="*/ 18 w 41"/>
                <a:gd name="T27" fmla="*/ 63 h 146"/>
                <a:gd name="T28" fmla="*/ 13 w 41"/>
                <a:gd name="T29" fmla="*/ 63 h 146"/>
                <a:gd name="T30" fmla="*/ 8 w 41"/>
                <a:gd name="T31" fmla="*/ 63 h 146"/>
                <a:gd name="T32" fmla="*/ 34 w 41"/>
                <a:gd name="T33" fmla="*/ 52 h 146"/>
                <a:gd name="T34" fmla="*/ 28 w 41"/>
                <a:gd name="T35" fmla="*/ 52 h 146"/>
                <a:gd name="T36" fmla="*/ 23 w 41"/>
                <a:gd name="T37" fmla="*/ 52 h 146"/>
                <a:gd name="T38" fmla="*/ 18 w 41"/>
                <a:gd name="T39" fmla="*/ 52 h 146"/>
                <a:gd name="T40" fmla="*/ 13 w 41"/>
                <a:gd name="T41" fmla="*/ 52 h 146"/>
                <a:gd name="T42" fmla="*/ 8 w 41"/>
                <a:gd name="T43" fmla="*/ 52 h 146"/>
                <a:gd name="T44" fmla="*/ 34 w 41"/>
                <a:gd name="T45" fmla="*/ 41 h 146"/>
                <a:gd name="T46" fmla="*/ 28 w 41"/>
                <a:gd name="T47" fmla="*/ 41 h 146"/>
                <a:gd name="T48" fmla="*/ 23 w 41"/>
                <a:gd name="T49" fmla="*/ 41 h 146"/>
                <a:gd name="T50" fmla="*/ 18 w 41"/>
                <a:gd name="T51" fmla="*/ 41 h 146"/>
                <a:gd name="T52" fmla="*/ 13 w 41"/>
                <a:gd name="T53" fmla="*/ 41 h 146"/>
                <a:gd name="T54" fmla="*/ 8 w 41"/>
                <a:gd name="T55" fmla="*/ 41 h 146"/>
                <a:gd name="T56" fmla="*/ 34 w 41"/>
                <a:gd name="T57" fmla="*/ 31 h 146"/>
                <a:gd name="T58" fmla="*/ 28 w 41"/>
                <a:gd name="T59" fmla="*/ 31 h 146"/>
                <a:gd name="T60" fmla="*/ 23 w 41"/>
                <a:gd name="T61" fmla="*/ 31 h 146"/>
                <a:gd name="T62" fmla="*/ 18 w 41"/>
                <a:gd name="T63" fmla="*/ 31 h 146"/>
                <a:gd name="T64" fmla="*/ 13 w 41"/>
                <a:gd name="T65" fmla="*/ 31 h 146"/>
                <a:gd name="T66" fmla="*/ 8 w 41"/>
                <a:gd name="T67" fmla="*/ 31 h 146"/>
                <a:gd name="T68" fmla="*/ 34 w 41"/>
                <a:gd name="T69" fmla="*/ 20 h 146"/>
                <a:gd name="T70" fmla="*/ 28 w 41"/>
                <a:gd name="T71" fmla="*/ 20 h 146"/>
                <a:gd name="T72" fmla="*/ 23 w 41"/>
                <a:gd name="T73" fmla="*/ 20 h 146"/>
                <a:gd name="T74" fmla="*/ 18 w 41"/>
                <a:gd name="T75" fmla="*/ 20 h 146"/>
                <a:gd name="T76" fmla="*/ 13 w 41"/>
                <a:gd name="T77" fmla="*/ 20 h 146"/>
                <a:gd name="T78" fmla="*/ 8 w 41"/>
                <a:gd name="T79" fmla="*/ 20 h 146"/>
                <a:gd name="T80" fmla="*/ 34 w 41"/>
                <a:gd name="T81" fmla="*/ 9 h 146"/>
                <a:gd name="T82" fmla="*/ 28 w 41"/>
                <a:gd name="T83" fmla="*/ 9 h 146"/>
                <a:gd name="T84" fmla="*/ 23 w 41"/>
                <a:gd name="T85" fmla="*/ 9 h 146"/>
                <a:gd name="T86" fmla="*/ 18 w 41"/>
                <a:gd name="T87" fmla="*/ 9 h 146"/>
                <a:gd name="T88" fmla="*/ 13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10" y="146"/>
                  </a:cubicBezTo>
                  <a:cubicBezTo>
                    <a:pt x="32" y="146"/>
                    <a:pt x="32" y="146"/>
                    <a:pt x="32" y="146"/>
                  </a:cubicBezTo>
                  <a:cubicBezTo>
                    <a:pt x="37" y="146"/>
                    <a:pt x="41" y="142"/>
                    <a:pt x="41" y="137"/>
                  </a:cubicBezTo>
                  <a:cubicBezTo>
                    <a:pt x="41" y="9"/>
                    <a:pt x="41" y="9"/>
                    <a:pt x="41" y="9"/>
                  </a:cubicBezTo>
                  <a:cubicBezTo>
                    <a:pt x="41" y="4"/>
                    <a:pt x="37" y="0"/>
                    <a:pt x="32" y="0"/>
                  </a:cubicBezTo>
                  <a:cubicBezTo>
                    <a:pt x="10" y="0"/>
                    <a:pt x="10" y="0"/>
                    <a:pt x="10" y="0"/>
                  </a:cubicBezTo>
                  <a:cubicBezTo>
                    <a:pt x="4" y="0"/>
                    <a:pt x="0" y="4"/>
                    <a:pt x="0" y="9"/>
                  </a:cubicBezTo>
                  <a:close/>
                  <a:moveTo>
                    <a:pt x="28" y="126"/>
                  </a:moveTo>
                  <a:cubicBezTo>
                    <a:pt x="28" y="130"/>
                    <a:pt x="25" y="134"/>
                    <a:pt x="21" y="134"/>
                  </a:cubicBezTo>
                  <a:cubicBezTo>
                    <a:pt x="17" y="134"/>
                    <a:pt x="13" y="130"/>
                    <a:pt x="13" y="126"/>
                  </a:cubicBezTo>
                  <a:cubicBezTo>
                    <a:pt x="13" y="122"/>
                    <a:pt x="17" y="119"/>
                    <a:pt x="21" y="119"/>
                  </a:cubicBezTo>
                  <a:cubicBezTo>
                    <a:pt x="25" y="119"/>
                    <a:pt x="28" y="122"/>
                    <a:pt x="28" y="126"/>
                  </a:cubicBezTo>
                  <a:close/>
                  <a:moveTo>
                    <a:pt x="34" y="74"/>
                  </a:moveTo>
                  <a:cubicBezTo>
                    <a:pt x="34" y="79"/>
                    <a:pt x="34" y="79"/>
                    <a:pt x="34" y="79"/>
                  </a:cubicBezTo>
                  <a:cubicBezTo>
                    <a:pt x="28" y="79"/>
                    <a:pt x="28" y="79"/>
                    <a:pt x="28" y="79"/>
                  </a:cubicBezTo>
                  <a:cubicBezTo>
                    <a:pt x="28" y="74"/>
                    <a:pt x="28" y="74"/>
                    <a:pt x="28" y="74"/>
                  </a:cubicBezTo>
                  <a:cubicBezTo>
                    <a:pt x="34" y="74"/>
                    <a:pt x="34" y="74"/>
                    <a:pt x="34" y="74"/>
                  </a:cubicBezTo>
                  <a:cubicBezTo>
                    <a:pt x="34" y="74"/>
                    <a:pt x="34" y="74"/>
                    <a:pt x="34" y="74"/>
                  </a:cubicBezTo>
                  <a:close/>
                  <a:moveTo>
                    <a:pt x="23" y="74"/>
                  </a:moveTo>
                  <a:cubicBezTo>
                    <a:pt x="23" y="79"/>
                    <a:pt x="23" y="79"/>
                    <a:pt x="23" y="79"/>
                  </a:cubicBezTo>
                  <a:cubicBezTo>
                    <a:pt x="18" y="79"/>
                    <a:pt x="18" y="79"/>
                    <a:pt x="18" y="79"/>
                  </a:cubicBezTo>
                  <a:cubicBezTo>
                    <a:pt x="18" y="74"/>
                    <a:pt x="18" y="74"/>
                    <a:pt x="18" y="74"/>
                  </a:cubicBezTo>
                  <a:cubicBezTo>
                    <a:pt x="23" y="74"/>
                    <a:pt x="23" y="74"/>
                    <a:pt x="23" y="74"/>
                  </a:cubicBezTo>
                  <a:cubicBezTo>
                    <a:pt x="23" y="74"/>
                    <a:pt x="23" y="74"/>
                    <a:pt x="23" y="74"/>
                  </a:cubicBezTo>
                  <a:close/>
                  <a:moveTo>
                    <a:pt x="13" y="74"/>
                  </a:moveTo>
                  <a:cubicBezTo>
                    <a:pt x="13" y="79"/>
                    <a:pt x="13" y="79"/>
                    <a:pt x="13" y="79"/>
                  </a:cubicBezTo>
                  <a:cubicBezTo>
                    <a:pt x="8" y="79"/>
                    <a:pt x="8" y="79"/>
                    <a:pt x="8" y="79"/>
                  </a:cubicBezTo>
                  <a:cubicBezTo>
                    <a:pt x="8" y="74"/>
                    <a:pt x="8" y="74"/>
                    <a:pt x="8" y="74"/>
                  </a:cubicBezTo>
                  <a:cubicBezTo>
                    <a:pt x="13" y="74"/>
                    <a:pt x="13" y="74"/>
                    <a:pt x="13" y="74"/>
                  </a:cubicBezTo>
                  <a:cubicBezTo>
                    <a:pt x="13" y="74"/>
                    <a:pt x="13" y="74"/>
                    <a:pt x="13"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4" y="41"/>
                  </a:moveTo>
                  <a:cubicBezTo>
                    <a:pt x="34" y="47"/>
                    <a:pt x="34" y="47"/>
                    <a:pt x="34" y="47"/>
                  </a:cubicBezTo>
                  <a:cubicBezTo>
                    <a:pt x="28" y="47"/>
                    <a:pt x="28" y="47"/>
                    <a:pt x="28" y="47"/>
                  </a:cubicBezTo>
                  <a:cubicBezTo>
                    <a:pt x="28" y="41"/>
                    <a:pt x="28" y="41"/>
                    <a:pt x="28" y="41"/>
                  </a:cubicBezTo>
                  <a:cubicBezTo>
                    <a:pt x="34" y="41"/>
                    <a:pt x="34" y="41"/>
                    <a:pt x="34" y="41"/>
                  </a:cubicBezTo>
                  <a:cubicBezTo>
                    <a:pt x="34" y="41"/>
                    <a:pt x="34" y="41"/>
                    <a:pt x="34" y="41"/>
                  </a:cubicBezTo>
                  <a:close/>
                  <a:moveTo>
                    <a:pt x="23" y="41"/>
                  </a:moveTo>
                  <a:cubicBezTo>
                    <a:pt x="23" y="47"/>
                    <a:pt x="23" y="47"/>
                    <a:pt x="23" y="47"/>
                  </a:cubicBezTo>
                  <a:cubicBezTo>
                    <a:pt x="18" y="47"/>
                    <a:pt x="18" y="47"/>
                    <a:pt x="18" y="47"/>
                  </a:cubicBezTo>
                  <a:cubicBezTo>
                    <a:pt x="18" y="41"/>
                    <a:pt x="18" y="41"/>
                    <a:pt x="18" y="41"/>
                  </a:cubicBezTo>
                  <a:cubicBezTo>
                    <a:pt x="23" y="41"/>
                    <a:pt x="23" y="41"/>
                    <a:pt x="23" y="41"/>
                  </a:cubicBezTo>
                  <a:cubicBezTo>
                    <a:pt x="23" y="41"/>
                    <a:pt x="23" y="41"/>
                    <a:pt x="23" y="41"/>
                  </a:cubicBezTo>
                  <a:close/>
                  <a:moveTo>
                    <a:pt x="13" y="41"/>
                  </a:moveTo>
                  <a:cubicBezTo>
                    <a:pt x="13" y="47"/>
                    <a:pt x="13" y="47"/>
                    <a:pt x="13" y="47"/>
                  </a:cubicBezTo>
                  <a:cubicBezTo>
                    <a:pt x="8" y="47"/>
                    <a:pt x="8" y="47"/>
                    <a:pt x="8" y="47"/>
                  </a:cubicBezTo>
                  <a:cubicBezTo>
                    <a:pt x="8" y="41"/>
                    <a:pt x="8" y="41"/>
                    <a:pt x="8" y="41"/>
                  </a:cubicBezTo>
                  <a:cubicBezTo>
                    <a:pt x="13" y="41"/>
                    <a:pt x="13" y="41"/>
                    <a:pt x="13" y="41"/>
                  </a:cubicBezTo>
                  <a:cubicBezTo>
                    <a:pt x="13" y="41"/>
                    <a:pt x="13" y="41"/>
                    <a:pt x="13" y="41"/>
                  </a:cubicBezTo>
                  <a:close/>
                  <a:moveTo>
                    <a:pt x="34" y="31"/>
                  </a:moveTo>
                  <a:cubicBezTo>
                    <a:pt x="34" y="36"/>
                    <a:pt x="34" y="36"/>
                    <a:pt x="34" y="36"/>
                  </a:cubicBezTo>
                  <a:cubicBezTo>
                    <a:pt x="28" y="36"/>
                    <a:pt x="28" y="36"/>
                    <a:pt x="28" y="36"/>
                  </a:cubicBezTo>
                  <a:cubicBezTo>
                    <a:pt x="28" y="31"/>
                    <a:pt x="28" y="31"/>
                    <a:pt x="28" y="31"/>
                  </a:cubicBezTo>
                  <a:cubicBezTo>
                    <a:pt x="34" y="31"/>
                    <a:pt x="34" y="31"/>
                    <a:pt x="34" y="31"/>
                  </a:cubicBezTo>
                  <a:cubicBezTo>
                    <a:pt x="34" y="31"/>
                    <a:pt x="34" y="31"/>
                    <a:pt x="34" y="31"/>
                  </a:cubicBezTo>
                  <a:close/>
                  <a:moveTo>
                    <a:pt x="23" y="31"/>
                  </a:moveTo>
                  <a:cubicBezTo>
                    <a:pt x="23" y="36"/>
                    <a:pt x="23" y="36"/>
                    <a:pt x="23" y="36"/>
                  </a:cubicBezTo>
                  <a:cubicBezTo>
                    <a:pt x="18" y="36"/>
                    <a:pt x="18" y="36"/>
                    <a:pt x="18" y="36"/>
                  </a:cubicBezTo>
                  <a:cubicBezTo>
                    <a:pt x="18" y="31"/>
                    <a:pt x="18" y="31"/>
                    <a:pt x="18" y="31"/>
                  </a:cubicBezTo>
                  <a:cubicBezTo>
                    <a:pt x="23" y="31"/>
                    <a:pt x="23" y="31"/>
                    <a:pt x="23" y="31"/>
                  </a:cubicBezTo>
                  <a:cubicBezTo>
                    <a:pt x="23" y="31"/>
                    <a:pt x="23" y="31"/>
                    <a:pt x="23" y="31"/>
                  </a:cubicBezTo>
                  <a:close/>
                  <a:moveTo>
                    <a:pt x="13" y="31"/>
                  </a:moveTo>
                  <a:cubicBezTo>
                    <a:pt x="13" y="36"/>
                    <a:pt x="13" y="36"/>
                    <a:pt x="13" y="36"/>
                  </a:cubicBezTo>
                  <a:cubicBezTo>
                    <a:pt x="8" y="36"/>
                    <a:pt x="8" y="36"/>
                    <a:pt x="8" y="36"/>
                  </a:cubicBezTo>
                  <a:cubicBezTo>
                    <a:pt x="8" y="31"/>
                    <a:pt x="8" y="31"/>
                    <a:pt x="8" y="31"/>
                  </a:cubicBezTo>
                  <a:cubicBezTo>
                    <a:pt x="13" y="31"/>
                    <a:pt x="13" y="31"/>
                    <a:pt x="13" y="31"/>
                  </a:cubicBezTo>
                  <a:cubicBezTo>
                    <a:pt x="13" y="31"/>
                    <a:pt x="13" y="31"/>
                    <a:pt x="13"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52" name="Freeform 2108"/>
            <p:cNvSpPr>
              <a:spLocks noEditPoints="1"/>
            </p:cNvSpPr>
            <p:nvPr/>
          </p:nvSpPr>
          <p:spPr bwMode="auto">
            <a:xfrm>
              <a:off x="16005175" y="2416175"/>
              <a:ext cx="149225" cy="549275"/>
            </a:xfrm>
            <a:custGeom>
              <a:avLst/>
              <a:gdLst>
                <a:gd name="T0" fmla="*/ 9 w 40"/>
                <a:gd name="T1" fmla="*/ 146 h 146"/>
                <a:gd name="T2" fmla="*/ 40 w 40"/>
                <a:gd name="T3" fmla="*/ 9 h 146"/>
                <a:gd name="T4" fmla="*/ 0 w 40"/>
                <a:gd name="T5" fmla="*/ 9 h 146"/>
                <a:gd name="T6" fmla="*/ 13 w 40"/>
                <a:gd name="T7" fmla="*/ 126 h 146"/>
                <a:gd name="T8" fmla="*/ 33 w 40"/>
                <a:gd name="T9" fmla="*/ 74 h 146"/>
                <a:gd name="T10" fmla="*/ 27 w 40"/>
                <a:gd name="T11" fmla="*/ 74 h 146"/>
                <a:gd name="T12" fmla="*/ 23 w 40"/>
                <a:gd name="T13" fmla="*/ 74 h 146"/>
                <a:gd name="T14" fmla="*/ 17 w 40"/>
                <a:gd name="T15" fmla="*/ 74 h 146"/>
                <a:gd name="T16" fmla="*/ 13 w 40"/>
                <a:gd name="T17" fmla="*/ 74 h 146"/>
                <a:gd name="T18" fmla="*/ 7 w 40"/>
                <a:gd name="T19" fmla="*/ 74 h 146"/>
                <a:gd name="T20" fmla="*/ 33 w 40"/>
                <a:gd name="T21" fmla="*/ 63 h 146"/>
                <a:gd name="T22" fmla="*/ 27 w 40"/>
                <a:gd name="T23" fmla="*/ 63 h 146"/>
                <a:gd name="T24" fmla="*/ 23 w 40"/>
                <a:gd name="T25" fmla="*/ 63 h 146"/>
                <a:gd name="T26" fmla="*/ 17 w 40"/>
                <a:gd name="T27" fmla="*/ 63 h 146"/>
                <a:gd name="T28" fmla="*/ 13 w 40"/>
                <a:gd name="T29" fmla="*/ 63 h 146"/>
                <a:gd name="T30" fmla="*/ 7 w 40"/>
                <a:gd name="T31" fmla="*/ 63 h 146"/>
                <a:gd name="T32" fmla="*/ 33 w 40"/>
                <a:gd name="T33" fmla="*/ 52 h 146"/>
                <a:gd name="T34" fmla="*/ 27 w 40"/>
                <a:gd name="T35" fmla="*/ 52 h 146"/>
                <a:gd name="T36" fmla="*/ 23 w 40"/>
                <a:gd name="T37" fmla="*/ 52 h 146"/>
                <a:gd name="T38" fmla="*/ 17 w 40"/>
                <a:gd name="T39" fmla="*/ 52 h 146"/>
                <a:gd name="T40" fmla="*/ 13 w 40"/>
                <a:gd name="T41" fmla="*/ 52 h 146"/>
                <a:gd name="T42" fmla="*/ 7 w 40"/>
                <a:gd name="T43" fmla="*/ 52 h 146"/>
                <a:gd name="T44" fmla="*/ 33 w 40"/>
                <a:gd name="T45" fmla="*/ 41 h 146"/>
                <a:gd name="T46" fmla="*/ 27 w 40"/>
                <a:gd name="T47" fmla="*/ 41 h 146"/>
                <a:gd name="T48" fmla="*/ 23 w 40"/>
                <a:gd name="T49" fmla="*/ 41 h 146"/>
                <a:gd name="T50" fmla="*/ 17 w 40"/>
                <a:gd name="T51" fmla="*/ 41 h 146"/>
                <a:gd name="T52" fmla="*/ 13 w 40"/>
                <a:gd name="T53" fmla="*/ 41 h 146"/>
                <a:gd name="T54" fmla="*/ 7 w 40"/>
                <a:gd name="T55" fmla="*/ 41 h 146"/>
                <a:gd name="T56" fmla="*/ 33 w 40"/>
                <a:gd name="T57" fmla="*/ 31 h 146"/>
                <a:gd name="T58" fmla="*/ 27 w 40"/>
                <a:gd name="T59" fmla="*/ 31 h 146"/>
                <a:gd name="T60" fmla="*/ 23 w 40"/>
                <a:gd name="T61" fmla="*/ 31 h 146"/>
                <a:gd name="T62" fmla="*/ 17 w 40"/>
                <a:gd name="T63" fmla="*/ 31 h 146"/>
                <a:gd name="T64" fmla="*/ 13 w 40"/>
                <a:gd name="T65" fmla="*/ 31 h 146"/>
                <a:gd name="T66" fmla="*/ 7 w 40"/>
                <a:gd name="T67" fmla="*/ 31 h 146"/>
                <a:gd name="T68" fmla="*/ 33 w 40"/>
                <a:gd name="T69" fmla="*/ 20 h 146"/>
                <a:gd name="T70" fmla="*/ 27 w 40"/>
                <a:gd name="T71" fmla="*/ 20 h 146"/>
                <a:gd name="T72" fmla="*/ 23 w 40"/>
                <a:gd name="T73" fmla="*/ 20 h 146"/>
                <a:gd name="T74" fmla="*/ 17 w 40"/>
                <a:gd name="T75" fmla="*/ 20 h 146"/>
                <a:gd name="T76" fmla="*/ 13 w 40"/>
                <a:gd name="T77" fmla="*/ 20 h 146"/>
                <a:gd name="T78" fmla="*/ 7 w 40"/>
                <a:gd name="T79" fmla="*/ 20 h 146"/>
                <a:gd name="T80" fmla="*/ 33 w 40"/>
                <a:gd name="T81" fmla="*/ 9 h 146"/>
                <a:gd name="T82" fmla="*/ 27 w 40"/>
                <a:gd name="T83" fmla="*/ 9 h 146"/>
                <a:gd name="T84" fmla="*/ 23 w 40"/>
                <a:gd name="T85" fmla="*/ 9 h 146"/>
                <a:gd name="T86" fmla="*/ 17 w 40"/>
                <a:gd name="T87" fmla="*/ 9 h 146"/>
                <a:gd name="T88" fmla="*/ 13 w 40"/>
                <a:gd name="T89" fmla="*/ 9 h 146"/>
                <a:gd name="T90" fmla="*/ 7 w 40"/>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6">
                  <a:moveTo>
                    <a:pt x="0" y="9"/>
                  </a:moveTo>
                  <a:cubicBezTo>
                    <a:pt x="0" y="137"/>
                    <a:pt x="0" y="137"/>
                    <a:pt x="0" y="137"/>
                  </a:cubicBezTo>
                  <a:cubicBezTo>
                    <a:pt x="0" y="142"/>
                    <a:pt x="4" y="146"/>
                    <a:pt x="9" y="146"/>
                  </a:cubicBezTo>
                  <a:cubicBezTo>
                    <a:pt x="31" y="146"/>
                    <a:pt x="31" y="146"/>
                    <a:pt x="31" y="146"/>
                  </a:cubicBezTo>
                  <a:cubicBezTo>
                    <a:pt x="36" y="146"/>
                    <a:pt x="40" y="142"/>
                    <a:pt x="40" y="137"/>
                  </a:cubicBezTo>
                  <a:cubicBezTo>
                    <a:pt x="40" y="9"/>
                    <a:pt x="40" y="9"/>
                    <a:pt x="40" y="9"/>
                  </a:cubicBezTo>
                  <a:cubicBezTo>
                    <a:pt x="40" y="4"/>
                    <a:pt x="36" y="0"/>
                    <a:pt x="31" y="0"/>
                  </a:cubicBezTo>
                  <a:cubicBezTo>
                    <a:pt x="9" y="0"/>
                    <a:pt x="9" y="0"/>
                    <a:pt x="9" y="0"/>
                  </a:cubicBezTo>
                  <a:cubicBezTo>
                    <a:pt x="4" y="0"/>
                    <a:pt x="0" y="4"/>
                    <a:pt x="0" y="9"/>
                  </a:cubicBezTo>
                  <a:close/>
                  <a:moveTo>
                    <a:pt x="27" y="126"/>
                  </a:moveTo>
                  <a:cubicBezTo>
                    <a:pt x="27" y="130"/>
                    <a:pt x="24" y="134"/>
                    <a:pt x="20" y="134"/>
                  </a:cubicBezTo>
                  <a:cubicBezTo>
                    <a:pt x="16" y="134"/>
                    <a:pt x="13" y="130"/>
                    <a:pt x="13" y="126"/>
                  </a:cubicBezTo>
                  <a:cubicBezTo>
                    <a:pt x="13" y="122"/>
                    <a:pt x="16" y="119"/>
                    <a:pt x="20" y="119"/>
                  </a:cubicBezTo>
                  <a:cubicBezTo>
                    <a:pt x="24" y="119"/>
                    <a:pt x="27" y="122"/>
                    <a:pt x="27"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53" name="Freeform 2109"/>
            <p:cNvSpPr>
              <a:spLocks noEditPoints="1"/>
            </p:cNvSpPr>
            <p:nvPr/>
          </p:nvSpPr>
          <p:spPr bwMode="auto">
            <a:xfrm>
              <a:off x="16222663"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7 w 41"/>
                <a:gd name="T11" fmla="*/ 74 h 146"/>
                <a:gd name="T12" fmla="*/ 23 w 41"/>
                <a:gd name="T13" fmla="*/ 74 h 146"/>
                <a:gd name="T14" fmla="*/ 17 w 41"/>
                <a:gd name="T15" fmla="*/ 74 h 146"/>
                <a:gd name="T16" fmla="*/ 13 w 41"/>
                <a:gd name="T17" fmla="*/ 74 h 146"/>
                <a:gd name="T18" fmla="*/ 7 w 41"/>
                <a:gd name="T19" fmla="*/ 74 h 146"/>
                <a:gd name="T20" fmla="*/ 33 w 41"/>
                <a:gd name="T21" fmla="*/ 63 h 146"/>
                <a:gd name="T22" fmla="*/ 27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7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7 w 41"/>
                <a:gd name="T47" fmla="*/ 41 h 146"/>
                <a:gd name="T48" fmla="*/ 23 w 41"/>
                <a:gd name="T49" fmla="*/ 41 h 146"/>
                <a:gd name="T50" fmla="*/ 17 w 41"/>
                <a:gd name="T51" fmla="*/ 41 h 146"/>
                <a:gd name="T52" fmla="*/ 13 w 41"/>
                <a:gd name="T53" fmla="*/ 41 h 146"/>
                <a:gd name="T54" fmla="*/ 7 w 41"/>
                <a:gd name="T55" fmla="*/ 41 h 146"/>
                <a:gd name="T56" fmla="*/ 33 w 41"/>
                <a:gd name="T57" fmla="*/ 31 h 146"/>
                <a:gd name="T58" fmla="*/ 27 w 41"/>
                <a:gd name="T59" fmla="*/ 31 h 146"/>
                <a:gd name="T60" fmla="*/ 23 w 41"/>
                <a:gd name="T61" fmla="*/ 31 h 146"/>
                <a:gd name="T62" fmla="*/ 17 w 41"/>
                <a:gd name="T63" fmla="*/ 31 h 146"/>
                <a:gd name="T64" fmla="*/ 13 w 41"/>
                <a:gd name="T65" fmla="*/ 31 h 146"/>
                <a:gd name="T66" fmla="*/ 7 w 41"/>
                <a:gd name="T67" fmla="*/ 31 h 146"/>
                <a:gd name="T68" fmla="*/ 33 w 41"/>
                <a:gd name="T69" fmla="*/ 20 h 146"/>
                <a:gd name="T70" fmla="*/ 27 w 41"/>
                <a:gd name="T71" fmla="*/ 20 h 146"/>
                <a:gd name="T72" fmla="*/ 23 w 41"/>
                <a:gd name="T73" fmla="*/ 20 h 146"/>
                <a:gd name="T74" fmla="*/ 17 w 41"/>
                <a:gd name="T75" fmla="*/ 20 h 146"/>
                <a:gd name="T76" fmla="*/ 13 w 41"/>
                <a:gd name="T77" fmla="*/ 20 h 146"/>
                <a:gd name="T78" fmla="*/ 7 w 41"/>
                <a:gd name="T79" fmla="*/ 20 h 146"/>
                <a:gd name="T80" fmla="*/ 33 w 41"/>
                <a:gd name="T81" fmla="*/ 9 h 146"/>
                <a:gd name="T82" fmla="*/ 27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6" y="146"/>
                    <a:pt x="41" y="142"/>
                    <a:pt x="41" y="137"/>
                  </a:cubicBezTo>
                  <a:cubicBezTo>
                    <a:pt x="41" y="9"/>
                    <a:pt x="41" y="9"/>
                    <a:pt x="41" y="9"/>
                  </a:cubicBezTo>
                  <a:cubicBezTo>
                    <a:pt x="41" y="4"/>
                    <a:pt x="36" y="0"/>
                    <a:pt x="31" y="0"/>
                  </a:cubicBezTo>
                  <a:cubicBezTo>
                    <a:pt x="9" y="0"/>
                    <a:pt x="9" y="0"/>
                    <a:pt x="9" y="0"/>
                  </a:cubicBezTo>
                  <a:cubicBezTo>
                    <a:pt x="4" y="0"/>
                    <a:pt x="0" y="4"/>
                    <a:pt x="0" y="9"/>
                  </a:cubicBezTo>
                  <a:close/>
                  <a:moveTo>
                    <a:pt x="28" y="126"/>
                  </a:moveTo>
                  <a:cubicBezTo>
                    <a:pt x="28" y="130"/>
                    <a:pt x="24" y="134"/>
                    <a:pt x="20" y="134"/>
                  </a:cubicBezTo>
                  <a:cubicBezTo>
                    <a:pt x="16" y="134"/>
                    <a:pt x="13" y="130"/>
                    <a:pt x="13" y="126"/>
                  </a:cubicBezTo>
                  <a:cubicBezTo>
                    <a:pt x="13" y="122"/>
                    <a:pt x="16" y="119"/>
                    <a:pt x="20" y="119"/>
                  </a:cubicBezTo>
                  <a:cubicBezTo>
                    <a:pt x="24" y="119"/>
                    <a:pt x="28" y="122"/>
                    <a:pt x="28"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54" name="Freeform 2110"/>
            <p:cNvSpPr>
              <a:spLocks noEditPoints="1"/>
            </p:cNvSpPr>
            <p:nvPr/>
          </p:nvSpPr>
          <p:spPr bwMode="auto">
            <a:xfrm>
              <a:off x="16440150"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8 w 41"/>
                <a:gd name="T11" fmla="*/ 74 h 146"/>
                <a:gd name="T12" fmla="*/ 23 w 41"/>
                <a:gd name="T13" fmla="*/ 74 h 146"/>
                <a:gd name="T14" fmla="*/ 17 w 41"/>
                <a:gd name="T15" fmla="*/ 74 h 146"/>
                <a:gd name="T16" fmla="*/ 13 w 41"/>
                <a:gd name="T17" fmla="*/ 74 h 146"/>
                <a:gd name="T18" fmla="*/ 7 w 41"/>
                <a:gd name="T19" fmla="*/ 74 h 146"/>
                <a:gd name="T20" fmla="*/ 33 w 41"/>
                <a:gd name="T21" fmla="*/ 63 h 146"/>
                <a:gd name="T22" fmla="*/ 28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8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8 w 41"/>
                <a:gd name="T47" fmla="*/ 41 h 146"/>
                <a:gd name="T48" fmla="*/ 23 w 41"/>
                <a:gd name="T49" fmla="*/ 41 h 146"/>
                <a:gd name="T50" fmla="*/ 17 w 41"/>
                <a:gd name="T51" fmla="*/ 41 h 146"/>
                <a:gd name="T52" fmla="*/ 13 w 41"/>
                <a:gd name="T53" fmla="*/ 41 h 146"/>
                <a:gd name="T54" fmla="*/ 7 w 41"/>
                <a:gd name="T55" fmla="*/ 41 h 146"/>
                <a:gd name="T56" fmla="*/ 33 w 41"/>
                <a:gd name="T57" fmla="*/ 31 h 146"/>
                <a:gd name="T58" fmla="*/ 28 w 41"/>
                <a:gd name="T59" fmla="*/ 31 h 146"/>
                <a:gd name="T60" fmla="*/ 23 w 41"/>
                <a:gd name="T61" fmla="*/ 31 h 146"/>
                <a:gd name="T62" fmla="*/ 17 w 41"/>
                <a:gd name="T63" fmla="*/ 31 h 146"/>
                <a:gd name="T64" fmla="*/ 13 w 41"/>
                <a:gd name="T65" fmla="*/ 31 h 146"/>
                <a:gd name="T66" fmla="*/ 7 w 41"/>
                <a:gd name="T67" fmla="*/ 31 h 146"/>
                <a:gd name="T68" fmla="*/ 33 w 41"/>
                <a:gd name="T69" fmla="*/ 20 h 146"/>
                <a:gd name="T70" fmla="*/ 28 w 41"/>
                <a:gd name="T71" fmla="*/ 20 h 146"/>
                <a:gd name="T72" fmla="*/ 23 w 41"/>
                <a:gd name="T73" fmla="*/ 20 h 146"/>
                <a:gd name="T74" fmla="*/ 17 w 41"/>
                <a:gd name="T75" fmla="*/ 20 h 146"/>
                <a:gd name="T76" fmla="*/ 13 w 41"/>
                <a:gd name="T77" fmla="*/ 20 h 146"/>
                <a:gd name="T78" fmla="*/ 7 w 41"/>
                <a:gd name="T79" fmla="*/ 20 h 146"/>
                <a:gd name="T80" fmla="*/ 33 w 41"/>
                <a:gd name="T81" fmla="*/ 9 h 146"/>
                <a:gd name="T82" fmla="*/ 28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7" y="146"/>
                    <a:pt x="41" y="142"/>
                    <a:pt x="41" y="137"/>
                  </a:cubicBezTo>
                  <a:cubicBezTo>
                    <a:pt x="41" y="9"/>
                    <a:pt x="41" y="9"/>
                    <a:pt x="41" y="9"/>
                  </a:cubicBezTo>
                  <a:cubicBezTo>
                    <a:pt x="41" y="4"/>
                    <a:pt x="37" y="0"/>
                    <a:pt x="31" y="0"/>
                  </a:cubicBezTo>
                  <a:cubicBezTo>
                    <a:pt x="9" y="0"/>
                    <a:pt x="9" y="0"/>
                    <a:pt x="9" y="0"/>
                  </a:cubicBezTo>
                  <a:cubicBezTo>
                    <a:pt x="4" y="0"/>
                    <a:pt x="0" y="4"/>
                    <a:pt x="0" y="9"/>
                  </a:cubicBezTo>
                  <a:close/>
                  <a:moveTo>
                    <a:pt x="28" y="126"/>
                  </a:moveTo>
                  <a:cubicBezTo>
                    <a:pt x="28" y="130"/>
                    <a:pt x="25" y="134"/>
                    <a:pt x="20" y="134"/>
                  </a:cubicBezTo>
                  <a:cubicBezTo>
                    <a:pt x="16" y="134"/>
                    <a:pt x="13" y="130"/>
                    <a:pt x="13" y="126"/>
                  </a:cubicBezTo>
                  <a:cubicBezTo>
                    <a:pt x="13" y="122"/>
                    <a:pt x="16" y="119"/>
                    <a:pt x="20" y="119"/>
                  </a:cubicBezTo>
                  <a:cubicBezTo>
                    <a:pt x="25" y="119"/>
                    <a:pt x="28" y="122"/>
                    <a:pt x="28" y="126"/>
                  </a:cubicBezTo>
                  <a:close/>
                  <a:moveTo>
                    <a:pt x="33" y="74"/>
                  </a:moveTo>
                  <a:cubicBezTo>
                    <a:pt x="33" y="79"/>
                    <a:pt x="33" y="79"/>
                    <a:pt x="33" y="79"/>
                  </a:cubicBezTo>
                  <a:cubicBezTo>
                    <a:pt x="28" y="79"/>
                    <a:pt x="28" y="79"/>
                    <a:pt x="28" y="79"/>
                  </a:cubicBezTo>
                  <a:cubicBezTo>
                    <a:pt x="28" y="74"/>
                    <a:pt x="28" y="74"/>
                    <a:pt x="28"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8" y="47"/>
                    <a:pt x="28" y="47"/>
                    <a:pt x="28" y="47"/>
                  </a:cubicBezTo>
                  <a:cubicBezTo>
                    <a:pt x="28" y="41"/>
                    <a:pt x="28" y="41"/>
                    <a:pt x="28"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8" y="36"/>
                    <a:pt x="28" y="36"/>
                    <a:pt x="28" y="36"/>
                  </a:cubicBezTo>
                  <a:cubicBezTo>
                    <a:pt x="28" y="31"/>
                    <a:pt x="28" y="31"/>
                    <a:pt x="28"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55" name="Freeform 2111"/>
            <p:cNvSpPr>
              <a:spLocks noEditPoints="1"/>
            </p:cNvSpPr>
            <p:nvPr/>
          </p:nvSpPr>
          <p:spPr bwMode="auto">
            <a:xfrm>
              <a:off x="16657638" y="2416175"/>
              <a:ext cx="153988" cy="549275"/>
            </a:xfrm>
            <a:custGeom>
              <a:avLst/>
              <a:gdLst>
                <a:gd name="T0" fmla="*/ 10 w 41"/>
                <a:gd name="T1" fmla="*/ 146 h 146"/>
                <a:gd name="T2" fmla="*/ 41 w 41"/>
                <a:gd name="T3" fmla="*/ 9 h 146"/>
                <a:gd name="T4" fmla="*/ 0 w 41"/>
                <a:gd name="T5" fmla="*/ 9 h 146"/>
                <a:gd name="T6" fmla="*/ 13 w 41"/>
                <a:gd name="T7" fmla="*/ 126 h 146"/>
                <a:gd name="T8" fmla="*/ 34 w 41"/>
                <a:gd name="T9" fmla="*/ 74 h 146"/>
                <a:gd name="T10" fmla="*/ 28 w 41"/>
                <a:gd name="T11" fmla="*/ 74 h 146"/>
                <a:gd name="T12" fmla="*/ 23 w 41"/>
                <a:gd name="T13" fmla="*/ 74 h 146"/>
                <a:gd name="T14" fmla="*/ 18 w 41"/>
                <a:gd name="T15" fmla="*/ 74 h 146"/>
                <a:gd name="T16" fmla="*/ 14 w 41"/>
                <a:gd name="T17" fmla="*/ 74 h 146"/>
                <a:gd name="T18" fmla="*/ 8 w 41"/>
                <a:gd name="T19" fmla="*/ 74 h 146"/>
                <a:gd name="T20" fmla="*/ 34 w 41"/>
                <a:gd name="T21" fmla="*/ 63 h 146"/>
                <a:gd name="T22" fmla="*/ 28 w 41"/>
                <a:gd name="T23" fmla="*/ 63 h 146"/>
                <a:gd name="T24" fmla="*/ 23 w 41"/>
                <a:gd name="T25" fmla="*/ 63 h 146"/>
                <a:gd name="T26" fmla="*/ 18 w 41"/>
                <a:gd name="T27" fmla="*/ 63 h 146"/>
                <a:gd name="T28" fmla="*/ 14 w 41"/>
                <a:gd name="T29" fmla="*/ 63 h 146"/>
                <a:gd name="T30" fmla="*/ 8 w 41"/>
                <a:gd name="T31" fmla="*/ 63 h 146"/>
                <a:gd name="T32" fmla="*/ 34 w 41"/>
                <a:gd name="T33" fmla="*/ 52 h 146"/>
                <a:gd name="T34" fmla="*/ 28 w 41"/>
                <a:gd name="T35" fmla="*/ 52 h 146"/>
                <a:gd name="T36" fmla="*/ 23 w 41"/>
                <a:gd name="T37" fmla="*/ 52 h 146"/>
                <a:gd name="T38" fmla="*/ 18 w 41"/>
                <a:gd name="T39" fmla="*/ 52 h 146"/>
                <a:gd name="T40" fmla="*/ 14 w 41"/>
                <a:gd name="T41" fmla="*/ 52 h 146"/>
                <a:gd name="T42" fmla="*/ 8 w 41"/>
                <a:gd name="T43" fmla="*/ 52 h 146"/>
                <a:gd name="T44" fmla="*/ 34 w 41"/>
                <a:gd name="T45" fmla="*/ 41 h 146"/>
                <a:gd name="T46" fmla="*/ 28 w 41"/>
                <a:gd name="T47" fmla="*/ 41 h 146"/>
                <a:gd name="T48" fmla="*/ 23 w 41"/>
                <a:gd name="T49" fmla="*/ 41 h 146"/>
                <a:gd name="T50" fmla="*/ 18 w 41"/>
                <a:gd name="T51" fmla="*/ 41 h 146"/>
                <a:gd name="T52" fmla="*/ 14 w 41"/>
                <a:gd name="T53" fmla="*/ 41 h 146"/>
                <a:gd name="T54" fmla="*/ 8 w 41"/>
                <a:gd name="T55" fmla="*/ 41 h 146"/>
                <a:gd name="T56" fmla="*/ 34 w 41"/>
                <a:gd name="T57" fmla="*/ 31 h 146"/>
                <a:gd name="T58" fmla="*/ 28 w 41"/>
                <a:gd name="T59" fmla="*/ 31 h 146"/>
                <a:gd name="T60" fmla="*/ 23 w 41"/>
                <a:gd name="T61" fmla="*/ 31 h 146"/>
                <a:gd name="T62" fmla="*/ 18 w 41"/>
                <a:gd name="T63" fmla="*/ 31 h 146"/>
                <a:gd name="T64" fmla="*/ 14 w 41"/>
                <a:gd name="T65" fmla="*/ 31 h 146"/>
                <a:gd name="T66" fmla="*/ 8 w 41"/>
                <a:gd name="T67" fmla="*/ 31 h 146"/>
                <a:gd name="T68" fmla="*/ 34 w 41"/>
                <a:gd name="T69" fmla="*/ 20 h 146"/>
                <a:gd name="T70" fmla="*/ 28 w 41"/>
                <a:gd name="T71" fmla="*/ 20 h 146"/>
                <a:gd name="T72" fmla="*/ 23 w 41"/>
                <a:gd name="T73" fmla="*/ 20 h 146"/>
                <a:gd name="T74" fmla="*/ 18 w 41"/>
                <a:gd name="T75" fmla="*/ 20 h 146"/>
                <a:gd name="T76" fmla="*/ 14 w 41"/>
                <a:gd name="T77" fmla="*/ 20 h 146"/>
                <a:gd name="T78" fmla="*/ 8 w 41"/>
                <a:gd name="T79" fmla="*/ 20 h 146"/>
                <a:gd name="T80" fmla="*/ 34 w 41"/>
                <a:gd name="T81" fmla="*/ 9 h 146"/>
                <a:gd name="T82" fmla="*/ 28 w 41"/>
                <a:gd name="T83" fmla="*/ 9 h 146"/>
                <a:gd name="T84" fmla="*/ 23 w 41"/>
                <a:gd name="T85" fmla="*/ 9 h 146"/>
                <a:gd name="T86" fmla="*/ 18 w 41"/>
                <a:gd name="T87" fmla="*/ 9 h 146"/>
                <a:gd name="T88" fmla="*/ 14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10" y="146"/>
                  </a:cubicBezTo>
                  <a:cubicBezTo>
                    <a:pt x="32" y="146"/>
                    <a:pt x="32" y="146"/>
                    <a:pt x="32" y="146"/>
                  </a:cubicBezTo>
                  <a:cubicBezTo>
                    <a:pt x="37" y="146"/>
                    <a:pt x="41" y="142"/>
                    <a:pt x="41" y="137"/>
                  </a:cubicBezTo>
                  <a:cubicBezTo>
                    <a:pt x="41" y="9"/>
                    <a:pt x="41" y="9"/>
                    <a:pt x="41" y="9"/>
                  </a:cubicBezTo>
                  <a:cubicBezTo>
                    <a:pt x="41" y="4"/>
                    <a:pt x="37" y="0"/>
                    <a:pt x="32" y="0"/>
                  </a:cubicBezTo>
                  <a:cubicBezTo>
                    <a:pt x="10" y="0"/>
                    <a:pt x="10" y="0"/>
                    <a:pt x="10" y="0"/>
                  </a:cubicBezTo>
                  <a:cubicBezTo>
                    <a:pt x="4" y="0"/>
                    <a:pt x="0" y="4"/>
                    <a:pt x="0" y="9"/>
                  </a:cubicBezTo>
                  <a:close/>
                  <a:moveTo>
                    <a:pt x="28" y="126"/>
                  </a:moveTo>
                  <a:cubicBezTo>
                    <a:pt x="28" y="130"/>
                    <a:pt x="25" y="134"/>
                    <a:pt x="21" y="134"/>
                  </a:cubicBezTo>
                  <a:cubicBezTo>
                    <a:pt x="17" y="134"/>
                    <a:pt x="13" y="130"/>
                    <a:pt x="13" y="126"/>
                  </a:cubicBezTo>
                  <a:cubicBezTo>
                    <a:pt x="13" y="122"/>
                    <a:pt x="17" y="119"/>
                    <a:pt x="21" y="119"/>
                  </a:cubicBezTo>
                  <a:cubicBezTo>
                    <a:pt x="25" y="119"/>
                    <a:pt x="28" y="122"/>
                    <a:pt x="28" y="126"/>
                  </a:cubicBezTo>
                  <a:close/>
                  <a:moveTo>
                    <a:pt x="34" y="74"/>
                  </a:moveTo>
                  <a:cubicBezTo>
                    <a:pt x="34" y="79"/>
                    <a:pt x="34" y="79"/>
                    <a:pt x="34" y="79"/>
                  </a:cubicBezTo>
                  <a:cubicBezTo>
                    <a:pt x="28" y="79"/>
                    <a:pt x="28" y="79"/>
                    <a:pt x="28" y="79"/>
                  </a:cubicBezTo>
                  <a:cubicBezTo>
                    <a:pt x="28" y="74"/>
                    <a:pt x="28" y="74"/>
                    <a:pt x="28" y="74"/>
                  </a:cubicBezTo>
                  <a:cubicBezTo>
                    <a:pt x="34" y="74"/>
                    <a:pt x="34" y="74"/>
                    <a:pt x="34" y="74"/>
                  </a:cubicBezTo>
                  <a:cubicBezTo>
                    <a:pt x="34" y="74"/>
                    <a:pt x="34" y="74"/>
                    <a:pt x="34" y="74"/>
                  </a:cubicBezTo>
                  <a:close/>
                  <a:moveTo>
                    <a:pt x="23" y="74"/>
                  </a:moveTo>
                  <a:cubicBezTo>
                    <a:pt x="23" y="79"/>
                    <a:pt x="23" y="79"/>
                    <a:pt x="23" y="79"/>
                  </a:cubicBezTo>
                  <a:cubicBezTo>
                    <a:pt x="18" y="79"/>
                    <a:pt x="18" y="79"/>
                    <a:pt x="18" y="79"/>
                  </a:cubicBezTo>
                  <a:cubicBezTo>
                    <a:pt x="18" y="74"/>
                    <a:pt x="18" y="74"/>
                    <a:pt x="18" y="74"/>
                  </a:cubicBezTo>
                  <a:cubicBezTo>
                    <a:pt x="23" y="74"/>
                    <a:pt x="23" y="74"/>
                    <a:pt x="23" y="74"/>
                  </a:cubicBezTo>
                  <a:cubicBezTo>
                    <a:pt x="23" y="74"/>
                    <a:pt x="23" y="74"/>
                    <a:pt x="23" y="74"/>
                  </a:cubicBezTo>
                  <a:close/>
                  <a:moveTo>
                    <a:pt x="14" y="74"/>
                  </a:moveTo>
                  <a:cubicBezTo>
                    <a:pt x="14" y="79"/>
                    <a:pt x="14" y="79"/>
                    <a:pt x="14" y="79"/>
                  </a:cubicBezTo>
                  <a:cubicBezTo>
                    <a:pt x="8" y="79"/>
                    <a:pt x="8" y="79"/>
                    <a:pt x="8" y="79"/>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1"/>
                  </a:moveTo>
                  <a:cubicBezTo>
                    <a:pt x="34" y="47"/>
                    <a:pt x="34" y="47"/>
                    <a:pt x="34" y="47"/>
                  </a:cubicBezTo>
                  <a:cubicBezTo>
                    <a:pt x="28" y="47"/>
                    <a:pt x="28" y="47"/>
                    <a:pt x="28" y="47"/>
                  </a:cubicBezTo>
                  <a:cubicBezTo>
                    <a:pt x="28" y="41"/>
                    <a:pt x="28" y="41"/>
                    <a:pt x="28" y="41"/>
                  </a:cubicBezTo>
                  <a:cubicBezTo>
                    <a:pt x="34" y="41"/>
                    <a:pt x="34" y="41"/>
                    <a:pt x="34" y="41"/>
                  </a:cubicBezTo>
                  <a:cubicBezTo>
                    <a:pt x="34" y="41"/>
                    <a:pt x="34" y="41"/>
                    <a:pt x="34" y="41"/>
                  </a:cubicBezTo>
                  <a:close/>
                  <a:moveTo>
                    <a:pt x="23" y="41"/>
                  </a:moveTo>
                  <a:cubicBezTo>
                    <a:pt x="23" y="47"/>
                    <a:pt x="23" y="47"/>
                    <a:pt x="23" y="47"/>
                  </a:cubicBezTo>
                  <a:cubicBezTo>
                    <a:pt x="18" y="47"/>
                    <a:pt x="18" y="47"/>
                    <a:pt x="18" y="47"/>
                  </a:cubicBezTo>
                  <a:cubicBezTo>
                    <a:pt x="18" y="41"/>
                    <a:pt x="18" y="41"/>
                    <a:pt x="18" y="41"/>
                  </a:cubicBezTo>
                  <a:cubicBezTo>
                    <a:pt x="23" y="41"/>
                    <a:pt x="23" y="41"/>
                    <a:pt x="23" y="41"/>
                  </a:cubicBezTo>
                  <a:cubicBezTo>
                    <a:pt x="23" y="41"/>
                    <a:pt x="23" y="41"/>
                    <a:pt x="23" y="41"/>
                  </a:cubicBezTo>
                  <a:close/>
                  <a:moveTo>
                    <a:pt x="14" y="41"/>
                  </a:moveTo>
                  <a:cubicBezTo>
                    <a:pt x="14" y="47"/>
                    <a:pt x="14" y="47"/>
                    <a:pt x="14" y="47"/>
                  </a:cubicBezTo>
                  <a:cubicBezTo>
                    <a:pt x="8" y="47"/>
                    <a:pt x="8" y="47"/>
                    <a:pt x="8" y="47"/>
                  </a:cubicBezTo>
                  <a:cubicBezTo>
                    <a:pt x="8" y="41"/>
                    <a:pt x="8" y="41"/>
                    <a:pt x="8" y="41"/>
                  </a:cubicBezTo>
                  <a:cubicBezTo>
                    <a:pt x="14" y="41"/>
                    <a:pt x="14" y="41"/>
                    <a:pt x="14" y="41"/>
                  </a:cubicBezTo>
                  <a:cubicBezTo>
                    <a:pt x="14" y="41"/>
                    <a:pt x="14" y="41"/>
                    <a:pt x="14" y="41"/>
                  </a:cubicBezTo>
                  <a:close/>
                  <a:moveTo>
                    <a:pt x="34" y="31"/>
                  </a:moveTo>
                  <a:cubicBezTo>
                    <a:pt x="34" y="36"/>
                    <a:pt x="34" y="36"/>
                    <a:pt x="34" y="36"/>
                  </a:cubicBezTo>
                  <a:cubicBezTo>
                    <a:pt x="28" y="36"/>
                    <a:pt x="28" y="36"/>
                    <a:pt x="28" y="36"/>
                  </a:cubicBezTo>
                  <a:cubicBezTo>
                    <a:pt x="28" y="31"/>
                    <a:pt x="28" y="31"/>
                    <a:pt x="28" y="31"/>
                  </a:cubicBezTo>
                  <a:cubicBezTo>
                    <a:pt x="34" y="31"/>
                    <a:pt x="34" y="31"/>
                    <a:pt x="34" y="31"/>
                  </a:cubicBezTo>
                  <a:cubicBezTo>
                    <a:pt x="34" y="31"/>
                    <a:pt x="34" y="31"/>
                    <a:pt x="34" y="31"/>
                  </a:cubicBezTo>
                  <a:close/>
                  <a:moveTo>
                    <a:pt x="23" y="31"/>
                  </a:moveTo>
                  <a:cubicBezTo>
                    <a:pt x="23" y="36"/>
                    <a:pt x="23" y="36"/>
                    <a:pt x="23" y="36"/>
                  </a:cubicBezTo>
                  <a:cubicBezTo>
                    <a:pt x="18" y="36"/>
                    <a:pt x="18" y="36"/>
                    <a:pt x="18" y="36"/>
                  </a:cubicBezTo>
                  <a:cubicBezTo>
                    <a:pt x="18" y="31"/>
                    <a:pt x="18" y="31"/>
                    <a:pt x="18" y="31"/>
                  </a:cubicBezTo>
                  <a:cubicBezTo>
                    <a:pt x="23" y="31"/>
                    <a:pt x="23" y="31"/>
                    <a:pt x="23" y="31"/>
                  </a:cubicBezTo>
                  <a:cubicBezTo>
                    <a:pt x="23" y="31"/>
                    <a:pt x="23" y="31"/>
                    <a:pt x="23" y="31"/>
                  </a:cubicBezTo>
                  <a:close/>
                  <a:moveTo>
                    <a:pt x="14" y="31"/>
                  </a:moveTo>
                  <a:cubicBezTo>
                    <a:pt x="14" y="36"/>
                    <a:pt x="14" y="36"/>
                    <a:pt x="14" y="36"/>
                  </a:cubicBezTo>
                  <a:cubicBezTo>
                    <a:pt x="8" y="36"/>
                    <a:pt x="8" y="36"/>
                    <a:pt x="8" y="36"/>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56" name="Freeform 2112"/>
            <p:cNvSpPr>
              <a:spLocks noEditPoints="1"/>
            </p:cNvSpPr>
            <p:nvPr/>
          </p:nvSpPr>
          <p:spPr bwMode="auto">
            <a:xfrm>
              <a:off x="16879888" y="2416175"/>
              <a:ext cx="149225" cy="549275"/>
            </a:xfrm>
            <a:custGeom>
              <a:avLst/>
              <a:gdLst>
                <a:gd name="T0" fmla="*/ 9 w 40"/>
                <a:gd name="T1" fmla="*/ 146 h 146"/>
                <a:gd name="T2" fmla="*/ 40 w 40"/>
                <a:gd name="T3" fmla="*/ 9 h 146"/>
                <a:gd name="T4" fmla="*/ 0 w 40"/>
                <a:gd name="T5" fmla="*/ 9 h 146"/>
                <a:gd name="T6" fmla="*/ 13 w 40"/>
                <a:gd name="T7" fmla="*/ 126 h 146"/>
                <a:gd name="T8" fmla="*/ 33 w 40"/>
                <a:gd name="T9" fmla="*/ 74 h 146"/>
                <a:gd name="T10" fmla="*/ 27 w 40"/>
                <a:gd name="T11" fmla="*/ 74 h 146"/>
                <a:gd name="T12" fmla="*/ 23 w 40"/>
                <a:gd name="T13" fmla="*/ 74 h 146"/>
                <a:gd name="T14" fmla="*/ 17 w 40"/>
                <a:gd name="T15" fmla="*/ 74 h 146"/>
                <a:gd name="T16" fmla="*/ 13 w 40"/>
                <a:gd name="T17" fmla="*/ 74 h 146"/>
                <a:gd name="T18" fmla="*/ 7 w 40"/>
                <a:gd name="T19" fmla="*/ 74 h 146"/>
                <a:gd name="T20" fmla="*/ 33 w 40"/>
                <a:gd name="T21" fmla="*/ 63 h 146"/>
                <a:gd name="T22" fmla="*/ 27 w 40"/>
                <a:gd name="T23" fmla="*/ 63 h 146"/>
                <a:gd name="T24" fmla="*/ 23 w 40"/>
                <a:gd name="T25" fmla="*/ 63 h 146"/>
                <a:gd name="T26" fmla="*/ 17 w 40"/>
                <a:gd name="T27" fmla="*/ 63 h 146"/>
                <a:gd name="T28" fmla="*/ 13 w 40"/>
                <a:gd name="T29" fmla="*/ 63 h 146"/>
                <a:gd name="T30" fmla="*/ 7 w 40"/>
                <a:gd name="T31" fmla="*/ 63 h 146"/>
                <a:gd name="T32" fmla="*/ 33 w 40"/>
                <a:gd name="T33" fmla="*/ 52 h 146"/>
                <a:gd name="T34" fmla="*/ 27 w 40"/>
                <a:gd name="T35" fmla="*/ 52 h 146"/>
                <a:gd name="T36" fmla="*/ 23 w 40"/>
                <a:gd name="T37" fmla="*/ 52 h 146"/>
                <a:gd name="T38" fmla="*/ 17 w 40"/>
                <a:gd name="T39" fmla="*/ 52 h 146"/>
                <a:gd name="T40" fmla="*/ 13 w 40"/>
                <a:gd name="T41" fmla="*/ 52 h 146"/>
                <a:gd name="T42" fmla="*/ 7 w 40"/>
                <a:gd name="T43" fmla="*/ 52 h 146"/>
                <a:gd name="T44" fmla="*/ 33 w 40"/>
                <a:gd name="T45" fmla="*/ 41 h 146"/>
                <a:gd name="T46" fmla="*/ 27 w 40"/>
                <a:gd name="T47" fmla="*/ 41 h 146"/>
                <a:gd name="T48" fmla="*/ 23 w 40"/>
                <a:gd name="T49" fmla="*/ 41 h 146"/>
                <a:gd name="T50" fmla="*/ 17 w 40"/>
                <a:gd name="T51" fmla="*/ 41 h 146"/>
                <a:gd name="T52" fmla="*/ 13 w 40"/>
                <a:gd name="T53" fmla="*/ 41 h 146"/>
                <a:gd name="T54" fmla="*/ 7 w 40"/>
                <a:gd name="T55" fmla="*/ 41 h 146"/>
                <a:gd name="T56" fmla="*/ 33 w 40"/>
                <a:gd name="T57" fmla="*/ 31 h 146"/>
                <a:gd name="T58" fmla="*/ 27 w 40"/>
                <a:gd name="T59" fmla="*/ 31 h 146"/>
                <a:gd name="T60" fmla="*/ 23 w 40"/>
                <a:gd name="T61" fmla="*/ 31 h 146"/>
                <a:gd name="T62" fmla="*/ 17 w 40"/>
                <a:gd name="T63" fmla="*/ 31 h 146"/>
                <a:gd name="T64" fmla="*/ 13 w 40"/>
                <a:gd name="T65" fmla="*/ 31 h 146"/>
                <a:gd name="T66" fmla="*/ 7 w 40"/>
                <a:gd name="T67" fmla="*/ 31 h 146"/>
                <a:gd name="T68" fmla="*/ 33 w 40"/>
                <a:gd name="T69" fmla="*/ 20 h 146"/>
                <a:gd name="T70" fmla="*/ 27 w 40"/>
                <a:gd name="T71" fmla="*/ 20 h 146"/>
                <a:gd name="T72" fmla="*/ 23 w 40"/>
                <a:gd name="T73" fmla="*/ 20 h 146"/>
                <a:gd name="T74" fmla="*/ 17 w 40"/>
                <a:gd name="T75" fmla="*/ 20 h 146"/>
                <a:gd name="T76" fmla="*/ 13 w 40"/>
                <a:gd name="T77" fmla="*/ 20 h 146"/>
                <a:gd name="T78" fmla="*/ 7 w 40"/>
                <a:gd name="T79" fmla="*/ 20 h 146"/>
                <a:gd name="T80" fmla="*/ 33 w 40"/>
                <a:gd name="T81" fmla="*/ 9 h 146"/>
                <a:gd name="T82" fmla="*/ 27 w 40"/>
                <a:gd name="T83" fmla="*/ 9 h 146"/>
                <a:gd name="T84" fmla="*/ 23 w 40"/>
                <a:gd name="T85" fmla="*/ 9 h 146"/>
                <a:gd name="T86" fmla="*/ 17 w 40"/>
                <a:gd name="T87" fmla="*/ 9 h 146"/>
                <a:gd name="T88" fmla="*/ 13 w 40"/>
                <a:gd name="T89" fmla="*/ 9 h 146"/>
                <a:gd name="T90" fmla="*/ 7 w 40"/>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6">
                  <a:moveTo>
                    <a:pt x="0" y="9"/>
                  </a:moveTo>
                  <a:cubicBezTo>
                    <a:pt x="0" y="137"/>
                    <a:pt x="0" y="137"/>
                    <a:pt x="0" y="137"/>
                  </a:cubicBezTo>
                  <a:cubicBezTo>
                    <a:pt x="0" y="142"/>
                    <a:pt x="4" y="146"/>
                    <a:pt x="9" y="146"/>
                  </a:cubicBezTo>
                  <a:cubicBezTo>
                    <a:pt x="31" y="146"/>
                    <a:pt x="31" y="146"/>
                    <a:pt x="31" y="146"/>
                  </a:cubicBezTo>
                  <a:cubicBezTo>
                    <a:pt x="36" y="146"/>
                    <a:pt x="40" y="142"/>
                    <a:pt x="40" y="137"/>
                  </a:cubicBezTo>
                  <a:cubicBezTo>
                    <a:pt x="40" y="9"/>
                    <a:pt x="40" y="9"/>
                    <a:pt x="40" y="9"/>
                  </a:cubicBezTo>
                  <a:cubicBezTo>
                    <a:pt x="40" y="4"/>
                    <a:pt x="36" y="0"/>
                    <a:pt x="31" y="0"/>
                  </a:cubicBezTo>
                  <a:cubicBezTo>
                    <a:pt x="9" y="0"/>
                    <a:pt x="9" y="0"/>
                    <a:pt x="9" y="0"/>
                  </a:cubicBezTo>
                  <a:cubicBezTo>
                    <a:pt x="4" y="0"/>
                    <a:pt x="0" y="4"/>
                    <a:pt x="0" y="9"/>
                  </a:cubicBezTo>
                  <a:close/>
                  <a:moveTo>
                    <a:pt x="27" y="126"/>
                  </a:moveTo>
                  <a:cubicBezTo>
                    <a:pt x="27" y="130"/>
                    <a:pt x="24" y="134"/>
                    <a:pt x="20" y="134"/>
                  </a:cubicBezTo>
                  <a:cubicBezTo>
                    <a:pt x="16" y="134"/>
                    <a:pt x="13" y="130"/>
                    <a:pt x="13" y="126"/>
                  </a:cubicBezTo>
                  <a:cubicBezTo>
                    <a:pt x="13" y="122"/>
                    <a:pt x="16" y="119"/>
                    <a:pt x="20" y="119"/>
                  </a:cubicBezTo>
                  <a:cubicBezTo>
                    <a:pt x="24" y="119"/>
                    <a:pt x="27" y="122"/>
                    <a:pt x="27"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57" name="Freeform 2113"/>
            <p:cNvSpPr>
              <a:spLocks noEditPoints="1"/>
            </p:cNvSpPr>
            <p:nvPr/>
          </p:nvSpPr>
          <p:spPr bwMode="auto">
            <a:xfrm>
              <a:off x="17097375"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7 w 41"/>
                <a:gd name="T11" fmla="*/ 74 h 146"/>
                <a:gd name="T12" fmla="*/ 23 w 41"/>
                <a:gd name="T13" fmla="*/ 74 h 146"/>
                <a:gd name="T14" fmla="*/ 17 w 41"/>
                <a:gd name="T15" fmla="*/ 74 h 146"/>
                <a:gd name="T16" fmla="*/ 13 w 41"/>
                <a:gd name="T17" fmla="*/ 74 h 146"/>
                <a:gd name="T18" fmla="*/ 7 w 41"/>
                <a:gd name="T19" fmla="*/ 74 h 146"/>
                <a:gd name="T20" fmla="*/ 33 w 41"/>
                <a:gd name="T21" fmla="*/ 63 h 146"/>
                <a:gd name="T22" fmla="*/ 27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7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7 w 41"/>
                <a:gd name="T47" fmla="*/ 41 h 146"/>
                <a:gd name="T48" fmla="*/ 23 w 41"/>
                <a:gd name="T49" fmla="*/ 41 h 146"/>
                <a:gd name="T50" fmla="*/ 17 w 41"/>
                <a:gd name="T51" fmla="*/ 41 h 146"/>
                <a:gd name="T52" fmla="*/ 13 w 41"/>
                <a:gd name="T53" fmla="*/ 41 h 146"/>
                <a:gd name="T54" fmla="*/ 7 w 41"/>
                <a:gd name="T55" fmla="*/ 41 h 146"/>
                <a:gd name="T56" fmla="*/ 33 w 41"/>
                <a:gd name="T57" fmla="*/ 31 h 146"/>
                <a:gd name="T58" fmla="*/ 27 w 41"/>
                <a:gd name="T59" fmla="*/ 31 h 146"/>
                <a:gd name="T60" fmla="*/ 23 w 41"/>
                <a:gd name="T61" fmla="*/ 31 h 146"/>
                <a:gd name="T62" fmla="*/ 17 w 41"/>
                <a:gd name="T63" fmla="*/ 31 h 146"/>
                <a:gd name="T64" fmla="*/ 13 w 41"/>
                <a:gd name="T65" fmla="*/ 31 h 146"/>
                <a:gd name="T66" fmla="*/ 7 w 41"/>
                <a:gd name="T67" fmla="*/ 31 h 146"/>
                <a:gd name="T68" fmla="*/ 33 w 41"/>
                <a:gd name="T69" fmla="*/ 20 h 146"/>
                <a:gd name="T70" fmla="*/ 27 w 41"/>
                <a:gd name="T71" fmla="*/ 20 h 146"/>
                <a:gd name="T72" fmla="*/ 23 w 41"/>
                <a:gd name="T73" fmla="*/ 20 h 146"/>
                <a:gd name="T74" fmla="*/ 17 w 41"/>
                <a:gd name="T75" fmla="*/ 20 h 146"/>
                <a:gd name="T76" fmla="*/ 13 w 41"/>
                <a:gd name="T77" fmla="*/ 20 h 146"/>
                <a:gd name="T78" fmla="*/ 7 w 41"/>
                <a:gd name="T79" fmla="*/ 20 h 146"/>
                <a:gd name="T80" fmla="*/ 33 w 41"/>
                <a:gd name="T81" fmla="*/ 9 h 146"/>
                <a:gd name="T82" fmla="*/ 27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6" y="146"/>
                    <a:pt x="41" y="142"/>
                    <a:pt x="41" y="137"/>
                  </a:cubicBezTo>
                  <a:cubicBezTo>
                    <a:pt x="41" y="9"/>
                    <a:pt x="41" y="9"/>
                    <a:pt x="41" y="9"/>
                  </a:cubicBezTo>
                  <a:cubicBezTo>
                    <a:pt x="41" y="4"/>
                    <a:pt x="36" y="0"/>
                    <a:pt x="31" y="0"/>
                  </a:cubicBezTo>
                  <a:cubicBezTo>
                    <a:pt x="9" y="0"/>
                    <a:pt x="9" y="0"/>
                    <a:pt x="9" y="0"/>
                  </a:cubicBezTo>
                  <a:cubicBezTo>
                    <a:pt x="4" y="0"/>
                    <a:pt x="0" y="4"/>
                    <a:pt x="0" y="9"/>
                  </a:cubicBezTo>
                  <a:close/>
                  <a:moveTo>
                    <a:pt x="28" y="126"/>
                  </a:moveTo>
                  <a:cubicBezTo>
                    <a:pt x="28" y="130"/>
                    <a:pt x="24" y="134"/>
                    <a:pt x="20" y="134"/>
                  </a:cubicBezTo>
                  <a:cubicBezTo>
                    <a:pt x="16" y="134"/>
                    <a:pt x="13" y="130"/>
                    <a:pt x="13" y="126"/>
                  </a:cubicBezTo>
                  <a:cubicBezTo>
                    <a:pt x="13" y="122"/>
                    <a:pt x="16" y="119"/>
                    <a:pt x="20" y="119"/>
                  </a:cubicBezTo>
                  <a:cubicBezTo>
                    <a:pt x="24" y="119"/>
                    <a:pt x="28" y="122"/>
                    <a:pt x="28"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58" name="Freeform 2114"/>
            <p:cNvSpPr>
              <a:spLocks noEditPoints="1"/>
            </p:cNvSpPr>
            <p:nvPr/>
          </p:nvSpPr>
          <p:spPr bwMode="auto">
            <a:xfrm>
              <a:off x="17314863"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8 w 41"/>
                <a:gd name="T11" fmla="*/ 74 h 146"/>
                <a:gd name="T12" fmla="*/ 23 w 41"/>
                <a:gd name="T13" fmla="*/ 74 h 146"/>
                <a:gd name="T14" fmla="*/ 17 w 41"/>
                <a:gd name="T15" fmla="*/ 74 h 146"/>
                <a:gd name="T16" fmla="*/ 13 w 41"/>
                <a:gd name="T17" fmla="*/ 74 h 146"/>
                <a:gd name="T18" fmla="*/ 8 w 41"/>
                <a:gd name="T19" fmla="*/ 74 h 146"/>
                <a:gd name="T20" fmla="*/ 33 w 41"/>
                <a:gd name="T21" fmla="*/ 63 h 146"/>
                <a:gd name="T22" fmla="*/ 28 w 41"/>
                <a:gd name="T23" fmla="*/ 63 h 146"/>
                <a:gd name="T24" fmla="*/ 23 w 41"/>
                <a:gd name="T25" fmla="*/ 63 h 146"/>
                <a:gd name="T26" fmla="*/ 17 w 41"/>
                <a:gd name="T27" fmla="*/ 63 h 146"/>
                <a:gd name="T28" fmla="*/ 13 w 41"/>
                <a:gd name="T29" fmla="*/ 63 h 146"/>
                <a:gd name="T30" fmla="*/ 8 w 41"/>
                <a:gd name="T31" fmla="*/ 63 h 146"/>
                <a:gd name="T32" fmla="*/ 33 w 41"/>
                <a:gd name="T33" fmla="*/ 52 h 146"/>
                <a:gd name="T34" fmla="*/ 28 w 41"/>
                <a:gd name="T35" fmla="*/ 52 h 146"/>
                <a:gd name="T36" fmla="*/ 23 w 41"/>
                <a:gd name="T37" fmla="*/ 52 h 146"/>
                <a:gd name="T38" fmla="*/ 17 w 41"/>
                <a:gd name="T39" fmla="*/ 52 h 146"/>
                <a:gd name="T40" fmla="*/ 13 w 41"/>
                <a:gd name="T41" fmla="*/ 52 h 146"/>
                <a:gd name="T42" fmla="*/ 8 w 41"/>
                <a:gd name="T43" fmla="*/ 52 h 146"/>
                <a:gd name="T44" fmla="*/ 33 w 41"/>
                <a:gd name="T45" fmla="*/ 41 h 146"/>
                <a:gd name="T46" fmla="*/ 28 w 41"/>
                <a:gd name="T47" fmla="*/ 41 h 146"/>
                <a:gd name="T48" fmla="*/ 23 w 41"/>
                <a:gd name="T49" fmla="*/ 41 h 146"/>
                <a:gd name="T50" fmla="*/ 17 w 41"/>
                <a:gd name="T51" fmla="*/ 41 h 146"/>
                <a:gd name="T52" fmla="*/ 13 w 41"/>
                <a:gd name="T53" fmla="*/ 41 h 146"/>
                <a:gd name="T54" fmla="*/ 8 w 41"/>
                <a:gd name="T55" fmla="*/ 41 h 146"/>
                <a:gd name="T56" fmla="*/ 33 w 41"/>
                <a:gd name="T57" fmla="*/ 31 h 146"/>
                <a:gd name="T58" fmla="*/ 28 w 41"/>
                <a:gd name="T59" fmla="*/ 31 h 146"/>
                <a:gd name="T60" fmla="*/ 23 w 41"/>
                <a:gd name="T61" fmla="*/ 31 h 146"/>
                <a:gd name="T62" fmla="*/ 17 w 41"/>
                <a:gd name="T63" fmla="*/ 31 h 146"/>
                <a:gd name="T64" fmla="*/ 13 w 41"/>
                <a:gd name="T65" fmla="*/ 31 h 146"/>
                <a:gd name="T66" fmla="*/ 8 w 41"/>
                <a:gd name="T67" fmla="*/ 31 h 146"/>
                <a:gd name="T68" fmla="*/ 33 w 41"/>
                <a:gd name="T69" fmla="*/ 20 h 146"/>
                <a:gd name="T70" fmla="*/ 28 w 41"/>
                <a:gd name="T71" fmla="*/ 20 h 146"/>
                <a:gd name="T72" fmla="*/ 23 w 41"/>
                <a:gd name="T73" fmla="*/ 20 h 146"/>
                <a:gd name="T74" fmla="*/ 17 w 41"/>
                <a:gd name="T75" fmla="*/ 20 h 146"/>
                <a:gd name="T76" fmla="*/ 13 w 41"/>
                <a:gd name="T77" fmla="*/ 20 h 146"/>
                <a:gd name="T78" fmla="*/ 8 w 41"/>
                <a:gd name="T79" fmla="*/ 20 h 146"/>
                <a:gd name="T80" fmla="*/ 33 w 41"/>
                <a:gd name="T81" fmla="*/ 9 h 146"/>
                <a:gd name="T82" fmla="*/ 28 w 41"/>
                <a:gd name="T83" fmla="*/ 9 h 146"/>
                <a:gd name="T84" fmla="*/ 23 w 41"/>
                <a:gd name="T85" fmla="*/ 9 h 146"/>
                <a:gd name="T86" fmla="*/ 17 w 41"/>
                <a:gd name="T87" fmla="*/ 9 h 146"/>
                <a:gd name="T88" fmla="*/ 13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2" y="146"/>
                    <a:pt x="32" y="146"/>
                    <a:pt x="32" y="146"/>
                  </a:cubicBezTo>
                  <a:cubicBezTo>
                    <a:pt x="37" y="146"/>
                    <a:pt x="41" y="142"/>
                    <a:pt x="41" y="137"/>
                  </a:cubicBezTo>
                  <a:cubicBezTo>
                    <a:pt x="41" y="9"/>
                    <a:pt x="41" y="9"/>
                    <a:pt x="41" y="9"/>
                  </a:cubicBezTo>
                  <a:cubicBezTo>
                    <a:pt x="41" y="4"/>
                    <a:pt x="37" y="0"/>
                    <a:pt x="32" y="0"/>
                  </a:cubicBezTo>
                  <a:cubicBezTo>
                    <a:pt x="9" y="0"/>
                    <a:pt x="9" y="0"/>
                    <a:pt x="9" y="0"/>
                  </a:cubicBezTo>
                  <a:cubicBezTo>
                    <a:pt x="4" y="0"/>
                    <a:pt x="0" y="4"/>
                    <a:pt x="0" y="9"/>
                  </a:cubicBezTo>
                  <a:close/>
                  <a:moveTo>
                    <a:pt x="28" y="126"/>
                  </a:moveTo>
                  <a:cubicBezTo>
                    <a:pt x="28" y="130"/>
                    <a:pt x="25" y="134"/>
                    <a:pt x="21" y="134"/>
                  </a:cubicBezTo>
                  <a:cubicBezTo>
                    <a:pt x="16" y="134"/>
                    <a:pt x="13" y="130"/>
                    <a:pt x="13" y="126"/>
                  </a:cubicBezTo>
                  <a:cubicBezTo>
                    <a:pt x="13" y="122"/>
                    <a:pt x="16" y="119"/>
                    <a:pt x="21" y="119"/>
                  </a:cubicBezTo>
                  <a:cubicBezTo>
                    <a:pt x="25" y="119"/>
                    <a:pt x="28" y="122"/>
                    <a:pt x="28" y="126"/>
                  </a:cubicBezTo>
                  <a:close/>
                  <a:moveTo>
                    <a:pt x="33" y="74"/>
                  </a:moveTo>
                  <a:cubicBezTo>
                    <a:pt x="33" y="79"/>
                    <a:pt x="33" y="79"/>
                    <a:pt x="33" y="79"/>
                  </a:cubicBezTo>
                  <a:cubicBezTo>
                    <a:pt x="28" y="79"/>
                    <a:pt x="28" y="79"/>
                    <a:pt x="28" y="79"/>
                  </a:cubicBezTo>
                  <a:cubicBezTo>
                    <a:pt x="28" y="74"/>
                    <a:pt x="28" y="74"/>
                    <a:pt x="28"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8" y="79"/>
                    <a:pt x="8" y="79"/>
                    <a:pt x="8" y="79"/>
                  </a:cubicBezTo>
                  <a:cubicBezTo>
                    <a:pt x="8" y="74"/>
                    <a:pt x="8" y="74"/>
                    <a:pt x="8"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3" y="41"/>
                  </a:moveTo>
                  <a:cubicBezTo>
                    <a:pt x="33" y="47"/>
                    <a:pt x="33" y="47"/>
                    <a:pt x="33" y="47"/>
                  </a:cubicBezTo>
                  <a:cubicBezTo>
                    <a:pt x="28" y="47"/>
                    <a:pt x="28" y="47"/>
                    <a:pt x="28" y="47"/>
                  </a:cubicBezTo>
                  <a:cubicBezTo>
                    <a:pt x="28" y="41"/>
                    <a:pt x="28" y="41"/>
                    <a:pt x="28"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8" y="47"/>
                    <a:pt x="8" y="47"/>
                    <a:pt x="8" y="47"/>
                  </a:cubicBezTo>
                  <a:cubicBezTo>
                    <a:pt x="8" y="41"/>
                    <a:pt x="8" y="41"/>
                    <a:pt x="8" y="41"/>
                  </a:cubicBezTo>
                  <a:cubicBezTo>
                    <a:pt x="13" y="41"/>
                    <a:pt x="13" y="41"/>
                    <a:pt x="13" y="41"/>
                  </a:cubicBezTo>
                  <a:cubicBezTo>
                    <a:pt x="13" y="41"/>
                    <a:pt x="13" y="41"/>
                    <a:pt x="13" y="41"/>
                  </a:cubicBezTo>
                  <a:close/>
                  <a:moveTo>
                    <a:pt x="33" y="31"/>
                  </a:moveTo>
                  <a:cubicBezTo>
                    <a:pt x="33" y="36"/>
                    <a:pt x="33" y="36"/>
                    <a:pt x="33" y="36"/>
                  </a:cubicBezTo>
                  <a:cubicBezTo>
                    <a:pt x="28" y="36"/>
                    <a:pt x="28" y="36"/>
                    <a:pt x="28" y="36"/>
                  </a:cubicBezTo>
                  <a:cubicBezTo>
                    <a:pt x="28" y="31"/>
                    <a:pt x="28" y="31"/>
                    <a:pt x="28"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8" y="36"/>
                    <a:pt x="8" y="36"/>
                    <a:pt x="8" y="36"/>
                  </a:cubicBezTo>
                  <a:cubicBezTo>
                    <a:pt x="8" y="31"/>
                    <a:pt x="8" y="31"/>
                    <a:pt x="8"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59" name="Freeform 2115"/>
            <p:cNvSpPr>
              <a:spLocks noEditPoints="1"/>
            </p:cNvSpPr>
            <p:nvPr/>
          </p:nvSpPr>
          <p:spPr bwMode="auto">
            <a:xfrm>
              <a:off x="17548225" y="2416175"/>
              <a:ext cx="149225" cy="549275"/>
            </a:xfrm>
            <a:custGeom>
              <a:avLst/>
              <a:gdLst>
                <a:gd name="T0" fmla="*/ 9 w 40"/>
                <a:gd name="T1" fmla="*/ 146 h 146"/>
                <a:gd name="T2" fmla="*/ 40 w 40"/>
                <a:gd name="T3" fmla="*/ 9 h 146"/>
                <a:gd name="T4" fmla="*/ 0 w 40"/>
                <a:gd name="T5" fmla="*/ 9 h 146"/>
                <a:gd name="T6" fmla="*/ 13 w 40"/>
                <a:gd name="T7" fmla="*/ 126 h 146"/>
                <a:gd name="T8" fmla="*/ 33 w 40"/>
                <a:gd name="T9" fmla="*/ 74 h 146"/>
                <a:gd name="T10" fmla="*/ 27 w 40"/>
                <a:gd name="T11" fmla="*/ 74 h 146"/>
                <a:gd name="T12" fmla="*/ 23 w 40"/>
                <a:gd name="T13" fmla="*/ 74 h 146"/>
                <a:gd name="T14" fmla="*/ 17 w 40"/>
                <a:gd name="T15" fmla="*/ 74 h 146"/>
                <a:gd name="T16" fmla="*/ 13 w 40"/>
                <a:gd name="T17" fmla="*/ 74 h 146"/>
                <a:gd name="T18" fmla="*/ 7 w 40"/>
                <a:gd name="T19" fmla="*/ 74 h 146"/>
                <a:gd name="T20" fmla="*/ 33 w 40"/>
                <a:gd name="T21" fmla="*/ 63 h 146"/>
                <a:gd name="T22" fmla="*/ 27 w 40"/>
                <a:gd name="T23" fmla="*/ 63 h 146"/>
                <a:gd name="T24" fmla="*/ 23 w 40"/>
                <a:gd name="T25" fmla="*/ 63 h 146"/>
                <a:gd name="T26" fmla="*/ 17 w 40"/>
                <a:gd name="T27" fmla="*/ 63 h 146"/>
                <a:gd name="T28" fmla="*/ 13 w 40"/>
                <a:gd name="T29" fmla="*/ 63 h 146"/>
                <a:gd name="T30" fmla="*/ 7 w 40"/>
                <a:gd name="T31" fmla="*/ 63 h 146"/>
                <a:gd name="T32" fmla="*/ 33 w 40"/>
                <a:gd name="T33" fmla="*/ 52 h 146"/>
                <a:gd name="T34" fmla="*/ 27 w 40"/>
                <a:gd name="T35" fmla="*/ 52 h 146"/>
                <a:gd name="T36" fmla="*/ 23 w 40"/>
                <a:gd name="T37" fmla="*/ 52 h 146"/>
                <a:gd name="T38" fmla="*/ 17 w 40"/>
                <a:gd name="T39" fmla="*/ 52 h 146"/>
                <a:gd name="T40" fmla="*/ 13 w 40"/>
                <a:gd name="T41" fmla="*/ 52 h 146"/>
                <a:gd name="T42" fmla="*/ 7 w 40"/>
                <a:gd name="T43" fmla="*/ 52 h 146"/>
                <a:gd name="T44" fmla="*/ 33 w 40"/>
                <a:gd name="T45" fmla="*/ 41 h 146"/>
                <a:gd name="T46" fmla="*/ 27 w 40"/>
                <a:gd name="T47" fmla="*/ 41 h 146"/>
                <a:gd name="T48" fmla="*/ 23 w 40"/>
                <a:gd name="T49" fmla="*/ 41 h 146"/>
                <a:gd name="T50" fmla="*/ 17 w 40"/>
                <a:gd name="T51" fmla="*/ 41 h 146"/>
                <a:gd name="T52" fmla="*/ 13 w 40"/>
                <a:gd name="T53" fmla="*/ 41 h 146"/>
                <a:gd name="T54" fmla="*/ 7 w 40"/>
                <a:gd name="T55" fmla="*/ 41 h 146"/>
                <a:gd name="T56" fmla="*/ 33 w 40"/>
                <a:gd name="T57" fmla="*/ 31 h 146"/>
                <a:gd name="T58" fmla="*/ 27 w 40"/>
                <a:gd name="T59" fmla="*/ 31 h 146"/>
                <a:gd name="T60" fmla="*/ 23 w 40"/>
                <a:gd name="T61" fmla="*/ 31 h 146"/>
                <a:gd name="T62" fmla="*/ 17 w 40"/>
                <a:gd name="T63" fmla="*/ 31 h 146"/>
                <a:gd name="T64" fmla="*/ 13 w 40"/>
                <a:gd name="T65" fmla="*/ 31 h 146"/>
                <a:gd name="T66" fmla="*/ 7 w 40"/>
                <a:gd name="T67" fmla="*/ 31 h 146"/>
                <a:gd name="T68" fmla="*/ 33 w 40"/>
                <a:gd name="T69" fmla="*/ 20 h 146"/>
                <a:gd name="T70" fmla="*/ 27 w 40"/>
                <a:gd name="T71" fmla="*/ 20 h 146"/>
                <a:gd name="T72" fmla="*/ 23 w 40"/>
                <a:gd name="T73" fmla="*/ 20 h 146"/>
                <a:gd name="T74" fmla="*/ 17 w 40"/>
                <a:gd name="T75" fmla="*/ 20 h 146"/>
                <a:gd name="T76" fmla="*/ 13 w 40"/>
                <a:gd name="T77" fmla="*/ 20 h 146"/>
                <a:gd name="T78" fmla="*/ 7 w 40"/>
                <a:gd name="T79" fmla="*/ 20 h 146"/>
                <a:gd name="T80" fmla="*/ 33 w 40"/>
                <a:gd name="T81" fmla="*/ 9 h 146"/>
                <a:gd name="T82" fmla="*/ 27 w 40"/>
                <a:gd name="T83" fmla="*/ 9 h 146"/>
                <a:gd name="T84" fmla="*/ 23 w 40"/>
                <a:gd name="T85" fmla="*/ 9 h 146"/>
                <a:gd name="T86" fmla="*/ 17 w 40"/>
                <a:gd name="T87" fmla="*/ 9 h 146"/>
                <a:gd name="T88" fmla="*/ 13 w 40"/>
                <a:gd name="T89" fmla="*/ 9 h 146"/>
                <a:gd name="T90" fmla="*/ 7 w 40"/>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6">
                  <a:moveTo>
                    <a:pt x="0" y="9"/>
                  </a:moveTo>
                  <a:cubicBezTo>
                    <a:pt x="0" y="137"/>
                    <a:pt x="0" y="137"/>
                    <a:pt x="0" y="137"/>
                  </a:cubicBezTo>
                  <a:cubicBezTo>
                    <a:pt x="0" y="142"/>
                    <a:pt x="4" y="146"/>
                    <a:pt x="9" y="146"/>
                  </a:cubicBezTo>
                  <a:cubicBezTo>
                    <a:pt x="31" y="146"/>
                    <a:pt x="31" y="146"/>
                    <a:pt x="31" y="146"/>
                  </a:cubicBezTo>
                  <a:cubicBezTo>
                    <a:pt x="36" y="146"/>
                    <a:pt x="40" y="142"/>
                    <a:pt x="40" y="137"/>
                  </a:cubicBezTo>
                  <a:cubicBezTo>
                    <a:pt x="40" y="9"/>
                    <a:pt x="40" y="9"/>
                    <a:pt x="40" y="9"/>
                  </a:cubicBezTo>
                  <a:cubicBezTo>
                    <a:pt x="40" y="4"/>
                    <a:pt x="36" y="0"/>
                    <a:pt x="31" y="0"/>
                  </a:cubicBezTo>
                  <a:cubicBezTo>
                    <a:pt x="9" y="0"/>
                    <a:pt x="9" y="0"/>
                    <a:pt x="9" y="0"/>
                  </a:cubicBezTo>
                  <a:cubicBezTo>
                    <a:pt x="4" y="0"/>
                    <a:pt x="0" y="4"/>
                    <a:pt x="0" y="9"/>
                  </a:cubicBezTo>
                  <a:close/>
                  <a:moveTo>
                    <a:pt x="27" y="126"/>
                  </a:moveTo>
                  <a:cubicBezTo>
                    <a:pt x="27" y="130"/>
                    <a:pt x="24" y="134"/>
                    <a:pt x="20" y="134"/>
                  </a:cubicBezTo>
                  <a:cubicBezTo>
                    <a:pt x="16" y="134"/>
                    <a:pt x="13" y="130"/>
                    <a:pt x="13" y="126"/>
                  </a:cubicBezTo>
                  <a:cubicBezTo>
                    <a:pt x="13" y="122"/>
                    <a:pt x="16" y="119"/>
                    <a:pt x="20" y="119"/>
                  </a:cubicBezTo>
                  <a:cubicBezTo>
                    <a:pt x="24" y="119"/>
                    <a:pt x="27" y="122"/>
                    <a:pt x="27"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60" name="Freeform 2116"/>
            <p:cNvSpPr>
              <a:spLocks noEditPoints="1"/>
            </p:cNvSpPr>
            <p:nvPr/>
          </p:nvSpPr>
          <p:spPr bwMode="auto">
            <a:xfrm>
              <a:off x="17765713"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7 w 41"/>
                <a:gd name="T11" fmla="*/ 74 h 146"/>
                <a:gd name="T12" fmla="*/ 23 w 41"/>
                <a:gd name="T13" fmla="*/ 74 h 146"/>
                <a:gd name="T14" fmla="*/ 17 w 41"/>
                <a:gd name="T15" fmla="*/ 74 h 146"/>
                <a:gd name="T16" fmla="*/ 13 w 41"/>
                <a:gd name="T17" fmla="*/ 74 h 146"/>
                <a:gd name="T18" fmla="*/ 7 w 41"/>
                <a:gd name="T19" fmla="*/ 74 h 146"/>
                <a:gd name="T20" fmla="*/ 33 w 41"/>
                <a:gd name="T21" fmla="*/ 63 h 146"/>
                <a:gd name="T22" fmla="*/ 27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7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7 w 41"/>
                <a:gd name="T47" fmla="*/ 41 h 146"/>
                <a:gd name="T48" fmla="*/ 23 w 41"/>
                <a:gd name="T49" fmla="*/ 41 h 146"/>
                <a:gd name="T50" fmla="*/ 17 w 41"/>
                <a:gd name="T51" fmla="*/ 41 h 146"/>
                <a:gd name="T52" fmla="*/ 13 w 41"/>
                <a:gd name="T53" fmla="*/ 41 h 146"/>
                <a:gd name="T54" fmla="*/ 7 w 41"/>
                <a:gd name="T55" fmla="*/ 41 h 146"/>
                <a:gd name="T56" fmla="*/ 33 w 41"/>
                <a:gd name="T57" fmla="*/ 31 h 146"/>
                <a:gd name="T58" fmla="*/ 27 w 41"/>
                <a:gd name="T59" fmla="*/ 31 h 146"/>
                <a:gd name="T60" fmla="*/ 23 w 41"/>
                <a:gd name="T61" fmla="*/ 31 h 146"/>
                <a:gd name="T62" fmla="*/ 17 w 41"/>
                <a:gd name="T63" fmla="*/ 31 h 146"/>
                <a:gd name="T64" fmla="*/ 13 w 41"/>
                <a:gd name="T65" fmla="*/ 31 h 146"/>
                <a:gd name="T66" fmla="*/ 7 w 41"/>
                <a:gd name="T67" fmla="*/ 31 h 146"/>
                <a:gd name="T68" fmla="*/ 33 w 41"/>
                <a:gd name="T69" fmla="*/ 20 h 146"/>
                <a:gd name="T70" fmla="*/ 27 w 41"/>
                <a:gd name="T71" fmla="*/ 20 h 146"/>
                <a:gd name="T72" fmla="*/ 23 w 41"/>
                <a:gd name="T73" fmla="*/ 20 h 146"/>
                <a:gd name="T74" fmla="*/ 17 w 41"/>
                <a:gd name="T75" fmla="*/ 20 h 146"/>
                <a:gd name="T76" fmla="*/ 13 w 41"/>
                <a:gd name="T77" fmla="*/ 20 h 146"/>
                <a:gd name="T78" fmla="*/ 7 w 41"/>
                <a:gd name="T79" fmla="*/ 20 h 146"/>
                <a:gd name="T80" fmla="*/ 33 w 41"/>
                <a:gd name="T81" fmla="*/ 9 h 146"/>
                <a:gd name="T82" fmla="*/ 27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6" y="146"/>
                    <a:pt x="41" y="142"/>
                    <a:pt x="41" y="137"/>
                  </a:cubicBezTo>
                  <a:cubicBezTo>
                    <a:pt x="41" y="9"/>
                    <a:pt x="41" y="9"/>
                    <a:pt x="41" y="9"/>
                  </a:cubicBezTo>
                  <a:cubicBezTo>
                    <a:pt x="41" y="4"/>
                    <a:pt x="36" y="0"/>
                    <a:pt x="31" y="0"/>
                  </a:cubicBezTo>
                  <a:cubicBezTo>
                    <a:pt x="9" y="0"/>
                    <a:pt x="9" y="0"/>
                    <a:pt x="9" y="0"/>
                  </a:cubicBezTo>
                  <a:cubicBezTo>
                    <a:pt x="4" y="0"/>
                    <a:pt x="0" y="4"/>
                    <a:pt x="0" y="9"/>
                  </a:cubicBezTo>
                  <a:close/>
                  <a:moveTo>
                    <a:pt x="28" y="126"/>
                  </a:moveTo>
                  <a:cubicBezTo>
                    <a:pt x="28" y="130"/>
                    <a:pt x="24" y="134"/>
                    <a:pt x="20" y="134"/>
                  </a:cubicBezTo>
                  <a:cubicBezTo>
                    <a:pt x="16" y="134"/>
                    <a:pt x="13" y="130"/>
                    <a:pt x="13" y="126"/>
                  </a:cubicBezTo>
                  <a:cubicBezTo>
                    <a:pt x="13" y="122"/>
                    <a:pt x="16" y="119"/>
                    <a:pt x="20" y="119"/>
                  </a:cubicBezTo>
                  <a:cubicBezTo>
                    <a:pt x="24" y="119"/>
                    <a:pt x="28" y="122"/>
                    <a:pt x="28"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61" name="Freeform 2117"/>
            <p:cNvSpPr>
              <a:spLocks noEditPoints="1"/>
            </p:cNvSpPr>
            <p:nvPr/>
          </p:nvSpPr>
          <p:spPr bwMode="auto">
            <a:xfrm>
              <a:off x="17983200"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8 w 41"/>
                <a:gd name="T11" fmla="*/ 74 h 146"/>
                <a:gd name="T12" fmla="*/ 23 w 41"/>
                <a:gd name="T13" fmla="*/ 74 h 146"/>
                <a:gd name="T14" fmla="*/ 17 w 41"/>
                <a:gd name="T15" fmla="*/ 74 h 146"/>
                <a:gd name="T16" fmla="*/ 13 w 41"/>
                <a:gd name="T17" fmla="*/ 74 h 146"/>
                <a:gd name="T18" fmla="*/ 7 w 41"/>
                <a:gd name="T19" fmla="*/ 74 h 146"/>
                <a:gd name="T20" fmla="*/ 33 w 41"/>
                <a:gd name="T21" fmla="*/ 63 h 146"/>
                <a:gd name="T22" fmla="*/ 28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8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8 w 41"/>
                <a:gd name="T47" fmla="*/ 41 h 146"/>
                <a:gd name="T48" fmla="*/ 23 w 41"/>
                <a:gd name="T49" fmla="*/ 41 h 146"/>
                <a:gd name="T50" fmla="*/ 17 w 41"/>
                <a:gd name="T51" fmla="*/ 41 h 146"/>
                <a:gd name="T52" fmla="*/ 13 w 41"/>
                <a:gd name="T53" fmla="*/ 41 h 146"/>
                <a:gd name="T54" fmla="*/ 7 w 41"/>
                <a:gd name="T55" fmla="*/ 41 h 146"/>
                <a:gd name="T56" fmla="*/ 33 w 41"/>
                <a:gd name="T57" fmla="*/ 31 h 146"/>
                <a:gd name="T58" fmla="*/ 28 w 41"/>
                <a:gd name="T59" fmla="*/ 31 h 146"/>
                <a:gd name="T60" fmla="*/ 23 w 41"/>
                <a:gd name="T61" fmla="*/ 31 h 146"/>
                <a:gd name="T62" fmla="*/ 17 w 41"/>
                <a:gd name="T63" fmla="*/ 31 h 146"/>
                <a:gd name="T64" fmla="*/ 13 w 41"/>
                <a:gd name="T65" fmla="*/ 31 h 146"/>
                <a:gd name="T66" fmla="*/ 7 w 41"/>
                <a:gd name="T67" fmla="*/ 31 h 146"/>
                <a:gd name="T68" fmla="*/ 33 w 41"/>
                <a:gd name="T69" fmla="*/ 20 h 146"/>
                <a:gd name="T70" fmla="*/ 28 w 41"/>
                <a:gd name="T71" fmla="*/ 20 h 146"/>
                <a:gd name="T72" fmla="*/ 23 w 41"/>
                <a:gd name="T73" fmla="*/ 20 h 146"/>
                <a:gd name="T74" fmla="*/ 17 w 41"/>
                <a:gd name="T75" fmla="*/ 20 h 146"/>
                <a:gd name="T76" fmla="*/ 13 w 41"/>
                <a:gd name="T77" fmla="*/ 20 h 146"/>
                <a:gd name="T78" fmla="*/ 7 w 41"/>
                <a:gd name="T79" fmla="*/ 20 h 146"/>
                <a:gd name="T80" fmla="*/ 33 w 41"/>
                <a:gd name="T81" fmla="*/ 9 h 146"/>
                <a:gd name="T82" fmla="*/ 28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7" y="146"/>
                    <a:pt x="41" y="142"/>
                    <a:pt x="41" y="137"/>
                  </a:cubicBezTo>
                  <a:cubicBezTo>
                    <a:pt x="41" y="9"/>
                    <a:pt x="41" y="9"/>
                    <a:pt x="41" y="9"/>
                  </a:cubicBezTo>
                  <a:cubicBezTo>
                    <a:pt x="41" y="4"/>
                    <a:pt x="37" y="0"/>
                    <a:pt x="31" y="0"/>
                  </a:cubicBezTo>
                  <a:cubicBezTo>
                    <a:pt x="9" y="0"/>
                    <a:pt x="9" y="0"/>
                    <a:pt x="9" y="0"/>
                  </a:cubicBezTo>
                  <a:cubicBezTo>
                    <a:pt x="4" y="0"/>
                    <a:pt x="0" y="4"/>
                    <a:pt x="0" y="9"/>
                  </a:cubicBezTo>
                  <a:close/>
                  <a:moveTo>
                    <a:pt x="28" y="126"/>
                  </a:moveTo>
                  <a:cubicBezTo>
                    <a:pt x="28" y="130"/>
                    <a:pt x="25" y="134"/>
                    <a:pt x="20" y="134"/>
                  </a:cubicBezTo>
                  <a:cubicBezTo>
                    <a:pt x="16" y="134"/>
                    <a:pt x="13" y="130"/>
                    <a:pt x="13" y="126"/>
                  </a:cubicBezTo>
                  <a:cubicBezTo>
                    <a:pt x="13" y="122"/>
                    <a:pt x="16" y="119"/>
                    <a:pt x="20" y="119"/>
                  </a:cubicBezTo>
                  <a:cubicBezTo>
                    <a:pt x="25" y="119"/>
                    <a:pt x="28" y="122"/>
                    <a:pt x="28" y="126"/>
                  </a:cubicBezTo>
                  <a:close/>
                  <a:moveTo>
                    <a:pt x="33" y="74"/>
                  </a:moveTo>
                  <a:cubicBezTo>
                    <a:pt x="33" y="79"/>
                    <a:pt x="33" y="79"/>
                    <a:pt x="33" y="79"/>
                  </a:cubicBezTo>
                  <a:cubicBezTo>
                    <a:pt x="28" y="79"/>
                    <a:pt x="28" y="79"/>
                    <a:pt x="28" y="79"/>
                  </a:cubicBezTo>
                  <a:cubicBezTo>
                    <a:pt x="28" y="74"/>
                    <a:pt x="28" y="74"/>
                    <a:pt x="28"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8" y="47"/>
                    <a:pt x="28" y="47"/>
                    <a:pt x="28" y="47"/>
                  </a:cubicBezTo>
                  <a:cubicBezTo>
                    <a:pt x="28" y="41"/>
                    <a:pt x="28" y="41"/>
                    <a:pt x="28"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8" y="36"/>
                    <a:pt x="28" y="36"/>
                    <a:pt x="28" y="36"/>
                  </a:cubicBezTo>
                  <a:cubicBezTo>
                    <a:pt x="28" y="31"/>
                    <a:pt x="28" y="31"/>
                    <a:pt x="28"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62" name="Freeform 2118"/>
            <p:cNvSpPr>
              <a:spLocks noEditPoints="1"/>
            </p:cNvSpPr>
            <p:nvPr/>
          </p:nvSpPr>
          <p:spPr bwMode="auto">
            <a:xfrm>
              <a:off x="18200688" y="2416175"/>
              <a:ext cx="153988" cy="549275"/>
            </a:xfrm>
            <a:custGeom>
              <a:avLst/>
              <a:gdLst>
                <a:gd name="T0" fmla="*/ 10 w 41"/>
                <a:gd name="T1" fmla="*/ 146 h 146"/>
                <a:gd name="T2" fmla="*/ 41 w 41"/>
                <a:gd name="T3" fmla="*/ 9 h 146"/>
                <a:gd name="T4" fmla="*/ 0 w 41"/>
                <a:gd name="T5" fmla="*/ 9 h 146"/>
                <a:gd name="T6" fmla="*/ 13 w 41"/>
                <a:gd name="T7" fmla="*/ 126 h 146"/>
                <a:gd name="T8" fmla="*/ 34 w 41"/>
                <a:gd name="T9" fmla="*/ 74 h 146"/>
                <a:gd name="T10" fmla="*/ 28 w 41"/>
                <a:gd name="T11" fmla="*/ 74 h 146"/>
                <a:gd name="T12" fmla="*/ 23 w 41"/>
                <a:gd name="T13" fmla="*/ 74 h 146"/>
                <a:gd name="T14" fmla="*/ 18 w 41"/>
                <a:gd name="T15" fmla="*/ 74 h 146"/>
                <a:gd name="T16" fmla="*/ 14 w 41"/>
                <a:gd name="T17" fmla="*/ 74 h 146"/>
                <a:gd name="T18" fmla="*/ 8 w 41"/>
                <a:gd name="T19" fmla="*/ 74 h 146"/>
                <a:gd name="T20" fmla="*/ 34 w 41"/>
                <a:gd name="T21" fmla="*/ 63 h 146"/>
                <a:gd name="T22" fmla="*/ 28 w 41"/>
                <a:gd name="T23" fmla="*/ 63 h 146"/>
                <a:gd name="T24" fmla="*/ 23 w 41"/>
                <a:gd name="T25" fmla="*/ 63 h 146"/>
                <a:gd name="T26" fmla="*/ 18 w 41"/>
                <a:gd name="T27" fmla="*/ 63 h 146"/>
                <a:gd name="T28" fmla="*/ 14 w 41"/>
                <a:gd name="T29" fmla="*/ 63 h 146"/>
                <a:gd name="T30" fmla="*/ 8 w 41"/>
                <a:gd name="T31" fmla="*/ 63 h 146"/>
                <a:gd name="T32" fmla="*/ 34 w 41"/>
                <a:gd name="T33" fmla="*/ 52 h 146"/>
                <a:gd name="T34" fmla="*/ 28 w 41"/>
                <a:gd name="T35" fmla="*/ 52 h 146"/>
                <a:gd name="T36" fmla="*/ 23 w 41"/>
                <a:gd name="T37" fmla="*/ 52 h 146"/>
                <a:gd name="T38" fmla="*/ 18 w 41"/>
                <a:gd name="T39" fmla="*/ 52 h 146"/>
                <a:gd name="T40" fmla="*/ 14 w 41"/>
                <a:gd name="T41" fmla="*/ 52 h 146"/>
                <a:gd name="T42" fmla="*/ 8 w 41"/>
                <a:gd name="T43" fmla="*/ 52 h 146"/>
                <a:gd name="T44" fmla="*/ 34 w 41"/>
                <a:gd name="T45" fmla="*/ 41 h 146"/>
                <a:gd name="T46" fmla="*/ 28 w 41"/>
                <a:gd name="T47" fmla="*/ 41 h 146"/>
                <a:gd name="T48" fmla="*/ 23 w 41"/>
                <a:gd name="T49" fmla="*/ 41 h 146"/>
                <a:gd name="T50" fmla="*/ 18 w 41"/>
                <a:gd name="T51" fmla="*/ 41 h 146"/>
                <a:gd name="T52" fmla="*/ 14 w 41"/>
                <a:gd name="T53" fmla="*/ 41 h 146"/>
                <a:gd name="T54" fmla="*/ 8 w 41"/>
                <a:gd name="T55" fmla="*/ 41 h 146"/>
                <a:gd name="T56" fmla="*/ 34 w 41"/>
                <a:gd name="T57" fmla="*/ 31 h 146"/>
                <a:gd name="T58" fmla="*/ 28 w 41"/>
                <a:gd name="T59" fmla="*/ 31 h 146"/>
                <a:gd name="T60" fmla="*/ 23 w 41"/>
                <a:gd name="T61" fmla="*/ 31 h 146"/>
                <a:gd name="T62" fmla="*/ 18 w 41"/>
                <a:gd name="T63" fmla="*/ 31 h 146"/>
                <a:gd name="T64" fmla="*/ 14 w 41"/>
                <a:gd name="T65" fmla="*/ 31 h 146"/>
                <a:gd name="T66" fmla="*/ 8 w 41"/>
                <a:gd name="T67" fmla="*/ 31 h 146"/>
                <a:gd name="T68" fmla="*/ 34 w 41"/>
                <a:gd name="T69" fmla="*/ 20 h 146"/>
                <a:gd name="T70" fmla="*/ 28 w 41"/>
                <a:gd name="T71" fmla="*/ 20 h 146"/>
                <a:gd name="T72" fmla="*/ 23 w 41"/>
                <a:gd name="T73" fmla="*/ 20 h 146"/>
                <a:gd name="T74" fmla="*/ 18 w 41"/>
                <a:gd name="T75" fmla="*/ 20 h 146"/>
                <a:gd name="T76" fmla="*/ 14 w 41"/>
                <a:gd name="T77" fmla="*/ 20 h 146"/>
                <a:gd name="T78" fmla="*/ 8 w 41"/>
                <a:gd name="T79" fmla="*/ 20 h 146"/>
                <a:gd name="T80" fmla="*/ 34 w 41"/>
                <a:gd name="T81" fmla="*/ 9 h 146"/>
                <a:gd name="T82" fmla="*/ 28 w 41"/>
                <a:gd name="T83" fmla="*/ 9 h 146"/>
                <a:gd name="T84" fmla="*/ 23 w 41"/>
                <a:gd name="T85" fmla="*/ 9 h 146"/>
                <a:gd name="T86" fmla="*/ 18 w 41"/>
                <a:gd name="T87" fmla="*/ 9 h 146"/>
                <a:gd name="T88" fmla="*/ 14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10" y="146"/>
                  </a:cubicBezTo>
                  <a:cubicBezTo>
                    <a:pt x="32" y="146"/>
                    <a:pt x="32" y="146"/>
                    <a:pt x="32" y="146"/>
                  </a:cubicBezTo>
                  <a:cubicBezTo>
                    <a:pt x="37" y="146"/>
                    <a:pt x="41" y="142"/>
                    <a:pt x="41" y="137"/>
                  </a:cubicBezTo>
                  <a:cubicBezTo>
                    <a:pt x="41" y="9"/>
                    <a:pt x="41" y="9"/>
                    <a:pt x="41" y="9"/>
                  </a:cubicBezTo>
                  <a:cubicBezTo>
                    <a:pt x="41" y="4"/>
                    <a:pt x="37" y="0"/>
                    <a:pt x="32" y="0"/>
                  </a:cubicBezTo>
                  <a:cubicBezTo>
                    <a:pt x="10" y="0"/>
                    <a:pt x="10" y="0"/>
                    <a:pt x="10" y="0"/>
                  </a:cubicBezTo>
                  <a:cubicBezTo>
                    <a:pt x="4" y="0"/>
                    <a:pt x="0" y="4"/>
                    <a:pt x="0" y="9"/>
                  </a:cubicBezTo>
                  <a:close/>
                  <a:moveTo>
                    <a:pt x="28" y="126"/>
                  </a:moveTo>
                  <a:cubicBezTo>
                    <a:pt x="28" y="130"/>
                    <a:pt x="25" y="134"/>
                    <a:pt x="21" y="134"/>
                  </a:cubicBezTo>
                  <a:cubicBezTo>
                    <a:pt x="17" y="134"/>
                    <a:pt x="13" y="130"/>
                    <a:pt x="13" y="126"/>
                  </a:cubicBezTo>
                  <a:cubicBezTo>
                    <a:pt x="13" y="122"/>
                    <a:pt x="17" y="119"/>
                    <a:pt x="21" y="119"/>
                  </a:cubicBezTo>
                  <a:cubicBezTo>
                    <a:pt x="25" y="119"/>
                    <a:pt x="28" y="122"/>
                    <a:pt x="28" y="126"/>
                  </a:cubicBezTo>
                  <a:close/>
                  <a:moveTo>
                    <a:pt x="34" y="74"/>
                  </a:moveTo>
                  <a:cubicBezTo>
                    <a:pt x="34" y="79"/>
                    <a:pt x="34" y="79"/>
                    <a:pt x="34" y="79"/>
                  </a:cubicBezTo>
                  <a:cubicBezTo>
                    <a:pt x="28" y="79"/>
                    <a:pt x="28" y="79"/>
                    <a:pt x="28" y="79"/>
                  </a:cubicBezTo>
                  <a:cubicBezTo>
                    <a:pt x="28" y="74"/>
                    <a:pt x="28" y="74"/>
                    <a:pt x="28" y="74"/>
                  </a:cubicBezTo>
                  <a:cubicBezTo>
                    <a:pt x="34" y="74"/>
                    <a:pt x="34" y="74"/>
                    <a:pt x="34" y="74"/>
                  </a:cubicBezTo>
                  <a:cubicBezTo>
                    <a:pt x="34" y="74"/>
                    <a:pt x="34" y="74"/>
                    <a:pt x="34" y="74"/>
                  </a:cubicBezTo>
                  <a:close/>
                  <a:moveTo>
                    <a:pt x="23" y="74"/>
                  </a:moveTo>
                  <a:cubicBezTo>
                    <a:pt x="23" y="79"/>
                    <a:pt x="23" y="79"/>
                    <a:pt x="23" y="79"/>
                  </a:cubicBezTo>
                  <a:cubicBezTo>
                    <a:pt x="18" y="79"/>
                    <a:pt x="18" y="79"/>
                    <a:pt x="18" y="79"/>
                  </a:cubicBezTo>
                  <a:cubicBezTo>
                    <a:pt x="18" y="74"/>
                    <a:pt x="18" y="74"/>
                    <a:pt x="18" y="74"/>
                  </a:cubicBezTo>
                  <a:cubicBezTo>
                    <a:pt x="23" y="74"/>
                    <a:pt x="23" y="74"/>
                    <a:pt x="23" y="74"/>
                  </a:cubicBezTo>
                  <a:cubicBezTo>
                    <a:pt x="23" y="74"/>
                    <a:pt x="23" y="74"/>
                    <a:pt x="23" y="74"/>
                  </a:cubicBezTo>
                  <a:close/>
                  <a:moveTo>
                    <a:pt x="14" y="74"/>
                  </a:moveTo>
                  <a:cubicBezTo>
                    <a:pt x="14" y="79"/>
                    <a:pt x="14" y="79"/>
                    <a:pt x="14" y="79"/>
                  </a:cubicBezTo>
                  <a:cubicBezTo>
                    <a:pt x="8" y="79"/>
                    <a:pt x="8" y="79"/>
                    <a:pt x="8" y="79"/>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1"/>
                  </a:moveTo>
                  <a:cubicBezTo>
                    <a:pt x="34" y="47"/>
                    <a:pt x="34" y="47"/>
                    <a:pt x="34" y="47"/>
                  </a:cubicBezTo>
                  <a:cubicBezTo>
                    <a:pt x="28" y="47"/>
                    <a:pt x="28" y="47"/>
                    <a:pt x="28" y="47"/>
                  </a:cubicBezTo>
                  <a:cubicBezTo>
                    <a:pt x="28" y="41"/>
                    <a:pt x="28" y="41"/>
                    <a:pt x="28" y="41"/>
                  </a:cubicBezTo>
                  <a:cubicBezTo>
                    <a:pt x="34" y="41"/>
                    <a:pt x="34" y="41"/>
                    <a:pt x="34" y="41"/>
                  </a:cubicBezTo>
                  <a:cubicBezTo>
                    <a:pt x="34" y="41"/>
                    <a:pt x="34" y="41"/>
                    <a:pt x="34" y="41"/>
                  </a:cubicBezTo>
                  <a:close/>
                  <a:moveTo>
                    <a:pt x="23" y="41"/>
                  </a:moveTo>
                  <a:cubicBezTo>
                    <a:pt x="23" y="47"/>
                    <a:pt x="23" y="47"/>
                    <a:pt x="23" y="47"/>
                  </a:cubicBezTo>
                  <a:cubicBezTo>
                    <a:pt x="18" y="47"/>
                    <a:pt x="18" y="47"/>
                    <a:pt x="18" y="47"/>
                  </a:cubicBezTo>
                  <a:cubicBezTo>
                    <a:pt x="18" y="41"/>
                    <a:pt x="18" y="41"/>
                    <a:pt x="18" y="41"/>
                  </a:cubicBezTo>
                  <a:cubicBezTo>
                    <a:pt x="23" y="41"/>
                    <a:pt x="23" y="41"/>
                    <a:pt x="23" y="41"/>
                  </a:cubicBezTo>
                  <a:cubicBezTo>
                    <a:pt x="23" y="41"/>
                    <a:pt x="23" y="41"/>
                    <a:pt x="23" y="41"/>
                  </a:cubicBezTo>
                  <a:close/>
                  <a:moveTo>
                    <a:pt x="14" y="41"/>
                  </a:moveTo>
                  <a:cubicBezTo>
                    <a:pt x="14" y="47"/>
                    <a:pt x="14" y="47"/>
                    <a:pt x="14" y="47"/>
                  </a:cubicBezTo>
                  <a:cubicBezTo>
                    <a:pt x="8" y="47"/>
                    <a:pt x="8" y="47"/>
                    <a:pt x="8" y="47"/>
                  </a:cubicBezTo>
                  <a:cubicBezTo>
                    <a:pt x="8" y="41"/>
                    <a:pt x="8" y="41"/>
                    <a:pt x="8" y="41"/>
                  </a:cubicBezTo>
                  <a:cubicBezTo>
                    <a:pt x="14" y="41"/>
                    <a:pt x="14" y="41"/>
                    <a:pt x="14" y="41"/>
                  </a:cubicBezTo>
                  <a:cubicBezTo>
                    <a:pt x="14" y="41"/>
                    <a:pt x="14" y="41"/>
                    <a:pt x="14" y="41"/>
                  </a:cubicBezTo>
                  <a:close/>
                  <a:moveTo>
                    <a:pt x="34" y="31"/>
                  </a:moveTo>
                  <a:cubicBezTo>
                    <a:pt x="34" y="36"/>
                    <a:pt x="34" y="36"/>
                    <a:pt x="34" y="36"/>
                  </a:cubicBezTo>
                  <a:cubicBezTo>
                    <a:pt x="28" y="36"/>
                    <a:pt x="28" y="36"/>
                    <a:pt x="28" y="36"/>
                  </a:cubicBezTo>
                  <a:cubicBezTo>
                    <a:pt x="28" y="31"/>
                    <a:pt x="28" y="31"/>
                    <a:pt x="28" y="31"/>
                  </a:cubicBezTo>
                  <a:cubicBezTo>
                    <a:pt x="34" y="31"/>
                    <a:pt x="34" y="31"/>
                    <a:pt x="34" y="31"/>
                  </a:cubicBezTo>
                  <a:cubicBezTo>
                    <a:pt x="34" y="31"/>
                    <a:pt x="34" y="31"/>
                    <a:pt x="34" y="31"/>
                  </a:cubicBezTo>
                  <a:close/>
                  <a:moveTo>
                    <a:pt x="23" y="31"/>
                  </a:moveTo>
                  <a:cubicBezTo>
                    <a:pt x="23" y="36"/>
                    <a:pt x="23" y="36"/>
                    <a:pt x="23" y="36"/>
                  </a:cubicBezTo>
                  <a:cubicBezTo>
                    <a:pt x="18" y="36"/>
                    <a:pt x="18" y="36"/>
                    <a:pt x="18" y="36"/>
                  </a:cubicBezTo>
                  <a:cubicBezTo>
                    <a:pt x="18" y="31"/>
                    <a:pt x="18" y="31"/>
                    <a:pt x="18" y="31"/>
                  </a:cubicBezTo>
                  <a:cubicBezTo>
                    <a:pt x="23" y="31"/>
                    <a:pt x="23" y="31"/>
                    <a:pt x="23" y="31"/>
                  </a:cubicBezTo>
                  <a:cubicBezTo>
                    <a:pt x="23" y="31"/>
                    <a:pt x="23" y="31"/>
                    <a:pt x="23" y="31"/>
                  </a:cubicBezTo>
                  <a:close/>
                  <a:moveTo>
                    <a:pt x="14" y="31"/>
                  </a:moveTo>
                  <a:cubicBezTo>
                    <a:pt x="14" y="36"/>
                    <a:pt x="14" y="36"/>
                    <a:pt x="14" y="36"/>
                  </a:cubicBezTo>
                  <a:cubicBezTo>
                    <a:pt x="8" y="36"/>
                    <a:pt x="8" y="36"/>
                    <a:pt x="8" y="36"/>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63" name="Freeform 2119"/>
            <p:cNvSpPr>
              <a:spLocks noEditPoints="1"/>
            </p:cNvSpPr>
            <p:nvPr/>
          </p:nvSpPr>
          <p:spPr bwMode="auto">
            <a:xfrm>
              <a:off x="18422938" y="2416175"/>
              <a:ext cx="149225" cy="549275"/>
            </a:xfrm>
            <a:custGeom>
              <a:avLst/>
              <a:gdLst>
                <a:gd name="T0" fmla="*/ 9 w 40"/>
                <a:gd name="T1" fmla="*/ 146 h 146"/>
                <a:gd name="T2" fmla="*/ 40 w 40"/>
                <a:gd name="T3" fmla="*/ 9 h 146"/>
                <a:gd name="T4" fmla="*/ 0 w 40"/>
                <a:gd name="T5" fmla="*/ 9 h 146"/>
                <a:gd name="T6" fmla="*/ 13 w 40"/>
                <a:gd name="T7" fmla="*/ 126 h 146"/>
                <a:gd name="T8" fmla="*/ 33 w 40"/>
                <a:gd name="T9" fmla="*/ 74 h 146"/>
                <a:gd name="T10" fmla="*/ 27 w 40"/>
                <a:gd name="T11" fmla="*/ 74 h 146"/>
                <a:gd name="T12" fmla="*/ 23 w 40"/>
                <a:gd name="T13" fmla="*/ 74 h 146"/>
                <a:gd name="T14" fmla="*/ 17 w 40"/>
                <a:gd name="T15" fmla="*/ 74 h 146"/>
                <a:gd name="T16" fmla="*/ 13 w 40"/>
                <a:gd name="T17" fmla="*/ 74 h 146"/>
                <a:gd name="T18" fmla="*/ 7 w 40"/>
                <a:gd name="T19" fmla="*/ 74 h 146"/>
                <a:gd name="T20" fmla="*/ 33 w 40"/>
                <a:gd name="T21" fmla="*/ 63 h 146"/>
                <a:gd name="T22" fmla="*/ 27 w 40"/>
                <a:gd name="T23" fmla="*/ 63 h 146"/>
                <a:gd name="T24" fmla="*/ 23 w 40"/>
                <a:gd name="T25" fmla="*/ 63 h 146"/>
                <a:gd name="T26" fmla="*/ 17 w 40"/>
                <a:gd name="T27" fmla="*/ 63 h 146"/>
                <a:gd name="T28" fmla="*/ 13 w 40"/>
                <a:gd name="T29" fmla="*/ 63 h 146"/>
                <a:gd name="T30" fmla="*/ 7 w 40"/>
                <a:gd name="T31" fmla="*/ 63 h 146"/>
                <a:gd name="T32" fmla="*/ 33 w 40"/>
                <a:gd name="T33" fmla="*/ 52 h 146"/>
                <a:gd name="T34" fmla="*/ 27 w 40"/>
                <a:gd name="T35" fmla="*/ 52 h 146"/>
                <a:gd name="T36" fmla="*/ 23 w 40"/>
                <a:gd name="T37" fmla="*/ 52 h 146"/>
                <a:gd name="T38" fmla="*/ 17 w 40"/>
                <a:gd name="T39" fmla="*/ 52 h 146"/>
                <a:gd name="T40" fmla="*/ 13 w 40"/>
                <a:gd name="T41" fmla="*/ 52 h 146"/>
                <a:gd name="T42" fmla="*/ 7 w 40"/>
                <a:gd name="T43" fmla="*/ 52 h 146"/>
                <a:gd name="T44" fmla="*/ 33 w 40"/>
                <a:gd name="T45" fmla="*/ 41 h 146"/>
                <a:gd name="T46" fmla="*/ 27 w 40"/>
                <a:gd name="T47" fmla="*/ 41 h 146"/>
                <a:gd name="T48" fmla="*/ 23 w 40"/>
                <a:gd name="T49" fmla="*/ 41 h 146"/>
                <a:gd name="T50" fmla="*/ 17 w 40"/>
                <a:gd name="T51" fmla="*/ 41 h 146"/>
                <a:gd name="T52" fmla="*/ 13 w 40"/>
                <a:gd name="T53" fmla="*/ 41 h 146"/>
                <a:gd name="T54" fmla="*/ 7 w 40"/>
                <a:gd name="T55" fmla="*/ 41 h 146"/>
                <a:gd name="T56" fmla="*/ 33 w 40"/>
                <a:gd name="T57" fmla="*/ 31 h 146"/>
                <a:gd name="T58" fmla="*/ 27 w 40"/>
                <a:gd name="T59" fmla="*/ 31 h 146"/>
                <a:gd name="T60" fmla="*/ 23 w 40"/>
                <a:gd name="T61" fmla="*/ 31 h 146"/>
                <a:gd name="T62" fmla="*/ 17 w 40"/>
                <a:gd name="T63" fmla="*/ 31 h 146"/>
                <a:gd name="T64" fmla="*/ 13 w 40"/>
                <a:gd name="T65" fmla="*/ 31 h 146"/>
                <a:gd name="T66" fmla="*/ 7 w 40"/>
                <a:gd name="T67" fmla="*/ 31 h 146"/>
                <a:gd name="T68" fmla="*/ 33 w 40"/>
                <a:gd name="T69" fmla="*/ 20 h 146"/>
                <a:gd name="T70" fmla="*/ 27 w 40"/>
                <a:gd name="T71" fmla="*/ 20 h 146"/>
                <a:gd name="T72" fmla="*/ 23 w 40"/>
                <a:gd name="T73" fmla="*/ 20 h 146"/>
                <a:gd name="T74" fmla="*/ 17 w 40"/>
                <a:gd name="T75" fmla="*/ 20 h 146"/>
                <a:gd name="T76" fmla="*/ 13 w 40"/>
                <a:gd name="T77" fmla="*/ 20 h 146"/>
                <a:gd name="T78" fmla="*/ 7 w 40"/>
                <a:gd name="T79" fmla="*/ 20 h 146"/>
                <a:gd name="T80" fmla="*/ 33 w 40"/>
                <a:gd name="T81" fmla="*/ 9 h 146"/>
                <a:gd name="T82" fmla="*/ 27 w 40"/>
                <a:gd name="T83" fmla="*/ 9 h 146"/>
                <a:gd name="T84" fmla="*/ 23 w 40"/>
                <a:gd name="T85" fmla="*/ 9 h 146"/>
                <a:gd name="T86" fmla="*/ 17 w 40"/>
                <a:gd name="T87" fmla="*/ 9 h 146"/>
                <a:gd name="T88" fmla="*/ 13 w 40"/>
                <a:gd name="T89" fmla="*/ 9 h 146"/>
                <a:gd name="T90" fmla="*/ 7 w 40"/>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6">
                  <a:moveTo>
                    <a:pt x="0" y="9"/>
                  </a:moveTo>
                  <a:cubicBezTo>
                    <a:pt x="0" y="137"/>
                    <a:pt x="0" y="137"/>
                    <a:pt x="0" y="137"/>
                  </a:cubicBezTo>
                  <a:cubicBezTo>
                    <a:pt x="0" y="142"/>
                    <a:pt x="4" y="146"/>
                    <a:pt x="9" y="146"/>
                  </a:cubicBezTo>
                  <a:cubicBezTo>
                    <a:pt x="31" y="146"/>
                    <a:pt x="31" y="146"/>
                    <a:pt x="31" y="146"/>
                  </a:cubicBezTo>
                  <a:cubicBezTo>
                    <a:pt x="36" y="146"/>
                    <a:pt x="40" y="142"/>
                    <a:pt x="40" y="137"/>
                  </a:cubicBezTo>
                  <a:cubicBezTo>
                    <a:pt x="40" y="9"/>
                    <a:pt x="40" y="9"/>
                    <a:pt x="40" y="9"/>
                  </a:cubicBezTo>
                  <a:cubicBezTo>
                    <a:pt x="40" y="4"/>
                    <a:pt x="36" y="0"/>
                    <a:pt x="31" y="0"/>
                  </a:cubicBezTo>
                  <a:cubicBezTo>
                    <a:pt x="9" y="0"/>
                    <a:pt x="9" y="0"/>
                    <a:pt x="9" y="0"/>
                  </a:cubicBezTo>
                  <a:cubicBezTo>
                    <a:pt x="4" y="0"/>
                    <a:pt x="0" y="4"/>
                    <a:pt x="0" y="9"/>
                  </a:cubicBezTo>
                  <a:close/>
                  <a:moveTo>
                    <a:pt x="27" y="126"/>
                  </a:moveTo>
                  <a:cubicBezTo>
                    <a:pt x="27" y="130"/>
                    <a:pt x="24" y="134"/>
                    <a:pt x="20" y="134"/>
                  </a:cubicBezTo>
                  <a:cubicBezTo>
                    <a:pt x="16" y="134"/>
                    <a:pt x="13" y="130"/>
                    <a:pt x="13" y="126"/>
                  </a:cubicBezTo>
                  <a:cubicBezTo>
                    <a:pt x="13" y="122"/>
                    <a:pt x="16" y="119"/>
                    <a:pt x="20" y="119"/>
                  </a:cubicBezTo>
                  <a:cubicBezTo>
                    <a:pt x="24" y="119"/>
                    <a:pt x="27" y="122"/>
                    <a:pt x="27"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64" name="Freeform 2120"/>
            <p:cNvSpPr>
              <a:spLocks noEditPoints="1"/>
            </p:cNvSpPr>
            <p:nvPr/>
          </p:nvSpPr>
          <p:spPr bwMode="auto">
            <a:xfrm>
              <a:off x="18640425"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7 w 41"/>
                <a:gd name="T11" fmla="*/ 74 h 146"/>
                <a:gd name="T12" fmla="*/ 23 w 41"/>
                <a:gd name="T13" fmla="*/ 74 h 146"/>
                <a:gd name="T14" fmla="*/ 17 w 41"/>
                <a:gd name="T15" fmla="*/ 74 h 146"/>
                <a:gd name="T16" fmla="*/ 13 w 41"/>
                <a:gd name="T17" fmla="*/ 74 h 146"/>
                <a:gd name="T18" fmla="*/ 7 w 41"/>
                <a:gd name="T19" fmla="*/ 74 h 146"/>
                <a:gd name="T20" fmla="*/ 33 w 41"/>
                <a:gd name="T21" fmla="*/ 63 h 146"/>
                <a:gd name="T22" fmla="*/ 27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7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7 w 41"/>
                <a:gd name="T47" fmla="*/ 41 h 146"/>
                <a:gd name="T48" fmla="*/ 23 w 41"/>
                <a:gd name="T49" fmla="*/ 41 h 146"/>
                <a:gd name="T50" fmla="*/ 17 w 41"/>
                <a:gd name="T51" fmla="*/ 41 h 146"/>
                <a:gd name="T52" fmla="*/ 13 w 41"/>
                <a:gd name="T53" fmla="*/ 41 h 146"/>
                <a:gd name="T54" fmla="*/ 7 w 41"/>
                <a:gd name="T55" fmla="*/ 41 h 146"/>
                <a:gd name="T56" fmla="*/ 33 w 41"/>
                <a:gd name="T57" fmla="*/ 31 h 146"/>
                <a:gd name="T58" fmla="*/ 27 w 41"/>
                <a:gd name="T59" fmla="*/ 31 h 146"/>
                <a:gd name="T60" fmla="*/ 23 w 41"/>
                <a:gd name="T61" fmla="*/ 31 h 146"/>
                <a:gd name="T62" fmla="*/ 17 w 41"/>
                <a:gd name="T63" fmla="*/ 31 h 146"/>
                <a:gd name="T64" fmla="*/ 13 w 41"/>
                <a:gd name="T65" fmla="*/ 31 h 146"/>
                <a:gd name="T66" fmla="*/ 7 w 41"/>
                <a:gd name="T67" fmla="*/ 31 h 146"/>
                <a:gd name="T68" fmla="*/ 33 w 41"/>
                <a:gd name="T69" fmla="*/ 20 h 146"/>
                <a:gd name="T70" fmla="*/ 27 w 41"/>
                <a:gd name="T71" fmla="*/ 20 h 146"/>
                <a:gd name="T72" fmla="*/ 23 w 41"/>
                <a:gd name="T73" fmla="*/ 20 h 146"/>
                <a:gd name="T74" fmla="*/ 17 w 41"/>
                <a:gd name="T75" fmla="*/ 20 h 146"/>
                <a:gd name="T76" fmla="*/ 13 w 41"/>
                <a:gd name="T77" fmla="*/ 20 h 146"/>
                <a:gd name="T78" fmla="*/ 7 w 41"/>
                <a:gd name="T79" fmla="*/ 20 h 146"/>
                <a:gd name="T80" fmla="*/ 33 w 41"/>
                <a:gd name="T81" fmla="*/ 9 h 146"/>
                <a:gd name="T82" fmla="*/ 27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6" y="146"/>
                    <a:pt x="41" y="142"/>
                    <a:pt x="41" y="137"/>
                  </a:cubicBezTo>
                  <a:cubicBezTo>
                    <a:pt x="41" y="9"/>
                    <a:pt x="41" y="9"/>
                    <a:pt x="41" y="9"/>
                  </a:cubicBezTo>
                  <a:cubicBezTo>
                    <a:pt x="41" y="4"/>
                    <a:pt x="36" y="0"/>
                    <a:pt x="31" y="0"/>
                  </a:cubicBezTo>
                  <a:cubicBezTo>
                    <a:pt x="9" y="0"/>
                    <a:pt x="9" y="0"/>
                    <a:pt x="9" y="0"/>
                  </a:cubicBezTo>
                  <a:cubicBezTo>
                    <a:pt x="4" y="0"/>
                    <a:pt x="0" y="4"/>
                    <a:pt x="0" y="9"/>
                  </a:cubicBezTo>
                  <a:close/>
                  <a:moveTo>
                    <a:pt x="28" y="126"/>
                  </a:moveTo>
                  <a:cubicBezTo>
                    <a:pt x="28" y="130"/>
                    <a:pt x="24" y="134"/>
                    <a:pt x="20" y="134"/>
                  </a:cubicBezTo>
                  <a:cubicBezTo>
                    <a:pt x="16" y="134"/>
                    <a:pt x="13" y="130"/>
                    <a:pt x="13" y="126"/>
                  </a:cubicBezTo>
                  <a:cubicBezTo>
                    <a:pt x="13" y="122"/>
                    <a:pt x="16" y="119"/>
                    <a:pt x="20" y="119"/>
                  </a:cubicBezTo>
                  <a:cubicBezTo>
                    <a:pt x="24" y="119"/>
                    <a:pt x="28" y="122"/>
                    <a:pt x="28"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65" name="Freeform 2121"/>
            <p:cNvSpPr>
              <a:spLocks noEditPoints="1"/>
            </p:cNvSpPr>
            <p:nvPr/>
          </p:nvSpPr>
          <p:spPr bwMode="auto">
            <a:xfrm>
              <a:off x="18857913"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8 w 41"/>
                <a:gd name="T11" fmla="*/ 74 h 146"/>
                <a:gd name="T12" fmla="*/ 23 w 41"/>
                <a:gd name="T13" fmla="*/ 74 h 146"/>
                <a:gd name="T14" fmla="*/ 17 w 41"/>
                <a:gd name="T15" fmla="*/ 74 h 146"/>
                <a:gd name="T16" fmla="*/ 13 w 41"/>
                <a:gd name="T17" fmla="*/ 74 h 146"/>
                <a:gd name="T18" fmla="*/ 8 w 41"/>
                <a:gd name="T19" fmla="*/ 74 h 146"/>
                <a:gd name="T20" fmla="*/ 33 w 41"/>
                <a:gd name="T21" fmla="*/ 63 h 146"/>
                <a:gd name="T22" fmla="*/ 28 w 41"/>
                <a:gd name="T23" fmla="*/ 63 h 146"/>
                <a:gd name="T24" fmla="*/ 23 w 41"/>
                <a:gd name="T25" fmla="*/ 63 h 146"/>
                <a:gd name="T26" fmla="*/ 17 w 41"/>
                <a:gd name="T27" fmla="*/ 63 h 146"/>
                <a:gd name="T28" fmla="*/ 13 w 41"/>
                <a:gd name="T29" fmla="*/ 63 h 146"/>
                <a:gd name="T30" fmla="*/ 8 w 41"/>
                <a:gd name="T31" fmla="*/ 63 h 146"/>
                <a:gd name="T32" fmla="*/ 33 w 41"/>
                <a:gd name="T33" fmla="*/ 52 h 146"/>
                <a:gd name="T34" fmla="*/ 28 w 41"/>
                <a:gd name="T35" fmla="*/ 52 h 146"/>
                <a:gd name="T36" fmla="*/ 23 w 41"/>
                <a:gd name="T37" fmla="*/ 52 h 146"/>
                <a:gd name="T38" fmla="*/ 17 w 41"/>
                <a:gd name="T39" fmla="*/ 52 h 146"/>
                <a:gd name="T40" fmla="*/ 13 w 41"/>
                <a:gd name="T41" fmla="*/ 52 h 146"/>
                <a:gd name="T42" fmla="*/ 8 w 41"/>
                <a:gd name="T43" fmla="*/ 52 h 146"/>
                <a:gd name="T44" fmla="*/ 33 w 41"/>
                <a:gd name="T45" fmla="*/ 41 h 146"/>
                <a:gd name="T46" fmla="*/ 28 w 41"/>
                <a:gd name="T47" fmla="*/ 41 h 146"/>
                <a:gd name="T48" fmla="*/ 23 w 41"/>
                <a:gd name="T49" fmla="*/ 41 h 146"/>
                <a:gd name="T50" fmla="*/ 17 w 41"/>
                <a:gd name="T51" fmla="*/ 41 h 146"/>
                <a:gd name="T52" fmla="*/ 13 w 41"/>
                <a:gd name="T53" fmla="*/ 41 h 146"/>
                <a:gd name="T54" fmla="*/ 8 w 41"/>
                <a:gd name="T55" fmla="*/ 41 h 146"/>
                <a:gd name="T56" fmla="*/ 33 w 41"/>
                <a:gd name="T57" fmla="*/ 31 h 146"/>
                <a:gd name="T58" fmla="*/ 28 w 41"/>
                <a:gd name="T59" fmla="*/ 31 h 146"/>
                <a:gd name="T60" fmla="*/ 23 w 41"/>
                <a:gd name="T61" fmla="*/ 31 h 146"/>
                <a:gd name="T62" fmla="*/ 17 w 41"/>
                <a:gd name="T63" fmla="*/ 31 h 146"/>
                <a:gd name="T64" fmla="*/ 13 w 41"/>
                <a:gd name="T65" fmla="*/ 31 h 146"/>
                <a:gd name="T66" fmla="*/ 8 w 41"/>
                <a:gd name="T67" fmla="*/ 31 h 146"/>
                <a:gd name="T68" fmla="*/ 33 w 41"/>
                <a:gd name="T69" fmla="*/ 20 h 146"/>
                <a:gd name="T70" fmla="*/ 28 w 41"/>
                <a:gd name="T71" fmla="*/ 20 h 146"/>
                <a:gd name="T72" fmla="*/ 23 w 41"/>
                <a:gd name="T73" fmla="*/ 20 h 146"/>
                <a:gd name="T74" fmla="*/ 17 w 41"/>
                <a:gd name="T75" fmla="*/ 20 h 146"/>
                <a:gd name="T76" fmla="*/ 13 w 41"/>
                <a:gd name="T77" fmla="*/ 20 h 146"/>
                <a:gd name="T78" fmla="*/ 8 w 41"/>
                <a:gd name="T79" fmla="*/ 20 h 146"/>
                <a:gd name="T80" fmla="*/ 33 w 41"/>
                <a:gd name="T81" fmla="*/ 9 h 146"/>
                <a:gd name="T82" fmla="*/ 28 w 41"/>
                <a:gd name="T83" fmla="*/ 9 h 146"/>
                <a:gd name="T84" fmla="*/ 23 w 41"/>
                <a:gd name="T85" fmla="*/ 9 h 146"/>
                <a:gd name="T86" fmla="*/ 17 w 41"/>
                <a:gd name="T87" fmla="*/ 9 h 146"/>
                <a:gd name="T88" fmla="*/ 13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2" y="146"/>
                    <a:pt x="32" y="146"/>
                    <a:pt x="32" y="146"/>
                  </a:cubicBezTo>
                  <a:cubicBezTo>
                    <a:pt x="37" y="146"/>
                    <a:pt x="41" y="142"/>
                    <a:pt x="41" y="137"/>
                  </a:cubicBezTo>
                  <a:cubicBezTo>
                    <a:pt x="41" y="9"/>
                    <a:pt x="41" y="9"/>
                    <a:pt x="41" y="9"/>
                  </a:cubicBezTo>
                  <a:cubicBezTo>
                    <a:pt x="41" y="4"/>
                    <a:pt x="37" y="0"/>
                    <a:pt x="32" y="0"/>
                  </a:cubicBezTo>
                  <a:cubicBezTo>
                    <a:pt x="9" y="0"/>
                    <a:pt x="9" y="0"/>
                    <a:pt x="9" y="0"/>
                  </a:cubicBezTo>
                  <a:cubicBezTo>
                    <a:pt x="4" y="0"/>
                    <a:pt x="0" y="4"/>
                    <a:pt x="0" y="9"/>
                  </a:cubicBezTo>
                  <a:close/>
                  <a:moveTo>
                    <a:pt x="28" y="126"/>
                  </a:moveTo>
                  <a:cubicBezTo>
                    <a:pt x="28" y="130"/>
                    <a:pt x="25" y="134"/>
                    <a:pt x="21" y="134"/>
                  </a:cubicBezTo>
                  <a:cubicBezTo>
                    <a:pt x="16" y="134"/>
                    <a:pt x="13" y="130"/>
                    <a:pt x="13" y="126"/>
                  </a:cubicBezTo>
                  <a:cubicBezTo>
                    <a:pt x="13" y="122"/>
                    <a:pt x="16" y="119"/>
                    <a:pt x="21" y="119"/>
                  </a:cubicBezTo>
                  <a:cubicBezTo>
                    <a:pt x="25" y="119"/>
                    <a:pt x="28" y="122"/>
                    <a:pt x="28" y="126"/>
                  </a:cubicBezTo>
                  <a:close/>
                  <a:moveTo>
                    <a:pt x="33" y="74"/>
                  </a:moveTo>
                  <a:cubicBezTo>
                    <a:pt x="33" y="79"/>
                    <a:pt x="33" y="79"/>
                    <a:pt x="33" y="79"/>
                  </a:cubicBezTo>
                  <a:cubicBezTo>
                    <a:pt x="28" y="79"/>
                    <a:pt x="28" y="79"/>
                    <a:pt x="28" y="79"/>
                  </a:cubicBezTo>
                  <a:cubicBezTo>
                    <a:pt x="28" y="74"/>
                    <a:pt x="28" y="74"/>
                    <a:pt x="28"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8" y="79"/>
                    <a:pt x="8" y="79"/>
                    <a:pt x="8" y="79"/>
                  </a:cubicBezTo>
                  <a:cubicBezTo>
                    <a:pt x="8" y="74"/>
                    <a:pt x="8" y="74"/>
                    <a:pt x="8"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3" y="41"/>
                  </a:moveTo>
                  <a:cubicBezTo>
                    <a:pt x="33" y="47"/>
                    <a:pt x="33" y="47"/>
                    <a:pt x="33" y="47"/>
                  </a:cubicBezTo>
                  <a:cubicBezTo>
                    <a:pt x="28" y="47"/>
                    <a:pt x="28" y="47"/>
                    <a:pt x="28" y="47"/>
                  </a:cubicBezTo>
                  <a:cubicBezTo>
                    <a:pt x="28" y="41"/>
                    <a:pt x="28" y="41"/>
                    <a:pt x="28"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8" y="47"/>
                    <a:pt x="8" y="47"/>
                    <a:pt x="8" y="47"/>
                  </a:cubicBezTo>
                  <a:cubicBezTo>
                    <a:pt x="8" y="41"/>
                    <a:pt x="8" y="41"/>
                    <a:pt x="8" y="41"/>
                  </a:cubicBezTo>
                  <a:cubicBezTo>
                    <a:pt x="13" y="41"/>
                    <a:pt x="13" y="41"/>
                    <a:pt x="13" y="41"/>
                  </a:cubicBezTo>
                  <a:cubicBezTo>
                    <a:pt x="13" y="41"/>
                    <a:pt x="13" y="41"/>
                    <a:pt x="13" y="41"/>
                  </a:cubicBezTo>
                  <a:close/>
                  <a:moveTo>
                    <a:pt x="33" y="31"/>
                  </a:moveTo>
                  <a:cubicBezTo>
                    <a:pt x="33" y="36"/>
                    <a:pt x="33" y="36"/>
                    <a:pt x="33" y="36"/>
                  </a:cubicBezTo>
                  <a:cubicBezTo>
                    <a:pt x="28" y="36"/>
                    <a:pt x="28" y="36"/>
                    <a:pt x="28" y="36"/>
                  </a:cubicBezTo>
                  <a:cubicBezTo>
                    <a:pt x="28" y="31"/>
                    <a:pt x="28" y="31"/>
                    <a:pt x="28"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8" y="36"/>
                    <a:pt x="8" y="36"/>
                    <a:pt x="8" y="36"/>
                  </a:cubicBezTo>
                  <a:cubicBezTo>
                    <a:pt x="8" y="31"/>
                    <a:pt x="8" y="31"/>
                    <a:pt x="8"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66" name="Freeform 2122"/>
            <p:cNvSpPr>
              <a:spLocks noEditPoints="1"/>
            </p:cNvSpPr>
            <p:nvPr/>
          </p:nvSpPr>
          <p:spPr bwMode="auto">
            <a:xfrm>
              <a:off x="19075400" y="2416175"/>
              <a:ext cx="153988" cy="549275"/>
            </a:xfrm>
            <a:custGeom>
              <a:avLst/>
              <a:gdLst>
                <a:gd name="T0" fmla="*/ 10 w 41"/>
                <a:gd name="T1" fmla="*/ 146 h 146"/>
                <a:gd name="T2" fmla="*/ 41 w 41"/>
                <a:gd name="T3" fmla="*/ 9 h 146"/>
                <a:gd name="T4" fmla="*/ 0 w 41"/>
                <a:gd name="T5" fmla="*/ 9 h 146"/>
                <a:gd name="T6" fmla="*/ 13 w 41"/>
                <a:gd name="T7" fmla="*/ 126 h 146"/>
                <a:gd name="T8" fmla="*/ 34 w 41"/>
                <a:gd name="T9" fmla="*/ 74 h 146"/>
                <a:gd name="T10" fmla="*/ 28 w 41"/>
                <a:gd name="T11" fmla="*/ 74 h 146"/>
                <a:gd name="T12" fmla="*/ 23 w 41"/>
                <a:gd name="T13" fmla="*/ 74 h 146"/>
                <a:gd name="T14" fmla="*/ 18 w 41"/>
                <a:gd name="T15" fmla="*/ 74 h 146"/>
                <a:gd name="T16" fmla="*/ 14 w 41"/>
                <a:gd name="T17" fmla="*/ 74 h 146"/>
                <a:gd name="T18" fmla="*/ 8 w 41"/>
                <a:gd name="T19" fmla="*/ 74 h 146"/>
                <a:gd name="T20" fmla="*/ 34 w 41"/>
                <a:gd name="T21" fmla="*/ 63 h 146"/>
                <a:gd name="T22" fmla="*/ 28 w 41"/>
                <a:gd name="T23" fmla="*/ 63 h 146"/>
                <a:gd name="T24" fmla="*/ 23 w 41"/>
                <a:gd name="T25" fmla="*/ 63 h 146"/>
                <a:gd name="T26" fmla="*/ 18 w 41"/>
                <a:gd name="T27" fmla="*/ 63 h 146"/>
                <a:gd name="T28" fmla="*/ 14 w 41"/>
                <a:gd name="T29" fmla="*/ 63 h 146"/>
                <a:gd name="T30" fmla="*/ 8 w 41"/>
                <a:gd name="T31" fmla="*/ 63 h 146"/>
                <a:gd name="T32" fmla="*/ 34 w 41"/>
                <a:gd name="T33" fmla="*/ 52 h 146"/>
                <a:gd name="T34" fmla="*/ 28 w 41"/>
                <a:gd name="T35" fmla="*/ 52 h 146"/>
                <a:gd name="T36" fmla="*/ 23 w 41"/>
                <a:gd name="T37" fmla="*/ 52 h 146"/>
                <a:gd name="T38" fmla="*/ 18 w 41"/>
                <a:gd name="T39" fmla="*/ 52 h 146"/>
                <a:gd name="T40" fmla="*/ 14 w 41"/>
                <a:gd name="T41" fmla="*/ 52 h 146"/>
                <a:gd name="T42" fmla="*/ 8 w 41"/>
                <a:gd name="T43" fmla="*/ 52 h 146"/>
                <a:gd name="T44" fmla="*/ 34 w 41"/>
                <a:gd name="T45" fmla="*/ 41 h 146"/>
                <a:gd name="T46" fmla="*/ 28 w 41"/>
                <a:gd name="T47" fmla="*/ 41 h 146"/>
                <a:gd name="T48" fmla="*/ 23 w 41"/>
                <a:gd name="T49" fmla="*/ 41 h 146"/>
                <a:gd name="T50" fmla="*/ 18 w 41"/>
                <a:gd name="T51" fmla="*/ 41 h 146"/>
                <a:gd name="T52" fmla="*/ 14 w 41"/>
                <a:gd name="T53" fmla="*/ 41 h 146"/>
                <a:gd name="T54" fmla="*/ 8 w 41"/>
                <a:gd name="T55" fmla="*/ 41 h 146"/>
                <a:gd name="T56" fmla="*/ 34 w 41"/>
                <a:gd name="T57" fmla="*/ 31 h 146"/>
                <a:gd name="T58" fmla="*/ 28 w 41"/>
                <a:gd name="T59" fmla="*/ 31 h 146"/>
                <a:gd name="T60" fmla="*/ 23 w 41"/>
                <a:gd name="T61" fmla="*/ 31 h 146"/>
                <a:gd name="T62" fmla="*/ 18 w 41"/>
                <a:gd name="T63" fmla="*/ 31 h 146"/>
                <a:gd name="T64" fmla="*/ 14 w 41"/>
                <a:gd name="T65" fmla="*/ 31 h 146"/>
                <a:gd name="T66" fmla="*/ 8 w 41"/>
                <a:gd name="T67" fmla="*/ 31 h 146"/>
                <a:gd name="T68" fmla="*/ 34 w 41"/>
                <a:gd name="T69" fmla="*/ 20 h 146"/>
                <a:gd name="T70" fmla="*/ 28 w 41"/>
                <a:gd name="T71" fmla="*/ 20 h 146"/>
                <a:gd name="T72" fmla="*/ 23 w 41"/>
                <a:gd name="T73" fmla="*/ 20 h 146"/>
                <a:gd name="T74" fmla="*/ 18 w 41"/>
                <a:gd name="T75" fmla="*/ 20 h 146"/>
                <a:gd name="T76" fmla="*/ 14 w 41"/>
                <a:gd name="T77" fmla="*/ 20 h 146"/>
                <a:gd name="T78" fmla="*/ 8 w 41"/>
                <a:gd name="T79" fmla="*/ 20 h 146"/>
                <a:gd name="T80" fmla="*/ 34 w 41"/>
                <a:gd name="T81" fmla="*/ 9 h 146"/>
                <a:gd name="T82" fmla="*/ 28 w 41"/>
                <a:gd name="T83" fmla="*/ 9 h 146"/>
                <a:gd name="T84" fmla="*/ 23 w 41"/>
                <a:gd name="T85" fmla="*/ 9 h 146"/>
                <a:gd name="T86" fmla="*/ 18 w 41"/>
                <a:gd name="T87" fmla="*/ 9 h 146"/>
                <a:gd name="T88" fmla="*/ 14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10" y="146"/>
                  </a:cubicBezTo>
                  <a:cubicBezTo>
                    <a:pt x="32" y="146"/>
                    <a:pt x="32" y="146"/>
                    <a:pt x="32" y="146"/>
                  </a:cubicBezTo>
                  <a:cubicBezTo>
                    <a:pt x="37" y="146"/>
                    <a:pt x="41" y="142"/>
                    <a:pt x="41" y="137"/>
                  </a:cubicBezTo>
                  <a:cubicBezTo>
                    <a:pt x="41" y="9"/>
                    <a:pt x="41" y="9"/>
                    <a:pt x="41" y="9"/>
                  </a:cubicBezTo>
                  <a:cubicBezTo>
                    <a:pt x="41" y="4"/>
                    <a:pt x="37" y="0"/>
                    <a:pt x="32" y="0"/>
                  </a:cubicBezTo>
                  <a:cubicBezTo>
                    <a:pt x="10" y="0"/>
                    <a:pt x="10" y="0"/>
                    <a:pt x="10" y="0"/>
                  </a:cubicBezTo>
                  <a:cubicBezTo>
                    <a:pt x="4" y="0"/>
                    <a:pt x="0" y="4"/>
                    <a:pt x="0" y="9"/>
                  </a:cubicBezTo>
                  <a:close/>
                  <a:moveTo>
                    <a:pt x="28" y="126"/>
                  </a:moveTo>
                  <a:cubicBezTo>
                    <a:pt x="28" y="130"/>
                    <a:pt x="25" y="134"/>
                    <a:pt x="21" y="134"/>
                  </a:cubicBezTo>
                  <a:cubicBezTo>
                    <a:pt x="17" y="134"/>
                    <a:pt x="13" y="130"/>
                    <a:pt x="13" y="126"/>
                  </a:cubicBezTo>
                  <a:cubicBezTo>
                    <a:pt x="13" y="122"/>
                    <a:pt x="17" y="119"/>
                    <a:pt x="21" y="119"/>
                  </a:cubicBezTo>
                  <a:cubicBezTo>
                    <a:pt x="25" y="119"/>
                    <a:pt x="28" y="122"/>
                    <a:pt x="28" y="126"/>
                  </a:cubicBezTo>
                  <a:close/>
                  <a:moveTo>
                    <a:pt x="34" y="74"/>
                  </a:moveTo>
                  <a:cubicBezTo>
                    <a:pt x="34" y="79"/>
                    <a:pt x="34" y="79"/>
                    <a:pt x="34" y="79"/>
                  </a:cubicBezTo>
                  <a:cubicBezTo>
                    <a:pt x="28" y="79"/>
                    <a:pt x="28" y="79"/>
                    <a:pt x="28" y="79"/>
                  </a:cubicBezTo>
                  <a:cubicBezTo>
                    <a:pt x="28" y="74"/>
                    <a:pt x="28" y="74"/>
                    <a:pt x="28" y="74"/>
                  </a:cubicBezTo>
                  <a:cubicBezTo>
                    <a:pt x="34" y="74"/>
                    <a:pt x="34" y="74"/>
                    <a:pt x="34" y="74"/>
                  </a:cubicBezTo>
                  <a:cubicBezTo>
                    <a:pt x="34" y="74"/>
                    <a:pt x="34" y="74"/>
                    <a:pt x="34" y="74"/>
                  </a:cubicBezTo>
                  <a:close/>
                  <a:moveTo>
                    <a:pt x="23" y="74"/>
                  </a:moveTo>
                  <a:cubicBezTo>
                    <a:pt x="23" y="79"/>
                    <a:pt x="23" y="79"/>
                    <a:pt x="23" y="79"/>
                  </a:cubicBezTo>
                  <a:cubicBezTo>
                    <a:pt x="18" y="79"/>
                    <a:pt x="18" y="79"/>
                    <a:pt x="18" y="79"/>
                  </a:cubicBezTo>
                  <a:cubicBezTo>
                    <a:pt x="18" y="74"/>
                    <a:pt x="18" y="74"/>
                    <a:pt x="18" y="74"/>
                  </a:cubicBezTo>
                  <a:cubicBezTo>
                    <a:pt x="23" y="74"/>
                    <a:pt x="23" y="74"/>
                    <a:pt x="23" y="74"/>
                  </a:cubicBezTo>
                  <a:cubicBezTo>
                    <a:pt x="23" y="74"/>
                    <a:pt x="23" y="74"/>
                    <a:pt x="23" y="74"/>
                  </a:cubicBezTo>
                  <a:close/>
                  <a:moveTo>
                    <a:pt x="14" y="74"/>
                  </a:moveTo>
                  <a:cubicBezTo>
                    <a:pt x="14" y="79"/>
                    <a:pt x="14" y="79"/>
                    <a:pt x="14" y="79"/>
                  </a:cubicBezTo>
                  <a:cubicBezTo>
                    <a:pt x="8" y="79"/>
                    <a:pt x="8" y="79"/>
                    <a:pt x="8" y="79"/>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1"/>
                  </a:moveTo>
                  <a:cubicBezTo>
                    <a:pt x="34" y="47"/>
                    <a:pt x="34" y="47"/>
                    <a:pt x="34" y="47"/>
                  </a:cubicBezTo>
                  <a:cubicBezTo>
                    <a:pt x="28" y="47"/>
                    <a:pt x="28" y="47"/>
                    <a:pt x="28" y="47"/>
                  </a:cubicBezTo>
                  <a:cubicBezTo>
                    <a:pt x="28" y="41"/>
                    <a:pt x="28" y="41"/>
                    <a:pt x="28" y="41"/>
                  </a:cubicBezTo>
                  <a:cubicBezTo>
                    <a:pt x="34" y="41"/>
                    <a:pt x="34" y="41"/>
                    <a:pt x="34" y="41"/>
                  </a:cubicBezTo>
                  <a:cubicBezTo>
                    <a:pt x="34" y="41"/>
                    <a:pt x="34" y="41"/>
                    <a:pt x="34" y="41"/>
                  </a:cubicBezTo>
                  <a:close/>
                  <a:moveTo>
                    <a:pt x="23" y="41"/>
                  </a:moveTo>
                  <a:cubicBezTo>
                    <a:pt x="23" y="47"/>
                    <a:pt x="23" y="47"/>
                    <a:pt x="23" y="47"/>
                  </a:cubicBezTo>
                  <a:cubicBezTo>
                    <a:pt x="18" y="47"/>
                    <a:pt x="18" y="47"/>
                    <a:pt x="18" y="47"/>
                  </a:cubicBezTo>
                  <a:cubicBezTo>
                    <a:pt x="18" y="41"/>
                    <a:pt x="18" y="41"/>
                    <a:pt x="18" y="41"/>
                  </a:cubicBezTo>
                  <a:cubicBezTo>
                    <a:pt x="23" y="41"/>
                    <a:pt x="23" y="41"/>
                    <a:pt x="23" y="41"/>
                  </a:cubicBezTo>
                  <a:cubicBezTo>
                    <a:pt x="23" y="41"/>
                    <a:pt x="23" y="41"/>
                    <a:pt x="23" y="41"/>
                  </a:cubicBezTo>
                  <a:close/>
                  <a:moveTo>
                    <a:pt x="14" y="41"/>
                  </a:moveTo>
                  <a:cubicBezTo>
                    <a:pt x="14" y="47"/>
                    <a:pt x="14" y="47"/>
                    <a:pt x="14" y="47"/>
                  </a:cubicBezTo>
                  <a:cubicBezTo>
                    <a:pt x="8" y="47"/>
                    <a:pt x="8" y="47"/>
                    <a:pt x="8" y="47"/>
                  </a:cubicBezTo>
                  <a:cubicBezTo>
                    <a:pt x="8" y="41"/>
                    <a:pt x="8" y="41"/>
                    <a:pt x="8" y="41"/>
                  </a:cubicBezTo>
                  <a:cubicBezTo>
                    <a:pt x="14" y="41"/>
                    <a:pt x="14" y="41"/>
                    <a:pt x="14" y="41"/>
                  </a:cubicBezTo>
                  <a:cubicBezTo>
                    <a:pt x="14" y="41"/>
                    <a:pt x="14" y="41"/>
                    <a:pt x="14" y="41"/>
                  </a:cubicBezTo>
                  <a:close/>
                  <a:moveTo>
                    <a:pt x="34" y="31"/>
                  </a:moveTo>
                  <a:cubicBezTo>
                    <a:pt x="34" y="36"/>
                    <a:pt x="34" y="36"/>
                    <a:pt x="34" y="36"/>
                  </a:cubicBezTo>
                  <a:cubicBezTo>
                    <a:pt x="28" y="36"/>
                    <a:pt x="28" y="36"/>
                    <a:pt x="28" y="36"/>
                  </a:cubicBezTo>
                  <a:cubicBezTo>
                    <a:pt x="28" y="31"/>
                    <a:pt x="28" y="31"/>
                    <a:pt x="28" y="31"/>
                  </a:cubicBezTo>
                  <a:cubicBezTo>
                    <a:pt x="34" y="31"/>
                    <a:pt x="34" y="31"/>
                    <a:pt x="34" y="31"/>
                  </a:cubicBezTo>
                  <a:cubicBezTo>
                    <a:pt x="34" y="31"/>
                    <a:pt x="34" y="31"/>
                    <a:pt x="34" y="31"/>
                  </a:cubicBezTo>
                  <a:close/>
                  <a:moveTo>
                    <a:pt x="23" y="31"/>
                  </a:moveTo>
                  <a:cubicBezTo>
                    <a:pt x="23" y="36"/>
                    <a:pt x="23" y="36"/>
                    <a:pt x="23" y="36"/>
                  </a:cubicBezTo>
                  <a:cubicBezTo>
                    <a:pt x="18" y="36"/>
                    <a:pt x="18" y="36"/>
                    <a:pt x="18" y="36"/>
                  </a:cubicBezTo>
                  <a:cubicBezTo>
                    <a:pt x="18" y="31"/>
                    <a:pt x="18" y="31"/>
                    <a:pt x="18" y="31"/>
                  </a:cubicBezTo>
                  <a:cubicBezTo>
                    <a:pt x="23" y="31"/>
                    <a:pt x="23" y="31"/>
                    <a:pt x="23" y="31"/>
                  </a:cubicBezTo>
                  <a:cubicBezTo>
                    <a:pt x="23" y="31"/>
                    <a:pt x="23" y="31"/>
                    <a:pt x="23" y="31"/>
                  </a:cubicBezTo>
                  <a:close/>
                  <a:moveTo>
                    <a:pt x="14" y="31"/>
                  </a:moveTo>
                  <a:cubicBezTo>
                    <a:pt x="14" y="36"/>
                    <a:pt x="14" y="36"/>
                    <a:pt x="14" y="36"/>
                  </a:cubicBezTo>
                  <a:cubicBezTo>
                    <a:pt x="8" y="36"/>
                    <a:pt x="8" y="36"/>
                    <a:pt x="8" y="36"/>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67" name="Freeform 2123"/>
            <p:cNvSpPr>
              <a:spLocks noEditPoints="1"/>
            </p:cNvSpPr>
            <p:nvPr/>
          </p:nvSpPr>
          <p:spPr bwMode="auto">
            <a:xfrm>
              <a:off x="15782925" y="3097213"/>
              <a:ext cx="153988" cy="552450"/>
            </a:xfrm>
            <a:custGeom>
              <a:avLst/>
              <a:gdLst>
                <a:gd name="T0" fmla="*/ 10 w 41"/>
                <a:gd name="T1" fmla="*/ 147 h 147"/>
                <a:gd name="T2" fmla="*/ 41 w 41"/>
                <a:gd name="T3" fmla="*/ 10 h 147"/>
                <a:gd name="T4" fmla="*/ 0 w 41"/>
                <a:gd name="T5" fmla="*/ 10 h 147"/>
                <a:gd name="T6" fmla="*/ 13 w 41"/>
                <a:gd name="T7" fmla="*/ 127 h 147"/>
                <a:gd name="T8" fmla="*/ 34 w 41"/>
                <a:gd name="T9" fmla="*/ 74 h 147"/>
                <a:gd name="T10" fmla="*/ 28 w 41"/>
                <a:gd name="T11" fmla="*/ 74 h 147"/>
                <a:gd name="T12" fmla="*/ 23 w 41"/>
                <a:gd name="T13" fmla="*/ 74 h 147"/>
                <a:gd name="T14" fmla="*/ 18 w 41"/>
                <a:gd name="T15" fmla="*/ 74 h 147"/>
                <a:gd name="T16" fmla="*/ 13 w 41"/>
                <a:gd name="T17" fmla="*/ 74 h 147"/>
                <a:gd name="T18" fmla="*/ 8 w 41"/>
                <a:gd name="T19" fmla="*/ 74 h 147"/>
                <a:gd name="T20" fmla="*/ 34 w 41"/>
                <a:gd name="T21" fmla="*/ 63 h 147"/>
                <a:gd name="T22" fmla="*/ 28 w 41"/>
                <a:gd name="T23" fmla="*/ 63 h 147"/>
                <a:gd name="T24" fmla="*/ 23 w 41"/>
                <a:gd name="T25" fmla="*/ 63 h 147"/>
                <a:gd name="T26" fmla="*/ 18 w 41"/>
                <a:gd name="T27" fmla="*/ 63 h 147"/>
                <a:gd name="T28" fmla="*/ 13 w 41"/>
                <a:gd name="T29" fmla="*/ 63 h 147"/>
                <a:gd name="T30" fmla="*/ 8 w 41"/>
                <a:gd name="T31" fmla="*/ 63 h 147"/>
                <a:gd name="T32" fmla="*/ 34 w 41"/>
                <a:gd name="T33" fmla="*/ 52 h 147"/>
                <a:gd name="T34" fmla="*/ 28 w 41"/>
                <a:gd name="T35" fmla="*/ 52 h 147"/>
                <a:gd name="T36" fmla="*/ 23 w 41"/>
                <a:gd name="T37" fmla="*/ 52 h 147"/>
                <a:gd name="T38" fmla="*/ 18 w 41"/>
                <a:gd name="T39" fmla="*/ 52 h 147"/>
                <a:gd name="T40" fmla="*/ 13 w 41"/>
                <a:gd name="T41" fmla="*/ 52 h 147"/>
                <a:gd name="T42" fmla="*/ 8 w 41"/>
                <a:gd name="T43" fmla="*/ 52 h 147"/>
                <a:gd name="T44" fmla="*/ 34 w 41"/>
                <a:gd name="T45" fmla="*/ 42 h 147"/>
                <a:gd name="T46" fmla="*/ 28 w 41"/>
                <a:gd name="T47" fmla="*/ 42 h 147"/>
                <a:gd name="T48" fmla="*/ 23 w 41"/>
                <a:gd name="T49" fmla="*/ 42 h 147"/>
                <a:gd name="T50" fmla="*/ 18 w 41"/>
                <a:gd name="T51" fmla="*/ 42 h 147"/>
                <a:gd name="T52" fmla="*/ 13 w 41"/>
                <a:gd name="T53" fmla="*/ 42 h 147"/>
                <a:gd name="T54" fmla="*/ 8 w 41"/>
                <a:gd name="T55" fmla="*/ 42 h 147"/>
                <a:gd name="T56" fmla="*/ 34 w 41"/>
                <a:gd name="T57" fmla="*/ 31 h 147"/>
                <a:gd name="T58" fmla="*/ 28 w 41"/>
                <a:gd name="T59" fmla="*/ 31 h 147"/>
                <a:gd name="T60" fmla="*/ 23 w 41"/>
                <a:gd name="T61" fmla="*/ 31 h 147"/>
                <a:gd name="T62" fmla="*/ 18 w 41"/>
                <a:gd name="T63" fmla="*/ 31 h 147"/>
                <a:gd name="T64" fmla="*/ 13 w 41"/>
                <a:gd name="T65" fmla="*/ 31 h 147"/>
                <a:gd name="T66" fmla="*/ 8 w 41"/>
                <a:gd name="T67" fmla="*/ 31 h 147"/>
                <a:gd name="T68" fmla="*/ 34 w 41"/>
                <a:gd name="T69" fmla="*/ 20 h 147"/>
                <a:gd name="T70" fmla="*/ 28 w 41"/>
                <a:gd name="T71" fmla="*/ 20 h 147"/>
                <a:gd name="T72" fmla="*/ 23 w 41"/>
                <a:gd name="T73" fmla="*/ 20 h 147"/>
                <a:gd name="T74" fmla="*/ 18 w 41"/>
                <a:gd name="T75" fmla="*/ 20 h 147"/>
                <a:gd name="T76" fmla="*/ 13 w 41"/>
                <a:gd name="T77" fmla="*/ 20 h 147"/>
                <a:gd name="T78" fmla="*/ 8 w 41"/>
                <a:gd name="T79" fmla="*/ 20 h 147"/>
                <a:gd name="T80" fmla="*/ 34 w 41"/>
                <a:gd name="T81" fmla="*/ 9 h 147"/>
                <a:gd name="T82" fmla="*/ 28 w 41"/>
                <a:gd name="T83" fmla="*/ 9 h 147"/>
                <a:gd name="T84" fmla="*/ 23 w 41"/>
                <a:gd name="T85" fmla="*/ 9 h 147"/>
                <a:gd name="T86" fmla="*/ 18 w 41"/>
                <a:gd name="T87" fmla="*/ 9 h 147"/>
                <a:gd name="T88" fmla="*/ 13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10" y="147"/>
                  </a:cubicBezTo>
                  <a:cubicBezTo>
                    <a:pt x="32" y="147"/>
                    <a:pt x="32" y="147"/>
                    <a:pt x="32" y="147"/>
                  </a:cubicBezTo>
                  <a:cubicBezTo>
                    <a:pt x="37" y="147"/>
                    <a:pt x="41" y="143"/>
                    <a:pt x="41" y="137"/>
                  </a:cubicBezTo>
                  <a:cubicBezTo>
                    <a:pt x="41" y="10"/>
                    <a:pt x="41" y="10"/>
                    <a:pt x="41" y="10"/>
                  </a:cubicBezTo>
                  <a:cubicBezTo>
                    <a:pt x="41" y="4"/>
                    <a:pt x="37" y="0"/>
                    <a:pt x="32" y="0"/>
                  </a:cubicBezTo>
                  <a:cubicBezTo>
                    <a:pt x="10" y="0"/>
                    <a:pt x="10" y="0"/>
                    <a:pt x="10" y="0"/>
                  </a:cubicBezTo>
                  <a:cubicBezTo>
                    <a:pt x="4" y="0"/>
                    <a:pt x="0" y="4"/>
                    <a:pt x="0" y="10"/>
                  </a:cubicBezTo>
                  <a:close/>
                  <a:moveTo>
                    <a:pt x="28" y="127"/>
                  </a:moveTo>
                  <a:cubicBezTo>
                    <a:pt x="28" y="131"/>
                    <a:pt x="25" y="134"/>
                    <a:pt x="21" y="134"/>
                  </a:cubicBezTo>
                  <a:cubicBezTo>
                    <a:pt x="17" y="134"/>
                    <a:pt x="13" y="131"/>
                    <a:pt x="13" y="127"/>
                  </a:cubicBezTo>
                  <a:cubicBezTo>
                    <a:pt x="13" y="123"/>
                    <a:pt x="17" y="119"/>
                    <a:pt x="21" y="119"/>
                  </a:cubicBezTo>
                  <a:cubicBezTo>
                    <a:pt x="25" y="119"/>
                    <a:pt x="28" y="123"/>
                    <a:pt x="28" y="127"/>
                  </a:cubicBezTo>
                  <a:close/>
                  <a:moveTo>
                    <a:pt x="34" y="74"/>
                  </a:moveTo>
                  <a:cubicBezTo>
                    <a:pt x="34" y="80"/>
                    <a:pt x="34" y="80"/>
                    <a:pt x="34" y="80"/>
                  </a:cubicBezTo>
                  <a:cubicBezTo>
                    <a:pt x="28" y="80"/>
                    <a:pt x="28" y="80"/>
                    <a:pt x="28" y="80"/>
                  </a:cubicBezTo>
                  <a:cubicBezTo>
                    <a:pt x="28" y="74"/>
                    <a:pt x="28" y="74"/>
                    <a:pt x="28" y="74"/>
                  </a:cubicBezTo>
                  <a:cubicBezTo>
                    <a:pt x="34" y="74"/>
                    <a:pt x="34" y="74"/>
                    <a:pt x="34" y="74"/>
                  </a:cubicBezTo>
                  <a:cubicBezTo>
                    <a:pt x="34" y="74"/>
                    <a:pt x="34" y="74"/>
                    <a:pt x="34" y="74"/>
                  </a:cubicBezTo>
                  <a:close/>
                  <a:moveTo>
                    <a:pt x="23" y="74"/>
                  </a:moveTo>
                  <a:cubicBezTo>
                    <a:pt x="23" y="80"/>
                    <a:pt x="23" y="80"/>
                    <a:pt x="23" y="80"/>
                  </a:cubicBezTo>
                  <a:cubicBezTo>
                    <a:pt x="18" y="80"/>
                    <a:pt x="18" y="80"/>
                    <a:pt x="18" y="80"/>
                  </a:cubicBezTo>
                  <a:cubicBezTo>
                    <a:pt x="18" y="74"/>
                    <a:pt x="18" y="74"/>
                    <a:pt x="18" y="74"/>
                  </a:cubicBezTo>
                  <a:cubicBezTo>
                    <a:pt x="23" y="74"/>
                    <a:pt x="23" y="74"/>
                    <a:pt x="23" y="74"/>
                  </a:cubicBezTo>
                  <a:cubicBezTo>
                    <a:pt x="23" y="74"/>
                    <a:pt x="23" y="74"/>
                    <a:pt x="23" y="74"/>
                  </a:cubicBezTo>
                  <a:close/>
                  <a:moveTo>
                    <a:pt x="13" y="74"/>
                  </a:moveTo>
                  <a:cubicBezTo>
                    <a:pt x="13" y="80"/>
                    <a:pt x="13" y="80"/>
                    <a:pt x="13" y="80"/>
                  </a:cubicBezTo>
                  <a:cubicBezTo>
                    <a:pt x="8" y="80"/>
                    <a:pt x="8" y="80"/>
                    <a:pt x="8" y="80"/>
                  </a:cubicBezTo>
                  <a:cubicBezTo>
                    <a:pt x="8" y="74"/>
                    <a:pt x="8" y="74"/>
                    <a:pt x="8" y="74"/>
                  </a:cubicBezTo>
                  <a:cubicBezTo>
                    <a:pt x="13" y="74"/>
                    <a:pt x="13" y="74"/>
                    <a:pt x="13" y="74"/>
                  </a:cubicBezTo>
                  <a:cubicBezTo>
                    <a:pt x="13" y="74"/>
                    <a:pt x="13" y="74"/>
                    <a:pt x="13"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4" y="42"/>
                  </a:moveTo>
                  <a:cubicBezTo>
                    <a:pt x="34" y="47"/>
                    <a:pt x="34" y="47"/>
                    <a:pt x="34" y="47"/>
                  </a:cubicBezTo>
                  <a:cubicBezTo>
                    <a:pt x="28" y="47"/>
                    <a:pt x="28" y="47"/>
                    <a:pt x="28" y="47"/>
                  </a:cubicBezTo>
                  <a:cubicBezTo>
                    <a:pt x="28" y="42"/>
                    <a:pt x="28" y="42"/>
                    <a:pt x="28" y="42"/>
                  </a:cubicBezTo>
                  <a:cubicBezTo>
                    <a:pt x="34" y="42"/>
                    <a:pt x="34" y="42"/>
                    <a:pt x="34" y="42"/>
                  </a:cubicBezTo>
                  <a:cubicBezTo>
                    <a:pt x="34" y="42"/>
                    <a:pt x="34" y="42"/>
                    <a:pt x="34" y="42"/>
                  </a:cubicBezTo>
                  <a:close/>
                  <a:moveTo>
                    <a:pt x="23" y="42"/>
                  </a:moveTo>
                  <a:cubicBezTo>
                    <a:pt x="23" y="47"/>
                    <a:pt x="23" y="47"/>
                    <a:pt x="23" y="47"/>
                  </a:cubicBezTo>
                  <a:cubicBezTo>
                    <a:pt x="18" y="47"/>
                    <a:pt x="18" y="47"/>
                    <a:pt x="18" y="47"/>
                  </a:cubicBezTo>
                  <a:cubicBezTo>
                    <a:pt x="18" y="42"/>
                    <a:pt x="18" y="42"/>
                    <a:pt x="18" y="42"/>
                  </a:cubicBezTo>
                  <a:cubicBezTo>
                    <a:pt x="23" y="42"/>
                    <a:pt x="23" y="42"/>
                    <a:pt x="23" y="42"/>
                  </a:cubicBezTo>
                  <a:cubicBezTo>
                    <a:pt x="23" y="42"/>
                    <a:pt x="23" y="42"/>
                    <a:pt x="23" y="42"/>
                  </a:cubicBezTo>
                  <a:close/>
                  <a:moveTo>
                    <a:pt x="13" y="42"/>
                  </a:moveTo>
                  <a:cubicBezTo>
                    <a:pt x="13" y="47"/>
                    <a:pt x="13" y="47"/>
                    <a:pt x="13" y="47"/>
                  </a:cubicBezTo>
                  <a:cubicBezTo>
                    <a:pt x="8" y="47"/>
                    <a:pt x="8" y="47"/>
                    <a:pt x="8" y="47"/>
                  </a:cubicBezTo>
                  <a:cubicBezTo>
                    <a:pt x="8" y="42"/>
                    <a:pt x="8" y="42"/>
                    <a:pt x="8" y="42"/>
                  </a:cubicBezTo>
                  <a:cubicBezTo>
                    <a:pt x="13" y="42"/>
                    <a:pt x="13" y="42"/>
                    <a:pt x="13" y="42"/>
                  </a:cubicBezTo>
                  <a:cubicBezTo>
                    <a:pt x="13" y="42"/>
                    <a:pt x="13" y="42"/>
                    <a:pt x="13" y="42"/>
                  </a:cubicBezTo>
                  <a:close/>
                  <a:moveTo>
                    <a:pt x="34" y="31"/>
                  </a:moveTo>
                  <a:cubicBezTo>
                    <a:pt x="34" y="37"/>
                    <a:pt x="34" y="37"/>
                    <a:pt x="34" y="37"/>
                  </a:cubicBezTo>
                  <a:cubicBezTo>
                    <a:pt x="28" y="37"/>
                    <a:pt x="28" y="37"/>
                    <a:pt x="28" y="37"/>
                  </a:cubicBezTo>
                  <a:cubicBezTo>
                    <a:pt x="28" y="31"/>
                    <a:pt x="28" y="31"/>
                    <a:pt x="28" y="31"/>
                  </a:cubicBezTo>
                  <a:cubicBezTo>
                    <a:pt x="34" y="31"/>
                    <a:pt x="34" y="31"/>
                    <a:pt x="34" y="31"/>
                  </a:cubicBezTo>
                  <a:cubicBezTo>
                    <a:pt x="34" y="31"/>
                    <a:pt x="34" y="31"/>
                    <a:pt x="34" y="31"/>
                  </a:cubicBezTo>
                  <a:close/>
                  <a:moveTo>
                    <a:pt x="23" y="31"/>
                  </a:moveTo>
                  <a:cubicBezTo>
                    <a:pt x="23" y="37"/>
                    <a:pt x="23" y="37"/>
                    <a:pt x="23" y="37"/>
                  </a:cubicBezTo>
                  <a:cubicBezTo>
                    <a:pt x="18" y="37"/>
                    <a:pt x="18" y="37"/>
                    <a:pt x="18" y="37"/>
                  </a:cubicBezTo>
                  <a:cubicBezTo>
                    <a:pt x="18" y="31"/>
                    <a:pt x="18" y="31"/>
                    <a:pt x="18" y="31"/>
                  </a:cubicBezTo>
                  <a:cubicBezTo>
                    <a:pt x="23" y="31"/>
                    <a:pt x="23" y="31"/>
                    <a:pt x="23" y="31"/>
                  </a:cubicBezTo>
                  <a:cubicBezTo>
                    <a:pt x="23" y="31"/>
                    <a:pt x="23" y="31"/>
                    <a:pt x="23" y="31"/>
                  </a:cubicBezTo>
                  <a:close/>
                  <a:moveTo>
                    <a:pt x="13" y="31"/>
                  </a:moveTo>
                  <a:cubicBezTo>
                    <a:pt x="13" y="37"/>
                    <a:pt x="13" y="37"/>
                    <a:pt x="13" y="37"/>
                  </a:cubicBezTo>
                  <a:cubicBezTo>
                    <a:pt x="8" y="37"/>
                    <a:pt x="8" y="37"/>
                    <a:pt x="8" y="37"/>
                  </a:cubicBezTo>
                  <a:cubicBezTo>
                    <a:pt x="8" y="31"/>
                    <a:pt x="8" y="31"/>
                    <a:pt x="8" y="31"/>
                  </a:cubicBezTo>
                  <a:cubicBezTo>
                    <a:pt x="13" y="31"/>
                    <a:pt x="13" y="31"/>
                    <a:pt x="13" y="31"/>
                  </a:cubicBezTo>
                  <a:cubicBezTo>
                    <a:pt x="13" y="31"/>
                    <a:pt x="13" y="31"/>
                    <a:pt x="13"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68" name="Freeform 2124"/>
            <p:cNvSpPr>
              <a:spLocks noEditPoints="1"/>
            </p:cNvSpPr>
            <p:nvPr/>
          </p:nvSpPr>
          <p:spPr bwMode="auto">
            <a:xfrm>
              <a:off x="16005175" y="3097213"/>
              <a:ext cx="149225" cy="552450"/>
            </a:xfrm>
            <a:custGeom>
              <a:avLst/>
              <a:gdLst>
                <a:gd name="T0" fmla="*/ 9 w 40"/>
                <a:gd name="T1" fmla="*/ 147 h 147"/>
                <a:gd name="T2" fmla="*/ 40 w 40"/>
                <a:gd name="T3" fmla="*/ 10 h 147"/>
                <a:gd name="T4" fmla="*/ 0 w 40"/>
                <a:gd name="T5" fmla="*/ 10 h 147"/>
                <a:gd name="T6" fmla="*/ 13 w 40"/>
                <a:gd name="T7" fmla="*/ 127 h 147"/>
                <a:gd name="T8" fmla="*/ 33 w 40"/>
                <a:gd name="T9" fmla="*/ 74 h 147"/>
                <a:gd name="T10" fmla="*/ 27 w 40"/>
                <a:gd name="T11" fmla="*/ 74 h 147"/>
                <a:gd name="T12" fmla="*/ 23 w 40"/>
                <a:gd name="T13" fmla="*/ 74 h 147"/>
                <a:gd name="T14" fmla="*/ 17 w 40"/>
                <a:gd name="T15" fmla="*/ 74 h 147"/>
                <a:gd name="T16" fmla="*/ 13 w 40"/>
                <a:gd name="T17" fmla="*/ 74 h 147"/>
                <a:gd name="T18" fmla="*/ 7 w 40"/>
                <a:gd name="T19" fmla="*/ 74 h 147"/>
                <a:gd name="T20" fmla="*/ 33 w 40"/>
                <a:gd name="T21" fmla="*/ 63 h 147"/>
                <a:gd name="T22" fmla="*/ 27 w 40"/>
                <a:gd name="T23" fmla="*/ 63 h 147"/>
                <a:gd name="T24" fmla="*/ 23 w 40"/>
                <a:gd name="T25" fmla="*/ 63 h 147"/>
                <a:gd name="T26" fmla="*/ 17 w 40"/>
                <a:gd name="T27" fmla="*/ 63 h 147"/>
                <a:gd name="T28" fmla="*/ 13 w 40"/>
                <a:gd name="T29" fmla="*/ 63 h 147"/>
                <a:gd name="T30" fmla="*/ 7 w 40"/>
                <a:gd name="T31" fmla="*/ 63 h 147"/>
                <a:gd name="T32" fmla="*/ 33 w 40"/>
                <a:gd name="T33" fmla="*/ 52 h 147"/>
                <a:gd name="T34" fmla="*/ 27 w 40"/>
                <a:gd name="T35" fmla="*/ 52 h 147"/>
                <a:gd name="T36" fmla="*/ 23 w 40"/>
                <a:gd name="T37" fmla="*/ 52 h 147"/>
                <a:gd name="T38" fmla="*/ 17 w 40"/>
                <a:gd name="T39" fmla="*/ 52 h 147"/>
                <a:gd name="T40" fmla="*/ 13 w 40"/>
                <a:gd name="T41" fmla="*/ 52 h 147"/>
                <a:gd name="T42" fmla="*/ 7 w 40"/>
                <a:gd name="T43" fmla="*/ 52 h 147"/>
                <a:gd name="T44" fmla="*/ 33 w 40"/>
                <a:gd name="T45" fmla="*/ 42 h 147"/>
                <a:gd name="T46" fmla="*/ 27 w 40"/>
                <a:gd name="T47" fmla="*/ 42 h 147"/>
                <a:gd name="T48" fmla="*/ 23 w 40"/>
                <a:gd name="T49" fmla="*/ 42 h 147"/>
                <a:gd name="T50" fmla="*/ 17 w 40"/>
                <a:gd name="T51" fmla="*/ 42 h 147"/>
                <a:gd name="T52" fmla="*/ 13 w 40"/>
                <a:gd name="T53" fmla="*/ 42 h 147"/>
                <a:gd name="T54" fmla="*/ 7 w 40"/>
                <a:gd name="T55" fmla="*/ 42 h 147"/>
                <a:gd name="T56" fmla="*/ 33 w 40"/>
                <a:gd name="T57" fmla="*/ 31 h 147"/>
                <a:gd name="T58" fmla="*/ 27 w 40"/>
                <a:gd name="T59" fmla="*/ 31 h 147"/>
                <a:gd name="T60" fmla="*/ 23 w 40"/>
                <a:gd name="T61" fmla="*/ 31 h 147"/>
                <a:gd name="T62" fmla="*/ 17 w 40"/>
                <a:gd name="T63" fmla="*/ 31 h 147"/>
                <a:gd name="T64" fmla="*/ 13 w 40"/>
                <a:gd name="T65" fmla="*/ 31 h 147"/>
                <a:gd name="T66" fmla="*/ 7 w 40"/>
                <a:gd name="T67" fmla="*/ 31 h 147"/>
                <a:gd name="T68" fmla="*/ 33 w 40"/>
                <a:gd name="T69" fmla="*/ 20 h 147"/>
                <a:gd name="T70" fmla="*/ 27 w 40"/>
                <a:gd name="T71" fmla="*/ 20 h 147"/>
                <a:gd name="T72" fmla="*/ 23 w 40"/>
                <a:gd name="T73" fmla="*/ 20 h 147"/>
                <a:gd name="T74" fmla="*/ 17 w 40"/>
                <a:gd name="T75" fmla="*/ 20 h 147"/>
                <a:gd name="T76" fmla="*/ 13 w 40"/>
                <a:gd name="T77" fmla="*/ 20 h 147"/>
                <a:gd name="T78" fmla="*/ 7 w 40"/>
                <a:gd name="T79" fmla="*/ 20 h 147"/>
                <a:gd name="T80" fmla="*/ 33 w 40"/>
                <a:gd name="T81" fmla="*/ 9 h 147"/>
                <a:gd name="T82" fmla="*/ 27 w 40"/>
                <a:gd name="T83" fmla="*/ 9 h 147"/>
                <a:gd name="T84" fmla="*/ 23 w 40"/>
                <a:gd name="T85" fmla="*/ 9 h 147"/>
                <a:gd name="T86" fmla="*/ 17 w 40"/>
                <a:gd name="T87" fmla="*/ 9 h 147"/>
                <a:gd name="T88" fmla="*/ 13 w 40"/>
                <a:gd name="T89" fmla="*/ 9 h 147"/>
                <a:gd name="T90" fmla="*/ 7 w 40"/>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7">
                  <a:moveTo>
                    <a:pt x="0" y="10"/>
                  </a:moveTo>
                  <a:cubicBezTo>
                    <a:pt x="0" y="137"/>
                    <a:pt x="0" y="137"/>
                    <a:pt x="0" y="137"/>
                  </a:cubicBezTo>
                  <a:cubicBezTo>
                    <a:pt x="0" y="143"/>
                    <a:pt x="4" y="147"/>
                    <a:pt x="9" y="147"/>
                  </a:cubicBezTo>
                  <a:cubicBezTo>
                    <a:pt x="31" y="147"/>
                    <a:pt x="31" y="147"/>
                    <a:pt x="31" y="147"/>
                  </a:cubicBezTo>
                  <a:cubicBezTo>
                    <a:pt x="36" y="147"/>
                    <a:pt x="40" y="143"/>
                    <a:pt x="40" y="137"/>
                  </a:cubicBezTo>
                  <a:cubicBezTo>
                    <a:pt x="40" y="10"/>
                    <a:pt x="40" y="10"/>
                    <a:pt x="40" y="10"/>
                  </a:cubicBezTo>
                  <a:cubicBezTo>
                    <a:pt x="40" y="4"/>
                    <a:pt x="36" y="0"/>
                    <a:pt x="31" y="0"/>
                  </a:cubicBezTo>
                  <a:cubicBezTo>
                    <a:pt x="9" y="0"/>
                    <a:pt x="9" y="0"/>
                    <a:pt x="9" y="0"/>
                  </a:cubicBezTo>
                  <a:cubicBezTo>
                    <a:pt x="4" y="0"/>
                    <a:pt x="0" y="4"/>
                    <a:pt x="0" y="10"/>
                  </a:cubicBezTo>
                  <a:close/>
                  <a:moveTo>
                    <a:pt x="27" y="127"/>
                  </a:moveTo>
                  <a:cubicBezTo>
                    <a:pt x="27" y="131"/>
                    <a:pt x="24" y="134"/>
                    <a:pt x="20" y="134"/>
                  </a:cubicBezTo>
                  <a:cubicBezTo>
                    <a:pt x="16" y="134"/>
                    <a:pt x="13" y="131"/>
                    <a:pt x="13" y="127"/>
                  </a:cubicBezTo>
                  <a:cubicBezTo>
                    <a:pt x="13" y="123"/>
                    <a:pt x="16" y="119"/>
                    <a:pt x="20" y="119"/>
                  </a:cubicBezTo>
                  <a:cubicBezTo>
                    <a:pt x="24" y="119"/>
                    <a:pt x="27" y="123"/>
                    <a:pt x="27"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69" name="Freeform 2125"/>
            <p:cNvSpPr>
              <a:spLocks noEditPoints="1"/>
            </p:cNvSpPr>
            <p:nvPr/>
          </p:nvSpPr>
          <p:spPr bwMode="auto">
            <a:xfrm>
              <a:off x="16222663"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7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7 w 41"/>
                <a:gd name="T23" fmla="*/ 63 h 147"/>
                <a:gd name="T24" fmla="*/ 23 w 41"/>
                <a:gd name="T25" fmla="*/ 63 h 147"/>
                <a:gd name="T26" fmla="*/ 17 w 41"/>
                <a:gd name="T27" fmla="*/ 63 h 147"/>
                <a:gd name="T28" fmla="*/ 13 w 41"/>
                <a:gd name="T29" fmla="*/ 63 h 147"/>
                <a:gd name="T30" fmla="*/ 7 w 41"/>
                <a:gd name="T31" fmla="*/ 63 h 147"/>
                <a:gd name="T32" fmla="*/ 33 w 41"/>
                <a:gd name="T33" fmla="*/ 52 h 147"/>
                <a:gd name="T34" fmla="*/ 27 w 41"/>
                <a:gd name="T35" fmla="*/ 52 h 147"/>
                <a:gd name="T36" fmla="*/ 23 w 41"/>
                <a:gd name="T37" fmla="*/ 52 h 147"/>
                <a:gd name="T38" fmla="*/ 17 w 41"/>
                <a:gd name="T39" fmla="*/ 52 h 147"/>
                <a:gd name="T40" fmla="*/ 13 w 41"/>
                <a:gd name="T41" fmla="*/ 52 h 147"/>
                <a:gd name="T42" fmla="*/ 7 w 41"/>
                <a:gd name="T43" fmla="*/ 52 h 147"/>
                <a:gd name="T44" fmla="*/ 33 w 41"/>
                <a:gd name="T45" fmla="*/ 42 h 147"/>
                <a:gd name="T46" fmla="*/ 27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7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7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7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1" y="147"/>
                    <a:pt x="31" y="147"/>
                    <a:pt x="31" y="147"/>
                  </a:cubicBezTo>
                  <a:cubicBezTo>
                    <a:pt x="36" y="147"/>
                    <a:pt x="41" y="143"/>
                    <a:pt x="41" y="137"/>
                  </a:cubicBezTo>
                  <a:cubicBezTo>
                    <a:pt x="41" y="10"/>
                    <a:pt x="41" y="10"/>
                    <a:pt x="41" y="10"/>
                  </a:cubicBezTo>
                  <a:cubicBezTo>
                    <a:pt x="41" y="4"/>
                    <a:pt x="36" y="0"/>
                    <a:pt x="31" y="0"/>
                  </a:cubicBezTo>
                  <a:cubicBezTo>
                    <a:pt x="9" y="0"/>
                    <a:pt x="9" y="0"/>
                    <a:pt x="9" y="0"/>
                  </a:cubicBezTo>
                  <a:cubicBezTo>
                    <a:pt x="4" y="0"/>
                    <a:pt x="0" y="4"/>
                    <a:pt x="0" y="10"/>
                  </a:cubicBezTo>
                  <a:close/>
                  <a:moveTo>
                    <a:pt x="28" y="127"/>
                  </a:moveTo>
                  <a:cubicBezTo>
                    <a:pt x="28" y="131"/>
                    <a:pt x="24" y="134"/>
                    <a:pt x="20" y="134"/>
                  </a:cubicBezTo>
                  <a:cubicBezTo>
                    <a:pt x="16" y="134"/>
                    <a:pt x="13" y="131"/>
                    <a:pt x="13" y="127"/>
                  </a:cubicBezTo>
                  <a:cubicBezTo>
                    <a:pt x="13" y="123"/>
                    <a:pt x="16" y="119"/>
                    <a:pt x="20" y="119"/>
                  </a:cubicBezTo>
                  <a:cubicBezTo>
                    <a:pt x="24" y="119"/>
                    <a:pt x="28" y="123"/>
                    <a:pt x="28"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70" name="Freeform 2126"/>
            <p:cNvSpPr>
              <a:spLocks noEditPoints="1"/>
            </p:cNvSpPr>
            <p:nvPr/>
          </p:nvSpPr>
          <p:spPr bwMode="auto">
            <a:xfrm>
              <a:off x="16440150"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8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8 w 41"/>
                <a:gd name="T23" fmla="*/ 63 h 147"/>
                <a:gd name="T24" fmla="*/ 23 w 41"/>
                <a:gd name="T25" fmla="*/ 63 h 147"/>
                <a:gd name="T26" fmla="*/ 17 w 41"/>
                <a:gd name="T27" fmla="*/ 63 h 147"/>
                <a:gd name="T28" fmla="*/ 13 w 41"/>
                <a:gd name="T29" fmla="*/ 63 h 147"/>
                <a:gd name="T30" fmla="*/ 7 w 41"/>
                <a:gd name="T31" fmla="*/ 63 h 147"/>
                <a:gd name="T32" fmla="*/ 33 w 41"/>
                <a:gd name="T33" fmla="*/ 52 h 147"/>
                <a:gd name="T34" fmla="*/ 28 w 41"/>
                <a:gd name="T35" fmla="*/ 52 h 147"/>
                <a:gd name="T36" fmla="*/ 23 w 41"/>
                <a:gd name="T37" fmla="*/ 52 h 147"/>
                <a:gd name="T38" fmla="*/ 17 w 41"/>
                <a:gd name="T39" fmla="*/ 52 h 147"/>
                <a:gd name="T40" fmla="*/ 13 w 41"/>
                <a:gd name="T41" fmla="*/ 52 h 147"/>
                <a:gd name="T42" fmla="*/ 7 w 41"/>
                <a:gd name="T43" fmla="*/ 52 h 147"/>
                <a:gd name="T44" fmla="*/ 33 w 41"/>
                <a:gd name="T45" fmla="*/ 42 h 147"/>
                <a:gd name="T46" fmla="*/ 28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8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8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8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1" y="147"/>
                    <a:pt x="31" y="147"/>
                    <a:pt x="31" y="147"/>
                  </a:cubicBezTo>
                  <a:cubicBezTo>
                    <a:pt x="37" y="147"/>
                    <a:pt x="41" y="143"/>
                    <a:pt x="41" y="137"/>
                  </a:cubicBezTo>
                  <a:cubicBezTo>
                    <a:pt x="41" y="10"/>
                    <a:pt x="41" y="10"/>
                    <a:pt x="41" y="10"/>
                  </a:cubicBezTo>
                  <a:cubicBezTo>
                    <a:pt x="41" y="4"/>
                    <a:pt x="37" y="0"/>
                    <a:pt x="31" y="0"/>
                  </a:cubicBezTo>
                  <a:cubicBezTo>
                    <a:pt x="9" y="0"/>
                    <a:pt x="9" y="0"/>
                    <a:pt x="9" y="0"/>
                  </a:cubicBezTo>
                  <a:cubicBezTo>
                    <a:pt x="4" y="0"/>
                    <a:pt x="0" y="4"/>
                    <a:pt x="0" y="10"/>
                  </a:cubicBezTo>
                  <a:close/>
                  <a:moveTo>
                    <a:pt x="28" y="127"/>
                  </a:moveTo>
                  <a:cubicBezTo>
                    <a:pt x="28" y="131"/>
                    <a:pt x="25" y="134"/>
                    <a:pt x="20" y="134"/>
                  </a:cubicBezTo>
                  <a:cubicBezTo>
                    <a:pt x="16" y="134"/>
                    <a:pt x="13" y="131"/>
                    <a:pt x="13" y="127"/>
                  </a:cubicBezTo>
                  <a:cubicBezTo>
                    <a:pt x="13" y="123"/>
                    <a:pt x="16" y="119"/>
                    <a:pt x="20" y="119"/>
                  </a:cubicBezTo>
                  <a:cubicBezTo>
                    <a:pt x="25" y="119"/>
                    <a:pt x="28" y="123"/>
                    <a:pt x="28" y="127"/>
                  </a:cubicBezTo>
                  <a:close/>
                  <a:moveTo>
                    <a:pt x="33" y="74"/>
                  </a:moveTo>
                  <a:cubicBezTo>
                    <a:pt x="33" y="80"/>
                    <a:pt x="33" y="80"/>
                    <a:pt x="33" y="80"/>
                  </a:cubicBezTo>
                  <a:cubicBezTo>
                    <a:pt x="28" y="80"/>
                    <a:pt x="28" y="80"/>
                    <a:pt x="28" y="80"/>
                  </a:cubicBezTo>
                  <a:cubicBezTo>
                    <a:pt x="28" y="74"/>
                    <a:pt x="28" y="74"/>
                    <a:pt x="28"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8" y="47"/>
                    <a:pt x="28" y="47"/>
                    <a:pt x="28" y="47"/>
                  </a:cubicBezTo>
                  <a:cubicBezTo>
                    <a:pt x="28" y="42"/>
                    <a:pt x="28" y="42"/>
                    <a:pt x="28"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8" y="37"/>
                    <a:pt x="28" y="37"/>
                    <a:pt x="28" y="37"/>
                  </a:cubicBezTo>
                  <a:cubicBezTo>
                    <a:pt x="28" y="31"/>
                    <a:pt x="28" y="31"/>
                    <a:pt x="28"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71" name="Freeform 2127"/>
            <p:cNvSpPr>
              <a:spLocks noEditPoints="1"/>
            </p:cNvSpPr>
            <p:nvPr/>
          </p:nvSpPr>
          <p:spPr bwMode="auto">
            <a:xfrm>
              <a:off x="16657638" y="3097213"/>
              <a:ext cx="153988" cy="552450"/>
            </a:xfrm>
            <a:custGeom>
              <a:avLst/>
              <a:gdLst>
                <a:gd name="T0" fmla="*/ 10 w 41"/>
                <a:gd name="T1" fmla="*/ 147 h 147"/>
                <a:gd name="T2" fmla="*/ 41 w 41"/>
                <a:gd name="T3" fmla="*/ 10 h 147"/>
                <a:gd name="T4" fmla="*/ 0 w 41"/>
                <a:gd name="T5" fmla="*/ 10 h 147"/>
                <a:gd name="T6" fmla="*/ 13 w 41"/>
                <a:gd name="T7" fmla="*/ 127 h 147"/>
                <a:gd name="T8" fmla="*/ 34 w 41"/>
                <a:gd name="T9" fmla="*/ 74 h 147"/>
                <a:gd name="T10" fmla="*/ 28 w 41"/>
                <a:gd name="T11" fmla="*/ 74 h 147"/>
                <a:gd name="T12" fmla="*/ 23 w 41"/>
                <a:gd name="T13" fmla="*/ 74 h 147"/>
                <a:gd name="T14" fmla="*/ 18 w 41"/>
                <a:gd name="T15" fmla="*/ 74 h 147"/>
                <a:gd name="T16" fmla="*/ 14 w 41"/>
                <a:gd name="T17" fmla="*/ 74 h 147"/>
                <a:gd name="T18" fmla="*/ 8 w 41"/>
                <a:gd name="T19" fmla="*/ 74 h 147"/>
                <a:gd name="T20" fmla="*/ 34 w 41"/>
                <a:gd name="T21" fmla="*/ 63 h 147"/>
                <a:gd name="T22" fmla="*/ 28 w 41"/>
                <a:gd name="T23" fmla="*/ 63 h 147"/>
                <a:gd name="T24" fmla="*/ 23 w 41"/>
                <a:gd name="T25" fmla="*/ 63 h 147"/>
                <a:gd name="T26" fmla="*/ 18 w 41"/>
                <a:gd name="T27" fmla="*/ 63 h 147"/>
                <a:gd name="T28" fmla="*/ 14 w 41"/>
                <a:gd name="T29" fmla="*/ 63 h 147"/>
                <a:gd name="T30" fmla="*/ 8 w 41"/>
                <a:gd name="T31" fmla="*/ 63 h 147"/>
                <a:gd name="T32" fmla="*/ 34 w 41"/>
                <a:gd name="T33" fmla="*/ 52 h 147"/>
                <a:gd name="T34" fmla="*/ 28 w 41"/>
                <a:gd name="T35" fmla="*/ 52 h 147"/>
                <a:gd name="T36" fmla="*/ 23 w 41"/>
                <a:gd name="T37" fmla="*/ 52 h 147"/>
                <a:gd name="T38" fmla="*/ 18 w 41"/>
                <a:gd name="T39" fmla="*/ 52 h 147"/>
                <a:gd name="T40" fmla="*/ 14 w 41"/>
                <a:gd name="T41" fmla="*/ 52 h 147"/>
                <a:gd name="T42" fmla="*/ 8 w 41"/>
                <a:gd name="T43" fmla="*/ 52 h 147"/>
                <a:gd name="T44" fmla="*/ 34 w 41"/>
                <a:gd name="T45" fmla="*/ 42 h 147"/>
                <a:gd name="T46" fmla="*/ 28 w 41"/>
                <a:gd name="T47" fmla="*/ 42 h 147"/>
                <a:gd name="T48" fmla="*/ 23 w 41"/>
                <a:gd name="T49" fmla="*/ 42 h 147"/>
                <a:gd name="T50" fmla="*/ 18 w 41"/>
                <a:gd name="T51" fmla="*/ 42 h 147"/>
                <a:gd name="T52" fmla="*/ 14 w 41"/>
                <a:gd name="T53" fmla="*/ 42 h 147"/>
                <a:gd name="T54" fmla="*/ 8 w 41"/>
                <a:gd name="T55" fmla="*/ 42 h 147"/>
                <a:gd name="T56" fmla="*/ 34 w 41"/>
                <a:gd name="T57" fmla="*/ 31 h 147"/>
                <a:gd name="T58" fmla="*/ 28 w 41"/>
                <a:gd name="T59" fmla="*/ 31 h 147"/>
                <a:gd name="T60" fmla="*/ 23 w 41"/>
                <a:gd name="T61" fmla="*/ 31 h 147"/>
                <a:gd name="T62" fmla="*/ 18 w 41"/>
                <a:gd name="T63" fmla="*/ 31 h 147"/>
                <a:gd name="T64" fmla="*/ 14 w 41"/>
                <a:gd name="T65" fmla="*/ 31 h 147"/>
                <a:gd name="T66" fmla="*/ 8 w 41"/>
                <a:gd name="T67" fmla="*/ 31 h 147"/>
                <a:gd name="T68" fmla="*/ 34 w 41"/>
                <a:gd name="T69" fmla="*/ 20 h 147"/>
                <a:gd name="T70" fmla="*/ 28 w 41"/>
                <a:gd name="T71" fmla="*/ 20 h 147"/>
                <a:gd name="T72" fmla="*/ 23 w 41"/>
                <a:gd name="T73" fmla="*/ 20 h 147"/>
                <a:gd name="T74" fmla="*/ 18 w 41"/>
                <a:gd name="T75" fmla="*/ 20 h 147"/>
                <a:gd name="T76" fmla="*/ 14 w 41"/>
                <a:gd name="T77" fmla="*/ 20 h 147"/>
                <a:gd name="T78" fmla="*/ 8 w 41"/>
                <a:gd name="T79" fmla="*/ 20 h 147"/>
                <a:gd name="T80" fmla="*/ 34 w 41"/>
                <a:gd name="T81" fmla="*/ 9 h 147"/>
                <a:gd name="T82" fmla="*/ 28 w 41"/>
                <a:gd name="T83" fmla="*/ 9 h 147"/>
                <a:gd name="T84" fmla="*/ 23 w 41"/>
                <a:gd name="T85" fmla="*/ 9 h 147"/>
                <a:gd name="T86" fmla="*/ 18 w 41"/>
                <a:gd name="T87" fmla="*/ 9 h 147"/>
                <a:gd name="T88" fmla="*/ 14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10" y="147"/>
                  </a:cubicBezTo>
                  <a:cubicBezTo>
                    <a:pt x="32" y="147"/>
                    <a:pt x="32" y="147"/>
                    <a:pt x="32" y="147"/>
                  </a:cubicBezTo>
                  <a:cubicBezTo>
                    <a:pt x="37" y="147"/>
                    <a:pt x="41" y="143"/>
                    <a:pt x="41" y="137"/>
                  </a:cubicBezTo>
                  <a:cubicBezTo>
                    <a:pt x="41" y="10"/>
                    <a:pt x="41" y="10"/>
                    <a:pt x="41" y="10"/>
                  </a:cubicBezTo>
                  <a:cubicBezTo>
                    <a:pt x="41" y="4"/>
                    <a:pt x="37" y="0"/>
                    <a:pt x="32" y="0"/>
                  </a:cubicBezTo>
                  <a:cubicBezTo>
                    <a:pt x="10" y="0"/>
                    <a:pt x="10" y="0"/>
                    <a:pt x="10" y="0"/>
                  </a:cubicBezTo>
                  <a:cubicBezTo>
                    <a:pt x="4" y="0"/>
                    <a:pt x="0" y="4"/>
                    <a:pt x="0" y="10"/>
                  </a:cubicBezTo>
                  <a:close/>
                  <a:moveTo>
                    <a:pt x="28" y="127"/>
                  </a:moveTo>
                  <a:cubicBezTo>
                    <a:pt x="28" y="131"/>
                    <a:pt x="25" y="134"/>
                    <a:pt x="21" y="134"/>
                  </a:cubicBezTo>
                  <a:cubicBezTo>
                    <a:pt x="17" y="134"/>
                    <a:pt x="13" y="131"/>
                    <a:pt x="13" y="127"/>
                  </a:cubicBezTo>
                  <a:cubicBezTo>
                    <a:pt x="13" y="123"/>
                    <a:pt x="17" y="119"/>
                    <a:pt x="21" y="119"/>
                  </a:cubicBezTo>
                  <a:cubicBezTo>
                    <a:pt x="25" y="119"/>
                    <a:pt x="28" y="123"/>
                    <a:pt x="28" y="127"/>
                  </a:cubicBezTo>
                  <a:close/>
                  <a:moveTo>
                    <a:pt x="34" y="74"/>
                  </a:moveTo>
                  <a:cubicBezTo>
                    <a:pt x="34" y="80"/>
                    <a:pt x="34" y="80"/>
                    <a:pt x="34" y="80"/>
                  </a:cubicBezTo>
                  <a:cubicBezTo>
                    <a:pt x="28" y="80"/>
                    <a:pt x="28" y="80"/>
                    <a:pt x="28" y="80"/>
                  </a:cubicBezTo>
                  <a:cubicBezTo>
                    <a:pt x="28" y="74"/>
                    <a:pt x="28" y="74"/>
                    <a:pt x="28" y="74"/>
                  </a:cubicBezTo>
                  <a:cubicBezTo>
                    <a:pt x="34" y="74"/>
                    <a:pt x="34" y="74"/>
                    <a:pt x="34" y="74"/>
                  </a:cubicBezTo>
                  <a:cubicBezTo>
                    <a:pt x="34" y="74"/>
                    <a:pt x="34" y="74"/>
                    <a:pt x="34" y="74"/>
                  </a:cubicBezTo>
                  <a:close/>
                  <a:moveTo>
                    <a:pt x="23" y="74"/>
                  </a:moveTo>
                  <a:cubicBezTo>
                    <a:pt x="23" y="80"/>
                    <a:pt x="23" y="80"/>
                    <a:pt x="23" y="80"/>
                  </a:cubicBezTo>
                  <a:cubicBezTo>
                    <a:pt x="18" y="80"/>
                    <a:pt x="18" y="80"/>
                    <a:pt x="18" y="80"/>
                  </a:cubicBezTo>
                  <a:cubicBezTo>
                    <a:pt x="18" y="74"/>
                    <a:pt x="18" y="74"/>
                    <a:pt x="18" y="74"/>
                  </a:cubicBezTo>
                  <a:cubicBezTo>
                    <a:pt x="23" y="74"/>
                    <a:pt x="23" y="74"/>
                    <a:pt x="23" y="74"/>
                  </a:cubicBezTo>
                  <a:cubicBezTo>
                    <a:pt x="23" y="74"/>
                    <a:pt x="23" y="74"/>
                    <a:pt x="23" y="74"/>
                  </a:cubicBezTo>
                  <a:close/>
                  <a:moveTo>
                    <a:pt x="14" y="74"/>
                  </a:moveTo>
                  <a:cubicBezTo>
                    <a:pt x="14" y="80"/>
                    <a:pt x="14" y="80"/>
                    <a:pt x="14" y="80"/>
                  </a:cubicBezTo>
                  <a:cubicBezTo>
                    <a:pt x="8" y="80"/>
                    <a:pt x="8" y="80"/>
                    <a:pt x="8" y="80"/>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2"/>
                  </a:moveTo>
                  <a:cubicBezTo>
                    <a:pt x="34" y="47"/>
                    <a:pt x="34" y="47"/>
                    <a:pt x="34" y="47"/>
                  </a:cubicBezTo>
                  <a:cubicBezTo>
                    <a:pt x="28" y="47"/>
                    <a:pt x="28" y="47"/>
                    <a:pt x="28" y="47"/>
                  </a:cubicBezTo>
                  <a:cubicBezTo>
                    <a:pt x="28" y="42"/>
                    <a:pt x="28" y="42"/>
                    <a:pt x="28" y="42"/>
                  </a:cubicBezTo>
                  <a:cubicBezTo>
                    <a:pt x="34" y="42"/>
                    <a:pt x="34" y="42"/>
                    <a:pt x="34" y="42"/>
                  </a:cubicBezTo>
                  <a:cubicBezTo>
                    <a:pt x="34" y="42"/>
                    <a:pt x="34" y="42"/>
                    <a:pt x="34" y="42"/>
                  </a:cubicBezTo>
                  <a:close/>
                  <a:moveTo>
                    <a:pt x="23" y="42"/>
                  </a:moveTo>
                  <a:cubicBezTo>
                    <a:pt x="23" y="47"/>
                    <a:pt x="23" y="47"/>
                    <a:pt x="23" y="47"/>
                  </a:cubicBezTo>
                  <a:cubicBezTo>
                    <a:pt x="18" y="47"/>
                    <a:pt x="18" y="47"/>
                    <a:pt x="18" y="47"/>
                  </a:cubicBezTo>
                  <a:cubicBezTo>
                    <a:pt x="18" y="42"/>
                    <a:pt x="18" y="42"/>
                    <a:pt x="18" y="42"/>
                  </a:cubicBezTo>
                  <a:cubicBezTo>
                    <a:pt x="23" y="42"/>
                    <a:pt x="23" y="42"/>
                    <a:pt x="23" y="42"/>
                  </a:cubicBezTo>
                  <a:cubicBezTo>
                    <a:pt x="23" y="42"/>
                    <a:pt x="23" y="42"/>
                    <a:pt x="23" y="42"/>
                  </a:cubicBezTo>
                  <a:close/>
                  <a:moveTo>
                    <a:pt x="14" y="42"/>
                  </a:moveTo>
                  <a:cubicBezTo>
                    <a:pt x="14" y="47"/>
                    <a:pt x="14" y="47"/>
                    <a:pt x="14" y="47"/>
                  </a:cubicBezTo>
                  <a:cubicBezTo>
                    <a:pt x="8" y="47"/>
                    <a:pt x="8" y="47"/>
                    <a:pt x="8" y="47"/>
                  </a:cubicBezTo>
                  <a:cubicBezTo>
                    <a:pt x="8" y="42"/>
                    <a:pt x="8" y="42"/>
                    <a:pt x="8" y="42"/>
                  </a:cubicBezTo>
                  <a:cubicBezTo>
                    <a:pt x="14" y="42"/>
                    <a:pt x="14" y="42"/>
                    <a:pt x="14" y="42"/>
                  </a:cubicBezTo>
                  <a:cubicBezTo>
                    <a:pt x="14" y="42"/>
                    <a:pt x="14" y="42"/>
                    <a:pt x="14" y="42"/>
                  </a:cubicBezTo>
                  <a:close/>
                  <a:moveTo>
                    <a:pt x="34" y="31"/>
                  </a:moveTo>
                  <a:cubicBezTo>
                    <a:pt x="34" y="37"/>
                    <a:pt x="34" y="37"/>
                    <a:pt x="34" y="37"/>
                  </a:cubicBezTo>
                  <a:cubicBezTo>
                    <a:pt x="28" y="37"/>
                    <a:pt x="28" y="37"/>
                    <a:pt x="28" y="37"/>
                  </a:cubicBezTo>
                  <a:cubicBezTo>
                    <a:pt x="28" y="31"/>
                    <a:pt x="28" y="31"/>
                    <a:pt x="28" y="31"/>
                  </a:cubicBezTo>
                  <a:cubicBezTo>
                    <a:pt x="34" y="31"/>
                    <a:pt x="34" y="31"/>
                    <a:pt x="34" y="31"/>
                  </a:cubicBezTo>
                  <a:cubicBezTo>
                    <a:pt x="34" y="31"/>
                    <a:pt x="34" y="31"/>
                    <a:pt x="34" y="31"/>
                  </a:cubicBezTo>
                  <a:close/>
                  <a:moveTo>
                    <a:pt x="23" y="31"/>
                  </a:moveTo>
                  <a:cubicBezTo>
                    <a:pt x="23" y="37"/>
                    <a:pt x="23" y="37"/>
                    <a:pt x="23" y="37"/>
                  </a:cubicBezTo>
                  <a:cubicBezTo>
                    <a:pt x="18" y="37"/>
                    <a:pt x="18" y="37"/>
                    <a:pt x="18" y="37"/>
                  </a:cubicBezTo>
                  <a:cubicBezTo>
                    <a:pt x="18" y="31"/>
                    <a:pt x="18" y="31"/>
                    <a:pt x="18" y="31"/>
                  </a:cubicBezTo>
                  <a:cubicBezTo>
                    <a:pt x="23" y="31"/>
                    <a:pt x="23" y="31"/>
                    <a:pt x="23" y="31"/>
                  </a:cubicBezTo>
                  <a:cubicBezTo>
                    <a:pt x="23" y="31"/>
                    <a:pt x="23" y="31"/>
                    <a:pt x="23" y="31"/>
                  </a:cubicBezTo>
                  <a:close/>
                  <a:moveTo>
                    <a:pt x="14" y="31"/>
                  </a:moveTo>
                  <a:cubicBezTo>
                    <a:pt x="14" y="37"/>
                    <a:pt x="14" y="37"/>
                    <a:pt x="14" y="37"/>
                  </a:cubicBezTo>
                  <a:cubicBezTo>
                    <a:pt x="8" y="37"/>
                    <a:pt x="8" y="37"/>
                    <a:pt x="8" y="37"/>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72" name="Freeform 2128"/>
            <p:cNvSpPr>
              <a:spLocks noEditPoints="1"/>
            </p:cNvSpPr>
            <p:nvPr/>
          </p:nvSpPr>
          <p:spPr bwMode="auto">
            <a:xfrm>
              <a:off x="16879888" y="3097213"/>
              <a:ext cx="149225" cy="552450"/>
            </a:xfrm>
            <a:custGeom>
              <a:avLst/>
              <a:gdLst>
                <a:gd name="T0" fmla="*/ 9 w 40"/>
                <a:gd name="T1" fmla="*/ 147 h 147"/>
                <a:gd name="T2" fmla="*/ 40 w 40"/>
                <a:gd name="T3" fmla="*/ 10 h 147"/>
                <a:gd name="T4" fmla="*/ 0 w 40"/>
                <a:gd name="T5" fmla="*/ 10 h 147"/>
                <a:gd name="T6" fmla="*/ 13 w 40"/>
                <a:gd name="T7" fmla="*/ 127 h 147"/>
                <a:gd name="T8" fmla="*/ 33 w 40"/>
                <a:gd name="T9" fmla="*/ 74 h 147"/>
                <a:gd name="T10" fmla="*/ 27 w 40"/>
                <a:gd name="T11" fmla="*/ 74 h 147"/>
                <a:gd name="T12" fmla="*/ 23 w 40"/>
                <a:gd name="T13" fmla="*/ 74 h 147"/>
                <a:gd name="T14" fmla="*/ 17 w 40"/>
                <a:gd name="T15" fmla="*/ 74 h 147"/>
                <a:gd name="T16" fmla="*/ 13 w 40"/>
                <a:gd name="T17" fmla="*/ 74 h 147"/>
                <a:gd name="T18" fmla="*/ 7 w 40"/>
                <a:gd name="T19" fmla="*/ 74 h 147"/>
                <a:gd name="T20" fmla="*/ 33 w 40"/>
                <a:gd name="T21" fmla="*/ 63 h 147"/>
                <a:gd name="T22" fmla="*/ 27 w 40"/>
                <a:gd name="T23" fmla="*/ 63 h 147"/>
                <a:gd name="T24" fmla="*/ 23 w 40"/>
                <a:gd name="T25" fmla="*/ 63 h 147"/>
                <a:gd name="T26" fmla="*/ 17 w 40"/>
                <a:gd name="T27" fmla="*/ 63 h 147"/>
                <a:gd name="T28" fmla="*/ 13 w 40"/>
                <a:gd name="T29" fmla="*/ 63 h 147"/>
                <a:gd name="T30" fmla="*/ 7 w 40"/>
                <a:gd name="T31" fmla="*/ 63 h 147"/>
                <a:gd name="T32" fmla="*/ 33 w 40"/>
                <a:gd name="T33" fmla="*/ 52 h 147"/>
                <a:gd name="T34" fmla="*/ 27 w 40"/>
                <a:gd name="T35" fmla="*/ 52 h 147"/>
                <a:gd name="T36" fmla="*/ 23 w 40"/>
                <a:gd name="T37" fmla="*/ 52 h 147"/>
                <a:gd name="T38" fmla="*/ 17 w 40"/>
                <a:gd name="T39" fmla="*/ 52 h 147"/>
                <a:gd name="T40" fmla="*/ 13 w 40"/>
                <a:gd name="T41" fmla="*/ 52 h 147"/>
                <a:gd name="T42" fmla="*/ 7 w 40"/>
                <a:gd name="T43" fmla="*/ 52 h 147"/>
                <a:gd name="T44" fmla="*/ 33 w 40"/>
                <a:gd name="T45" fmla="*/ 42 h 147"/>
                <a:gd name="T46" fmla="*/ 27 w 40"/>
                <a:gd name="T47" fmla="*/ 42 h 147"/>
                <a:gd name="T48" fmla="*/ 23 w 40"/>
                <a:gd name="T49" fmla="*/ 42 h 147"/>
                <a:gd name="T50" fmla="*/ 17 w 40"/>
                <a:gd name="T51" fmla="*/ 42 h 147"/>
                <a:gd name="T52" fmla="*/ 13 w 40"/>
                <a:gd name="T53" fmla="*/ 42 h 147"/>
                <a:gd name="T54" fmla="*/ 7 w 40"/>
                <a:gd name="T55" fmla="*/ 42 h 147"/>
                <a:gd name="T56" fmla="*/ 33 w 40"/>
                <a:gd name="T57" fmla="*/ 31 h 147"/>
                <a:gd name="T58" fmla="*/ 27 w 40"/>
                <a:gd name="T59" fmla="*/ 31 h 147"/>
                <a:gd name="T60" fmla="*/ 23 w 40"/>
                <a:gd name="T61" fmla="*/ 31 h 147"/>
                <a:gd name="T62" fmla="*/ 17 w 40"/>
                <a:gd name="T63" fmla="*/ 31 h 147"/>
                <a:gd name="T64" fmla="*/ 13 w 40"/>
                <a:gd name="T65" fmla="*/ 31 h 147"/>
                <a:gd name="T66" fmla="*/ 7 w 40"/>
                <a:gd name="T67" fmla="*/ 31 h 147"/>
                <a:gd name="T68" fmla="*/ 33 w 40"/>
                <a:gd name="T69" fmla="*/ 20 h 147"/>
                <a:gd name="T70" fmla="*/ 27 w 40"/>
                <a:gd name="T71" fmla="*/ 20 h 147"/>
                <a:gd name="T72" fmla="*/ 23 w 40"/>
                <a:gd name="T73" fmla="*/ 20 h 147"/>
                <a:gd name="T74" fmla="*/ 17 w 40"/>
                <a:gd name="T75" fmla="*/ 20 h 147"/>
                <a:gd name="T76" fmla="*/ 13 w 40"/>
                <a:gd name="T77" fmla="*/ 20 h 147"/>
                <a:gd name="T78" fmla="*/ 7 w 40"/>
                <a:gd name="T79" fmla="*/ 20 h 147"/>
                <a:gd name="T80" fmla="*/ 33 w 40"/>
                <a:gd name="T81" fmla="*/ 9 h 147"/>
                <a:gd name="T82" fmla="*/ 27 w 40"/>
                <a:gd name="T83" fmla="*/ 9 h 147"/>
                <a:gd name="T84" fmla="*/ 23 w 40"/>
                <a:gd name="T85" fmla="*/ 9 h 147"/>
                <a:gd name="T86" fmla="*/ 17 w 40"/>
                <a:gd name="T87" fmla="*/ 9 h 147"/>
                <a:gd name="T88" fmla="*/ 13 w 40"/>
                <a:gd name="T89" fmla="*/ 9 h 147"/>
                <a:gd name="T90" fmla="*/ 7 w 40"/>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7">
                  <a:moveTo>
                    <a:pt x="0" y="10"/>
                  </a:moveTo>
                  <a:cubicBezTo>
                    <a:pt x="0" y="137"/>
                    <a:pt x="0" y="137"/>
                    <a:pt x="0" y="137"/>
                  </a:cubicBezTo>
                  <a:cubicBezTo>
                    <a:pt x="0" y="143"/>
                    <a:pt x="4" y="147"/>
                    <a:pt x="9" y="147"/>
                  </a:cubicBezTo>
                  <a:cubicBezTo>
                    <a:pt x="31" y="147"/>
                    <a:pt x="31" y="147"/>
                    <a:pt x="31" y="147"/>
                  </a:cubicBezTo>
                  <a:cubicBezTo>
                    <a:pt x="36" y="147"/>
                    <a:pt x="40" y="143"/>
                    <a:pt x="40" y="137"/>
                  </a:cubicBezTo>
                  <a:cubicBezTo>
                    <a:pt x="40" y="10"/>
                    <a:pt x="40" y="10"/>
                    <a:pt x="40" y="10"/>
                  </a:cubicBezTo>
                  <a:cubicBezTo>
                    <a:pt x="40" y="4"/>
                    <a:pt x="36" y="0"/>
                    <a:pt x="31" y="0"/>
                  </a:cubicBezTo>
                  <a:cubicBezTo>
                    <a:pt x="9" y="0"/>
                    <a:pt x="9" y="0"/>
                    <a:pt x="9" y="0"/>
                  </a:cubicBezTo>
                  <a:cubicBezTo>
                    <a:pt x="4" y="0"/>
                    <a:pt x="0" y="4"/>
                    <a:pt x="0" y="10"/>
                  </a:cubicBezTo>
                  <a:close/>
                  <a:moveTo>
                    <a:pt x="27" y="127"/>
                  </a:moveTo>
                  <a:cubicBezTo>
                    <a:pt x="27" y="131"/>
                    <a:pt x="24" y="134"/>
                    <a:pt x="20" y="134"/>
                  </a:cubicBezTo>
                  <a:cubicBezTo>
                    <a:pt x="16" y="134"/>
                    <a:pt x="13" y="131"/>
                    <a:pt x="13" y="127"/>
                  </a:cubicBezTo>
                  <a:cubicBezTo>
                    <a:pt x="13" y="123"/>
                    <a:pt x="16" y="119"/>
                    <a:pt x="20" y="119"/>
                  </a:cubicBezTo>
                  <a:cubicBezTo>
                    <a:pt x="24" y="119"/>
                    <a:pt x="27" y="123"/>
                    <a:pt x="27"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73" name="Freeform 2129"/>
            <p:cNvSpPr>
              <a:spLocks noEditPoints="1"/>
            </p:cNvSpPr>
            <p:nvPr/>
          </p:nvSpPr>
          <p:spPr bwMode="auto">
            <a:xfrm>
              <a:off x="17097375"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7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7 w 41"/>
                <a:gd name="T23" fmla="*/ 63 h 147"/>
                <a:gd name="T24" fmla="*/ 23 w 41"/>
                <a:gd name="T25" fmla="*/ 63 h 147"/>
                <a:gd name="T26" fmla="*/ 17 w 41"/>
                <a:gd name="T27" fmla="*/ 63 h 147"/>
                <a:gd name="T28" fmla="*/ 13 w 41"/>
                <a:gd name="T29" fmla="*/ 63 h 147"/>
                <a:gd name="T30" fmla="*/ 7 w 41"/>
                <a:gd name="T31" fmla="*/ 63 h 147"/>
                <a:gd name="T32" fmla="*/ 33 w 41"/>
                <a:gd name="T33" fmla="*/ 52 h 147"/>
                <a:gd name="T34" fmla="*/ 27 w 41"/>
                <a:gd name="T35" fmla="*/ 52 h 147"/>
                <a:gd name="T36" fmla="*/ 23 w 41"/>
                <a:gd name="T37" fmla="*/ 52 h 147"/>
                <a:gd name="T38" fmla="*/ 17 w 41"/>
                <a:gd name="T39" fmla="*/ 52 h 147"/>
                <a:gd name="T40" fmla="*/ 13 w 41"/>
                <a:gd name="T41" fmla="*/ 52 h 147"/>
                <a:gd name="T42" fmla="*/ 7 w 41"/>
                <a:gd name="T43" fmla="*/ 52 h 147"/>
                <a:gd name="T44" fmla="*/ 33 w 41"/>
                <a:gd name="T45" fmla="*/ 42 h 147"/>
                <a:gd name="T46" fmla="*/ 27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7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7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7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1" y="147"/>
                    <a:pt x="31" y="147"/>
                    <a:pt x="31" y="147"/>
                  </a:cubicBezTo>
                  <a:cubicBezTo>
                    <a:pt x="36" y="147"/>
                    <a:pt x="41" y="143"/>
                    <a:pt x="41" y="137"/>
                  </a:cubicBezTo>
                  <a:cubicBezTo>
                    <a:pt x="41" y="10"/>
                    <a:pt x="41" y="10"/>
                    <a:pt x="41" y="10"/>
                  </a:cubicBezTo>
                  <a:cubicBezTo>
                    <a:pt x="41" y="4"/>
                    <a:pt x="36" y="0"/>
                    <a:pt x="31" y="0"/>
                  </a:cubicBezTo>
                  <a:cubicBezTo>
                    <a:pt x="9" y="0"/>
                    <a:pt x="9" y="0"/>
                    <a:pt x="9" y="0"/>
                  </a:cubicBezTo>
                  <a:cubicBezTo>
                    <a:pt x="4" y="0"/>
                    <a:pt x="0" y="4"/>
                    <a:pt x="0" y="10"/>
                  </a:cubicBezTo>
                  <a:close/>
                  <a:moveTo>
                    <a:pt x="28" y="127"/>
                  </a:moveTo>
                  <a:cubicBezTo>
                    <a:pt x="28" y="131"/>
                    <a:pt x="24" y="134"/>
                    <a:pt x="20" y="134"/>
                  </a:cubicBezTo>
                  <a:cubicBezTo>
                    <a:pt x="16" y="134"/>
                    <a:pt x="13" y="131"/>
                    <a:pt x="13" y="127"/>
                  </a:cubicBezTo>
                  <a:cubicBezTo>
                    <a:pt x="13" y="123"/>
                    <a:pt x="16" y="119"/>
                    <a:pt x="20" y="119"/>
                  </a:cubicBezTo>
                  <a:cubicBezTo>
                    <a:pt x="24" y="119"/>
                    <a:pt x="28" y="123"/>
                    <a:pt x="28"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74" name="Freeform 2130"/>
            <p:cNvSpPr>
              <a:spLocks noEditPoints="1"/>
            </p:cNvSpPr>
            <p:nvPr/>
          </p:nvSpPr>
          <p:spPr bwMode="auto">
            <a:xfrm>
              <a:off x="17314863"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8 w 41"/>
                <a:gd name="T11" fmla="*/ 74 h 147"/>
                <a:gd name="T12" fmla="*/ 23 w 41"/>
                <a:gd name="T13" fmla="*/ 74 h 147"/>
                <a:gd name="T14" fmla="*/ 17 w 41"/>
                <a:gd name="T15" fmla="*/ 74 h 147"/>
                <a:gd name="T16" fmla="*/ 13 w 41"/>
                <a:gd name="T17" fmla="*/ 74 h 147"/>
                <a:gd name="T18" fmla="*/ 8 w 41"/>
                <a:gd name="T19" fmla="*/ 74 h 147"/>
                <a:gd name="T20" fmla="*/ 33 w 41"/>
                <a:gd name="T21" fmla="*/ 63 h 147"/>
                <a:gd name="T22" fmla="*/ 28 w 41"/>
                <a:gd name="T23" fmla="*/ 63 h 147"/>
                <a:gd name="T24" fmla="*/ 23 w 41"/>
                <a:gd name="T25" fmla="*/ 63 h 147"/>
                <a:gd name="T26" fmla="*/ 17 w 41"/>
                <a:gd name="T27" fmla="*/ 63 h 147"/>
                <a:gd name="T28" fmla="*/ 13 w 41"/>
                <a:gd name="T29" fmla="*/ 63 h 147"/>
                <a:gd name="T30" fmla="*/ 8 w 41"/>
                <a:gd name="T31" fmla="*/ 63 h 147"/>
                <a:gd name="T32" fmla="*/ 33 w 41"/>
                <a:gd name="T33" fmla="*/ 52 h 147"/>
                <a:gd name="T34" fmla="*/ 28 w 41"/>
                <a:gd name="T35" fmla="*/ 52 h 147"/>
                <a:gd name="T36" fmla="*/ 23 w 41"/>
                <a:gd name="T37" fmla="*/ 52 h 147"/>
                <a:gd name="T38" fmla="*/ 17 w 41"/>
                <a:gd name="T39" fmla="*/ 52 h 147"/>
                <a:gd name="T40" fmla="*/ 13 w 41"/>
                <a:gd name="T41" fmla="*/ 52 h 147"/>
                <a:gd name="T42" fmla="*/ 8 w 41"/>
                <a:gd name="T43" fmla="*/ 52 h 147"/>
                <a:gd name="T44" fmla="*/ 33 w 41"/>
                <a:gd name="T45" fmla="*/ 42 h 147"/>
                <a:gd name="T46" fmla="*/ 28 w 41"/>
                <a:gd name="T47" fmla="*/ 42 h 147"/>
                <a:gd name="T48" fmla="*/ 23 w 41"/>
                <a:gd name="T49" fmla="*/ 42 h 147"/>
                <a:gd name="T50" fmla="*/ 17 w 41"/>
                <a:gd name="T51" fmla="*/ 42 h 147"/>
                <a:gd name="T52" fmla="*/ 13 w 41"/>
                <a:gd name="T53" fmla="*/ 42 h 147"/>
                <a:gd name="T54" fmla="*/ 8 w 41"/>
                <a:gd name="T55" fmla="*/ 42 h 147"/>
                <a:gd name="T56" fmla="*/ 33 w 41"/>
                <a:gd name="T57" fmla="*/ 31 h 147"/>
                <a:gd name="T58" fmla="*/ 28 w 41"/>
                <a:gd name="T59" fmla="*/ 31 h 147"/>
                <a:gd name="T60" fmla="*/ 23 w 41"/>
                <a:gd name="T61" fmla="*/ 31 h 147"/>
                <a:gd name="T62" fmla="*/ 17 w 41"/>
                <a:gd name="T63" fmla="*/ 31 h 147"/>
                <a:gd name="T64" fmla="*/ 13 w 41"/>
                <a:gd name="T65" fmla="*/ 31 h 147"/>
                <a:gd name="T66" fmla="*/ 8 w 41"/>
                <a:gd name="T67" fmla="*/ 31 h 147"/>
                <a:gd name="T68" fmla="*/ 33 w 41"/>
                <a:gd name="T69" fmla="*/ 20 h 147"/>
                <a:gd name="T70" fmla="*/ 28 w 41"/>
                <a:gd name="T71" fmla="*/ 20 h 147"/>
                <a:gd name="T72" fmla="*/ 23 w 41"/>
                <a:gd name="T73" fmla="*/ 20 h 147"/>
                <a:gd name="T74" fmla="*/ 17 w 41"/>
                <a:gd name="T75" fmla="*/ 20 h 147"/>
                <a:gd name="T76" fmla="*/ 13 w 41"/>
                <a:gd name="T77" fmla="*/ 20 h 147"/>
                <a:gd name="T78" fmla="*/ 8 w 41"/>
                <a:gd name="T79" fmla="*/ 20 h 147"/>
                <a:gd name="T80" fmla="*/ 33 w 41"/>
                <a:gd name="T81" fmla="*/ 9 h 147"/>
                <a:gd name="T82" fmla="*/ 28 w 41"/>
                <a:gd name="T83" fmla="*/ 9 h 147"/>
                <a:gd name="T84" fmla="*/ 23 w 41"/>
                <a:gd name="T85" fmla="*/ 9 h 147"/>
                <a:gd name="T86" fmla="*/ 17 w 41"/>
                <a:gd name="T87" fmla="*/ 9 h 147"/>
                <a:gd name="T88" fmla="*/ 13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2" y="147"/>
                    <a:pt x="32" y="147"/>
                    <a:pt x="32" y="147"/>
                  </a:cubicBezTo>
                  <a:cubicBezTo>
                    <a:pt x="37" y="147"/>
                    <a:pt x="41" y="143"/>
                    <a:pt x="41" y="137"/>
                  </a:cubicBezTo>
                  <a:cubicBezTo>
                    <a:pt x="41" y="10"/>
                    <a:pt x="41" y="10"/>
                    <a:pt x="41" y="10"/>
                  </a:cubicBezTo>
                  <a:cubicBezTo>
                    <a:pt x="41" y="4"/>
                    <a:pt x="37" y="0"/>
                    <a:pt x="32" y="0"/>
                  </a:cubicBezTo>
                  <a:cubicBezTo>
                    <a:pt x="9" y="0"/>
                    <a:pt x="9" y="0"/>
                    <a:pt x="9" y="0"/>
                  </a:cubicBezTo>
                  <a:cubicBezTo>
                    <a:pt x="4" y="0"/>
                    <a:pt x="0" y="4"/>
                    <a:pt x="0" y="10"/>
                  </a:cubicBezTo>
                  <a:close/>
                  <a:moveTo>
                    <a:pt x="28" y="127"/>
                  </a:moveTo>
                  <a:cubicBezTo>
                    <a:pt x="28" y="131"/>
                    <a:pt x="25" y="134"/>
                    <a:pt x="21" y="134"/>
                  </a:cubicBezTo>
                  <a:cubicBezTo>
                    <a:pt x="16" y="134"/>
                    <a:pt x="13" y="131"/>
                    <a:pt x="13" y="127"/>
                  </a:cubicBezTo>
                  <a:cubicBezTo>
                    <a:pt x="13" y="123"/>
                    <a:pt x="16" y="119"/>
                    <a:pt x="21" y="119"/>
                  </a:cubicBezTo>
                  <a:cubicBezTo>
                    <a:pt x="25" y="119"/>
                    <a:pt x="28" y="123"/>
                    <a:pt x="28" y="127"/>
                  </a:cubicBezTo>
                  <a:close/>
                  <a:moveTo>
                    <a:pt x="33" y="74"/>
                  </a:moveTo>
                  <a:cubicBezTo>
                    <a:pt x="33" y="80"/>
                    <a:pt x="33" y="80"/>
                    <a:pt x="33" y="80"/>
                  </a:cubicBezTo>
                  <a:cubicBezTo>
                    <a:pt x="28" y="80"/>
                    <a:pt x="28" y="80"/>
                    <a:pt x="28" y="80"/>
                  </a:cubicBezTo>
                  <a:cubicBezTo>
                    <a:pt x="28" y="74"/>
                    <a:pt x="28" y="74"/>
                    <a:pt x="28"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8" y="80"/>
                    <a:pt x="8" y="80"/>
                    <a:pt x="8" y="80"/>
                  </a:cubicBezTo>
                  <a:cubicBezTo>
                    <a:pt x="8" y="74"/>
                    <a:pt x="8" y="74"/>
                    <a:pt x="8"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3" y="42"/>
                  </a:moveTo>
                  <a:cubicBezTo>
                    <a:pt x="33" y="47"/>
                    <a:pt x="33" y="47"/>
                    <a:pt x="33" y="47"/>
                  </a:cubicBezTo>
                  <a:cubicBezTo>
                    <a:pt x="28" y="47"/>
                    <a:pt x="28" y="47"/>
                    <a:pt x="28" y="47"/>
                  </a:cubicBezTo>
                  <a:cubicBezTo>
                    <a:pt x="28" y="42"/>
                    <a:pt x="28" y="42"/>
                    <a:pt x="28"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8" y="47"/>
                    <a:pt x="8" y="47"/>
                    <a:pt x="8" y="47"/>
                  </a:cubicBezTo>
                  <a:cubicBezTo>
                    <a:pt x="8" y="42"/>
                    <a:pt x="8" y="42"/>
                    <a:pt x="8" y="42"/>
                  </a:cubicBezTo>
                  <a:cubicBezTo>
                    <a:pt x="13" y="42"/>
                    <a:pt x="13" y="42"/>
                    <a:pt x="13" y="42"/>
                  </a:cubicBezTo>
                  <a:cubicBezTo>
                    <a:pt x="13" y="42"/>
                    <a:pt x="13" y="42"/>
                    <a:pt x="13" y="42"/>
                  </a:cubicBezTo>
                  <a:close/>
                  <a:moveTo>
                    <a:pt x="33" y="31"/>
                  </a:moveTo>
                  <a:cubicBezTo>
                    <a:pt x="33" y="37"/>
                    <a:pt x="33" y="37"/>
                    <a:pt x="33" y="37"/>
                  </a:cubicBezTo>
                  <a:cubicBezTo>
                    <a:pt x="28" y="37"/>
                    <a:pt x="28" y="37"/>
                    <a:pt x="28" y="37"/>
                  </a:cubicBezTo>
                  <a:cubicBezTo>
                    <a:pt x="28" y="31"/>
                    <a:pt x="28" y="31"/>
                    <a:pt x="28"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8" y="37"/>
                    <a:pt x="8" y="37"/>
                    <a:pt x="8" y="37"/>
                  </a:cubicBezTo>
                  <a:cubicBezTo>
                    <a:pt x="8" y="31"/>
                    <a:pt x="8" y="31"/>
                    <a:pt x="8"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75" name="Freeform 2131"/>
            <p:cNvSpPr>
              <a:spLocks noEditPoints="1"/>
            </p:cNvSpPr>
            <p:nvPr/>
          </p:nvSpPr>
          <p:spPr bwMode="auto">
            <a:xfrm>
              <a:off x="17548225" y="3097213"/>
              <a:ext cx="149225" cy="552450"/>
            </a:xfrm>
            <a:custGeom>
              <a:avLst/>
              <a:gdLst>
                <a:gd name="T0" fmla="*/ 9 w 40"/>
                <a:gd name="T1" fmla="*/ 147 h 147"/>
                <a:gd name="T2" fmla="*/ 40 w 40"/>
                <a:gd name="T3" fmla="*/ 10 h 147"/>
                <a:gd name="T4" fmla="*/ 0 w 40"/>
                <a:gd name="T5" fmla="*/ 10 h 147"/>
                <a:gd name="T6" fmla="*/ 13 w 40"/>
                <a:gd name="T7" fmla="*/ 127 h 147"/>
                <a:gd name="T8" fmla="*/ 33 w 40"/>
                <a:gd name="T9" fmla="*/ 74 h 147"/>
                <a:gd name="T10" fmla="*/ 27 w 40"/>
                <a:gd name="T11" fmla="*/ 74 h 147"/>
                <a:gd name="T12" fmla="*/ 23 w 40"/>
                <a:gd name="T13" fmla="*/ 74 h 147"/>
                <a:gd name="T14" fmla="*/ 17 w 40"/>
                <a:gd name="T15" fmla="*/ 74 h 147"/>
                <a:gd name="T16" fmla="*/ 13 w 40"/>
                <a:gd name="T17" fmla="*/ 74 h 147"/>
                <a:gd name="T18" fmla="*/ 7 w 40"/>
                <a:gd name="T19" fmla="*/ 74 h 147"/>
                <a:gd name="T20" fmla="*/ 33 w 40"/>
                <a:gd name="T21" fmla="*/ 63 h 147"/>
                <a:gd name="T22" fmla="*/ 27 w 40"/>
                <a:gd name="T23" fmla="*/ 63 h 147"/>
                <a:gd name="T24" fmla="*/ 23 w 40"/>
                <a:gd name="T25" fmla="*/ 63 h 147"/>
                <a:gd name="T26" fmla="*/ 17 w 40"/>
                <a:gd name="T27" fmla="*/ 63 h 147"/>
                <a:gd name="T28" fmla="*/ 13 w 40"/>
                <a:gd name="T29" fmla="*/ 63 h 147"/>
                <a:gd name="T30" fmla="*/ 7 w 40"/>
                <a:gd name="T31" fmla="*/ 63 h 147"/>
                <a:gd name="T32" fmla="*/ 33 w 40"/>
                <a:gd name="T33" fmla="*/ 52 h 147"/>
                <a:gd name="T34" fmla="*/ 27 w 40"/>
                <a:gd name="T35" fmla="*/ 52 h 147"/>
                <a:gd name="T36" fmla="*/ 23 w 40"/>
                <a:gd name="T37" fmla="*/ 52 h 147"/>
                <a:gd name="T38" fmla="*/ 17 w 40"/>
                <a:gd name="T39" fmla="*/ 52 h 147"/>
                <a:gd name="T40" fmla="*/ 13 w 40"/>
                <a:gd name="T41" fmla="*/ 52 h 147"/>
                <a:gd name="T42" fmla="*/ 7 w 40"/>
                <a:gd name="T43" fmla="*/ 52 h 147"/>
                <a:gd name="T44" fmla="*/ 33 w 40"/>
                <a:gd name="T45" fmla="*/ 42 h 147"/>
                <a:gd name="T46" fmla="*/ 27 w 40"/>
                <a:gd name="T47" fmla="*/ 42 h 147"/>
                <a:gd name="T48" fmla="*/ 23 w 40"/>
                <a:gd name="T49" fmla="*/ 42 h 147"/>
                <a:gd name="T50" fmla="*/ 17 w 40"/>
                <a:gd name="T51" fmla="*/ 42 h 147"/>
                <a:gd name="T52" fmla="*/ 13 w 40"/>
                <a:gd name="T53" fmla="*/ 42 h 147"/>
                <a:gd name="T54" fmla="*/ 7 w 40"/>
                <a:gd name="T55" fmla="*/ 42 h 147"/>
                <a:gd name="T56" fmla="*/ 33 w 40"/>
                <a:gd name="T57" fmla="*/ 31 h 147"/>
                <a:gd name="T58" fmla="*/ 27 w 40"/>
                <a:gd name="T59" fmla="*/ 31 h 147"/>
                <a:gd name="T60" fmla="*/ 23 w 40"/>
                <a:gd name="T61" fmla="*/ 31 h 147"/>
                <a:gd name="T62" fmla="*/ 17 w 40"/>
                <a:gd name="T63" fmla="*/ 31 h 147"/>
                <a:gd name="T64" fmla="*/ 13 w 40"/>
                <a:gd name="T65" fmla="*/ 31 h 147"/>
                <a:gd name="T66" fmla="*/ 7 w 40"/>
                <a:gd name="T67" fmla="*/ 31 h 147"/>
                <a:gd name="T68" fmla="*/ 33 w 40"/>
                <a:gd name="T69" fmla="*/ 20 h 147"/>
                <a:gd name="T70" fmla="*/ 27 w 40"/>
                <a:gd name="T71" fmla="*/ 20 h 147"/>
                <a:gd name="T72" fmla="*/ 23 w 40"/>
                <a:gd name="T73" fmla="*/ 20 h 147"/>
                <a:gd name="T74" fmla="*/ 17 w 40"/>
                <a:gd name="T75" fmla="*/ 20 h 147"/>
                <a:gd name="T76" fmla="*/ 13 w 40"/>
                <a:gd name="T77" fmla="*/ 20 h 147"/>
                <a:gd name="T78" fmla="*/ 7 w 40"/>
                <a:gd name="T79" fmla="*/ 20 h 147"/>
                <a:gd name="T80" fmla="*/ 33 w 40"/>
                <a:gd name="T81" fmla="*/ 9 h 147"/>
                <a:gd name="T82" fmla="*/ 27 w 40"/>
                <a:gd name="T83" fmla="*/ 9 h 147"/>
                <a:gd name="T84" fmla="*/ 23 w 40"/>
                <a:gd name="T85" fmla="*/ 9 h 147"/>
                <a:gd name="T86" fmla="*/ 17 w 40"/>
                <a:gd name="T87" fmla="*/ 9 h 147"/>
                <a:gd name="T88" fmla="*/ 13 w 40"/>
                <a:gd name="T89" fmla="*/ 9 h 147"/>
                <a:gd name="T90" fmla="*/ 7 w 40"/>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7">
                  <a:moveTo>
                    <a:pt x="0" y="10"/>
                  </a:moveTo>
                  <a:cubicBezTo>
                    <a:pt x="0" y="137"/>
                    <a:pt x="0" y="137"/>
                    <a:pt x="0" y="137"/>
                  </a:cubicBezTo>
                  <a:cubicBezTo>
                    <a:pt x="0" y="143"/>
                    <a:pt x="4" y="147"/>
                    <a:pt x="9" y="147"/>
                  </a:cubicBezTo>
                  <a:cubicBezTo>
                    <a:pt x="31" y="147"/>
                    <a:pt x="31" y="147"/>
                    <a:pt x="31" y="147"/>
                  </a:cubicBezTo>
                  <a:cubicBezTo>
                    <a:pt x="36" y="147"/>
                    <a:pt x="40" y="143"/>
                    <a:pt x="40" y="137"/>
                  </a:cubicBezTo>
                  <a:cubicBezTo>
                    <a:pt x="40" y="10"/>
                    <a:pt x="40" y="10"/>
                    <a:pt x="40" y="10"/>
                  </a:cubicBezTo>
                  <a:cubicBezTo>
                    <a:pt x="40" y="4"/>
                    <a:pt x="36" y="0"/>
                    <a:pt x="31" y="0"/>
                  </a:cubicBezTo>
                  <a:cubicBezTo>
                    <a:pt x="9" y="0"/>
                    <a:pt x="9" y="0"/>
                    <a:pt x="9" y="0"/>
                  </a:cubicBezTo>
                  <a:cubicBezTo>
                    <a:pt x="4" y="0"/>
                    <a:pt x="0" y="4"/>
                    <a:pt x="0" y="10"/>
                  </a:cubicBezTo>
                  <a:close/>
                  <a:moveTo>
                    <a:pt x="27" y="127"/>
                  </a:moveTo>
                  <a:cubicBezTo>
                    <a:pt x="27" y="131"/>
                    <a:pt x="24" y="134"/>
                    <a:pt x="20" y="134"/>
                  </a:cubicBezTo>
                  <a:cubicBezTo>
                    <a:pt x="16" y="134"/>
                    <a:pt x="13" y="131"/>
                    <a:pt x="13" y="127"/>
                  </a:cubicBezTo>
                  <a:cubicBezTo>
                    <a:pt x="13" y="123"/>
                    <a:pt x="16" y="119"/>
                    <a:pt x="20" y="119"/>
                  </a:cubicBezTo>
                  <a:cubicBezTo>
                    <a:pt x="24" y="119"/>
                    <a:pt x="27" y="123"/>
                    <a:pt x="27"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76" name="Freeform 2132"/>
            <p:cNvSpPr>
              <a:spLocks noEditPoints="1"/>
            </p:cNvSpPr>
            <p:nvPr/>
          </p:nvSpPr>
          <p:spPr bwMode="auto">
            <a:xfrm>
              <a:off x="17765713"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7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7 w 41"/>
                <a:gd name="T23" fmla="*/ 63 h 147"/>
                <a:gd name="T24" fmla="*/ 23 w 41"/>
                <a:gd name="T25" fmla="*/ 63 h 147"/>
                <a:gd name="T26" fmla="*/ 17 w 41"/>
                <a:gd name="T27" fmla="*/ 63 h 147"/>
                <a:gd name="T28" fmla="*/ 13 w 41"/>
                <a:gd name="T29" fmla="*/ 63 h 147"/>
                <a:gd name="T30" fmla="*/ 7 w 41"/>
                <a:gd name="T31" fmla="*/ 63 h 147"/>
                <a:gd name="T32" fmla="*/ 33 w 41"/>
                <a:gd name="T33" fmla="*/ 52 h 147"/>
                <a:gd name="T34" fmla="*/ 27 w 41"/>
                <a:gd name="T35" fmla="*/ 52 h 147"/>
                <a:gd name="T36" fmla="*/ 23 w 41"/>
                <a:gd name="T37" fmla="*/ 52 h 147"/>
                <a:gd name="T38" fmla="*/ 17 w 41"/>
                <a:gd name="T39" fmla="*/ 52 h 147"/>
                <a:gd name="T40" fmla="*/ 13 w 41"/>
                <a:gd name="T41" fmla="*/ 52 h 147"/>
                <a:gd name="T42" fmla="*/ 7 w 41"/>
                <a:gd name="T43" fmla="*/ 52 h 147"/>
                <a:gd name="T44" fmla="*/ 33 w 41"/>
                <a:gd name="T45" fmla="*/ 42 h 147"/>
                <a:gd name="T46" fmla="*/ 27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7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7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7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1" y="147"/>
                    <a:pt x="31" y="147"/>
                    <a:pt x="31" y="147"/>
                  </a:cubicBezTo>
                  <a:cubicBezTo>
                    <a:pt x="36" y="147"/>
                    <a:pt x="41" y="143"/>
                    <a:pt x="41" y="137"/>
                  </a:cubicBezTo>
                  <a:cubicBezTo>
                    <a:pt x="41" y="10"/>
                    <a:pt x="41" y="10"/>
                    <a:pt x="41" y="10"/>
                  </a:cubicBezTo>
                  <a:cubicBezTo>
                    <a:pt x="41" y="4"/>
                    <a:pt x="36" y="0"/>
                    <a:pt x="31" y="0"/>
                  </a:cubicBezTo>
                  <a:cubicBezTo>
                    <a:pt x="9" y="0"/>
                    <a:pt x="9" y="0"/>
                    <a:pt x="9" y="0"/>
                  </a:cubicBezTo>
                  <a:cubicBezTo>
                    <a:pt x="4" y="0"/>
                    <a:pt x="0" y="4"/>
                    <a:pt x="0" y="10"/>
                  </a:cubicBezTo>
                  <a:close/>
                  <a:moveTo>
                    <a:pt x="28" y="127"/>
                  </a:moveTo>
                  <a:cubicBezTo>
                    <a:pt x="28" y="131"/>
                    <a:pt x="24" y="134"/>
                    <a:pt x="20" y="134"/>
                  </a:cubicBezTo>
                  <a:cubicBezTo>
                    <a:pt x="16" y="134"/>
                    <a:pt x="13" y="131"/>
                    <a:pt x="13" y="127"/>
                  </a:cubicBezTo>
                  <a:cubicBezTo>
                    <a:pt x="13" y="123"/>
                    <a:pt x="16" y="119"/>
                    <a:pt x="20" y="119"/>
                  </a:cubicBezTo>
                  <a:cubicBezTo>
                    <a:pt x="24" y="119"/>
                    <a:pt x="28" y="123"/>
                    <a:pt x="28"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77" name="Freeform 2133"/>
            <p:cNvSpPr>
              <a:spLocks noEditPoints="1"/>
            </p:cNvSpPr>
            <p:nvPr/>
          </p:nvSpPr>
          <p:spPr bwMode="auto">
            <a:xfrm>
              <a:off x="17983200"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8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8 w 41"/>
                <a:gd name="T23" fmla="*/ 63 h 147"/>
                <a:gd name="T24" fmla="*/ 23 w 41"/>
                <a:gd name="T25" fmla="*/ 63 h 147"/>
                <a:gd name="T26" fmla="*/ 17 w 41"/>
                <a:gd name="T27" fmla="*/ 63 h 147"/>
                <a:gd name="T28" fmla="*/ 13 w 41"/>
                <a:gd name="T29" fmla="*/ 63 h 147"/>
                <a:gd name="T30" fmla="*/ 7 w 41"/>
                <a:gd name="T31" fmla="*/ 63 h 147"/>
                <a:gd name="T32" fmla="*/ 33 w 41"/>
                <a:gd name="T33" fmla="*/ 52 h 147"/>
                <a:gd name="T34" fmla="*/ 28 w 41"/>
                <a:gd name="T35" fmla="*/ 52 h 147"/>
                <a:gd name="T36" fmla="*/ 23 w 41"/>
                <a:gd name="T37" fmla="*/ 52 h 147"/>
                <a:gd name="T38" fmla="*/ 17 w 41"/>
                <a:gd name="T39" fmla="*/ 52 h 147"/>
                <a:gd name="T40" fmla="*/ 13 w 41"/>
                <a:gd name="T41" fmla="*/ 52 h 147"/>
                <a:gd name="T42" fmla="*/ 7 w 41"/>
                <a:gd name="T43" fmla="*/ 52 h 147"/>
                <a:gd name="T44" fmla="*/ 33 w 41"/>
                <a:gd name="T45" fmla="*/ 42 h 147"/>
                <a:gd name="T46" fmla="*/ 28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8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8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8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1" y="147"/>
                    <a:pt x="31" y="147"/>
                    <a:pt x="31" y="147"/>
                  </a:cubicBezTo>
                  <a:cubicBezTo>
                    <a:pt x="37" y="147"/>
                    <a:pt x="41" y="143"/>
                    <a:pt x="41" y="137"/>
                  </a:cubicBezTo>
                  <a:cubicBezTo>
                    <a:pt x="41" y="10"/>
                    <a:pt x="41" y="10"/>
                    <a:pt x="41" y="10"/>
                  </a:cubicBezTo>
                  <a:cubicBezTo>
                    <a:pt x="41" y="4"/>
                    <a:pt x="37" y="0"/>
                    <a:pt x="31" y="0"/>
                  </a:cubicBezTo>
                  <a:cubicBezTo>
                    <a:pt x="9" y="0"/>
                    <a:pt x="9" y="0"/>
                    <a:pt x="9" y="0"/>
                  </a:cubicBezTo>
                  <a:cubicBezTo>
                    <a:pt x="4" y="0"/>
                    <a:pt x="0" y="4"/>
                    <a:pt x="0" y="10"/>
                  </a:cubicBezTo>
                  <a:close/>
                  <a:moveTo>
                    <a:pt x="28" y="127"/>
                  </a:moveTo>
                  <a:cubicBezTo>
                    <a:pt x="28" y="131"/>
                    <a:pt x="25" y="134"/>
                    <a:pt x="20" y="134"/>
                  </a:cubicBezTo>
                  <a:cubicBezTo>
                    <a:pt x="16" y="134"/>
                    <a:pt x="13" y="131"/>
                    <a:pt x="13" y="127"/>
                  </a:cubicBezTo>
                  <a:cubicBezTo>
                    <a:pt x="13" y="123"/>
                    <a:pt x="16" y="119"/>
                    <a:pt x="20" y="119"/>
                  </a:cubicBezTo>
                  <a:cubicBezTo>
                    <a:pt x="25" y="119"/>
                    <a:pt x="28" y="123"/>
                    <a:pt x="28" y="127"/>
                  </a:cubicBezTo>
                  <a:close/>
                  <a:moveTo>
                    <a:pt x="33" y="74"/>
                  </a:moveTo>
                  <a:cubicBezTo>
                    <a:pt x="33" y="80"/>
                    <a:pt x="33" y="80"/>
                    <a:pt x="33" y="80"/>
                  </a:cubicBezTo>
                  <a:cubicBezTo>
                    <a:pt x="28" y="80"/>
                    <a:pt x="28" y="80"/>
                    <a:pt x="28" y="80"/>
                  </a:cubicBezTo>
                  <a:cubicBezTo>
                    <a:pt x="28" y="74"/>
                    <a:pt x="28" y="74"/>
                    <a:pt x="28"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8" y="47"/>
                    <a:pt x="28" y="47"/>
                    <a:pt x="28" y="47"/>
                  </a:cubicBezTo>
                  <a:cubicBezTo>
                    <a:pt x="28" y="42"/>
                    <a:pt x="28" y="42"/>
                    <a:pt x="28"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8" y="37"/>
                    <a:pt x="28" y="37"/>
                    <a:pt x="28" y="37"/>
                  </a:cubicBezTo>
                  <a:cubicBezTo>
                    <a:pt x="28" y="31"/>
                    <a:pt x="28" y="31"/>
                    <a:pt x="28"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78" name="Freeform 2134"/>
            <p:cNvSpPr>
              <a:spLocks noEditPoints="1"/>
            </p:cNvSpPr>
            <p:nvPr/>
          </p:nvSpPr>
          <p:spPr bwMode="auto">
            <a:xfrm>
              <a:off x="18200688" y="3097213"/>
              <a:ext cx="153988" cy="552450"/>
            </a:xfrm>
            <a:custGeom>
              <a:avLst/>
              <a:gdLst>
                <a:gd name="T0" fmla="*/ 10 w 41"/>
                <a:gd name="T1" fmla="*/ 147 h 147"/>
                <a:gd name="T2" fmla="*/ 41 w 41"/>
                <a:gd name="T3" fmla="*/ 10 h 147"/>
                <a:gd name="T4" fmla="*/ 0 w 41"/>
                <a:gd name="T5" fmla="*/ 10 h 147"/>
                <a:gd name="T6" fmla="*/ 13 w 41"/>
                <a:gd name="T7" fmla="*/ 127 h 147"/>
                <a:gd name="T8" fmla="*/ 34 w 41"/>
                <a:gd name="T9" fmla="*/ 74 h 147"/>
                <a:gd name="T10" fmla="*/ 28 w 41"/>
                <a:gd name="T11" fmla="*/ 74 h 147"/>
                <a:gd name="T12" fmla="*/ 23 w 41"/>
                <a:gd name="T13" fmla="*/ 74 h 147"/>
                <a:gd name="T14" fmla="*/ 18 w 41"/>
                <a:gd name="T15" fmla="*/ 74 h 147"/>
                <a:gd name="T16" fmla="*/ 14 w 41"/>
                <a:gd name="T17" fmla="*/ 74 h 147"/>
                <a:gd name="T18" fmla="*/ 8 w 41"/>
                <a:gd name="T19" fmla="*/ 74 h 147"/>
                <a:gd name="T20" fmla="*/ 34 w 41"/>
                <a:gd name="T21" fmla="*/ 63 h 147"/>
                <a:gd name="T22" fmla="*/ 28 w 41"/>
                <a:gd name="T23" fmla="*/ 63 h 147"/>
                <a:gd name="T24" fmla="*/ 23 w 41"/>
                <a:gd name="T25" fmla="*/ 63 h 147"/>
                <a:gd name="T26" fmla="*/ 18 w 41"/>
                <a:gd name="T27" fmla="*/ 63 h 147"/>
                <a:gd name="T28" fmla="*/ 14 w 41"/>
                <a:gd name="T29" fmla="*/ 63 h 147"/>
                <a:gd name="T30" fmla="*/ 8 w 41"/>
                <a:gd name="T31" fmla="*/ 63 h 147"/>
                <a:gd name="T32" fmla="*/ 34 w 41"/>
                <a:gd name="T33" fmla="*/ 52 h 147"/>
                <a:gd name="T34" fmla="*/ 28 w 41"/>
                <a:gd name="T35" fmla="*/ 52 h 147"/>
                <a:gd name="T36" fmla="*/ 23 w 41"/>
                <a:gd name="T37" fmla="*/ 52 h 147"/>
                <a:gd name="T38" fmla="*/ 18 w 41"/>
                <a:gd name="T39" fmla="*/ 52 h 147"/>
                <a:gd name="T40" fmla="*/ 14 w 41"/>
                <a:gd name="T41" fmla="*/ 52 h 147"/>
                <a:gd name="T42" fmla="*/ 8 w 41"/>
                <a:gd name="T43" fmla="*/ 52 h 147"/>
                <a:gd name="T44" fmla="*/ 34 w 41"/>
                <a:gd name="T45" fmla="*/ 42 h 147"/>
                <a:gd name="T46" fmla="*/ 28 w 41"/>
                <a:gd name="T47" fmla="*/ 42 h 147"/>
                <a:gd name="T48" fmla="*/ 23 w 41"/>
                <a:gd name="T49" fmla="*/ 42 h 147"/>
                <a:gd name="T50" fmla="*/ 18 w 41"/>
                <a:gd name="T51" fmla="*/ 42 h 147"/>
                <a:gd name="T52" fmla="*/ 14 w 41"/>
                <a:gd name="T53" fmla="*/ 42 h 147"/>
                <a:gd name="T54" fmla="*/ 8 w 41"/>
                <a:gd name="T55" fmla="*/ 42 h 147"/>
                <a:gd name="T56" fmla="*/ 34 w 41"/>
                <a:gd name="T57" fmla="*/ 31 h 147"/>
                <a:gd name="T58" fmla="*/ 28 w 41"/>
                <a:gd name="T59" fmla="*/ 31 h 147"/>
                <a:gd name="T60" fmla="*/ 23 w 41"/>
                <a:gd name="T61" fmla="*/ 31 h 147"/>
                <a:gd name="T62" fmla="*/ 18 w 41"/>
                <a:gd name="T63" fmla="*/ 31 h 147"/>
                <a:gd name="T64" fmla="*/ 14 w 41"/>
                <a:gd name="T65" fmla="*/ 31 h 147"/>
                <a:gd name="T66" fmla="*/ 8 w 41"/>
                <a:gd name="T67" fmla="*/ 31 h 147"/>
                <a:gd name="T68" fmla="*/ 34 w 41"/>
                <a:gd name="T69" fmla="*/ 20 h 147"/>
                <a:gd name="T70" fmla="*/ 28 w 41"/>
                <a:gd name="T71" fmla="*/ 20 h 147"/>
                <a:gd name="T72" fmla="*/ 23 w 41"/>
                <a:gd name="T73" fmla="*/ 20 h 147"/>
                <a:gd name="T74" fmla="*/ 18 w 41"/>
                <a:gd name="T75" fmla="*/ 20 h 147"/>
                <a:gd name="T76" fmla="*/ 14 w 41"/>
                <a:gd name="T77" fmla="*/ 20 h 147"/>
                <a:gd name="T78" fmla="*/ 8 w 41"/>
                <a:gd name="T79" fmla="*/ 20 h 147"/>
                <a:gd name="T80" fmla="*/ 34 w 41"/>
                <a:gd name="T81" fmla="*/ 9 h 147"/>
                <a:gd name="T82" fmla="*/ 28 w 41"/>
                <a:gd name="T83" fmla="*/ 9 h 147"/>
                <a:gd name="T84" fmla="*/ 23 w 41"/>
                <a:gd name="T85" fmla="*/ 9 h 147"/>
                <a:gd name="T86" fmla="*/ 18 w 41"/>
                <a:gd name="T87" fmla="*/ 9 h 147"/>
                <a:gd name="T88" fmla="*/ 14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10" y="147"/>
                  </a:cubicBezTo>
                  <a:cubicBezTo>
                    <a:pt x="32" y="147"/>
                    <a:pt x="32" y="147"/>
                    <a:pt x="32" y="147"/>
                  </a:cubicBezTo>
                  <a:cubicBezTo>
                    <a:pt x="37" y="147"/>
                    <a:pt x="41" y="143"/>
                    <a:pt x="41" y="137"/>
                  </a:cubicBezTo>
                  <a:cubicBezTo>
                    <a:pt x="41" y="10"/>
                    <a:pt x="41" y="10"/>
                    <a:pt x="41" y="10"/>
                  </a:cubicBezTo>
                  <a:cubicBezTo>
                    <a:pt x="41" y="4"/>
                    <a:pt x="37" y="0"/>
                    <a:pt x="32" y="0"/>
                  </a:cubicBezTo>
                  <a:cubicBezTo>
                    <a:pt x="10" y="0"/>
                    <a:pt x="10" y="0"/>
                    <a:pt x="10" y="0"/>
                  </a:cubicBezTo>
                  <a:cubicBezTo>
                    <a:pt x="4" y="0"/>
                    <a:pt x="0" y="4"/>
                    <a:pt x="0" y="10"/>
                  </a:cubicBezTo>
                  <a:close/>
                  <a:moveTo>
                    <a:pt x="28" y="127"/>
                  </a:moveTo>
                  <a:cubicBezTo>
                    <a:pt x="28" y="131"/>
                    <a:pt x="25" y="134"/>
                    <a:pt x="21" y="134"/>
                  </a:cubicBezTo>
                  <a:cubicBezTo>
                    <a:pt x="17" y="134"/>
                    <a:pt x="13" y="131"/>
                    <a:pt x="13" y="127"/>
                  </a:cubicBezTo>
                  <a:cubicBezTo>
                    <a:pt x="13" y="123"/>
                    <a:pt x="17" y="119"/>
                    <a:pt x="21" y="119"/>
                  </a:cubicBezTo>
                  <a:cubicBezTo>
                    <a:pt x="25" y="119"/>
                    <a:pt x="28" y="123"/>
                    <a:pt x="28" y="127"/>
                  </a:cubicBezTo>
                  <a:close/>
                  <a:moveTo>
                    <a:pt x="34" y="74"/>
                  </a:moveTo>
                  <a:cubicBezTo>
                    <a:pt x="34" y="80"/>
                    <a:pt x="34" y="80"/>
                    <a:pt x="34" y="80"/>
                  </a:cubicBezTo>
                  <a:cubicBezTo>
                    <a:pt x="28" y="80"/>
                    <a:pt x="28" y="80"/>
                    <a:pt x="28" y="80"/>
                  </a:cubicBezTo>
                  <a:cubicBezTo>
                    <a:pt x="28" y="74"/>
                    <a:pt x="28" y="74"/>
                    <a:pt x="28" y="74"/>
                  </a:cubicBezTo>
                  <a:cubicBezTo>
                    <a:pt x="34" y="74"/>
                    <a:pt x="34" y="74"/>
                    <a:pt x="34" y="74"/>
                  </a:cubicBezTo>
                  <a:cubicBezTo>
                    <a:pt x="34" y="74"/>
                    <a:pt x="34" y="74"/>
                    <a:pt x="34" y="74"/>
                  </a:cubicBezTo>
                  <a:close/>
                  <a:moveTo>
                    <a:pt x="23" y="74"/>
                  </a:moveTo>
                  <a:cubicBezTo>
                    <a:pt x="23" y="80"/>
                    <a:pt x="23" y="80"/>
                    <a:pt x="23" y="80"/>
                  </a:cubicBezTo>
                  <a:cubicBezTo>
                    <a:pt x="18" y="80"/>
                    <a:pt x="18" y="80"/>
                    <a:pt x="18" y="80"/>
                  </a:cubicBezTo>
                  <a:cubicBezTo>
                    <a:pt x="18" y="74"/>
                    <a:pt x="18" y="74"/>
                    <a:pt x="18" y="74"/>
                  </a:cubicBezTo>
                  <a:cubicBezTo>
                    <a:pt x="23" y="74"/>
                    <a:pt x="23" y="74"/>
                    <a:pt x="23" y="74"/>
                  </a:cubicBezTo>
                  <a:cubicBezTo>
                    <a:pt x="23" y="74"/>
                    <a:pt x="23" y="74"/>
                    <a:pt x="23" y="74"/>
                  </a:cubicBezTo>
                  <a:close/>
                  <a:moveTo>
                    <a:pt x="14" y="74"/>
                  </a:moveTo>
                  <a:cubicBezTo>
                    <a:pt x="14" y="80"/>
                    <a:pt x="14" y="80"/>
                    <a:pt x="14" y="80"/>
                  </a:cubicBezTo>
                  <a:cubicBezTo>
                    <a:pt x="8" y="80"/>
                    <a:pt x="8" y="80"/>
                    <a:pt x="8" y="80"/>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2"/>
                  </a:moveTo>
                  <a:cubicBezTo>
                    <a:pt x="34" y="47"/>
                    <a:pt x="34" y="47"/>
                    <a:pt x="34" y="47"/>
                  </a:cubicBezTo>
                  <a:cubicBezTo>
                    <a:pt x="28" y="47"/>
                    <a:pt x="28" y="47"/>
                    <a:pt x="28" y="47"/>
                  </a:cubicBezTo>
                  <a:cubicBezTo>
                    <a:pt x="28" y="42"/>
                    <a:pt x="28" y="42"/>
                    <a:pt x="28" y="42"/>
                  </a:cubicBezTo>
                  <a:cubicBezTo>
                    <a:pt x="34" y="42"/>
                    <a:pt x="34" y="42"/>
                    <a:pt x="34" y="42"/>
                  </a:cubicBezTo>
                  <a:cubicBezTo>
                    <a:pt x="34" y="42"/>
                    <a:pt x="34" y="42"/>
                    <a:pt x="34" y="42"/>
                  </a:cubicBezTo>
                  <a:close/>
                  <a:moveTo>
                    <a:pt x="23" y="42"/>
                  </a:moveTo>
                  <a:cubicBezTo>
                    <a:pt x="23" y="47"/>
                    <a:pt x="23" y="47"/>
                    <a:pt x="23" y="47"/>
                  </a:cubicBezTo>
                  <a:cubicBezTo>
                    <a:pt x="18" y="47"/>
                    <a:pt x="18" y="47"/>
                    <a:pt x="18" y="47"/>
                  </a:cubicBezTo>
                  <a:cubicBezTo>
                    <a:pt x="18" y="42"/>
                    <a:pt x="18" y="42"/>
                    <a:pt x="18" y="42"/>
                  </a:cubicBezTo>
                  <a:cubicBezTo>
                    <a:pt x="23" y="42"/>
                    <a:pt x="23" y="42"/>
                    <a:pt x="23" y="42"/>
                  </a:cubicBezTo>
                  <a:cubicBezTo>
                    <a:pt x="23" y="42"/>
                    <a:pt x="23" y="42"/>
                    <a:pt x="23" y="42"/>
                  </a:cubicBezTo>
                  <a:close/>
                  <a:moveTo>
                    <a:pt x="14" y="42"/>
                  </a:moveTo>
                  <a:cubicBezTo>
                    <a:pt x="14" y="47"/>
                    <a:pt x="14" y="47"/>
                    <a:pt x="14" y="47"/>
                  </a:cubicBezTo>
                  <a:cubicBezTo>
                    <a:pt x="8" y="47"/>
                    <a:pt x="8" y="47"/>
                    <a:pt x="8" y="47"/>
                  </a:cubicBezTo>
                  <a:cubicBezTo>
                    <a:pt x="8" y="42"/>
                    <a:pt x="8" y="42"/>
                    <a:pt x="8" y="42"/>
                  </a:cubicBezTo>
                  <a:cubicBezTo>
                    <a:pt x="14" y="42"/>
                    <a:pt x="14" y="42"/>
                    <a:pt x="14" y="42"/>
                  </a:cubicBezTo>
                  <a:cubicBezTo>
                    <a:pt x="14" y="42"/>
                    <a:pt x="14" y="42"/>
                    <a:pt x="14" y="42"/>
                  </a:cubicBezTo>
                  <a:close/>
                  <a:moveTo>
                    <a:pt x="34" y="31"/>
                  </a:moveTo>
                  <a:cubicBezTo>
                    <a:pt x="34" y="37"/>
                    <a:pt x="34" y="37"/>
                    <a:pt x="34" y="37"/>
                  </a:cubicBezTo>
                  <a:cubicBezTo>
                    <a:pt x="28" y="37"/>
                    <a:pt x="28" y="37"/>
                    <a:pt x="28" y="37"/>
                  </a:cubicBezTo>
                  <a:cubicBezTo>
                    <a:pt x="28" y="31"/>
                    <a:pt x="28" y="31"/>
                    <a:pt x="28" y="31"/>
                  </a:cubicBezTo>
                  <a:cubicBezTo>
                    <a:pt x="34" y="31"/>
                    <a:pt x="34" y="31"/>
                    <a:pt x="34" y="31"/>
                  </a:cubicBezTo>
                  <a:cubicBezTo>
                    <a:pt x="34" y="31"/>
                    <a:pt x="34" y="31"/>
                    <a:pt x="34" y="31"/>
                  </a:cubicBezTo>
                  <a:close/>
                  <a:moveTo>
                    <a:pt x="23" y="31"/>
                  </a:moveTo>
                  <a:cubicBezTo>
                    <a:pt x="23" y="37"/>
                    <a:pt x="23" y="37"/>
                    <a:pt x="23" y="37"/>
                  </a:cubicBezTo>
                  <a:cubicBezTo>
                    <a:pt x="18" y="37"/>
                    <a:pt x="18" y="37"/>
                    <a:pt x="18" y="37"/>
                  </a:cubicBezTo>
                  <a:cubicBezTo>
                    <a:pt x="18" y="31"/>
                    <a:pt x="18" y="31"/>
                    <a:pt x="18" y="31"/>
                  </a:cubicBezTo>
                  <a:cubicBezTo>
                    <a:pt x="23" y="31"/>
                    <a:pt x="23" y="31"/>
                    <a:pt x="23" y="31"/>
                  </a:cubicBezTo>
                  <a:cubicBezTo>
                    <a:pt x="23" y="31"/>
                    <a:pt x="23" y="31"/>
                    <a:pt x="23" y="31"/>
                  </a:cubicBezTo>
                  <a:close/>
                  <a:moveTo>
                    <a:pt x="14" y="31"/>
                  </a:moveTo>
                  <a:cubicBezTo>
                    <a:pt x="14" y="37"/>
                    <a:pt x="14" y="37"/>
                    <a:pt x="14" y="37"/>
                  </a:cubicBezTo>
                  <a:cubicBezTo>
                    <a:pt x="8" y="37"/>
                    <a:pt x="8" y="37"/>
                    <a:pt x="8" y="37"/>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79" name="Freeform 2135"/>
            <p:cNvSpPr>
              <a:spLocks noEditPoints="1"/>
            </p:cNvSpPr>
            <p:nvPr/>
          </p:nvSpPr>
          <p:spPr bwMode="auto">
            <a:xfrm>
              <a:off x="18422938" y="3097213"/>
              <a:ext cx="149225" cy="552450"/>
            </a:xfrm>
            <a:custGeom>
              <a:avLst/>
              <a:gdLst>
                <a:gd name="T0" fmla="*/ 9 w 40"/>
                <a:gd name="T1" fmla="*/ 147 h 147"/>
                <a:gd name="T2" fmla="*/ 40 w 40"/>
                <a:gd name="T3" fmla="*/ 10 h 147"/>
                <a:gd name="T4" fmla="*/ 0 w 40"/>
                <a:gd name="T5" fmla="*/ 10 h 147"/>
                <a:gd name="T6" fmla="*/ 13 w 40"/>
                <a:gd name="T7" fmla="*/ 127 h 147"/>
                <a:gd name="T8" fmla="*/ 33 w 40"/>
                <a:gd name="T9" fmla="*/ 74 h 147"/>
                <a:gd name="T10" fmla="*/ 27 w 40"/>
                <a:gd name="T11" fmla="*/ 74 h 147"/>
                <a:gd name="T12" fmla="*/ 23 w 40"/>
                <a:gd name="T13" fmla="*/ 74 h 147"/>
                <a:gd name="T14" fmla="*/ 17 w 40"/>
                <a:gd name="T15" fmla="*/ 74 h 147"/>
                <a:gd name="T16" fmla="*/ 13 w 40"/>
                <a:gd name="T17" fmla="*/ 74 h 147"/>
                <a:gd name="T18" fmla="*/ 7 w 40"/>
                <a:gd name="T19" fmla="*/ 74 h 147"/>
                <a:gd name="T20" fmla="*/ 33 w 40"/>
                <a:gd name="T21" fmla="*/ 63 h 147"/>
                <a:gd name="T22" fmla="*/ 27 w 40"/>
                <a:gd name="T23" fmla="*/ 63 h 147"/>
                <a:gd name="T24" fmla="*/ 23 w 40"/>
                <a:gd name="T25" fmla="*/ 63 h 147"/>
                <a:gd name="T26" fmla="*/ 17 w 40"/>
                <a:gd name="T27" fmla="*/ 63 h 147"/>
                <a:gd name="T28" fmla="*/ 13 w 40"/>
                <a:gd name="T29" fmla="*/ 63 h 147"/>
                <a:gd name="T30" fmla="*/ 7 w 40"/>
                <a:gd name="T31" fmla="*/ 63 h 147"/>
                <a:gd name="T32" fmla="*/ 33 w 40"/>
                <a:gd name="T33" fmla="*/ 52 h 147"/>
                <a:gd name="T34" fmla="*/ 27 w 40"/>
                <a:gd name="T35" fmla="*/ 52 h 147"/>
                <a:gd name="T36" fmla="*/ 23 w 40"/>
                <a:gd name="T37" fmla="*/ 52 h 147"/>
                <a:gd name="T38" fmla="*/ 17 w 40"/>
                <a:gd name="T39" fmla="*/ 52 h 147"/>
                <a:gd name="T40" fmla="*/ 13 w 40"/>
                <a:gd name="T41" fmla="*/ 52 h 147"/>
                <a:gd name="T42" fmla="*/ 7 w 40"/>
                <a:gd name="T43" fmla="*/ 52 h 147"/>
                <a:gd name="T44" fmla="*/ 33 w 40"/>
                <a:gd name="T45" fmla="*/ 42 h 147"/>
                <a:gd name="T46" fmla="*/ 27 w 40"/>
                <a:gd name="T47" fmla="*/ 42 h 147"/>
                <a:gd name="T48" fmla="*/ 23 w 40"/>
                <a:gd name="T49" fmla="*/ 42 h 147"/>
                <a:gd name="T50" fmla="*/ 17 w 40"/>
                <a:gd name="T51" fmla="*/ 42 h 147"/>
                <a:gd name="T52" fmla="*/ 13 w 40"/>
                <a:gd name="T53" fmla="*/ 42 h 147"/>
                <a:gd name="T54" fmla="*/ 7 w 40"/>
                <a:gd name="T55" fmla="*/ 42 h 147"/>
                <a:gd name="T56" fmla="*/ 33 w 40"/>
                <a:gd name="T57" fmla="*/ 31 h 147"/>
                <a:gd name="T58" fmla="*/ 27 w 40"/>
                <a:gd name="T59" fmla="*/ 31 h 147"/>
                <a:gd name="T60" fmla="*/ 23 w 40"/>
                <a:gd name="T61" fmla="*/ 31 h 147"/>
                <a:gd name="T62" fmla="*/ 17 w 40"/>
                <a:gd name="T63" fmla="*/ 31 h 147"/>
                <a:gd name="T64" fmla="*/ 13 w 40"/>
                <a:gd name="T65" fmla="*/ 31 h 147"/>
                <a:gd name="T66" fmla="*/ 7 w 40"/>
                <a:gd name="T67" fmla="*/ 31 h 147"/>
                <a:gd name="T68" fmla="*/ 33 w 40"/>
                <a:gd name="T69" fmla="*/ 20 h 147"/>
                <a:gd name="T70" fmla="*/ 27 w 40"/>
                <a:gd name="T71" fmla="*/ 20 h 147"/>
                <a:gd name="T72" fmla="*/ 23 w 40"/>
                <a:gd name="T73" fmla="*/ 20 h 147"/>
                <a:gd name="T74" fmla="*/ 17 w 40"/>
                <a:gd name="T75" fmla="*/ 20 h 147"/>
                <a:gd name="T76" fmla="*/ 13 w 40"/>
                <a:gd name="T77" fmla="*/ 20 h 147"/>
                <a:gd name="T78" fmla="*/ 7 w 40"/>
                <a:gd name="T79" fmla="*/ 20 h 147"/>
                <a:gd name="T80" fmla="*/ 33 w 40"/>
                <a:gd name="T81" fmla="*/ 9 h 147"/>
                <a:gd name="T82" fmla="*/ 27 w 40"/>
                <a:gd name="T83" fmla="*/ 9 h 147"/>
                <a:gd name="T84" fmla="*/ 23 w 40"/>
                <a:gd name="T85" fmla="*/ 9 h 147"/>
                <a:gd name="T86" fmla="*/ 17 w 40"/>
                <a:gd name="T87" fmla="*/ 9 h 147"/>
                <a:gd name="T88" fmla="*/ 13 w 40"/>
                <a:gd name="T89" fmla="*/ 9 h 147"/>
                <a:gd name="T90" fmla="*/ 7 w 40"/>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7">
                  <a:moveTo>
                    <a:pt x="0" y="10"/>
                  </a:moveTo>
                  <a:cubicBezTo>
                    <a:pt x="0" y="137"/>
                    <a:pt x="0" y="137"/>
                    <a:pt x="0" y="137"/>
                  </a:cubicBezTo>
                  <a:cubicBezTo>
                    <a:pt x="0" y="143"/>
                    <a:pt x="4" y="147"/>
                    <a:pt x="9" y="147"/>
                  </a:cubicBezTo>
                  <a:cubicBezTo>
                    <a:pt x="31" y="147"/>
                    <a:pt x="31" y="147"/>
                    <a:pt x="31" y="147"/>
                  </a:cubicBezTo>
                  <a:cubicBezTo>
                    <a:pt x="36" y="147"/>
                    <a:pt x="40" y="143"/>
                    <a:pt x="40" y="137"/>
                  </a:cubicBezTo>
                  <a:cubicBezTo>
                    <a:pt x="40" y="10"/>
                    <a:pt x="40" y="10"/>
                    <a:pt x="40" y="10"/>
                  </a:cubicBezTo>
                  <a:cubicBezTo>
                    <a:pt x="40" y="4"/>
                    <a:pt x="36" y="0"/>
                    <a:pt x="31" y="0"/>
                  </a:cubicBezTo>
                  <a:cubicBezTo>
                    <a:pt x="9" y="0"/>
                    <a:pt x="9" y="0"/>
                    <a:pt x="9" y="0"/>
                  </a:cubicBezTo>
                  <a:cubicBezTo>
                    <a:pt x="4" y="0"/>
                    <a:pt x="0" y="4"/>
                    <a:pt x="0" y="10"/>
                  </a:cubicBezTo>
                  <a:close/>
                  <a:moveTo>
                    <a:pt x="27" y="127"/>
                  </a:moveTo>
                  <a:cubicBezTo>
                    <a:pt x="27" y="131"/>
                    <a:pt x="24" y="134"/>
                    <a:pt x="20" y="134"/>
                  </a:cubicBezTo>
                  <a:cubicBezTo>
                    <a:pt x="16" y="134"/>
                    <a:pt x="13" y="131"/>
                    <a:pt x="13" y="127"/>
                  </a:cubicBezTo>
                  <a:cubicBezTo>
                    <a:pt x="13" y="123"/>
                    <a:pt x="16" y="119"/>
                    <a:pt x="20" y="119"/>
                  </a:cubicBezTo>
                  <a:cubicBezTo>
                    <a:pt x="24" y="119"/>
                    <a:pt x="27" y="123"/>
                    <a:pt x="27"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80" name="Freeform 2136"/>
            <p:cNvSpPr>
              <a:spLocks noEditPoints="1"/>
            </p:cNvSpPr>
            <p:nvPr/>
          </p:nvSpPr>
          <p:spPr bwMode="auto">
            <a:xfrm>
              <a:off x="18640425"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7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7 w 41"/>
                <a:gd name="T23" fmla="*/ 63 h 147"/>
                <a:gd name="T24" fmla="*/ 23 w 41"/>
                <a:gd name="T25" fmla="*/ 63 h 147"/>
                <a:gd name="T26" fmla="*/ 17 w 41"/>
                <a:gd name="T27" fmla="*/ 63 h 147"/>
                <a:gd name="T28" fmla="*/ 13 w 41"/>
                <a:gd name="T29" fmla="*/ 63 h 147"/>
                <a:gd name="T30" fmla="*/ 7 w 41"/>
                <a:gd name="T31" fmla="*/ 63 h 147"/>
                <a:gd name="T32" fmla="*/ 33 w 41"/>
                <a:gd name="T33" fmla="*/ 52 h 147"/>
                <a:gd name="T34" fmla="*/ 27 w 41"/>
                <a:gd name="T35" fmla="*/ 52 h 147"/>
                <a:gd name="T36" fmla="*/ 23 w 41"/>
                <a:gd name="T37" fmla="*/ 52 h 147"/>
                <a:gd name="T38" fmla="*/ 17 w 41"/>
                <a:gd name="T39" fmla="*/ 52 h 147"/>
                <a:gd name="T40" fmla="*/ 13 w 41"/>
                <a:gd name="T41" fmla="*/ 52 h 147"/>
                <a:gd name="T42" fmla="*/ 7 w 41"/>
                <a:gd name="T43" fmla="*/ 52 h 147"/>
                <a:gd name="T44" fmla="*/ 33 w 41"/>
                <a:gd name="T45" fmla="*/ 42 h 147"/>
                <a:gd name="T46" fmla="*/ 27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7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7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7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1" y="147"/>
                    <a:pt x="31" y="147"/>
                    <a:pt x="31" y="147"/>
                  </a:cubicBezTo>
                  <a:cubicBezTo>
                    <a:pt x="36" y="147"/>
                    <a:pt x="41" y="143"/>
                    <a:pt x="41" y="137"/>
                  </a:cubicBezTo>
                  <a:cubicBezTo>
                    <a:pt x="41" y="10"/>
                    <a:pt x="41" y="10"/>
                    <a:pt x="41" y="10"/>
                  </a:cubicBezTo>
                  <a:cubicBezTo>
                    <a:pt x="41" y="4"/>
                    <a:pt x="36" y="0"/>
                    <a:pt x="31" y="0"/>
                  </a:cubicBezTo>
                  <a:cubicBezTo>
                    <a:pt x="9" y="0"/>
                    <a:pt x="9" y="0"/>
                    <a:pt x="9" y="0"/>
                  </a:cubicBezTo>
                  <a:cubicBezTo>
                    <a:pt x="4" y="0"/>
                    <a:pt x="0" y="4"/>
                    <a:pt x="0" y="10"/>
                  </a:cubicBezTo>
                  <a:close/>
                  <a:moveTo>
                    <a:pt x="28" y="127"/>
                  </a:moveTo>
                  <a:cubicBezTo>
                    <a:pt x="28" y="131"/>
                    <a:pt x="24" y="134"/>
                    <a:pt x="20" y="134"/>
                  </a:cubicBezTo>
                  <a:cubicBezTo>
                    <a:pt x="16" y="134"/>
                    <a:pt x="13" y="131"/>
                    <a:pt x="13" y="127"/>
                  </a:cubicBezTo>
                  <a:cubicBezTo>
                    <a:pt x="13" y="123"/>
                    <a:pt x="16" y="119"/>
                    <a:pt x="20" y="119"/>
                  </a:cubicBezTo>
                  <a:cubicBezTo>
                    <a:pt x="24" y="119"/>
                    <a:pt x="28" y="123"/>
                    <a:pt x="28"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81" name="Freeform 2137"/>
            <p:cNvSpPr>
              <a:spLocks noEditPoints="1"/>
            </p:cNvSpPr>
            <p:nvPr/>
          </p:nvSpPr>
          <p:spPr bwMode="auto">
            <a:xfrm>
              <a:off x="18857913"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8 w 41"/>
                <a:gd name="T11" fmla="*/ 74 h 147"/>
                <a:gd name="T12" fmla="*/ 23 w 41"/>
                <a:gd name="T13" fmla="*/ 74 h 147"/>
                <a:gd name="T14" fmla="*/ 17 w 41"/>
                <a:gd name="T15" fmla="*/ 74 h 147"/>
                <a:gd name="T16" fmla="*/ 13 w 41"/>
                <a:gd name="T17" fmla="*/ 74 h 147"/>
                <a:gd name="T18" fmla="*/ 8 w 41"/>
                <a:gd name="T19" fmla="*/ 74 h 147"/>
                <a:gd name="T20" fmla="*/ 33 w 41"/>
                <a:gd name="T21" fmla="*/ 63 h 147"/>
                <a:gd name="T22" fmla="*/ 28 w 41"/>
                <a:gd name="T23" fmla="*/ 63 h 147"/>
                <a:gd name="T24" fmla="*/ 23 w 41"/>
                <a:gd name="T25" fmla="*/ 63 h 147"/>
                <a:gd name="T26" fmla="*/ 17 w 41"/>
                <a:gd name="T27" fmla="*/ 63 h 147"/>
                <a:gd name="T28" fmla="*/ 13 w 41"/>
                <a:gd name="T29" fmla="*/ 63 h 147"/>
                <a:gd name="T30" fmla="*/ 8 w 41"/>
                <a:gd name="T31" fmla="*/ 63 h 147"/>
                <a:gd name="T32" fmla="*/ 33 w 41"/>
                <a:gd name="T33" fmla="*/ 52 h 147"/>
                <a:gd name="T34" fmla="*/ 28 w 41"/>
                <a:gd name="T35" fmla="*/ 52 h 147"/>
                <a:gd name="T36" fmla="*/ 23 w 41"/>
                <a:gd name="T37" fmla="*/ 52 h 147"/>
                <a:gd name="T38" fmla="*/ 17 w 41"/>
                <a:gd name="T39" fmla="*/ 52 h 147"/>
                <a:gd name="T40" fmla="*/ 13 w 41"/>
                <a:gd name="T41" fmla="*/ 52 h 147"/>
                <a:gd name="T42" fmla="*/ 8 w 41"/>
                <a:gd name="T43" fmla="*/ 52 h 147"/>
                <a:gd name="T44" fmla="*/ 33 w 41"/>
                <a:gd name="T45" fmla="*/ 42 h 147"/>
                <a:gd name="T46" fmla="*/ 28 w 41"/>
                <a:gd name="T47" fmla="*/ 42 h 147"/>
                <a:gd name="T48" fmla="*/ 23 w 41"/>
                <a:gd name="T49" fmla="*/ 42 h 147"/>
                <a:gd name="T50" fmla="*/ 17 w 41"/>
                <a:gd name="T51" fmla="*/ 42 h 147"/>
                <a:gd name="T52" fmla="*/ 13 w 41"/>
                <a:gd name="T53" fmla="*/ 42 h 147"/>
                <a:gd name="T54" fmla="*/ 8 w 41"/>
                <a:gd name="T55" fmla="*/ 42 h 147"/>
                <a:gd name="T56" fmla="*/ 33 w 41"/>
                <a:gd name="T57" fmla="*/ 31 h 147"/>
                <a:gd name="T58" fmla="*/ 28 w 41"/>
                <a:gd name="T59" fmla="*/ 31 h 147"/>
                <a:gd name="T60" fmla="*/ 23 w 41"/>
                <a:gd name="T61" fmla="*/ 31 h 147"/>
                <a:gd name="T62" fmla="*/ 17 w 41"/>
                <a:gd name="T63" fmla="*/ 31 h 147"/>
                <a:gd name="T64" fmla="*/ 13 w 41"/>
                <a:gd name="T65" fmla="*/ 31 h 147"/>
                <a:gd name="T66" fmla="*/ 8 w 41"/>
                <a:gd name="T67" fmla="*/ 31 h 147"/>
                <a:gd name="T68" fmla="*/ 33 w 41"/>
                <a:gd name="T69" fmla="*/ 20 h 147"/>
                <a:gd name="T70" fmla="*/ 28 w 41"/>
                <a:gd name="T71" fmla="*/ 20 h 147"/>
                <a:gd name="T72" fmla="*/ 23 w 41"/>
                <a:gd name="T73" fmla="*/ 20 h 147"/>
                <a:gd name="T74" fmla="*/ 17 w 41"/>
                <a:gd name="T75" fmla="*/ 20 h 147"/>
                <a:gd name="T76" fmla="*/ 13 w 41"/>
                <a:gd name="T77" fmla="*/ 20 h 147"/>
                <a:gd name="T78" fmla="*/ 8 w 41"/>
                <a:gd name="T79" fmla="*/ 20 h 147"/>
                <a:gd name="T80" fmla="*/ 33 w 41"/>
                <a:gd name="T81" fmla="*/ 9 h 147"/>
                <a:gd name="T82" fmla="*/ 28 w 41"/>
                <a:gd name="T83" fmla="*/ 9 h 147"/>
                <a:gd name="T84" fmla="*/ 23 w 41"/>
                <a:gd name="T85" fmla="*/ 9 h 147"/>
                <a:gd name="T86" fmla="*/ 17 w 41"/>
                <a:gd name="T87" fmla="*/ 9 h 147"/>
                <a:gd name="T88" fmla="*/ 13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2" y="147"/>
                    <a:pt x="32" y="147"/>
                    <a:pt x="32" y="147"/>
                  </a:cubicBezTo>
                  <a:cubicBezTo>
                    <a:pt x="37" y="147"/>
                    <a:pt x="41" y="143"/>
                    <a:pt x="41" y="137"/>
                  </a:cubicBezTo>
                  <a:cubicBezTo>
                    <a:pt x="41" y="10"/>
                    <a:pt x="41" y="10"/>
                    <a:pt x="41" y="10"/>
                  </a:cubicBezTo>
                  <a:cubicBezTo>
                    <a:pt x="41" y="4"/>
                    <a:pt x="37" y="0"/>
                    <a:pt x="32" y="0"/>
                  </a:cubicBezTo>
                  <a:cubicBezTo>
                    <a:pt x="9" y="0"/>
                    <a:pt x="9" y="0"/>
                    <a:pt x="9" y="0"/>
                  </a:cubicBezTo>
                  <a:cubicBezTo>
                    <a:pt x="4" y="0"/>
                    <a:pt x="0" y="4"/>
                    <a:pt x="0" y="10"/>
                  </a:cubicBezTo>
                  <a:close/>
                  <a:moveTo>
                    <a:pt x="28" y="127"/>
                  </a:moveTo>
                  <a:cubicBezTo>
                    <a:pt x="28" y="131"/>
                    <a:pt x="25" y="134"/>
                    <a:pt x="21" y="134"/>
                  </a:cubicBezTo>
                  <a:cubicBezTo>
                    <a:pt x="16" y="134"/>
                    <a:pt x="13" y="131"/>
                    <a:pt x="13" y="127"/>
                  </a:cubicBezTo>
                  <a:cubicBezTo>
                    <a:pt x="13" y="123"/>
                    <a:pt x="16" y="119"/>
                    <a:pt x="21" y="119"/>
                  </a:cubicBezTo>
                  <a:cubicBezTo>
                    <a:pt x="25" y="119"/>
                    <a:pt x="28" y="123"/>
                    <a:pt x="28" y="127"/>
                  </a:cubicBezTo>
                  <a:close/>
                  <a:moveTo>
                    <a:pt x="33" y="74"/>
                  </a:moveTo>
                  <a:cubicBezTo>
                    <a:pt x="33" y="80"/>
                    <a:pt x="33" y="80"/>
                    <a:pt x="33" y="80"/>
                  </a:cubicBezTo>
                  <a:cubicBezTo>
                    <a:pt x="28" y="80"/>
                    <a:pt x="28" y="80"/>
                    <a:pt x="28" y="80"/>
                  </a:cubicBezTo>
                  <a:cubicBezTo>
                    <a:pt x="28" y="74"/>
                    <a:pt x="28" y="74"/>
                    <a:pt x="28"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8" y="80"/>
                    <a:pt x="8" y="80"/>
                    <a:pt x="8" y="80"/>
                  </a:cubicBezTo>
                  <a:cubicBezTo>
                    <a:pt x="8" y="74"/>
                    <a:pt x="8" y="74"/>
                    <a:pt x="8"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3" y="42"/>
                  </a:moveTo>
                  <a:cubicBezTo>
                    <a:pt x="33" y="47"/>
                    <a:pt x="33" y="47"/>
                    <a:pt x="33" y="47"/>
                  </a:cubicBezTo>
                  <a:cubicBezTo>
                    <a:pt x="28" y="47"/>
                    <a:pt x="28" y="47"/>
                    <a:pt x="28" y="47"/>
                  </a:cubicBezTo>
                  <a:cubicBezTo>
                    <a:pt x="28" y="42"/>
                    <a:pt x="28" y="42"/>
                    <a:pt x="28"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8" y="47"/>
                    <a:pt x="8" y="47"/>
                    <a:pt x="8" y="47"/>
                  </a:cubicBezTo>
                  <a:cubicBezTo>
                    <a:pt x="8" y="42"/>
                    <a:pt x="8" y="42"/>
                    <a:pt x="8" y="42"/>
                  </a:cubicBezTo>
                  <a:cubicBezTo>
                    <a:pt x="13" y="42"/>
                    <a:pt x="13" y="42"/>
                    <a:pt x="13" y="42"/>
                  </a:cubicBezTo>
                  <a:cubicBezTo>
                    <a:pt x="13" y="42"/>
                    <a:pt x="13" y="42"/>
                    <a:pt x="13" y="42"/>
                  </a:cubicBezTo>
                  <a:close/>
                  <a:moveTo>
                    <a:pt x="33" y="31"/>
                  </a:moveTo>
                  <a:cubicBezTo>
                    <a:pt x="33" y="37"/>
                    <a:pt x="33" y="37"/>
                    <a:pt x="33" y="37"/>
                  </a:cubicBezTo>
                  <a:cubicBezTo>
                    <a:pt x="28" y="37"/>
                    <a:pt x="28" y="37"/>
                    <a:pt x="28" y="37"/>
                  </a:cubicBezTo>
                  <a:cubicBezTo>
                    <a:pt x="28" y="31"/>
                    <a:pt x="28" y="31"/>
                    <a:pt x="28"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8" y="37"/>
                    <a:pt x="8" y="37"/>
                    <a:pt x="8" y="37"/>
                  </a:cubicBezTo>
                  <a:cubicBezTo>
                    <a:pt x="8" y="31"/>
                    <a:pt x="8" y="31"/>
                    <a:pt x="8"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82" name="Freeform 2138"/>
            <p:cNvSpPr>
              <a:spLocks noEditPoints="1"/>
            </p:cNvSpPr>
            <p:nvPr/>
          </p:nvSpPr>
          <p:spPr bwMode="auto">
            <a:xfrm>
              <a:off x="19075400" y="3097213"/>
              <a:ext cx="153988" cy="552450"/>
            </a:xfrm>
            <a:custGeom>
              <a:avLst/>
              <a:gdLst>
                <a:gd name="T0" fmla="*/ 10 w 41"/>
                <a:gd name="T1" fmla="*/ 147 h 147"/>
                <a:gd name="T2" fmla="*/ 41 w 41"/>
                <a:gd name="T3" fmla="*/ 10 h 147"/>
                <a:gd name="T4" fmla="*/ 0 w 41"/>
                <a:gd name="T5" fmla="*/ 10 h 147"/>
                <a:gd name="T6" fmla="*/ 13 w 41"/>
                <a:gd name="T7" fmla="*/ 127 h 147"/>
                <a:gd name="T8" fmla="*/ 34 w 41"/>
                <a:gd name="T9" fmla="*/ 74 h 147"/>
                <a:gd name="T10" fmla="*/ 28 w 41"/>
                <a:gd name="T11" fmla="*/ 74 h 147"/>
                <a:gd name="T12" fmla="*/ 23 w 41"/>
                <a:gd name="T13" fmla="*/ 74 h 147"/>
                <a:gd name="T14" fmla="*/ 18 w 41"/>
                <a:gd name="T15" fmla="*/ 74 h 147"/>
                <a:gd name="T16" fmla="*/ 14 w 41"/>
                <a:gd name="T17" fmla="*/ 74 h 147"/>
                <a:gd name="T18" fmla="*/ 8 w 41"/>
                <a:gd name="T19" fmla="*/ 74 h 147"/>
                <a:gd name="T20" fmla="*/ 34 w 41"/>
                <a:gd name="T21" fmla="*/ 63 h 147"/>
                <a:gd name="T22" fmla="*/ 28 w 41"/>
                <a:gd name="T23" fmla="*/ 63 h 147"/>
                <a:gd name="T24" fmla="*/ 23 w 41"/>
                <a:gd name="T25" fmla="*/ 63 h 147"/>
                <a:gd name="T26" fmla="*/ 18 w 41"/>
                <a:gd name="T27" fmla="*/ 63 h 147"/>
                <a:gd name="T28" fmla="*/ 14 w 41"/>
                <a:gd name="T29" fmla="*/ 63 h 147"/>
                <a:gd name="T30" fmla="*/ 8 w 41"/>
                <a:gd name="T31" fmla="*/ 63 h 147"/>
                <a:gd name="T32" fmla="*/ 34 w 41"/>
                <a:gd name="T33" fmla="*/ 52 h 147"/>
                <a:gd name="T34" fmla="*/ 28 w 41"/>
                <a:gd name="T35" fmla="*/ 52 h 147"/>
                <a:gd name="T36" fmla="*/ 23 w 41"/>
                <a:gd name="T37" fmla="*/ 52 h 147"/>
                <a:gd name="T38" fmla="*/ 18 w 41"/>
                <a:gd name="T39" fmla="*/ 52 h 147"/>
                <a:gd name="T40" fmla="*/ 14 w 41"/>
                <a:gd name="T41" fmla="*/ 52 h 147"/>
                <a:gd name="T42" fmla="*/ 8 w 41"/>
                <a:gd name="T43" fmla="*/ 52 h 147"/>
                <a:gd name="T44" fmla="*/ 34 w 41"/>
                <a:gd name="T45" fmla="*/ 42 h 147"/>
                <a:gd name="T46" fmla="*/ 28 w 41"/>
                <a:gd name="T47" fmla="*/ 42 h 147"/>
                <a:gd name="T48" fmla="*/ 23 w 41"/>
                <a:gd name="T49" fmla="*/ 42 h 147"/>
                <a:gd name="T50" fmla="*/ 18 w 41"/>
                <a:gd name="T51" fmla="*/ 42 h 147"/>
                <a:gd name="T52" fmla="*/ 14 w 41"/>
                <a:gd name="T53" fmla="*/ 42 h 147"/>
                <a:gd name="T54" fmla="*/ 8 w 41"/>
                <a:gd name="T55" fmla="*/ 42 h 147"/>
                <a:gd name="T56" fmla="*/ 34 w 41"/>
                <a:gd name="T57" fmla="*/ 31 h 147"/>
                <a:gd name="T58" fmla="*/ 28 w 41"/>
                <a:gd name="T59" fmla="*/ 31 h 147"/>
                <a:gd name="T60" fmla="*/ 23 w 41"/>
                <a:gd name="T61" fmla="*/ 31 h 147"/>
                <a:gd name="T62" fmla="*/ 18 w 41"/>
                <a:gd name="T63" fmla="*/ 31 h 147"/>
                <a:gd name="T64" fmla="*/ 14 w 41"/>
                <a:gd name="T65" fmla="*/ 31 h 147"/>
                <a:gd name="T66" fmla="*/ 8 w 41"/>
                <a:gd name="T67" fmla="*/ 31 h 147"/>
                <a:gd name="T68" fmla="*/ 34 w 41"/>
                <a:gd name="T69" fmla="*/ 20 h 147"/>
                <a:gd name="T70" fmla="*/ 28 w 41"/>
                <a:gd name="T71" fmla="*/ 20 h 147"/>
                <a:gd name="T72" fmla="*/ 23 w 41"/>
                <a:gd name="T73" fmla="*/ 20 h 147"/>
                <a:gd name="T74" fmla="*/ 18 w 41"/>
                <a:gd name="T75" fmla="*/ 20 h 147"/>
                <a:gd name="T76" fmla="*/ 14 w 41"/>
                <a:gd name="T77" fmla="*/ 20 h 147"/>
                <a:gd name="T78" fmla="*/ 8 w 41"/>
                <a:gd name="T79" fmla="*/ 20 h 147"/>
                <a:gd name="T80" fmla="*/ 34 w 41"/>
                <a:gd name="T81" fmla="*/ 9 h 147"/>
                <a:gd name="T82" fmla="*/ 28 w 41"/>
                <a:gd name="T83" fmla="*/ 9 h 147"/>
                <a:gd name="T84" fmla="*/ 23 w 41"/>
                <a:gd name="T85" fmla="*/ 9 h 147"/>
                <a:gd name="T86" fmla="*/ 18 w 41"/>
                <a:gd name="T87" fmla="*/ 9 h 147"/>
                <a:gd name="T88" fmla="*/ 14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10" y="147"/>
                  </a:cubicBezTo>
                  <a:cubicBezTo>
                    <a:pt x="32" y="147"/>
                    <a:pt x="32" y="147"/>
                    <a:pt x="32" y="147"/>
                  </a:cubicBezTo>
                  <a:cubicBezTo>
                    <a:pt x="37" y="147"/>
                    <a:pt x="41" y="143"/>
                    <a:pt x="41" y="137"/>
                  </a:cubicBezTo>
                  <a:cubicBezTo>
                    <a:pt x="41" y="10"/>
                    <a:pt x="41" y="10"/>
                    <a:pt x="41" y="10"/>
                  </a:cubicBezTo>
                  <a:cubicBezTo>
                    <a:pt x="41" y="4"/>
                    <a:pt x="37" y="0"/>
                    <a:pt x="32" y="0"/>
                  </a:cubicBezTo>
                  <a:cubicBezTo>
                    <a:pt x="10" y="0"/>
                    <a:pt x="10" y="0"/>
                    <a:pt x="10" y="0"/>
                  </a:cubicBezTo>
                  <a:cubicBezTo>
                    <a:pt x="4" y="0"/>
                    <a:pt x="0" y="4"/>
                    <a:pt x="0" y="10"/>
                  </a:cubicBezTo>
                  <a:close/>
                  <a:moveTo>
                    <a:pt x="28" y="127"/>
                  </a:moveTo>
                  <a:cubicBezTo>
                    <a:pt x="28" y="131"/>
                    <a:pt x="25" y="134"/>
                    <a:pt x="21" y="134"/>
                  </a:cubicBezTo>
                  <a:cubicBezTo>
                    <a:pt x="17" y="134"/>
                    <a:pt x="13" y="131"/>
                    <a:pt x="13" y="127"/>
                  </a:cubicBezTo>
                  <a:cubicBezTo>
                    <a:pt x="13" y="123"/>
                    <a:pt x="17" y="119"/>
                    <a:pt x="21" y="119"/>
                  </a:cubicBezTo>
                  <a:cubicBezTo>
                    <a:pt x="25" y="119"/>
                    <a:pt x="28" y="123"/>
                    <a:pt x="28" y="127"/>
                  </a:cubicBezTo>
                  <a:close/>
                  <a:moveTo>
                    <a:pt x="34" y="74"/>
                  </a:moveTo>
                  <a:cubicBezTo>
                    <a:pt x="34" y="80"/>
                    <a:pt x="34" y="80"/>
                    <a:pt x="34" y="80"/>
                  </a:cubicBezTo>
                  <a:cubicBezTo>
                    <a:pt x="28" y="80"/>
                    <a:pt x="28" y="80"/>
                    <a:pt x="28" y="80"/>
                  </a:cubicBezTo>
                  <a:cubicBezTo>
                    <a:pt x="28" y="74"/>
                    <a:pt x="28" y="74"/>
                    <a:pt x="28" y="74"/>
                  </a:cubicBezTo>
                  <a:cubicBezTo>
                    <a:pt x="34" y="74"/>
                    <a:pt x="34" y="74"/>
                    <a:pt x="34" y="74"/>
                  </a:cubicBezTo>
                  <a:cubicBezTo>
                    <a:pt x="34" y="74"/>
                    <a:pt x="34" y="74"/>
                    <a:pt x="34" y="74"/>
                  </a:cubicBezTo>
                  <a:close/>
                  <a:moveTo>
                    <a:pt x="23" y="74"/>
                  </a:moveTo>
                  <a:cubicBezTo>
                    <a:pt x="23" y="80"/>
                    <a:pt x="23" y="80"/>
                    <a:pt x="23" y="80"/>
                  </a:cubicBezTo>
                  <a:cubicBezTo>
                    <a:pt x="18" y="80"/>
                    <a:pt x="18" y="80"/>
                    <a:pt x="18" y="80"/>
                  </a:cubicBezTo>
                  <a:cubicBezTo>
                    <a:pt x="18" y="74"/>
                    <a:pt x="18" y="74"/>
                    <a:pt x="18" y="74"/>
                  </a:cubicBezTo>
                  <a:cubicBezTo>
                    <a:pt x="23" y="74"/>
                    <a:pt x="23" y="74"/>
                    <a:pt x="23" y="74"/>
                  </a:cubicBezTo>
                  <a:cubicBezTo>
                    <a:pt x="23" y="74"/>
                    <a:pt x="23" y="74"/>
                    <a:pt x="23" y="74"/>
                  </a:cubicBezTo>
                  <a:close/>
                  <a:moveTo>
                    <a:pt x="14" y="74"/>
                  </a:moveTo>
                  <a:cubicBezTo>
                    <a:pt x="14" y="80"/>
                    <a:pt x="14" y="80"/>
                    <a:pt x="14" y="80"/>
                  </a:cubicBezTo>
                  <a:cubicBezTo>
                    <a:pt x="8" y="80"/>
                    <a:pt x="8" y="80"/>
                    <a:pt x="8" y="80"/>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2"/>
                  </a:moveTo>
                  <a:cubicBezTo>
                    <a:pt x="34" y="47"/>
                    <a:pt x="34" y="47"/>
                    <a:pt x="34" y="47"/>
                  </a:cubicBezTo>
                  <a:cubicBezTo>
                    <a:pt x="28" y="47"/>
                    <a:pt x="28" y="47"/>
                    <a:pt x="28" y="47"/>
                  </a:cubicBezTo>
                  <a:cubicBezTo>
                    <a:pt x="28" y="42"/>
                    <a:pt x="28" y="42"/>
                    <a:pt x="28" y="42"/>
                  </a:cubicBezTo>
                  <a:cubicBezTo>
                    <a:pt x="34" y="42"/>
                    <a:pt x="34" y="42"/>
                    <a:pt x="34" y="42"/>
                  </a:cubicBezTo>
                  <a:cubicBezTo>
                    <a:pt x="34" y="42"/>
                    <a:pt x="34" y="42"/>
                    <a:pt x="34" y="42"/>
                  </a:cubicBezTo>
                  <a:close/>
                  <a:moveTo>
                    <a:pt x="23" y="42"/>
                  </a:moveTo>
                  <a:cubicBezTo>
                    <a:pt x="23" y="47"/>
                    <a:pt x="23" y="47"/>
                    <a:pt x="23" y="47"/>
                  </a:cubicBezTo>
                  <a:cubicBezTo>
                    <a:pt x="18" y="47"/>
                    <a:pt x="18" y="47"/>
                    <a:pt x="18" y="47"/>
                  </a:cubicBezTo>
                  <a:cubicBezTo>
                    <a:pt x="18" y="42"/>
                    <a:pt x="18" y="42"/>
                    <a:pt x="18" y="42"/>
                  </a:cubicBezTo>
                  <a:cubicBezTo>
                    <a:pt x="23" y="42"/>
                    <a:pt x="23" y="42"/>
                    <a:pt x="23" y="42"/>
                  </a:cubicBezTo>
                  <a:cubicBezTo>
                    <a:pt x="23" y="42"/>
                    <a:pt x="23" y="42"/>
                    <a:pt x="23" y="42"/>
                  </a:cubicBezTo>
                  <a:close/>
                  <a:moveTo>
                    <a:pt x="14" y="42"/>
                  </a:moveTo>
                  <a:cubicBezTo>
                    <a:pt x="14" y="47"/>
                    <a:pt x="14" y="47"/>
                    <a:pt x="14" y="47"/>
                  </a:cubicBezTo>
                  <a:cubicBezTo>
                    <a:pt x="8" y="47"/>
                    <a:pt x="8" y="47"/>
                    <a:pt x="8" y="47"/>
                  </a:cubicBezTo>
                  <a:cubicBezTo>
                    <a:pt x="8" y="42"/>
                    <a:pt x="8" y="42"/>
                    <a:pt x="8" y="42"/>
                  </a:cubicBezTo>
                  <a:cubicBezTo>
                    <a:pt x="14" y="42"/>
                    <a:pt x="14" y="42"/>
                    <a:pt x="14" y="42"/>
                  </a:cubicBezTo>
                  <a:cubicBezTo>
                    <a:pt x="14" y="42"/>
                    <a:pt x="14" y="42"/>
                    <a:pt x="14" y="42"/>
                  </a:cubicBezTo>
                  <a:close/>
                  <a:moveTo>
                    <a:pt x="34" y="31"/>
                  </a:moveTo>
                  <a:cubicBezTo>
                    <a:pt x="34" y="37"/>
                    <a:pt x="34" y="37"/>
                    <a:pt x="34" y="37"/>
                  </a:cubicBezTo>
                  <a:cubicBezTo>
                    <a:pt x="28" y="37"/>
                    <a:pt x="28" y="37"/>
                    <a:pt x="28" y="37"/>
                  </a:cubicBezTo>
                  <a:cubicBezTo>
                    <a:pt x="28" y="31"/>
                    <a:pt x="28" y="31"/>
                    <a:pt x="28" y="31"/>
                  </a:cubicBezTo>
                  <a:cubicBezTo>
                    <a:pt x="34" y="31"/>
                    <a:pt x="34" y="31"/>
                    <a:pt x="34" y="31"/>
                  </a:cubicBezTo>
                  <a:cubicBezTo>
                    <a:pt x="34" y="31"/>
                    <a:pt x="34" y="31"/>
                    <a:pt x="34" y="31"/>
                  </a:cubicBezTo>
                  <a:close/>
                  <a:moveTo>
                    <a:pt x="23" y="31"/>
                  </a:moveTo>
                  <a:cubicBezTo>
                    <a:pt x="23" y="37"/>
                    <a:pt x="23" y="37"/>
                    <a:pt x="23" y="37"/>
                  </a:cubicBezTo>
                  <a:cubicBezTo>
                    <a:pt x="18" y="37"/>
                    <a:pt x="18" y="37"/>
                    <a:pt x="18" y="37"/>
                  </a:cubicBezTo>
                  <a:cubicBezTo>
                    <a:pt x="18" y="31"/>
                    <a:pt x="18" y="31"/>
                    <a:pt x="18" y="31"/>
                  </a:cubicBezTo>
                  <a:cubicBezTo>
                    <a:pt x="23" y="31"/>
                    <a:pt x="23" y="31"/>
                    <a:pt x="23" y="31"/>
                  </a:cubicBezTo>
                  <a:cubicBezTo>
                    <a:pt x="23" y="31"/>
                    <a:pt x="23" y="31"/>
                    <a:pt x="23" y="31"/>
                  </a:cubicBezTo>
                  <a:close/>
                  <a:moveTo>
                    <a:pt x="14" y="31"/>
                  </a:moveTo>
                  <a:cubicBezTo>
                    <a:pt x="14" y="37"/>
                    <a:pt x="14" y="37"/>
                    <a:pt x="14" y="37"/>
                  </a:cubicBezTo>
                  <a:cubicBezTo>
                    <a:pt x="8" y="37"/>
                    <a:pt x="8" y="37"/>
                    <a:pt x="8" y="37"/>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83" name="Freeform 2139"/>
            <p:cNvSpPr>
              <a:spLocks noEditPoints="1"/>
            </p:cNvSpPr>
            <p:nvPr/>
          </p:nvSpPr>
          <p:spPr bwMode="auto">
            <a:xfrm>
              <a:off x="17983200" y="1093788"/>
              <a:ext cx="153988" cy="554038"/>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8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8 w 41"/>
                <a:gd name="T23" fmla="*/ 63 h 147"/>
                <a:gd name="T24" fmla="*/ 23 w 41"/>
                <a:gd name="T25" fmla="*/ 63 h 147"/>
                <a:gd name="T26" fmla="*/ 17 w 41"/>
                <a:gd name="T27" fmla="*/ 63 h 147"/>
                <a:gd name="T28" fmla="*/ 13 w 41"/>
                <a:gd name="T29" fmla="*/ 63 h 147"/>
                <a:gd name="T30" fmla="*/ 7 w 41"/>
                <a:gd name="T31" fmla="*/ 63 h 147"/>
                <a:gd name="T32" fmla="*/ 33 w 41"/>
                <a:gd name="T33" fmla="*/ 53 h 147"/>
                <a:gd name="T34" fmla="*/ 28 w 41"/>
                <a:gd name="T35" fmla="*/ 53 h 147"/>
                <a:gd name="T36" fmla="*/ 23 w 41"/>
                <a:gd name="T37" fmla="*/ 53 h 147"/>
                <a:gd name="T38" fmla="*/ 17 w 41"/>
                <a:gd name="T39" fmla="*/ 53 h 147"/>
                <a:gd name="T40" fmla="*/ 13 w 41"/>
                <a:gd name="T41" fmla="*/ 53 h 147"/>
                <a:gd name="T42" fmla="*/ 7 w 41"/>
                <a:gd name="T43" fmla="*/ 53 h 147"/>
                <a:gd name="T44" fmla="*/ 33 w 41"/>
                <a:gd name="T45" fmla="*/ 42 h 147"/>
                <a:gd name="T46" fmla="*/ 28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8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8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8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8"/>
                    <a:pt x="0" y="138"/>
                    <a:pt x="0" y="138"/>
                  </a:cubicBezTo>
                  <a:cubicBezTo>
                    <a:pt x="0" y="143"/>
                    <a:pt x="4" y="147"/>
                    <a:pt x="9" y="147"/>
                  </a:cubicBezTo>
                  <a:cubicBezTo>
                    <a:pt x="31" y="147"/>
                    <a:pt x="31" y="147"/>
                    <a:pt x="31" y="147"/>
                  </a:cubicBezTo>
                  <a:cubicBezTo>
                    <a:pt x="37" y="147"/>
                    <a:pt x="41" y="143"/>
                    <a:pt x="41" y="138"/>
                  </a:cubicBezTo>
                  <a:cubicBezTo>
                    <a:pt x="41" y="10"/>
                    <a:pt x="41" y="10"/>
                    <a:pt x="41" y="10"/>
                  </a:cubicBezTo>
                  <a:cubicBezTo>
                    <a:pt x="41" y="4"/>
                    <a:pt x="37" y="0"/>
                    <a:pt x="31" y="0"/>
                  </a:cubicBezTo>
                  <a:cubicBezTo>
                    <a:pt x="9" y="0"/>
                    <a:pt x="9" y="0"/>
                    <a:pt x="9" y="0"/>
                  </a:cubicBezTo>
                  <a:cubicBezTo>
                    <a:pt x="4" y="0"/>
                    <a:pt x="0" y="4"/>
                    <a:pt x="0" y="10"/>
                  </a:cubicBezTo>
                  <a:close/>
                  <a:moveTo>
                    <a:pt x="28" y="127"/>
                  </a:moveTo>
                  <a:cubicBezTo>
                    <a:pt x="28" y="131"/>
                    <a:pt x="25" y="134"/>
                    <a:pt x="20" y="134"/>
                  </a:cubicBezTo>
                  <a:cubicBezTo>
                    <a:pt x="16" y="134"/>
                    <a:pt x="13" y="131"/>
                    <a:pt x="13" y="127"/>
                  </a:cubicBezTo>
                  <a:cubicBezTo>
                    <a:pt x="13" y="123"/>
                    <a:pt x="16" y="119"/>
                    <a:pt x="20" y="119"/>
                  </a:cubicBezTo>
                  <a:cubicBezTo>
                    <a:pt x="25" y="119"/>
                    <a:pt x="28" y="123"/>
                    <a:pt x="28" y="127"/>
                  </a:cubicBezTo>
                  <a:close/>
                  <a:moveTo>
                    <a:pt x="33" y="74"/>
                  </a:moveTo>
                  <a:cubicBezTo>
                    <a:pt x="33" y="80"/>
                    <a:pt x="33" y="80"/>
                    <a:pt x="33" y="80"/>
                  </a:cubicBezTo>
                  <a:cubicBezTo>
                    <a:pt x="28" y="80"/>
                    <a:pt x="28" y="80"/>
                    <a:pt x="28" y="80"/>
                  </a:cubicBezTo>
                  <a:cubicBezTo>
                    <a:pt x="28" y="74"/>
                    <a:pt x="28" y="74"/>
                    <a:pt x="28"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3"/>
                  </a:moveTo>
                  <a:cubicBezTo>
                    <a:pt x="33" y="58"/>
                    <a:pt x="33" y="58"/>
                    <a:pt x="33" y="58"/>
                  </a:cubicBezTo>
                  <a:cubicBezTo>
                    <a:pt x="28" y="58"/>
                    <a:pt x="28" y="58"/>
                    <a:pt x="28" y="58"/>
                  </a:cubicBezTo>
                  <a:cubicBezTo>
                    <a:pt x="28" y="53"/>
                    <a:pt x="28" y="53"/>
                    <a:pt x="28" y="53"/>
                  </a:cubicBezTo>
                  <a:cubicBezTo>
                    <a:pt x="33" y="53"/>
                    <a:pt x="33" y="53"/>
                    <a:pt x="33" y="53"/>
                  </a:cubicBezTo>
                  <a:cubicBezTo>
                    <a:pt x="33" y="53"/>
                    <a:pt x="33" y="53"/>
                    <a:pt x="33" y="53"/>
                  </a:cubicBezTo>
                  <a:close/>
                  <a:moveTo>
                    <a:pt x="23" y="53"/>
                  </a:moveTo>
                  <a:cubicBezTo>
                    <a:pt x="23" y="58"/>
                    <a:pt x="23" y="58"/>
                    <a:pt x="23" y="58"/>
                  </a:cubicBezTo>
                  <a:cubicBezTo>
                    <a:pt x="17" y="58"/>
                    <a:pt x="17" y="58"/>
                    <a:pt x="17" y="58"/>
                  </a:cubicBezTo>
                  <a:cubicBezTo>
                    <a:pt x="17" y="53"/>
                    <a:pt x="17" y="53"/>
                    <a:pt x="17" y="53"/>
                  </a:cubicBezTo>
                  <a:cubicBezTo>
                    <a:pt x="23" y="53"/>
                    <a:pt x="23" y="53"/>
                    <a:pt x="23" y="53"/>
                  </a:cubicBezTo>
                  <a:cubicBezTo>
                    <a:pt x="23" y="53"/>
                    <a:pt x="23" y="53"/>
                    <a:pt x="23" y="53"/>
                  </a:cubicBezTo>
                  <a:close/>
                  <a:moveTo>
                    <a:pt x="13" y="53"/>
                  </a:moveTo>
                  <a:cubicBezTo>
                    <a:pt x="13" y="58"/>
                    <a:pt x="13" y="58"/>
                    <a:pt x="13" y="58"/>
                  </a:cubicBezTo>
                  <a:cubicBezTo>
                    <a:pt x="7" y="58"/>
                    <a:pt x="7" y="58"/>
                    <a:pt x="7" y="58"/>
                  </a:cubicBezTo>
                  <a:cubicBezTo>
                    <a:pt x="7" y="53"/>
                    <a:pt x="7" y="53"/>
                    <a:pt x="7" y="53"/>
                  </a:cubicBezTo>
                  <a:cubicBezTo>
                    <a:pt x="13" y="53"/>
                    <a:pt x="13" y="53"/>
                    <a:pt x="13" y="53"/>
                  </a:cubicBezTo>
                  <a:cubicBezTo>
                    <a:pt x="13" y="53"/>
                    <a:pt x="13" y="53"/>
                    <a:pt x="13" y="53"/>
                  </a:cubicBezTo>
                  <a:close/>
                  <a:moveTo>
                    <a:pt x="33" y="42"/>
                  </a:moveTo>
                  <a:cubicBezTo>
                    <a:pt x="33" y="48"/>
                    <a:pt x="33" y="48"/>
                    <a:pt x="33" y="48"/>
                  </a:cubicBezTo>
                  <a:cubicBezTo>
                    <a:pt x="28" y="48"/>
                    <a:pt x="28" y="48"/>
                    <a:pt x="28" y="48"/>
                  </a:cubicBezTo>
                  <a:cubicBezTo>
                    <a:pt x="28" y="42"/>
                    <a:pt x="28" y="42"/>
                    <a:pt x="28" y="42"/>
                  </a:cubicBezTo>
                  <a:cubicBezTo>
                    <a:pt x="33" y="42"/>
                    <a:pt x="33" y="42"/>
                    <a:pt x="33" y="42"/>
                  </a:cubicBezTo>
                  <a:cubicBezTo>
                    <a:pt x="33" y="42"/>
                    <a:pt x="33" y="42"/>
                    <a:pt x="33" y="42"/>
                  </a:cubicBezTo>
                  <a:close/>
                  <a:moveTo>
                    <a:pt x="23" y="42"/>
                  </a:moveTo>
                  <a:cubicBezTo>
                    <a:pt x="23" y="48"/>
                    <a:pt x="23" y="48"/>
                    <a:pt x="23" y="48"/>
                  </a:cubicBezTo>
                  <a:cubicBezTo>
                    <a:pt x="17" y="48"/>
                    <a:pt x="17" y="48"/>
                    <a:pt x="17" y="48"/>
                  </a:cubicBezTo>
                  <a:cubicBezTo>
                    <a:pt x="17" y="42"/>
                    <a:pt x="17" y="42"/>
                    <a:pt x="17" y="42"/>
                  </a:cubicBezTo>
                  <a:cubicBezTo>
                    <a:pt x="23" y="42"/>
                    <a:pt x="23" y="42"/>
                    <a:pt x="23" y="42"/>
                  </a:cubicBezTo>
                  <a:cubicBezTo>
                    <a:pt x="23" y="42"/>
                    <a:pt x="23" y="42"/>
                    <a:pt x="23" y="42"/>
                  </a:cubicBezTo>
                  <a:close/>
                  <a:moveTo>
                    <a:pt x="13" y="42"/>
                  </a:moveTo>
                  <a:cubicBezTo>
                    <a:pt x="13" y="48"/>
                    <a:pt x="13" y="48"/>
                    <a:pt x="13" y="48"/>
                  </a:cubicBezTo>
                  <a:cubicBezTo>
                    <a:pt x="7" y="48"/>
                    <a:pt x="7" y="48"/>
                    <a:pt x="7" y="48"/>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8" y="37"/>
                    <a:pt x="28" y="37"/>
                    <a:pt x="28" y="37"/>
                  </a:cubicBezTo>
                  <a:cubicBezTo>
                    <a:pt x="28" y="31"/>
                    <a:pt x="28" y="31"/>
                    <a:pt x="28"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84" name="Freeform 2140"/>
            <p:cNvSpPr>
              <a:spLocks noEditPoints="1"/>
            </p:cNvSpPr>
            <p:nvPr/>
          </p:nvSpPr>
          <p:spPr bwMode="auto">
            <a:xfrm>
              <a:off x="18200688" y="1093788"/>
              <a:ext cx="153988" cy="554038"/>
            </a:xfrm>
            <a:custGeom>
              <a:avLst/>
              <a:gdLst>
                <a:gd name="T0" fmla="*/ 10 w 41"/>
                <a:gd name="T1" fmla="*/ 147 h 147"/>
                <a:gd name="T2" fmla="*/ 41 w 41"/>
                <a:gd name="T3" fmla="*/ 10 h 147"/>
                <a:gd name="T4" fmla="*/ 0 w 41"/>
                <a:gd name="T5" fmla="*/ 10 h 147"/>
                <a:gd name="T6" fmla="*/ 13 w 41"/>
                <a:gd name="T7" fmla="*/ 127 h 147"/>
                <a:gd name="T8" fmla="*/ 34 w 41"/>
                <a:gd name="T9" fmla="*/ 74 h 147"/>
                <a:gd name="T10" fmla="*/ 28 w 41"/>
                <a:gd name="T11" fmla="*/ 74 h 147"/>
                <a:gd name="T12" fmla="*/ 23 w 41"/>
                <a:gd name="T13" fmla="*/ 74 h 147"/>
                <a:gd name="T14" fmla="*/ 18 w 41"/>
                <a:gd name="T15" fmla="*/ 74 h 147"/>
                <a:gd name="T16" fmla="*/ 14 w 41"/>
                <a:gd name="T17" fmla="*/ 74 h 147"/>
                <a:gd name="T18" fmla="*/ 8 w 41"/>
                <a:gd name="T19" fmla="*/ 74 h 147"/>
                <a:gd name="T20" fmla="*/ 34 w 41"/>
                <a:gd name="T21" fmla="*/ 63 h 147"/>
                <a:gd name="T22" fmla="*/ 28 w 41"/>
                <a:gd name="T23" fmla="*/ 63 h 147"/>
                <a:gd name="T24" fmla="*/ 23 w 41"/>
                <a:gd name="T25" fmla="*/ 63 h 147"/>
                <a:gd name="T26" fmla="*/ 18 w 41"/>
                <a:gd name="T27" fmla="*/ 63 h 147"/>
                <a:gd name="T28" fmla="*/ 14 w 41"/>
                <a:gd name="T29" fmla="*/ 63 h 147"/>
                <a:gd name="T30" fmla="*/ 8 w 41"/>
                <a:gd name="T31" fmla="*/ 63 h 147"/>
                <a:gd name="T32" fmla="*/ 34 w 41"/>
                <a:gd name="T33" fmla="*/ 53 h 147"/>
                <a:gd name="T34" fmla="*/ 28 w 41"/>
                <a:gd name="T35" fmla="*/ 53 h 147"/>
                <a:gd name="T36" fmla="*/ 23 w 41"/>
                <a:gd name="T37" fmla="*/ 53 h 147"/>
                <a:gd name="T38" fmla="*/ 18 w 41"/>
                <a:gd name="T39" fmla="*/ 53 h 147"/>
                <a:gd name="T40" fmla="*/ 14 w 41"/>
                <a:gd name="T41" fmla="*/ 53 h 147"/>
                <a:gd name="T42" fmla="*/ 8 w 41"/>
                <a:gd name="T43" fmla="*/ 53 h 147"/>
                <a:gd name="T44" fmla="*/ 34 w 41"/>
                <a:gd name="T45" fmla="*/ 42 h 147"/>
                <a:gd name="T46" fmla="*/ 28 w 41"/>
                <a:gd name="T47" fmla="*/ 42 h 147"/>
                <a:gd name="T48" fmla="*/ 23 w 41"/>
                <a:gd name="T49" fmla="*/ 42 h 147"/>
                <a:gd name="T50" fmla="*/ 18 w 41"/>
                <a:gd name="T51" fmla="*/ 42 h 147"/>
                <a:gd name="T52" fmla="*/ 14 w 41"/>
                <a:gd name="T53" fmla="*/ 42 h 147"/>
                <a:gd name="T54" fmla="*/ 8 w 41"/>
                <a:gd name="T55" fmla="*/ 42 h 147"/>
                <a:gd name="T56" fmla="*/ 34 w 41"/>
                <a:gd name="T57" fmla="*/ 31 h 147"/>
                <a:gd name="T58" fmla="*/ 28 w 41"/>
                <a:gd name="T59" fmla="*/ 31 h 147"/>
                <a:gd name="T60" fmla="*/ 23 w 41"/>
                <a:gd name="T61" fmla="*/ 31 h 147"/>
                <a:gd name="T62" fmla="*/ 18 w 41"/>
                <a:gd name="T63" fmla="*/ 31 h 147"/>
                <a:gd name="T64" fmla="*/ 14 w 41"/>
                <a:gd name="T65" fmla="*/ 31 h 147"/>
                <a:gd name="T66" fmla="*/ 8 w 41"/>
                <a:gd name="T67" fmla="*/ 31 h 147"/>
                <a:gd name="T68" fmla="*/ 34 w 41"/>
                <a:gd name="T69" fmla="*/ 20 h 147"/>
                <a:gd name="T70" fmla="*/ 28 w 41"/>
                <a:gd name="T71" fmla="*/ 20 h 147"/>
                <a:gd name="T72" fmla="*/ 23 w 41"/>
                <a:gd name="T73" fmla="*/ 20 h 147"/>
                <a:gd name="T74" fmla="*/ 18 w 41"/>
                <a:gd name="T75" fmla="*/ 20 h 147"/>
                <a:gd name="T76" fmla="*/ 14 w 41"/>
                <a:gd name="T77" fmla="*/ 20 h 147"/>
                <a:gd name="T78" fmla="*/ 8 w 41"/>
                <a:gd name="T79" fmla="*/ 20 h 147"/>
                <a:gd name="T80" fmla="*/ 34 w 41"/>
                <a:gd name="T81" fmla="*/ 9 h 147"/>
                <a:gd name="T82" fmla="*/ 28 w 41"/>
                <a:gd name="T83" fmla="*/ 9 h 147"/>
                <a:gd name="T84" fmla="*/ 23 w 41"/>
                <a:gd name="T85" fmla="*/ 9 h 147"/>
                <a:gd name="T86" fmla="*/ 18 w 41"/>
                <a:gd name="T87" fmla="*/ 9 h 147"/>
                <a:gd name="T88" fmla="*/ 14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8"/>
                    <a:pt x="0" y="138"/>
                    <a:pt x="0" y="138"/>
                  </a:cubicBezTo>
                  <a:cubicBezTo>
                    <a:pt x="0" y="143"/>
                    <a:pt x="4" y="147"/>
                    <a:pt x="10" y="147"/>
                  </a:cubicBezTo>
                  <a:cubicBezTo>
                    <a:pt x="32" y="147"/>
                    <a:pt x="32" y="147"/>
                    <a:pt x="32" y="147"/>
                  </a:cubicBezTo>
                  <a:cubicBezTo>
                    <a:pt x="37" y="147"/>
                    <a:pt x="41" y="143"/>
                    <a:pt x="41" y="138"/>
                  </a:cubicBezTo>
                  <a:cubicBezTo>
                    <a:pt x="41" y="10"/>
                    <a:pt x="41" y="10"/>
                    <a:pt x="41" y="10"/>
                  </a:cubicBezTo>
                  <a:cubicBezTo>
                    <a:pt x="41" y="4"/>
                    <a:pt x="37" y="0"/>
                    <a:pt x="32" y="0"/>
                  </a:cubicBezTo>
                  <a:cubicBezTo>
                    <a:pt x="10" y="0"/>
                    <a:pt x="10" y="0"/>
                    <a:pt x="10" y="0"/>
                  </a:cubicBezTo>
                  <a:cubicBezTo>
                    <a:pt x="4" y="0"/>
                    <a:pt x="0" y="4"/>
                    <a:pt x="0" y="10"/>
                  </a:cubicBezTo>
                  <a:close/>
                  <a:moveTo>
                    <a:pt x="28" y="127"/>
                  </a:moveTo>
                  <a:cubicBezTo>
                    <a:pt x="28" y="131"/>
                    <a:pt x="25" y="134"/>
                    <a:pt x="21" y="134"/>
                  </a:cubicBezTo>
                  <a:cubicBezTo>
                    <a:pt x="17" y="134"/>
                    <a:pt x="13" y="131"/>
                    <a:pt x="13" y="127"/>
                  </a:cubicBezTo>
                  <a:cubicBezTo>
                    <a:pt x="13" y="123"/>
                    <a:pt x="17" y="119"/>
                    <a:pt x="21" y="119"/>
                  </a:cubicBezTo>
                  <a:cubicBezTo>
                    <a:pt x="25" y="119"/>
                    <a:pt x="28" y="123"/>
                    <a:pt x="28" y="127"/>
                  </a:cubicBezTo>
                  <a:close/>
                  <a:moveTo>
                    <a:pt x="34" y="74"/>
                  </a:moveTo>
                  <a:cubicBezTo>
                    <a:pt x="34" y="80"/>
                    <a:pt x="34" y="80"/>
                    <a:pt x="34" y="80"/>
                  </a:cubicBezTo>
                  <a:cubicBezTo>
                    <a:pt x="28" y="80"/>
                    <a:pt x="28" y="80"/>
                    <a:pt x="28" y="80"/>
                  </a:cubicBezTo>
                  <a:cubicBezTo>
                    <a:pt x="28" y="74"/>
                    <a:pt x="28" y="74"/>
                    <a:pt x="28" y="74"/>
                  </a:cubicBezTo>
                  <a:cubicBezTo>
                    <a:pt x="34" y="74"/>
                    <a:pt x="34" y="74"/>
                    <a:pt x="34" y="74"/>
                  </a:cubicBezTo>
                  <a:cubicBezTo>
                    <a:pt x="34" y="74"/>
                    <a:pt x="34" y="74"/>
                    <a:pt x="34" y="74"/>
                  </a:cubicBezTo>
                  <a:close/>
                  <a:moveTo>
                    <a:pt x="23" y="74"/>
                  </a:moveTo>
                  <a:cubicBezTo>
                    <a:pt x="23" y="80"/>
                    <a:pt x="23" y="80"/>
                    <a:pt x="23" y="80"/>
                  </a:cubicBezTo>
                  <a:cubicBezTo>
                    <a:pt x="18" y="80"/>
                    <a:pt x="18" y="80"/>
                    <a:pt x="18" y="80"/>
                  </a:cubicBezTo>
                  <a:cubicBezTo>
                    <a:pt x="18" y="74"/>
                    <a:pt x="18" y="74"/>
                    <a:pt x="18" y="74"/>
                  </a:cubicBezTo>
                  <a:cubicBezTo>
                    <a:pt x="23" y="74"/>
                    <a:pt x="23" y="74"/>
                    <a:pt x="23" y="74"/>
                  </a:cubicBezTo>
                  <a:cubicBezTo>
                    <a:pt x="23" y="74"/>
                    <a:pt x="23" y="74"/>
                    <a:pt x="23" y="74"/>
                  </a:cubicBezTo>
                  <a:close/>
                  <a:moveTo>
                    <a:pt x="14" y="74"/>
                  </a:moveTo>
                  <a:cubicBezTo>
                    <a:pt x="14" y="80"/>
                    <a:pt x="14" y="80"/>
                    <a:pt x="14" y="80"/>
                  </a:cubicBezTo>
                  <a:cubicBezTo>
                    <a:pt x="8" y="80"/>
                    <a:pt x="8" y="80"/>
                    <a:pt x="8" y="80"/>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3"/>
                  </a:moveTo>
                  <a:cubicBezTo>
                    <a:pt x="34" y="58"/>
                    <a:pt x="34" y="58"/>
                    <a:pt x="34" y="58"/>
                  </a:cubicBezTo>
                  <a:cubicBezTo>
                    <a:pt x="28" y="58"/>
                    <a:pt x="28" y="58"/>
                    <a:pt x="28" y="58"/>
                  </a:cubicBezTo>
                  <a:cubicBezTo>
                    <a:pt x="28" y="53"/>
                    <a:pt x="28" y="53"/>
                    <a:pt x="28" y="53"/>
                  </a:cubicBezTo>
                  <a:cubicBezTo>
                    <a:pt x="34" y="53"/>
                    <a:pt x="34" y="53"/>
                    <a:pt x="34" y="53"/>
                  </a:cubicBezTo>
                  <a:cubicBezTo>
                    <a:pt x="34" y="53"/>
                    <a:pt x="34" y="53"/>
                    <a:pt x="34" y="53"/>
                  </a:cubicBezTo>
                  <a:close/>
                  <a:moveTo>
                    <a:pt x="23" y="53"/>
                  </a:moveTo>
                  <a:cubicBezTo>
                    <a:pt x="23" y="58"/>
                    <a:pt x="23" y="58"/>
                    <a:pt x="23" y="58"/>
                  </a:cubicBezTo>
                  <a:cubicBezTo>
                    <a:pt x="18" y="58"/>
                    <a:pt x="18" y="58"/>
                    <a:pt x="18" y="58"/>
                  </a:cubicBezTo>
                  <a:cubicBezTo>
                    <a:pt x="18" y="53"/>
                    <a:pt x="18" y="53"/>
                    <a:pt x="18" y="53"/>
                  </a:cubicBezTo>
                  <a:cubicBezTo>
                    <a:pt x="23" y="53"/>
                    <a:pt x="23" y="53"/>
                    <a:pt x="23" y="53"/>
                  </a:cubicBezTo>
                  <a:cubicBezTo>
                    <a:pt x="23" y="53"/>
                    <a:pt x="23" y="53"/>
                    <a:pt x="23" y="53"/>
                  </a:cubicBezTo>
                  <a:close/>
                  <a:moveTo>
                    <a:pt x="14" y="53"/>
                  </a:moveTo>
                  <a:cubicBezTo>
                    <a:pt x="14" y="58"/>
                    <a:pt x="14" y="58"/>
                    <a:pt x="14" y="58"/>
                  </a:cubicBezTo>
                  <a:cubicBezTo>
                    <a:pt x="8" y="58"/>
                    <a:pt x="8" y="58"/>
                    <a:pt x="8" y="58"/>
                  </a:cubicBezTo>
                  <a:cubicBezTo>
                    <a:pt x="8" y="53"/>
                    <a:pt x="8" y="53"/>
                    <a:pt x="8" y="53"/>
                  </a:cubicBezTo>
                  <a:cubicBezTo>
                    <a:pt x="14" y="53"/>
                    <a:pt x="14" y="53"/>
                    <a:pt x="14" y="53"/>
                  </a:cubicBezTo>
                  <a:cubicBezTo>
                    <a:pt x="14" y="53"/>
                    <a:pt x="14" y="53"/>
                    <a:pt x="14" y="53"/>
                  </a:cubicBezTo>
                  <a:close/>
                  <a:moveTo>
                    <a:pt x="34" y="42"/>
                  </a:moveTo>
                  <a:cubicBezTo>
                    <a:pt x="34" y="48"/>
                    <a:pt x="34" y="48"/>
                    <a:pt x="34" y="48"/>
                  </a:cubicBezTo>
                  <a:cubicBezTo>
                    <a:pt x="28" y="48"/>
                    <a:pt x="28" y="48"/>
                    <a:pt x="28" y="48"/>
                  </a:cubicBezTo>
                  <a:cubicBezTo>
                    <a:pt x="28" y="42"/>
                    <a:pt x="28" y="42"/>
                    <a:pt x="28" y="42"/>
                  </a:cubicBezTo>
                  <a:cubicBezTo>
                    <a:pt x="34" y="42"/>
                    <a:pt x="34" y="42"/>
                    <a:pt x="34" y="42"/>
                  </a:cubicBezTo>
                  <a:cubicBezTo>
                    <a:pt x="34" y="42"/>
                    <a:pt x="34" y="42"/>
                    <a:pt x="34" y="42"/>
                  </a:cubicBezTo>
                  <a:close/>
                  <a:moveTo>
                    <a:pt x="23" y="42"/>
                  </a:moveTo>
                  <a:cubicBezTo>
                    <a:pt x="23" y="48"/>
                    <a:pt x="23" y="48"/>
                    <a:pt x="23" y="48"/>
                  </a:cubicBezTo>
                  <a:cubicBezTo>
                    <a:pt x="18" y="48"/>
                    <a:pt x="18" y="48"/>
                    <a:pt x="18" y="48"/>
                  </a:cubicBezTo>
                  <a:cubicBezTo>
                    <a:pt x="18" y="42"/>
                    <a:pt x="18" y="42"/>
                    <a:pt x="18" y="42"/>
                  </a:cubicBezTo>
                  <a:cubicBezTo>
                    <a:pt x="23" y="42"/>
                    <a:pt x="23" y="42"/>
                    <a:pt x="23" y="42"/>
                  </a:cubicBezTo>
                  <a:cubicBezTo>
                    <a:pt x="23" y="42"/>
                    <a:pt x="23" y="42"/>
                    <a:pt x="23" y="42"/>
                  </a:cubicBezTo>
                  <a:close/>
                  <a:moveTo>
                    <a:pt x="14" y="42"/>
                  </a:moveTo>
                  <a:cubicBezTo>
                    <a:pt x="14" y="48"/>
                    <a:pt x="14" y="48"/>
                    <a:pt x="14" y="48"/>
                  </a:cubicBezTo>
                  <a:cubicBezTo>
                    <a:pt x="8" y="48"/>
                    <a:pt x="8" y="48"/>
                    <a:pt x="8" y="48"/>
                  </a:cubicBezTo>
                  <a:cubicBezTo>
                    <a:pt x="8" y="42"/>
                    <a:pt x="8" y="42"/>
                    <a:pt x="8" y="42"/>
                  </a:cubicBezTo>
                  <a:cubicBezTo>
                    <a:pt x="14" y="42"/>
                    <a:pt x="14" y="42"/>
                    <a:pt x="14" y="42"/>
                  </a:cubicBezTo>
                  <a:cubicBezTo>
                    <a:pt x="14" y="42"/>
                    <a:pt x="14" y="42"/>
                    <a:pt x="14" y="42"/>
                  </a:cubicBezTo>
                  <a:close/>
                  <a:moveTo>
                    <a:pt x="34" y="31"/>
                  </a:moveTo>
                  <a:cubicBezTo>
                    <a:pt x="34" y="37"/>
                    <a:pt x="34" y="37"/>
                    <a:pt x="34" y="37"/>
                  </a:cubicBezTo>
                  <a:cubicBezTo>
                    <a:pt x="28" y="37"/>
                    <a:pt x="28" y="37"/>
                    <a:pt x="28" y="37"/>
                  </a:cubicBezTo>
                  <a:cubicBezTo>
                    <a:pt x="28" y="31"/>
                    <a:pt x="28" y="31"/>
                    <a:pt x="28" y="31"/>
                  </a:cubicBezTo>
                  <a:cubicBezTo>
                    <a:pt x="34" y="31"/>
                    <a:pt x="34" y="31"/>
                    <a:pt x="34" y="31"/>
                  </a:cubicBezTo>
                  <a:cubicBezTo>
                    <a:pt x="34" y="31"/>
                    <a:pt x="34" y="31"/>
                    <a:pt x="34" y="31"/>
                  </a:cubicBezTo>
                  <a:close/>
                  <a:moveTo>
                    <a:pt x="23" y="31"/>
                  </a:moveTo>
                  <a:cubicBezTo>
                    <a:pt x="23" y="37"/>
                    <a:pt x="23" y="37"/>
                    <a:pt x="23" y="37"/>
                  </a:cubicBezTo>
                  <a:cubicBezTo>
                    <a:pt x="18" y="37"/>
                    <a:pt x="18" y="37"/>
                    <a:pt x="18" y="37"/>
                  </a:cubicBezTo>
                  <a:cubicBezTo>
                    <a:pt x="18" y="31"/>
                    <a:pt x="18" y="31"/>
                    <a:pt x="18" y="31"/>
                  </a:cubicBezTo>
                  <a:cubicBezTo>
                    <a:pt x="23" y="31"/>
                    <a:pt x="23" y="31"/>
                    <a:pt x="23" y="31"/>
                  </a:cubicBezTo>
                  <a:cubicBezTo>
                    <a:pt x="23" y="31"/>
                    <a:pt x="23" y="31"/>
                    <a:pt x="23" y="31"/>
                  </a:cubicBezTo>
                  <a:close/>
                  <a:moveTo>
                    <a:pt x="14" y="31"/>
                  </a:moveTo>
                  <a:cubicBezTo>
                    <a:pt x="14" y="37"/>
                    <a:pt x="14" y="37"/>
                    <a:pt x="14" y="37"/>
                  </a:cubicBezTo>
                  <a:cubicBezTo>
                    <a:pt x="8" y="37"/>
                    <a:pt x="8" y="37"/>
                    <a:pt x="8" y="37"/>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85" name="Freeform 2141"/>
            <p:cNvSpPr>
              <a:spLocks noEditPoints="1"/>
            </p:cNvSpPr>
            <p:nvPr/>
          </p:nvSpPr>
          <p:spPr bwMode="auto">
            <a:xfrm>
              <a:off x="18422938" y="1093788"/>
              <a:ext cx="149225" cy="554038"/>
            </a:xfrm>
            <a:custGeom>
              <a:avLst/>
              <a:gdLst>
                <a:gd name="T0" fmla="*/ 9 w 40"/>
                <a:gd name="T1" fmla="*/ 147 h 147"/>
                <a:gd name="T2" fmla="*/ 40 w 40"/>
                <a:gd name="T3" fmla="*/ 10 h 147"/>
                <a:gd name="T4" fmla="*/ 0 w 40"/>
                <a:gd name="T5" fmla="*/ 10 h 147"/>
                <a:gd name="T6" fmla="*/ 13 w 40"/>
                <a:gd name="T7" fmla="*/ 127 h 147"/>
                <a:gd name="T8" fmla="*/ 33 w 40"/>
                <a:gd name="T9" fmla="*/ 74 h 147"/>
                <a:gd name="T10" fmla="*/ 27 w 40"/>
                <a:gd name="T11" fmla="*/ 74 h 147"/>
                <a:gd name="T12" fmla="*/ 23 w 40"/>
                <a:gd name="T13" fmla="*/ 74 h 147"/>
                <a:gd name="T14" fmla="*/ 17 w 40"/>
                <a:gd name="T15" fmla="*/ 74 h 147"/>
                <a:gd name="T16" fmla="*/ 13 w 40"/>
                <a:gd name="T17" fmla="*/ 74 h 147"/>
                <a:gd name="T18" fmla="*/ 7 w 40"/>
                <a:gd name="T19" fmla="*/ 74 h 147"/>
                <a:gd name="T20" fmla="*/ 33 w 40"/>
                <a:gd name="T21" fmla="*/ 63 h 147"/>
                <a:gd name="T22" fmla="*/ 27 w 40"/>
                <a:gd name="T23" fmla="*/ 63 h 147"/>
                <a:gd name="T24" fmla="*/ 23 w 40"/>
                <a:gd name="T25" fmla="*/ 63 h 147"/>
                <a:gd name="T26" fmla="*/ 17 w 40"/>
                <a:gd name="T27" fmla="*/ 63 h 147"/>
                <a:gd name="T28" fmla="*/ 13 w 40"/>
                <a:gd name="T29" fmla="*/ 63 h 147"/>
                <a:gd name="T30" fmla="*/ 7 w 40"/>
                <a:gd name="T31" fmla="*/ 63 h 147"/>
                <a:gd name="T32" fmla="*/ 33 w 40"/>
                <a:gd name="T33" fmla="*/ 53 h 147"/>
                <a:gd name="T34" fmla="*/ 27 w 40"/>
                <a:gd name="T35" fmla="*/ 53 h 147"/>
                <a:gd name="T36" fmla="*/ 23 w 40"/>
                <a:gd name="T37" fmla="*/ 53 h 147"/>
                <a:gd name="T38" fmla="*/ 17 w 40"/>
                <a:gd name="T39" fmla="*/ 53 h 147"/>
                <a:gd name="T40" fmla="*/ 13 w 40"/>
                <a:gd name="T41" fmla="*/ 53 h 147"/>
                <a:gd name="T42" fmla="*/ 7 w 40"/>
                <a:gd name="T43" fmla="*/ 53 h 147"/>
                <a:gd name="T44" fmla="*/ 33 w 40"/>
                <a:gd name="T45" fmla="*/ 42 h 147"/>
                <a:gd name="T46" fmla="*/ 27 w 40"/>
                <a:gd name="T47" fmla="*/ 42 h 147"/>
                <a:gd name="T48" fmla="*/ 23 w 40"/>
                <a:gd name="T49" fmla="*/ 42 h 147"/>
                <a:gd name="T50" fmla="*/ 17 w 40"/>
                <a:gd name="T51" fmla="*/ 42 h 147"/>
                <a:gd name="T52" fmla="*/ 13 w 40"/>
                <a:gd name="T53" fmla="*/ 42 h 147"/>
                <a:gd name="T54" fmla="*/ 7 w 40"/>
                <a:gd name="T55" fmla="*/ 42 h 147"/>
                <a:gd name="T56" fmla="*/ 33 w 40"/>
                <a:gd name="T57" fmla="*/ 31 h 147"/>
                <a:gd name="T58" fmla="*/ 27 w 40"/>
                <a:gd name="T59" fmla="*/ 31 h 147"/>
                <a:gd name="T60" fmla="*/ 23 w 40"/>
                <a:gd name="T61" fmla="*/ 31 h 147"/>
                <a:gd name="T62" fmla="*/ 17 w 40"/>
                <a:gd name="T63" fmla="*/ 31 h 147"/>
                <a:gd name="T64" fmla="*/ 13 w 40"/>
                <a:gd name="T65" fmla="*/ 31 h 147"/>
                <a:gd name="T66" fmla="*/ 7 w 40"/>
                <a:gd name="T67" fmla="*/ 31 h 147"/>
                <a:gd name="T68" fmla="*/ 33 w 40"/>
                <a:gd name="T69" fmla="*/ 20 h 147"/>
                <a:gd name="T70" fmla="*/ 27 w 40"/>
                <a:gd name="T71" fmla="*/ 20 h 147"/>
                <a:gd name="T72" fmla="*/ 23 w 40"/>
                <a:gd name="T73" fmla="*/ 20 h 147"/>
                <a:gd name="T74" fmla="*/ 17 w 40"/>
                <a:gd name="T75" fmla="*/ 20 h 147"/>
                <a:gd name="T76" fmla="*/ 13 w 40"/>
                <a:gd name="T77" fmla="*/ 20 h 147"/>
                <a:gd name="T78" fmla="*/ 7 w 40"/>
                <a:gd name="T79" fmla="*/ 20 h 147"/>
                <a:gd name="T80" fmla="*/ 33 w 40"/>
                <a:gd name="T81" fmla="*/ 9 h 147"/>
                <a:gd name="T82" fmla="*/ 27 w 40"/>
                <a:gd name="T83" fmla="*/ 9 h 147"/>
                <a:gd name="T84" fmla="*/ 23 w 40"/>
                <a:gd name="T85" fmla="*/ 9 h 147"/>
                <a:gd name="T86" fmla="*/ 17 w 40"/>
                <a:gd name="T87" fmla="*/ 9 h 147"/>
                <a:gd name="T88" fmla="*/ 13 w 40"/>
                <a:gd name="T89" fmla="*/ 9 h 147"/>
                <a:gd name="T90" fmla="*/ 7 w 40"/>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7">
                  <a:moveTo>
                    <a:pt x="0" y="10"/>
                  </a:moveTo>
                  <a:cubicBezTo>
                    <a:pt x="0" y="138"/>
                    <a:pt x="0" y="138"/>
                    <a:pt x="0" y="138"/>
                  </a:cubicBezTo>
                  <a:cubicBezTo>
                    <a:pt x="0" y="143"/>
                    <a:pt x="4" y="147"/>
                    <a:pt x="9" y="147"/>
                  </a:cubicBezTo>
                  <a:cubicBezTo>
                    <a:pt x="31" y="147"/>
                    <a:pt x="31" y="147"/>
                    <a:pt x="31" y="147"/>
                  </a:cubicBezTo>
                  <a:cubicBezTo>
                    <a:pt x="36" y="147"/>
                    <a:pt x="40" y="143"/>
                    <a:pt x="40" y="138"/>
                  </a:cubicBezTo>
                  <a:cubicBezTo>
                    <a:pt x="40" y="10"/>
                    <a:pt x="40" y="10"/>
                    <a:pt x="40" y="10"/>
                  </a:cubicBezTo>
                  <a:cubicBezTo>
                    <a:pt x="40" y="4"/>
                    <a:pt x="36" y="0"/>
                    <a:pt x="31" y="0"/>
                  </a:cubicBezTo>
                  <a:cubicBezTo>
                    <a:pt x="9" y="0"/>
                    <a:pt x="9" y="0"/>
                    <a:pt x="9" y="0"/>
                  </a:cubicBezTo>
                  <a:cubicBezTo>
                    <a:pt x="4" y="0"/>
                    <a:pt x="0" y="4"/>
                    <a:pt x="0" y="10"/>
                  </a:cubicBezTo>
                  <a:close/>
                  <a:moveTo>
                    <a:pt x="27" y="127"/>
                  </a:moveTo>
                  <a:cubicBezTo>
                    <a:pt x="27" y="131"/>
                    <a:pt x="24" y="134"/>
                    <a:pt x="20" y="134"/>
                  </a:cubicBezTo>
                  <a:cubicBezTo>
                    <a:pt x="16" y="134"/>
                    <a:pt x="13" y="131"/>
                    <a:pt x="13" y="127"/>
                  </a:cubicBezTo>
                  <a:cubicBezTo>
                    <a:pt x="13" y="123"/>
                    <a:pt x="16" y="119"/>
                    <a:pt x="20" y="119"/>
                  </a:cubicBezTo>
                  <a:cubicBezTo>
                    <a:pt x="24" y="119"/>
                    <a:pt x="27" y="123"/>
                    <a:pt x="27"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3"/>
                  </a:moveTo>
                  <a:cubicBezTo>
                    <a:pt x="33" y="58"/>
                    <a:pt x="33" y="58"/>
                    <a:pt x="33" y="58"/>
                  </a:cubicBezTo>
                  <a:cubicBezTo>
                    <a:pt x="27" y="58"/>
                    <a:pt x="27" y="58"/>
                    <a:pt x="27" y="58"/>
                  </a:cubicBezTo>
                  <a:cubicBezTo>
                    <a:pt x="27" y="53"/>
                    <a:pt x="27" y="53"/>
                    <a:pt x="27" y="53"/>
                  </a:cubicBezTo>
                  <a:cubicBezTo>
                    <a:pt x="33" y="53"/>
                    <a:pt x="33" y="53"/>
                    <a:pt x="33" y="53"/>
                  </a:cubicBezTo>
                  <a:cubicBezTo>
                    <a:pt x="33" y="53"/>
                    <a:pt x="33" y="53"/>
                    <a:pt x="33" y="53"/>
                  </a:cubicBezTo>
                  <a:close/>
                  <a:moveTo>
                    <a:pt x="23" y="53"/>
                  </a:moveTo>
                  <a:cubicBezTo>
                    <a:pt x="23" y="58"/>
                    <a:pt x="23" y="58"/>
                    <a:pt x="23" y="58"/>
                  </a:cubicBezTo>
                  <a:cubicBezTo>
                    <a:pt x="17" y="58"/>
                    <a:pt x="17" y="58"/>
                    <a:pt x="17" y="58"/>
                  </a:cubicBezTo>
                  <a:cubicBezTo>
                    <a:pt x="17" y="53"/>
                    <a:pt x="17" y="53"/>
                    <a:pt x="17" y="53"/>
                  </a:cubicBezTo>
                  <a:cubicBezTo>
                    <a:pt x="23" y="53"/>
                    <a:pt x="23" y="53"/>
                    <a:pt x="23" y="53"/>
                  </a:cubicBezTo>
                  <a:cubicBezTo>
                    <a:pt x="23" y="53"/>
                    <a:pt x="23" y="53"/>
                    <a:pt x="23" y="53"/>
                  </a:cubicBezTo>
                  <a:close/>
                  <a:moveTo>
                    <a:pt x="13" y="53"/>
                  </a:moveTo>
                  <a:cubicBezTo>
                    <a:pt x="13" y="58"/>
                    <a:pt x="13" y="58"/>
                    <a:pt x="13" y="58"/>
                  </a:cubicBezTo>
                  <a:cubicBezTo>
                    <a:pt x="7" y="58"/>
                    <a:pt x="7" y="58"/>
                    <a:pt x="7" y="58"/>
                  </a:cubicBezTo>
                  <a:cubicBezTo>
                    <a:pt x="7" y="53"/>
                    <a:pt x="7" y="53"/>
                    <a:pt x="7" y="53"/>
                  </a:cubicBezTo>
                  <a:cubicBezTo>
                    <a:pt x="13" y="53"/>
                    <a:pt x="13" y="53"/>
                    <a:pt x="13" y="53"/>
                  </a:cubicBezTo>
                  <a:cubicBezTo>
                    <a:pt x="13" y="53"/>
                    <a:pt x="13" y="53"/>
                    <a:pt x="13" y="53"/>
                  </a:cubicBezTo>
                  <a:close/>
                  <a:moveTo>
                    <a:pt x="33" y="42"/>
                  </a:moveTo>
                  <a:cubicBezTo>
                    <a:pt x="33" y="48"/>
                    <a:pt x="33" y="48"/>
                    <a:pt x="33" y="48"/>
                  </a:cubicBezTo>
                  <a:cubicBezTo>
                    <a:pt x="27" y="48"/>
                    <a:pt x="27" y="48"/>
                    <a:pt x="27" y="48"/>
                  </a:cubicBezTo>
                  <a:cubicBezTo>
                    <a:pt x="27" y="42"/>
                    <a:pt x="27" y="42"/>
                    <a:pt x="27" y="42"/>
                  </a:cubicBezTo>
                  <a:cubicBezTo>
                    <a:pt x="33" y="42"/>
                    <a:pt x="33" y="42"/>
                    <a:pt x="33" y="42"/>
                  </a:cubicBezTo>
                  <a:cubicBezTo>
                    <a:pt x="33" y="42"/>
                    <a:pt x="33" y="42"/>
                    <a:pt x="33" y="42"/>
                  </a:cubicBezTo>
                  <a:close/>
                  <a:moveTo>
                    <a:pt x="23" y="42"/>
                  </a:moveTo>
                  <a:cubicBezTo>
                    <a:pt x="23" y="48"/>
                    <a:pt x="23" y="48"/>
                    <a:pt x="23" y="48"/>
                  </a:cubicBezTo>
                  <a:cubicBezTo>
                    <a:pt x="17" y="48"/>
                    <a:pt x="17" y="48"/>
                    <a:pt x="17" y="48"/>
                  </a:cubicBezTo>
                  <a:cubicBezTo>
                    <a:pt x="17" y="42"/>
                    <a:pt x="17" y="42"/>
                    <a:pt x="17" y="42"/>
                  </a:cubicBezTo>
                  <a:cubicBezTo>
                    <a:pt x="23" y="42"/>
                    <a:pt x="23" y="42"/>
                    <a:pt x="23" y="42"/>
                  </a:cubicBezTo>
                  <a:cubicBezTo>
                    <a:pt x="23" y="42"/>
                    <a:pt x="23" y="42"/>
                    <a:pt x="23" y="42"/>
                  </a:cubicBezTo>
                  <a:close/>
                  <a:moveTo>
                    <a:pt x="13" y="42"/>
                  </a:moveTo>
                  <a:cubicBezTo>
                    <a:pt x="13" y="48"/>
                    <a:pt x="13" y="48"/>
                    <a:pt x="13" y="48"/>
                  </a:cubicBezTo>
                  <a:cubicBezTo>
                    <a:pt x="7" y="48"/>
                    <a:pt x="7" y="48"/>
                    <a:pt x="7" y="48"/>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86" name="Freeform 2142"/>
            <p:cNvSpPr>
              <a:spLocks noEditPoints="1"/>
            </p:cNvSpPr>
            <p:nvPr/>
          </p:nvSpPr>
          <p:spPr bwMode="auto">
            <a:xfrm>
              <a:off x="18640425" y="1093788"/>
              <a:ext cx="153988" cy="554038"/>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7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7 w 41"/>
                <a:gd name="T23" fmla="*/ 63 h 147"/>
                <a:gd name="T24" fmla="*/ 23 w 41"/>
                <a:gd name="T25" fmla="*/ 63 h 147"/>
                <a:gd name="T26" fmla="*/ 17 w 41"/>
                <a:gd name="T27" fmla="*/ 63 h 147"/>
                <a:gd name="T28" fmla="*/ 13 w 41"/>
                <a:gd name="T29" fmla="*/ 63 h 147"/>
                <a:gd name="T30" fmla="*/ 7 w 41"/>
                <a:gd name="T31" fmla="*/ 63 h 147"/>
                <a:gd name="T32" fmla="*/ 33 w 41"/>
                <a:gd name="T33" fmla="*/ 53 h 147"/>
                <a:gd name="T34" fmla="*/ 27 w 41"/>
                <a:gd name="T35" fmla="*/ 53 h 147"/>
                <a:gd name="T36" fmla="*/ 23 w 41"/>
                <a:gd name="T37" fmla="*/ 53 h 147"/>
                <a:gd name="T38" fmla="*/ 17 w 41"/>
                <a:gd name="T39" fmla="*/ 53 h 147"/>
                <a:gd name="T40" fmla="*/ 13 w 41"/>
                <a:gd name="T41" fmla="*/ 53 h 147"/>
                <a:gd name="T42" fmla="*/ 7 w 41"/>
                <a:gd name="T43" fmla="*/ 53 h 147"/>
                <a:gd name="T44" fmla="*/ 33 w 41"/>
                <a:gd name="T45" fmla="*/ 42 h 147"/>
                <a:gd name="T46" fmla="*/ 27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7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7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7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8"/>
                    <a:pt x="0" y="138"/>
                    <a:pt x="0" y="138"/>
                  </a:cubicBezTo>
                  <a:cubicBezTo>
                    <a:pt x="0" y="143"/>
                    <a:pt x="4" y="147"/>
                    <a:pt x="9" y="147"/>
                  </a:cubicBezTo>
                  <a:cubicBezTo>
                    <a:pt x="31" y="147"/>
                    <a:pt x="31" y="147"/>
                    <a:pt x="31" y="147"/>
                  </a:cubicBezTo>
                  <a:cubicBezTo>
                    <a:pt x="36" y="147"/>
                    <a:pt x="41" y="143"/>
                    <a:pt x="41" y="138"/>
                  </a:cubicBezTo>
                  <a:cubicBezTo>
                    <a:pt x="41" y="10"/>
                    <a:pt x="41" y="10"/>
                    <a:pt x="41" y="10"/>
                  </a:cubicBezTo>
                  <a:cubicBezTo>
                    <a:pt x="41" y="4"/>
                    <a:pt x="36" y="0"/>
                    <a:pt x="31" y="0"/>
                  </a:cubicBezTo>
                  <a:cubicBezTo>
                    <a:pt x="9" y="0"/>
                    <a:pt x="9" y="0"/>
                    <a:pt x="9" y="0"/>
                  </a:cubicBezTo>
                  <a:cubicBezTo>
                    <a:pt x="4" y="0"/>
                    <a:pt x="0" y="4"/>
                    <a:pt x="0" y="10"/>
                  </a:cubicBezTo>
                  <a:close/>
                  <a:moveTo>
                    <a:pt x="28" y="127"/>
                  </a:moveTo>
                  <a:cubicBezTo>
                    <a:pt x="28" y="131"/>
                    <a:pt x="24" y="134"/>
                    <a:pt x="20" y="134"/>
                  </a:cubicBezTo>
                  <a:cubicBezTo>
                    <a:pt x="16" y="134"/>
                    <a:pt x="13" y="131"/>
                    <a:pt x="13" y="127"/>
                  </a:cubicBezTo>
                  <a:cubicBezTo>
                    <a:pt x="13" y="123"/>
                    <a:pt x="16" y="119"/>
                    <a:pt x="20" y="119"/>
                  </a:cubicBezTo>
                  <a:cubicBezTo>
                    <a:pt x="24" y="119"/>
                    <a:pt x="28" y="123"/>
                    <a:pt x="28"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3"/>
                  </a:moveTo>
                  <a:cubicBezTo>
                    <a:pt x="33" y="58"/>
                    <a:pt x="33" y="58"/>
                    <a:pt x="33" y="58"/>
                  </a:cubicBezTo>
                  <a:cubicBezTo>
                    <a:pt x="27" y="58"/>
                    <a:pt x="27" y="58"/>
                    <a:pt x="27" y="58"/>
                  </a:cubicBezTo>
                  <a:cubicBezTo>
                    <a:pt x="27" y="53"/>
                    <a:pt x="27" y="53"/>
                    <a:pt x="27" y="53"/>
                  </a:cubicBezTo>
                  <a:cubicBezTo>
                    <a:pt x="33" y="53"/>
                    <a:pt x="33" y="53"/>
                    <a:pt x="33" y="53"/>
                  </a:cubicBezTo>
                  <a:cubicBezTo>
                    <a:pt x="33" y="53"/>
                    <a:pt x="33" y="53"/>
                    <a:pt x="33" y="53"/>
                  </a:cubicBezTo>
                  <a:close/>
                  <a:moveTo>
                    <a:pt x="23" y="53"/>
                  </a:moveTo>
                  <a:cubicBezTo>
                    <a:pt x="23" y="58"/>
                    <a:pt x="23" y="58"/>
                    <a:pt x="23" y="58"/>
                  </a:cubicBezTo>
                  <a:cubicBezTo>
                    <a:pt x="17" y="58"/>
                    <a:pt x="17" y="58"/>
                    <a:pt x="17" y="58"/>
                  </a:cubicBezTo>
                  <a:cubicBezTo>
                    <a:pt x="17" y="53"/>
                    <a:pt x="17" y="53"/>
                    <a:pt x="17" y="53"/>
                  </a:cubicBezTo>
                  <a:cubicBezTo>
                    <a:pt x="23" y="53"/>
                    <a:pt x="23" y="53"/>
                    <a:pt x="23" y="53"/>
                  </a:cubicBezTo>
                  <a:cubicBezTo>
                    <a:pt x="23" y="53"/>
                    <a:pt x="23" y="53"/>
                    <a:pt x="23" y="53"/>
                  </a:cubicBezTo>
                  <a:close/>
                  <a:moveTo>
                    <a:pt x="13" y="53"/>
                  </a:moveTo>
                  <a:cubicBezTo>
                    <a:pt x="13" y="58"/>
                    <a:pt x="13" y="58"/>
                    <a:pt x="13" y="58"/>
                  </a:cubicBezTo>
                  <a:cubicBezTo>
                    <a:pt x="7" y="58"/>
                    <a:pt x="7" y="58"/>
                    <a:pt x="7" y="58"/>
                  </a:cubicBezTo>
                  <a:cubicBezTo>
                    <a:pt x="7" y="53"/>
                    <a:pt x="7" y="53"/>
                    <a:pt x="7" y="53"/>
                  </a:cubicBezTo>
                  <a:cubicBezTo>
                    <a:pt x="13" y="53"/>
                    <a:pt x="13" y="53"/>
                    <a:pt x="13" y="53"/>
                  </a:cubicBezTo>
                  <a:cubicBezTo>
                    <a:pt x="13" y="53"/>
                    <a:pt x="13" y="53"/>
                    <a:pt x="13" y="53"/>
                  </a:cubicBezTo>
                  <a:close/>
                  <a:moveTo>
                    <a:pt x="33" y="42"/>
                  </a:moveTo>
                  <a:cubicBezTo>
                    <a:pt x="33" y="48"/>
                    <a:pt x="33" y="48"/>
                    <a:pt x="33" y="48"/>
                  </a:cubicBezTo>
                  <a:cubicBezTo>
                    <a:pt x="27" y="48"/>
                    <a:pt x="27" y="48"/>
                    <a:pt x="27" y="48"/>
                  </a:cubicBezTo>
                  <a:cubicBezTo>
                    <a:pt x="27" y="42"/>
                    <a:pt x="27" y="42"/>
                    <a:pt x="27" y="42"/>
                  </a:cubicBezTo>
                  <a:cubicBezTo>
                    <a:pt x="33" y="42"/>
                    <a:pt x="33" y="42"/>
                    <a:pt x="33" y="42"/>
                  </a:cubicBezTo>
                  <a:cubicBezTo>
                    <a:pt x="33" y="42"/>
                    <a:pt x="33" y="42"/>
                    <a:pt x="33" y="42"/>
                  </a:cubicBezTo>
                  <a:close/>
                  <a:moveTo>
                    <a:pt x="23" y="42"/>
                  </a:moveTo>
                  <a:cubicBezTo>
                    <a:pt x="23" y="48"/>
                    <a:pt x="23" y="48"/>
                    <a:pt x="23" y="48"/>
                  </a:cubicBezTo>
                  <a:cubicBezTo>
                    <a:pt x="17" y="48"/>
                    <a:pt x="17" y="48"/>
                    <a:pt x="17" y="48"/>
                  </a:cubicBezTo>
                  <a:cubicBezTo>
                    <a:pt x="17" y="42"/>
                    <a:pt x="17" y="42"/>
                    <a:pt x="17" y="42"/>
                  </a:cubicBezTo>
                  <a:cubicBezTo>
                    <a:pt x="23" y="42"/>
                    <a:pt x="23" y="42"/>
                    <a:pt x="23" y="42"/>
                  </a:cubicBezTo>
                  <a:cubicBezTo>
                    <a:pt x="23" y="42"/>
                    <a:pt x="23" y="42"/>
                    <a:pt x="23" y="42"/>
                  </a:cubicBezTo>
                  <a:close/>
                  <a:moveTo>
                    <a:pt x="13" y="42"/>
                  </a:moveTo>
                  <a:cubicBezTo>
                    <a:pt x="13" y="48"/>
                    <a:pt x="13" y="48"/>
                    <a:pt x="13" y="48"/>
                  </a:cubicBezTo>
                  <a:cubicBezTo>
                    <a:pt x="7" y="48"/>
                    <a:pt x="7" y="48"/>
                    <a:pt x="7" y="48"/>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87" name="Freeform 2143"/>
            <p:cNvSpPr>
              <a:spLocks noEditPoints="1"/>
            </p:cNvSpPr>
            <p:nvPr/>
          </p:nvSpPr>
          <p:spPr bwMode="auto">
            <a:xfrm>
              <a:off x="18857913" y="1093788"/>
              <a:ext cx="153988" cy="554038"/>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8 w 41"/>
                <a:gd name="T11" fmla="*/ 74 h 147"/>
                <a:gd name="T12" fmla="*/ 23 w 41"/>
                <a:gd name="T13" fmla="*/ 74 h 147"/>
                <a:gd name="T14" fmla="*/ 17 w 41"/>
                <a:gd name="T15" fmla="*/ 74 h 147"/>
                <a:gd name="T16" fmla="*/ 13 w 41"/>
                <a:gd name="T17" fmla="*/ 74 h 147"/>
                <a:gd name="T18" fmla="*/ 8 w 41"/>
                <a:gd name="T19" fmla="*/ 74 h 147"/>
                <a:gd name="T20" fmla="*/ 33 w 41"/>
                <a:gd name="T21" fmla="*/ 63 h 147"/>
                <a:gd name="T22" fmla="*/ 28 w 41"/>
                <a:gd name="T23" fmla="*/ 63 h 147"/>
                <a:gd name="T24" fmla="*/ 23 w 41"/>
                <a:gd name="T25" fmla="*/ 63 h 147"/>
                <a:gd name="T26" fmla="*/ 17 w 41"/>
                <a:gd name="T27" fmla="*/ 63 h 147"/>
                <a:gd name="T28" fmla="*/ 13 w 41"/>
                <a:gd name="T29" fmla="*/ 63 h 147"/>
                <a:gd name="T30" fmla="*/ 8 w 41"/>
                <a:gd name="T31" fmla="*/ 63 h 147"/>
                <a:gd name="T32" fmla="*/ 33 w 41"/>
                <a:gd name="T33" fmla="*/ 53 h 147"/>
                <a:gd name="T34" fmla="*/ 28 w 41"/>
                <a:gd name="T35" fmla="*/ 53 h 147"/>
                <a:gd name="T36" fmla="*/ 23 w 41"/>
                <a:gd name="T37" fmla="*/ 53 h 147"/>
                <a:gd name="T38" fmla="*/ 17 w 41"/>
                <a:gd name="T39" fmla="*/ 53 h 147"/>
                <a:gd name="T40" fmla="*/ 13 w 41"/>
                <a:gd name="T41" fmla="*/ 53 h 147"/>
                <a:gd name="T42" fmla="*/ 8 w 41"/>
                <a:gd name="T43" fmla="*/ 53 h 147"/>
                <a:gd name="T44" fmla="*/ 33 w 41"/>
                <a:gd name="T45" fmla="*/ 42 h 147"/>
                <a:gd name="T46" fmla="*/ 28 w 41"/>
                <a:gd name="T47" fmla="*/ 42 h 147"/>
                <a:gd name="T48" fmla="*/ 23 w 41"/>
                <a:gd name="T49" fmla="*/ 42 h 147"/>
                <a:gd name="T50" fmla="*/ 17 w 41"/>
                <a:gd name="T51" fmla="*/ 42 h 147"/>
                <a:gd name="T52" fmla="*/ 13 w 41"/>
                <a:gd name="T53" fmla="*/ 42 h 147"/>
                <a:gd name="T54" fmla="*/ 8 w 41"/>
                <a:gd name="T55" fmla="*/ 42 h 147"/>
                <a:gd name="T56" fmla="*/ 33 w 41"/>
                <a:gd name="T57" fmla="*/ 31 h 147"/>
                <a:gd name="T58" fmla="*/ 28 w 41"/>
                <a:gd name="T59" fmla="*/ 31 h 147"/>
                <a:gd name="T60" fmla="*/ 23 w 41"/>
                <a:gd name="T61" fmla="*/ 31 h 147"/>
                <a:gd name="T62" fmla="*/ 17 w 41"/>
                <a:gd name="T63" fmla="*/ 31 h 147"/>
                <a:gd name="T64" fmla="*/ 13 w 41"/>
                <a:gd name="T65" fmla="*/ 31 h 147"/>
                <a:gd name="T66" fmla="*/ 8 w 41"/>
                <a:gd name="T67" fmla="*/ 31 h 147"/>
                <a:gd name="T68" fmla="*/ 33 w 41"/>
                <a:gd name="T69" fmla="*/ 20 h 147"/>
                <a:gd name="T70" fmla="*/ 28 w 41"/>
                <a:gd name="T71" fmla="*/ 20 h 147"/>
                <a:gd name="T72" fmla="*/ 23 w 41"/>
                <a:gd name="T73" fmla="*/ 20 h 147"/>
                <a:gd name="T74" fmla="*/ 17 w 41"/>
                <a:gd name="T75" fmla="*/ 20 h 147"/>
                <a:gd name="T76" fmla="*/ 13 w 41"/>
                <a:gd name="T77" fmla="*/ 20 h 147"/>
                <a:gd name="T78" fmla="*/ 8 w 41"/>
                <a:gd name="T79" fmla="*/ 20 h 147"/>
                <a:gd name="T80" fmla="*/ 33 w 41"/>
                <a:gd name="T81" fmla="*/ 9 h 147"/>
                <a:gd name="T82" fmla="*/ 28 w 41"/>
                <a:gd name="T83" fmla="*/ 9 h 147"/>
                <a:gd name="T84" fmla="*/ 23 w 41"/>
                <a:gd name="T85" fmla="*/ 9 h 147"/>
                <a:gd name="T86" fmla="*/ 17 w 41"/>
                <a:gd name="T87" fmla="*/ 9 h 147"/>
                <a:gd name="T88" fmla="*/ 13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8"/>
                    <a:pt x="0" y="138"/>
                    <a:pt x="0" y="138"/>
                  </a:cubicBezTo>
                  <a:cubicBezTo>
                    <a:pt x="0" y="143"/>
                    <a:pt x="4" y="147"/>
                    <a:pt x="9" y="147"/>
                  </a:cubicBezTo>
                  <a:cubicBezTo>
                    <a:pt x="32" y="147"/>
                    <a:pt x="32" y="147"/>
                    <a:pt x="32" y="147"/>
                  </a:cubicBezTo>
                  <a:cubicBezTo>
                    <a:pt x="37" y="147"/>
                    <a:pt x="41" y="143"/>
                    <a:pt x="41" y="138"/>
                  </a:cubicBezTo>
                  <a:cubicBezTo>
                    <a:pt x="41" y="10"/>
                    <a:pt x="41" y="10"/>
                    <a:pt x="41" y="10"/>
                  </a:cubicBezTo>
                  <a:cubicBezTo>
                    <a:pt x="41" y="4"/>
                    <a:pt x="37" y="0"/>
                    <a:pt x="32" y="0"/>
                  </a:cubicBezTo>
                  <a:cubicBezTo>
                    <a:pt x="9" y="0"/>
                    <a:pt x="9" y="0"/>
                    <a:pt x="9" y="0"/>
                  </a:cubicBezTo>
                  <a:cubicBezTo>
                    <a:pt x="4" y="0"/>
                    <a:pt x="0" y="4"/>
                    <a:pt x="0" y="10"/>
                  </a:cubicBezTo>
                  <a:close/>
                  <a:moveTo>
                    <a:pt x="28" y="127"/>
                  </a:moveTo>
                  <a:cubicBezTo>
                    <a:pt x="28" y="131"/>
                    <a:pt x="25" y="134"/>
                    <a:pt x="21" y="134"/>
                  </a:cubicBezTo>
                  <a:cubicBezTo>
                    <a:pt x="16" y="134"/>
                    <a:pt x="13" y="131"/>
                    <a:pt x="13" y="127"/>
                  </a:cubicBezTo>
                  <a:cubicBezTo>
                    <a:pt x="13" y="123"/>
                    <a:pt x="16" y="119"/>
                    <a:pt x="21" y="119"/>
                  </a:cubicBezTo>
                  <a:cubicBezTo>
                    <a:pt x="25" y="119"/>
                    <a:pt x="28" y="123"/>
                    <a:pt x="28" y="127"/>
                  </a:cubicBezTo>
                  <a:close/>
                  <a:moveTo>
                    <a:pt x="33" y="74"/>
                  </a:moveTo>
                  <a:cubicBezTo>
                    <a:pt x="33" y="80"/>
                    <a:pt x="33" y="80"/>
                    <a:pt x="33" y="80"/>
                  </a:cubicBezTo>
                  <a:cubicBezTo>
                    <a:pt x="28" y="80"/>
                    <a:pt x="28" y="80"/>
                    <a:pt x="28" y="80"/>
                  </a:cubicBezTo>
                  <a:cubicBezTo>
                    <a:pt x="28" y="74"/>
                    <a:pt x="28" y="74"/>
                    <a:pt x="28"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8" y="80"/>
                    <a:pt x="8" y="80"/>
                    <a:pt x="8" y="80"/>
                  </a:cubicBezTo>
                  <a:cubicBezTo>
                    <a:pt x="8" y="74"/>
                    <a:pt x="8" y="74"/>
                    <a:pt x="8"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3" y="53"/>
                  </a:moveTo>
                  <a:cubicBezTo>
                    <a:pt x="33" y="58"/>
                    <a:pt x="33" y="58"/>
                    <a:pt x="33" y="58"/>
                  </a:cubicBezTo>
                  <a:cubicBezTo>
                    <a:pt x="28" y="58"/>
                    <a:pt x="28" y="58"/>
                    <a:pt x="28" y="58"/>
                  </a:cubicBezTo>
                  <a:cubicBezTo>
                    <a:pt x="28" y="53"/>
                    <a:pt x="28" y="53"/>
                    <a:pt x="28" y="53"/>
                  </a:cubicBezTo>
                  <a:cubicBezTo>
                    <a:pt x="33" y="53"/>
                    <a:pt x="33" y="53"/>
                    <a:pt x="33" y="53"/>
                  </a:cubicBezTo>
                  <a:cubicBezTo>
                    <a:pt x="33" y="53"/>
                    <a:pt x="33" y="53"/>
                    <a:pt x="33" y="53"/>
                  </a:cubicBezTo>
                  <a:close/>
                  <a:moveTo>
                    <a:pt x="23" y="53"/>
                  </a:moveTo>
                  <a:cubicBezTo>
                    <a:pt x="23" y="58"/>
                    <a:pt x="23" y="58"/>
                    <a:pt x="23" y="58"/>
                  </a:cubicBezTo>
                  <a:cubicBezTo>
                    <a:pt x="17" y="58"/>
                    <a:pt x="17" y="58"/>
                    <a:pt x="17" y="58"/>
                  </a:cubicBezTo>
                  <a:cubicBezTo>
                    <a:pt x="17" y="53"/>
                    <a:pt x="17" y="53"/>
                    <a:pt x="17" y="53"/>
                  </a:cubicBezTo>
                  <a:cubicBezTo>
                    <a:pt x="23" y="53"/>
                    <a:pt x="23" y="53"/>
                    <a:pt x="23" y="53"/>
                  </a:cubicBezTo>
                  <a:cubicBezTo>
                    <a:pt x="23" y="53"/>
                    <a:pt x="23" y="53"/>
                    <a:pt x="23" y="53"/>
                  </a:cubicBezTo>
                  <a:close/>
                  <a:moveTo>
                    <a:pt x="13" y="53"/>
                  </a:moveTo>
                  <a:cubicBezTo>
                    <a:pt x="13" y="58"/>
                    <a:pt x="13" y="58"/>
                    <a:pt x="13" y="58"/>
                  </a:cubicBezTo>
                  <a:cubicBezTo>
                    <a:pt x="8" y="58"/>
                    <a:pt x="8" y="58"/>
                    <a:pt x="8" y="58"/>
                  </a:cubicBezTo>
                  <a:cubicBezTo>
                    <a:pt x="8" y="53"/>
                    <a:pt x="8" y="53"/>
                    <a:pt x="8" y="53"/>
                  </a:cubicBezTo>
                  <a:cubicBezTo>
                    <a:pt x="13" y="53"/>
                    <a:pt x="13" y="53"/>
                    <a:pt x="13" y="53"/>
                  </a:cubicBezTo>
                  <a:cubicBezTo>
                    <a:pt x="13" y="53"/>
                    <a:pt x="13" y="53"/>
                    <a:pt x="13" y="53"/>
                  </a:cubicBezTo>
                  <a:close/>
                  <a:moveTo>
                    <a:pt x="33" y="42"/>
                  </a:moveTo>
                  <a:cubicBezTo>
                    <a:pt x="33" y="48"/>
                    <a:pt x="33" y="48"/>
                    <a:pt x="33" y="48"/>
                  </a:cubicBezTo>
                  <a:cubicBezTo>
                    <a:pt x="28" y="48"/>
                    <a:pt x="28" y="48"/>
                    <a:pt x="28" y="48"/>
                  </a:cubicBezTo>
                  <a:cubicBezTo>
                    <a:pt x="28" y="42"/>
                    <a:pt x="28" y="42"/>
                    <a:pt x="28" y="42"/>
                  </a:cubicBezTo>
                  <a:cubicBezTo>
                    <a:pt x="33" y="42"/>
                    <a:pt x="33" y="42"/>
                    <a:pt x="33" y="42"/>
                  </a:cubicBezTo>
                  <a:cubicBezTo>
                    <a:pt x="33" y="42"/>
                    <a:pt x="33" y="42"/>
                    <a:pt x="33" y="42"/>
                  </a:cubicBezTo>
                  <a:close/>
                  <a:moveTo>
                    <a:pt x="23" y="42"/>
                  </a:moveTo>
                  <a:cubicBezTo>
                    <a:pt x="23" y="48"/>
                    <a:pt x="23" y="48"/>
                    <a:pt x="23" y="48"/>
                  </a:cubicBezTo>
                  <a:cubicBezTo>
                    <a:pt x="17" y="48"/>
                    <a:pt x="17" y="48"/>
                    <a:pt x="17" y="48"/>
                  </a:cubicBezTo>
                  <a:cubicBezTo>
                    <a:pt x="17" y="42"/>
                    <a:pt x="17" y="42"/>
                    <a:pt x="17" y="42"/>
                  </a:cubicBezTo>
                  <a:cubicBezTo>
                    <a:pt x="23" y="42"/>
                    <a:pt x="23" y="42"/>
                    <a:pt x="23" y="42"/>
                  </a:cubicBezTo>
                  <a:cubicBezTo>
                    <a:pt x="23" y="42"/>
                    <a:pt x="23" y="42"/>
                    <a:pt x="23" y="42"/>
                  </a:cubicBezTo>
                  <a:close/>
                  <a:moveTo>
                    <a:pt x="13" y="42"/>
                  </a:moveTo>
                  <a:cubicBezTo>
                    <a:pt x="13" y="48"/>
                    <a:pt x="13" y="48"/>
                    <a:pt x="13" y="48"/>
                  </a:cubicBezTo>
                  <a:cubicBezTo>
                    <a:pt x="8" y="48"/>
                    <a:pt x="8" y="48"/>
                    <a:pt x="8" y="48"/>
                  </a:cubicBezTo>
                  <a:cubicBezTo>
                    <a:pt x="8" y="42"/>
                    <a:pt x="8" y="42"/>
                    <a:pt x="8" y="42"/>
                  </a:cubicBezTo>
                  <a:cubicBezTo>
                    <a:pt x="13" y="42"/>
                    <a:pt x="13" y="42"/>
                    <a:pt x="13" y="42"/>
                  </a:cubicBezTo>
                  <a:cubicBezTo>
                    <a:pt x="13" y="42"/>
                    <a:pt x="13" y="42"/>
                    <a:pt x="13" y="42"/>
                  </a:cubicBezTo>
                  <a:close/>
                  <a:moveTo>
                    <a:pt x="33" y="31"/>
                  </a:moveTo>
                  <a:cubicBezTo>
                    <a:pt x="33" y="37"/>
                    <a:pt x="33" y="37"/>
                    <a:pt x="33" y="37"/>
                  </a:cubicBezTo>
                  <a:cubicBezTo>
                    <a:pt x="28" y="37"/>
                    <a:pt x="28" y="37"/>
                    <a:pt x="28" y="37"/>
                  </a:cubicBezTo>
                  <a:cubicBezTo>
                    <a:pt x="28" y="31"/>
                    <a:pt x="28" y="31"/>
                    <a:pt x="28"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8" y="37"/>
                    <a:pt x="8" y="37"/>
                    <a:pt x="8" y="37"/>
                  </a:cubicBezTo>
                  <a:cubicBezTo>
                    <a:pt x="8" y="31"/>
                    <a:pt x="8" y="31"/>
                    <a:pt x="8"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88" name="Freeform 2144"/>
            <p:cNvSpPr>
              <a:spLocks noEditPoints="1"/>
            </p:cNvSpPr>
            <p:nvPr/>
          </p:nvSpPr>
          <p:spPr bwMode="auto">
            <a:xfrm>
              <a:off x="19075400" y="1093788"/>
              <a:ext cx="153988" cy="554038"/>
            </a:xfrm>
            <a:custGeom>
              <a:avLst/>
              <a:gdLst>
                <a:gd name="T0" fmla="*/ 10 w 41"/>
                <a:gd name="T1" fmla="*/ 147 h 147"/>
                <a:gd name="T2" fmla="*/ 41 w 41"/>
                <a:gd name="T3" fmla="*/ 10 h 147"/>
                <a:gd name="T4" fmla="*/ 0 w 41"/>
                <a:gd name="T5" fmla="*/ 10 h 147"/>
                <a:gd name="T6" fmla="*/ 13 w 41"/>
                <a:gd name="T7" fmla="*/ 127 h 147"/>
                <a:gd name="T8" fmla="*/ 34 w 41"/>
                <a:gd name="T9" fmla="*/ 74 h 147"/>
                <a:gd name="T10" fmla="*/ 28 w 41"/>
                <a:gd name="T11" fmla="*/ 74 h 147"/>
                <a:gd name="T12" fmla="*/ 23 w 41"/>
                <a:gd name="T13" fmla="*/ 74 h 147"/>
                <a:gd name="T14" fmla="*/ 18 w 41"/>
                <a:gd name="T15" fmla="*/ 74 h 147"/>
                <a:gd name="T16" fmla="*/ 14 w 41"/>
                <a:gd name="T17" fmla="*/ 74 h 147"/>
                <a:gd name="T18" fmla="*/ 8 w 41"/>
                <a:gd name="T19" fmla="*/ 74 h 147"/>
                <a:gd name="T20" fmla="*/ 34 w 41"/>
                <a:gd name="T21" fmla="*/ 63 h 147"/>
                <a:gd name="T22" fmla="*/ 28 w 41"/>
                <a:gd name="T23" fmla="*/ 63 h 147"/>
                <a:gd name="T24" fmla="*/ 23 w 41"/>
                <a:gd name="T25" fmla="*/ 63 h 147"/>
                <a:gd name="T26" fmla="*/ 18 w 41"/>
                <a:gd name="T27" fmla="*/ 63 h 147"/>
                <a:gd name="T28" fmla="*/ 14 w 41"/>
                <a:gd name="T29" fmla="*/ 63 h 147"/>
                <a:gd name="T30" fmla="*/ 8 w 41"/>
                <a:gd name="T31" fmla="*/ 63 h 147"/>
                <a:gd name="T32" fmla="*/ 34 w 41"/>
                <a:gd name="T33" fmla="*/ 53 h 147"/>
                <a:gd name="T34" fmla="*/ 28 w 41"/>
                <a:gd name="T35" fmla="*/ 53 h 147"/>
                <a:gd name="T36" fmla="*/ 23 w 41"/>
                <a:gd name="T37" fmla="*/ 53 h 147"/>
                <a:gd name="T38" fmla="*/ 18 w 41"/>
                <a:gd name="T39" fmla="*/ 53 h 147"/>
                <a:gd name="T40" fmla="*/ 14 w 41"/>
                <a:gd name="T41" fmla="*/ 53 h 147"/>
                <a:gd name="T42" fmla="*/ 8 w 41"/>
                <a:gd name="T43" fmla="*/ 53 h 147"/>
                <a:gd name="T44" fmla="*/ 34 w 41"/>
                <a:gd name="T45" fmla="*/ 42 h 147"/>
                <a:gd name="T46" fmla="*/ 28 w 41"/>
                <a:gd name="T47" fmla="*/ 42 h 147"/>
                <a:gd name="T48" fmla="*/ 23 w 41"/>
                <a:gd name="T49" fmla="*/ 42 h 147"/>
                <a:gd name="T50" fmla="*/ 18 w 41"/>
                <a:gd name="T51" fmla="*/ 42 h 147"/>
                <a:gd name="T52" fmla="*/ 14 w 41"/>
                <a:gd name="T53" fmla="*/ 42 h 147"/>
                <a:gd name="T54" fmla="*/ 8 w 41"/>
                <a:gd name="T55" fmla="*/ 42 h 147"/>
                <a:gd name="T56" fmla="*/ 34 w 41"/>
                <a:gd name="T57" fmla="*/ 31 h 147"/>
                <a:gd name="T58" fmla="*/ 28 w 41"/>
                <a:gd name="T59" fmla="*/ 31 h 147"/>
                <a:gd name="T60" fmla="*/ 23 w 41"/>
                <a:gd name="T61" fmla="*/ 31 h 147"/>
                <a:gd name="T62" fmla="*/ 18 w 41"/>
                <a:gd name="T63" fmla="*/ 31 h 147"/>
                <a:gd name="T64" fmla="*/ 14 w 41"/>
                <a:gd name="T65" fmla="*/ 31 h 147"/>
                <a:gd name="T66" fmla="*/ 8 w 41"/>
                <a:gd name="T67" fmla="*/ 31 h 147"/>
                <a:gd name="T68" fmla="*/ 34 w 41"/>
                <a:gd name="T69" fmla="*/ 20 h 147"/>
                <a:gd name="T70" fmla="*/ 28 w 41"/>
                <a:gd name="T71" fmla="*/ 20 h 147"/>
                <a:gd name="T72" fmla="*/ 23 w 41"/>
                <a:gd name="T73" fmla="*/ 20 h 147"/>
                <a:gd name="T74" fmla="*/ 18 w 41"/>
                <a:gd name="T75" fmla="*/ 20 h 147"/>
                <a:gd name="T76" fmla="*/ 14 w 41"/>
                <a:gd name="T77" fmla="*/ 20 h 147"/>
                <a:gd name="T78" fmla="*/ 8 w 41"/>
                <a:gd name="T79" fmla="*/ 20 h 147"/>
                <a:gd name="T80" fmla="*/ 34 w 41"/>
                <a:gd name="T81" fmla="*/ 9 h 147"/>
                <a:gd name="T82" fmla="*/ 28 w 41"/>
                <a:gd name="T83" fmla="*/ 9 h 147"/>
                <a:gd name="T84" fmla="*/ 23 w 41"/>
                <a:gd name="T85" fmla="*/ 9 h 147"/>
                <a:gd name="T86" fmla="*/ 18 w 41"/>
                <a:gd name="T87" fmla="*/ 9 h 147"/>
                <a:gd name="T88" fmla="*/ 14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8"/>
                    <a:pt x="0" y="138"/>
                    <a:pt x="0" y="138"/>
                  </a:cubicBezTo>
                  <a:cubicBezTo>
                    <a:pt x="0" y="143"/>
                    <a:pt x="4" y="147"/>
                    <a:pt x="10" y="147"/>
                  </a:cubicBezTo>
                  <a:cubicBezTo>
                    <a:pt x="32" y="147"/>
                    <a:pt x="32" y="147"/>
                    <a:pt x="32" y="147"/>
                  </a:cubicBezTo>
                  <a:cubicBezTo>
                    <a:pt x="37" y="147"/>
                    <a:pt x="41" y="143"/>
                    <a:pt x="41" y="138"/>
                  </a:cubicBezTo>
                  <a:cubicBezTo>
                    <a:pt x="41" y="10"/>
                    <a:pt x="41" y="10"/>
                    <a:pt x="41" y="10"/>
                  </a:cubicBezTo>
                  <a:cubicBezTo>
                    <a:pt x="41" y="4"/>
                    <a:pt x="37" y="0"/>
                    <a:pt x="32" y="0"/>
                  </a:cubicBezTo>
                  <a:cubicBezTo>
                    <a:pt x="10" y="0"/>
                    <a:pt x="10" y="0"/>
                    <a:pt x="10" y="0"/>
                  </a:cubicBezTo>
                  <a:cubicBezTo>
                    <a:pt x="4" y="0"/>
                    <a:pt x="0" y="4"/>
                    <a:pt x="0" y="10"/>
                  </a:cubicBezTo>
                  <a:close/>
                  <a:moveTo>
                    <a:pt x="28" y="127"/>
                  </a:moveTo>
                  <a:cubicBezTo>
                    <a:pt x="28" y="131"/>
                    <a:pt x="25" y="134"/>
                    <a:pt x="21" y="134"/>
                  </a:cubicBezTo>
                  <a:cubicBezTo>
                    <a:pt x="17" y="134"/>
                    <a:pt x="13" y="131"/>
                    <a:pt x="13" y="127"/>
                  </a:cubicBezTo>
                  <a:cubicBezTo>
                    <a:pt x="13" y="123"/>
                    <a:pt x="17" y="119"/>
                    <a:pt x="21" y="119"/>
                  </a:cubicBezTo>
                  <a:cubicBezTo>
                    <a:pt x="25" y="119"/>
                    <a:pt x="28" y="123"/>
                    <a:pt x="28" y="127"/>
                  </a:cubicBezTo>
                  <a:close/>
                  <a:moveTo>
                    <a:pt x="34" y="74"/>
                  </a:moveTo>
                  <a:cubicBezTo>
                    <a:pt x="34" y="80"/>
                    <a:pt x="34" y="80"/>
                    <a:pt x="34" y="80"/>
                  </a:cubicBezTo>
                  <a:cubicBezTo>
                    <a:pt x="28" y="80"/>
                    <a:pt x="28" y="80"/>
                    <a:pt x="28" y="80"/>
                  </a:cubicBezTo>
                  <a:cubicBezTo>
                    <a:pt x="28" y="74"/>
                    <a:pt x="28" y="74"/>
                    <a:pt x="28" y="74"/>
                  </a:cubicBezTo>
                  <a:cubicBezTo>
                    <a:pt x="34" y="74"/>
                    <a:pt x="34" y="74"/>
                    <a:pt x="34" y="74"/>
                  </a:cubicBezTo>
                  <a:cubicBezTo>
                    <a:pt x="34" y="74"/>
                    <a:pt x="34" y="74"/>
                    <a:pt x="34" y="74"/>
                  </a:cubicBezTo>
                  <a:close/>
                  <a:moveTo>
                    <a:pt x="23" y="74"/>
                  </a:moveTo>
                  <a:cubicBezTo>
                    <a:pt x="23" y="80"/>
                    <a:pt x="23" y="80"/>
                    <a:pt x="23" y="80"/>
                  </a:cubicBezTo>
                  <a:cubicBezTo>
                    <a:pt x="18" y="80"/>
                    <a:pt x="18" y="80"/>
                    <a:pt x="18" y="80"/>
                  </a:cubicBezTo>
                  <a:cubicBezTo>
                    <a:pt x="18" y="74"/>
                    <a:pt x="18" y="74"/>
                    <a:pt x="18" y="74"/>
                  </a:cubicBezTo>
                  <a:cubicBezTo>
                    <a:pt x="23" y="74"/>
                    <a:pt x="23" y="74"/>
                    <a:pt x="23" y="74"/>
                  </a:cubicBezTo>
                  <a:cubicBezTo>
                    <a:pt x="23" y="74"/>
                    <a:pt x="23" y="74"/>
                    <a:pt x="23" y="74"/>
                  </a:cubicBezTo>
                  <a:close/>
                  <a:moveTo>
                    <a:pt x="14" y="74"/>
                  </a:moveTo>
                  <a:cubicBezTo>
                    <a:pt x="14" y="80"/>
                    <a:pt x="14" y="80"/>
                    <a:pt x="14" y="80"/>
                  </a:cubicBezTo>
                  <a:cubicBezTo>
                    <a:pt x="8" y="80"/>
                    <a:pt x="8" y="80"/>
                    <a:pt x="8" y="80"/>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3"/>
                  </a:moveTo>
                  <a:cubicBezTo>
                    <a:pt x="34" y="58"/>
                    <a:pt x="34" y="58"/>
                    <a:pt x="34" y="58"/>
                  </a:cubicBezTo>
                  <a:cubicBezTo>
                    <a:pt x="28" y="58"/>
                    <a:pt x="28" y="58"/>
                    <a:pt x="28" y="58"/>
                  </a:cubicBezTo>
                  <a:cubicBezTo>
                    <a:pt x="28" y="53"/>
                    <a:pt x="28" y="53"/>
                    <a:pt x="28" y="53"/>
                  </a:cubicBezTo>
                  <a:cubicBezTo>
                    <a:pt x="34" y="53"/>
                    <a:pt x="34" y="53"/>
                    <a:pt x="34" y="53"/>
                  </a:cubicBezTo>
                  <a:cubicBezTo>
                    <a:pt x="34" y="53"/>
                    <a:pt x="34" y="53"/>
                    <a:pt x="34" y="53"/>
                  </a:cubicBezTo>
                  <a:close/>
                  <a:moveTo>
                    <a:pt x="23" y="53"/>
                  </a:moveTo>
                  <a:cubicBezTo>
                    <a:pt x="23" y="58"/>
                    <a:pt x="23" y="58"/>
                    <a:pt x="23" y="58"/>
                  </a:cubicBezTo>
                  <a:cubicBezTo>
                    <a:pt x="18" y="58"/>
                    <a:pt x="18" y="58"/>
                    <a:pt x="18" y="58"/>
                  </a:cubicBezTo>
                  <a:cubicBezTo>
                    <a:pt x="18" y="53"/>
                    <a:pt x="18" y="53"/>
                    <a:pt x="18" y="53"/>
                  </a:cubicBezTo>
                  <a:cubicBezTo>
                    <a:pt x="23" y="53"/>
                    <a:pt x="23" y="53"/>
                    <a:pt x="23" y="53"/>
                  </a:cubicBezTo>
                  <a:cubicBezTo>
                    <a:pt x="23" y="53"/>
                    <a:pt x="23" y="53"/>
                    <a:pt x="23" y="53"/>
                  </a:cubicBezTo>
                  <a:close/>
                  <a:moveTo>
                    <a:pt x="14" y="53"/>
                  </a:moveTo>
                  <a:cubicBezTo>
                    <a:pt x="14" y="58"/>
                    <a:pt x="14" y="58"/>
                    <a:pt x="14" y="58"/>
                  </a:cubicBezTo>
                  <a:cubicBezTo>
                    <a:pt x="8" y="58"/>
                    <a:pt x="8" y="58"/>
                    <a:pt x="8" y="58"/>
                  </a:cubicBezTo>
                  <a:cubicBezTo>
                    <a:pt x="8" y="53"/>
                    <a:pt x="8" y="53"/>
                    <a:pt x="8" y="53"/>
                  </a:cubicBezTo>
                  <a:cubicBezTo>
                    <a:pt x="14" y="53"/>
                    <a:pt x="14" y="53"/>
                    <a:pt x="14" y="53"/>
                  </a:cubicBezTo>
                  <a:cubicBezTo>
                    <a:pt x="14" y="53"/>
                    <a:pt x="14" y="53"/>
                    <a:pt x="14" y="53"/>
                  </a:cubicBezTo>
                  <a:close/>
                  <a:moveTo>
                    <a:pt x="34" y="42"/>
                  </a:moveTo>
                  <a:cubicBezTo>
                    <a:pt x="34" y="48"/>
                    <a:pt x="34" y="48"/>
                    <a:pt x="34" y="48"/>
                  </a:cubicBezTo>
                  <a:cubicBezTo>
                    <a:pt x="28" y="48"/>
                    <a:pt x="28" y="48"/>
                    <a:pt x="28" y="48"/>
                  </a:cubicBezTo>
                  <a:cubicBezTo>
                    <a:pt x="28" y="42"/>
                    <a:pt x="28" y="42"/>
                    <a:pt x="28" y="42"/>
                  </a:cubicBezTo>
                  <a:cubicBezTo>
                    <a:pt x="34" y="42"/>
                    <a:pt x="34" y="42"/>
                    <a:pt x="34" y="42"/>
                  </a:cubicBezTo>
                  <a:cubicBezTo>
                    <a:pt x="34" y="42"/>
                    <a:pt x="34" y="42"/>
                    <a:pt x="34" y="42"/>
                  </a:cubicBezTo>
                  <a:close/>
                  <a:moveTo>
                    <a:pt x="23" y="42"/>
                  </a:moveTo>
                  <a:cubicBezTo>
                    <a:pt x="23" y="48"/>
                    <a:pt x="23" y="48"/>
                    <a:pt x="23" y="48"/>
                  </a:cubicBezTo>
                  <a:cubicBezTo>
                    <a:pt x="18" y="48"/>
                    <a:pt x="18" y="48"/>
                    <a:pt x="18" y="48"/>
                  </a:cubicBezTo>
                  <a:cubicBezTo>
                    <a:pt x="18" y="42"/>
                    <a:pt x="18" y="42"/>
                    <a:pt x="18" y="42"/>
                  </a:cubicBezTo>
                  <a:cubicBezTo>
                    <a:pt x="23" y="42"/>
                    <a:pt x="23" y="42"/>
                    <a:pt x="23" y="42"/>
                  </a:cubicBezTo>
                  <a:cubicBezTo>
                    <a:pt x="23" y="42"/>
                    <a:pt x="23" y="42"/>
                    <a:pt x="23" y="42"/>
                  </a:cubicBezTo>
                  <a:close/>
                  <a:moveTo>
                    <a:pt x="14" y="42"/>
                  </a:moveTo>
                  <a:cubicBezTo>
                    <a:pt x="14" y="48"/>
                    <a:pt x="14" y="48"/>
                    <a:pt x="14" y="48"/>
                  </a:cubicBezTo>
                  <a:cubicBezTo>
                    <a:pt x="8" y="48"/>
                    <a:pt x="8" y="48"/>
                    <a:pt x="8" y="48"/>
                  </a:cubicBezTo>
                  <a:cubicBezTo>
                    <a:pt x="8" y="42"/>
                    <a:pt x="8" y="42"/>
                    <a:pt x="8" y="42"/>
                  </a:cubicBezTo>
                  <a:cubicBezTo>
                    <a:pt x="14" y="42"/>
                    <a:pt x="14" y="42"/>
                    <a:pt x="14" y="42"/>
                  </a:cubicBezTo>
                  <a:cubicBezTo>
                    <a:pt x="14" y="42"/>
                    <a:pt x="14" y="42"/>
                    <a:pt x="14" y="42"/>
                  </a:cubicBezTo>
                  <a:close/>
                  <a:moveTo>
                    <a:pt x="34" y="31"/>
                  </a:moveTo>
                  <a:cubicBezTo>
                    <a:pt x="34" y="37"/>
                    <a:pt x="34" y="37"/>
                    <a:pt x="34" y="37"/>
                  </a:cubicBezTo>
                  <a:cubicBezTo>
                    <a:pt x="28" y="37"/>
                    <a:pt x="28" y="37"/>
                    <a:pt x="28" y="37"/>
                  </a:cubicBezTo>
                  <a:cubicBezTo>
                    <a:pt x="28" y="31"/>
                    <a:pt x="28" y="31"/>
                    <a:pt x="28" y="31"/>
                  </a:cubicBezTo>
                  <a:cubicBezTo>
                    <a:pt x="34" y="31"/>
                    <a:pt x="34" y="31"/>
                    <a:pt x="34" y="31"/>
                  </a:cubicBezTo>
                  <a:cubicBezTo>
                    <a:pt x="34" y="31"/>
                    <a:pt x="34" y="31"/>
                    <a:pt x="34" y="31"/>
                  </a:cubicBezTo>
                  <a:close/>
                  <a:moveTo>
                    <a:pt x="23" y="31"/>
                  </a:moveTo>
                  <a:cubicBezTo>
                    <a:pt x="23" y="37"/>
                    <a:pt x="23" y="37"/>
                    <a:pt x="23" y="37"/>
                  </a:cubicBezTo>
                  <a:cubicBezTo>
                    <a:pt x="18" y="37"/>
                    <a:pt x="18" y="37"/>
                    <a:pt x="18" y="37"/>
                  </a:cubicBezTo>
                  <a:cubicBezTo>
                    <a:pt x="18" y="31"/>
                    <a:pt x="18" y="31"/>
                    <a:pt x="18" y="31"/>
                  </a:cubicBezTo>
                  <a:cubicBezTo>
                    <a:pt x="23" y="31"/>
                    <a:pt x="23" y="31"/>
                    <a:pt x="23" y="31"/>
                  </a:cubicBezTo>
                  <a:cubicBezTo>
                    <a:pt x="23" y="31"/>
                    <a:pt x="23" y="31"/>
                    <a:pt x="23" y="31"/>
                  </a:cubicBezTo>
                  <a:close/>
                  <a:moveTo>
                    <a:pt x="14" y="31"/>
                  </a:moveTo>
                  <a:cubicBezTo>
                    <a:pt x="14" y="37"/>
                    <a:pt x="14" y="37"/>
                    <a:pt x="14" y="37"/>
                  </a:cubicBezTo>
                  <a:cubicBezTo>
                    <a:pt x="8" y="37"/>
                    <a:pt x="8" y="37"/>
                    <a:pt x="8" y="37"/>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89" name="Freeform 2145"/>
            <p:cNvSpPr>
              <a:spLocks noEditPoints="1"/>
            </p:cNvSpPr>
            <p:nvPr/>
          </p:nvSpPr>
          <p:spPr bwMode="auto">
            <a:xfrm>
              <a:off x="17983200" y="1733550"/>
              <a:ext cx="153988" cy="550863"/>
            </a:xfrm>
            <a:custGeom>
              <a:avLst/>
              <a:gdLst>
                <a:gd name="T0" fmla="*/ 9 w 41"/>
                <a:gd name="T1" fmla="*/ 146 h 146"/>
                <a:gd name="T2" fmla="*/ 41 w 41"/>
                <a:gd name="T3" fmla="*/ 9 h 146"/>
                <a:gd name="T4" fmla="*/ 0 w 41"/>
                <a:gd name="T5" fmla="*/ 9 h 146"/>
                <a:gd name="T6" fmla="*/ 13 w 41"/>
                <a:gd name="T7" fmla="*/ 126 h 146"/>
                <a:gd name="T8" fmla="*/ 33 w 41"/>
                <a:gd name="T9" fmla="*/ 73 h 146"/>
                <a:gd name="T10" fmla="*/ 28 w 41"/>
                <a:gd name="T11" fmla="*/ 73 h 146"/>
                <a:gd name="T12" fmla="*/ 23 w 41"/>
                <a:gd name="T13" fmla="*/ 73 h 146"/>
                <a:gd name="T14" fmla="*/ 17 w 41"/>
                <a:gd name="T15" fmla="*/ 73 h 146"/>
                <a:gd name="T16" fmla="*/ 13 w 41"/>
                <a:gd name="T17" fmla="*/ 73 h 146"/>
                <a:gd name="T18" fmla="*/ 7 w 41"/>
                <a:gd name="T19" fmla="*/ 73 h 146"/>
                <a:gd name="T20" fmla="*/ 33 w 41"/>
                <a:gd name="T21" fmla="*/ 63 h 146"/>
                <a:gd name="T22" fmla="*/ 28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8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8 w 41"/>
                <a:gd name="T47" fmla="*/ 41 h 146"/>
                <a:gd name="T48" fmla="*/ 23 w 41"/>
                <a:gd name="T49" fmla="*/ 41 h 146"/>
                <a:gd name="T50" fmla="*/ 17 w 41"/>
                <a:gd name="T51" fmla="*/ 41 h 146"/>
                <a:gd name="T52" fmla="*/ 13 w 41"/>
                <a:gd name="T53" fmla="*/ 41 h 146"/>
                <a:gd name="T54" fmla="*/ 7 w 41"/>
                <a:gd name="T55" fmla="*/ 41 h 146"/>
                <a:gd name="T56" fmla="*/ 33 w 41"/>
                <a:gd name="T57" fmla="*/ 30 h 146"/>
                <a:gd name="T58" fmla="*/ 28 w 41"/>
                <a:gd name="T59" fmla="*/ 30 h 146"/>
                <a:gd name="T60" fmla="*/ 23 w 41"/>
                <a:gd name="T61" fmla="*/ 30 h 146"/>
                <a:gd name="T62" fmla="*/ 17 w 41"/>
                <a:gd name="T63" fmla="*/ 30 h 146"/>
                <a:gd name="T64" fmla="*/ 13 w 41"/>
                <a:gd name="T65" fmla="*/ 30 h 146"/>
                <a:gd name="T66" fmla="*/ 7 w 41"/>
                <a:gd name="T67" fmla="*/ 30 h 146"/>
                <a:gd name="T68" fmla="*/ 33 w 41"/>
                <a:gd name="T69" fmla="*/ 19 h 146"/>
                <a:gd name="T70" fmla="*/ 28 w 41"/>
                <a:gd name="T71" fmla="*/ 19 h 146"/>
                <a:gd name="T72" fmla="*/ 23 w 41"/>
                <a:gd name="T73" fmla="*/ 19 h 146"/>
                <a:gd name="T74" fmla="*/ 17 w 41"/>
                <a:gd name="T75" fmla="*/ 19 h 146"/>
                <a:gd name="T76" fmla="*/ 13 w 41"/>
                <a:gd name="T77" fmla="*/ 19 h 146"/>
                <a:gd name="T78" fmla="*/ 7 w 41"/>
                <a:gd name="T79" fmla="*/ 19 h 146"/>
                <a:gd name="T80" fmla="*/ 33 w 41"/>
                <a:gd name="T81" fmla="*/ 9 h 146"/>
                <a:gd name="T82" fmla="*/ 28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7" y="146"/>
                    <a:pt x="41" y="142"/>
                    <a:pt x="41" y="137"/>
                  </a:cubicBezTo>
                  <a:cubicBezTo>
                    <a:pt x="41" y="9"/>
                    <a:pt x="41" y="9"/>
                    <a:pt x="41" y="9"/>
                  </a:cubicBezTo>
                  <a:cubicBezTo>
                    <a:pt x="41" y="4"/>
                    <a:pt x="37" y="0"/>
                    <a:pt x="31" y="0"/>
                  </a:cubicBezTo>
                  <a:cubicBezTo>
                    <a:pt x="9" y="0"/>
                    <a:pt x="9" y="0"/>
                    <a:pt x="9" y="0"/>
                  </a:cubicBezTo>
                  <a:cubicBezTo>
                    <a:pt x="4" y="0"/>
                    <a:pt x="0" y="4"/>
                    <a:pt x="0" y="9"/>
                  </a:cubicBezTo>
                  <a:close/>
                  <a:moveTo>
                    <a:pt x="28" y="126"/>
                  </a:moveTo>
                  <a:cubicBezTo>
                    <a:pt x="28" y="130"/>
                    <a:pt x="25" y="133"/>
                    <a:pt x="20" y="133"/>
                  </a:cubicBezTo>
                  <a:cubicBezTo>
                    <a:pt x="16" y="133"/>
                    <a:pt x="13" y="130"/>
                    <a:pt x="13" y="126"/>
                  </a:cubicBezTo>
                  <a:cubicBezTo>
                    <a:pt x="13" y="122"/>
                    <a:pt x="16" y="119"/>
                    <a:pt x="20" y="119"/>
                  </a:cubicBezTo>
                  <a:cubicBezTo>
                    <a:pt x="25" y="119"/>
                    <a:pt x="28" y="122"/>
                    <a:pt x="28" y="126"/>
                  </a:cubicBezTo>
                  <a:close/>
                  <a:moveTo>
                    <a:pt x="33" y="73"/>
                  </a:moveTo>
                  <a:cubicBezTo>
                    <a:pt x="33" y="79"/>
                    <a:pt x="33" y="79"/>
                    <a:pt x="33" y="79"/>
                  </a:cubicBezTo>
                  <a:cubicBezTo>
                    <a:pt x="28" y="79"/>
                    <a:pt x="28" y="79"/>
                    <a:pt x="28" y="79"/>
                  </a:cubicBezTo>
                  <a:cubicBezTo>
                    <a:pt x="28" y="73"/>
                    <a:pt x="28" y="73"/>
                    <a:pt x="28" y="73"/>
                  </a:cubicBezTo>
                  <a:cubicBezTo>
                    <a:pt x="33" y="73"/>
                    <a:pt x="33" y="73"/>
                    <a:pt x="33" y="73"/>
                  </a:cubicBezTo>
                  <a:cubicBezTo>
                    <a:pt x="33" y="73"/>
                    <a:pt x="33" y="73"/>
                    <a:pt x="33" y="73"/>
                  </a:cubicBezTo>
                  <a:close/>
                  <a:moveTo>
                    <a:pt x="23" y="73"/>
                  </a:moveTo>
                  <a:cubicBezTo>
                    <a:pt x="23" y="79"/>
                    <a:pt x="23" y="79"/>
                    <a:pt x="23" y="79"/>
                  </a:cubicBezTo>
                  <a:cubicBezTo>
                    <a:pt x="17" y="79"/>
                    <a:pt x="17" y="79"/>
                    <a:pt x="17" y="79"/>
                  </a:cubicBezTo>
                  <a:cubicBezTo>
                    <a:pt x="17" y="73"/>
                    <a:pt x="17" y="73"/>
                    <a:pt x="17" y="73"/>
                  </a:cubicBezTo>
                  <a:cubicBezTo>
                    <a:pt x="23" y="73"/>
                    <a:pt x="23" y="73"/>
                    <a:pt x="23" y="73"/>
                  </a:cubicBezTo>
                  <a:cubicBezTo>
                    <a:pt x="23" y="73"/>
                    <a:pt x="23" y="73"/>
                    <a:pt x="23" y="73"/>
                  </a:cubicBezTo>
                  <a:close/>
                  <a:moveTo>
                    <a:pt x="13" y="73"/>
                  </a:moveTo>
                  <a:cubicBezTo>
                    <a:pt x="13" y="79"/>
                    <a:pt x="13" y="79"/>
                    <a:pt x="13" y="79"/>
                  </a:cubicBezTo>
                  <a:cubicBezTo>
                    <a:pt x="7" y="79"/>
                    <a:pt x="7" y="79"/>
                    <a:pt x="7" y="79"/>
                  </a:cubicBezTo>
                  <a:cubicBezTo>
                    <a:pt x="7" y="73"/>
                    <a:pt x="7" y="73"/>
                    <a:pt x="7" y="73"/>
                  </a:cubicBezTo>
                  <a:cubicBezTo>
                    <a:pt x="13" y="73"/>
                    <a:pt x="13" y="73"/>
                    <a:pt x="13" y="73"/>
                  </a:cubicBezTo>
                  <a:cubicBezTo>
                    <a:pt x="13" y="73"/>
                    <a:pt x="13" y="73"/>
                    <a:pt x="13" y="73"/>
                  </a:cubicBezTo>
                  <a:close/>
                  <a:moveTo>
                    <a:pt x="33" y="63"/>
                  </a:moveTo>
                  <a:cubicBezTo>
                    <a:pt x="33" y="68"/>
                    <a:pt x="33" y="68"/>
                    <a:pt x="33" y="68"/>
                  </a:cubicBezTo>
                  <a:cubicBezTo>
                    <a:pt x="28" y="68"/>
                    <a:pt x="28" y="68"/>
                    <a:pt x="28" y="68"/>
                  </a:cubicBezTo>
                  <a:cubicBezTo>
                    <a:pt x="28" y="63"/>
                    <a:pt x="28" y="63"/>
                    <a:pt x="28" y="63"/>
                  </a:cubicBezTo>
                  <a:cubicBezTo>
                    <a:pt x="33" y="63"/>
                    <a:pt x="33" y="63"/>
                    <a:pt x="33" y="63"/>
                  </a:cubicBezTo>
                  <a:cubicBezTo>
                    <a:pt x="33" y="63"/>
                    <a:pt x="33" y="63"/>
                    <a:pt x="33" y="63"/>
                  </a:cubicBezTo>
                  <a:close/>
                  <a:moveTo>
                    <a:pt x="23" y="63"/>
                  </a:moveTo>
                  <a:cubicBezTo>
                    <a:pt x="23" y="68"/>
                    <a:pt x="23" y="68"/>
                    <a:pt x="23" y="68"/>
                  </a:cubicBezTo>
                  <a:cubicBezTo>
                    <a:pt x="17" y="68"/>
                    <a:pt x="17" y="68"/>
                    <a:pt x="17" y="68"/>
                  </a:cubicBezTo>
                  <a:cubicBezTo>
                    <a:pt x="17" y="63"/>
                    <a:pt x="17" y="63"/>
                    <a:pt x="17" y="63"/>
                  </a:cubicBezTo>
                  <a:cubicBezTo>
                    <a:pt x="23" y="63"/>
                    <a:pt x="23" y="63"/>
                    <a:pt x="23" y="63"/>
                  </a:cubicBezTo>
                  <a:cubicBezTo>
                    <a:pt x="23" y="63"/>
                    <a:pt x="23" y="63"/>
                    <a:pt x="23" y="63"/>
                  </a:cubicBezTo>
                  <a:close/>
                  <a:moveTo>
                    <a:pt x="13" y="63"/>
                  </a:moveTo>
                  <a:cubicBezTo>
                    <a:pt x="13" y="68"/>
                    <a:pt x="13" y="68"/>
                    <a:pt x="13" y="68"/>
                  </a:cubicBezTo>
                  <a:cubicBezTo>
                    <a:pt x="7" y="68"/>
                    <a:pt x="7" y="68"/>
                    <a:pt x="7" y="68"/>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8" y="47"/>
                    <a:pt x="28" y="47"/>
                    <a:pt x="28" y="47"/>
                  </a:cubicBezTo>
                  <a:cubicBezTo>
                    <a:pt x="28" y="41"/>
                    <a:pt x="28" y="41"/>
                    <a:pt x="28"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0"/>
                  </a:moveTo>
                  <a:cubicBezTo>
                    <a:pt x="33" y="36"/>
                    <a:pt x="33" y="36"/>
                    <a:pt x="33" y="36"/>
                  </a:cubicBezTo>
                  <a:cubicBezTo>
                    <a:pt x="28" y="36"/>
                    <a:pt x="28" y="36"/>
                    <a:pt x="28" y="36"/>
                  </a:cubicBezTo>
                  <a:cubicBezTo>
                    <a:pt x="28" y="30"/>
                    <a:pt x="28" y="30"/>
                    <a:pt x="28" y="30"/>
                  </a:cubicBezTo>
                  <a:cubicBezTo>
                    <a:pt x="33" y="30"/>
                    <a:pt x="33" y="30"/>
                    <a:pt x="33" y="30"/>
                  </a:cubicBezTo>
                  <a:cubicBezTo>
                    <a:pt x="33" y="30"/>
                    <a:pt x="33" y="30"/>
                    <a:pt x="33" y="30"/>
                  </a:cubicBezTo>
                  <a:close/>
                  <a:moveTo>
                    <a:pt x="23" y="30"/>
                  </a:moveTo>
                  <a:cubicBezTo>
                    <a:pt x="23" y="36"/>
                    <a:pt x="23" y="36"/>
                    <a:pt x="23" y="36"/>
                  </a:cubicBezTo>
                  <a:cubicBezTo>
                    <a:pt x="17" y="36"/>
                    <a:pt x="17" y="36"/>
                    <a:pt x="17" y="36"/>
                  </a:cubicBezTo>
                  <a:cubicBezTo>
                    <a:pt x="17" y="30"/>
                    <a:pt x="17" y="30"/>
                    <a:pt x="17" y="30"/>
                  </a:cubicBezTo>
                  <a:cubicBezTo>
                    <a:pt x="23" y="30"/>
                    <a:pt x="23" y="30"/>
                    <a:pt x="23" y="30"/>
                  </a:cubicBezTo>
                  <a:cubicBezTo>
                    <a:pt x="23" y="30"/>
                    <a:pt x="23" y="30"/>
                    <a:pt x="23" y="30"/>
                  </a:cubicBezTo>
                  <a:close/>
                  <a:moveTo>
                    <a:pt x="13" y="30"/>
                  </a:moveTo>
                  <a:cubicBezTo>
                    <a:pt x="13" y="36"/>
                    <a:pt x="13" y="36"/>
                    <a:pt x="13" y="36"/>
                  </a:cubicBezTo>
                  <a:cubicBezTo>
                    <a:pt x="7" y="36"/>
                    <a:pt x="7" y="36"/>
                    <a:pt x="7" y="36"/>
                  </a:cubicBezTo>
                  <a:cubicBezTo>
                    <a:pt x="7" y="30"/>
                    <a:pt x="7" y="30"/>
                    <a:pt x="7" y="30"/>
                  </a:cubicBezTo>
                  <a:cubicBezTo>
                    <a:pt x="13" y="30"/>
                    <a:pt x="13" y="30"/>
                    <a:pt x="13" y="30"/>
                  </a:cubicBezTo>
                  <a:cubicBezTo>
                    <a:pt x="13" y="30"/>
                    <a:pt x="13" y="30"/>
                    <a:pt x="13" y="30"/>
                  </a:cubicBezTo>
                  <a:close/>
                  <a:moveTo>
                    <a:pt x="33" y="19"/>
                  </a:moveTo>
                  <a:cubicBezTo>
                    <a:pt x="33" y="25"/>
                    <a:pt x="33" y="25"/>
                    <a:pt x="33" y="25"/>
                  </a:cubicBezTo>
                  <a:cubicBezTo>
                    <a:pt x="28" y="25"/>
                    <a:pt x="28" y="25"/>
                    <a:pt x="28" y="25"/>
                  </a:cubicBezTo>
                  <a:cubicBezTo>
                    <a:pt x="28" y="19"/>
                    <a:pt x="28" y="19"/>
                    <a:pt x="28" y="19"/>
                  </a:cubicBezTo>
                  <a:cubicBezTo>
                    <a:pt x="33" y="19"/>
                    <a:pt x="33" y="19"/>
                    <a:pt x="33" y="19"/>
                  </a:cubicBezTo>
                  <a:cubicBezTo>
                    <a:pt x="33" y="19"/>
                    <a:pt x="33" y="19"/>
                    <a:pt x="33" y="19"/>
                  </a:cubicBezTo>
                  <a:close/>
                  <a:moveTo>
                    <a:pt x="23" y="19"/>
                  </a:moveTo>
                  <a:cubicBezTo>
                    <a:pt x="23" y="25"/>
                    <a:pt x="23" y="25"/>
                    <a:pt x="23" y="25"/>
                  </a:cubicBezTo>
                  <a:cubicBezTo>
                    <a:pt x="17" y="25"/>
                    <a:pt x="17" y="25"/>
                    <a:pt x="17" y="25"/>
                  </a:cubicBezTo>
                  <a:cubicBezTo>
                    <a:pt x="17" y="19"/>
                    <a:pt x="17" y="19"/>
                    <a:pt x="17" y="19"/>
                  </a:cubicBezTo>
                  <a:cubicBezTo>
                    <a:pt x="23" y="19"/>
                    <a:pt x="23" y="19"/>
                    <a:pt x="23" y="19"/>
                  </a:cubicBezTo>
                  <a:cubicBezTo>
                    <a:pt x="23" y="19"/>
                    <a:pt x="23" y="19"/>
                    <a:pt x="23" y="19"/>
                  </a:cubicBezTo>
                  <a:close/>
                  <a:moveTo>
                    <a:pt x="13" y="19"/>
                  </a:moveTo>
                  <a:cubicBezTo>
                    <a:pt x="13" y="25"/>
                    <a:pt x="13" y="25"/>
                    <a:pt x="13" y="25"/>
                  </a:cubicBezTo>
                  <a:cubicBezTo>
                    <a:pt x="7" y="25"/>
                    <a:pt x="7" y="25"/>
                    <a:pt x="7" y="25"/>
                  </a:cubicBezTo>
                  <a:cubicBezTo>
                    <a:pt x="7" y="19"/>
                    <a:pt x="7" y="19"/>
                    <a:pt x="7" y="19"/>
                  </a:cubicBezTo>
                  <a:cubicBezTo>
                    <a:pt x="13" y="19"/>
                    <a:pt x="13" y="19"/>
                    <a:pt x="13" y="19"/>
                  </a:cubicBezTo>
                  <a:cubicBezTo>
                    <a:pt x="13" y="19"/>
                    <a:pt x="13" y="19"/>
                    <a:pt x="13" y="19"/>
                  </a:cubicBezTo>
                  <a:close/>
                  <a:moveTo>
                    <a:pt x="33" y="9"/>
                  </a:moveTo>
                  <a:cubicBezTo>
                    <a:pt x="33" y="14"/>
                    <a:pt x="33" y="14"/>
                    <a:pt x="33" y="14"/>
                  </a:cubicBezTo>
                  <a:cubicBezTo>
                    <a:pt x="28" y="14"/>
                    <a:pt x="28" y="14"/>
                    <a:pt x="28" y="14"/>
                  </a:cubicBezTo>
                  <a:cubicBezTo>
                    <a:pt x="28" y="9"/>
                    <a:pt x="28" y="9"/>
                    <a:pt x="28" y="9"/>
                  </a:cubicBezTo>
                  <a:cubicBezTo>
                    <a:pt x="33" y="9"/>
                    <a:pt x="33" y="9"/>
                    <a:pt x="33" y="9"/>
                  </a:cubicBezTo>
                  <a:cubicBezTo>
                    <a:pt x="33" y="9"/>
                    <a:pt x="33" y="9"/>
                    <a:pt x="33" y="9"/>
                  </a:cubicBezTo>
                  <a:close/>
                  <a:moveTo>
                    <a:pt x="23" y="9"/>
                  </a:moveTo>
                  <a:cubicBezTo>
                    <a:pt x="23" y="14"/>
                    <a:pt x="23" y="14"/>
                    <a:pt x="23" y="14"/>
                  </a:cubicBezTo>
                  <a:cubicBezTo>
                    <a:pt x="17" y="14"/>
                    <a:pt x="17" y="14"/>
                    <a:pt x="17" y="14"/>
                  </a:cubicBezTo>
                  <a:cubicBezTo>
                    <a:pt x="17" y="9"/>
                    <a:pt x="17" y="9"/>
                    <a:pt x="17" y="9"/>
                  </a:cubicBezTo>
                  <a:cubicBezTo>
                    <a:pt x="23" y="9"/>
                    <a:pt x="23" y="9"/>
                    <a:pt x="23" y="9"/>
                  </a:cubicBezTo>
                  <a:cubicBezTo>
                    <a:pt x="23" y="9"/>
                    <a:pt x="23" y="9"/>
                    <a:pt x="23" y="9"/>
                  </a:cubicBezTo>
                  <a:close/>
                  <a:moveTo>
                    <a:pt x="13" y="9"/>
                  </a:moveTo>
                  <a:cubicBezTo>
                    <a:pt x="13" y="14"/>
                    <a:pt x="13" y="14"/>
                    <a:pt x="13" y="14"/>
                  </a:cubicBezTo>
                  <a:cubicBezTo>
                    <a:pt x="7" y="14"/>
                    <a:pt x="7" y="14"/>
                    <a:pt x="7" y="14"/>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90" name="Freeform 2146"/>
            <p:cNvSpPr>
              <a:spLocks noEditPoints="1"/>
            </p:cNvSpPr>
            <p:nvPr/>
          </p:nvSpPr>
          <p:spPr bwMode="auto">
            <a:xfrm>
              <a:off x="18200688" y="1733550"/>
              <a:ext cx="153988" cy="550863"/>
            </a:xfrm>
            <a:custGeom>
              <a:avLst/>
              <a:gdLst>
                <a:gd name="T0" fmla="*/ 10 w 41"/>
                <a:gd name="T1" fmla="*/ 146 h 146"/>
                <a:gd name="T2" fmla="*/ 41 w 41"/>
                <a:gd name="T3" fmla="*/ 9 h 146"/>
                <a:gd name="T4" fmla="*/ 0 w 41"/>
                <a:gd name="T5" fmla="*/ 9 h 146"/>
                <a:gd name="T6" fmla="*/ 13 w 41"/>
                <a:gd name="T7" fmla="*/ 126 h 146"/>
                <a:gd name="T8" fmla="*/ 34 w 41"/>
                <a:gd name="T9" fmla="*/ 73 h 146"/>
                <a:gd name="T10" fmla="*/ 28 w 41"/>
                <a:gd name="T11" fmla="*/ 73 h 146"/>
                <a:gd name="T12" fmla="*/ 23 w 41"/>
                <a:gd name="T13" fmla="*/ 73 h 146"/>
                <a:gd name="T14" fmla="*/ 18 w 41"/>
                <a:gd name="T15" fmla="*/ 73 h 146"/>
                <a:gd name="T16" fmla="*/ 14 w 41"/>
                <a:gd name="T17" fmla="*/ 73 h 146"/>
                <a:gd name="T18" fmla="*/ 8 w 41"/>
                <a:gd name="T19" fmla="*/ 73 h 146"/>
                <a:gd name="T20" fmla="*/ 34 w 41"/>
                <a:gd name="T21" fmla="*/ 63 h 146"/>
                <a:gd name="T22" fmla="*/ 28 w 41"/>
                <a:gd name="T23" fmla="*/ 63 h 146"/>
                <a:gd name="T24" fmla="*/ 23 w 41"/>
                <a:gd name="T25" fmla="*/ 63 h 146"/>
                <a:gd name="T26" fmla="*/ 18 w 41"/>
                <a:gd name="T27" fmla="*/ 63 h 146"/>
                <a:gd name="T28" fmla="*/ 14 w 41"/>
                <a:gd name="T29" fmla="*/ 63 h 146"/>
                <a:gd name="T30" fmla="*/ 8 w 41"/>
                <a:gd name="T31" fmla="*/ 63 h 146"/>
                <a:gd name="T32" fmla="*/ 34 w 41"/>
                <a:gd name="T33" fmla="*/ 52 h 146"/>
                <a:gd name="T34" fmla="*/ 28 w 41"/>
                <a:gd name="T35" fmla="*/ 52 h 146"/>
                <a:gd name="T36" fmla="*/ 23 w 41"/>
                <a:gd name="T37" fmla="*/ 52 h 146"/>
                <a:gd name="T38" fmla="*/ 18 w 41"/>
                <a:gd name="T39" fmla="*/ 52 h 146"/>
                <a:gd name="T40" fmla="*/ 14 w 41"/>
                <a:gd name="T41" fmla="*/ 52 h 146"/>
                <a:gd name="T42" fmla="*/ 8 w 41"/>
                <a:gd name="T43" fmla="*/ 52 h 146"/>
                <a:gd name="T44" fmla="*/ 34 w 41"/>
                <a:gd name="T45" fmla="*/ 41 h 146"/>
                <a:gd name="T46" fmla="*/ 28 w 41"/>
                <a:gd name="T47" fmla="*/ 41 h 146"/>
                <a:gd name="T48" fmla="*/ 23 w 41"/>
                <a:gd name="T49" fmla="*/ 41 h 146"/>
                <a:gd name="T50" fmla="*/ 18 w 41"/>
                <a:gd name="T51" fmla="*/ 41 h 146"/>
                <a:gd name="T52" fmla="*/ 14 w 41"/>
                <a:gd name="T53" fmla="*/ 41 h 146"/>
                <a:gd name="T54" fmla="*/ 8 w 41"/>
                <a:gd name="T55" fmla="*/ 41 h 146"/>
                <a:gd name="T56" fmla="*/ 34 w 41"/>
                <a:gd name="T57" fmla="*/ 30 h 146"/>
                <a:gd name="T58" fmla="*/ 28 w 41"/>
                <a:gd name="T59" fmla="*/ 30 h 146"/>
                <a:gd name="T60" fmla="*/ 23 w 41"/>
                <a:gd name="T61" fmla="*/ 30 h 146"/>
                <a:gd name="T62" fmla="*/ 18 w 41"/>
                <a:gd name="T63" fmla="*/ 30 h 146"/>
                <a:gd name="T64" fmla="*/ 14 w 41"/>
                <a:gd name="T65" fmla="*/ 30 h 146"/>
                <a:gd name="T66" fmla="*/ 8 w 41"/>
                <a:gd name="T67" fmla="*/ 30 h 146"/>
                <a:gd name="T68" fmla="*/ 34 w 41"/>
                <a:gd name="T69" fmla="*/ 19 h 146"/>
                <a:gd name="T70" fmla="*/ 28 w 41"/>
                <a:gd name="T71" fmla="*/ 19 h 146"/>
                <a:gd name="T72" fmla="*/ 23 w 41"/>
                <a:gd name="T73" fmla="*/ 19 h 146"/>
                <a:gd name="T74" fmla="*/ 18 w 41"/>
                <a:gd name="T75" fmla="*/ 19 h 146"/>
                <a:gd name="T76" fmla="*/ 14 w 41"/>
                <a:gd name="T77" fmla="*/ 19 h 146"/>
                <a:gd name="T78" fmla="*/ 8 w 41"/>
                <a:gd name="T79" fmla="*/ 19 h 146"/>
                <a:gd name="T80" fmla="*/ 34 w 41"/>
                <a:gd name="T81" fmla="*/ 9 h 146"/>
                <a:gd name="T82" fmla="*/ 28 w 41"/>
                <a:gd name="T83" fmla="*/ 9 h 146"/>
                <a:gd name="T84" fmla="*/ 23 w 41"/>
                <a:gd name="T85" fmla="*/ 9 h 146"/>
                <a:gd name="T86" fmla="*/ 18 w 41"/>
                <a:gd name="T87" fmla="*/ 9 h 146"/>
                <a:gd name="T88" fmla="*/ 14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10" y="146"/>
                  </a:cubicBezTo>
                  <a:cubicBezTo>
                    <a:pt x="32" y="146"/>
                    <a:pt x="32" y="146"/>
                    <a:pt x="32" y="146"/>
                  </a:cubicBezTo>
                  <a:cubicBezTo>
                    <a:pt x="37" y="146"/>
                    <a:pt x="41" y="142"/>
                    <a:pt x="41" y="137"/>
                  </a:cubicBezTo>
                  <a:cubicBezTo>
                    <a:pt x="41" y="9"/>
                    <a:pt x="41" y="9"/>
                    <a:pt x="41" y="9"/>
                  </a:cubicBezTo>
                  <a:cubicBezTo>
                    <a:pt x="41" y="4"/>
                    <a:pt x="37" y="0"/>
                    <a:pt x="32" y="0"/>
                  </a:cubicBezTo>
                  <a:cubicBezTo>
                    <a:pt x="10" y="0"/>
                    <a:pt x="10" y="0"/>
                    <a:pt x="10" y="0"/>
                  </a:cubicBezTo>
                  <a:cubicBezTo>
                    <a:pt x="4" y="0"/>
                    <a:pt x="0" y="4"/>
                    <a:pt x="0" y="9"/>
                  </a:cubicBezTo>
                  <a:close/>
                  <a:moveTo>
                    <a:pt x="28" y="126"/>
                  </a:moveTo>
                  <a:cubicBezTo>
                    <a:pt x="28" y="130"/>
                    <a:pt x="25" y="133"/>
                    <a:pt x="21" y="133"/>
                  </a:cubicBezTo>
                  <a:cubicBezTo>
                    <a:pt x="17" y="133"/>
                    <a:pt x="13" y="130"/>
                    <a:pt x="13" y="126"/>
                  </a:cubicBezTo>
                  <a:cubicBezTo>
                    <a:pt x="13" y="122"/>
                    <a:pt x="17" y="119"/>
                    <a:pt x="21" y="119"/>
                  </a:cubicBezTo>
                  <a:cubicBezTo>
                    <a:pt x="25" y="119"/>
                    <a:pt x="28" y="122"/>
                    <a:pt x="28" y="126"/>
                  </a:cubicBezTo>
                  <a:close/>
                  <a:moveTo>
                    <a:pt x="34" y="73"/>
                  </a:moveTo>
                  <a:cubicBezTo>
                    <a:pt x="34" y="79"/>
                    <a:pt x="34" y="79"/>
                    <a:pt x="34" y="79"/>
                  </a:cubicBezTo>
                  <a:cubicBezTo>
                    <a:pt x="28" y="79"/>
                    <a:pt x="28" y="79"/>
                    <a:pt x="28" y="79"/>
                  </a:cubicBezTo>
                  <a:cubicBezTo>
                    <a:pt x="28" y="73"/>
                    <a:pt x="28" y="73"/>
                    <a:pt x="28" y="73"/>
                  </a:cubicBezTo>
                  <a:cubicBezTo>
                    <a:pt x="34" y="73"/>
                    <a:pt x="34" y="73"/>
                    <a:pt x="34" y="73"/>
                  </a:cubicBezTo>
                  <a:cubicBezTo>
                    <a:pt x="34" y="73"/>
                    <a:pt x="34" y="73"/>
                    <a:pt x="34" y="73"/>
                  </a:cubicBezTo>
                  <a:close/>
                  <a:moveTo>
                    <a:pt x="23" y="73"/>
                  </a:moveTo>
                  <a:cubicBezTo>
                    <a:pt x="23" y="79"/>
                    <a:pt x="23" y="79"/>
                    <a:pt x="23" y="79"/>
                  </a:cubicBezTo>
                  <a:cubicBezTo>
                    <a:pt x="18" y="79"/>
                    <a:pt x="18" y="79"/>
                    <a:pt x="18" y="79"/>
                  </a:cubicBezTo>
                  <a:cubicBezTo>
                    <a:pt x="18" y="73"/>
                    <a:pt x="18" y="73"/>
                    <a:pt x="18" y="73"/>
                  </a:cubicBezTo>
                  <a:cubicBezTo>
                    <a:pt x="23" y="73"/>
                    <a:pt x="23" y="73"/>
                    <a:pt x="23" y="73"/>
                  </a:cubicBezTo>
                  <a:cubicBezTo>
                    <a:pt x="23" y="73"/>
                    <a:pt x="23" y="73"/>
                    <a:pt x="23" y="73"/>
                  </a:cubicBezTo>
                  <a:close/>
                  <a:moveTo>
                    <a:pt x="14" y="73"/>
                  </a:moveTo>
                  <a:cubicBezTo>
                    <a:pt x="14" y="79"/>
                    <a:pt x="14" y="79"/>
                    <a:pt x="14" y="79"/>
                  </a:cubicBezTo>
                  <a:cubicBezTo>
                    <a:pt x="8" y="79"/>
                    <a:pt x="8" y="79"/>
                    <a:pt x="8" y="79"/>
                  </a:cubicBezTo>
                  <a:cubicBezTo>
                    <a:pt x="8" y="73"/>
                    <a:pt x="8" y="73"/>
                    <a:pt x="8" y="73"/>
                  </a:cubicBezTo>
                  <a:cubicBezTo>
                    <a:pt x="14" y="73"/>
                    <a:pt x="14" y="73"/>
                    <a:pt x="14" y="73"/>
                  </a:cubicBezTo>
                  <a:cubicBezTo>
                    <a:pt x="14" y="73"/>
                    <a:pt x="14" y="73"/>
                    <a:pt x="14" y="73"/>
                  </a:cubicBezTo>
                  <a:close/>
                  <a:moveTo>
                    <a:pt x="34" y="63"/>
                  </a:moveTo>
                  <a:cubicBezTo>
                    <a:pt x="34" y="68"/>
                    <a:pt x="34" y="68"/>
                    <a:pt x="34" y="68"/>
                  </a:cubicBezTo>
                  <a:cubicBezTo>
                    <a:pt x="28" y="68"/>
                    <a:pt x="28" y="68"/>
                    <a:pt x="28" y="68"/>
                  </a:cubicBezTo>
                  <a:cubicBezTo>
                    <a:pt x="28" y="63"/>
                    <a:pt x="28" y="63"/>
                    <a:pt x="28" y="63"/>
                  </a:cubicBezTo>
                  <a:cubicBezTo>
                    <a:pt x="34" y="63"/>
                    <a:pt x="34" y="63"/>
                    <a:pt x="34" y="63"/>
                  </a:cubicBezTo>
                  <a:cubicBezTo>
                    <a:pt x="34" y="63"/>
                    <a:pt x="34" y="63"/>
                    <a:pt x="34" y="63"/>
                  </a:cubicBezTo>
                  <a:close/>
                  <a:moveTo>
                    <a:pt x="23" y="63"/>
                  </a:moveTo>
                  <a:cubicBezTo>
                    <a:pt x="23" y="68"/>
                    <a:pt x="23" y="68"/>
                    <a:pt x="23" y="68"/>
                  </a:cubicBezTo>
                  <a:cubicBezTo>
                    <a:pt x="18" y="68"/>
                    <a:pt x="18" y="68"/>
                    <a:pt x="18" y="68"/>
                  </a:cubicBezTo>
                  <a:cubicBezTo>
                    <a:pt x="18" y="63"/>
                    <a:pt x="18" y="63"/>
                    <a:pt x="18" y="63"/>
                  </a:cubicBezTo>
                  <a:cubicBezTo>
                    <a:pt x="23" y="63"/>
                    <a:pt x="23" y="63"/>
                    <a:pt x="23" y="63"/>
                  </a:cubicBezTo>
                  <a:cubicBezTo>
                    <a:pt x="23" y="63"/>
                    <a:pt x="23" y="63"/>
                    <a:pt x="23" y="63"/>
                  </a:cubicBezTo>
                  <a:close/>
                  <a:moveTo>
                    <a:pt x="14" y="63"/>
                  </a:moveTo>
                  <a:cubicBezTo>
                    <a:pt x="14" y="68"/>
                    <a:pt x="14" y="68"/>
                    <a:pt x="14" y="68"/>
                  </a:cubicBezTo>
                  <a:cubicBezTo>
                    <a:pt x="8" y="68"/>
                    <a:pt x="8" y="68"/>
                    <a:pt x="8" y="68"/>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1"/>
                  </a:moveTo>
                  <a:cubicBezTo>
                    <a:pt x="34" y="47"/>
                    <a:pt x="34" y="47"/>
                    <a:pt x="34" y="47"/>
                  </a:cubicBezTo>
                  <a:cubicBezTo>
                    <a:pt x="28" y="47"/>
                    <a:pt x="28" y="47"/>
                    <a:pt x="28" y="47"/>
                  </a:cubicBezTo>
                  <a:cubicBezTo>
                    <a:pt x="28" y="41"/>
                    <a:pt x="28" y="41"/>
                    <a:pt x="28" y="41"/>
                  </a:cubicBezTo>
                  <a:cubicBezTo>
                    <a:pt x="34" y="41"/>
                    <a:pt x="34" y="41"/>
                    <a:pt x="34" y="41"/>
                  </a:cubicBezTo>
                  <a:cubicBezTo>
                    <a:pt x="34" y="41"/>
                    <a:pt x="34" y="41"/>
                    <a:pt x="34" y="41"/>
                  </a:cubicBezTo>
                  <a:close/>
                  <a:moveTo>
                    <a:pt x="23" y="41"/>
                  </a:moveTo>
                  <a:cubicBezTo>
                    <a:pt x="23" y="47"/>
                    <a:pt x="23" y="47"/>
                    <a:pt x="23" y="47"/>
                  </a:cubicBezTo>
                  <a:cubicBezTo>
                    <a:pt x="18" y="47"/>
                    <a:pt x="18" y="47"/>
                    <a:pt x="18" y="47"/>
                  </a:cubicBezTo>
                  <a:cubicBezTo>
                    <a:pt x="18" y="41"/>
                    <a:pt x="18" y="41"/>
                    <a:pt x="18" y="41"/>
                  </a:cubicBezTo>
                  <a:cubicBezTo>
                    <a:pt x="23" y="41"/>
                    <a:pt x="23" y="41"/>
                    <a:pt x="23" y="41"/>
                  </a:cubicBezTo>
                  <a:cubicBezTo>
                    <a:pt x="23" y="41"/>
                    <a:pt x="23" y="41"/>
                    <a:pt x="23" y="41"/>
                  </a:cubicBezTo>
                  <a:close/>
                  <a:moveTo>
                    <a:pt x="14" y="41"/>
                  </a:moveTo>
                  <a:cubicBezTo>
                    <a:pt x="14" y="47"/>
                    <a:pt x="14" y="47"/>
                    <a:pt x="14" y="47"/>
                  </a:cubicBezTo>
                  <a:cubicBezTo>
                    <a:pt x="8" y="47"/>
                    <a:pt x="8" y="47"/>
                    <a:pt x="8" y="47"/>
                  </a:cubicBezTo>
                  <a:cubicBezTo>
                    <a:pt x="8" y="41"/>
                    <a:pt x="8" y="41"/>
                    <a:pt x="8" y="41"/>
                  </a:cubicBezTo>
                  <a:cubicBezTo>
                    <a:pt x="14" y="41"/>
                    <a:pt x="14" y="41"/>
                    <a:pt x="14" y="41"/>
                  </a:cubicBezTo>
                  <a:cubicBezTo>
                    <a:pt x="14" y="41"/>
                    <a:pt x="14" y="41"/>
                    <a:pt x="14" y="41"/>
                  </a:cubicBezTo>
                  <a:close/>
                  <a:moveTo>
                    <a:pt x="34" y="30"/>
                  </a:moveTo>
                  <a:cubicBezTo>
                    <a:pt x="34" y="36"/>
                    <a:pt x="34" y="36"/>
                    <a:pt x="34" y="36"/>
                  </a:cubicBezTo>
                  <a:cubicBezTo>
                    <a:pt x="28" y="36"/>
                    <a:pt x="28" y="36"/>
                    <a:pt x="28" y="36"/>
                  </a:cubicBezTo>
                  <a:cubicBezTo>
                    <a:pt x="28" y="30"/>
                    <a:pt x="28" y="30"/>
                    <a:pt x="28" y="30"/>
                  </a:cubicBezTo>
                  <a:cubicBezTo>
                    <a:pt x="34" y="30"/>
                    <a:pt x="34" y="30"/>
                    <a:pt x="34" y="30"/>
                  </a:cubicBezTo>
                  <a:cubicBezTo>
                    <a:pt x="34" y="30"/>
                    <a:pt x="34" y="30"/>
                    <a:pt x="34" y="30"/>
                  </a:cubicBezTo>
                  <a:close/>
                  <a:moveTo>
                    <a:pt x="23" y="30"/>
                  </a:moveTo>
                  <a:cubicBezTo>
                    <a:pt x="23" y="36"/>
                    <a:pt x="23" y="36"/>
                    <a:pt x="23" y="36"/>
                  </a:cubicBezTo>
                  <a:cubicBezTo>
                    <a:pt x="18" y="36"/>
                    <a:pt x="18" y="36"/>
                    <a:pt x="18" y="36"/>
                  </a:cubicBezTo>
                  <a:cubicBezTo>
                    <a:pt x="18" y="30"/>
                    <a:pt x="18" y="30"/>
                    <a:pt x="18" y="30"/>
                  </a:cubicBezTo>
                  <a:cubicBezTo>
                    <a:pt x="23" y="30"/>
                    <a:pt x="23" y="30"/>
                    <a:pt x="23" y="30"/>
                  </a:cubicBezTo>
                  <a:cubicBezTo>
                    <a:pt x="23" y="30"/>
                    <a:pt x="23" y="30"/>
                    <a:pt x="23" y="30"/>
                  </a:cubicBezTo>
                  <a:close/>
                  <a:moveTo>
                    <a:pt x="14" y="30"/>
                  </a:moveTo>
                  <a:cubicBezTo>
                    <a:pt x="14" y="36"/>
                    <a:pt x="14" y="36"/>
                    <a:pt x="14" y="36"/>
                  </a:cubicBezTo>
                  <a:cubicBezTo>
                    <a:pt x="8" y="36"/>
                    <a:pt x="8" y="36"/>
                    <a:pt x="8" y="36"/>
                  </a:cubicBezTo>
                  <a:cubicBezTo>
                    <a:pt x="8" y="30"/>
                    <a:pt x="8" y="30"/>
                    <a:pt x="8" y="30"/>
                  </a:cubicBezTo>
                  <a:cubicBezTo>
                    <a:pt x="14" y="30"/>
                    <a:pt x="14" y="30"/>
                    <a:pt x="14" y="30"/>
                  </a:cubicBezTo>
                  <a:cubicBezTo>
                    <a:pt x="14" y="30"/>
                    <a:pt x="14" y="30"/>
                    <a:pt x="14" y="30"/>
                  </a:cubicBezTo>
                  <a:close/>
                  <a:moveTo>
                    <a:pt x="34" y="19"/>
                  </a:moveTo>
                  <a:cubicBezTo>
                    <a:pt x="34" y="25"/>
                    <a:pt x="34" y="25"/>
                    <a:pt x="34" y="25"/>
                  </a:cubicBezTo>
                  <a:cubicBezTo>
                    <a:pt x="28" y="25"/>
                    <a:pt x="28" y="25"/>
                    <a:pt x="28" y="25"/>
                  </a:cubicBezTo>
                  <a:cubicBezTo>
                    <a:pt x="28" y="19"/>
                    <a:pt x="28" y="19"/>
                    <a:pt x="28" y="19"/>
                  </a:cubicBezTo>
                  <a:cubicBezTo>
                    <a:pt x="34" y="19"/>
                    <a:pt x="34" y="19"/>
                    <a:pt x="34" y="19"/>
                  </a:cubicBezTo>
                  <a:cubicBezTo>
                    <a:pt x="34" y="19"/>
                    <a:pt x="34" y="19"/>
                    <a:pt x="34" y="19"/>
                  </a:cubicBezTo>
                  <a:close/>
                  <a:moveTo>
                    <a:pt x="23" y="19"/>
                  </a:moveTo>
                  <a:cubicBezTo>
                    <a:pt x="23" y="25"/>
                    <a:pt x="23" y="25"/>
                    <a:pt x="23" y="25"/>
                  </a:cubicBezTo>
                  <a:cubicBezTo>
                    <a:pt x="18" y="25"/>
                    <a:pt x="18" y="25"/>
                    <a:pt x="18" y="25"/>
                  </a:cubicBezTo>
                  <a:cubicBezTo>
                    <a:pt x="18" y="19"/>
                    <a:pt x="18" y="19"/>
                    <a:pt x="18" y="19"/>
                  </a:cubicBezTo>
                  <a:cubicBezTo>
                    <a:pt x="23" y="19"/>
                    <a:pt x="23" y="19"/>
                    <a:pt x="23" y="19"/>
                  </a:cubicBezTo>
                  <a:cubicBezTo>
                    <a:pt x="23" y="19"/>
                    <a:pt x="23" y="19"/>
                    <a:pt x="23" y="19"/>
                  </a:cubicBezTo>
                  <a:close/>
                  <a:moveTo>
                    <a:pt x="14" y="19"/>
                  </a:moveTo>
                  <a:cubicBezTo>
                    <a:pt x="14" y="25"/>
                    <a:pt x="14" y="25"/>
                    <a:pt x="14" y="25"/>
                  </a:cubicBezTo>
                  <a:cubicBezTo>
                    <a:pt x="8" y="25"/>
                    <a:pt x="8" y="25"/>
                    <a:pt x="8" y="25"/>
                  </a:cubicBezTo>
                  <a:cubicBezTo>
                    <a:pt x="8" y="19"/>
                    <a:pt x="8" y="19"/>
                    <a:pt x="8" y="19"/>
                  </a:cubicBezTo>
                  <a:cubicBezTo>
                    <a:pt x="14" y="19"/>
                    <a:pt x="14" y="19"/>
                    <a:pt x="14" y="19"/>
                  </a:cubicBezTo>
                  <a:cubicBezTo>
                    <a:pt x="14" y="19"/>
                    <a:pt x="14" y="19"/>
                    <a:pt x="14" y="19"/>
                  </a:cubicBezTo>
                  <a:close/>
                  <a:moveTo>
                    <a:pt x="34" y="9"/>
                  </a:moveTo>
                  <a:cubicBezTo>
                    <a:pt x="34" y="14"/>
                    <a:pt x="34" y="14"/>
                    <a:pt x="34" y="14"/>
                  </a:cubicBezTo>
                  <a:cubicBezTo>
                    <a:pt x="28" y="14"/>
                    <a:pt x="28" y="14"/>
                    <a:pt x="28" y="14"/>
                  </a:cubicBezTo>
                  <a:cubicBezTo>
                    <a:pt x="28" y="9"/>
                    <a:pt x="28" y="9"/>
                    <a:pt x="28" y="9"/>
                  </a:cubicBezTo>
                  <a:cubicBezTo>
                    <a:pt x="34" y="9"/>
                    <a:pt x="34" y="9"/>
                    <a:pt x="34" y="9"/>
                  </a:cubicBezTo>
                  <a:cubicBezTo>
                    <a:pt x="34" y="9"/>
                    <a:pt x="34" y="9"/>
                    <a:pt x="34" y="9"/>
                  </a:cubicBezTo>
                  <a:close/>
                  <a:moveTo>
                    <a:pt x="23" y="9"/>
                  </a:moveTo>
                  <a:cubicBezTo>
                    <a:pt x="23" y="14"/>
                    <a:pt x="23" y="14"/>
                    <a:pt x="23" y="14"/>
                  </a:cubicBezTo>
                  <a:cubicBezTo>
                    <a:pt x="18" y="14"/>
                    <a:pt x="18" y="14"/>
                    <a:pt x="18" y="14"/>
                  </a:cubicBezTo>
                  <a:cubicBezTo>
                    <a:pt x="18" y="9"/>
                    <a:pt x="18" y="9"/>
                    <a:pt x="18" y="9"/>
                  </a:cubicBezTo>
                  <a:cubicBezTo>
                    <a:pt x="23" y="9"/>
                    <a:pt x="23" y="9"/>
                    <a:pt x="23" y="9"/>
                  </a:cubicBezTo>
                  <a:cubicBezTo>
                    <a:pt x="23" y="9"/>
                    <a:pt x="23" y="9"/>
                    <a:pt x="23" y="9"/>
                  </a:cubicBezTo>
                  <a:close/>
                  <a:moveTo>
                    <a:pt x="14" y="9"/>
                  </a:moveTo>
                  <a:cubicBezTo>
                    <a:pt x="14" y="14"/>
                    <a:pt x="14" y="14"/>
                    <a:pt x="14" y="14"/>
                  </a:cubicBezTo>
                  <a:cubicBezTo>
                    <a:pt x="8" y="14"/>
                    <a:pt x="8" y="14"/>
                    <a:pt x="8" y="14"/>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91" name="Freeform 2147"/>
            <p:cNvSpPr>
              <a:spLocks noEditPoints="1"/>
            </p:cNvSpPr>
            <p:nvPr/>
          </p:nvSpPr>
          <p:spPr bwMode="auto">
            <a:xfrm>
              <a:off x="18422938" y="1733550"/>
              <a:ext cx="149225" cy="550863"/>
            </a:xfrm>
            <a:custGeom>
              <a:avLst/>
              <a:gdLst>
                <a:gd name="T0" fmla="*/ 9 w 40"/>
                <a:gd name="T1" fmla="*/ 146 h 146"/>
                <a:gd name="T2" fmla="*/ 40 w 40"/>
                <a:gd name="T3" fmla="*/ 9 h 146"/>
                <a:gd name="T4" fmla="*/ 0 w 40"/>
                <a:gd name="T5" fmla="*/ 9 h 146"/>
                <a:gd name="T6" fmla="*/ 13 w 40"/>
                <a:gd name="T7" fmla="*/ 126 h 146"/>
                <a:gd name="T8" fmla="*/ 33 w 40"/>
                <a:gd name="T9" fmla="*/ 73 h 146"/>
                <a:gd name="T10" fmla="*/ 27 w 40"/>
                <a:gd name="T11" fmla="*/ 73 h 146"/>
                <a:gd name="T12" fmla="*/ 23 w 40"/>
                <a:gd name="T13" fmla="*/ 73 h 146"/>
                <a:gd name="T14" fmla="*/ 17 w 40"/>
                <a:gd name="T15" fmla="*/ 73 h 146"/>
                <a:gd name="T16" fmla="*/ 13 w 40"/>
                <a:gd name="T17" fmla="*/ 73 h 146"/>
                <a:gd name="T18" fmla="*/ 7 w 40"/>
                <a:gd name="T19" fmla="*/ 73 h 146"/>
                <a:gd name="T20" fmla="*/ 33 w 40"/>
                <a:gd name="T21" fmla="*/ 63 h 146"/>
                <a:gd name="T22" fmla="*/ 27 w 40"/>
                <a:gd name="T23" fmla="*/ 63 h 146"/>
                <a:gd name="T24" fmla="*/ 23 w 40"/>
                <a:gd name="T25" fmla="*/ 63 h 146"/>
                <a:gd name="T26" fmla="*/ 17 w 40"/>
                <a:gd name="T27" fmla="*/ 63 h 146"/>
                <a:gd name="T28" fmla="*/ 13 w 40"/>
                <a:gd name="T29" fmla="*/ 63 h 146"/>
                <a:gd name="T30" fmla="*/ 7 w 40"/>
                <a:gd name="T31" fmla="*/ 63 h 146"/>
                <a:gd name="T32" fmla="*/ 33 w 40"/>
                <a:gd name="T33" fmla="*/ 52 h 146"/>
                <a:gd name="T34" fmla="*/ 27 w 40"/>
                <a:gd name="T35" fmla="*/ 52 h 146"/>
                <a:gd name="T36" fmla="*/ 23 w 40"/>
                <a:gd name="T37" fmla="*/ 52 h 146"/>
                <a:gd name="T38" fmla="*/ 17 w 40"/>
                <a:gd name="T39" fmla="*/ 52 h 146"/>
                <a:gd name="T40" fmla="*/ 13 w 40"/>
                <a:gd name="T41" fmla="*/ 52 h 146"/>
                <a:gd name="T42" fmla="*/ 7 w 40"/>
                <a:gd name="T43" fmla="*/ 52 h 146"/>
                <a:gd name="T44" fmla="*/ 33 w 40"/>
                <a:gd name="T45" fmla="*/ 41 h 146"/>
                <a:gd name="T46" fmla="*/ 27 w 40"/>
                <a:gd name="T47" fmla="*/ 41 h 146"/>
                <a:gd name="T48" fmla="*/ 23 w 40"/>
                <a:gd name="T49" fmla="*/ 41 h 146"/>
                <a:gd name="T50" fmla="*/ 17 w 40"/>
                <a:gd name="T51" fmla="*/ 41 h 146"/>
                <a:gd name="T52" fmla="*/ 13 w 40"/>
                <a:gd name="T53" fmla="*/ 41 h 146"/>
                <a:gd name="T54" fmla="*/ 7 w 40"/>
                <a:gd name="T55" fmla="*/ 41 h 146"/>
                <a:gd name="T56" fmla="*/ 33 w 40"/>
                <a:gd name="T57" fmla="*/ 30 h 146"/>
                <a:gd name="T58" fmla="*/ 27 w 40"/>
                <a:gd name="T59" fmla="*/ 30 h 146"/>
                <a:gd name="T60" fmla="*/ 23 w 40"/>
                <a:gd name="T61" fmla="*/ 30 h 146"/>
                <a:gd name="T62" fmla="*/ 17 w 40"/>
                <a:gd name="T63" fmla="*/ 30 h 146"/>
                <a:gd name="T64" fmla="*/ 13 w 40"/>
                <a:gd name="T65" fmla="*/ 30 h 146"/>
                <a:gd name="T66" fmla="*/ 7 w 40"/>
                <a:gd name="T67" fmla="*/ 30 h 146"/>
                <a:gd name="T68" fmla="*/ 33 w 40"/>
                <a:gd name="T69" fmla="*/ 19 h 146"/>
                <a:gd name="T70" fmla="*/ 27 w 40"/>
                <a:gd name="T71" fmla="*/ 19 h 146"/>
                <a:gd name="T72" fmla="*/ 23 w 40"/>
                <a:gd name="T73" fmla="*/ 19 h 146"/>
                <a:gd name="T74" fmla="*/ 17 w 40"/>
                <a:gd name="T75" fmla="*/ 19 h 146"/>
                <a:gd name="T76" fmla="*/ 13 w 40"/>
                <a:gd name="T77" fmla="*/ 19 h 146"/>
                <a:gd name="T78" fmla="*/ 7 w 40"/>
                <a:gd name="T79" fmla="*/ 19 h 146"/>
                <a:gd name="T80" fmla="*/ 33 w 40"/>
                <a:gd name="T81" fmla="*/ 9 h 146"/>
                <a:gd name="T82" fmla="*/ 27 w 40"/>
                <a:gd name="T83" fmla="*/ 9 h 146"/>
                <a:gd name="T84" fmla="*/ 23 w 40"/>
                <a:gd name="T85" fmla="*/ 9 h 146"/>
                <a:gd name="T86" fmla="*/ 17 w 40"/>
                <a:gd name="T87" fmla="*/ 9 h 146"/>
                <a:gd name="T88" fmla="*/ 13 w 40"/>
                <a:gd name="T89" fmla="*/ 9 h 146"/>
                <a:gd name="T90" fmla="*/ 7 w 40"/>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6">
                  <a:moveTo>
                    <a:pt x="0" y="9"/>
                  </a:moveTo>
                  <a:cubicBezTo>
                    <a:pt x="0" y="137"/>
                    <a:pt x="0" y="137"/>
                    <a:pt x="0" y="137"/>
                  </a:cubicBezTo>
                  <a:cubicBezTo>
                    <a:pt x="0" y="142"/>
                    <a:pt x="4" y="146"/>
                    <a:pt x="9" y="146"/>
                  </a:cubicBezTo>
                  <a:cubicBezTo>
                    <a:pt x="31" y="146"/>
                    <a:pt x="31" y="146"/>
                    <a:pt x="31" y="146"/>
                  </a:cubicBezTo>
                  <a:cubicBezTo>
                    <a:pt x="36" y="146"/>
                    <a:pt x="40" y="142"/>
                    <a:pt x="40" y="137"/>
                  </a:cubicBezTo>
                  <a:cubicBezTo>
                    <a:pt x="40" y="9"/>
                    <a:pt x="40" y="9"/>
                    <a:pt x="40" y="9"/>
                  </a:cubicBezTo>
                  <a:cubicBezTo>
                    <a:pt x="40" y="4"/>
                    <a:pt x="36" y="0"/>
                    <a:pt x="31" y="0"/>
                  </a:cubicBezTo>
                  <a:cubicBezTo>
                    <a:pt x="9" y="0"/>
                    <a:pt x="9" y="0"/>
                    <a:pt x="9" y="0"/>
                  </a:cubicBezTo>
                  <a:cubicBezTo>
                    <a:pt x="4" y="0"/>
                    <a:pt x="0" y="4"/>
                    <a:pt x="0" y="9"/>
                  </a:cubicBezTo>
                  <a:close/>
                  <a:moveTo>
                    <a:pt x="27" y="126"/>
                  </a:moveTo>
                  <a:cubicBezTo>
                    <a:pt x="27" y="130"/>
                    <a:pt x="24" y="133"/>
                    <a:pt x="20" y="133"/>
                  </a:cubicBezTo>
                  <a:cubicBezTo>
                    <a:pt x="16" y="133"/>
                    <a:pt x="13" y="130"/>
                    <a:pt x="13" y="126"/>
                  </a:cubicBezTo>
                  <a:cubicBezTo>
                    <a:pt x="13" y="122"/>
                    <a:pt x="16" y="119"/>
                    <a:pt x="20" y="119"/>
                  </a:cubicBezTo>
                  <a:cubicBezTo>
                    <a:pt x="24" y="119"/>
                    <a:pt x="27" y="122"/>
                    <a:pt x="27" y="126"/>
                  </a:cubicBezTo>
                  <a:close/>
                  <a:moveTo>
                    <a:pt x="33" y="73"/>
                  </a:moveTo>
                  <a:cubicBezTo>
                    <a:pt x="33" y="79"/>
                    <a:pt x="33" y="79"/>
                    <a:pt x="33" y="79"/>
                  </a:cubicBezTo>
                  <a:cubicBezTo>
                    <a:pt x="27" y="79"/>
                    <a:pt x="27" y="79"/>
                    <a:pt x="27" y="79"/>
                  </a:cubicBezTo>
                  <a:cubicBezTo>
                    <a:pt x="27" y="73"/>
                    <a:pt x="27" y="73"/>
                    <a:pt x="27" y="73"/>
                  </a:cubicBezTo>
                  <a:cubicBezTo>
                    <a:pt x="33" y="73"/>
                    <a:pt x="33" y="73"/>
                    <a:pt x="33" y="73"/>
                  </a:cubicBezTo>
                  <a:cubicBezTo>
                    <a:pt x="33" y="73"/>
                    <a:pt x="33" y="73"/>
                    <a:pt x="33" y="73"/>
                  </a:cubicBezTo>
                  <a:close/>
                  <a:moveTo>
                    <a:pt x="23" y="73"/>
                  </a:moveTo>
                  <a:cubicBezTo>
                    <a:pt x="23" y="79"/>
                    <a:pt x="23" y="79"/>
                    <a:pt x="23" y="79"/>
                  </a:cubicBezTo>
                  <a:cubicBezTo>
                    <a:pt x="17" y="79"/>
                    <a:pt x="17" y="79"/>
                    <a:pt x="17" y="79"/>
                  </a:cubicBezTo>
                  <a:cubicBezTo>
                    <a:pt x="17" y="73"/>
                    <a:pt x="17" y="73"/>
                    <a:pt x="17" y="73"/>
                  </a:cubicBezTo>
                  <a:cubicBezTo>
                    <a:pt x="23" y="73"/>
                    <a:pt x="23" y="73"/>
                    <a:pt x="23" y="73"/>
                  </a:cubicBezTo>
                  <a:cubicBezTo>
                    <a:pt x="23" y="73"/>
                    <a:pt x="23" y="73"/>
                    <a:pt x="23" y="73"/>
                  </a:cubicBezTo>
                  <a:close/>
                  <a:moveTo>
                    <a:pt x="13" y="73"/>
                  </a:moveTo>
                  <a:cubicBezTo>
                    <a:pt x="13" y="79"/>
                    <a:pt x="13" y="79"/>
                    <a:pt x="13" y="79"/>
                  </a:cubicBezTo>
                  <a:cubicBezTo>
                    <a:pt x="7" y="79"/>
                    <a:pt x="7" y="79"/>
                    <a:pt x="7" y="79"/>
                  </a:cubicBezTo>
                  <a:cubicBezTo>
                    <a:pt x="7" y="73"/>
                    <a:pt x="7" y="73"/>
                    <a:pt x="7" y="73"/>
                  </a:cubicBezTo>
                  <a:cubicBezTo>
                    <a:pt x="13" y="73"/>
                    <a:pt x="13" y="73"/>
                    <a:pt x="13" y="73"/>
                  </a:cubicBezTo>
                  <a:cubicBezTo>
                    <a:pt x="13" y="73"/>
                    <a:pt x="13" y="73"/>
                    <a:pt x="13" y="73"/>
                  </a:cubicBezTo>
                  <a:close/>
                  <a:moveTo>
                    <a:pt x="33" y="63"/>
                  </a:moveTo>
                  <a:cubicBezTo>
                    <a:pt x="33" y="68"/>
                    <a:pt x="33" y="68"/>
                    <a:pt x="33" y="68"/>
                  </a:cubicBezTo>
                  <a:cubicBezTo>
                    <a:pt x="27" y="68"/>
                    <a:pt x="27" y="68"/>
                    <a:pt x="27" y="68"/>
                  </a:cubicBezTo>
                  <a:cubicBezTo>
                    <a:pt x="27" y="63"/>
                    <a:pt x="27" y="63"/>
                    <a:pt x="27" y="63"/>
                  </a:cubicBezTo>
                  <a:cubicBezTo>
                    <a:pt x="33" y="63"/>
                    <a:pt x="33" y="63"/>
                    <a:pt x="33" y="63"/>
                  </a:cubicBezTo>
                  <a:cubicBezTo>
                    <a:pt x="33" y="63"/>
                    <a:pt x="33" y="63"/>
                    <a:pt x="33" y="63"/>
                  </a:cubicBezTo>
                  <a:close/>
                  <a:moveTo>
                    <a:pt x="23" y="63"/>
                  </a:moveTo>
                  <a:cubicBezTo>
                    <a:pt x="23" y="68"/>
                    <a:pt x="23" y="68"/>
                    <a:pt x="23" y="68"/>
                  </a:cubicBezTo>
                  <a:cubicBezTo>
                    <a:pt x="17" y="68"/>
                    <a:pt x="17" y="68"/>
                    <a:pt x="17" y="68"/>
                  </a:cubicBezTo>
                  <a:cubicBezTo>
                    <a:pt x="17" y="63"/>
                    <a:pt x="17" y="63"/>
                    <a:pt x="17" y="63"/>
                  </a:cubicBezTo>
                  <a:cubicBezTo>
                    <a:pt x="23" y="63"/>
                    <a:pt x="23" y="63"/>
                    <a:pt x="23" y="63"/>
                  </a:cubicBezTo>
                  <a:cubicBezTo>
                    <a:pt x="23" y="63"/>
                    <a:pt x="23" y="63"/>
                    <a:pt x="23" y="63"/>
                  </a:cubicBezTo>
                  <a:close/>
                  <a:moveTo>
                    <a:pt x="13" y="63"/>
                  </a:moveTo>
                  <a:cubicBezTo>
                    <a:pt x="13" y="68"/>
                    <a:pt x="13" y="68"/>
                    <a:pt x="13" y="68"/>
                  </a:cubicBezTo>
                  <a:cubicBezTo>
                    <a:pt x="7" y="68"/>
                    <a:pt x="7" y="68"/>
                    <a:pt x="7" y="68"/>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0"/>
                  </a:moveTo>
                  <a:cubicBezTo>
                    <a:pt x="33" y="36"/>
                    <a:pt x="33" y="36"/>
                    <a:pt x="33" y="36"/>
                  </a:cubicBezTo>
                  <a:cubicBezTo>
                    <a:pt x="27" y="36"/>
                    <a:pt x="27" y="36"/>
                    <a:pt x="27" y="36"/>
                  </a:cubicBezTo>
                  <a:cubicBezTo>
                    <a:pt x="27" y="30"/>
                    <a:pt x="27" y="30"/>
                    <a:pt x="27" y="30"/>
                  </a:cubicBezTo>
                  <a:cubicBezTo>
                    <a:pt x="33" y="30"/>
                    <a:pt x="33" y="30"/>
                    <a:pt x="33" y="30"/>
                  </a:cubicBezTo>
                  <a:cubicBezTo>
                    <a:pt x="33" y="30"/>
                    <a:pt x="33" y="30"/>
                    <a:pt x="33" y="30"/>
                  </a:cubicBezTo>
                  <a:close/>
                  <a:moveTo>
                    <a:pt x="23" y="30"/>
                  </a:moveTo>
                  <a:cubicBezTo>
                    <a:pt x="23" y="36"/>
                    <a:pt x="23" y="36"/>
                    <a:pt x="23" y="36"/>
                  </a:cubicBezTo>
                  <a:cubicBezTo>
                    <a:pt x="17" y="36"/>
                    <a:pt x="17" y="36"/>
                    <a:pt x="17" y="36"/>
                  </a:cubicBezTo>
                  <a:cubicBezTo>
                    <a:pt x="17" y="30"/>
                    <a:pt x="17" y="30"/>
                    <a:pt x="17" y="30"/>
                  </a:cubicBezTo>
                  <a:cubicBezTo>
                    <a:pt x="23" y="30"/>
                    <a:pt x="23" y="30"/>
                    <a:pt x="23" y="30"/>
                  </a:cubicBezTo>
                  <a:cubicBezTo>
                    <a:pt x="23" y="30"/>
                    <a:pt x="23" y="30"/>
                    <a:pt x="23" y="30"/>
                  </a:cubicBezTo>
                  <a:close/>
                  <a:moveTo>
                    <a:pt x="13" y="30"/>
                  </a:moveTo>
                  <a:cubicBezTo>
                    <a:pt x="13" y="36"/>
                    <a:pt x="13" y="36"/>
                    <a:pt x="13" y="36"/>
                  </a:cubicBezTo>
                  <a:cubicBezTo>
                    <a:pt x="7" y="36"/>
                    <a:pt x="7" y="36"/>
                    <a:pt x="7" y="36"/>
                  </a:cubicBezTo>
                  <a:cubicBezTo>
                    <a:pt x="7" y="30"/>
                    <a:pt x="7" y="30"/>
                    <a:pt x="7" y="30"/>
                  </a:cubicBezTo>
                  <a:cubicBezTo>
                    <a:pt x="13" y="30"/>
                    <a:pt x="13" y="30"/>
                    <a:pt x="13" y="30"/>
                  </a:cubicBezTo>
                  <a:cubicBezTo>
                    <a:pt x="13" y="30"/>
                    <a:pt x="13" y="30"/>
                    <a:pt x="13" y="30"/>
                  </a:cubicBezTo>
                  <a:close/>
                  <a:moveTo>
                    <a:pt x="33" y="19"/>
                  </a:moveTo>
                  <a:cubicBezTo>
                    <a:pt x="33" y="25"/>
                    <a:pt x="33" y="25"/>
                    <a:pt x="33" y="25"/>
                  </a:cubicBezTo>
                  <a:cubicBezTo>
                    <a:pt x="27" y="25"/>
                    <a:pt x="27" y="25"/>
                    <a:pt x="27" y="25"/>
                  </a:cubicBezTo>
                  <a:cubicBezTo>
                    <a:pt x="27" y="19"/>
                    <a:pt x="27" y="19"/>
                    <a:pt x="27" y="19"/>
                  </a:cubicBezTo>
                  <a:cubicBezTo>
                    <a:pt x="33" y="19"/>
                    <a:pt x="33" y="19"/>
                    <a:pt x="33" y="19"/>
                  </a:cubicBezTo>
                  <a:cubicBezTo>
                    <a:pt x="33" y="19"/>
                    <a:pt x="33" y="19"/>
                    <a:pt x="33" y="19"/>
                  </a:cubicBezTo>
                  <a:close/>
                  <a:moveTo>
                    <a:pt x="23" y="19"/>
                  </a:moveTo>
                  <a:cubicBezTo>
                    <a:pt x="23" y="25"/>
                    <a:pt x="23" y="25"/>
                    <a:pt x="23" y="25"/>
                  </a:cubicBezTo>
                  <a:cubicBezTo>
                    <a:pt x="17" y="25"/>
                    <a:pt x="17" y="25"/>
                    <a:pt x="17" y="25"/>
                  </a:cubicBezTo>
                  <a:cubicBezTo>
                    <a:pt x="17" y="19"/>
                    <a:pt x="17" y="19"/>
                    <a:pt x="17" y="19"/>
                  </a:cubicBezTo>
                  <a:cubicBezTo>
                    <a:pt x="23" y="19"/>
                    <a:pt x="23" y="19"/>
                    <a:pt x="23" y="19"/>
                  </a:cubicBezTo>
                  <a:cubicBezTo>
                    <a:pt x="23" y="19"/>
                    <a:pt x="23" y="19"/>
                    <a:pt x="23" y="19"/>
                  </a:cubicBezTo>
                  <a:close/>
                  <a:moveTo>
                    <a:pt x="13" y="19"/>
                  </a:moveTo>
                  <a:cubicBezTo>
                    <a:pt x="13" y="25"/>
                    <a:pt x="13" y="25"/>
                    <a:pt x="13" y="25"/>
                  </a:cubicBezTo>
                  <a:cubicBezTo>
                    <a:pt x="7" y="25"/>
                    <a:pt x="7" y="25"/>
                    <a:pt x="7" y="25"/>
                  </a:cubicBezTo>
                  <a:cubicBezTo>
                    <a:pt x="7" y="19"/>
                    <a:pt x="7" y="19"/>
                    <a:pt x="7" y="19"/>
                  </a:cubicBezTo>
                  <a:cubicBezTo>
                    <a:pt x="13" y="19"/>
                    <a:pt x="13" y="19"/>
                    <a:pt x="13" y="19"/>
                  </a:cubicBezTo>
                  <a:cubicBezTo>
                    <a:pt x="13" y="19"/>
                    <a:pt x="13" y="19"/>
                    <a:pt x="13" y="19"/>
                  </a:cubicBezTo>
                  <a:close/>
                  <a:moveTo>
                    <a:pt x="33" y="9"/>
                  </a:moveTo>
                  <a:cubicBezTo>
                    <a:pt x="33" y="14"/>
                    <a:pt x="33" y="14"/>
                    <a:pt x="33" y="14"/>
                  </a:cubicBezTo>
                  <a:cubicBezTo>
                    <a:pt x="27" y="14"/>
                    <a:pt x="27" y="14"/>
                    <a:pt x="27" y="14"/>
                  </a:cubicBezTo>
                  <a:cubicBezTo>
                    <a:pt x="27" y="9"/>
                    <a:pt x="27" y="9"/>
                    <a:pt x="27" y="9"/>
                  </a:cubicBezTo>
                  <a:cubicBezTo>
                    <a:pt x="33" y="9"/>
                    <a:pt x="33" y="9"/>
                    <a:pt x="33" y="9"/>
                  </a:cubicBezTo>
                  <a:cubicBezTo>
                    <a:pt x="33" y="9"/>
                    <a:pt x="33" y="9"/>
                    <a:pt x="33" y="9"/>
                  </a:cubicBezTo>
                  <a:close/>
                  <a:moveTo>
                    <a:pt x="23" y="9"/>
                  </a:moveTo>
                  <a:cubicBezTo>
                    <a:pt x="23" y="14"/>
                    <a:pt x="23" y="14"/>
                    <a:pt x="23" y="14"/>
                  </a:cubicBezTo>
                  <a:cubicBezTo>
                    <a:pt x="17" y="14"/>
                    <a:pt x="17" y="14"/>
                    <a:pt x="17" y="14"/>
                  </a:cubicBezTo>
                  <a:cubicBezTo>
                    <a:pt x="17" y="9"/>
                    <a:pt x="17" y="9"/>
                    <a:pt x="17" y="9"/>
                  </a:cubicBezTo>
                  <a:cubicBezTo>
                    <a:pt x="23" y="9"/>
                    <a:pt x="23" y="9"/>
                    <a:pt x="23" y="9"/>
                  </a:cubicBezTo>
                  <a:cubicBezTo>
                    <a:pt x="23" y="9"/>
                    <a:pt x="23" y="9"/>
                    <a:pt x="23" y="9"/>
                  </a:cubicBezTo>
                  <a:close/>
                  <a:moveTo>
                    <a:pt x="13" y="9"/>
                  </a:moveTo>
                  <a:cubicBezTo>
                    <a:pt x="13" y="14"/>
                    <a:pt x="13" y="14"/>
                    <a:pt x="13" y="14"/>
                  </a:cubicBezTo>
                  <a:cubicBezTo>
                    <a:pt x="7" y="14"/>
                    <a:pt x="7" y="14"/>
                    <a:pt x="7" y="14"/>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92" name="Freeform 2148"/>
            <p:cNvSpPr>
              <a:spLocks noEditPoints="1"/>
            </p:cNvSpPr>
            <p:nvPr/>
          </p:nvSpPr>
          <p:spPr bwMode="auto">
            <a:xfrm>
              <a:off x="18640425" y="1733550"/>
              <a:ext cx="153988" cy="550863"/>
            </a:xfrm>
            <a:custGeom>
              <a:avLst/>
              <a:gdLst>
                <a:gd name="T0" fmla="*/ 9 w 41"/>
                <a:gd name="T1" fmla="*/ 146 h 146"/>
                <a:gd name="T2" fmla="*/ 41 w 41"/>
                <a:gd name="T3" fmla="*/ 9 h 146"/>
                <a:gd name="T4" fmla="*/ 0 w 41"/>
                <a:gd name="T5" fmla="*/ 9 h 146"/>
                <a:gd name="T6" fmla="*/ 13 w 41"/>
                <a:gd name="T7" fmla="*/ 126 h 146"/>
                <a:gd name="T8" fmla="*/ 33 w 41"/>
                <a:gd name="T9" fmla="*/ 73 h 146"/>
                <a:gd name="T10" fmla="*/ 27 w 41"/>
                <a:gd name="T11" fmla="*/ 73 h 146"/>
                <a:gd name="T12" fmla="*/ 23 w 41"/>
                <a:gd name="T13" fmla="*/ 73 h 146"/>
                <a:gd name="T14" fmla="*/ 17 w 41"/>
                <a:gd name="T15" fmla="*/ 73 h 146"/>
                <a:gd name="T16" fmla="*/ 13 w 41"/>
                <a:gd name="T17" fmla="*/ 73 h 146"/>
                <a:gd name="T18" fmla="*/ 7 w 41"/>
                <a:gd name="T19" fmla="*/ 73 h 146"/>
                <a:gd name="T20" fmla="*/ 33 w 41"/>
                <a:gd name="T21" fmla="*/ 63 h 146"/>
                <a:gd name="T22" fmla="*/ 27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7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7 w 41"/>
                <a:gd name="T47" fmla="*/ 41 h 146"/>
                <a:gd name="T48" fmla="*/ 23 w 41"/>
                <a:gd name="T49" fmla="*/ 41 h 146"/>
                <a:gd name="T50" fmla="*/ 17 w 41"/>
                <a:gd name="T51" fmla="*/ 41 h 146"/>
                <a:gd name="T52" fmla="*/ 13 w 41"/>
                <a:gd name="T53" fmla="*/ 41 h 146"/>
                <a:gd name="T54" fmla="*/ 7 w 41"/>
                <a:gd name="T55" fmla="*/ 41 h 146"/>
                <a:gd name="T56" fmla="*/ 33 w 41"/>
                <a:gd name="T57" fmla="*/ 30 h 146"/>
                <a:gd name="T58" fmla="*/ 27 w 41"/>
                <a:gd name="T59" fmla="*/ 30 h 146"/>
                <a:gd name="T60" fmla="*/ 23 w 41"/>
                <a:gd name="T61" fmla="*/ 30 h 146"/>
                <a:gd name="T62" fmla="*/ 17 w 41"/>
                <a:gd name="T63" fmla="*/ 30 h 146"/>
                <a:gd name="T64" fmla="*/ 13 w 41"/>
                <a:gd name="T65" fmla="*/ 30 h 146"/>
                <a:gd name="T66" fmla="*/ 7 w 41"/>
                <a:gd name="T67" fmla="*/ 30 h 146"/>
                <a:gd name="T68" fmla="*/ 33 w 41"/>
                <a:gd name="T69" fmla="*/ 19 h 146"/>
                <a:gd name="T70" fmla="*/ 27 w 41"/>
                <a:gd name="T71" fmla="*/ 19 h 146"/>
                <a:gd name="T72" fmla="*/ 23 w 41"/>
                <a:gd name="T73" fmla="*/ 19 h 146"/>
                <a:gd name="T74" fmla="*/ 17 w 41"/>
                <a:gd name="T75" fmla="*/ 19 h 146"/>
                <a:gd name="T76" fmla="*/ 13 w 41"/>
                <a:gd name="T77" fmla="*/ 19 h 146"/>
                <a:gd name="T78" fmla="*/ 7 w 41"/>
                <a:gd name="T79" fmla="*/ 19 h 146"/>
                <a:gd name="T80" fmla="*/ 33 w 41"/>
                <a:gd name="T81" fmla="*/ 9 h 146"/>
                <a:gd name="T82" fmla="*/ 27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6" y="146"/>
                    <a:pt x="41" y="142"/>
                    <a:pt x="41" y="137"/>
                  </a:cubicBezTo>
                  <a:cubicBezTo>
                    <a:pt x="41" y="9"/>
                    <a:pt x="41" y="9"/>
                    <a:pt x="41" y="9"/>
                  </a:cubicBezTo>
                  <a:cubicBezTo>
                    <a:pt x="41" y="4"/>
                    <a:pt x="36" y="0"/>
                    <a:pt x="31" y="0"/>
                  </a:cubicBezTo>
                  <a:cubicBezTo>
                    <a:pt x="9" y="0"/>
                    <a:pt x="9" y="0"/>
                    <a:pt x="9" y="0"/>
                  </a:cubicBezTo>
                  <a:cubicBezTo>
                    <a:pt x="4" y="0"/>
                    <a:pt x="0" y="4"/>
                    <a:pt x="0" y="9"/>
                  </a:cubicBezTo>
                  <a:close/>
                  <a:moveTo>
                    <a:pt x="28" y="126"/>
                  </a:moveTo>
                  <a:cubicBezTo>
                    <a:pt x="28" y="130"/>
                    <a:pt x="24" y="133"/>
                    <a:pt x="20" y="133"/>
                  </a:cubicBezTo>
                  <a:cubicBezTo>
                    <a:pt x="16" y="133"/>
                    <a:pt x="13" y="130"/>
                    <a:pt x="13" y="126"/>
                  </a:cubicBezTo>
                  <a:cubicBezTo>
                    <a:pt x="13" y="122"/>
                    <a:pt x="16" y="119"/>
                    <a:pt x="20" y="119"/>
                  </a:cubicBezTo>
                  <a:cubicBezTo>
                    <a:pt x="24" y="119"/>
                    <a:pt x="28" y="122"/>
                    <a:pt x="28" y="126"/>
                  </a:cubicBezTo>
                  <a:close/>
                  <a:moveTo>
                    <a:pt x="33" y="73"/>
                  </a:moveTo>
                  <a:cubicBezTo>
                    <a:pt x="33" y="79"/>
                    <a:pt x="33" y="79"/>
                    <a:pt x="33" y="79"/>
                  </a:cubicBezTo>
                  <a:cubicBezTo>
                    <a:pt x="27" y="79"/>
                    <a:pt x="27" y="79"/>
                    <a:pt x="27" y="79"/>
                  </a:cubicBezTo>
                  <a:cubicBezTo>
                    <a:pt x="27" y="73"/>
                    <a:pt x="27" y="73"/>
                    <a:pt x="27" y="73"/>
                  </a:cubicBezTo>
                  <a:cubicBezTo>
                    <a:pt x="33" y="73"/>
                    <a:pt x="33" y="73"/>
                    <a:pt x="33" y="73"/>
                  </a:cubicBezTo>
                  <a:cubicBezTo>
                    <a:pt x="33" y="73"/>
                    <a:pt x="33" y="73"/>
                    <a:pt x="33" y="73"/>
                  </a:cubicBezTo>
                  <a:close/>
                  <a:moveTo>
                    <a:pt x="23" y="73"/>
                  </a:moveTo>
                  <a:cubicBezTo>
                    <a:pt x="23" y="79"/>
                    <a:pt x="23" y="79"/>
                    <a:pt x="23" y="79"/>
                  </a:cubicBezTo>
                  <a:cubicBezTo>
                    <a:pt x="17" y="79"/>
                    <a:pt x="17" y="79"/>
                    <a:pt x="17" y="79"/>
                  </a:cubicBezTo>
                  <a:cubicBezTo>
                    <a:pt x="17" y="73"/>
                    <a:pt x="17" y="73"/>
                    <a:pt x="17" y="73"/>
                  </a:cubicBezTo>
                  <a:cubicBezTo>
                    <a:pt x="23" y="73"/>
                    <a:pt x="23" y="73"/>
                    <a:pt x="23" y="73"/>
                  </a:cubicBezTo>
                  <a:cubicBezTo>
                    <a:pt x="23" y="73"/>
                    <a:pt x="23" y="73"/>
                    <a:pt x="23" y="73"/>
                  </a:cubicBezTo>
                  <a:close/>
                  <a:moveTo>
                    <a:pt x="13" y="73"/>
                  </a:moveTo>
                  <a:cubicBezTo>
                    <a:pt x="13" y="79"/>
                    <a:pt x="13" y="79"/>
                    <a:pt x="13" y="79"/>
                  </a:cubicBezTo>
                  <a:cubicBezTo>
                    <a:pt x="7" y="79"/>
                    <a:pt x="7" y="79"/>
                    <a:pt x="7" y="79"/>
                  </a:cubicBezTo>
                  <a:cubicBezTo>
                    <a:pt x="7" y="73"/>
                    <a:pt x="7" y="73"/>
                    <a:pt x="7" y="73"/>
                  </a:cubicBezTo>
                  <a:cubicBezTo>
                    <a:pt x="13" y="73"/>
                    <a:pt x="13" y="73"/>
                    <a:pt x="13" y="73"/>
                  </a:cubicBezTo>
                  <a:cubicBezTo>
                    <a:pt x="13" y="73"/>
                    <a:pt x="13" y="73"/>
                    <a:pt x="13" y="73"/>
                  </a:cubicBezTo>
                  <a:close/>
                  <a:moveTo>
                    <a:pt x="33" y="63"/>
                  </a:moveTo>
                  <a:cubicBezTo>
                    <a:pt x="33" y="68"/>
                    <a:pt x="33" y="68"/>
                    <a:pt x="33" y="68"/>
                  </a:cubicBezTo>
                  <a:cubicBezTo>
                    <a:pt x="27" y="68"/>
                    <a:pt x="27" y="68"/>
                    <a:pt x="27" y="68"/>
                  </a:cubicBezTo>
                  <a:cubicBezTo>
                    <a:pt x="27" y="63"/>
                    <a:pt x="27" y="63"/>
                    <a:pt x="27" y="63"/>
                  </a:cubicBezTo>
                  <a:cubicBezTo>
                    <a:pt x="33" y="63"/>
                    <a:pt x="33" y="63"/>
                    <a:pt x="33" y="63"/>
                  </a:cubicBezTo>
                  <a:cubicBezTo>
                    <a:pt x="33" y="63"/>
                    <a:pt x="33" y="63"/>
                    <a:pt x="33" y="63"/>
                  </a:cubicBezTo>
                  <a:close/>
                  <a:moveTo>
                    <a:pt x="23" y="63"/>
                  </a:moveTo>
                  <a:cubicBezTo>
                    <a:pt x="23" y="68"/>
                    <a:pt x="23" y="68"/>
                    <a:pt x="23" y="68"/>
                  </a:cubicBezTo>
                  <a:cubicBezTo>
                    <a:pt x="17" y="68"/>
                    <a:pt x="17" y="68"/>
                    <a:pt x="17" y="68"/>
                  </a:cubicBezTo>
                  <a:cubicBezTo>
                    <a:pt x="17" y="63"/>
                    <a:pt x="17" y="63"/>
                    <a:pt x="17" y="63"/>
                  </a:cubicBezTo>
                  <a:cubicBezTo>
                    <a:pt x="23" y="63"/>
                    <a:pt x="23" y="63"/>
                    <a:pt x="23" y="63"/>
                  </a:cubicBezTo>
                  <a:cubicBezTo>
                    <a:pt x="23" y="63"/>
                    <a:pt x="23" y="63"/>
                    <a:pt x="23" y="63"/>
                  </a:cubicBezTo>
                  <a:close/>
                  <a:moveTo>
                    <a:pt x="13" y="63"/>
                  </a:moveTo>
                  <a:cubicBezTo>
                    <a:pt x="13" y="68"/>
                    <a:pt x="13" y="68"/>
                    <a:pt x="13" y="68"/>
                  </a:cubicBezTo>
                  <a:cubicBezTo>
                    <a:pt x="7" y="68"/>
                    <a:pt x="7" y="68"/>
                    <a:pt x="7" y="68"/>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0"/>
                  </a:moveTo>
                  <a:cubicBezTo>
                    <a:pt x="33" y="36"/>
                    <a:pt x="33" y="36"/>
                    <a:pt x="33" y="36"/>
                  </a:cubicBezTo>
                  <a:cubicBezTo>
                    <a:pt x="27" y="36"/>
                    <a:pt x="27" y="36"/>
                    <a:pt x="27" y="36"/>
                  </a:cubicBezTo>
                  <a:cubicBezTo>
                    <a:pt x="27" y="30"/>
                    <a:pt x="27" y="30"/>
                    <a:pt x="27" y="30"/>
                  </a:cubicBezTo>
                  <a:cubicBezTo>
                    <a:pt x="33" y="30"/>
                    <a:pt x="33" y="30"/>
                    <a:pt x="33" y="30"/>
                  </a:cubicBezTo>
                  <a:cubicBezTo>
                    <a:pt x="33" y="30"/>
                    <a:pt x="33" y="30"/>
                    <a:pt x="33" y="30"/>
                  </a:cubicBezTo>
                  <a:close/>
                  <a:moveTo>
                    <a:pt x="23" y="30"/>
                  </a:moveTo>
                  <a:cubicBezTo>
                    <a:pt x="23" y="36"/>
                    <a:pt x="23" y="36"/>
                    <a:pt x="23" y="36"/>
                  </a:cubicBezTo>
                  <a:cubicBezTo>
                    <a:pt x="17" y="36"/>
                    <a:pt x="17" y="36"/>
                    <a:pt x="17" y="36"/>
                  </a:cubicBezTo>
                  <a:cubicBezTo>
                    <a:pt x="17" y="30"/>
                    <a:pt x="17" y="30"/>
                    <a:pt x="17" y="30"/>
                  </a:cubicBezTo>
                  <a:cubicBezTo>
                    <a:pt x="23" y="30"/>
                    <a:pt x="23" y="30"/>
                    <a:pt x="23" y="30"/>
                  </a:cubicBezTo>
                  <a:cubicBezTo>
                    <a:pt x="23" y="30"/>
                    <a:pt x="23" y="30"/>
                    <a:pt x="23" y="30"/>
                  </a:cubicBezTo>
                  <a:close/>
                  <a:moveTo>
                    <a:pt x="13" y="30"/>
                  </a:moveTo>
                  <a:cubicBezTo>
                    <a:pt x="13" y="36"/>
                    <a:pt x="13" y="36"/>
                    <a:pt x="13" y="36"/>
                  </a:cubicBezTo>
                  <a:cubicBezTo>
                    <a:pt x="7" y="36"/>
                    <a:pt x="7" y="36"/>
                    <a:pt x="7" y="36"/>
                  </a:cubicBezTo>
                  <a:cubicBezTo>
                    <a:pt x="7" y="30"/>
                    <a:pt x="7" y="30"/>
                    <a:pt x="7" y="30"/>
                  </a:cubicBezTo>
                  <a:cubicBezTo>
                    <a:pt x="13" y="30"/>
                    <a:pt x="13" y="30"/>
                    <a:pt x="13" y="30"/>
                  </a:cubicBezTo>
                  <a:cubicBezTo>
                    <a:pt x="13" y="30"/>
                    <a:pt x="13" y="30"/>
                    <a:pt x="13" y="30"/>
                  </a:cubicBezTo>
                  <a:close/>
                  <a:moveTo>
                    <a:pt x="33" y="19"/>
                  </a:moveTo>
                  <a:cubicBezTo>
                    <a:pt x="33" y="25"/>
                    <a:pt x="33" y="25"/>
                    <a:pt x="33" y="25"/>
                  </a:cubicBezTo>
                  <a:cubicBezTo>
                    <a:pt x="27" y="25"/>
                    <a:pt x="27" y="25"/>
                    <a:pt x="27" y="25"/>
                  </a:cubicBezTo>
                  <a:cubicBezTo>
                    <a:pt x="27" y="19"/>
                    <a:pt x="27" y="19"/>
                    <a:pt x="27" y="19"/>
                  </a:cubicBezTo>
                  <a:cubicBezTo>
                    <a:pt x="33" y="19"/>
                    <a:pt x="33" y="19"/>
                    <a:pt x="33" y="19"/>
                  </a:cubicBezTo>
                  <a:cubicBezTo>
                    <a:pt x="33" y="19"/>
                    <a:pt x="33" y="19"/>
                    <a:pt x="33" y="19"/>
                  </a:cubicBezTo>
                  <a:close/>
                  <a:moveTo>
                    <a:pt x="23" y="19"/>
                  </a:moveTo>
                  <a:cubicBezTo>
                    <a:pt x="23" y="25"/>
                    <a:pt x="23" y="25"/>
                    <a:pt x="23" y="25"/>
                  </a:cubicBezTo>
                  <a:cubicBezTo>
                    <a:pt x="17" y="25"/>
                    <a:pt x="17" y="25"/>
                    <a:pt x="17" y="25"/>
                  </a:cubicBezTo>
                  <a:cubicBezTo>
                    <a:pt x="17" y="19"/>
                    <a:pt x="17" y="19"/>
                    <a:pt x="17" y="19"/>
                  </a:cubicBezTo>
                  <a:cubicBezTo>
                    <a:pt x="23" y="19"/>
                    <a:pt x="23" y="19"/>
                    <a:pt x="23" y="19"/>
                  </a:cubicBezTo>
                  <a:cubicBezTo>
                    <a:pt x="23" y="19"/>
                    <a:pt x="23" y="19"/>
                    <a:pt x="23" y="19"/>
                  </a:cubicBezTo>
                  <a:close/>
                  <a:moveTo>
                    <a:pt x="13" y="19"/>
                  </a:moveTo>
                  <a:cubicBezTo>
                    <a:pt x="13" y="25"/>
                    <a:pt x="13" y="25"/>
                    <a:pt x="13" y="25"/>
                  </a:cubicBezTo>
                  <a:cubicBezTo>
                    <a:pt x="7" y="25"/>
                    <a:pt x="7" y="25"/>
                    <a:pt x="7" y="25"/>
                  </a:cubicBezTo>
                  <a:cubicBezTo>
                    <a:pt x="7" y="19"/>
                    <a:pt x="7" y="19"/>
                    <a:pt x="7" y="19"/>
                  </a:cubicBezTo>
                  <a:cubicBezTo>
                    <a:pt x="13" y="19"/>
                    <a:pt x="13" y="19"/>
                    <a:pt x="13" y="19"/>
                  </a:cubicBezTo>
                  <a:cubicBezTo>
                    <a:pt x="13" y="19"/>
                    <a:pt x="13" y="19"/>
                    <a:pt x="13" y="19"/>
                  </a:cubicBezTo>
                  <a:close/>
                  <a:moveTo>
                    <a:pt x="33" y="9"/>
                  </a:moveTo>
                  <a:cubicBezTo>
                    <a:pt x="33" y="14"/>
                    <a:pt x="33" y="14"/>
                    <a:pt x="33" y="14"/>
                  </a:cubicBezTo>
                  <a:cubicBezTo>
                    <a:pt x="27" y="14"/>
                    <a:pt x="27" y="14"/>
                    <a:pt x="27" y="14"/>
                  </a:cubicBezTo>
                  <a:cubicBezTo>
                    <a:pt x="27" y="9"/>
                    <a:pt x="27" y="9"/>
                    <a:pt x="27" y="9"/>
                  </a:cubicBezTo>
                  <a:cubicBezTo>
                    <a:pt x="33" y="9"/>
                    <a:pt x="33" y="9"/>
                    <a:pt x="33" y="9"/>
                  </a:cubicBezTo>
                  <a:cubicBezTo>
                    <a:pt x="33" y="9"/>
                    <a:pt x="33" y="9"/>
                    <a:pt x="33" y="9"/>
                  </a:cubicBezTo>
                  <a:close/>
                  <a:moveTo>
                    <a:pt x="23" y="9"/>
                  </a:moveTo>
                  <a:cubicBezTo>
                    <a:pt x="23" y="14"/>
                    <a:pt x="23" y="14"/>
                    <a:pt x="23" y="14"/>
                  </a:cubicBezTo>
                  <a:cubicBezTo>
                    <a:pt x="17" y="14"/>
                    <a:pt x="17" y="14"/>
                    <a:pt x="17" y="14"/>
                  </a:cubicBezTo>
                  <a:cubicBezTo>
                    <a:pt x="17" y="9"/>
                    <a:pt x="17" y="9"/>
                    <a:pt x="17" y="9"/>
                  </a:cubicBezTo>
                  <a:cubicBezTo>
                    <a:pt x="23" y="9"/>
                    <a:pt x="23" y="9"/>
                    <a:pt x="23" y="9"/>
                  </a:cubicBezTo>
                  <a:cubicBezTo>
                    <a:pt x="23" y="9"/>
                    <a:pt x="23" y="9"/>
                    <a:pt x="23" y="9"/>
                  </a:cubicBezTo>
                  <a:close/>
                  <a:moveTo>
                    <a:pt x="13" y="9"/>
                  </a:moveTo>
                  <a:cubicBezTo>
                    <a:pt x="13" y="14"/>
                    <a:pt x="13" y="14"/>
                    <a:pt x="13" y="14"/>
                  </a:cubicBezTo>
                  <a:cubicBezTo>
                    <a:pt x="7" y="14"/>
                    <a:pt x="7" y="14"/>
                    <a:pt x="7" y="14"/>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93" name="Freeform 2149"/>
            <p:cNvSpPr>
              <a:spLocks noEditPoints="1"/>
            </p:cNvSpPr>
            <p:nvPr/>
          </p:nvSpPr>
          <p:spPr bwMode="auto">
            <a:xfrm>
              <a:off x="18857913" y="1733550"/>
              <a:ext cx="153988" cy="550863"/>
            </a:xfrm>
            <a:custGeom>
              <a:avLst/>
              <a:gdLst>
                <a:gd name="T0" fmla="*/ 9 w 41"/>
                <a:gd name="T1" fmla="*/ 146 h 146"/>
                <a:gd name="T2" fmla="*/ 41 w 41"/>
                <a:gd name="T3" fmla="*/ 9 h 146"/>
                <a:gd name="T4" fmla="*/ 0 w 41"/>
                <a:gd name="T5" fmla="*/ 9 h 146"/>
                <a:gd name="T6" fmla="*/ 13 w 41"/>
                <a:gd name="T7" fmla="*/ 126 h 146"/>
                <a:gd name="T8" fmla="*/ 33 w 41"/>
                <a:gd name="T9" fmla="*/ 73 h 146"/>
                <a:gd name="T10" fmla="*/ 28 w 41"/>
                <a:gd name="T11" fmla="*/ 73 h 146"/>
                <a:gd name="T12" fmla="*/ 23 w 41"/>
                <a:gd name="T13" fmla="*/ 73 h 146"/>
                <a:gd name="T14" fmla="*/ 17 w 41"/>
                <a:gd name="T15" fmla="*/ 73 h 146"/>
                <a:gd name="T16" fmla="*/ 13 w 41"/>
                <a:gd name="T17" fmla="*/ 73 h 146"/>
                <a:gd name="T18" fmla="*/ 8 w 41"/>
                <a:gd name="T19" fmla="*/ 73 h 146"/>
                <a:gd name="T20" fmla="*/ 33 w 41"/>
                <a:gd name="T21" fmla="*/ 63 h 146"/>
                <a:gd name="T22" fmla="*/ 28 w 41"/>
                <a:gd name="T23" fmla="*/ 63 h 146"/>
                <a:gd name="T24" fmla="*/ 23 w 41"/>
                <a:gd name="T25" fmla="*/ 63 h 146"/>
                <a:gd name="T26" fmla="*/ 17 w 41"/>
                <a:gd name="T27" fmla="*/ 63 h 146"/>
                <a:gd name="T28" fmla="*/ 13 w 41"/>
                <a:gd name="T29" fmla="*/ 63 h 146"/>
                <a:gd name="T30" fmla="*/ 8 w 41"/>
                <a:gd name="T31" fmla="*/ 63 h 146"/>
                <a:gd name="T32" fmla="*/ 33 w 41"/>
                <a:gd name="T33" fmla="*/ 52 h 146"/>
                <a:gd name="T34" fmla="*/ 28 w 41"/>
                <a:gd name="T35" fmla="*/ 52 h 146"/>
                <a:gd name="T36" fmla="*/ 23 w 41"/>
                <a:gd name="T37" fmla="*/ 52 h 146"/>
                <a:gd name="T38" fmla="*/ 17 w 41"/>
                <a:gd name="T39" fmla="*/ 52 h 146"/>
                <a:gd name="T40" fmla="*/ 13 w 41"/>
                <a:gd name="T41" fmla="*/ 52 h 146"/>
                <a:gd name="T42" fmla="*/ 8 w 41"/>
                <a:gd name="T43" fmla="*/ 52 h 146"/>
                <a:gd name="T44" fmla="*/ 33 w 41"/>
                <a:gd name="T45" fmla="*/ 41 h 146"/>
                <a:gd name="T46" fmla="*/ 28 w 41"/>
                <a:gd name="T47" fmla="*/ 41 h 146"/>
                <a:gd name="T48" fmla="*/ 23 w 41"/>
                <a:gd name="T49" fmla="*/ 41 h 146"/>
                <a:gd name="T50" fmla="*/ 17 w 41"/>
                <a:gd name="T51" fmla="*/ 41 h 146"/>
                <a:gd name="T52" fmla="*/ 13 w 41"/>
                <a:gd name="T53" fmla="*/ 41 h 146"/>
                <a:gd name="T54" fmla="*/ 8 w 41"/>
                <a:gd name="T55" fmla="*/ 41 h 146"/>
                <a:gd name="T56" fmla="*/ 33 w 41"/>
                <a:gd name="T57" fmla="*/ 30 h 146"/>
                <a:gd name="T58" fmla="*/ 28 w 41"/>
                <a:gd name="T59" fmla="*/ 30 h 146"/>
                <a:gd name="T60" fmla="*/ 23 w 41"/>
                <a:gd name="T61" fmla="*/ 30 h 146"/>
                <a:gd name="T62" fmla="*/ 17 w 41"/>
                <a:gd name="T63" fmla="*/ 30 h 146"/>
                <a:gd name="T64" fmla="*/ 13 w 41"/>
                <a:gd name="T65" fmla="*/ 30 h 146"/>
                <a:gd name="T66" fmla="*/ 8 w 41"/>
                <a:gd name="T67" fmla="*/ 30 h 146"/>
                <a:gd name="T68" fmla="*/ 33 w 41"/>
                <a:gd name="T69" fmla="*/ 19 h 146"/>
                <a:gd name="T70" fmla="*/ 28 w 41"/>
                <a:gd name="T71" fmla="*/ 19 h 146"/>
                <a:gd name="T72" fmla="*/ 23 w 41"/>
                <a:gd name="T73" fmla="*/ 19 h 146"/>
                <a:gd name="T74" fmla="*/ 17 w 41"/>
                <a:gd name="T75" fmla="*/ 19 h 146"/>
                <a:gd name="T76" fmla="*/ 13 w 41"/>
                <a:gd name="T77" fmla="*/ 19 h 146"/>
                <a:gd name="T78" fmla="*/ 8 w 41"/>
                <a:gd name="T79" fmla="*/ 19 h 146"/>
                <a:gd name="T80" fmla="*/ 33 w 41"/>
                <a:gd name="T81" fmla="*/ 9 h 146"/>
                <a:gd name="T82" fmla="*/ 28 w 41"/>
                <a:gd name="T83" fmla="*/ 9 h 146"/>
                <a:gd name="T84" fmla="*/ 23 w 41"/>
                <a:gd name="T85" fmla="*/ 9 h 146"/>
                <a:gd name="T86" fmla="*/ 17 w 41"/>
                <a:gd name="T87" fmla="*/ 9 h 146"/>
                <a:gd name="T88" fmla="*/ 13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2" y="146"/>
                    <a:pt x="32" y="146"/>
                    <a:pt x="32" y="146"/>
                  </a:cubicBezTo>
                  <a:cubicBezTo>
                    <a:pt x="37" y="146"/>
                    <a:pt x="41" y="142"/>
                    <a:pt x="41" y="137"/>
                  </a:cubicBezTo>
                  <a:cubicBezTo>
                    <a:pt x="41" y="9"/>
                    <a:pt x="41" y="9"/>
                    <a:pt x="41" y="9"/>
                  </a:cubicBezTo>
                  <a:cubicBezTo>
                    <a:pt x="41" y="4"/>
                    <a:pt x="37" y="0"/>
                    <a:pt x="32" y="0"/>
                  </a:cubicBezTo>
                  <a:cubicBezTo>
                    <a:pt x="9" y="0"/>
                    <a:pt x="9" y="0"/>
                    <a:pt x="9" y="0"/>
                  </a:cubicBezTo>
                  <a:cubicBezTo>
                    <a:pt x="4" y="0"/>
                    <a:pt x="0" y="4"/>
                    <a:pt x="0" y="9"/>
                  </a:cubicBezTo>
                  <a:close/>
                  <a:moveTo>
                    <a:pt x="28" y="126"/>
                  </a:moveTo>
                  <a:cubicBezTo>
                    <a:pt x="28" y="130"/>
                    <a:pt x="25" y="133"/>
                    <a:pt x="21" y="133"/>
                  </a:cubicBezTo>
                  <a:cubicBezTo>
                    <a:pt x="16" y="133"/>
                    <a:pt x="13" y="130"/>
                    <a:pt x="13" y="126"/>
                  </a:cubicBezTo>
                  <a:cubicBezTo>
                    <a:pt x="13" y="122"/>
                    <a:pt x="16" y="119"/>
                    <a:pt x="21" y="119"/>
                  </a:cubicBezTo>
                  <a:cubicBezTo>
                    <a:pt x="25" y="119"/>
                    <a:pt x="28" y="122"/>
                    <a:pt x="28" y="126"/>
                  </a:cubicBezTo>
                  <a:close/>
                  <a:moveTo>
                    <a:pt x="33" y="73"/>
                  </a:moveTo>
                  <a:cubicBezTo>
                    <a:pt x="33" y="79"/>
                    <a:pt x="33" y="79"/>
                    <a:pt x="33" y="79"/>
                  </a:cubicBezTo>
                  <a:cubicBezTo>
                    <a:pt x="28" y="79"/>
                    <a:pt x="28" y="79"/>
                    <a:pt x="28" y="79"/>
                  </a:cubicBezTo>
                  <a:cubicBezTo>
                    <a:pt x="28" y="73"/>
                    <a:pt x="28" y="73"/>
                    <a:pt x="28" y="73"/>
                  </a:cubicBezTo>
                  <a:cubicBezTo>
                    <a:pt x="33" y="73"/>
                    <a:pt x="33" y="73"/>
                    <a:pt x="33" y="73"/>
                  </a:cubicBezTo>
                  <a:cubicBezTo>
                    <a:pt x="33" y="73"/>
                    <a:pt x="33" y="73"/>
                    <a:pt x="33" y="73"/>
                  </a:cubicBezTo>
                  <a:close/>
                  <a:moveTo>
                    <a:pt x="23" y="73"/>
                  </a:moveTo>
                  <a:cubicBezTo>
                    <a:pt x="23" y="79"/>
                    <a:pt x="23" y="79"/>
                    <a:pt x="23" y="79"/>
                  </a:cubicBezTo>
                  <a:cubicBezTo>
                    <a:pt x="17" y="79"/>
                    <a:pt x="17" y="79"/>
                    <a:pt x="17" y="79"/>
                  </a:cubicBezTo>
                  <a:cubicBezTo>
                    <a:pt x="17" y="73"/>
                    <a:pt x="17" y="73"/>
                    <a:pt x="17" y="73"/>
                  </a:cubicBezTo>
                  <a:cubicBezTo>
                    <a:pt x="23" y="73"/>
                    <a:pt x="23" y="73"/>
                    <a:pt x="23" y="73"/>
                  </a:cubicBezTo>
                  <a:cubicBezTo>
                    <a:pt x="23" y="73"/>
                    <a:pt x="23" y="73"/>
                    <a:pt x="23" y="73"/>
                  </a:cubicBezTo>
                  <a:close/>
                  <a:moveTo>
                    <a:pt x="13" y="73"/>
                  </a:moveTo>
                  <a:cubicBezTo>
                    <a:pt x="13" y="79"/>
                    <a:pt x="13" y="79"/>
                    <a:pt x="13" y="79"/>
                  </a:cubicBezTo>
                  <a:cubicBezTo>
                    <a:pt x="8" y="79"/>
                    <a:pt x="8" y="79"/>
                    <a:pt x="8" y="79"/>
                  </a:cubicBezTo>
                  <a:cubicBezTo>
                    <a:pt x="8" y="73"/>
                    <a:pt x="8" y="73"/>
                    <a:pt x="8" y="73"/>
                  </a:cubicBezTo>
                  <a:cubicBezTo>
                    <a:pt x="13" y="73"/>
                    <a:pt x="13" y="73"/>
                    <a:pt x="13" y="73"/>
                  </a:cubicBezTo>
                  <a:cubicBezTo>
                    <a:pt x="13" y="73"/>
                    <a:pt x="13" y="73"/>
                    <a:pt x="13" y="73"/>
                  </a:cubicBezTo>
                  <a:close/>
                  <a:moveTo>
                    <a:pt x="33" y="63"/>
                  </a:moveTo>
                  <a:cubicBezTo>
                    <a:pt x="33" y="68"/>
                    <a:pt x="33" y="68"/>
                    <a:pt x="33" y="68"/>
                  </a:cubicBezTo>
                  <a:cubicBezTo>
                    <a:pt x="28" y="68"/>
                    <a:pt x="28" y="68"/>
                    <a:pt x="28" y="68"/>
                  </a:cubicBezTo>
                  <a:cubicBezTo>
                    <a:pt x="28" y="63"/>
                    <a:pt x="28" y="63"/>
                    <a:pt x="28" y="63"/>
                  </a:cubicBezTo>
                  <a:cubicBezTo>
                    <a:pt x="33" y="63"/>
                    <a:pt x="33" y="63"/>
                    <a:pt x="33" y="63"/>
                  </a:cubicBezTo>
                  <a:cubicBezTo>
                    <a:pt x="33" y="63"/>
                    <a:pt x="33" y="63"/>
                    <a:pt x="33" y="63"/>
                  </a:cubicBezTo>
                  <a:close/>
                  <a:moveTo>
                    <a:pt x="23" y="63"/>
                  </a:moveTo>
                  <a:cubicBezTo>
                    <a:pt x="23" y="68"/>
                    <a:pt x="23" y="68"/>
                    <a:pt x="23" y="68"/>
                  </a:cubicBezTo>
                  <a:cubicBezTo>
                    <a:pt x="17" y="68"/>
                    <a:pt x="17" y="68"/>
                    <a:pt x="17" y="68"/>
                  </a:cubicBezTo>
                  <a:cubicBezTo>
                    <a:pt x="17" y="63"/>
                    <a:pt x="17" y="63"/>
                    <a:pt x="17" y="63"/>
                  </a:cubicBezTo>
                  <a:cubicBezTo>
                    <a:pt x="23" y="63"/>
                    <a:pt x="23" y="63"/>
                    <a:pt x="23" y="63"/>
                  </a:cubicBezTo>
                  <a:cubicBezTo>
                    <a:pt x="23" y="63"/>
                    <a:pt x="23" y="63"/>
                    <a:pt x="23" y="63"/>
                  </a:cubicBezTo>
                  <a:close/>
                  <a:moveTo>
                    <a:pt x="13" y="63"/>
                  </a:moveTo>
                  <a:cubicBezTo>
                    <a:pt x="13" y="68"/>
                    <a:pt x="13" y="68"/>
                    <a:pt x="13" y="68"/>
                  </a:cubicBezTo>
                  <a:cubicBezTo>
                    <a:pt x="8" y="68"/>
                    <a:pt x="8" y="68"/>
                    <a:pt x="8" y="68"/>
                  </a:cubicBezTo>
                  <a:cubicBezTo>
                    <a:pt x="8" y="63"/>
                    <a:pt x="8" y="63"/>
                    <a:pt x="8"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3" y="41"/>
                  </a:moveTo>
                  <a:cubicBezTo>
                    <a:pt x="33" y="47"/>
                    <a:pt x="33" y="47"/>
                    <a:pt x="33" y="47"/>
                  </a:cubicBezTo>
                  <a:cubicBezTo>
                    <a:pt x="28" y="47"/>
                    <a:pt x="28" y="47"/>
                    <a:pt x="28" y="47"/>
                  </a:cubicBezTo>
                  <a:cubicBezTo>
                    <a:pt x="28" y="41"/>
                    <a:pt x="28" y="41"/>
                    <a:pt x="28"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8" y="47"/>
                    <a:pt x="8" y="47"/>
                    <a:pt x="8" y="47"/>
                  </a:cubicBezTo>
                  <a:cubicBezTo>
                    <a:pt x="8" y="41"/>
                    <a:pt x="8" y="41"/>
                    <a:pt x="8" y="41"/>
                  </a:cubicBezTo>
                  <a:cubicBezTo>
                    <a:pt x="13" y="41"/>
                    <a:pt x="13" y="41"/>
                    <a:pt x="13" y="41"/>
                  </a:cubicBezTo>
                  <a:cubicBezTo>
                    <a:pt x="13" y="41"/>
                    <a:pt x="13" y="41"/>
                    <a:pt x="13" y="41"/>
                  </a:cubicBezTo>
                  <a:close/>
                  <a:moveTo>
                    <a:pt x="33" y="30"/>
                  </a:moveTo>
                  <a:cubicBezTo>
                    <a:pt x="33" y="36"/>
                    <a:pt x="33" y="36"/>
                    <a:pt x="33" y="36"/>
                  </a:cubicBezTo>
                  <a:cubicBezTo>
                    <a:pt x="28" y="36"/>
                    <a:pt x="28" y="36"/>
                    <a:pt x="28" y="36"/>
                  </a:cubicBezTo>
                  <a:cubicBezTo>
                    <a:pt x="28" y="30"/>
                    <a:pt x="28" y="30"/>
                    <a:pt x="28" y="30"/>
                  </a:cubicBezTo>
                  <a:cubicBezTo>
                    <a:pt x="33" y="30"/>
                    <a:pt x="33" y="30"/>
                    <a:pt x="33" y="30"/>
                  </a:cubicBezTo>
                  <a:cubicBezTo>
                    <a:pt x="33" y="30"/>
                    <a:pt x="33" y="30"/>
                    <a:pt x="33" y="30"/>
                  </a:cubicBezTo>
                  <a:close/>
                  <a:moveTo>
                    <a:pt x="23" y="30"/>
                  </a:moveTo>
                  <a:cubicBezTo>
                    <a:pt x="23" y="36"/>
                    <a:pt x="23" y="36"/>
                    <a:pt x="23" y="36"/>
                  </a:cubicBezTo>
                  <a:cubicBezTo>
                    <a:pt x="17" y="36"/>
                    <a:pt x="17" y="36"/>
                    <a:pt x="17" y="36"/>
                  </a:cubicBezTo>
                  <a:cubicBezTo>
                    <a:pt x="17" y="30"/>
                    <a:pt x="17" y="30"/>
                    <a:pt x="17" y="30"/>
                  </a:cubicBezTo>
                  <a:cubicBezTo>
                    <a:pt x="23" y="30"/>
                    <a:pt x="23" y="30"/>
                    <a:pt x="23" y="30"/>
                  </a:cubicBezTo>
                  <a:cubicBezTo>
                    <a:pt x="23" y="30"/>
                    <a:pt x="23" y="30"/>
                    <a:pt x="23" y="30"/>
                  </a:cubicBezTo>
                  <a:close/>
                  <a:moveTo>
                    <a:pt x="13" y="30"/>
                  </a:moveTo>
                  <a:cubicBezTo>
                    <a:pt x="13" y="36"/>
                    <a:pt x="13" y="36"/>
                    <a:pt x="13" y="36"/>
                  </a:cubicBezTo>
                  <a:cubicBezTo>
                    <a:pt x="8" y="36"/>
                    <a:pt x="8" y="36"/>
                    <a:pt x="8" y="36"/>
                  </a:cubicBezTo>
                  <a:cubicBezTo>
                    <a:pt x="8" y="30"/>
                    <a:pt x="8" y="30"/>
                    <a:pt x="8" y="30"/>
                  </a:cubicBezTo>
                  <a:cubicBezTo>
                    <a:pt x="13" y="30"/>
                    <a:pt x="13" y="30"/>
                    <a:pt x="13" y="30"/>
                  </a:cubicBezTo>
                  <a:cubicBezTo>
                    <a:pt x="13" y="30"/>
                    <a:pt x="13" y="30"/>
                    <a:pt x="13" y="30"/>
                  </a:cubicBezTo>
                  <a:close/>
                  <a:moveTo>
                    <a:pt x="33" y="19"/>
                  </a:moveTo>
                  <a:cubicBezTo>
                    <a:pt x="33" y="25"/>
                    <a:pt x="33" y="25"/>
                    <a:pt x="33" y="25"/>
                  </a:cubicBezTo>
                  <a:cubicBezTo>
                    <a:pt x="28" y="25"/>
                    <a:pt x="28" y="25"/>
                    <a:pt x="28" y="25"/>
                  </a:cubicBezTo>
                  <a:cubicBezTo>
                    <a:pt x="28" y="19"/>
                    <a:pt x="28" y="19"/>
                    <a:pt x="28" y="19"/>
                  </a:cubicBezTo>
                  <a:cubicBezTo>
                    <a:pt x="33" y="19"/>
                    <a:pt x="33" y="19"/>
                    <a:pt x="33" y="19"/>
                  </a:cubicBezTo>
                  <a:cubicBezTo>
                    <a:pt x="33" y="19"/>
                    <a:pt x="33" y="19"/>
                    <a:pt x="33" y="19"/>
                  </a:cubicBezTo>
                  <a:close/>
                  <a:moveTo>
                    <a:pt x="23" y="19"/>
                  </a:moveTo>
                  <a:cubicBezTo>
                    <a:pt x="23" y="25"/>
                    <a:pt x="23" y="25"/>
                    <a:pt x="23" y="25"/>
                  </a:cubicBezTo>
                  <a:cubicBezTo>
                    <a:pt x="17" y="25"/>
                    <a:pt x="17" y="25"/>
                    <a:pt x="17" y="25"/>
                  </a:cubicBezTo>
                  <a:cubicBezTo>
                    <a:pt x="17" y="19"/>
                    <a:pt x="17" y="19"/>
                    <a:pt x="17" y="19"/>
                  </a:cubicBezTo>
                  <a:cubicBezTo>
                    <a:pt x="23" y="19"/>
                    <a:pt x="23" y="19"/>
                    <a:pt x="23" y="19"/>
                  </a:cubicBezTo>
                  <a:cubicBezTo>
                    <a:pt x="23" y="19"/>
                    <a:pt x="23" y="19"/>
                    <a:pt x="23" y="19"/>
                  </a:cubicBezTo>
                  <a:close/>
                  <a:moveTo>
                    <a:pt x="13" y="19"/>
                  </a:moveTo>
                  <a:cubicBezTo>
                    <a:pt x="13" y="25"/>
                    <a:pt x="13" y="25"/>
                    <a:pt x="13" y="25"/>
                  </a:cubicBezTo>
                  <a:cubicBezTo>
                    <a:pt x="8" y="25"/>
                    <a:pt x="8" y="25"/>
                    <a:pt x="8" y="25"/>
                  </a:cubicBezTo>
                  <a:cubicBezTo>
                    <a:pt x="8" y="19"/>
                    <a:pt x="8" y="19"/>
                    <a:pt x="8" y="19"/>
                  </a:cubicBezTo>
                  <a:cubicBezTo>
                    <a:pt x="13" y="19"/>
                    <a:pt x="13" y="19"/>
                    <a:pt x="13" y="19"/>
                  </a:cubicBezTo>
                  <a:cubicBezTo>
                    <a:pt x="13" y="19"/>
                    <a:pt x="13" y="19"/>
                    <a:pt x="13" y="19"/>
                  </a:cubicBezTo>
                  <a:close/>
                  <a:moveTo>
                    <a:pt x="33" y="9"/>
                  </a:moveTo>
                  <a:cubicBezTo>
                    <a:pt x="33" y="14"/>
                    <a:pt x="33" y="14"/>
                    <a:pt x="33" y="14"/>
                  </a:cubicBezTo>
                  <a:cubicBezTo>
                    <a:pt x="28" y="14"/>
                    <a:pt x="28" y="14"/>
                    <a:pt x="28" y="14"/>
                  </a:cubicBezTo>
                  <a:cubicBezTo>
                    <a:pt x="28" y="9"/>
                    <a:pt x="28" y="9"/>
                    <a:pt x="28" y="9"/>
                  </a:cubicBezTo>
                  <a:cubicBezTo>
                    <a:pt x="33" y="9"/>
                    <a:pt x="33" y="9"/>
                    <a:pt x="33" y="9"/>
                  </a:cubicBezTo>
                  <a:cubicBezTo>
                    <a:pt x="33" y="9"/>
                    <a:pt x="33" y="9"/>
                    <a:pt x="33" y="9"/>
                  </a:cubicBezTo>
                  <a:close/>
                  <a:moveTo>
                    <a:pt x="23" y="9"/>
                  </a:moveTo>
                  <a:cubicBezTo>
                    <a:pt x="23" y="14"/>
                    <a:pt x="23" y="14"/>
                    <a:pt x="23" y="14"/>
                  </a:cubicBezTo>
                  <a:cubicBezTo>
                    <a:pt x="17" y="14"/>
                    <a:pt x="17" y="14"/>
                    <a:pt x="17" y="14"/>
                  </a:cubicBezTo>
                  <a:cubicBezTo>
                    <a:pt x="17" y="9"/>
                    <a:pt x="17" y="9"/>
                    <a:pt x="17" y="9"/>
                  </a:cubicBezTo>
                  <a:cubicBezTo>
                    <a:pt x="23" y="9"/>
                    <a:pt x="23" y="9"/>
                    <a:pt x="23" y="9"/>
                  </a:cubicBezTo>
                  <a:cubicBezTo>
                    <a:pt x="23" y="9"/>
                    <a:pt x="23" y="9"/>
                    <a:pt x="23" y="9"/>
                  </a:cubicBezTo>
                  <a:close/>
                  <a:moveTo>
                    <a:pt x="13" y="9"/>
                  </a:moveTo>
                  <a:cubicBezTo>
                    <a:pt x="13" y="14"/>
                    <a:pt x="13" y="14"/>
                    <a:pt x="13" y="14"/>
                  </a:cubicBezTo>
                  <a:cubicBezTo>
                    <a:pt x="8" y="14"/>
                    <a:pt x="8" y="14"/>
                    <a:pt x="8" y="14"/>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94" name="Freeform 2150"/>
            <p:cNvSpPr>
              <a:spLocks noEditPoints="1"/>
            </p:cNvSpPr>
            <p:nvPr/>
          </p:nvSpPr>
          <p:spPr bwMode="auto">
            <a:xfrm>
              <a:off x="19075400" y="1733550"/>
              <a:ext cx="153988" cy="550863"/>
            </a:xfrm>
            <a:custGeom>
              <a:avLst/>
              <a:gdLst>
                <a:gd name="T0" fmla="*/ 10 w 41"/>
                <a:gd name="T1" fmla="*/ 146 h 146"/>
                <a:gd name="T2" fmla="*/ 41 w 41"/>
                <a:gd name="T3" fmla="*/ 9 h 146"/>
                <a:gd name="T4" fmla="*/ 0 w 41"/>
                <a:gd name="T5" fmla="*/ 9 h 146"/>
                <a:gd name="T6" fmla="*/ 13 w 41"/>
                <a:gd name="T7" fmla="*/ 126 h 146"/>
                <a:gd name="T8" fmla="*/ 34 w 41"/>
                <a:gd name="T9" fmla="*/ 73 h 146"/>
                <a:gd name="T10" fmla="*/ 28 w 41"/>
                <a:gd name="T11" fmla="*/ 73 h 146"/>
                <a:gd name="T12" fmla="*/ 23 w 41"/>
                <a:gd name="T13" fmla="*/ 73 h 146"/>
                <a:gd name="T14" fmla="*/ 18 w 41"/>
                <a:gd name="T15" fmla="*/ 73 h 146"/>
                <a:gd name="T16" fmla="*/ 14 w 41"/>
                <a:gd name="T17" fmla="*/ 73 h 146"/>
                <a:gd name="T18" fmla="*/ 8 w 41"/>
                <a:gd name="T19" fmla="*/ 73 h 146"/>
                <a:gd name="T20" fmla="*/ 34 w 41"/>
                <a:gd name="T21" fmla="*/ 63 h 146"/>
                <a:gd name="T22" fmla="*/ 28 w 41"/>
                <a:gd name="T23" fmla="*/ 63 h 146"/>
                <a:gd name="T24" fmla="*/ 23 w 41"/>
                <a:gd name="T25" fmla="*/ 63 h 146"/>
                <a:gd name="T26" fmla="*/ 18 w 41"/>
                <a:gd name="T27" fmla="*/ 63 h 146"/>
                <a:gd name="T28" fmla="*/ 14 w 41"/>
                <a:gd name="T29" fmla="*/ 63 h 146"/>
                <a:gd name="T30" fmla="*/ 8 w 41"/>
                <a:gd name="T31" fmla="*/ 63 h 146"/>
                <a:gd name="T32" fmla="*/ 34 w 41"/>
                <a:gd name="T33" fmla="*/ 52 h 146"/>
                <a:gd name="T34" fmla="*/ 28 w 41"/>
                <a:gd name="T35" fmla="*/ 52 h 146"/>
                <a:gd name="T36" fmla="*/ 23 w 41"/>
                <a:gd name="T37" fmla="*/ 52 h 146"/>
                <a:gd name="T38" fmla="*/ 18 w 41"/>
                <a:gd name="T39" fmla="*/ 52 h 146"/>
                <a:gd name="T40" fmla="*/ 14 w 41"/>
                <a:gd name="T41" fmla="*/ 52 h 146"/>
                <a:gd name="T42" fmla="*/ 8 w 41"/>
                <a:gd name="T43" fmla="*/ 52 h 146"/>
                <a:gd name="T44" fmla="*/ 34 w 41"/>
                <a:gd name="T45" fmla="*/ 41 h 146"/>
                <a:gd name="T46" fmla="*/ 28 w 41"/>
                <a:gd name="T47" fmla="*/ 41 h 146"/>
                <a:gd name="T48" fmla="*/ 23 w 41"/>
                <a:gd name="T49" fmla="*/ 41 h 146"/>
                <a:gd name="T50" fmla="*/ 18 w 41"/>
                <a:gd name="T51" fmla="*/ 41 h 146"/>
                <a:gd name="T52" fmla="*/ 14 w 41"/>
                <a:gd name="T53" fmla="*/ 41 h 146"/>
                <a:gd name="T54" fmla="*/ 8 w 41"/>
                <a:gd name="T55" fmla="*/ 41 h 146"/>
                <a:gd name="T56" fmla="*/ 34 w 41"/>
                <a:gd name="T57" fmla="*/ 30 h 146"/>
                <a:gd name="T58" fmla="*/ 28 w 41"/>
                <a:gd name="T59" fmla="*/ 30 h 146"/>
                <a:gd name="T60" fmla="*/ 23 w 41"/>
                <a:gd name="T61" fmla="*/ 30 h 146"/>
                <a:gd name="T62" fmla="*/ 18 w 41"/>
                <a:gd name="T63" fmla="*/ 30 h 146"/>
                <a:gd name="T64" fmla="*/ 14 w 41"/>
                <a:gd name="T65" fmla="*/ 30 h 146"/>
                <a:gd name="T66" fmla="*/ 8 w 41"/>
                <a:gd name="T67" fmla="*/ 30 h 146"/>
                <a:gd name="T68" fmla="*/ 34 w 41"/>
                <a:gd name="T69" fmla="*/ 19 h 146"/>
                <a:gd name="T70" fmla="*/ 28 w 41"/>
                <a:gd name="T71" fmla="*/ 19 h 146"/>
                <a:gd name="T72" fmla="*/ 23 w 41"/>
                <a:gd name="T73" fmla="*/ 19 h 146"/>
                <a:gd name="T74" fmla="*/ 18 w 41"/>
                <a:gd name="T75" fmla="*/ 19 h 146"/>
                <a:gd name="T76" fmla="*/ 14 w 41"/>
                <a:gd name="T77" fmla="*/ 19 h 146"/>
                <a:gd name="T78" fmla="*/ 8 w 41"/>
                <a:gd name="T79" fmla="*/ 19 h 146"/>
                <a:gd name="T80" fmla="*/ 34 w 41"/>
                <a:gd name="T81" fmla="*/ 9 h 146"/>
                <a:gd name="T82" fmla="*/ 28 w 41"/>
                <a:gd name="T83" fmla="*/ 9 h 146"/>
                <a:gd name="T84" fmla="*/ 23 w 41"/>
                <a:gd name="T85" fmla="*/ 9 h 146"/>
                <a:gd name="T86" fmla="*/ 18 w 41"/>
                <a:gd name="T87" fmla="*/ 9 h 146"/>
                <a:gd name="T88" fmla="*/ 14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10" y="146"/>
                  </a:cubicBezTo>
                  <a:cubicBezTo>
                    <a:pt x="32" y="146"/>
                    <a:pt x="32" y="146"/>
                    <a:pt x="32" y="146"/>
                  </a:cubicBezTo>
                  <a:cubicBezTo>
                    <a:pt x="37" y="146"/>
                    <a:pt x="41" y="142"/>
                    <a:pt x="41" y="137"/>
                  </a:cubicBezTo>
                  <a:cubicBezTo>
                    <a:pt x="41" y="9"/>
                    <a:pt x="41" y="9"/>
                    <a:pt x="41" y="9"/>
                  </a:cubicBezTo>
                  <a:cubicBezTo>
                    <a:pt x="41" y="4"/>
                    <a:pt x="37" y="0"/>
                    <a:pt x="32" y="0"/>
                  </a:cubicBezTo>
                  <a:cubicBezTo>
                    <a:pt x="10" y="0"/>
                    <a:pt x="10" y="0"/>
                    <a:pt x="10" y="0"/>
                  </a:cubicBezTo>
                  <a:cubicBezTo>
                    <a:pt x="4" y="0"/>
                    <a:pt x="0" y="4"/>
                    <a:pt x="0" y="9"/>
                  </a:cubicBezTo>
                  <a:close/>
                  <a:moveTo>
                    <a:pt x="28" y="126"/>
                  </a:moveTo>
                  <a:cubicBezTo>
                    <a:pt x="28" y="130"/>
                    <a:pt x="25" y="133"/>
                    <a:pt x="21" y="133"/>
                  </a:cubicBezTo>
                  <a:cubicBezTo>
                    <a:pt x="17" y="133"/>
                    <a:pt x="13" y="130"/>
                    <a:pt x="13" y="126"/>
                  </a:cubicBezTo>
                  <a:cubicBezTo>
                    <a:pt x="13" y="122"/>
                    <a:pt x="17" y="119"/>
                    <a:pt x="21" y="119"/>
                  </a:cubicBezTo>
                  <a:cubicBezTo>
                    <a:pt x="25" y="119"/>
                    <a:pt x="28" y="122"/>
                    <a:pt x="28" y="126"/>
                  </a:cubicBezTo>
                  <a:close/>
                  <a:moveTo>
                    <a:pt x="34" y="73"/>
                  </a:moveTo>
                  <a:cubicBezTo>
                    <a:pt x="34" y="79"/>
                    <a:pt x="34" y="79"/>
                    <a:pt x="34" y="79"/>
                  </a:cubicBezTo>
                  <a:cubicBezTo>
                    <a:pt x="28" y="79"/>
                    <a:pt x="28" y="79"/>
                    <a:pt x="28" y="79"/>
                  </a:cubicBezTo>
                  <a:cubicBezTo>
                    <a:pt x="28" y="73"/>
                    <a:pt x="28" y="73"/>
                    <a:pt x="28" y="73"/>
                  </a:cubicBezTo>
                  <a:cubicBezTo>
                    <a:pt x="34" y="73"/>
                    <a:pt x="34" y="73"/>
                    <a:pt x="34" y="73"/>
                  </a:cubicBezTo>
                  <a:cubicBezTo>
                    <a:pt x="34" y="73"/>
                    <a:pt x="34" y="73"/>
                    <a:pt x="34" y="73"/>
                  </a:cubicBezTo>
                  <a:close/>
                  <a:moveTo>
                    <a:pt x="23" y="73"/>
                  </a:moveTo>
                  <a:cubicBezTo>
                    <a:pt x="23" y="79"/>
                    <a:pt x="23" y="79"/>
                    <a:pt x="23" y="79"/>
                  </a:cubicBezTo>
                  <a:cubicBezTo>
                    <a:pt x="18" y="79"/>
                    <a:pt x="18" y="79"/>
                    <a:pt x="18" y="79"/>
                  </a:cubicBezTo>
                  <a:cubicBezTo>
                    <a:pt x="18" y="73"/>
                    <a:pt x="18" y="73"/>
                    <a:pt x="18" y="73"/>
                  </a:cubicBezTo>
                  <a:cubicBezTo>
                    <a:pt x="23" y="73"/>
                    <a:pt x="23" y="73"/>
                    <a:pt x="23" y="73"/>
                  </a:cubicBezTo>
                  <a:cubicBezTo>
                    <a:pt x="23" y="73"/>
                    <a:pt x="23" y="73"/>
                    <a:pt x="23" y="73"/>
                  </a:cubicBezTo>
                  <a:close/>
                  <a:moveTo>
                    <a:pt x="14" y="73"/>
                  </a:moveTo>
                  <a:cubicBezTo>
                    <a:pt x="14" y="79"/>
                    <a:pt x="14" y="79"/>
                    <a:pt x="14" y="79"/>
                  </a:cubicBezTo>
                  <a:cubicBezTo>
                    <a:pt x="8" y="79"/>
                    <a:pt x="8" y="79"/>
                    <a:pt x="8" y="79"/>
                  </a:cubicBezTo>
                  <a:cubicBezTo>
                    <a:pt x="8" y="73"/>
                    <a:pt x="8" y="73"/>
                    <a:pt x="8" y="73"/>
                  </a:cubicBezTo>
                  <a:cubicBezTo>
                    <a:pt x="14" y="73"/>
                    <a:pt x="14" y="73"/>
                    <a:pt x="14" y="73"/>
                  </a:cubicBezTo>
                  <a:cubicBezTo>
                    <a:pt x="14" y="73"/>
                    <a:pt x="14" y="73"/>
                    <a:pt x="14" y="73"/>
                  </a:cubicBezTo>
                  <a:close/>
                  <a:moveTo>
                    <a:pt x="34" y="63"/>
                  </a:moveTo>
                  <a:cubicBezTo>
                    <a:pt x="34" y="68"/>
                    <a:pt x="34" y="68"/>
                    <a:pt x="34" y="68"/>
                  </a:cubicBezTo>
                  <a:cubicBezTo>
                    <a:pt x="28" y="68"/>
                    <a:pt x="28" y="68"/>
                    <a:pt x="28" y="68"/>
                  </a:cubicBezTo>
                  <a:cubicBezTo>
                    <a:pt x="28" y="63"/>
                    <a:pt x="28" y="63"/>
                    <a:pt x="28" y="63"/>
                  </a:cubicBezTo>
                  <a:cubicBezTo>
                    <a:pt x="34" y="63"/>
                    <a:pt x="34" y="63"/>
                    <a:pt x="34" y="63"/>
                  </a:cubicBezTo>
                  <a:cubicBezTo>
                    <a:pt x="34" y="63"/>
                    <a:pt x="34" y="63"/>
                    <a:pt x="34" y="63"/>
                  </a:cubicBezTo>
                  <a:close/>
                  <a:moveTo>
                    <a:pt x="23" y="63"/>
                  </a:moveTo>
                  <a:cubicBezTo>
                    <a:pt x="23" y="68"/>
                    <a:pt x="23" y="68"/>
                    <a:pt x="23" y="68"/>
                  </a:cubicBezTo>
                  <a:cubicBezTo>
                    <a:pt x="18" y="68"/>
                    <a:pt x="18" y="68"/>
                    <a:pt x="18" y="68"/>
                  </a:cubicBezTo>
                  <a:cubicBezTo>
                    <a:pt x="18" y="63"/>
                    <a:pt x="18" y="63"/>
                    <a:pt x="18" y="63"/>
                  </a:cubicBezTo>
                  <a:cubicBezTo>
                    <a:pt x="23" y="63"/>
                    <a:pt x="23" y="63"/>
                    <a:pt x="23" y="63"/>
                  </a:cubicBezTo>
                  <a:cubicBezTo>
                    <a:pt x="23" y="63"/>
                    <a:pt x="23" y="63"/>
                    <a:pt x="23" y="63"/>
                  </a:cubicBezTo>
                  <a:close/>
                  <a:moveTo>
                    <a:pt x="14" y="63"/>
                  </a:moveTo>
                  <a:cubicBezTo>
                    <a:pt x="14" y="68"/>
                    <a:pt x="14" y="68"/>
                    <a:pt x="14" y="68"/>
                  </a:cubicBezTo>
                  <a:cubicBezTo>
                    <a:pt x="8" y="68"/>
                    <a:pt x="8" y="68"/>
                    <a:pt x="8" y="68"/>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1"/>
                  </a:moveTo>
                  <a:cubicBezTo>
                    <a:pt x="34" y="47"/>
                    <a:pt x="34" y="47"/>
                    <a:pt x="34" y="47"/>
                  </a:cubicBezTo>
                  <a:cubicBezTo>
                    <a:pt x="28" y="47"/>
                    <a:pt x="28" y="47"/>
                    <a:pt x="28" y="47"/>
                  </a:cubicBezTo>
                  <a:cubicBezTo>
                    <a:pt x="28" y="41"/>
                    <a:pt x="28" y="41"/>
                    <a:pt x="28" y="41"/>
                  </a:cubicBezTo>
                  <a:cubicBezTo>
                    <a:pt x="34" y="41"/>
                    <a:pt x="34" y="41"/>
                    <a:pt x="34" y="41"/>
                  </a:cubicBezTo>
                  <a:cubicBezTo>
                    <a:pt x="34" y="41"/>
                    <a:pt x="34" y="41"/>
                    <a:pt x="34" y="41"/>
                  </a:cubicBezTo>
                  <a:close/>
                  <a:moveTo>
                    <a:pt x="23" y="41"/>
                  </a:moveTo>
                  <a:cubicBezTo>
                    <a:pt x="23" y="47"/>
                    <a:pt x="23" y="47"/>
                    <a:pt x="23" y="47"/>
                  </a:cubicBezTo>
                  <a:cubicBezTo>
                    <a:pt x="18" y="47"/>
                    <a:pt x="18" y="47"/>
                    <a:pt x="18" y="47"/>
                  </a:cubicBezTo>
                  <a:cubicBezTo>
                    <a:pt x="18" y="41"/>
                    <a:pt x="18" y="41"/>
                    <a:pt x="18" y="41"/>
                  </a:cubicBezTo>
                  <a:cubicBezTo>
                    <a:pt x="23" y="41"/>
                    <a:pt x="23" y="41"/>
                    <a:pt x="23" y="41"/>
                  </a:cubicBezTo>
                  <a:cubicBezTo>
                    <a:pt x="23" y="41"/>
                    <a:pt x="23" y="41"/>
                    <a:pt x="23" y="41"/>
                  </a:cubicBezTo>
                  <a:close/>
                  <a:moveTo>
                    <a:pt x="14" y="41"/>
                  </a:moveTo>
                  <a:cubicBezTo>
                    <a:pt x="14" y="47"/>
                    <a:pt x="14" y="47"/>
                    <a:pt x="14" y="47"/>
                  </a:cubicBezTo>
                  <a:cubicBezTo>
                    <a:pt x="8" y="47"/>
                    <a:pt x="8" y="47"/>
                    <a:pt x="8" y="47"/>
                  </a:cubicBezTo>
                  <a:cubicBezTo>
                    <a:pt x="8" y="41"/>
                    <a:pt x="8" y="41"/>
                    <a:pt x="8" y="41"/>
                  </a:cubicBezTo>
                  <a:cubicBezTo>
                    <a:pt x="14" y="41"/>
                    <a:pt x="14" y="41"/>
                    <a:pt x="14" y="41"/>
                  </a:cubicBezTo>
                  <a:cubicBezTo>
                    <a:pt x="14" y="41"/>
                    <a:pt x="14" y="41"/>
                    <a:pt x="14" y="41"/>
                  </a:cubicBezTo>
                  <a:close/>
                  <a:moveTo>
                    <a:pt x="34" y="30"/>
                  </a:moveTo>
                  <a:cubicBezTo>
                    <a:pt x="34" y="36"/>
                    <a:pt x="34" y="36"/>
                    <a:pt x="34" y="36"/>
                  </a:cubicBezTo>
                  <a:cubicBezTo>
                    <a:pt x="28" y="36"/>
                    <a:pt x="28" y="36"/>
                    <a:pt x="28" y="36"/>
                  </a:cubicBezTo>
                  <a:cubicBezTo>
                    <a:pt x="28" y="30"/>
                    <a:pt x="28" y="30"/>
                    <a:pt x="28" y="30"/>
                  </a:cubicBezTo>
                  <a:cubicBezTo>
                    <a:pt x="34" y="30"/>
                    <a:pt x="34" y="30"/>
                    <a:pt x="34" y="30"/>
                  </a:cubicBezTo>
                  <a:cubicBezTo>
                    <a:pt x="34" y="30"/>
                    <a:pt x="34" y="30"/>
                    <a:pt x="34" y="30"/>
                  </a:cubicBezTo>
                  <a:close/>
                  <a:moveTo>
                    <a:pt x="23" y="30"/>
                  </a:moveTo>
                  <a:cubicBezTo>
                    <a:pt x="23" y="36"/>
                    <a:pt x="23" y="36"/>
                    <a:pt x="23" y="36"/>
                  </a:cubicBezTo>
                  <a:cubicBezTo>
                    <a:pt x="18" y="36"/>
                    <a:pt x="18" y="36"/>
                    <a:pt x="18" y="36"/>
                  </a:cubicBezTo>
                  <a:cubicBezTo>
                    <a:pt x="18" y="30"/>
                    <a:pt x="18" y="30"/>
                    <a:pt x="18" y="30"/>
                  </a:cubicBezTo>
                  <a:cubicBezTo>
                    <a:pt x="23" y="30"/>
                    <a:pt x="23" y="30"/>
                    <a:pt x="23" y="30"/>
                  </a:cubicBezTo>
                  <a:cubicBezTo>
                    <a:pt x="23" y="30"/>
                    <a:pt x="23" y="30"/>
                    <a:pt x="23" y="30"/>
                  </a:cubicBezTo>
                  <a:close/>
                  <a:moveTo>
                    <a:pt x="14" y="30"/>
                  </a:moveTo>
                  <a:cubicBezTo>
                    <a:pt x="14" y="36"/>
                    <a:pt x="14" y="36"/>
                    <a:pt x="14" y="36"/>
                  </a:cubicBezTo>
                  <a:cubicBezTo>
                    <a:pt x="8" y="36"/>
                    <a:pt x="8" y="36"/>
                    <a:pt x="8" y="36"/>
                  </a:cubicBezTo>
                  <a:cubicBezTo>
                    <a:pt x="8" y="30"/>
                    <a:pt x="8" y="30"/>
                    <a:pt x="8" y="30"/>
                  </a:cubicBezTo>
                  <a:cubicBezTo>
                    <a:pt x="14" y="30"/>
                    <a:pt x="14" y="30"/>
                    <a:pt x="14" y="30"/>
                  </a:cubicBezTo>
                  <a:cubicBezTo>
                    <a:pt x="14" y="30"/>
                    <a:pt x="14" y="30"/>
                    <a:pt x="14" y="30"/>
                  </a:cubicBezTo>
                  <a:close/>
                  <a:moveTo>
                    <a:pt x="34" y="19"/>
                  </a:moveTo>
                  <a:cubicBezTo>
                    <a:pt x="34" y="25"/>
                    <a:pt x="34" y="25"/>
                    <a:pt x="34" y="25"/>
                  </a:cubicBezTo>
                  <a:cubicBezTo>
                    <a:pt x="28" y="25"/>
                    <a:pt x="28" y="25"/>
                    <a:pt x="28" y="25"/>
                  </a:cubicBezTo>
                  <a:cubicBezTo>
                    <a:pt x="28" y="19"/>
                    <a:pt x="28" y="19"/>
                    <a:pt x="28" y="19"/>
                  </a:cubicBezTo>
                  <a:cubicBezTo>
                    <a:pt x="34" y="19"/>
                    <a:pt x="34" y="19"/>
                    <a:pt x="34" y="19"/>
                  </a:cubicBezTo>
                  <a:cubicBezTo>
                    <a:pt x="34" y="19"/>
                    <a:pt x="34" y="19"/>
                    <a:pt x="34" y="19"/>
                  </a:cubicBezTo>
                  <a:close/>
                  <a:moveTo>
                    <a:pt x="23" y="19"/>
                  </a:moveTo>
                  <a:cubicBezTo>
                    <a:pt x="23" y="25"/>
                    <a:pt x="23" y="25"/>
                    <a:pt x="23" y="25"/>
                  </a:cubicBezTo>
                  <a:cubicBezTo>
                    <a:pt x="18" y="25"/>
                    <a:pt x="18" y="25"/>
                    <a:pt x="18" y="25"/>
                  </a:cubicBezTo>
                  <a:cubicBezTo>
                    <a:pt x="18" y="19"/>
                    <a:pt x="18" y="19"/>
                    <a:pt x="18" y="19"/>
                  </a:cubicBezTo>
                  <a:cubicBezTo>
                    <a:pt x="23" y="19"/>
                    <a:pt x="23" y="19"/>
                    <a:pt x="23" y="19"/>
                  </a:cubicBezTo>
                  <a:cubicBezTo>
                    <a:pt x="23" y="19"/>
                    <a:pt x="23" y="19"/>
                    <a:pt x="23" y="19"/>
                  </a:cubicBezTo>
                  <a:close/>
                  <a:moveTo>
                    <a:pt x="14" y="19"/>
                  </a:moveTo>
                  <a:cubicBezTo>
                    <a:pt x="14" y="25"/>
                    <a:pt x="14" y="25"/>
                    <a:pt x="14" y="25"/>
                  </a:cubicBezTo>
                  <a:cubicBezTo>
                    <a:pt x="8" y="25"/>
                    <a:pt x="8" y="25"/>
                    <a:pt x="8" y="25"/>
                  </a:cubicBezTo>
                  <a:cubicBezTo>
                    <a:pt x="8" y="19"/>
                    <a:pt x="8" y="19"/>
                    <a:pt x="8" y="19"/>
                  </a:cubicBezTo>
                  <a:cubicBezTo>
                    <a:pt x="14" y="19"/>
                    <a:pt x="14" y="19"/>
                    <a:pt x="14" y="19"/>
                  </a:cubicBezTo>
                  <a:cubicBezTo>
                    <a:pt x="14" y="19"/>
                    <a:pt x="14" y="19"/>
                    <a:pt x="14" y="19"/>
                  </a:cubicBezTo>
                  <a:close/>
                  <a:moveTo>
                    <a:pt x="34" y="9"/>
                  </a:moveTo>
                  <a:cubicBezTo>
                    <a:pt x="34" y="14"/>
                    <a:pt x="34" y="14"/>
                    <a:pt x="34" y="14"/>
                  </a:cubicBezTo>
                  <a:cubicBezTo>
                    <a:pt x="28" y="14"/>
                    <a:pt x="28" y="14"/>
                    <a:pt x="28" y="14"/>
                  </a:cubicBezTo>
                  <a:cubicBezTo>
                    <a:pt x="28" y="9"/>
                    <a:pt x="28" y="9"/>
                    <a:pt x="28" y="9"/>
                  </a:cubicBezTo>
                  <a:cubicBezTo>
                    <a:pt x="34" y="9"/>
                    <a:pt x="34" y="9"/>
                    <a:pt x="34" y="9"/>
                  </a:cubicBezTo>
                  <a:cubicBezTo>
                    <a:pt x="34" y="9"/>
                    <a:pt x="34" y="9"/>
                    <a:pt x="34" y="9"/>
                  </a:cubicBezTo>
                  <a:close/>
                  <a:moveTo>
                    <a:pt x="23" y="9"/>
                  </a:moveTo>
                  <a:cubicBezTo>
                    <a:pt x="23" y="14"/>
                    <a:pt x="23" y="14"/>
                    <a:pt x="23" y="14"/>
                  </a:cubicBezTo>
                  <a:cubicBezTo>
                    <a:pt x="18" y="14"/>
                    <a:pt x="18" y="14"/>
                    <a:pt x="18" y="14"/>
                  </a:cubicBezTo>
                  <a:cubicBezTo>
                    <a:pt x="18" y="9"/>
                    <a:pt x="18" y="9"/>
                    <a:pt x="18" y="9"/>
                  </a:cubicBezTo>
                  <a:cubicBezTo>
                    <a:pt x="23" y="9"/>
                    <a:pt x="23" y="9"/>
                    <a:pt x="23" y="9"/>
                  </a:cubicBezTo>
                  <a:cubicBezTo>
                    <a:pt x="23" y="9"/>
                    <a:pt x="23" y="9"/>
                    <a:pt x="23" y="9"/>
                  </a:cubicBezTo>
                  <a:close/>
                  <a:moveTo>
                    <a:pt x="14" y="9"/>
                  </a:moveTo>
                  <a:cubicBezTo>
                    <a:pt x="14" y="14"/>
                    <a:pt x="14" y="14"/>
                    <a:pt x="14" y="14"/>
                  </a:cubicBezTo>
                  <a:cubicBezTo>
                    <a:pt x="8" y="14"/>
                    <a:pt x="8" y="14"/>
                    <a:pt x="8" y="14"/>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sp>
        <p:nvSpPr>
          <p:cNvPr id="2295" name="Freeform 2151"/>
          <p:cNvSpPr>
            <a:spLocks/>
          </p:cNvSpPr>
          <p:nvPr/>
        </p:nvSpPr>
        <p:spPr bwMode="auto">
          <a:xfrm>
            <a:off x="6452247" y="1613637"/>
            <a:ext cx="560063" cy="769217"/>
          </a:xfrm>
          <a:custGeom>
            <a:avLst/>
            <a:gdLst>
              <a:gd name="T0" fmla="*/ 0 w 698"/>
              <a:gd name="T1" fmla="*/ 0 h 719"/>
              <a:gd name="T2" fmla="*/ 698 w 698"/>
              <a:gd name="T3" fmla="*/ 368 h 719"/>
              <a:gd name="T4" fmla="*/ 0 w 698"/>
              <a:gd name="T5" fmla="*/ 719 h 719"/>
              <a:gd name="T6" fmla="*/ 0 w 698"/>
              <a:gd name="T7" fmla="*/ 565 h 719"/>
              <a:gd name="T8" fmla="*/ 348 w 698"/>
              <a:gd name="T9" fmla="*/ 368 h 719"/>
              <a:gd name="T10" fmla="*/ 0 w 698"/>
              <a:gd name="T11" fmla="*/ 157 h 719"/>
              <a:gd name="T12" fmla="*/ 0 w 698"/>
              <a:gd name="T13" fmla="*/ 0 h 719"/>
            </a:gdLst>
            <a:ahLst/>
            <a:cxnLst>
              <a:cxn ang="0">
                <a:pos x="T0" y="T1"/>
              </a:cxn>
              <a:cxn ang="0">
                <a:pos x="T2" y="T3"/>
              </a:cxn>
              <a:cxn ang="0">
                <a:pos x="T4" y="T5"/>
              </a:cxn>
              <a:cxn ang="0">
                <a:pos x="T6" y="T7"/>
              </a:cxn>
              <a:cxn ang="0">
                <a:pos x="T8" y="T9"/>
              </a:cxn>
              <a:cxn ang="0">
                <a:pos x="T10" y="T11"/>
              </a:cxn>
              <a:cxn ang="0">
                <a:pos x="T12" y="T13"/>
              </a:cxn>
            </a:cxnLst>
            <a:rect l="0" t="0" r="r" b="b"/>
            <a:pathLst>
              <a:path w="698" h="719">
                <a:moveTo>
                  <a:pt x="0" y="0"/>
                </a:moveTo>
                <a:lnTo>
                  <a:pt x="698" y="368"/>
                </a:lnTo>
                <a:lnTo>
                  <a:pt x="0" y="719"/>
                </a:lnTo>
                <a:lnTo>
                  <a:pt x="0" y="565"/>
                </a:lnTo>
                <a:lnTo>
                  <a:pt x="348" y="368"/>
                </a:lnTo>
                <a:lnTo>
                  <a:pt x="0" y="157"/>
                </a:lnTo>
                <a:lnTo>
                  <a:pt x="0" y="0"/>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96" name="Freeform 2152"/>
          <p:cNvSpPr>
            <a:spLocks noEditPoints="1"/>
          </p:cNvSpPr>
          <p:nvPr/>
        </p:nvSpPr>
        <p:spPr bwMode="auto">
          <a:xfrm>
            <a:off x="7467806" y="1463869"/>
            <a:ext cx="1214215" cy="1199494"/>
          </a:xfrm>
          <a:custGeom>
            <a:avLst/>
            <a:gdLst>
              <a:gd name="T0" fmla="*/ 570 w 570"/>
              <a:gd name="T1" fmla="*/ 283 h 569"/>
              <a:gd name="T2" fmla="*/ 0 w 570"/>
              <a:gd name="T3" fmla="*/ 283 h 569"/>
              <a:gd name="T4" fmla="*/ 389 w 570"/>
              <a:gd name="T5" fmla="*/ 518 h 569"/>
              <a:gd name="T6" fmla="*/ 374 w 570"/>
              <a:gd name="T7" fmla="*/ 370 h 569"/>
              <a:gd name="T8" fmla="*/ 371 w 570"/>
              <a:gd name="T9" fmla="*/ 253 h 569"/>
              <a:gd name="T10" fmla="*/ 423 w 570"/>
              <a:gd name="T11" fmla="*/ 256 h 569"/>
              <a:gd name="T12" fmla="*/ 459 w 570"/>
              <a:gd name="T13" fmla="*/ 268 h 569"/>
              <a:gd name="T14" fmla="*/ 477 w 570"/>
              <a:gd name="T15" fmla="*/ 253 h 569"/>
              <a:gd name="T16" fmla="*/ 459 w 570"/>
              <a:gd name="T17" fmla="*/ 247 h 569"/>
              <a:gd name="T18" fmla="*/ 441 w 570"/>
              <a:gd name="T19" fmla="*/ 235 h 569"/>
              <a:gd name="T20" fmla="*/ 420 w 570"/>
              <a:gd name="T21" fmla="*/ 223 h 569"/>
              <a:gd name="T22" fmla="*/ 386 w 570"/>
              <a:gd name="T23" fmla="*/ 241 h 569"/>
              <a:gd name="T24" fmla="*/ 365 w 570"/>
              <a:gd name="T25" fmla="*/ 217 h 569"/>
              <a:gd name="T26" fmla="*/ 398 w 570"/>
              <a:gd name="T27" fmla="*/ 177 h 569"/>
              <a:gd name="T28" fmla="*/ 423 w 570"/>
              <a:gd name="T29" fmla="*/ 171 h 569"/>
              <a:gd name="T30" fmla="*/ 450 w 570"/>
              <a:gd name="T31" fmla="*/ 156 h 569"/>
              <a:gd name="T32" fmla="*/ 447 w 570"/>
              <a:gd name="T33" fmla="*/ 132 h 569"/>
              <a:gd name="T34" fmla="*/ 435 w 570"/>
              <a:gd name="T35" fmla="*/ 138 h 569"/>
              <a:gd name="T36" fmla="*/ 417 w 570"/>
              <a:gd name="T37" fmla="*/ 144 h 569"/>
              <a:gd name="T38" fmla="*/ 444 w 570"/>
              <a:gd name="T39" fmla="*/ 84 h 569"/>
              <a:gd name="T40" fmla="*/ 326 w 570"/>
              <a:gd name="T41" fmla="*/ 33 h 569"/>
              <a:gd name="T42" fmla="*/ 272 w 570"/>
              <a:gd name="T43" fmla="*/ 129 h 569"/>
              <a:gd name="T44" fmla="*/ 236 w 570"/>
              <a:gd name="T45" fmla="*/ 63 h 569"/>
              <a:gd name="T46" fmla="*/ 209 w 570"/>
              <a:gd name="T47" fmla="*/ 39 h 569"/>
              <a:gd name="T48" fmla="*/ 181 w 570"/>
              <a:gd name="T49" fmla="*/ 69 h 569"/>
              <a:gd name="T50" fmla="*/ 218 w 570"/>
              <a:gd name="T51" fmla="*/ 129 h 569"/>
              <a:gd name="T52" fmla="*/ 178 w 570"/>
              <a:gd name="T53" fmla="*/ 93 h 569"/>
              <a:gd name="T54" fmla="*/ 133 w 570"/>
              <a:gd name="T55" fmla="*/ 147 h 569"/>
              <a:gd name="T56" fmla="*/ 172 w 570"/>
              <a:gd name="T57" fmla="*/ 141 h 569"/>
              <a:gd name="T58" fmla="*/ 221 w 570"/>
              <a:gd name="T59" fmla="*/ 211 h 569"/>
              <a:gd name="T60" fmla="*/ 142 w 570"/>
              <a:gd name="T61" fmla="*/ 301 h 569"/>
              <a:gd name="T62" fmla="*/ 94 w 570"/>
              <a:gd name="T63" fmla="*/ 292 h 569"/>
              <a:gd name="T64" fmla="*/ 121 w 570"/>
              <a:gd name="T65" fmla="*/ 310 h 569"/>
              <a:gd name="T66" fmla="*/ 127 w 570"/>
              <a:gd name="T67" fmla="*/ 349 h 569"/>
              <a:gd name="T68" fmla="*/ 245 w 570"/>
              <a:gd name="T69" fmla="*/ 398 h 569"/>
              <a:gd name="T70" fmla="*/ 202 w 570"/>
              <a:gd name="T71" fmla="*/ 527 h 569"/>
              <a:gd name="T72" fmla="*/ 389 w 570"/>
              <a:gd name="T73" fmla="*/ 518 h 569"/>
              <a:gd name="T74" fmla="*/ 519 w 570"/>
              <a:gd name="T75" fmla="*/ 346 h 569"/>
              <a:gd name="T76" fmla="*/ 519 w 570"/>
              <a:gd name="T77" fmla="*/ 355 h 569"/>
              <a:gd name="T78" fmla="*/ 534 w 570"/>
              <a:gd name="T79" fmla="*/ 343 h 569"/>
              <a:gd name="T80" fmla="*/ 471 w 570"/>
              <a:gd name="T81" fmla="*/ 458 h 569"/>
              <a:gd name="T82" fmla="*/ 157 w 570"/>
              <a:gd name="T83" fmla="*/ 506 h 569"/>
              <a:gd name="T84" fmla="*/ 142 w 570"/>
              <a:gd name="T85" fmla="*/ 379 h 569"/>
              <a:gd name="T86" fmla="*/ 127 w 570"/>
              <a:gd name="T87" fmla="*/ 364 h 569"/>
              <a:gd name="T88" fmla="*/ 61 w 570"/>
              <a:gd name="T89" fmla="*/ 310 h 569"/>
              <a:gd name="T90" fmla="*/ 28 w 570"/>
              <a:gd name="T91" fmla="*/ 283 h 569"/>
              <a:gd name="T92" fmla="*/ 326 w 570"/>
              <a:gd name="T93" fmla="*/ 123 h 569"/>
              <a:gd name="T94" fmla="*/ 326 w 570"/>
              <a:gd name="T95" fmla="*/ 123 h 569"/>
              <a:gd name="T96" fmla="*/ 389 w 570"/>
              <a:gd name="T97" fmla="*/ 174 h 569"/>
              <a:gd name="T98" fmla="*/ 377 w 570"/>
              <a:gd name="T99" fmla="*/ 147 h 569"/>
              <a:gd name="T100" fmla="*/ 483 w 570"/>
              <a:gd name="T101" fmla="*/ 208 h 569"/>
              <a:gd name="T102" fmla="*/ 477 w 570"/>
              <a:gd name="T103" fmla="*/ 232 h 569"/>
              <a:gd name="T104" fmla="*/ 178 w 570"/>
              <a:gd name="T105" fmla="*/ 319 h 569"/>
              <a:gd name="T106" fmla="*/ 139 w 570"/>
              <a:gd name="T107" fmla="*/ 307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0" h="569">
                <a:moveTo>
                  <a:pt x="284" y="0"/>
                </a:moveTo>
                <a:cubicBezTo>
                  <a:pt x="441" y="0"/>
                  <a:pt x="570" y="126"/>
                  <a:pt x="570" y="283"/>
                </a:cubicBezTo>
                <a:cubicBezTo>
                  <a:pt x="570" y="443"/>
                  <a:pt x="441" y="569"/>
                  <a:pt x="284" y="569"/>
                </a:cubicBezTo>
                <a:cubicBezTo>
                  <a:pt x="127" y="569"/>
                  <a:pt x="0" y="443"/>
                  <a:pt x="0" y="283"/>
                </a:cubicBezTo>
                <a:cubicBezTo>
                  <a:pt x="0" y="126"/>
                  <a:pt x="127" y="0"/>
                  <a:pt x="284" y="0"/>
                </a:cubicBezTo>
                <a:close/>
                <a:moveTo>
                  <a:pt x="389" y="518"/>
                </a:moveTo>
                <a:cubicBezTo>
                  <a:pt x="380" y="470"/>
                  <a:pt x="407" y="389"/>
                  <a:pt x="392" y="373"/>
                </a:cubicBezTo>
                <a:cubicBezTo>
                  <a:pt x="386" y="370"/>
                  <a:pt x="380" y="367"/>
                  <a:pt x="374" y="370"/>
                </a:cubicBezTo>
                <a:cubicBezTo>
                  <a:pt x="362" y="373"/>
                  <a:pt x="350" y="379"/>
                  <a:pt x="341" y="376"/>
                </a:cubicBezTo>
                <a:cubicBezTo>
                  <a:pt x="290" y="352"/>
                  <a:pt x="320" y="271"/>
                  <a:pt x="371" y="253"/>
                </a:cubicBezTo>
                <a:cubicBezTo>
                  <a:pt x="380" y="250"/>
                  <a:pt x="389" y="250"/>
                  <a:pt x="398" y="250"/>
                </a:cubicBezTo>
                <a:cubicBezTo>
                  <a:pt x="414" y="247"/>
                  <a:pt x="423" y="247"/>
                  <a:pt x="423" y="256"/>
                </a:cubicBezTo>
                <a:cubicBezTo>
                  <a:pt x="423" y="268"/>
                  <a:pt x="447" y="277"/>
                  <a:pt x="453" y="277"/>
                </a:cubicBezTo>
                <a:cubicBezTo>
                  <a:pt x="456" y="277"/>
                  <a:pt x="456" y="268"/>
                  <a:pt x="459" y="268"/>
                </a:cubicBezTo>
                <a:cubicBezTo>
                  <a:pt x="480" y="268"/>
                  <a:pt x="495" y="280"/>
                  <a:pt x="498" y="271"/>
                </a:cubicBezTo>
                <a:cubicBezTo>
                  <a:pt x="504" y="241"/>
                  <a:pt x="501" y="256"/>
                  <a:pt x="477" y="253"/>
                </a:cubicBezTo>
                <a:cubicBezTo>
                  <a:pt x="468" y="250"/>
                  <a:pt x="474" y="235"/>
                  <a:pt x="465" y="235"/>
                </a:cubicBezTo>
                <a:cubicBezTo>
                  <a:pt x="459" y="232"/>
                  <a:pt x="468" y="253"/>
                  <a:pt x="459" y="247"/>
                </a:cubicBezTo>
                <a:cubicBezTo>
                  <a:pt x="447" y="238"/>
                  <a:pt x="441" y="217"/>
                  <a:pt x="429" y="214"/>
                </a:cubicBezTo>
                <a:cubicBezTo>
                  <a:pt x="414" y="211"/>
                  <a:pt x="438" y="226"/>
                  <a:pt x="441" y="235"/>
                </a:cubicBezTo>
                <a:cubicBezTo>
                  <a:pt x="444" y="244"/>
                  <a:pt x="432" y="256"/>
                  <a:pt x="426" y="247"/>
                </a:cubicBezTo>
                <a:cubicBezTo>
                  <a:pt x="423" y="244"/>
                  <a:pt x="438" y="235"/>
                  <a:pt x="420" y="223"/>
                </a:cubicBezTo>
                <a:cubicBezTo>
                  <a:pt x="417" y="217"/>
                  <a:pt x="407" y="217"/>
                  <a:pt x="401" y="223"/>
                </a:cubicBezTo>
                <a:cubicBezTo>
                  <a:pt x="392" y="232"/>
                  <a:pt x="389" y="241"/>
                  <a:pt x="386" y="241"/>
                </a:cubicBezTo>
                <a:cubicBezTo>
                  <a:pt x="377" y="247"/>
                  <a:pt x="371" y="247"/>
                  <a:pt x="362" y="244"/>
                </a:cubicBezTo>
                <a:cubicBezTo>
                  <a:pt x="350" y="241"/>
                  <a:pt x="353" y="214"/>
                  <a:pt x="365" y="217"/>
                </a:cubicBezTo>
                <a:cubicBezTo>
                  <a:pt x="401" y="226"/>
                  <a:pt x="368" y="205"/>
                  <a:pt x="377" y="199"/>
                </a:cubicBezTo>
                <a:cubicBezTo>
                  <a:pt x="380" y="196"/>
                  <a:pt x="392" y="187"/>
                  <a:pt x="398" y="177"/>
                </a:cubicBezTo>
                <a:cubicBezTo>
                  <a:pt x="404" y="171"/>
                  <a:pt x="401" y="153"/>
                  <a:pt x="414" y="156"/>
                </a:cubicBezTo>
                <a:cubicBezTo>
                  <a:pt x="420" y="156"/>
                  <a:pt x="417" y="168"/>
                  <a:pt x="423" y="171"/>
                </a:cubicBezTo>
                <a:cubicBezTo>
                  <a:pt x="426" y="174"/>
                  <a:pt x="435" y="171"/>
                  <a:pt x="441" y="171"/>
                </a:cubicBezTo>
                <a:cubicBezTo>
                  <a:pt x="450" y="171"/>
                  <a:pt x="450" y="165"/>
                  <a:pt x="450" y="156"/>
                </a:cubicBezTo>
                <a:cubicBezTo>
                  <a:pt x="450" y="144"/>
                  <a:pt x="471" y="147"/>
                  <a:pt x="471" y="141"/>
                </a:cubicBezTo>
                <a:cubicBezTo>
                  <a:pt x="468" y="132"/>
                  <a:pt x="447" y="144"/>
                  <a:pt x="447" y="132"/>
                </a:cubicBezTo>
                <a:cubicBezTo>
                  <a:pt x="447" y="117"/>
                  <a:pt x="465" y="114"/>
                  <a:pt x="453" y="111"/>
                </a:cubicBezTo>
                <a:cubicBezTo>
                  <a:pt x="444" y="108"/>
                  <a:pt x="432" y="117"/>
                  <a:pt x="435" y="138"/>
                </a:cubicBezTo>
                <a:cubicBezTo>
                  <a:pt x="438" y="159"/>
                  <a:pt x="441" y="168"/>
                  <a:pt x="426" y="162"/>
                </a:cubicBezTo>
                <a:cubicBezTo>
                  <a:pt x="414" y="153"/>
                  <a:pt x="429" y="138"/>
                  <a:pt x="417" y="144"/>
                </a:cubicBezTo>
                <a:cubicBezTo>
                  <a:pt x="407" y="150"/>
                  <a:pt x="401" y="153"/>
                  <a:pt x="401" y="138"/>
                </a:cubicBezTo>
                <a:cubicBezTo>
                  <a:pt x="401" y="126"/>
                  <a:pt x="426" y="90"/>
                  <a:pt x="444" y="84"/>
                </a:cubicBezTo>
                <a:cubicBezTo>
                  <a:pt x="411" y="57"/>
                  <a:pt x="371" y="39"/>
                  <a:pt x="326" y="33"/>
                </a:cubicBezTo>
                <a:cubicBezTo>
                  <a:pt x="326" y="33"/>
                  <a:pt x="326" y="33"/>
                  <a:pt x="326" y="33"/>
                </a:cubicBezTo>
                <a:cubicBezTo>
                  <a:pt x="326" y="57"/>
                  <a:pt x="326" y="72"/>
                  <a:pt x="323" y="84"/>
                </a:cubicBezTo>
                <a:cubicBezTo>
                  <a:pt x="323" y="99"/>
                  <a:pt x="278" y="102"/>
                  <a:pt x="272" y="129"/>
                </a:cubicBezTo>
                <a:cubicBezTo>
                  <a:pt x="266" y="153"/>
                  <a:pt x="257" y="138"/>
                  <a:pt x="242" y="120"/>
                </a:cubicBezTo>
                <a:cubicBezTo>
                  <a:pt x="227" y="102"/>
                  <a:pt x="245" y="78"/>
                  <a:pt x="236" y="63"/>
                </a:cubicBezTo>
                <a:cubicBezTo>
                  <a:pt x="230" y="48"/>
                  <a:pt x="202" y="69"/>
                  <a:pt x="202" y="54"/>
                </a:cubicBezTo>
                <a:cubicBezTo>
                  <a:pt x="202" y="48"/>
                  <a:pt x="209" y="42"/>
                  <a:pt x="209" y="39"/>
                </a:cubicBezTo>
                <a:cubicBezTo>
                  <a:pt x="205" y="42"/>
                  <a:pt x="202" y="42"/>
                  <a:pt x="199" y="42"/>
                </a:cubicBezTo>
                <a:cubicBezTo>
                  <a:pt x="190" y="48"/>
                  <a:pt x="184" y="66"/>
                  <a:pt x="181" y="69"/>
                </a:cubicBezTo>
                <a:cubicBezTo>
                  <a:pt x="172" y="81"/>
                  <a:pt x="193" y="78"/>
                  <a:pt x="202" y="90"/>
                </a:cubicBezTo>
                <a:cubicBezTo>
                  <a:pt x="215" y="108"/>
                  <a:pt x="224" y="120"/>
                  <a:pt x="218" y="129"/>
                </a:cubicBezTo>
                <a:cubicBezTo>
                  <a:pt x="215" y="138"/>
                  <a:pt x="178" y="129"/>
                  <a:pt x="184" y="114"/>
                </a:cubicBezTo>
                <a:cubicBezTo>
                  <a:pt x="193" y="99"/>
                  <a:pt x="187" y="96"/>
                  <a:pt x="178" y="93"/>
                </a:cubicBezTo>
                <a:cubicBezTo>
                  <a:pt x="169" y="93"/>
                  <a:pt x="169" y="105"/>
                  <a:pt x="169" y="120"/>
                </a:cubicBezTo>
                <a:cubicBezTo>
                  <a:pt x="169" y="132"/>
                  <a:pt x="145" y="135"/>
                  <a:pt x="133" y="147"/>
                </a:cubicBezTo>
                <a:cubicBezTo>
                  <a:pt x="121" y="162"/>
                  <a:pt x="142" y="174"/>
                  <a:pt x="160" y="180"/>
                </a:cubicBezTo>
                <a:cubicBezTo>
                  <a:pt x="178" y="187"/>
                  <a:pt x="166" y="156"/>
                  <a:pt x="172" y="141"/>
                </a:cubicBezTo>
                <a:cubicBezTo>
                  <a:pt x="178" y="120"/>
                  <a:pt x="199" y="138"/>
                  <a:pt x="215" y="156"/>
                </a:cubicBezTo>
                <a:cubicBezTo>
                  <a:pt x="227" y="174"/>
                  <a:pt x="248" y="199"/>
                  <a:pt x="221" y="211"/>
                </a:cubicBezTo>
                <a:cubicBezTo>
                  <a:pt x="175" y="229"/>
                  <a:pt x="157" y="250"/>
                  <a:pt x="148" y="268"/>
                </a:cubicBezTo>
                <a:cubicBezTo>
                  <a:pt x="139" y="286"/>
                  <a:pt x="148" y="295"/>
                  <a:pt x="142" y="301"/>
                </a:cubicBezTo>
                <a:cubicBezTo>
                  <a:pt x="136" y="307"/>
                  <a:pt x="136" y="298"/>
                  <a:pt x="130" y="283"/>
                </a:cubicBezTo>
                <a:cubicBezTo>
                  <a:pt x="124" y="274"/>
                  <a:pt x="103" y="274"/>
                  <a:pt x="94" y="292"/>
                </a:cubicBezTo>
                <a:cubicBezTo>
                  <a:pt x="88" y="295"/>
                  <a:pt x="88" y="304"/>
                  <a:pt x="88" y="313"/>
                </a:cubicBezTo>
                <a:cubicBezTo>
                  <a:pt x="88" y="343"/>
                  <a:pt x="109" y="304"/>
                  <a:pt x="121" y="310"/>
                </a:cubicBezTo>
                <a:cubicBezTo>
                  <a:pt x="136" y="313"/>
                  <a:pt x="109" y="316"/>
                  <a:pt x="112" y="328"/>
                </a:cubicBezTo>
                <a:cubicBezTo>
                  <a:pt x="115" y="340"/>
                  <a:pt x="133" y="322"/>
                  <a:pt x="127" y="349"/>
                </a:cubicBezTo>
                <a:cubicBezTo>
                  <a:pt x="124" y="364"/>
                  <a:pt x="148" y="352"/>
                  <a:pt x="163" y="346"/>
                </a:cubicBezTo>
                <a:cubicBezTo>
                  <a:pt x="196" y="334"/>
                  <a:pt x="221" y="389"/>
                  <a:pt x="245" y="398"/>
                </a:cubicBezTo>
                <a:cubicBezTo>
                  <a:pt x="272" y="407"/>
                  <a:pt x="281" y="413"/>
                  <a:pt x="275" y="425"/>
                </a:cubicBezTo>
                <a:cubicBezTo>
                  <a:pt x="257" y="461"/>
                  <a:pt x="221" y="485"/>
                  <a:pt x="202" y="527"/>
                </a:cubicBezTo>
                <a:cubicBezTo>
                  <a:pt x="227" y="536"/>
                  <a:pt x="257" y="539"/>
                  <a:pt x="284" y="539"/>
                </a:cubicBezTo>
                <a:cubicBezTo>
                  <a:pt x="323" y="539"/>
                  <a:pt x="356" y="533"/>
                  <a:pt x="389" y="518"/>
                </a:cubicBezTo>
                <a:close/>
                <a:moveTo>
                  <a:pt x="534" y="343"/>
                </a:moveTo>
                <a:cubicBezTo>
                  <a:pt x="528" y="343"/>
                  <a:pt x="522" y="346"/>
                  <a:pt x="519" y="346"/>
                </a:cubicBezTo>
                <a:cubicBezTo>
                  <a:pt x="504" y="340"/>
                  <a:pt x="513" y="280"/>
                  <a:pt x="492" y="283"/>
                </a:cubicBezTo>
                <a:cubicBezTo>
                  <a:pt x="483" y="286"/>
                  <a:pt x="498" y="331"/>
                  <a:pt x="519" y="355"/>
                </a:cubicBezTo>
                <a:cubicBezTo>
                  <a:pt x="522" y="358"/>
                  <a:pt x="525" y="355"/>
                  <a:pt x="531" y="355"/>
                </a:cubicBezTo>
                <a:cubicBezTo>
                  <a:pt x="531" y="352"/>
                  <a:pt x="534" y="346"/>
                  <a:pt x="534" y="343"/>
                </a:cubicBezTo>
                <a:close/>
                <a:moveTo>
                  <a:pt x="519" y="386"/>
                </a:moveTo>
                <a:cubicBezTo>
                  <a:pt x="495" y="379"/>
                  <a:pt x="477" y="434"/>
                  <a:pt x="471" y="458"/>
                </a:cubicBezTo>
                <a:cubicBezTo>
                  <a:pt x="492" y="437"/>
                  <a:pt x="507" y="413"/>
                  <a:pt x="519" y="386"/>
                </a:cubicBezTo>
                <a:close/>
                <a:moveTo>
                  <a:pt x="157" y="506"/>
                </a:moveTo>
                <a:cubicBezTo>
                  <a:pt x="160" y="482"/>
                  <a:pt x="163" y="455"/>
                  <a:pt x="157" y="452"/>
                </a:cubicBezTo>
                <a:cubicBezTo>
                  <a:pt x="136" y="434"/>
                  <a:pt x="121" y="407"/>
                  <a:pt x="142" y="379"/>
                </a:cubicBezTo>
                <a:cubicBezTo>
                  <a:pt x="145" y="376"/>
                  <a:pt x="148" y="373"/>
                  <a:pt x="148" y="367"/>
                </a:cubicBezTo>
                <a:cubicBezTo>
                  <a:pt x="151" y="358"/>
                  <a:pt x="142" y="364"/>
                  <a:pt x="127" y="364"/>
                </a:cubicBezTo>
                <a:cubicBezTo>
                  <a:pt x="112" y="364"/>
                  <a:pt x="124" y="340"/>
                  <a:pt x="94" y="337"/>
                </a:cubicBezTo>
                <a:cubicBezTo>
                  <a:pt x="64" y="334"/>
                  <a:pt x="64" y="328"/>
                  <a:pt x="61" y="310"/>
                </a:cubicBezTo>
                <a:cubicBezTo>
                  <a:pt x="61" y="292"/>
                  <a:pt x="43" y="274"/>
                  <a:pt x="28" y="271"/>
                </a:cubicBezTo>
                <a:cubicBezTo>
                  <a:pt x="28" y="274"/>
                  <a:pt x="28" y="280"/>
                  <a:pt x="28" y="283"/>
                </a:cubicBezTo>
                <a:cubicBezTo>
                  <a:pt x="28" y="379"/>
                  <a:pt x="82" y="464"/>
                  <a:pt x="157" y="506"/>
                </a:cubicBezTo>
                <a:close/>
                <a:moveTo>
                  <a:pt x="326" y="123"/>
                </a:moveTo>
                <a:cubicBezTo>
                  <a:pt x="338" y="129"/>
                  <a:pt x="350" y="120"/>
                  <a:pt x="347" y="111"/>
                </a:cubicBezTo>
                <a:cubicBezTo>
                  <a:pt x="338" y="96"/>
                  <a:pt x="311" y="105"/>
                  <a:pt x="326" y="123"/>
                </a:cubicBezTo>
                <a:close/>
                <a:moveTo>
                  <a:pt x="377" y="147"/>
                </a:moveTo>
                <a:cubicBezTo>
                  <a:pt x="386" y="147"/>
                  <a:pt x="392" y="165"/>
                  <a:pt x="389" y="174"/>
                </a:cubicBezTo>
                <a:cubicBezTo>
                  <a:pt x="383" y="193"/>
                  <a:pt x="368" y="180"/>
                  <a:pt x="365" y="168"/>
                </a:cubicBezTo>
                <a:cubicBezTo>
                  <a:pt x="365" y="156"/>
                  <a:pt x="368" y="147"/>
                  <a:pt x="377" y="147"/>
                </a:cubicBezTo>
                <a:close/>
                <a:moveTo>
                  <a:pt x="477" y="232"/>
                </a:moveTo>
                <a:cubicBezTo>
                  <a:pt x="468" y="223"/>
                  <a:pt x="471" y="211"/>
                  <a:pt x="483" y="208"/>
                </a:cubicBezTo>
                <a:cubicBezTo>
                  <a:pt x="504" y="205"/>
                  <a:pt x="531" y="226"/>
                  <a:pt x="513" y="232"/>
                </a:cubicBezTo>
                <a:cubicBezTo>
                  <a:pt x="504" y="235"/>
                  <a:pt x="489" y="235"/>
                  <a:pt x="477" y="232"/>
                </a:cubicBezTo>
                <a:close/>
                <a:moveTo>
                  <a:pt x="139" y="307"/>
                </a:moveTo>
                <a:cubicBezTo>
                  <a:pt x="148" y="307"/>
                  <a:pt x="172" y="313"/>
                  <a:pt x="178" y="319"/>
                </a:cubicBezTo>
                <a:cubicBezTo>
                  <a:pt x="184" y="328"/>
                  <a:pt x="160" y="325"/>
                  <a:pt x="145" y="319"/>
                </a:cubicBezTo>
                <a:cubicBezTo>
                  <a:pt x="136" y="316"/>
                  <a:pt x="130" y="310"/>
                  <a:pt x="139" y="30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nvGrpSpPr>
          <p:cNvPr id="2358" name="Group 2357"/>
          <p:cNvGrpSpPr/>
          <p:nvPr/>
        </p:nvGrpSpPr>
        <p:grpSpPr>
          <a:xfrm>
            <a:off x="4338317" y="1287937"/>
            <a:ext cx="1258446" cy="809871"/>
            <a:chOff x="15760700" y="1093788"/>
            <a:chExt cx="2136776" cy="1201738"/>
          </a:xfrm>
          <a:solidFill>
            <a:srgbClr val="92D050"/>
          </a:solidFill>
        </p:grpSpPr>
        <p:sp>
          <p:nvSpPr>
            <p:cNvPr id="2313" name="Freeform 2169"/>
            <p:cNvSpPr>
              <a:spLocks/>
            </p:cNvSpPr>
            <p:nvPr/>
          </p:nvSpPr>
          <p:spPr bwMode="auto">
            <a:xfrm>
              <a:off x="15779750" y="1093788"/>
              <a:ext cx="242888" cy="287338"/>
            </a:xfrm>
            <a:custGeom>
              <a:avLst/>
              <a:gdLst>
                <a:gd name="T0" fmla="*/ 52 w 65"/>
                <a:gd name="T1" fmla="*/ 76 h 76"/>
                <a:gd name="T2" fmla="*/ 52 w 65"/>
                <a:gd name="T3" fmla="*/ 32 h 76"/>
                <a:gd name="T4" fmla="*/ 53 w 65"/>
                <a:gd name="T5" fmla="*/ 15 h 76"/>
                <a:gd name="T6" fmla="*/ 52 w 65"/>
                <a:gd name="T7" fmla="*/ 15 h 76"/>
                <a:gd name="T8" fmla="*/ 50 w 65"/>
                <a:gd name="T9" fmla="*/ 27 h 76"/>
                <a:gd name="T10" fmla="*/ 39 w 65"/>
                <a:gd name="T11" fmla="*/ 76 h 76"/>
                <a:gd name="T12" fmla="*/ 26 w 65"/>
                <a:gd name="T13" fmla="*/ 76 h 76"/>
                <a:gd name="T14" fmla="*/ 14 w 65"/>
                <a:gd name="T15" fmla="*/ 28 h 76"/>
                <a:gd name="T16" fmla="*/ 12 w 65"/>
                <a:gd name="T17" fmla="*/ 15 h 76"/>
                <a:gd name="T18" fmla="*/ 12 w 65"/>
                <a:gd name="T19" fmla="*/ 15 h 76"/>
                <a:gd name="T20" fmla="*/ 12 w 65"/>
                <a:gd name="T21" fmla="*/ 36 h 76"/>
                <a:gd name="T22" fmla="*/ 12 w 65"/>
                <a:gd name="T23" fmla="*/ 76 h 76"/>
                <a:gd name="T24" fmla="*/ 0 w 65"/>
                <a:gd name="T25" fmla="*/ 76 h 76"/>
                <a:gd name="T26" fmla="*/ 0 w 65"/>
                <a:gd name="T27" fmla="*/ 0 h 76"/>
                <a:gd name="T28" fmla="*/ 21 w 65"/>
                <a:gd name="T29" fmla="*/ 0 h 76"/>
                <a:gd name="T30" fmla="*/ 31 w 65"/>
                <a:gd name="T31" fmla="*/ 46 h 76"/>
                <a:gd name="T32" fmla="*/ 33 w 65"/>
                <a:gd name="T33" fmla="*/ 58 h 76"/>
                <a:gd name="T34" fmla="*/ 33 w 65"/>
                <a:gd name="T35" fmla="*/ 58 h 76"/>
                <a:gd name="T36" fmla="*/ 34 w 65"/>
                <a:gd name="T37" fmla="*/ 55 h 76"/>
                <a:gd name="T38" fmla="*/ 35 w 65"/>
                <a:gd name="T39" fmla="*/ 46 h 76"/>
                <a:gd name="T40" fmla="*/ 45 w 65"/>
                <a:gd name="T41" fmla="*/ 0 h 76"/>
                <a:gd name="T42" fmla="*/ 65 w 65"/>
                <a:gd name="T43" fmla="*/ 0 h 76"/>
                <a:gd name="T44" fmla="*/ 65 w 65"/>
                <a:gd name="T45" fmla="*/ 76 h 76"/>
                <a:gd name="T46" fmla="*/ 52 w 65"/>
                <a:gd name="T4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6">
                  <a:moveTo>
                    <a:pt x="52" y="76"/>
                  </a:moveTo>
                  <a:cubicBezTo>
                    <a:pt x="52" y="32"/>
                    <a:pt x="52" y="32"/>
                    <a:pt x="52" y="32"/>
                  </a:cubicBezTo>
                  <a:cubicBezTo>
                    <a:pt x="52" y="28"/>
                    <a:pt x="52" y="22"/>
                    <a:pt x="53" y="15"/>
                  </a:cubicBezTo>
                  <a:cubicBezTo>
                    <a:pt x="52" y="15"/>
                    <a:pt x="52" y="15"/>
                    <a:pt x="52" y="15"/>
                  </a:cubicBezTo>
                  <a:cubicBezTo>
                    <a:pt x="52" y="18"/>
                    <a:pt x="51" y="22"/>
                    <a:pt x="50" y="27"/>
                  </a:cubicBezTo>
                  <a:cubicBezTo>
                    <a:pt x="39" y="76"/>
                    <a:pt x="39" y="76"/>
                    <a:pt x="39" y="76"/>
                  </a:cubicBezTo>
                  <a:cubicBezTo>
                    <a:pt x="26" y="76"/>
                    <a:pt x="26" y="76"/>
                    <a:pt x="26" y="76"/>
                  </a:cubicBezTo>
                  <a:cubicBezTo>
                    <a:pt x="14" y="28"/>
                    <a:pt x="14" y="28"/>
                    <a:pt x="14" y="28"/>
                  </a:cubicBezTo>
                  <a:cubicBezTo>
                    <a:pt x="12" y="15"/>
                    <a:pt x="12" y="15"/>
                    <a:pt x="12" y="15"/>
                  </a:cubicBezTo>
                  <a:cubicBezTo>
                    <a:pt x="12" y="15"/>
                    <a:pt x="12" y="15"/>
                    <a:pt x="12" y="15"/>
                  </a:cubicBezTo>
                  <a:cubicBezTo>
                    <a:pt x="12" y="22"/>
                    <a:pt x="12" y="29"/>
                    <a:pt x="12" y="36"/>
                  </a:cubicBezTo>
                  <a:cubicBezTo>
                    <a:pt x="12" y="76"/>
                    <a:pt x="12" y="76"/>
                    <a:pt x="12" y="76"/>
                  </a:cubicBezTo>
                  <a:cubicBezTo>
                    <a:pt x="0" y="76"/>
                    <a:pt x="0" y="76"/>
                    <a:pt x="0" y="76"/>
                  </a:cubicBezTo>
                  <a:cubicBezTo>
                    <a:pt x="0" y="0"/>
                    <a:pt x="0" y="0"/>
                    <a:pt x="0" y="0"/>
                  </a:cubicBezTo>
                  <a:cubicBezTo>
                    <a:pt x="21" y="0"/>
                    <a:pt x="21" y="0"/>
                    <a:pt x="21" y="0"/>
                  </a:cubicBezTo>
                  <a:cubicBezTo>
                    <a:pt x="31" y="46"/>
                    <a:pt x="31" y="46"/>
                    <a:pt x="31" y="46"/>
                  </a:cubicBezTo>
                  <a:cubicBezTo>
                    <a:pt x="32" y="51"/>
                    <a:pt x="33" y="55"/>
                    <a:pt x="33" y="58"/>
                  </a:cubicBezTo>
                  <a:cubicBezTo>
                    <a:pt x="33" y="58"/>
                    <a:pt x="33" y="58"/>
                    <a:pt x="33" y="58"/>
                  </a:cubicBezTo>
                  <a:cubicBezTo>
                    <a:pt x="34" y="55"/>
                    <a:pt x="34" y="55"/>
                    <a:pt x="34" y="55"/>
                  </a:cubicBezTo>
                  <a:cubicBezTo>
                    <a:pt x="34" y="51"/>
                    <a:pt x="35" y="48"/>
                    <a:pt x="35" y="46"/>
                  </a:cubicBezTo>
                  <a:cubicBezTo>
                    <a:pt x="45" y="0"/>
                    <a:pt x="45" y="0"/>
                    <a:pt x="45" y="0"/>
                  </a:cubicBezTo>
                  <a:cubicBezTo>
                    <a:pt x="65" y="0"/>
                    <a:pt x="65" y="0"/>
                    <a:pt x="65" y="0"/>
                  </a:cubicBezTo>
                  <a:cubicBezTo>
                    <a:pt x="65" y="76"/>
                    <a:pt x="65" y="76"/>
                    <a:pt x="65" y="76"/>
                  </a:cubicBezTo>
                  <a:lnTo>
                    <a:pt x="5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14" name="Freeform 2170"/>
            <p:cNvSpPr>
              <a:spLocks noEditPoints="1"/>
            </p:cNvSpPr>
            <p:nvPr/>
          </p:nvSpPr>
          <p:spPr bwMode="auto">
            <a:xfrm>
              <a:off x="16060738" y="1093788"/>
              <a:ext cx="203200" cy="293688"/>
            </a:xfrm>
            <a:custGeom>
              <a:avLst/>
              <a:gdLst>
                <a:gd name="T0" fmla="*/ 27 w 54"/>
                <a:gd name="T1" fmla="*/ 78 h 78"/>
                <a:gd name="T2" fmla="*/ 7 w 54"/>
                <a:gd name="T3" fmla="*/ 68 h 78"/>
                <a:gd name="T4" fmla="*/ 0 w 54"/>
                <a:gd name="T5" fmla="*/ 40 h 78"/>
                <a:gd name="T6" fmla="*/ 7 w 54"/>
                <a:gd name="T7" fmla="*/ 11 h 78"/>
                <a:gd name="T8" fmla="*/ 27 w 54"/>
                <a:gd name="T9" fmla="*/ 0 h 78"/>
                <a:gd name="T10" fmla="*/ 47 w 54"/>
                <a:gd name="T11" fmla="*/ 10 h 78"/>
                <a:gd name="T12" fmla="*/ 54 w 54"/>
                <a:gd name="T13" fmla="*/ 39 h 78"/>
                <a:gd name="T14" fmla="*/ 47 w 54"/>
                <a:gd name="T15" fmla="*/ 68 h 78"/>
                <a:gd name="T16" fmla="*/ 27 w 54"/>
                <a:gd name="T17" fmla="*/ 78 h 78"/>
                <a:gd name="T18" fmla="*/ 27 w 54"/>
                <a:gd name="T19" fmla="*/ 13 h 78"/>
                <a:gd name="T20" fmla="*/ 15 w 54"/>
                <a:gd name="T21" fmla="*/ 39 h 78"/>
                <a:gd name="T22" fmla="*/ 27 w 54"/>
                <a:gd name="T23" fmla="*/ 66 h 78"/>
                <a:gd name="T24" fmla="*/ 36 w 54"/>
                <a:gd name="T25" fmla="*/ 59 h 78"/>
                <a:gd name="T26" fmla="*/ 39 w 54"/>
                <a:gd name="T27" fmla="*/ 40 h 78"/>
                <a:gd name="T28" fmla="*/ 27 w 54"/>
                <a:gd name="T29" fmla="*/ 1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78">
                  <a:moveTo>
                    <a:pt x="27" y="78"/>
                  </a:moveTo>
                  <a:cubicBezTo>
                    <a:pt x="18" y="78"/>
                    <a:pt x="11" y="75"/>
                    <a:pt x="7" y="68"/>
                  </a:cubicBezTo>
                  <a:cubicBezTo>
                    <a:pt x="2" y="62"/>
                    <a:pt x="0" y="52"/>
                    <a:pt x="0" y="40"/>
                  </a:cubicBezTo>
                  <a:cubicBezTo>
                    <a:pt x="0" y="28"/>
                    <a:pt x="2" y="18"/>
                    <a:pt x="7" y="11"/>
                  </a:cubicBezTo>
                  <a:cubicBezTo>
                    <a:pt x="12" y="4"/>
                    <a:pt x="19" y="0"/>
                    <a:pt x="27" y="0"/>
                  </a:cubicBezTo>
                  <a:cubicBezTo>
                    <a:pt x="36" y="0"/>
                    <a:pt x="43" y="4"/>
                    <a:pt x="47" y="10"/>
                  </a:cubicBezTo>
                  <a:cubicBezTo>
                    <a:pt x="52" y="17"/>
                    <a:pt x="54" y="26"/>
                    <a:pt x="54" y="39"/>
                  </a:cubicBezTo>
                  <a:cubicBezTo>
                    <a:pt x="54" y="52"/>
                    <a:pt x="51" y="61"/>
                    <a:pt x="47" y="68"/>
                  </a:cubicBezTo>
                  <a:cubicBezTo>
                    <a:pt x="42" y="75"/>
                    <a:pt x="35" y="78"/>
                    <a:pt x="27" y="78"/>
                  </a:cubicBezTo>
                  <a:close/>
                  <a:moveTo>
                    <a:pt x="27" y="13"/>
                  </a:moveTo>
                  <a:cubicBezTo>
                    <a:pt x="19" y="13"/>
                    <a:pt x="15" y="22"/>
                    <a:pt x="15" y="39"/>
                  </a:cubicBezTo>
                  <a:cubicBezTo>
                    <a:pt x="15" y="57"/>
                    <a:pt x="19" y="66"/>
                    <a:pt x="27" y="66"/>
                  </a:cubicBezTo>
                  <a:cubicBezTo>
                    <a:pt x="31" y="66"/>
                    <a:pt x="34" y="63"/>
                    <a:pt x="36" y="59"/>
                  </a:cubicBezTo>
                  <a:cubicBezTo>
                    <a:pt x="38" y="55"/>
                    <a:pt x="39" y="48"/>
                    <a:pt x="39" y="40"/>
                  </a:cubicBezTo>
                  <a:cubicBezTo>
                    <a:pt x="39" y="22"/>
                    <a:pt x="35" y="13"/>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15" name="Freeform 2171"/>
            <p:cNvSpPr>
              <a:spLocks noEditPoints="1"/>
            </p:cNvSpPr>
            <p:nvPr/>
          </p:nvSpPr>
          <p:spPr bwMode="auto">
            <a:xfrm>
              <a:off x="16300450" y="1093788"/>
              <a:ext cx="177800" cy="287338"/>
            </a:xfrm>
            <a:custGeom>
              <a:avLst/>
              <a:gdLst>
                <a:gd name="T0" fmla="*/ 31 w 47"/>
                <a:gd name="T1" fmla="*/ 76 h 76"/>
                <a:gd name="T2" fmla="*/ 25 w 47"/>
                <a:gd name="T3" fmla="*/ 57 h 76"/>
                <a:gd name="T4" fmla="*/ 17 w 47"/>
                <a:gd name="T5" fmla="*/ 47 h 76"/>
                <a:gd name="T6" fmla="*/ 15 w 47"/>
                <a:gd name="T7" fmla="*/ 47 h 76"/>
                <a:gd name="T8" fmla="*/ 15 w 47"/>
                <a:gd name="T9" fmla="*/ 76 h 76"/>
                <a:gd name="T10" fmla="*/ 0 w 47"/>
                <a:gd name="T11" fmla="*/ 76 h 76"/>
                <a:gd name="T12" fmla="*/ 0 w 47"/>
                <a:gd name="T13" fmla="*/ 0 h 76"/>
                <a:gd name="T14" fmla="*/ 21 w 47"/>
                <a:gd name="T15" fmla="*/ 0 h 76"/>
                <a:gd name="T16" fmla="*/ 44 w 47"/>
                <a:gd name="T17" fmla="*/ 21 h 76"/>
                <a:gd name="T18" fmla="*/ 31 w 47"/>
                <a:gd name="T19" fmla="*/ 41 h 76"/>
                <a:gd name="T20" fmla="*/ 31 w 47"/>
                <a:gd name="T21" fmla="*/ 41 h 76"/>
                <a:gd name="T22" fmla="*/ 40 w 47"/>
                <a:gd name="T23" fmla="*/ 55 h 76"/>
                <a:gd name="T24" fmla="*/ 47 w 47"/>
                <a:gd name="T25" fmla="*/ 76 h 76"/>
                <a:gd name="T26" fmla="*/ 31 w 47"/>
                <a:gd name="T27" fmla="*/ 76 h 76"/>
                <a:gd name="T28" fmla="*/ 15 w 47"/>
                <a:gd name="T29" fmla="*/ 12 h 76"/>
                <a:gd name="T30" fmla="*/ 15 w 47"/>
                <a:gd name="T31" fmla="*/ 34 h 76"/>
                <a:gd name="T32" fmla="*/ 19 w 47"/>
                <a:gd name="T33" fmla="*/ 34 h 76"/>
                <a:gd name="T34" fmla="*/ 26 w 47"/>
                <a:gd name="T35" fmla="*/ 31 h 76"/>
                <a:gd name="T36" fmla="*/ 29 w 47"/>
                <a:gd name="T37" fmla="*/ 23 h 76"/>
                <a:gd name="T38" fmla="*/ 26 w 47"/>
                <a:gd name="T39" fmla="*/ 15 h 76"/>
                <a:gd name="T40" fmla="*/ 19 w 47"/>
                <a:gd name="T41" fmla="*/ 12 h 76"/>
                <a:gd name="T42" fmla="*/ 15 w 47"/>
                <a:gd name="T43"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76">
                  <a:moveTo>
                    <a:pt x="31" y="76"/>
                  </a:moveTo>
                  <a:cubicBezTo>
                    <a:pt x="25" y="57"/>
                    <a:pt x="25" y="57"/>
                    <a:pt x="25" y="57"/>
                  </a:cubicBezTo>
                  <a:cubicBezTo>
                    <a:pt x="23" y="50"/>
                    <a:pt x="20" y="47"/>
                    <a:pt x="17" y="47"/>
                  </a:cubicBezTo>
                  <a:cubicBezTo>
                    <a:pt x="15" y="47"/>
                    <a:pt x="15" y="47"/>
                    <a:pt x="15" y="47"/>
                  </a:cubicBezTo>
                  <a:cubicBezTo>
                    <a:pt x="15" y="76"/>
                    <a:pt x="15" y="76"/>
                    <a:pt x="15" y="76"/>
                  </a:cubicBezTo>
                  <a:cubicBezTo>
                    <a:pt x="0" y="76"/>
                    <a:pt x="0" y="76"/>
                    <a:pt x="0" y="76"/>
                  </a:cubicBezTo>
                  <a:cubicBezTo>
                    <a:pt x="0" y="0"/>
                    <a:pt x="0" y="0"/>
                    <a:pt x="0" y="0"/>
                  </a:cubicBezTo>
                  <a:cubicBezTo>
                    <a:pt x="21" y="0"/>
                    <a:pt x="21" y="0"/>
                    <a:pt x="21" y="0"/>
                  </a:cubicBezTo>
                  <a:cubicBezTo>
                    <a:pt x="36" y="0"/>
                    <a:pt x="44" y="7"/>
                    <a:pt x="44" y="21"/>
                  </a:cubicBezTo>
                  <a:cubicBezTo>
                    <a:pt x="44" y="31"/>
                    <a:pt x="39" y="38"/>
                    <a:pt x="31" y="41"/>
                  </a:cubicBezTo>
                  <a:cubicBezTo>
                    <a:pt x="31" y="41"/>
                    <a:pt x="31" y="41"/>
                    <a:pt x="31" y="41"/>
                  </a:cubicBezTo>
                  <a:cubicBezTo>
                    <a:pt x="35" y="43"/>
                    <a:pt x="38" y="47"/>
                    <a:pt x="40" y="55"/>
                  </a:cubicBezTo>
                  <a:cubicBezTo>
                    <a:pt x="47" y="76"/>
                    <a:pt x="47" y="76"/>
                    <a:pt x="47" y="76"/>
                  </a:cubicBezTo>
                  <a:lnTo>
                    <a:pt x="31" y="76"/>
                  </a:lnTo>
                  <a:close/>
                  <a:moveTo>
                    <a:pt x="15" y="12"/>
                  </a:moveTo>
                  <a:cubicBezTo>
                    <a:pt x="15" y="34"/>
                    <a:pt x="15" y="34"/>
                    <a:pt x="15" y="34"/>
                  </a:cubicBezTo>
                  <a:cubicBezTo>
                    <a:pt x="19" y="34"/>
                    <a:pt x="19" y="34"/>
                    <a:pt x="19" y="34"/>
                  </a:cubicBezTo>
                  <a:cubicBezTo>
                    <a:pt x="22" y="34"/>
                    <a:pt x="24" y="33"/>
                    <a:pt x="26" y="31"/>
                  </a:cubicBezTo>
                  <a:cubicBezTo>
                    <a:pt x="28" y="29"/>
                    <a:pt x="29" y="26"/>
                    <a:pt x="29" y="23"/>
                  </a:cubicBezTo>
                  <a:cubicBezTo>
                    <a:pt x="29" y="20"/>
                    <a:pt x="28" y="17"/>
                    <a:pt x="26" y="15"/>
                  </a:cubicBezTo>
                  <a:cubicBezTo>
                    <a:pt x="25" y="13"/>
                    <a:pt x="22" y="12"/>
                    <a:pt x="19" y="12"/>
                  </a:cubicBezTo>
                  <a:lnTo>
                    <a:pt x="1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16" name="Freeform 2172"/>
            <p:cNvSpPr>
              <a:spLocks/>
            </p:cNvSpPr>
            <p:nvPr/>
          </p:nvSpPr>
          <p:spPr bwMode="auto">
            <a:xfrm>
              <a:off x="16508413" y="1093788"/>
              <a:ext cx="134938" cy="287338"/>
            </a:xfrm>
            <a:custGeom>
              <a:avLst/>
              <a:gdLst>
                <a:gd name="T0" fmla="*/ 0 w 85"/>
                <a:gd name="T1" fmla="*/ 181 h 181"/>
                <a:gd name="T2" fmla="*/ 0 w 85"/>
                <a:gd name="T3" fmla="*/ 0 h 181"/>
                <a:gd name="T4" fmla="*/ 82 w 85"/>
                <a:gd name="T5" fmla="*/ 0 h 181"/>
                <a:gd name="T6" fmla="*/ 82 w 85"/>
                <a:gd name="T7" fmla="*/ 31 h 181"/>
                <a:gd name="T8" fmla="*/ 35 w 85"/>
                <a:gd name="T9" fmla="*/ 31 h 181"/>
                <a:gd name="T10" fmla="*/ 35 w 85"/>
                <a:gd name="T11" fmla="*/ 76 h 181"/>
                <a:gd name="T12" fmla="*/ 80 w 85"/>
                <a:gd name="T13" fmla="*/ 76 h 181"/>
                <a:gd name="T14" fmla="*/ 80 w 85"/>
                <a:gd name="T15" fmla="*/ 105 h 181"/>
                <a:gd name="T16" fmla="*/ 35 w 85"/>
                <a:gd name="T17" fmla="*/ 105 h 181"/>
                <a:gd name="T18" fmla="*/ 35 w 85"/>
                <a:gd name="T19" fmla="*/ 150 h 181"/>
                <a:gd name="T20" fmla="*/ 85 w 85"/>
                <a:gd name="T21" fmla="*/ 150 h 181"/>
                <a:gd name="T22" fmla="*/ 85 w 85"/>
                <a:gd name="T23" fmla="*/ 181 h 181"/>
                <a:gd name="T24" fmla="*/ 0 w 85"/>
                <a:gd name="T25"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81">
                  <a:moveTo>
                    <a:pt x="0" y="181"/>
                  </a:moveTo>
                  <a:lnTo>
                    <a:pt x="0" y="0"/>
                  </a:lnTo>
                  <a:lnTo>
                    <a:pt x="82" y="0"/>
                  </a:lnTo>
                  <a:lnTo>
                    <a:pt x="82" y="31"/>
                  </a:lnTo>
                  <a:lnTo>
                    <a:pt x="35" y="31"/>
                  </a:lnTo>
                  <a:lnTo>
                    <a:pt x="35" y="76"/>
                  </a:lnTo>
                  <a:lnTo>
                    <a:pt x="80" y="76"/>
                  </a:lnTo>
                  <a:lnTo>
                    <a:pt x="80" y="105"/>
                  </a:lnTo>
                  <a:lnTo>
                    <a:pt x="35" y="105"/>
                  </a:lnTo>
                  <a:lnTo>
                    <a:pt x="35" y="150"/>
                  </a:lnTo>
                  <a:lnTo>
                    <a:pt x="85" y="150"/>
                  </a:lnTo>
                  <a:lnTo>
                    <a:pt x="85" y="181"/>
                  </a:lnTo>
                  <a:lnTo>
                    <a:pt x="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17" name="Freeform 2173"/>
            <p:cNvSpPr>
              <a:spLocks/>
            </p:cNvSpPr>
            <p:nvPr/>
          </p:nvSpPr>
          <p:spPr bwMode="auto">
            <a:xfrm>
              <a:off x="16759238" y="1093788"/>
              <a:ext cx="150813" cy="293688"/>
            </a:xfrm>
            <a:custGeom>
              <a:avLst/>
              <a:gdLst>
                <a:gd name="T0" fmla="*/ 1 w 40"/>
                <a:gd name="T1" fmla="*/ 74 h 78"/>
                <a:gd name="T2" fmla="*/ 1 w 40"/>
                <a:gd name="T3" fmla="*/ 59 h 78"/>
                <a:gd name="T4" fmla="*/ 16 w 40"/>
                <a:gd name="T5" fmla="*/ 66 h 78"/>
                <a:gd name="T6" fmla="*/ 22 w 40"/>
                <a:gd name="T7" fmla="*/ 63 h 78"/>
                <a:gd name="T8" fmla="*/ 25 w 40"/>
                <a:gd name="T9" fmla="*/ 57 h 78"/>
                <a:gd name="T10" fmla="*/ 23 w 40"/>
                <a:gd name="T11" fmla="*/ 51 h 78"/>
                <a:gd name="T12" fmla="*/ 14 w 40"/>
                <a:gd name="T13" fmla="*/ 45 h 78"/>
                <a:gd name="T14" fmla="*/ 0 w 40"/>
                <a:gd name="T15" fmla="*/ 23 h 78"/>
                <a:gd name="T16" fmla="*/ 6 w 40"/>
                <a:gd name="T17" fmla="*/ 7 h 78"/>
                <a:gd name="T18" fmla="*/ 22 w 40"/>
                <a:gd name="T19" fmla="*/ 0 h 78"/>
                <a:gd name="T20" fmla="*/ 37 w 40"/>
                <a:gd name="T21" fmla="*/ 3 h 78"/>
                <a:gd name="T22" fmla="*/ 37 w 40"/>
                <a:gd name="T23" fmla="*/ 17 h 78"/>
                <a:gd name="T24" fmla="*/ 24 w 40"/>
                <a:gd name="T25" fmla="*/ 13 h 78"/>
                <a:gd name="T26" fmla="*/ 18 w 40"/>
                <a:gd name="T27" fmla="*/ 15 h 78"/>
                <a:gd name="T28" fmla="*/ 15 w 40"/>
                <a:gd name="T29" fmla="*/ 21 h 78"/>
                <a:gd name="T30" fmla="*/ 24 w 40"/>
                <a:gd name="T31" fmla="*/ 33 h 78"/>
                <a:gd name="T32" fmla="*/ 37 w 40"/>
                <a:gd name="T33" fmla="*/ 44 h 78"/>
                <a:gd name="T34" fmla="*/ 40 w 40"/>
                <a:gd name="T35" fmla="*/ 56 h 78"/>
                <a:gd name="T36" fmla="*/ 34 w 40"/>
                <a:gd name="T37" fmla="*/ 72 h 78"/>
                <a:gd name="T38" fmla="*/ 17 w 40"/>
                <a:gd name="T39" fmla="*/ 78 h 78"/>
                <a:gd name="T40" fmla="*/ 8 w 40"/>
                <a:gd name="T41" fmla="*/ 77 h 78"/>
                <a:gd name="T42" fmla="*/ 1 w 40"/>
                <a:gd name="T43"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78">
                  <a:moveTo>
                    <a:pt x="1" y="74"/>
                  </a:moveTo>
                  <a:cubicBezTo>
                    <a:pt x="1" y="59"/>
                    <a:pt x="1" y="59"/>
                    <a:pt x="1" y="59"/>
                  </a:cubicBezTo>
                  <a:cubicBezTo>
                    <a:pt x="6" y="64"/>
                    <a:pt x="11" y="66"/>
                    <a:pt x="16" y="66"/>
                  </a:cubicBezTo>
                  <a:cubicBezTo>
                    <a:pt x="19" y="66"/>
                    <a:pt x="21" y="65"/>
                    <a:pt x="22" y="63"/>
                  </a:cubicBezTo>
                  <a:cubicBezTo>
                    <a:pt x="24" y="62"/>
                    <a:pt x="25" y="60"/>
                    <a:pt x="25" y="57"/>
                  </a:cubicBezTo>
                  <a:cubicBezTo>
                    <a:pt x="25" y="55"/>
                    <a:pt x="24" y="53"/>
                    <a:pt x="23" y="51"/>
                  </a:cubicBezTo>
                  <a:cubicBezTo>
                    <a:pt x="21" y="49"/>
                    <a:pt x="18" y="47"/>
                    <a:pt x="14" y="45"/>
                  </a:cubicBezTo>
                  <a:cubicBezTo>
                    <a:pt x="5" y="39"/>
                    <a:pt x="0" y="32"/>
                    <a:pt x="0" y="23"/>
                  </a:cubicBezTo>
                  <a:cubicBezTo>
                    <a:pt x="0" y="16"/>
                    <a:pt x="2" y="11"/>
                    <a:pt x="6" y="7"/>
                  </a:cubicBezTo>
                  <a:cubicBezTo>
                    <a:pt x="10" y="2"/>
                    <a:pt x="16" y="0"/>
                    <a:pt x="22" y="0"/>
                  </a:cubicBezTo>
                  <a:cubicBezTo>
                    <a:pt x="28" y="0"/>
                    <a:pt x="33" y="1"/>
                    <a:pt x="37" y="3"/>
                  </a:cubicBezTo>
                  <a:cubicBezTo>
                    <a:pt x="37" y="17"/>
                    <a:pt x="37" y="17"/>
                    <a:pt x="37" y="17"/>
                  </a:cubicBezTo>
                  <a:cubicBezTo>
                    <a:pt x="33" y="14"/>
                    <a:pt x="28" y="13"/>
                    <a:pt x="24" y="13"/>
                  </a:cubicBezTo>
                  <a:cubicBezTo>
                    <a:pt x="21" y="13"/>
                    <a:pt x="19" y="14"/>
                    <a:pt x="18" y="15"/>
                  </a:cubicBezTo>
                  <a:cubicBezTo>
                    <a:pt x="16" y="17"/>
                    <a:pt x="15" y="19"/>
                    <a:pt x="15" y="21"/>
                  </a:cubicBezTo>
                  <a:cubicBezTo>
                    <a:pt x="15" y="26"/>
                    <a:pt x="18" y="30"/>
                    <a:pt x="24" y="33"/>
                  </a:cubicBezTo>
                  <a:cubicBezTo>
                    <a:pt x="30" y="37"/>
                    <a:pt x="34" y="40"/>
                    <a:pt x="37" y="44"/>
                  </a:cubicBezTo>
                  <a:cubicBezTo>
                    <a:pt x="39" y="47"/>
                    <a:pt x="40" y="52"/>
                    <a:pt x="40" y="56"/>
                  </a:cubicBezTo>
                  <a:cubicBezTo>
                    <a:pt x="40" y="63"/>
                    <a:pt x="38" y="68"/>
                    <a:pt x="34" y="72"/>
                  </a:cubicBezTo>
                  <a:cubicBezTo>
                    <a:pt x="30" y="76"/>
                    <a:pt x="24" y="78"/>
                    <a:pt x="17" y="78"/>
                  </a:cubicBezTo>
                  <a:cubicBezTo>
                    <a:pt x="14" y="78"/>
                    <a:pt x="11" y="78"/>
                    <a:pt x="8" y="77"/>
                  </a:cubicBezTo>
                  <a:cubicBezTo>
                    <a:pt x="5" y="76"/>
                    <a:pt x="2" y="75"/>
                    <a:pt x="1"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18" name="Freeform 2174"/>
            <p:cNvSpPr>
              <a:spLocks/>
            </p:cNvSpPr>
            <p:nvPr/>
          </p:nvSpPr>
          <p:spPr bwMode="auto">
            <a:xfrm>
              <a:off x="16943388" y="1093788"/>
              <a:ext cx="134938" cy="287338"/>
            </a:xfrm>
            <a:custGeom>
              <a:avLst/>
              <a:gdLst>
                <a:gd name="T0" fmla="*/ 0 w 85"/>
                <a:gd name="T1" fmla="*/ 181 h 181"/>
                <a:gd name="T2" fmla="*/ 0 w 85"/>
                <a:gd name="T3" fmla="*/ 0 h 181"/>
                <a:gd name="T4" fmla="*/ 83 w 85"/>
                <a:gd name="T5" fmla="*/ 0 h 181"/>
                <a:gd name="T6" fmla="*/ 83 w 85"/>
                <a:gd name="T7" fmla="*/ 31 h 181"/>
                <a:gd name="T8" fmla="*/ 35 w 85"/>
                <a:gd name="T9" fmla="*/ 31 h 181"/>
                <a:gd name="T10" fmla="*/ 35 w 85"/>
                <a:gd name="T11" fmla="*/ 76 h 181"/>
                <a:gd name="T12" fmla="*/ 80 w 85"/>
                <a:gd name="T13" fmla="*/ 76 h 181"/>
                <a:gd name="T14" fmla="*/ 80 w 85"/>
                <a:gd name="T15" fmla="*/ 105 h 181"/>
                <a:gd name="T16" fmla="*/ 35 w 85"/>
                <a:gd name="T17" fmla="*/ 105 h 181"/>
                <a:gd name="T18" fmla="*/ 35 w 85"/>
                <a:gd name="T19" fmla="*/ 150 h 181"/>
                <a:gd name="T20" fmla="*/ 85 w 85"/>
                <a:gd name="T21" fmla="*/ 150 h 181"/>
                <a:gd name="T22" fmla="*/ 85 w 85"/>
                <a:gd name="T23" fmla="*/ 181 h 181"/>
                <a:gd name="T24" fmla="*/ 0 w 85"/>
                <a:gd name="T25"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81">
                  <a:moveTo>
                    <a:pt x="0" y="181"/>
                  </a:moveTo>
                  <a:lnTo>
                    <a:pt x="0" y="0"/>
                  </a:lnTo>
                  <a:lnTo>
                    <a:pt x="83" y="0"/>
                  </a:lnTo>
                  <a:lnTo>
                    <a:pt x="83" y="31"/>
                  </a:lnTo>
                  <a:lnTo>
                    <a:pt x="35" y="31"/>
                  </a:lnTo>
                  <a:lnTo>
                    <a:pt x="35" y="76"/>
                  </a:lnTo>
                  <a:lnTo>
                    <a:pt x="80" y="76"/>
                  </a:lnTo>
                  <a:lnTo>
                    <a:pt x="80" y="105"/>
                  </a:lnTo>
                  <a:lnTo>
                    <a:pt x="35" y="105"/>
                  </a:lnTo>
                  <a:lnTo>
                    <a:pt x="35" y="150"/>
                  </a:lnTo>
                  <a:lnTo>
                    <a:pt x="85" y="150"/>
                  </a:lnTo>
                  <a:lnTo>
                    <a:pt x="85" y="181"/>
                  </a:lnTo>
                  <a:lnTo>
                    <a:pt x="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19" name="Freeform 2175"/>
            <p:cNvSpPr>
              <a:spLocks noEditPoints="1"/>
            </p:cNvSpPr>
            <p:nvPr/>
          </p:nvSpPr>
          <p:spPr bwMode="auto">
            <a:xfrm>
              <a:off x="17111663" y="1093788"/>
              <a:ext cx="176213" cy="287338"/>
            </a:xfrm>
            <a:custGeom>
              <a:avLst/>
              <a:gdLst>
                <a:gd name="T0" fmla="*/ 31 w 47"/>
                <a:gd name="T1" fmla="*/ 76 h 76"/>
                <a:gd name="T2" fmla="*/ 26 w 47"/>
                <a:gd name="T3" fmla="*/ 57 h 76"/>
                <a:gd name="T4" fmla="*/ 17 w 47"/>
                <a:gd name="T5" fmla="*/ 47 h 76"/>
                <a:gd name="T6" fmla="*/ 15 w 47"/>
                <a:gd name="T7" fmla="*/ 47 h 76"/>
                <a:gd name="T8" fmla="*/ 15 w 47"/>
                <a:gd name="T9" fmla="*/ 76 h 76"/>
                <a:gd name="T10" fmla="*/ 0 w 47"/>
                <a:gd name="T11" fmla="*/ 76 h 76"/>
                <a:gd name="T12" fmla="*/ 0 w 47"/>
                <a:gd name="T13" fmla="*/ 0 h 76"/>
                <a:gd name="T14" fmla="*/ 21 w 47"/>
                <a:gd name="T15" fmla="*/ 0 h 76"/>
                <a:gd name="T16" fmla="*/ 44 w 47"/>
                <a:gd name="T17" fmla="*/ 21 h 76"/>
                <a:gd name="T18" fmla="*/ 31 w 47"/>
                <a:gd name="T19" fmla="*/ 41 h 76"/>
                <a:gd name="T20" fmla="*/ 31 w 47"/>
                <a:gd name="T21" fmla="*/ 41 h 76"/>
                <a:gd name="T22" fmla="*/ 40 w 47"/>
                <a:gd name="T23" fmla="*/ 55 h 76"/>
                <a:gd name="T24" fmla="*/ 47 w 47"/>
                <a:gd name="T25" fmla="*/ 76 h 76"/>
                <a:gd name="T26" fmla="*/ 31 w 47"/>
                <a:gd name="T27" fmla="*/ 76 h 76"/>
                <a:gd name="T28" fmla="*/ 15 w 47"/>
                <a:gd name="T29" fmla="*/ 12 h 76"/>
                <a:gd name="T30" fmla="*/ 15 w 47"/>
                <a:gd name="T31" fmla="*/ 34 h 76"/>
                <a:gd name="T32" fmla="*/ 20 w 47"/>
                <a:gd name="T33" fmla="*/ 34 h 76"/>
                <a:gd name="T34" fmla="*/ 26 w 47"/>
                <a:gd name="T35" fmla="*/ 31 h 76"/>
                <a:gd name="T36" fmla="*/ 29 w 47"/>
                <a:gd name="T37" fmla="*/ 23 h 76"/>
                <a:gd name="T38" fmla="*/ 27 w 47"/>
                <a:gd name="T39" fmla="*/ 15 h 76"/>
                <a:gd name="T40" fmla="*/ 20 w 47"/>
                <a:gd name="T41" fmla="*/ 12 h 76"/>
                <a:gd name="T42" fmla="*/ 15 w 47"/>
                <a:gd name="T43"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76">
                  <a:moveTo>
                    <a:pt x="31" y="76"/>
                  </a:moveTo>
                  <a:cubicBezTo>
                    <a:pt x="26" y="57"/>
                    <a:pt x="26" y="57"/>
                    <a:pt x="26" y="57"/>
                  </a:cubicBezTo>
                  <a:cubicBezTo>
                    <a:pt x="24" y="50"/>
                    <a:pt x="21" y="47"/>
                    <a:pt x="17" y="47"/>
                  </a:cubicBezTo>
                  <a:cubicBezTo>
                    <a:pt x="15" y="47"/>
                    <a:pt x="15" y="47"/>
                    <a:pt x="15" y="47"/>
                  </a:cubicBezTo>
                  <a:cubicBezTo>
                    <a:pt x="15" y="76"/>
                    <a:pt x="15" y="76"/>
                    <a:pt x="15" y="76"/>
                  </a:cubicBezTo>
                  <a:cubicBezTo>
                    <a:pt x="0" y="76"/>
                    <a:pt x="0" y="76"/>
                    <a:pt x="0" y="76"/>
                  </a:cubicBezTo>
                  <a:cubicBezTo>
                    <a:pt x="0" y="0"/>
                    <a:pt x="0" y="0"/>
                    <a:pt x="0" y="0"/>
                  </a:cubicBezTo>
                  <a:cubicBezTo>
                    <a:pt x="21" y="0"/>
                    <a:pt x="21" y="0"/>
                    <a:pt x="21" y="0"/>
                  </a:cubicBezTo>
                  <a:cubicBezTo>
                    <a:pt x="37" y="0"/>
                    <a:pt x="44" y="7"/>
                    <a:pt x="44" y="21"/>
                  </a:cubicBezTo>
                  <a:cubicBezTo>
                    <a:pt x="44" y="31"/>
                    <a:pt x="40" y="38"/>
                    <a:pt x="31" y="41"/>
                  </a:cubicBezTo>
                  <a:cubicBezTo>
                    <a:pt x="31" y="41"/>
                    <a:pt x="31" y="41"/>
                    <a:pt x="31" y="41"/>
                  </a:cubicBezTo>
                  <a:cubicBezTo>
                    <a:pt x="35" y="43"/>
                    <a:pt x="38" y="47"/>
                    <a:pt x="40" y="55"/>
                  </a:cubicBezTo>
                  <a:cubicBezTo>
                    <a:pt x="47" y="76"/>
                    <a:pt x="47" y="76"/>
                    <a:pt x="47" y="76"/>
                  </a:cubicBezTo>
                  <a:lnTo>
                    <a:pt x="31" y="76"/>
                  </a:lnTo>
                  <a:close/>
                  <a:moveTo>
                    <a:pt x="15" y="12"/>
                  </a:moveTo>
                  <a:cubicBezTo>
                    <a:pt x="15" y="34"/>
                    <a:pt x="15" y="34"/>
                    <a:pt x="15" y="34"/>
                  </a:cubicBezTo>
                  <a:cubicBezTo>
                    <a:pt x="20" y="34"/>
                    <a:pt x="20" y="34"/>
                    <a:pt x="20" y="34"/>
                  </a:cubicBezTo>
                  <a:cubicBezTo>
                    <a:pt x="22" y="34"/>
                    <a:pt x="25" y="33"/>
                    <a:pt x="26" y="31"/>
                  </a:cubicBezTo>
                  <a:cubicBezTo>
                    <a:pt x="28" y="29"/>
                    <a:pt x="29" y="26"/>
                    <a:pt x="29" y="23"/>
                  </a:cubicBezTo>
                  <a:cubicBezTo>
                    <a:pt x="29" y="20"/>
                    <a:pt x="28" y="17"/>
                    <a:pt x="27" y="15"/>
                  </a:cubicBezTo>
                  <a:cubicBezTo>
                    <a:pt x="25" y="13"/>
                    <a:pt x="23" y="12"/>
                    <a:pt x="20" y="12"/>
                  </a:cubicBezTo>
                  <a:lnTo>
                    <a:pt x="1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20" name="Freeform 2176"/>
            <p:cNvSpPr>
              <a:spLocks/>
            </p:cNvSpPr>
            <p:nvPr/>
          </p:nvSpPr>
          <p:spPr bwMode="auto">
            <a:xfrm>
              <a:off x="17300575" y="1093788"/>
              <a:ext cx="201613" cy="287338"/>
            </a:xfrm>
            <a:custGeom>
              <a:avLst/>
              <a:gdLst>
                <a:gd name="T0" fmla="*/ 35 w 54"/>
                <a:gd name="T1" fmla="*/ 76 h 76"/>
                <a:gd name="T2" fmla="*/ 19 w 54"/>
                <a:gd name="T3" fmla="*/ 76 h 76"/>
                <a:gd name="T4" fmla="*/ 0 w 54"/>
                <a:gd name="T5" fmla="*/ 0 h 76"/>
                <a:gd name="T6" fmla="*/ 15 w 54"/>
                <a:gd name="T7" fmla="*/ 0 h 76"/>
                <a:gd name="T8" fmla="*/ 26 w 54"/>
                <a:gd name="T9" fmla="*/ 50 h 76"/>
                <a:gd name="T10" fmla="*/ 27 w 54"/>
                <a:gd name="T11" fmla="*/ 60 h 76"/>
                <a:gd name="T12" fmla="*/ 27 w 54"/>
                <a:gd name="T13" fmla="*/ 60 h 76"/>
                <a:gd name="T14" fmla="*/ 28 w 54"/>
                <a:gd name="T15" fmla="*/ 58 h 76"/>
                <a:gd name="T16" fmla="*/ 29 w 54"/>
                <a:gd name="T17" fmla="*/ 50 h 76"/>
                <a:gd name="T18" fmla="*/ 39 w 54"/>
                <a:gd name="T19" fmla="*/ 0 h 76"/>
                <a:gd name="T20" fmla="*/ 54 w 54"/>
                <a:gd name="T21" fmla="*/ 0 h 76"/>
                <a:gd name="T22" fmla="*/ 35 w 5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76">
                  <a:moveTo>
                    <a:pt x="35" y="76"/>
                  </a:moveTo>
                  <a:cubicBezTo>
                    <a:pt x="19" y="76"/>
                    <a:pt x="19" y="76"/>
                    <a:pt x="19" y="76"/>
                  </a:cubicBezTo>
                  <a:cubicBezTo>
                    <a:pt x="0" y="0"/>
                    <a:pt x="0" y="0"/>
                    <a:pt x="0" y="0"/>
                  </a:cubicBezTo>
                  <a:cubicBezTo>
                    <a:pt x="15" y="0"/>
                    <a:pt x="15" y="0"/>
                    <a:pt x="15" y="0"/>
                  </a:cubicBezTo>
                  <a:cubicBezTo>
                    <a:pt x="26" y="50"/>
                    <a:pt x="26" y="50"/>
                    <a:pt x="26" y="50"/>
                  </a:cubicBezTo>
                  <a:cubicBezTo>
                    <a:pt x="26" y="53"/>
                    <a:pt x="27" y="56"/>
                    <a:pt x="27" y="60"/>
                  </a:cubicBezTo>
                  <a:cubicBezTo>
                    <a:pt x="27" y="60"/>
                    <a:pt x="27" y="60"/>
                    <a:pt x="27" y="60"/>
                  </a:cubicBezTo>
                  <a:cubicBezTo>
                    <a:pt x="28" y="58"/>
                    <a:pt x="28" y="58"/>
                    <a:pt x="28" y="58"/>
                  </a:cubicBezTo>
                  <a:cubicBezTo>
                    <a:pt x="28" y="55"/>
                    <a:pt x="28" y="53"/>
                    <a:pt x="29" y="50"/>
                  </a:cubicBezTo>
                  <a:cubicBezTo>
                    <a:pt x="39" y="0"/>
                    <a:pt x="39" y="0"/>
                    <a:pt x="39" y="0"/>
                  </a:cubicBezTo>
                  <a:cubicBezTo>
                    <a:pt x="54" y="0"/>
                    <a:pt x="54" y="0"/>
                    <a:pt x="54" y="0"/>
                  </a:cubicBezTo>
                  <a:lnTo>
                    <a:pt x="3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21" name="Freeform 2177"/>
            <p:cNvSpPr>
              <a:spLocks/>
            </p:cNvSpPr>
            <p:nvPr/>
          </p:nvSpPr>
          <p:spPr bwMode="auto">
            <a:xfrm>
              <a:off x="17532350" y="1093788"/>
              <a:ext cx="134938" cy="287338"/>
            </a:xfrm>
            <a:custGeom>
              <a:avLst/>
              <a:gdLst>
                <a:gd name="T0" fmla="*/ 0 w 85"/>
                <a:gd name="T1" fmla="*/ 181 h 181"/>
                <a:gd name="T2" fmla="*/ 0 w 85"/>
                <a:gd name="T3" fmla="*/ 0 h 181"/>
                <a:gd name="T4" fmla="*/ 81 w 85"/>
                <a:gd name="T5" fmla="*/ 0 h 181"/>
                <a:gd name="T6" fmla="*/ 81 w 85"/>
                <a:gd name="T7" fmla="*/ 31 h 181"/>
                <a:gd name="T8" fmla="*/ 33 w 85"/>
                <a:gd name="T9" fmla="*/ 31 h 181"/>
                <a:gd name="T10" fmla="*/ 33 w 85"/>
                <a:gd name="T11" fmla="*/ 76 h 181"/>
                <a:gd name="T12" fmla="*/ 78 w 85"/>
                <a:gd name="T13" fmla="*/ 76 h 181"/>
                <a:gd name="T14" fmla="*/ 78 w 85"/>
                <a:gd name="T15" fmla="*/ 105 h 181"/>
                <a:gd name="T16" fmla="*/ 33 w 85"/>
                <a:gd name="T17" fmla="*/ 105 h 181"/>
                <a:gd name="T18" fmla="*/ 33 w 85"/>
                <a:gd name="T19" fmla="*/ 150 h 181"/>
                <a:gd name="T20" fmla="*/ 85 w 85"/>
                <a:gd name="T21" fmla="*/ 150 h 181"/>
                <a:gd name="T22" fmla="*/ 85 w 85"/>
                <a:gd name="T23" fmla="*/ 181 h 181"/>
                <a:gd name="T24" fmla="*/ 0 w 85"/>
                <a:gd name="T25"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81">
                  <a:moveTo>
                    <a:pt x="0" y="181"/>
                  </a:moveTo>
                  <a:lnTo>
                    <a:pt x="0" y="0"/>
                  </a:lnTo>
                  <a:lnTo>
                    <a:pt x="81" y="0"/>
                  </a:lnTo>
                  <a:lnTo>
                    <a:pt x="81" y="31"/>
                  </a:lnTo>
                  <a:lnTo>
                    <a:pt x="33" y="31"/>
                  </a:lnTo>
                  <a:lnTo>
                    <a:pt x="33" y="76"/>
                  </a:lnTo>
                  <a:lnTo>
                    <a:pt x="78" y="76"/>
                  </a:lnTo>
                  <a:lnTo>
                    <a:pt x="78" y="105"/>
                  </a:lnTo>
                  <a:lnTo>
                    <a:pt x="33" y="105"/>
                  </a:lnTo>
                  <a:lnTo>
                    <a:pt x="33" y="150"/>
                  </a:lnTo>
                  <a:lnTo>
                    <a:pt x="85" y="150"/>
                  </a:lnTo>
                  <a:lnTo>
                    <a:pt x="85" y="181"/>
                  </a:lnTo>
                  <a:lnTo>
                    <a:pt x="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22" name="Freeform 2178"/>
            <p:cNvSpPr>
              <a:spLocks noEditPoints="1"/>
            </p:cNvSpPr>
            <p:nvPr/>
          </p:nvSpPr>
          <p:spPr bwMode="auto">
            <a:xfrm>
              <a:off x="17702213" y="1093788"/>
              <a:ext cx="176213" cy="287338"/>
            </a:xfrm>
            <a:custGeom>
              <a:avLst/>
              <a:gdLst>
                <a:gd name="T0" fmla="*/ 30 w 47"/>
                <a:gd name="T1" fmla="*/ 76 h 76"/>
                <a:gd name="T2" fmla="*/ 25 w 47"/>
                <a:gd name="T3" fmla="*/ 57 h 76"/>
                <a:gd name="T4" fmla="*/ 17 w 47"/>
                <a:gd name="T5" fmla="*/ 47 h 76"/>
                <a:gd name="T6" fmla="*/ 14 w 47"/>
                <a:gd name="T7" fmla="*/ 47 h 76"/>
                <a:gd name="T8" fmla="*/ 14 w 47"/>
                <a:gd name="T9" fmla="*/ 76 h 76"/>
                <a:gd name="T10" fmla="*/ 0 w 47"/>
                <a:gd name="T11" fmla="*/ 76 h 76"/>
                <a:gd name="T12" fmla="*/ 0 w 47"/>
                <a:gd name="T13" fmla="*/ 0 h 76"/>
                <a:gd name="T14" fmla="*/ 21 w 47"/>
                <a:gd name="T15" fmla="*/ 0 h 76"/>
                <a:gd name="T16" fmla="*/ 44 w 47"/>
                <a:gd name="T17" fmla="*/ 21 h 76"/>
                <a:gd name="T18" fmla="*/ 30 w 47"/>
                <a:gd name="T19" fmla="*/ 41 h 76"/>
                <a:gd name="T20" fmla="*/ 30 w 47"/>
                <a:gd name="T21" fmla="*/ 41 h 76"/>
                <a:gd name="T22" fmla="*/ 40 w 47"/>
                <a:gd name="T23" fmla="*/ 55 h 76"/>
                <a:gd name="T24" fmla="*/ 47 w 47"/>
                <a:gd name="T25" fmla="*/ 76 h 76"/>
                <a:gd name="T26" fmla="*/ 30 w 47"/>
                <a:gd name="T27" fmla="*/ 76 h 76"/>
                <a:gd name="T28" fmla="*/ 14 w 47"/>
                <a:gd name="T29" fmla="*/ 12 h 76"/>
                <a:gd name="T30" fmla="*/ 14 w 47"/>
                <a:gd name="T31" fmla="*/ 34 h 76"/>
                <a:gd name="T32" fmla="*/ 19 w 47"/>
                <a:gd name="T33" fmla="*/ 34 h 76"/>
                <a:gd name="T34" fmla="*/ 26 w 47"/>
                <a:gd name="T35" fmla="*/ 31 h 76"/>
                <a:gd name="T36" fmla="*/ 29 w 47"/>
                <a:gd name="T37" fmla="*/ 23 h 76"/>
                <a:gd name="T38" fmla="*/ 26 w 47"/>
                <a:gd name="T39" fmla="*/ 15 h 76"/>
                <a:gd name="T40" fmla="*/ 19 w 47"/>
                <a:gd name="T41" fmla="*/ 12 h 76"/>
                <a:gd name="T42" fmla="*/ 14 w 47"/>
                <a:gd name="T43"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76">
                  <a:moveTo>
                    <a:pt x="30" y="76"/>
                  </a:moveTo>
                  <a:cubicBezTo>
                    <a:pt x="25" y="57"/>
                    <a:pt x="25" y="57"/>
                    <a:pt x="25" y="57"/>
                  </a:cubicBezTo>
                  <a:cubicBezTo>
                    <a:pt x="23" y="50"/>
                    <a:pt x="20" y="47"/>
                    <a:pt x="17" y="47"/>
                  </a:cubicBezTo>
                  <a:cubicBezTo>
                    <a:pt x="14" y="47"/>
                    <a:pt x="14" y="47"/>
                    <a:pt x="14" y="47"/>
                  </a:cubicBezTo>
                  <a:cubicBezTo>
                    <a:pt x="14" y="76"/>
                    <a:pt x="14" y="76"/>
                    <a:pt x="14" y="76"/>
                  </a:cubicBezTo>
                  <a:cubicBezTo>
                    <a:pt x="0" y="76"/>
                    <a:pt x="0" y="76"/>
                    <a:pt x="0" y="76"/>
                  </a:cubicBezTo>
                  <a:cubicBezTo>
                    <a:pt x="0" y="0"/>
                    <a:pt x="0" y="0"/>
                    <a:pt x="0" y="0"/>
                  </a:cubicBezTo>
                  <a:cubicBezTo>
                    <a:pt x="21" y="0"/>
                    <a:pt x="21" y="0"/>
                    <a:pt x="21" y="0"/>
                  </a:cubicBezTo>
                  <a:cubicBezTo>
                    <a:pt x="36" y="0"/>
                    <a:pt x="44" y="7"/>
                    <a:pt x="44" y="21"/>
                  </a:cubicBezTo>
                  <a:cubicBezTo>
                    <a:pt x="44" y="31"/>
                    <a:pt x="39" y="38"/>
                    <a:pt x="30" y="41"/>
                  </a:cubicBezTo>
                  <a:cubicBezTo>
                    <a:pt x="30" y="41"/>
                    <a:pt x="30" y="41"/>
                    <a:pt x="30" y="41"/>
                  </a:cubicBezTo>
                  <a:cubicBezTo>
                    <a:pt x="34" y="43"/>
                    <a:pt x="37" y="47"/>
                    <a:pt x="40" y="55"/>
                  </a:cubicBezTo>
                  <a:cubicBezTo>
                    <a:pt x="47" y="76"/>
                    <a:pt x="47" y="76"/>
                    <a:pt x="47" y="76"/>
                  </a:cubicBezTo>
                  <a:lnTo>
                    <a:pt x="30" y="76"/>
                  </a:lnTo>
                  <a:close/>
                  <a:moveTo>
                    <a:pt x="14" y="12"/>
                  </a:moveTo>
                  <a:cubicBezTo>
                    <a:pt x="14" y="34"/>
                    <a:pt x="14" y="34"/>
                    <a:pt x="14" y="34"/>
                  </a:cubicBezTo>
                  <a:cubicBezTo>
                    <a:pt x="19" y="34"/>
                    <a:pt x="19" y="34"/>
                    <a:pt x="19" y="34"/>
                  </a:cubicBezTo>
                  <a:cubicBezTo>
                    <a:pt x="22" y="34"/>
                    <a:pt x="24" y="33"/>
                    <a:pt x="26" y="31"/>
                  </a:cubicBezTo>
                  <a:cubicBezTo>
                    <a:pt x="28" y="29"/>
                    <a:pt x="29" y="26"/>
                    <a:pt x="29" y="23"/>
                  </a:cubicBezTo>
                  <a:cubicBezTo>
                    <a:pt x="29" y="20"/>
                    <a:pt x="28" y="17"/>
                    <a:pt x="26" y="15"/>
                  </a:cubicBezTo>
                  <a:cubicBezTo>
                    <a:pt x="24" y="13"/>
                    <a:pt x="22" y="12"/>
                    <a:pt x="19" y="12"/>
                  </a:cubicBezTo>
                  <a:lnTo>
                    <a:pt x="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23" name="Freeform 2179"/>
            <p:cNvSpPr>
              <a:spLocks/>
            </p:cNvSpPr>
            <p:nvPr/>
          </p:nvSpPr>
          <p:spPr bwMode="auto">
            <a:xfrm>
              <a:off x="15768638" y="1433513"/>
              <a:ext cx="127000" cy="233363"/>
            </a:xfrm>
            <a:custGeom>
              <a:avLst/>
              <a:gdLst>
                <a:gd name="T0" fmla="*/ 34 w 34"/>
                <a:gd name="T1" fmla="*/ 59 h 62"/>
                <a:gd name="T2" fmla="*/ 23 w 34"/>
                <a:gd name="T3" fmla="*/ 62 h 62"/>
                <a:gd name="T4" fmla="*/ 6 w 34"/>
                <a:gd name="T5" fmla="*/ 54 h 62"/>
                <a:gd name="T6" fmla="*/ 0 w 34"/>
                <a:gd name="T7" fmla="*/ 33 h 62"/>
                <a:gd name="T8" fmla="*/ 6 w 34"/>
                <a:gd name="T9" fmla="*/ 9 h 62"/>
                <a:gd name="T10" fmla="*/ 24 w 34"/>
                <a:gd name="T11" fmla="*/ 0 h 62"/>
                <a:gd name="T12" fmla="*/ 34 w 34"/>
                <a:gd name="T13" fmla="*/ 2 h 62"/>
                <a:gd name="T14" fmla="*/ 34 w 34"/>
                <a:gd name="T15" fmla="*/ 13 h 62"/>
                <a:gd name="T16" fmla="*/ 25 w 34"/>
                <a:gd name="T17" fmla="*/ 10 h 62"/>
                <a:gd name="T18" fmla="*/ 15 w 34"/>
                <a:gd name="T19" fmla="*/ 16 h 62"/>
                <a:gd name="T20" fmla="*/ 12 w 34"/>
                <a:gd name="T21" fmla="*/ 31 h 62"/>
                <a:gd name="T22" fmla="*/ 15 w 34"/>
                <a:gd name="T23" fmla="*/ 47 h 62"/>
                <a:gd name="T24" fmla="*/ 25 w 34"/>
                <a:gd name="T25" fmla="*/ 52 h 62"/>
                <a:gd name="T26" fmla="*/ 34 w 34"/>
                <a:gd name="T27" fmla="*/ 49 h 62"/>
                <a:gd name="T28" fmla="*/ 34 w 34"/>
                <a:gd name="T29"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62">
                  <a:moveTo>
                    <a:pt x="34" y="59"/>
                  </a:moveTo>
                  <a:cubicBezTo>
                    <a:pt x="31" y="61"/>
                    <a:pt x="27" y="62"/>
                    <a:pt x="23" y="62"/>
                  </a:cubicBezTo>
                  <a:cubicBezTo>
                    <a:pt x="16" y="62"/>
                    <a:pt x="10" y="59"/>
                    <a:pt x="6" y="54"/>
                  </a:cubicBezTo>
                  <a:cubicBezTo>
                    <a:pt x="2" y="49"/>
                    <a:pt x="0" y="42"/>
                    <a:pt x="0" y="33"/>
                  </a:cubicBezTo>
                  <a:cubicBezTo>
                    <a:pt x="0" y="22"/>
                    <a:pt x="2" y="14"/>
                    <a:pt x="6" y="9"/>
                  </a:cubicBezTo>
                  <a:cubicBezTo>
                    <a:pt x="11" y="3"/>
                    <a:pt x="17" y="0"/>
                    <a:pt x="24" y="0"/>
                  </a:cubicBezTo>
                  <a:cubicBezTo>
                    <a:pt x="28" y="0"/>
                    <a:pt x="31" y="1"/>
                    <a:pt x="34" y="2"/>
                  </a:cubicBezTo>
                  <a:cubicBezTo>
                    <a:pt x="34" y="13"/>
                    <a:pt x="34" y="13"/>
                    <a:pt x="34" y="13"/>
                  </a:cubicBezTo>
                  <a:cubicBezTo>
                    <a:pt x="32" y="11"/>
                    <a:pt x="28" y="10"/>
                    <a:pt x="25" y="10"/>
                  </a:cubicBezTo>
                  <a:cubicBezTo>
                    <a:pt x="21" y="10"/>
                    <a:pt x="18" y="12"/>
                    <a:pt x="15" y="16"/>
                  </a:cubicBezTo>
                  <a:cubicBezTo>
                    <a:pt x="13" y="20"/>
                    <a:pt x="12" y="25"/>
                    <a:pt x="12" y="31"/>
                  </a:cubicBezTo>
                  <a:cubicBezTo>
                    <a:pt x="12" y="38"/>
                    <a:pt x="13" y="43"/>
                    <a:pt x="15" y="47"/>
                  </a:cubicBezTo>
                  <a:cubicBezTo>
                    <a:pt x="17" y="50"/>
                    <a:pt x="21" y="52"/>
                    <a:pt x="25" y="52"/>
                  </a:cubicBezTo>
                  <a:cubicBezTo>
                    <a:pt x="28" y="52"/>
                    <a:pt x="31" y="51"/>
                    <a:pt x="34" y="49"/>
                  </a:cubicBezTo>
                  <a:lnTo>
                    <a:pt x="3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24" name="Freeform 2180"/>
            <p:cNvSpPr>
              <a:spLocks noEditPoints="1"/>
            </p:cNvSpPr>
            <p:nvPr/>
          </p:nvSpPr>
          <p:spPr bwMode="auto">
            <a:xfrm>
              <a:off x="15909925" y="1433513"/>
              <a:ext cx="161925" cy="233363"/>
            </a:xfrm>
            <a:custGeom>
              <a:avLst/>
              <a:gdLst>
                <a:gd name="T0" fmla="*/ 22 w 43"/>
                <a:gd name="T1" fmla="*/ 62 h 62"/>
                <a:gd name="T2" fmla="*/ 6 w 43"/>
                <a:gd name="T3" fmla="*/ 54 h 62"/>
                <a:gd name="T4" fmla="*/ 0 w 43"/>
                <a:gd name="T5" fmla="*/ 32 h 62"/>
                <a:gd name="T6" fmla="*/ 6 w 43"/>
                <a:gd name="T7" fmla="*/ 9 h 62"/>
                <a:gd name="T8" fmla="*/ 22 w 43"/>
                <a:gd name="T9" fmla="*/ 0 h 62"/>
                <a:gd name="T10" fmla="*/ 38 w 43"/>
                <a:gd name="T11" fmla="*/ 8 h 62"/>
                <a:gd name="T12" fmla="*/ 43 w 43"/>
                <a:gd name="T13" fmla="*/ 31 h 62"/>
                <a:gd name="T14" fmla="*/ 38 w 43"/>
                <a:gd name="T15" fmla="*/ 54 h 62"/>
                <a:gd name="T16" fmla="*/ 22 w 43"/>
                <a:gd name="T17" fmla="*/ 62 h 62"/>
                <a:gd name="T18" fmla="*/ 22 w 43"/>
                <a:gd name="T19" fmla="*/ 10 h 62"/>
                <a:gd name="T20" fmla="*/ 12 w 43"/>
                <a:gd name="T21" fmla="*/ 31 h 62"/>
                <a:gd name="T22" fmla="*/ 22 w 43"/>
                <a:gd name="T23" fmla="*/ 52 h 62"/>
                <a:gd name="T24" fmla="*/ 29 w 43"/>
                <a:gd name="T25" fmla="*/ 47 h 62"/>
                <a:gd name="T26" fmla="*/ 31 w 43"/>
                <a:gd name="T27" fmla="*/ 32 h 62"/>
                <a:gd name="T28" fmla="*/ 22 w 43"/>
                <a:gd name="T29" fmla="*/ 1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2">
                  <a:moveTo>
                    <a:pt x="22" y="62"/>
                  </a:moveTo>
                  <a:cubicBezTo>
                    <a:pt x="15" y="62"/>
                    <a:pt x="10" y="59"/>
                    <a:pt x="6" y="54"/>
                  </a:cubicBezTo>
                  <a:cubicBezTo>
                    <a:pt x="2" y="49"/>
                    <a:pt x="0" y="41"/>
                    <a:pt x="0" y="32"/>
                  </a:cubicBezTo>
                  <a:cubicBezTo>
                    <a:pt x="0" y="22"/>
                    <a:pt x="2" y="14"/>
                    <a:pt x="6" y="9"/>
                  </a:cubicBezTo>
                  <a:cubicBezTo>
                    <a:pt x="10" y="3"/>
                    <a:pt x="15" y="0"/>
                    <a:pt x="22" y="0"/>
                  </a:cubicBezTo>
                  <a:cubicBezTo>
                    <a:pt x="29" y="0"/>
                    <a:pt x="34" y="3"/>
                    <a:pt x="38" y="8"/>
                  </a:cubicBezTo>
                  <a:cubicBezTo>
                    <a:pt x="42" y="13"/>
                    <a:pt x="43" y="21"/>
                    <a:pt x="43" y="31"/>
                  </a:cubicBezTo>
                  <a:cubicBezTo>
                    <a:pt x="43" y="41"/>
                    <a:pt x="41" y="49"/>
                    <a:pt x="38" y="54"/>
                  </a:cubicBezTo>
                  <a:cubicBezTo>
                    <a:pt x="34" y="59"/>
                    <a:pt x="29" y="62"/>
                    <a:pt x="22" y="62"/>
                  </a:cubicBezTo>
                  <a:close/>
                  <a:moveTo>
                    <a:pt x="22" y="10"/>
                  </a:moveTo>
                  <a:cubicBezTo>
                    <a:pt x="16" y="10"/>
                    <a:pt x="12" y="17"/>
                    <a:pt x="12" y="31"/>
                  </a:cubicBezTo>
                  <a:cubicBezTo>
                    <a:pt x="12" y="45"/>
                    <a:pt x="16" y="52"/>
                    <a:pt x="22" y="52"/>
                  </a:cubicBezTo>
                  <a:cubicBezTo>
                    <a:pt x="25" y="52"/>
                    <a:pt x="27" y="50"/>
                    <a:pt x="29" y="47"/>
                  </a:cubicBezTo>
                  <a:cubicBezTo>
                    <a:pt x="31" y="43"/>
                    <a:pt x="31" y="38"/>
                    <a:pt x="31" y="32"/>
                  </a:cubicBezTo>
                  <a:cubicBezTo>
                    <a:pt x="31" y="17"/>
                    <a:pt x="28" y="10"/>
                    <a:pt x="2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25" name="Freeform 2181"/>
            <p:cNvSpPr>
              <a:spLocks/>
            </p:cNvSpPr>
            <p:nvPr/>
          </p:nvSpPr>
          <p:spPr bwMode="auto">
            <a:xfrm>
              <a:off x="16102013" y="1436688"/>
              <a:ext cx="192088" cy="225425"/>
            </a:xfrm>
            <a:custGeom>
              <a:avLst/>
              <a:gdLst>
                <a:gd name="T0" fmla="*/ 42 w 51"/>
                <a:gd name="T1" fmla="*/ 60 h 60"/>
                <a:gd name="T2" fmla="*/ 42 w 51"/>
                <a:gd name="T3" fmla="*/ 25 h 60"/>
                <a:gd name="T4" fmla="*/ 42 w 51"/>
                <a:gd name="T5" fmla="*/ 12 h 60"/>
                <a:gd name="T6" fmla="*/ 42 w 51"/>
                <a:gd name="T7" fmla="*/ 12 h 60"/>
                <a:gd name="T8" fmla="*/ 40 w 51"/>
                <a:gd name="T9" fmla="*/ 22 h 60"/>
                <a:gd name="T10" fmla="*/ 31 w 51"/>
                <a:gd name="T11" fmla="*/ 60 h 60"/>
                <a:gd name="T12" fmla="*/ 21 w 51"/>
                <a:gd name="T13" fmla="*/ 60 h 60"/>
                <a:gd name="T14" fmla="*/ 12 w 51"/>
                <a:gd name="T15" fmla="*/ 22 h 60"/>
                <a:gd name="T16" fmla="*/ 10 w 51"/>
                <a:gd name="T17" fmla="*/ 12 h 60"/>
                <a:gd name="T18" fmla="*/ 10 w 51"/>
                <a:gd name="T19" fmla="*/ 12 h 60"/>
                <a:gd name="T20" fmla="*/ 10 w 51"/>
                <a:gd name="T21" fmla="*/ 28 h 60"/>
                <a:gd name="T22" fmla="*/ 10 w 51"/>
                <a:gd name="T23" fmla="*/ 60 h 60"/>
                <a:gd name="T24" fmla="*/ 0 w 51"/>
                <a:gd name="T25" fmla="*/ 60 h 60"/>
                <a:gd name="T26" fmla="*/ 0 w 51"/>
                <a:gd name="T27" fmla="*/ 0 h 60"/>
                <a:gd name="T28" fmla="*/ 17 w 51"/>
                <a:gd name="T29" fmla="*/ 0 h 60"/>
                <a:gd name="T30" fmla="*/ 25 w 51"/>
                <a:gd name="T31" fmla="*/ 37 h 60"/>
                <a:gd name="T32" fmla="*/ 26 w 51"/>
                <a:gd name="T33" fmla="*/ 46 h 60"/>
                <a:gd name="T34" fmla="*/ 27 w 51"/>
                <a:gd name="T35" fmla="*/ 46 h 60"/>
                <a:gd name="T36" fmla="*/ 27 w 51"/>
                <a:gd name="T37" fmla="*/ 44 h 60"/>
                <a:gd name="T38" fmla="*/ 28 w 51"/>
                <a:gd name="T39" fmla="*/ 36 h 60"/>
                <a:gd name="T40" fmla="*/ 36 w 51"/>
                <a:gd name="T41" fmla="*/ 0 h 60"/>
                <a:gd name="T42" fmla="*/ 51 w 51"/>
                <a:gd name="T43" fmla="*/ 0 h 60"/>
                <a:gd name="T44" fmla="*/ 51 w 51"/>
                <a:gd name="T45" fmla="*/ 60 h 60"/>
                <a:gd name="T46" fmla="*/ 42 w 51"/>
                <a:gd name="T4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0">
                  <a:moveTo>
                    <a:pt x="42" y="60"/>
                  </a:moveTo>
                  <a:cubicBezTo>
                    <a:pt x="42" y="25"/>
                    <a:pt x="42" y="25"/>
                    <a:pt x="42" y="25"/>
                  </a:cubicBezTo>
                  <a:cubicBezTo>
                    <a:pt x="42" y="22"/>
                    <a:pt x="42" y="18"/>
                    <a:pt x="42" y="12"/>
                  </a:cubicBezTo>
                  <a:cubicBezTo>
                    <a:pt x="42" y="12"/>
                    <a:pt x="42" y="12"/>
                    <a:pt x="42" y="12"/>
                  </a:cubicBezTo>
                  <a:cubicBezTo>
                    <a:pt x="41" y="14"/>
                    <a:pt x="41" y="18"/>
                    <a:pt x="40" y="22"/>
                  </a:cubicBezTo>
                  <a:cubicBezTo>
                    <a:pt x="31" y="60"/>
                    <a:pt x="31" y="60"/>
                    <a:pt x="31" y="60"/>
                  </a:cubicBezTo>
                  <a:cubicBezTo>
                    <a:pt x="21" y="60"/>
                    <a:pt x="21" y="60"/>
                    <a:pt x="21" y="60"/>
                  </a:cubicBezTo>
                  <a:cubicBezTo>
                    <a:pt x="12" y="22"/>
                    <a:pt x="12" y="22"/>
                    <a:pt x="12" y="22"/>
                  </a:cubicBezTo>
                  <a:cubicBezTo>
                    <a:pt x="10" y="12"/>
                    <a:pt x="10" y="12"/>
                    <a:pt x="10" y="12"/>
                  </a:cubicBezTo>
                  <a:cubicBezTo>
                    <a:pt x="10" y="12"/>
                    <a:pt x="10" y="12"/>
                    <a:pt x="10" y="12"/>
                  </a:cubicBezTo>
                  <a:cubicBezTo>
                    <a:pt x="10" y="17"/>
                    <a:pt x="10" y="23"/>
                    <a:pt x="10" y="28"/>
                  </a:cubicBezTo>
                  <a:cubicBezTo>
                    <a:pt x="10" y="60"/>
                    <a:pt x="10" y="60"/>
                    <a:pt x="10" y="60"/>
                  </a:cubicBezTo>
                  <a:cubicBezTo>
                    <a:pt x="0" y="60"/>
                    <a:pt x="0" y="60"/>
                    <a:pt x="0" y="60"/>
                  </a:cubicBezTo>
                  <a:cubicBezTo>
                    <a:pt x="0" y="0"/>
                    <a:pt x="0" y="0"/>
                    <a:pt x="0" y="0"/>
                  </a:cubicBezTo>
                  <a:cubicBezTo>
                    <a:pt x="17" y="0"/>
                    <a:pt x="17" y="0"/>
                    <a:pt x="17" y="0"/>
                  </a:cubicBezTo>
                  <a:cubicBezTo>
                    <a:pt x="25" y="37"/>
                    <a:pt x="25" y="37"/>
                    <a:pt x="25" y="37"/>
                  </a:cubicBezTo>
                  <a:cubicBezTo>
                    <a:pt x="26" y="40"/>
                    <a:pt x="26" y="43"/>
                    <a:pt x="26" y="46"/>
                  </a:cubicBezTo>
                  <a:cubicBezTo>
                    <a:pt x="27" y="46"/>
                    <a:pt x="27" y="46"/>
                    <a:pt x="27" y="46"/>
                  </a:cubicBezTo>
                  <a:cubicBezTo>
                    <a:pt x="27" y="44"/>
                    <a:pt x="27" y="44"/>
                    <a:pt x="27" y="44"/>
                  </a:cubicBezTo>
                  <a:cubicBezTo>
                    <a:pt x="27" y="40"/>
                    <a:pt x="28" y="38"/>
                    <a:pt x="28" y="36"/>
                  </a:cubicBezTo>
                  <a:cubicBezTo>
                    <a:pt x="36" y="0"/>
                    <a:pt x="36" y="0"/>
                    <a:pt x="36" y="0"/>
                  </a:cubicBezTo>
                  <a:cubicBezTo>
                    <a:pt x="51" y="0"/>
                    <a:pt x="51" y="0"/>
                    <a:pt x="51" y="0"/>
                  </a:cubicBezTo>
                  <a:cubicBezTo>
                    <a:pt x="51" y="60"/>
                    <a:pt x="51" y="60"/>
                    <a:pt x="51" y="60"/>
                  </a:cubicBezTo>
                  <a:lnTo>
                    <a:pt x="4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26" name="Freeform 2182"/>
            <p:cNvSpPr>
              <a:spLocks noEditPoints="1"/>
            </p:cNvSpPr>
            <p:nvPr/>
          </p:nvSpPr>
          <p:spPr bwMode="auto">
            <a:xfrm>
              <a:off x="16335375" y="1436688"/>
              <a:ext cx="131763" cy="225425"/>
            </a:xfrm>
            <a:custGeom>
              <a:avLst/>
              <a:gdLst>
                <a:gd name="T0" fmla="*/ 11 w 35"/>
                <a:gd name="T1" fmla="*/ 40 h 60"/>
                <a:gd name="T2" fmla="*/ 11 w 35"/>
                <a:gd name="T3" fmla="*/ 60 h 60"/>
                <a:gd name="T4" fmla="*/ 0 w 35"/>
                <a:gd name="T5" fmla="*/ 60 h 60"/>
                <a:gd name="T6" fmla="*/ 0 w 35"/>
                <a:gd name="T7" fmla="*/ 0 h 60"/>
                <a:gd name="T8" fmla="*/ 17 w 35"/>
                <a:gd name="T9" fmla="*/ 0 h 60"/>
                <a:gd name="T10" fmla="*/ 30 w 35"/>
                <a:gd name="T11" fmla="*/ 5 h 60"/>
                <a:gd name="T12" fmla="*/ 35 w 35"/>
                <a:gd name="T13" fmla="*/ 19 h 60"/>
                <a:gd name="T14" fmla="*/ 30 w 35"/>
                <a:gd name="T15" fmla="*/ 34 h 60"/>
                <a:gd name="T16" fmla="*/ 16 w 35"/>
                <a:gd name="T17" fmla="*/ 40 h 60"/>
                <a:gd name="T18" fmla="*/ 11 w 35"/>
                <a:gd name="T19" fmla="*/ 40 h 60"/>
                <a:gd name="T20" fmla="*/ 11 w 35"/>
                <a:gd name="T21" fmla="*/ 10 h 60"/>
                <a:gd name="T22" fmla="*/ 11 w 35"/>
                <a:gd name="T23" fmla="*/ 30 h 60"/>
                <a:gd name="T24" fmla="*/ 15 w 35"/>
                <a:gd name="T25" fmla="*/ 30 h 60"/>
                <a:gd name="T26" fmla="*/ 23 w 35"/>
                <a:gd name="T27" fmla="*/ 20 h 60"/>
                <a:gd name="T28" fmla="*/ 21 w 35"/>
                <a:gd name="T29" fmla="*/ 13 h 60"/>
                <a:gd name="T30" fmla="*/ 15 w 35"/>
                <a:gd name="T31" fmla="*/ 10 h 60"/>
                <a:gd name="T32" fmla="*/ 11 w 35"/>
                <a:gd name="T33"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60">
                  <a:moveTo>
                    <a:pt x="11" y="40"/>
                  </a:moveTo>
                  <a:cubicBezTo>
                    <a:pt x="11" y="60"/>
                    <a:pt x="11" y="60"/>
                    <a:pt x="11" y="60"/>
                  </a:cubicBezTo>
                  <a:cubicBezTo>
                    <a:pt x="0" y="60"/>
                    <a:pt x="0" y="60"/>
                    <a:pt x="0" y="60"/>
                  </a:cubicBezTo>
                  <a:cubicBezTo>
                    <a:pt x="0" y="0"/>
                    <a:pt x="0" y="0"/>
                    <a:pt x="0" y="0"/>
                  </a:cubicBezTo>
                  <a:cubicBezTo>
                    <a:pt x="17" y="0"/>
                    <a:pt x="17" y="0"/>
                    <a:pt x="17" y="0"/>
                  </a:cubicBezTo>
                  <a:cubicBezTo>
                    <a:pt x="23" y="0"/>
                    <a:pt x="27" y="2"/>
                    <a:pt x="30" y="5"/>
                  </a:cubicBezTo>
                  <a:cubicBezTo>
                    <a:pt x="33" y="8"/>
                    <a:pt x="35" y="13"/>
                    <a:pt x="35" y="19"/>
                  </a:cubicBezTo>
                  <a:cubicBezTo>
                    <a:pt x="35" y="25"/>
                    <a:pt x="33" y="30"/>
                    <a:pt x="30" y="34"/>
                  </a:cubicBezTo>
                  <a:cubicBezTo>
                    <a:pt x="26" y="38"/>
                    <a:pt x="22" y="40"/>
                    <a:pt x="16" y="40"/>
                  </a:cubicBezTo>
                  <a:lnTo>
                    <a:pt x="11" y="40"/>
                  </a:lnTo>
                  <a:close/>
                  <a:moveTo>
                    <a:pt x="11" y="10"/>
                  </a:moveTo>
                  <a:cubicBezTo>
                    <a:pt x="11" y="30"/>
                    <a:pt x="11" y="30"/>
                    <a:pt x="11" y="30"/>
                  </a:cubicBezTo>
                  <a:cubicBezTo>
                    <a:pt x="15" y="30"/>
                    <a:pt x="15" y="30"/>
                    <a:pt x="15" y="30"/>
                  </a:cubicBezTo>
                  <a:cubicBezTo>
                    <a:pt x="20" y="30"/>
                    <a:pt x="23" y="26"/>
                    <a:pt x="23" y="20"/>
                  </a:cubicBezTo>
                  <a:cubicBezTo>
                    <a:pt x="23" y="17"/>
                    <a:pt x="22" y="14"/>
                    <a:pt x="21" y="13"/>
                  </a:cubicBezTo>
                  <a:cubicBezTo>
                    <a:pt x="19" y="11"/>
                    <a:pt x="17" y="10"/>
                    <a:pt x="15" y="10"/>
                  </a:cubicBezTo>
                  <a:lnTo>
                    <a:pt x="1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27" name="Freeform 2183"/>
            <p:cNvSpPr>
              <a:spLocks/>
            </p:cNvSpPr>
            <p:nvPr/>
          </p:nvSpPr>
          <p:spPr bwMode="auto">
            <a:xfrm>
              <a:off x="16492538" y="1436688"/>
              <a:ext cx="139700" cy="230188"/>
            </a:xfrm>
            <a:custGeom>
              <a:avLst/>
              <a:gdLst>
                <a:gd name="T0" fmla="*/ 37 w 37"/>
                <a:gd name="T1" fmla="*/ 35 h 61"/>
                <a:gd name="T2" fmla="*/ 18 w 37"/>
                <a:gd name="T3" fmla="*/ 61 h 61"/>
                <a:gd name="T4" fmla="*/ 0 w 37"/>
                <a:gd name="T5" fmla="*/ 35 h 61"/>
                <a:gd name="T6" fmla="*/ 0 w 37"/>
                <a:gd name="T7" fmla="*/ 0 h 61"/>
                <a:gd name="T8" fmla="*/ 11 w 37"/>
                <a:gd name="T9" fmla="*/ 0 h 61"/>
                <a:gd name="T10" fmla="*/ 11 w 37"/>
                <a:gd name="T11" fmla="*/ 37 h 61"/>
                <a:gd name="T12" fmla="*/ 18 w 37"/>
                <a:gd name="T13" fmla="*/ 51 h 61"/>
                <a:gd name="T14" fmla="*/ 24 w 37"/>
                <a:gd name="T15" fmla="*/ 48 h 61"/>
                <a:gd name="T16" fmla="*/ 25 w 37"/>
                <a:gd name="T17" fmla="*/ 37 h 61"/>
                <a:gd name="T18" fmla="*/ 25 w 37"/>
                <a:gd name="T19" fmla="*/ 0 h 61"/>
                <a:gd name="T20" fmla="*/ 37 w 37"/>
                <a:gd name="T21" fmla="*/ 0 h 61"/>
                <a:gd name="T22" fmla="*/ 37 w 37"/>
                <a:gd name="T23" fmla="*/ 3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1">
                  <a:moveTo>
                    <a:pt x="37" y="35"/>
                  </a:moveTo>
                  <a:cubicBezTo>
                    <a:pt x="37" y="52"/>
                    <a:pt x="31" y="61"/>
                    <a:pt x="18" y="61"/>
                  </a:cubicBezTo>
                  <a:cubicBezTo>
                    <a:pt x="6" y="61"/>
                    <a:pt x="0" y="53"/>
                    <a:pt x="0" y="35"/>
                  </a:cubicBezTo>
                  <a:cubicBezTo>
                    <a:pt x="0" y="0"/>
                    <a:pt x="0" y="0"/>
                    <a:pt x="0" y="0"/>
                  </a:cubicBezTo>
                  <a:cubicBezTo>
                    <a:pt x="11" y="0"/>
                    <a:pt x="11" y="0"/>
                    <a:pt x="11" y="0"/>
                  </a:cubicBezTo>
                  <a:cubicBezTo>
                    <a:pt x="11" y="37"/>
                    <a:pt x="11" y="37"/>
                    <a:pt x="11" y="37"/>
                  </a:cubicBezTo>
                  <a:cubicBezTo>
                    <a:pt x="11" y="46"/>
                    <a:pt x="14" y="51"/>
                    <a:pt x="18" y="51"/>
                  </a:cubicBezTo>
                  <a:cubicBezTo>
                    <a:pt x="21" y="51"/>
                    <a:pt x="23" y="50"/>
                    <a:pt x="24" y="48"/>
                  </a:cubicBezTo>
                  <a:cubicBezTo>
                    <a:pt x="25" y="45"/>
                    <a:pt x="25" y="42"/>
                    <a:pt x="25" y="37"/>
                  </a:cubicBezTo>
                  <a:cubicBezTo>
                    <a:pt x="25" y="0"/>
                    <a:pt x="25" y="0"/>
                    <a:pt x="25" y="0"/>
                  </a:cubicBezTo>
                  <a:cubicBezTo>
                    <a:pt x="37" y="0"/>
                    <a:pt x="37" y="0"/>
                    <a:pt x="37" y="0"/>
                  </a:cubicBezTo>
                  <a:lnTo>
                    <a:pt x="37"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28" name="Freeform 2184"/>
            <p:cNvSpPr>
              <a:spLocks/>
            </p:cNvSpPr>
            <p:nvPr/>
          </p:nvSpPr>
          <p:spPr bwMode="auto">
            <a:xfrm>
              <a:off x="16654463" y="1436688"/>
              <a:ext cx="134938" cy="225425"/>
            </a:xfrm>
            <a:custGeom>
              <a:avLst/>
              <a:gdLst>
                <a:gd name="T0" fmla="*/ 54 w 85"/>
                <a:gd name="T1" fmla="*/ 24 h 142"/>
                <a:gd name="T2" fmla="*/ 54 w 85"/>
                <a:gd name="T3" fmla="*/ 142 h 142"/>
                <a:gd name="T4" fmla="*/ 28 w 85"/>
                <a:gd name="T5" fmla="*/ 142 h 142"/>
                <a:gd name="T6" fmla="*/ 28 w 85"/>
                <a:gd name="T7" fmla="*/ 24 h 142"/>
                <a:gd name="T8" fmla="*/ 0 w 85"/>
                <a:gd name="T9" fmla="*/ 24 h 142"/>
                <a:gd name="T10" fmla="*/ 0 w 85"/>
                <a:gd name="T11" fmla="*/ 0 h 142"/>
                <a:gd name="T12" fmla="*/ 85 w 85"/>
                <a:gd name="T13" fmla="*/ 0 h 142"/>
                <a:gd name="T14" fmla="*/ 85 w 85"/>
                <a:gd name="T15" fmla="*/ 24 h 142"/>
                <a:gd name="T16" fmla="*/ 54 w 85"/>
                <a:gd name="T17" fmla="*/ 2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42">
                  <a:moveTo>
                    <a:pt x="54" y="24"/>
                  </a:moveTo>
                  <a:lnTo>
                    <a:pt x="54" y="142"/>
                  </a:lnTo>
                  <a:lnTo>
                    <a:pt x="28" y="142"/>
                  </a:lnTo>
                  <a:lnTo>
                    <a:pt x="28" y="24"/>
                  </a:lnTo>
                  <a:lnTo>
                    <a:pt x="0" y="24"/>
                  </a:lnTo>
                  <a:lnTo>
                    <a:pt x="0" y="0"/>
                  </a:lnTo>
                  <a:lnTo>
                    <a:pt x="85" y="0"/>
                  </a:lnTo>
                  <a:lnTo>
                    <a:pt x="85" y="24"/>
                  </a:lnTo>
                  <a:lnTo>
                    <a:pt x="5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29" name="Freeform 2185"/>
            <p:cNvSpPr>
              <a:spLocks/>
            </p:cNvSpPr>
            <p:nvPr/>
          </p:nvSpPr>
          <p:spPr bwMode="auto">
            <a:xfrm>
              <a:off x="16811625" y="1436688"/>
              <a:ext cx="109538" cy="225425"/>
            </a:xfrm>
            <a:custGeom>
              <a:avLst/>
              <a:gdLst>
                <a:gd name="T0" fmla="*/ 0 w 69"/>
                <a:gd name="T1" fmla="*/ 142 h 142"/>
                <a:gd name="T2" fmla="*/ 0 w 69"/>
                <a:gd name="T3" fmla="*/ 0 h 142"/>
                <a:gd name="T4" fmla="*/ 66 w 69"/>
                <a:gd name="T5" fmla="*/ 0 h 142"/>
                <a:gd name="T6" fmla="*/ 66 w 69"/>
                <a:gd name="T7" fmla="*/ 24 h 142"/>
                <a:gd name="T8" fmla="*/ 28 w 69"/>
                <a:gd name="T9" fmla="*/ 24 h 142"/>
                <a:gd name="T10" fmla="*/ 28 w 69"/>
                <a:gd name="T11" fmla="*/ 59 h 142"/>
                <a:gd name="T12" fmla="*/ 64 w 69"/>
                <a:gd name="T13" fmla="*/ 59 h 142"/>
                <a:gd name="T14" fmla="*/ 64 w 69"/>
                <a:gd name="T15" fmla="*/ 83 h 142"/>
                <a:gd name="T16" fmla="*/ 28 w 69"/>
                <a:gd name="T17" fmla="*/ 83 h 142"/>
                <a:gd name="T18" fmla="*/ 28 w 69"/>
                <a:gd name="T19" fmla="*/ 119 h 142"/>
                <a:gd name="T20" fmla="*/ 69 w 69"/>
                <a:gd name="T21" fmla="*/ 119 h 142"/>
                <a:gd name="T22" fmla="*/ 69 w 69"/>
                <a:gd name="T23" fmla="*/ 142 h 142"/>
                <a:gd name="T24" fmla="*/ 0 w 69"/>
                <a:gd name="T2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42">
                  <a:moveTo>
                    <a:pt x="0" y="142"/>
                  </a:moveTo>
                  <a:lnTo>
                    <a:pt x="0" y="0"/>
                  </a:lnTo>
                  <a:lnTo>
                    <a:pt x="66" y="0"/>
                  </a:lnTo>
                  <a:lnTo>
                    <a:pt x="66" y="24"/>
                  </a:lnTo>
                  <a:lnTo>
                    <a:pt x="28" y="24"/>
                  </a:lnTo>
                  <a:lnTo>
                    <a:pt x="28" y="59"/>
                  </a:lnTo>
                  <a:lnTo>
                    <a:pt x="64" y="59"/>
                  </a:lnTo>
                  <a:lnTo>
                    <a:pt x="64" y="83"/>
                  </a:lnTo>
                  <a:lnTo>
                    <a:pt x="28" y="83"/>
                  </a:lnTo>
                  <a:lnTo>
                    <a:pt x="28" y="119"/>
                  </a:lnTo>
                  <a:lnTo>
                    <a:pt x="69" y="119"/>
                  </a:lnTo>
                  <a:lnTo>
                    <a:pt x="69" y="142"/>
                  </a:lnTo>
                  <a:lnTo>
                    <a:pt x="0"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30" name="Freeform 2186"/>
            <p:cNvSpPr>
              <a:spLocks noEditPoints="1"/>
            </p:cNvSpPr>
            <p:nvPr/>
          </p:nvSpPr>
          <p:spPr bwMode="auto">
            <a:xfrm>
              <a:off x="17018000" y="1436688"/>
              <a:ext cx="134938" cy="225425"/>
            </a:xfrm>
            <a:custGeom>
              <a:avLst/>
              <a:gdLst>
                <a:gd name="T0" fmla="*/ 12 w 36"/>
                <a:gd name="T1" fmla="*/ 40 h 60"/>
                <a:gd name="T2" fmla="*/ 12 w 36"/>
                <a:gd name="T3" fmla="*/ 60 h 60"/>
                <a:gd name="T4" fmla="*/ 0 w 36"/>
                <a:gd name="T5" fmla="*/ 60 h 60"/>
                <a:gd name="T6" fmla="*/ 0 w 36"/>
                <a:gd name="T7" fmla="*/ 0 h 60"/>
                <a:gd name="T8" fmla="*/ 18 w 36"/>
                <a:gd name="T9" fmla="*/ 0 h 60"/>
                <a:gd name="T10" fmla="*/ 31 w 36"/>
                <a:gd name="T11" fmla="*/ 5 h 60"/>
                <a:gd name="T12" fmla="*/ 36 w 36"/>
                <a:gd name="T13" fmla="*/ 19 h 60"/>
                <a:gd name="T14" fmla="*/ 31 w 36"/>
                <a:gd name="T15" fmla="*/ 34 h 60"/>
                <a:gd name="T16" fmla="*/ 17 w 36"/>
                <a:gd name="T17" fmla="*/ 40 h 60"/>
                <a:gd name="T18" fmla="*/ 12 w 36"/>
                <a:gd name="T19" fmla="*/ 40 h 60"/>
                <a:gd name="T20" fmla="*/ 12 w 36"/>
                <a:gd name="T21" fmla="*/ 10 h 60"/>
                <a:gd name="T22" fmla="*/ 12 w 36"/>
                <a:gd name="T23" fmla="*/ 30 h 60"/>
                <a:gd name="T24" fmla="*/ 16 w 36"/>
                <a:gd name="T25" fmla="*/ 30 h 60"/>
                <a:gd name="T26" fmla="*/ 24 w 36"/>
                <a:gd name="T27" fmla="*/ 20 h 60"/>
                <a:gd name="T28" fmla="*/ 22 w 36"/>
                <a:gd name="T29" fmla="*/ 13 h 60"/>
                <a:gd name="T30" fmla="*/ 16 w 36"/>
                <a:gd name="T31" fmla="*/ 10 h 60"/>
                <a:gd name="T32" fmla="*/ 12 w 36"/>
                <a:gd name="T33"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60">
                  <a:moveTo>
                    <a:pt x="12" y="40"/>
                  </a:moveTo>
                  <a:cubicBezTo>
                    <a:pt x="12" y="60"/>
                    <a:pt x="12" y="60"/>
                    <a:pt x="12" y="60"/>
                  </a:cubicBezTo>
                  <a:cubicBezTo>
                    <a:pt x="0" y="60"/>
                    <a:pt x="0" y="60"/>
                    <a:pt x="0" y="60"/>
                  </a:cubicBezTo>
                  <a:cubicBezTo>
                    <a:pt x="0" y="0"/>
                    <a:pt x="0" y="0"/>
                    <a:pt x="0" y="0"/>
                  </a:cubicBezTo>
                  <a:cubicBezTo>
                    <a:pt x="18" y="0"/>
                    <a:pt x="18" y="0"/>
                    <a:pt x="18" y="0"/>
                  </a:cubicBezTo>
                  <a:cubicBezTo>
                    <a:pt x="23" y="0"/>
                    <a:pt x="28" y="2"/>
                    <a:pt x="31" y="5"/>
                  </a:cubicBezTo>
                  <a:cubicBezTo>
                    <a:pt x="34" y="8"/>
                    <a:pt x="36" y="13"/>
                    <a:pt x="36" y="19"/>
                  </a:cubicBezTo>
                  <a:cubicBezTo>
                    <a:pt x="36" y="25"/>
                    <a:pt x="34" y="30"/>
                    <a:pt x="31" y="34"/>
                  </a:cubicBezTo>
                  <a:cubicBezTo>
                    <a:pt x="27" y="38"/>
                    <a:pt x="22" y="40"/>
                    <a:pt x="17" y="40"/>
                  </a:cubicBezTo>
                  <a:lnTo>
                    <a:pt x="12" y="40"/>
                  </a:lnTo>
                  <a:close/>
                  <a:moveTo>
                    <a:pt x="12" y="10"/>
                  </a:moveTo>
                  <a:cubicBezTo>
                    <a:pt x="12" y="30"/>
                    <a:pt x="12" y="30"/>
                    <a:pt x="12" y="30"/>
                  </a:cubicBezTo>
                  <a:cubicBezTo>
                    <a:pt x="16" y="30"/>
                    <a:pt x="16" y="30"/>
                    <a:pt x="16" y="30"/>
                  </a:cubicBezTo>
                  <a:cubicBezTo>
                    <a:pt x="21" y="30"/>
                    <a:pt x="24" y="26"/>
                    <a:pt x="24" y="20"/>
                  </a:cubicBezTo>
                  <a:cubicBezTo>
                    <a:pt x="24" y="17"/>
                    <a:pt x="23" y="14"/>
                    <a:pt x="22" y="13"/>
                  </a:cubicBezTo>
                  <a:cubicBezTo>
                    <a:pt x="20" y="11"/>
                    <a:pt x="18" y="10"/>
                    <a:pt x="16" y="10"/>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31" name="Freeform 2187"/>
            <p:cNvSpPr>
              <a:spLocks noEditPoints="1"/>
            </p:cNvSpPr>
            <p:nvPr/>
          </p:nvSpPr>
          <p:spPr bwMode="auto">
            <a:xfrm>
              <a:off x="17171988" y="1433513"/>
              <a:ext cx="161925" cy="233363"/>
            </a:xfrm>
            <a:custGeom>
              <a:avLst/>
              <a:gdLst>
                <a:gd name="T0" fmla="*/ 21 w 43"/>
                <a:gd name="T1" fmla="*/ 62 h 62"/>
                <a:gd name="T2" fmla="*/ 5 w 43"/>
                <a:gd name="T3" fmla="*/ 54 h 62"/>
                <a:gd name="T4" fmla="*/ 0 w 43"/>
                <a:gd name="T5" fmla="*/ 32 h 62"/>
                <a:gd name="T6" fmla="*/ 6 w 43"/>
                <a:gd name="T7" fmla="*/ 9 h 62"/>
                <a:gd name="T8" fmla="*/ 22 w 43"/>
                <a:gd name="T9" fmla="*/ 0 h 62"/>
                <a:gd name="T10" fmla="*/ 37 w 43"/>
                <a:gd name="T11" fmla="*/ 8 h 62"/>
                <a:gd name="T12" fmla="*/ 43 w 43"/>
                <a:gd name="T13" fmla="*/ 31 h 62"/>
                <a:gd name="T14" fmla="*/ 37 w 43"/>
                <a:gd name="T15" fmla="*/ 54 h 62"/>
                <a:gd name="T16" fmla="*/ 21 w 43"/>
                <a:gd name="T17" fmla="*/ 62 h 62"/>
                <a:gd name="T18" fmla="*/ 22 w 43"/>
                <a:gd name="T19" fmla="*/ 10 h 62"/>
                <a:gd name="T20" fmla="*/ 12 w 43"/>
                <a:gd name="T21" fmla="*/ 31 h 62"/>
                <a:gd name="T22" fmla="*/ 21 w 43"/>
                <a:gd name="T23" fmla="*/ 52 h 62"/>
                <a:gd name="T24" fmla="*/ 28 w 43"/>
                <a:gd name="T25" fmla="*/ 47 h 62"/>
                <a:gd name="T26" fmla="*/ 31 w 43"/>
                <a:gd name="T27" fmla="*/ 32 h 62"/>
                <a:gd name="T28" fmla="*/ 22 w 43"/>
                <a:gd name="T29" fmla="*/ 1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2">
                  <a:moveTo>
                    <a:pt x="21" y="62"/>
                  </a:moveTo>
                  <a:cubicBezTo>
                    <a:pt x="14" y="62"/>
                    <a:pt x="9" y="59"/>
                    <a:pt x="5" y="54"/>
                  </a:cubicBezTo>
                  <a:cubicBezTo>
                    <a:pt x="2" y="49"/>
                    <a:pt x="0" y="41"/>
                    <a:pt x="0" y="32"/>
                  </a:cubicBezTo>
                  <a:cubicBezTo>
                    <a:pt x="0" y="22"/>
                    <a:pt x="2" y="14"/>
                    <a:pt x="6" y="9"/>
                  </a:cubicBezTo>
                  <a:cubicBezTo>
                    <a:pt x="9" y="3"/>
                    <a:pt x="15" y="0"/>
                    <a:pt x="22" y="0"/>
                  </a:cubicBezTo>
                  <a:cubicBezTo>
                    <a:pt x="29" y="0"/>
                    <a:pt x="34" y="3"/>
                    <a:pt x="37" y="8"/>
                  </a:cubicBezTo>
                  <a:cubicBezTo>
                    <a:pt x="41" y="13"/>
                    <a:pt x="43" y="21"/>
                    <a:pt x="43" y="31"/>
                  </a:cubicBezTo>
                  <a:cubicBezTo>
                    <a:pt x="43" y="41"/>
                    <a:pt x="41" y="49"/>
                    <a:pt x="37" y="54"/>
                  </a:cubicBezTo>
                  <a:cubicBezTo>
                    <a:pt x="33" y="59"/>
                    <a:pt x="28" y="62"/>
                    <a:pt x="21" y="62"/>
                  </a:cubicBezTo>
                  <a:close/>
                  <a:moveTo>
                    <a:pt x="22" y="10"/>
                  </a:moveTo>
                  <a:cubicBezTo>
                    <a:pt x="15" y="10"/>
                    <a:pt x="12" y="17"/>
                    <a:pt x="12" y="31"/>
                  </a:cubicBezTo>
                  <a:cubicBezTo>
                    <a:pt x="12" y="45"/>
                    <a:pt x="15" y="52"/>
                    <a:pt x="21" y="52"/>
                  </a:cubicBezTo>
                  <a:cubicBezTo>
                    <a:pt x="24" y="52"/>
                    <a:pt x="27" y="50"/>
                    <a:pt x="28" y="47"/>
                  </a:cubicBezTo>
                  <a:cubicBezTo>
                    <a:pt x="30" y="43"/>
                    <a:pt x="31" y="38"/>
                    <a:pt x="31" y="32"/>
                  </a:cubicBezTo>
                  <a:cubicBezTo>
                    <a:pt x="31" y="17"/>
                    <a:pt x="28" y="10"/>
                    <a:pt x="2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32" name="Freeform 2188"/>
            <p:cNvSpPr>
              <a:spLocks/>
            </p:cNvSpPr>
            <p:nvPr/>
          </p:nvSpPr>
          <p:spPr bwMode="auto">
            <a:xfrm>
              <a:off x="17345025" y="1436688"/>
              <a:ext cx="244475" cy="225425"/>
            </a:xfrm>
            <a:custGeom>
              <a:avLst/>
              <a:gdLst>
                <a:gd name="T0" fmla="*/ 52 w 65"/>
                <a:gd name="T1" fmla="*/ 60 h 60"/>
                <a:gd name="T2" fmla="*/ 39 w 65"/>
                <a:gd name="T3" fmla="*/ 60 h 60"/>
                <a:gd name="T4" fmla="*/ 33 w 65"/>
                <a:gd name="T5" fmla="*/ 22 h 60"/>
                <a:gd name="T6" fmla="*/ 32 w 65"/>
                <a:gd name="T7" fmla="*/ 14 h 60"/>
                <a:gd name="T8" fmla="*/ 32 w 65"/>
                <a:gd name="T9" fmla="*/ 14 h 60"/>
                <a:gd name="T10" fmla="*/ 32 w 65"/>
                <a:gd name="T11" fmla="*/ 20 h 60"/>
                <a:gd name="T12" fmla="*/ 31 w 65"/>
                <a:gd name="T13" fmla="*/ 21 h 60"/>
                <a:gd name="T14" fmla="*/ 25 w 65"/>
                <a:gd name="T15" fmla="*/ 60 h 60"/>
                <a:gd name="T16" fmla="*/ 12 w 65"/>
                <a:gd name="T17" fmla="*/ 60 h 60"/>
                <a:gd name="T18" fmla="*/ 0 w 65"/>
                <a:gd name="T19" fmla="*/ 0 h 60"/>
                <a:gd name="T20" fmla="*/ 13 w 65"/>
                <a:gd name="T21" fmla="*/ 0 h 60"/>
                <a:gd name="T22" fmla="*/ 19 w 65"/>
                <a:gd name="T23" fmla="*/ 39 h 60"/>
                <a:gd name="T24" fmla="*/ 20 w 65"/>
                <a:gd name="T25" fmla="*/ 46 h 60"/>
                <a:gd name="T26" fmla="*/ 20 w 65"/>
                <a:gd name="T27" fmla="*/ 46 h 60"/>
                <a:gd name="T28" fmla="*/ 21 w 65"/>
                <a:gd name="T29" fmla="*/ 39 h 60"/>
                <a:gd name="T30" fmla="*/ 27 w 65"/>
                <a:gd name="T31" fmla="*/ 0 h 60"/>
                <a:gd name="T32" fmla="*/ 39 w 65"/>
                <a:gd name="T33" fmla="*/ 0 h 60"/>
                <a:gd name="T34" fmla="*/ 45 w 65"/>
                <a:gd name="T35" fmla="*/ 39 h 60"/>
                <a:gd name="T36" fmla="*/ 46 w 65"/>
                <a:gd name="T37" fmla="*/ 46 h 60"/>
                <a:gd name="T38" fmla="*/ 46 w 65"/>
                <a:gd name="T39" fmla="*/ 46 h 60"/>
                <a:gd name="T40" fmla="*/ 47 w 65"/>
                <a:gd name="T41" fmla="*/ 39 h 60"/>
                <a:gd name="T42" fmla="*/ 54 w 65"/>
                <a:gd name="T43" fmla="*/ 0 h 60"/>
                <a:gd name="T44" fmla="*/ 65 w 65"/>
                <a:gd name="T45" fmla="*/ 0 h 60"/>
                <a:gd name="T46" fmla="*/ 52 w 65"/>
                <a:gd name="T4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60">
                  <a:moveTo>
                    <a:pt x="52" y="60"/>
                  </a:moveTo>
                  <a:cubicBezTo>
                    <a:pt x="39" y="60"/>
                    <a:pt x="39" y="60"/>
                    <a:pt x="39" y="60"/>
                  </a:cubicBezTo>
                  <a:cubicBezTo>
                    <a:pt x="33" y="22"/>
                    <a:pt x="33" y="22"/>
                    <a:pt x="33" y="22"/>
                  </a:cubicBezTo>
                  <a:cubicBezTo>
                    <a:pt x="33" y="19"/>
                    <a:pt x="33" y="16"/>
                    <a:pt x="32" y="14"/>
                  </a:cubicBezTo>
                  <a:cubicBezTo>
                    <a:pt x="32" y="14"/>
                    <a:pt x="32" y="14"/>
                    <a:pt x="32" y="14"/>
                  </a:cubicBezTo>
                  <a:cubicBezTo>
                    <a:pt x="32" y="16"/>
                    <a:pt x="32" y="18"/>
                    <a:pt x="32" y="20"/>
                  </a:cubicBezTo>
                  <a:cubicBezTo>
                    <a:pt x="31" y="21"/>
                    <a:pt x="31" y="21"/>
                    <a:pt x="31" y="21"/>
                  </a:cubicBezTo>
                  <a:cubicBezTo>
                    <a:pt x="25" y="60"/>
                    <a:pt x="25" y="60"/>
                    <a:pt x="25" y="60"/>
                  </a:cubicBezTo>
                  <a:cubicBezTo>
                    <a:pt x="12" y="60"/>
                    <a:pt x="12" y="60"/>
                    <a:pt x="12" y="60"/>
                  </a:cubicBezTo>
                  <a:cubicBezTo>
                    <a:pt x="0" y="0"/>
                    <a:pt x="0" y="0"/>
                    <a:pt x="0" y="0"/>
                  </a:cubicBezTo>
                  <a:cubicBezTo>
                    <a:pt x="13" y="0"/>
                    <a:pt x="13" y="0"/>
                    <a:pt x="13" y="0"/>
                  </a:cubicBezTo>
                  <a:cubicBezTo>
                    <a:pt x="19" y="39"/>
                    <a:pt x="19" y="39"/>
                    <a:pt x="19" y="39"/>
                  </a:cubicBezTo>
                  <a:cubicBezTo>
                    <a:pt x="19" y="40"/>
                    <a:pt x="19" y="42"/>
                    <a:pt x="20" y="46"/>
                  </a:cubicBezTo>
                  <a:cubicBezTo>
                    <a:pt x="20" y="46"/>
                    <a:pt x="20" y="46"/>
                    <a:pt x="20" y="46"/>
                  </a:cubicBezTo>
                  <a:cubicBezTo>
                    <a:pt x="20" y="44"/>
                    <a:pt x="21" y="41"/>
                    <a:pt x="21" y="39"/>
                  </a:cubicBezTo>
                  <a:cubicBezTo>
                    <a:pt x="27" y="0"/>
                    <a:pt x="27" y="0"/>
                    <a:pt x="27" y="0"/>
                  </a:cubicBezTo>
                  <a:cubicBezTo>
                    <a:pt x="39" y="0"/>
                    <a:pt x="39" y="0"/>
                    <a:pt x="39" y="0"/>
                  </a:cubicBezTo>
                  <a:cubicBezTo>
                    <a:pt x="45" y="39"/>
                    <a:pt x="45" y="39"/>
                    <a:pt x="45" y="39"/>
                  </a:cubicBezTo>
                  <a:cubicBezTo>
                    <a:pt x="46" y="44"/>
                    <a:pt x="46" y="46"/>
                    <a:pt x="46" y="46"/>
                  </a:cubicBezTo>
                  <a:cubicBezTo>
                    <a:pt x="46" y="46"/>
                    <a:pt x="46" y="46"/>
                    <a:pt x="46" y="46"/>
                  </a:cubicBezTo>
                  <a:cubicBezTo>
                    <a:pt x="47" y="43"/>
                    <a:pt x="47" y="41"/>
                    <a:pt x="47" y="39"/>
                  </a:cubicBezTo>
                  <a:cubicBezTo>
                    <a:pt x="54" y="0"/>
                    <a:pt x="54" y="0"/>
                    <a:pt x="54" y="0"/>
                  </a:cubicBezTo>
                  <a:cubicBezTo>
                    <a:pt x="65" y="0"/>
                    <a:pt x="65" y="0"/>
                    <a:pt x="65" y="0"/>
                  </a:cubicBezTo>
                  <a:lnTo>
                    <a:pt x="5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33" name="Freeform 2189"/>
            <p:cNvSpPr>
              <a:spLocks/>
            </p:cNvSpPr>
            <p:nvPr/>
          </p:nvSpPr>
          <p:spPr bwMode="auto">
            <a:xfrm>
              <a:off x="17606963" y="1436688"/>
              <a:ext cx="109538" cy="225425"/>
            </a:xfrm>
            <a:custGeom>
              <a:avLst/>
              <a:gdLst>
                <a:gd name="T0" fmla="*/ 0 w 69"/>
                <a:gd name="T1" fmla="*/ 142 h 142"/>
                <a:gd name="T2" fmla="*/ 0 w 69"/>
                <a:gd name="T3" fmla="*/ 0 h 142"/>
                <a:gd name="T4" fmla="*/ 67 w 69"/>
                <a:gd name="T5" fmla="*/ 0 h 142"/>
                <a:gd name="T6" fmla="*/ 67 w 69"/>
                <a:gd name="T7" fmla="*/ 24 h 142"/>
                <a:gd name="T8" fmla="*/ 29 w 69"/>
                <a:gd name="T9" fmla="*/ 24 h 142"/>
                <a:gd name="T10" fmla="*/ 29 w 69"/>
                <a:gd name="T11" fmla="*/ 59 h 142"/>
                <a:gd name="T12" fmla="*/ 64 w 69"/>
                <a:gd name="T13" fmla="*/ 59 h 142"/>
                <a:gd name="T14" fmla="*/ 64 w 69"/>
                <a:gd name="T15" fmla="*/ 83 h 142"/>
                <a:gd name="T16" fmla="*/ 29 w 69"/>
                <a:gd name="T17" fmla="*/ 83 h 142"/>
                <a:gd name="T18" fmla="*/ 29 w 69"/>
                <a:gd name="T19" fmla="*/ 119 h 142"/>
                <a:gd name="T20" fmla="*/ 69 w 69"/>
                <a:gd name="T21" fmla="*/ 119 h 142"/>
                <a:gd name="T22" fmla="*/ 69 w 69"/>
                <a:gd name="T23" fmla="*/ 142 h 142"/>
                <a:gd name="T24" fmla="*/ 0 w 69"/>
                <a:gd name="T2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42">
                  <a:moveTo>
                    <a:pt x="0" y="142"/>
                  </a:moveTo>
                  <a:lnTo>
                    <a:pt x="0" y="0"/>
                  </a:lnTo>
                  <a:lnTo>
                    <a:pt x="67" y="0"/>
                  </a:lnTo>
                  <a:lnTo>
                    <a:pt x="67" y="24"/>
                  </a:lnTo>
                  <a:lnTo>
                    <a:pt x="29" y="24"/>
                  </a:lnTo>
                  <a:lnTo>
                    <a:pt x="29" y="59"/>
                  </a:lnTo>
                  <a:lnTo>
                    <a:pt x="64" y="59"/>
                  </a:lnTo>
                  <a:lnTo>
                    <a:pt x="64" y="83"/>
                  </a:lnTo>
                  <a:lnTo>
                    <a:pt x="29" y="83"/>
                  </a:lnTo>
                  <a:lnTo>
                    <a:pt x="29" y="119"/>
                  </a:lnTo>
                  <a:lnTo>
                    <a:pt x="69" y="119"/>
                  </a:lnTo>
                  <a:lnTo>
                    <a:pt x="69" y="142"/>
                  </a:lnTo>
                  <a:lnTo>
                    <a:pt x="0"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34" name="Freeform 2190"/>
            <p:cNvSpPr>
              <a:spLocks noEditPoints="1"/>
            </p:cNvSpPr>
            <p:nvPr/>
          </p:nvSpPr>
          <p:spPr bwMode="auto">
            <a:xfrm>
              <a:off x="17743488" y="1436688"/>
              <a:ext cx="138113" cy="225425"/>
            </a:xfrm>
            <a:custGeom>
              <a:avLst/>
              <a:gdLst>
                <a:gd name="T0" fmla="*/ 24 w 37"/>
                <a:gd name="T1" fmla="*/ 60 h 60"/>
                <a:gd name="T2" fmla="*/ 20 w 37"/>
                <a:gd name="T3" fmla="*/ 45 h 60"/>
                <a:gd name="T4" fmla="*/ 13 w 37"/>
                <a:gd name="T5" fmla="*/ 37 h 60"/>
                <a:gd name="T6" fmla="*/ 12 w 37"/>
                <a:gd name="T7" fmla="*/ 37 h 60"/>
                <a:gd name="T8" fmla="*/ 12 w 37"/>
                <a:gd name="T9" fmla="*/ 60 h 60"/>
                <a:gd name="T10" fmla="*/ 0 w 37"/>
                <a:gd name="T11" fmla="*/ 60 h 60"/>
                <a:gd name="T12" fmla="*/ 0 w 37"/>
                <a:gd name="T13" fmla="*/ 0 h 60"/>
                <a:gd name="T14" fmla="*/ 17 w 37"/>
                <a:gd name="T15" fmla="*/ 0 h 60"/>
                <a:gd name="T16" fmla="*/ 35 w 37"/>
                <a:gd name="T17" fmla="*/ 16 h 60"/>
                <a:gd name="T18" fmla="*/ 24 w 37"/>
                <a:gd name="T19" fmla="*/ 32 h 60"/>
                <a:gd name="T20" fmla="*/ 24 w 37"/>
                <a:gd name="T21" fmla="*/ 33 h 60"/>
                <a:gd name="T22" fmla="*/ 32 w 37"/>
                <a:gd name="T23" fmla="*/ 43 h 60"/>
                <a:gd name="T24" fmla="*/ 37 w 37"/>
                <a:gd name="T25" fmla="*/ 60 h 60"/>
                <a:gd name="T26" fmla="*/ 24 w 37"/>
                <a:gd name="T27" fmla="*/ 60 h 60"/>
                <a:gd name="T28" fmla="*/ 12 w 37"/>
                <a:gd name="T29" fmla="*/ 10 h 60"/>
                <a:gd name="T30" fmla="*/ 12 w 37"/>
                <a:gd name="T31" fmla="*/ 27 h 60"/>
                <a:gd name="T32" fmla="*/ 15 w 37"/>
                <a:gd name="T33" fmla="*/ 27 h 60"/>
                <a:gd name="T34" fmla="*/ 21 w 37"/>
                <a:gd name="T35" fmla="*/ 25 h 60"/>
                <a:gd name="T36" fmla="*/ 23 w 37"/>
                <a:gd name="T37" fmla="*/ 18 h 60"/>
                <a:gd name="T38" fmla="*/ 21 w 37"/>
                <a:gd name="T39" fmla="*/ 12 h 60"/>
                <a:gd name="T40" fmla="*/ 15 w 37"/>
                <a:gd name="T41" fmla="*/ 10 h 60"/>
                <a:gd name="T42" fmla="*/ 12 w 37"/>
                <a:gd name="T43"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60">
                  <a:moveTo>
                    <a:pt x="24" y="60"/>
                  </a:moveTo>
                  <a:cubicBezTo>
                    <a:pt x="20" y="45"/>
                    <a:pt x="20" y="45"/>
                    <a:pt x="20" y="45"/>
                  </a:cubicBezTo>
                  <a:cubicBezTo>
                    <a:pt x="19" y="40"/>
                    <a:pt x="16" y="37"/>
                    <a:pt x="13" y="37"/>
                  </a:cubicBezTo>
                  <a:cubicBezTo>
                    <a:pt x="12" y="37"/>
                    <a:pt x="12" y="37"/>
                    <a:pt x="12" y="37"/>
                  </a:cubicBezTo>
                  <a:cubicBezTo>
                    <a:pt x="12" y="60"/>
                    <a:pt x="12" y="60"/>
                    <a:pt x="12" y="60"/>
                  </a:cubicBezTo>
                  <a:cubicBezTo>
                    <a:pt x="0" y="60"/>
                    <a:pt x="0" y="60"/>
                    <a:pt x="0" y="60"/>
                  </a:cubicBezTo>
                  <a:cubicBezTo>
                    <a:pt x="0" y="0"/>
                    <a:pt x="0" y="0"/>
                    <a:pt x="0" y="0"/>
                  </a:cubicBezTo>
                  <a:cubicBezTo>
                    <a:pt x="17" y="0"/>
                    <a:pt x="17" y="0"/>
                    <a:pt x="17" y="0"/>
                  </a:cubicBezTo>
                  <a:cubicBezTo>
                    <a:pt x="29" y="0"/>
                    <a:pt x="35" y="6"/>
                    <a:pt x="35" y="16"/>
                  </a:cubicBezTo>
                  <a:cubicBezTo>
                    <a:pt x="35" y="25"/>
                    <a:pt x="31" y="30"/>
                    <a:pt x="24" y="32"/>
                  </a:cubicBezTo>
                  <a:cubicBezTo>
                    <a:pt x="24" y="33"/>
                    <a:pt x="24" y="33"/>
                    <a:pt x="24" y="33"/>
                  </a:cubicBezTo>
                  <a:cubicBezTo>
                    <a:pt x="27" y="34"/>
                    <a:pt x="30" y="37"/>
                    <a:pt x="32" y="43"/>
                  </a:cubicBezTo>
                  <a:cubicBezTo>
                    <a:pt x="37" y="60"/>
                    <a:pt x="37" y="60"/>
                    <a:pt x="37" y="60"/>
                  </a:cubicBezTo>
                  <a:lnTo>
                    <a:pt x="24" y="60"/>
                  </a:lnTo>
                  <a:close/>
                  <a:moveTo>
                    <a:pt x="12" y="10"/>
                  </a:moveTo>
                  <a:cubicBezTo>
                    <a:pt x="12" y="27"/>
                    <a:pt x="12" y="27"/>
                    <a:pt x="12" y="27"/>
                  </a:cubicBezTo>
                  <a:cubicBezTo>
                    <a:pt x="15" y="27"/>
                    <a:pt x="15" y="27"/>
                    <a:pt x="15" y="27"/>
                  </a:cubicBezTo>
                  <a:cubicBezTo>
                    <a:pt x="18" y="27"/>
                    <a:pt x="19" y="26"/>
                    <a:pt x="21" y="25"/>
                  </a:cubicBezTo>
                  <a:cubicBezTo>
                    <a:pt x="22" y="23"/>
                    <a:pt x="23" y="21"/>
                    <a:pt x="23" y="18"/>
                  </a:cubicBezTo>
                  <a:cubicBezTo>
                    <a:pt x="23" y="16"/>
                    <a:pt x="22" y="14"/>
                    <a:pt x="21" y="12"/>
                  </a:cubicBezTo>
                  <a:cubicBezTo>
                    <a:pt x="20" y="11"/>
                    <a:pt x="18" y="10"/>
                    <a:pt x="15" y="10"/>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35" name="Freeform 2191"/>
            <p:cNvSpPr>
              <a:spLocks/>
            </p:cNvSpPr>
            <p:nvPr/>
          </p:nvSpPr>
          <p:spPr bwMode="auto">
            <a:xfrm>
              <a:off x="15760700" y="1719263"/>
              <a:ext cx="131763" cy="214313"/>
            </a:xfrm>
            <a:custGeom>
              <a:avLst/>
              <a:gdLst>
                <a:gd name="T0" fmla="*/ 54 w 83"/>
                <a:gd name="T1" fmla="*/ 21 h 135"/>
                <a:gd name="T2" fmla="*/ 54 w 83"/>
                <a:gd name="T3" fmla="*/ 135 h 135"/>
                <a:gd name="T4" fmla="*/ 28 w 83"/>
                <a:gd name="T5" fmla="*/ 135 h 135"/>
                <a:gd name="T6" fmla="*/ 28 w 83"/>
                <a:gd name="T7" fmla="*/ 21 h 135"/>
                <a:gd name="T8" fmla="*/ 0 w 83"/>
                <a:gd name="T9" fmla="*/ 21 h 135"/>
                <a:gd name="T10" fmla="*/ 0 w 83"/>
                <a:gd name="T11" fmla="*/ 0 h 135"/>
                <a:gd name="T12" fmla="*/ 83 w 83"/>
                <a:gd name="T13" fmla="*/ 0 h 135"/>
                <a:gd name="T14" fmla="*/ 83 w 83"/>
                <a:gd name="T15" fmla="*/ 21 h 135"/>
                <a:gd name="T16" fmla="*/ 54 w 83"/>
                <a:gd name="T17"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35">
                  <a:moveTo>
                    <a:pt x="54" y="21"/>
                  </a:moveTo>
                  <a:lnTo>
                    <a:pt x="54" y="135"/>
                  </a:lnTo>
                  <a:lnTo>
                    <a:pt x="28" y="135"/>
                  </a:lnTo>
                  <a:lnTo>
                    <a:pt x="28" y="21"/>
                  </a:lnTo>
                  <a:lnTo>
                    <a:pt x="0" y="21"/>
                  </a:lnTo>
                  <a:lnTo>
                    <a:pt x="0" y="0"/>
                  </a:lnTo>
                  <a:lnTo>
                    <a:pt x="83" y="0"/>
                  </a:lnTo>
                  <a:lnTo>
                    <a:pt x="83" y="21"/>
                  </a:lnTo>
                  <a:lnTo>
                    <a:pt x="5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36" name="Freeform 2192"/>
            <p:cNvSpPr>
              <a:spLocks/>
            </p:cNvSpPr>
            <p:nvPr/>
          </p:nvSpPr>
          <p:spPr bwMode="auto">
            <a:xfrm>
              <a:off x="15914688" y="1719263"/>
              <a:ext cx="138113" cy="214313"/>
            </a:xfrm>
            <a:custGeom>
              <a:avLst/>
              <a:gdLst>
                <a:gd name="T0" fmla="*/ 61 w 87"/>
                <a:gd name="T1" fmla="*/ 135 h 135"/>
                <a:gd name="T2" fmla="*/ 61 w 87"/>
                <a:gd name="T3" fmla="*/ 81 h 135"/>
                <a:gd name="T4" fmla="*/ 26 w 87"/>
                <a:gd name="T5" fmla="*/ 81 h 135"/>
                <a:gd name="T6" fmla="*/ 26 w 87"/>
                <a:gd name="T7" fmla="*/ 135 h 135"/>
                <a:gd name="T8" fmla="*/ 0 w 87"/>
                <a:gd name="T9" fmla="*/ 135 h 135"/>
                <a:gd name="T10" fmla="*/ 0 w 87"/>
                <a:gd name="T11" fmla="*/ 0 h 135"/>
                <a:gd name="T12" fmla="*/ 26 w 87"/>
                <a:gd name="T13" fmla="*/ 0 h 135"/>
                <a:gd name="T14" fmla="*/ 26 w 87"/>
                <a:gd name="T15" fmla="*/ 55 h 135"/>
                <a:gd name="T16" fmla="*/ 61 w 87"/>
                <a:gd name="T17" fmla="*/ 55 h 135"/>
                <a:gd name="T18" fmla="*/ 61 w 87"/>
                <a:gd name="T19" fmla="*/ 0 h 135"/>
                <a:gd name="T20" fmla="*/ 87 w 87"/>
                <a:gd name="T21" fmla="*/ 0 h 135"/>
                <a:gd name="T22" fmla="*/ 87 w 87"/>
                <a:gd name="T23" fmla="*/ 135 h 135"/>
                <a:gd name="T24" fmla="*/ 61 w 87"/>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135">
                  <a:moveTo>
                    <a:pt x="61" y="135"/>
                  </a:moveTo>
                  <a:lnTo>
                    <a:pt x="61" y="81"/>
                  </a:lnTo>
                  <a:lnTo>
                    <a:pt x="26" y="81"/>
                  </a:lnTo>
                  <a:lnTo>
                    <a:pt x="26" y="135"/>
                  </a:lnTo>
                  <a:lnTo>
                    <a:pt x="0" y="135"/>
                  </a:lnTo>
                  <a:lnTo>
                    <a:pt x="0" y="0"/>
                  </a:lnTo>
                  <a:lnTo>
                    <a:pt x="26" y="0"/>
                  </a:lnTo>
                  <a:lnTo>
                    <a:pt x="26" y="55"/>
                  </a:lnTo>
                  <a:lnTo>
                    <a:pt x="61" y="55"/>
                  </a:lnTo>
                  <a:lnTo>
                    <a:pt x="61" y="0"/>
                  </a:lnTo>
                  <a:lnTo>
                    <a:pt x="87" y="0"/>
                  </a:lnTo>
                  <a:lnTo>
                    <a:pt x="87" y="135"/>
                  </a:lnTo>
                  <a:lnTo>
                    <a:pt x="61"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37" name="Freeform 2193"/>
            <p:cNvSpPr>
              <a:spLocks noEditPoints="1"/>
            </p:cNvSpPr>
            <p:nvPr/>
          </p:nvSpPr>
          <p:spPr bwMode="auto">
            <a:xfrm>
              <a:off x="16071850" y="1719263"/>
              <a:ext cx="165100" cy="214313"/>
            </a:xfrm>
            <a:custGeom>
              <a:avLst/>
              <a:gdLst>
                <a:gd name="T0" fmla="*/ 32 w 44"/>
                <a:gd name="T1" fmla="*/ 57 h 57"/>
                <a:gd name="T2" fmla="*/ 29 w 44"/>
                <a:gd name="T3" fmla="*/ 43 h 57"/>
                <a:gd name="T4" fmla="*/ 15 w 44"/>
                <a:gd name="T5" fmla="*/ 43 h 57"/>
                <a:gd name="T6" fmla="*/ 12 w 44"/>
                <a:gd name="T7" fmla="*/ 57 h 57"/>
                <a:gd name="T8" fmla="*/ 0 w 44"/>
                <a:gd name="T9" fmla="*/ 57 h 57"/>
                <a:gd name="T10" fmla="*/ 16 w 44"/>
                <a:gd name="T11" fmla="*/ 0 h 57"/>
                <a:gd name="T12" fmla="*/ 29 w 44"/>
                <a:gd name="T13" fmla="*/ 0 h 57"/>
                <a:gd name="T14" fmla="*/ 44 w 44"/>
                <a:gd name="T15" fmla="*/ 57 h 57"/>
                <a:gd name="T16" fmla="*/ 32 w 44"/>
                <a:gd name="T17" fmla="*/ 57 h 57"/>
                <a:gd name="T18" fmla="*/ 23 w 44"/>
                <a:gd name="T19" fmla="*/ 16 h 57"/>
                <a:gd name="T20" fmla="*/ 22 w 44"/>
                <a:gd name="T21" fmla="*/ 10 h 57"/>
                <a:gd name="T22" fmla="*/ 22 w 44"/>
                <a:gd name="T23" fmla="*/ 9 h 57"/>
                <a:gd name="T24" fmla="*/ 22 w 44"/>
                <a:gd name="T25" fmla="*/ 9 h 57"/>
                <a:gd name="T26" fmla="*/ 21 w 44"/>
                <a:gd name="T27" fmla="*/ 16 h 57"/>
                <a:gd name="T28" fmla="*/ 16 w 44"/>
                <a:gd name="T29" fmla="*/ 35 h 57"/>
                <a:gd name="T30" fmla="*/ 27 w 44"/>
                <a:gd name="T31" fmla="*/ 35 h 57"/>
                <a:gd name="T32" fmla="*/ 23 w 44"/>
                <a:gd name="T33" fmla="*/ 1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57">
                  <a:moveTo>
                    <a:pt x="32" y="57"/>
                  </a:moveTo>
                  <a:cubicBezTo>
                    <a:pt x="29" y="43"/>
                    <a:pt x="29" y="43"/>
                    <a:pt x="29" y="43"/>
                  </a:cubicBezTo>
                  <a:cubicBezTo>
                    <a:pt x="15" y="43"/>
                    <a:pt x="15" y="43"/>
                    <a:pt x="15" y="43"/>
                  </a:cubicBezTo>
                  <a:cubicBezTo>
                    <a:pt x="12" y="57"/>
                    <a:pt x="12" y="57"/>
                    <a:pt x="12" y="57"/>
                  </a:cubicBezTo>
                  <a:cubicBezTo>
                    <a:pt x="0" y="57"/>
                    <a:pt x="0" y="57"/>
                    <a:pt x="0" y="57"/>
                  </a:cubicBezTo>
                  <a:cubicBezTo>
                    <a:pt x="16" y="0"/>
                    <a:pt x="16" y="0"/>
                    <a:pt x="16" y="0"/>
                  </a:cubicBezTo>
                  <a:cubicBezTo>
                    <a:pt x="29" y="0"/>
                    <a:pt x="29" y="0"/>
                    <a:pt x="29" y="0"/>
                  </a:cubicBezTo>
                  <a:cubicBezTo>
                    <a:pt x="44" y="57"/>
                    <a:pt x="44" y="57"/>
                    <a:pt x="44" y="57"/>
                  </a:cubicBezTo>
                  <a:lnTo>
                    <a:pt x="32" y="57"/>
                  </a:lnTo>
                  <a:close/>
                  <a:moveTo>
                    <a:pt x="23" y="16"/>
                  </a:moveTo>
                  <a:cubicBezTo>
                    <a:pt x="23" y="15"/>
                    <a:pt x="23" y="13"/>
                    <a:pt x="22" y="10"/>
                  </a:cubicBezTo>
                  <a:cubicBezTo>
                    <a:pt x="22" y="10"/>
                    <a:pt x="22" y="9"/>
                    <a:pt x="22" y="9"/>
                  </a:cubicBezTo>
                  <a:cubicBezTo>
                    <a:pt x="22" y="9"/>
                    <a:pt x="22" y="9"/>
                    <a:pt x="22" y="9"/>
                  </a:cubicBezTo>
                  <a:cubicBezTo>
                    <a:pt x="21" y="12"/>
                    <a:pt x="21" y="15"/>
                    <a:pt x="21" y="16"/>
                  </a:cubicBezTo>
                  <a:cubicBezTo>
                    <a:pt x="16" y="35"/>
                    <a:pt x="16" y="35"/>
                    <a:pt x="16" y="35"/>
                  </a:cubicBezTo>
                  <a:cubicBezTo>
                    <a:pt x="27" y="35"/>
                    <a:pt x="27" y="35"/>
                    <a:pt x="27" y="35"/>
                  </a:cubicBezTo>
                  <a:lnTo>
                    <a:pt x="23"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38" name="Freeform 2194"/>
            <p:cNvSpPr>
              <a:spLocks/>
            </p:cNvSpPr>
            <p:nvPr/>
          </p:nvSpPr>
          <p:spPr bwMode="auto">
            <a:xfrm>
              <a:off x="16259175" y="1719263"/>
              <a:ext cx="139700" cy="214313"/>
            </a:xfrm>
            <a:custGeom>
              <a:avLst/>
              <a:gdLst>
                <a:gd name="T0" fmla="*/ 24 w 37"/>
                <a:gd name="T1" fmla="*/ 57 h 57"/>
                <a:gd name="T2" fmla="*/ 11 w 37"/>
                <a:gd name="T3" fmla="*/ 25 h 57"/>
                <a:gd name="T4" fmla="*/ 9 w 37"/>
                <a:gd name="T5" fmla="*/ 18 h 57"/>
                <a:gd name="T6" fmla="*/ 9 w 37"/>
                <a:gd name="T7" fmla="*/ 16 h 57"/>
                <a:gd name="T8" fmla="*/ 9 w 37"/>
                <a:gd name="T9" fmla="*/ 16 h 57"/>
                <a:gd name="T10" fmla="*/ 9 w 37"/>
                <a:gd name="T11" fmla="*/ 28 h 57"/>
                <a:gd name="T12" fmla="*/ 9 w 37"/>
                <a:gd name="T13" fmla="*/ 57 h 57"/>
                <a:gd name="T14" fmla="*/ 0 w 37"/>
                <a:gd name="T15" fmla="*/ 57 h 57"/>
                <a:gd name="T16" fmla="*/ 0 w 37"/>
                <a:gd name="T17" fmla="*/ 0 h 57"/>
                <a:gd name="T18" fmla="*/ 12 w 37"/>
                <a:gd name="T19" fmla="*/ 0 h 57"/>
                <a:gd name="T20" fmla="*/ 25 w 37"/>
                <a:gd name="T21" fmla="*/ 34 h 57"/>
                <a:gd name="T22" fmla="*/ 27 w 37"/>
                <a:gd name="T23" fmla="*/ 42 h 57"/>
                <a:gd name="T24" fmla="*/ 27 w 37"/>
                <a:gd name="T25" fmla="*/ 42 h 57"/>
                <a:gd name="T26" fmla="*/ 27 w 37"/>
                <a:gd name="T27" fmla="*/ 32 h 57"/>
                <a:gd name="T28" fmla="*/ 27 w 37"/>
                <a:gd name="T29" fmla="*/ 0 h 57"/>
                <a:gd name="T30" fmla="*/ 37 w 37"/>
                <a:gd name="T31" fmla="*/ 0 h 57"/>
                <a:gd name="T32" fmla="*/ 37 w 37"/>
                <a:gd name="T33" fmla="*/ 57 h 57"/>
                <a:gd name="T34" fmla="*/ 24 w 37"/>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57">
                  <a:moveTo>
                    <a:pt x="24" y="57"/>
                  </a:moveTo>
                  <a:cubicBezTo>
                    <a:pt x="11" y="25"/>
                    <a:pt x="11" y="25"/>
                    <a:pt x="11" y="25"/>
                  </a:cubicBezTo>
                  <a:cubicBezTo>
                    <a:pt x="11" y="23"/>
                    <a:pt x="10" y="21"/>
                    <a:pt x="9" y="18"/>
                  </a:cubicBezTo>
                  <a:cubicBezTo>
                    <a:pt x="9" y="17"/>
                    <a:pt x="9" y="17"/>
                    <a:pt x="9" y="16"/>
                  </a:cubicBezTo>
                  <a:cubicBezTo>
                    <a:pt x="9" y="16"/>
                    <a:pt x="9" y="16"/>
                    <a:pt x="9" y="16"/>
                  </a:cubicBezTo>
                  <a:cubicBezTo>
                    <a:pt x="9" y="21"/>
                    <a:pt x="9" y="25"/>
                    <a:pt x="9" y="28"/>
                  </a:cubicBezTo>
                  <a:cubicBezTo>
                    <a:pt x="9" y="57"/>
                    <a:pt x="9" y="57"/>
                    <a:pt x="9" y="57"/>
                  </a:cubicBezTo>
                  <a:cubicBezTo>
                    <a:pt x="0" y="57"/>
                    <a:pt x="0" y="57"/>
                    <a:pt x="0" y="57"/>
                  </a:cubicBezTo>
                  <a:cubicBezTo>
                    <a:pt x="0" y="0"/>
                    <a:pt x="0" y="0"/>
                    <a:pt x="0" y="0"/>
                  </a:cubicBezTo>
                  <a:cubicBezTo>
                    <a:pt x="12" y="0"/>
                    <a:pt x="12" y="0"/>
                    <a:pt x="12" y="0"/>
                  </a:cubicBezTo>
                  <a:cubicBezTo>
                    <a:pt x="25" y="34"/>
                    <a:pt x="25" y="34"/>
                    <a:pt x="25" y="34"/>
                  </a:cubicBezTo>
                  <a:cubicBezTo>
                    <a:pt x="25" y="35"/>
                    <a:pt x="26" y="37"/>
                    <a:pt x="27" y="42"/>
                  </a:cubicBezTo>
                  <a:cubicBezTo>
                    <a:pt x="27" y="42"/>
                    <a:pt x="27" y="42"/>
                    <a:pt x="27" y="42"/>
                  </a:cubicBezTo>
                  <a:cubicBezTo>
                    <a:pt x="27" y="32"/>
                    <a:pt x="27" y="32"/>
                    <a:pt x="27" y="32"/>
                  </a:cubicBezTo>
                  <a:cubicBezTo>
                    <a:pt x="27" y="0"/>
                    <a:pt x="27" y="0"/>
                    <a:pt x="27" y="0"/>
                  </a:cubicBezTo>
                  <a:cubicBezTo>
                    <a:pt x="37" y="0"/>
                    <a:pt x="37" y="0"/>
                    <a:pt x="37" y="0"/>
                  </a:cubicBezTo>
                  <a:cubicBezTo>
                    <a:pt x="37" y="57"/>
                    <a:pt x="37" y="57"/>
                    <a:pt x="37" y="57"/>
                  </a:cubicBezTo>
                  <a:lnTo>
                    <a:pt x="2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39" name="Freeform 2195"/>
            <p:cNvSpPr>
              <a:spLocks/>
            </p:cNvSpPr>
            <p:nvPr/>
          </p:nvSpPr>
          <p:spPr bwMode="auto">
            <a:xfrm>
              <a:off x="16492538" y="1719263"/>
              <a:ext cx="127000" cy="214313"/>
            </a:xfrm>
            <a:custGeom>
              <a:avLst/>
              <a:gdLst>
                <a:gd name="T0" fmla="*/ 52 w 80"/>
                <a:gd name="T1" fmla="*/ 21 h 135"/>
                <a:gd name="T2" fmla="*/ 52 w 80"/>
                <a:gd name="T3" fmla="*/ 135 h 135"/>
                <a:gd name="T4" fmla="*/ 26 w 80"/>
                <a:gd name="T5" fmla="*/ 135 h 135"/>
                <a:gd name="T6" fmla="*/ 26 w 80"/>
                <a:gd name="T7" fmla="*/ 21 h 135"/>
                <a:gd name="T8" fmla="*/ 0 w 80"/>
                <a:gd name="T9" fmla="*/ 21 h 135"/>
                <a:gd name="T10" fmla="*/ 0 w 80"/>
                <a:gd name="T11" fmla="*/ 0 h 135"/>
                <a:gd name="T12" fmla="*/ 80 w 80"/>
                <a:gd name="T13" fmla="*/ 0 h 135"/>
                <a:gd name="T14" fmla="*/ 80 w 80"/>
                <a:gd name="T15" fmla="*/ 21 h 135"/>
                <a:gd name="T16" fmla="*/ 52 w 80"/>
                <a:gd name="T17"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35">
                  <a:moveTo>
                    <a:pt x="52" y="21"/>
                  </a:moveTo>
                  <a:lnTo>
                    <a:pt x="52" y="135"/>
                  </a:lnTo>
                  <a:lnTo>
                    <a:pt x="26" y="135"/>
                  </a:lnTo>
                  <a:lnTo>
                    <a:pt x="26" y="21"/>
                  </a:lnTo>
                  <a:lnTo>
                    <a:pt x="0" y="21"/>
                  </a:lnTo>
                  <a:lnTo>
                    <a:pt x="0" y="0"/>
                  </a:lnTo>
                  <a:lnTo>
                    <a:pt x="80" y="0"/>
                  </a:lnTo>
                  <a:lnTo>
                    <a:pt x="80" y="21"/>
                  </a:lnTo>
                  <a:lnTo>
                    <a:pt x="5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40" name="Freeform 2196"/>
            <p:cNvSpPr>
              <a:spLocks/>
            </p:cNvSpPr>
            <p:nvPr/>
          </p:nvSpPr>
          <p:spPr bwMode="auto">
            <a:xfrm>
              <a:off x="16643350" y="1719263"/>
              <a:ext cx="138113" cy="214313"/>
            </a:xfrm>
            <a:custGeom>
              <a:avLst/>
              <a:gdLst>
                <a:gd name="T0" fmla="*/ 61 w 87"/>
                <a:gd name="T1" fmla="*/ 135 h 135"/>
                <a:gd name="T2" fmla="*/ 61 w 87"/>
                <a:gd name="T3" fmla="*/ 81 h 135"/>
                <a:gd name="T4" fmla="*/ 26 w 87"/>
                <a:gd name="T5" fmla="*/ 81 h 135"/>
                <a:gd name="T6" fmla="*/ 26 w 87"/>
                <a:gd name="T7" fmla="*/ 135 h 135"/>
                <a:gd name="T8" fmla="*/ 0 w 87"/>
                <a:gd name="T9" fmla="*/ 135 h 135"/>
                <a:gd name="T10" fmla="*/ 0 w 87"/>
                <a:gd name="T11" fmla="*/ 0 h 135"/>
                <a:gd name="T12" fmla="*/ 26 w 87"/>
                <a:gd name="T13" fmla="*/ 0 h 135"/>
                <a:gd name="T14" fmla="*/ 26 w 87"/>
                <a:gd name="T15" fmla="*/ 55 h 135"/>
                <a:gd name="T16" fmla="*/ 61 w 87"/>
                <a:gd name="T17" fmla="*/ 55 h 135"/>
                <a:gd name="T18" fmla="*/ 61 w 87"/>
                <a:gd name="T19" fmla="*/ 0 h 135"/>
                <a:gd name="T20" fmla="*/ 87 w 87"/>
                <a:gd name="T21" fmla="*/ 0 h 135"/>
                <a:gd name="T22" fmla="*/ 87 w 87"/>
                <a:gd name="T23" fmla="*/ 135 h 135"/>
                <a:gd name="T24" fmla="*/ 61 w 87"/>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135">
                  <a:moveTo>
                    <a:pt x="61" y="135"/>
                  </a:moveTo>
                  <a:lnTo>
                    <a:pt x="61" y="81"/>
                  </a:lnTo>
                  <a:lnTo>
                    <a:pt x="26" y="81"/>
                  </a:lnTo>
                  <a:lnTo>
                    <a:pt x="26" y="135"/>
                  </a:lnTo>
                  <a:lnTo>
                    <a:pt x="0" y="135"/>
                  </a:lnTo>
                  <a:lnTo>
                    <a:pt x="0" y="0"/>
                  </a:lnTo>
                  <a:lnTo>
                    <a:pt x="26" y="0"/>
                  </a:lnTo>
                  <a:lnTo>
                    <a:pt x="26" y="55"/>
                  </a:lnTo>
                  <a:lnTo>
                    <a:pt x="61" y="55"/>
                  </a:lnTo>
                  <a:lnTo>
                    <a:pt x="61" y="0"/>
                  </a:lnTo>
                  <a:lnTo>
                    <a:pt x="87" y="0"/>
                  </a:lnTo>
                  <a:lnTo>
                    <a:pt x="87" y="135"/>
                  </a:lnTo>
                  <a:lnTo>
                    <a:pt x="61"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41" name="Freeform 2197"/>
            <p:cNvSpPr>
              <a:spLocks/>
            </p:cNvSpPr>
            <p:nvPr/>
          </p:nvSpPr>
          <p:spPr bwMode="auto">
            <a:xfrm>
              <a:off x="16819563" y="1719263"/>
              <a:ext cx="101600" cy="214313"/>
            </a:xfrm>
            <a:custGeom>
              <a:avLst/>
              <a:gdLst>
                <a:gd name="T0" fmla="*/ 0 w 64"/>
                <a:gd name="T1" fmla="*/ 135 h 135"/>
                <a:gd name="T2" fmla="*/ 0 w 64"/>
                <a:gd name="T3" fmla="*/ 0 h 135"/>
                <a:gd name="T4" fmla="*/ 61 w 64"/>
                <a:gd name="T5" fmla="*/ 0 h 135"/>
                <a:gd name="T6" fmla="*/ 61 w 64"/>
                <a:gd name="T7" fmla="*/ 21 h 135"/>
                <a:gd name="T8" fmla="*/ 26 w 64"/>
                <a:gd name="T9" fmla="*/ 21 h 135"/>
                <a:gd name="T10" fmla="*/ 26 w 64"/>
                <a:gd name="T11" fmla="*/ 57 h 135"/>
                <a:gd name="T12" fmla="*/ 59 w 64"/>
                <a:gd name="T13" fmla="*/ 57 h 135"/>
                <a:gd name="T14" fmla="*/ 59 w 64"/>
                <a:gd name="T15" fmla="*/ 78 h 135"/>
                <a:gd name="T16" fmla="*/ 26 w 64"/>
                <a:gd name="T17" fmla="*/ 78 h 135"/>
                <a:gd name="T18" fmla="*/ 26 w 64"/>
                <a:gd name="T19" fmla="*/ 114 h 135"/>
                <a:gd name="T20" fmla="*/ 64 w 64"/>
                <a:gd name="T21" fmla="*/ 114 h 135"/>
                <a:gd name="T22" fmla="*/ 64 w 64"/>
                <a:gd name="T23" fmla="*/ 135 h 135"/>
                <a:gd name="T24" fmla="*/ 0 w 64"/>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135">
                  <a:moveTo>
                    <a:pt x="0" y="135"/>
                  </a:moveTo>
                  <a:lnTo>
                    <a:pt x="0" y="0"/>
                  </a:lnTo>
                  <a:lnTo>
                    <a:pt x="61" y="0"/>
                  </a:lnTo>
                  <a:lnTo>
                    <a:pt x="61" y="21"/>
                  </a:lnTo>
                  <a:lnTo>
                    <a:pt x="26" y="21"/>
                  </a:lnTo>
                  <a:lnTo>
                    <a:pt x="26" y="57"/>
                  </a:lnTo>
                  <a:lnTo>
                    <a:pt x="59" y="57"/>
                  </a:lnTo>
                  <a:lnTo>
                    <a:pt x="59" y="78"/>
                  </a:lnTo>
                  <a:lnTo>
                    <a:pt x="26" y="78"/>
                  </a:lnTo>
                  <a:lnTo>
                    <a:pt x="26" y="114"/>
                  </a:lnTo>
                  <a:lnTo>
                    <a:pt x="64" y="114"/>
                  </a:lnTo>
                  <a:lnTo>
                    <a:pt x="64" y="135"/>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42" name="Freeform 2198"/>
            <p:cNvSpPr>
              <a:spLocks noEditPoints="1"/>
            </p:cNvSpPr>
            <p:nvPr/>
          </p:nvSpPr>
          <p:spPr bwMode="auto">
            <a:xfrm>
              <a:off x="17018000" y="1719263"/>
              <a:ext cx="128588" cy="214313"/>
            </a:xfrm>
            <a:custGeom>
              <a:avLst/>
              <a:gdLst>
                <a:gd name="T0" fmla="*/ 11 w 34"/>
                <a:gd name="T1" fmla="*/ 38 h 57"/>
                <a:gd name="T2" fmla="*/ 11 w 34"/>
                <a:gd name="T3" fmla="*/ 57 h 57"/>
                <a:gd name="T4" fmla="*/ 0 w 34"/>
                <a:gd name="T5" fmla="*/ 57 h 57"/>
                <a:gd name="T6" fmla="*/ 0 w 34"/>
                <a:gd name="T7" fmla="*/ 0 h 57"/>
                <a:gd name="T8" fmla="*/ 17 w 34"/>
                <a:gd name="T9" fmla="*/ 0 h 57"/>
                <a:gd name="T10" fmla="*/ 30 w 34"/>
                <a:gd name="T11" fmla="*/ 5 h 57"/>
                <a:gd name="T12" fmla="*/ 34 w 34"/>
                <a:gd name="T13" fmla="*/ 18 h 57"/>
                <a:gd name="T14" fmla="*/ 29 w 34"/>
                <a:gd name="T15" fmla="*/ 32 h 57"/>
                <a:gd name="T16" fmla="*/ 16 w 34"/>
                <a:gd name="T17" fmla="*/ 38 h 57"/>
                <a:gd name="T18" fmla="*/ 11 w 34"/>
                <a:gd name="T19" fmla="*/ 38 h 57"/>
                <a:gd name="T20" fmla="*/ 11 w 34"/>
                <a:gd name="T21" fmla="*/ 9 h 57"/>
                <a:gd name="T22" fmla="*/ 11 w 34"/>
                <a:gd name="T23" fmla="*/ 28 h 57"/>
                <a:gd name="T24" fmla="*/ 15 w 34"/>
                <a:gd name="T25" fmla="*/ 28 h 57"/>
                <a:gd name="T26" fmla="*/ 23 w 34"/>
                <a:gd name="T27" fmla="*/ 19 h 57"/>
                <a:gd name="T28" fmla="*/ 21 w 34"/>
                <a:gd name="T29" fmla="*/ 12 h 57"/>
                <a:gd name="T30" fmla="*/ 15 w 34"/>
                <a:gd name="T31" fmla="*/ 9 h 57"/>
                <a:gd name="T32" fmla="*/ 11 w 34"/>
                <a:gd name="T33" fmla="*/ 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11" y="38"/>
                  </a:moveTo>
                  <a:cubicBezTo>
                    <a:pt x="11" y="57"/>
                    <a:pt x="11" y="57"/>
                    <a:pt x="11" y="57"/>
                  </a:cubicBezTo>
                  <a:cubicBezTo>
                    <a:pt x="0" y="57"/>
                    <a:pt x="0" y="57"/>
                    <a:pt x="0" y="57"/>
                  </a:cubicBezTo>
                  <a:cubicBezTo>
                    <a:pt x="0" y="0"/>
                    <a:pt x="0" y="0"/>
                    <a:pt x="0" y="0"/>
                  </a:cubicBezTo>
                  <a:cubicBezTo>
                    <a:pt x="17" y="0"/>
                    <a:pt x="17" y="0"/>
                    <a:pt x="17" y="0"/>
                  </a:cubicBezTo>
                  <a:cubicBezTo>
                    <a:pt x="22" y="0"/>
                    <a:pt x="27" y="1"/>
                    <a:pt x="30" y="5"/>
                  </a:cubicBezTo>
                  <a:cubicBezTo>
                    <a:pt x="33" y="8"/>
                    <a:pt x="34" y="12"/>
                    <a:pt x="34" y="18"/>
                  </a:cubicBezTo>
                  <a:cubicBezTo>
                    <a:pt x="34" y="24"/>
                    <a:pt x="32" y="29"/>
                    <a:pt x="29" y="32"/>
                  </a:cubicBezTo>
                  <a:cubicBezTo>
                    <a:pt x="26" y="36"/>
                    <a:pt x="21" y="38"/>
                    <a:pt x="16" y="38"/>
                  </a:cubicBezTo>
                  <a:lnTo>
                    <a:pt x="11" y="38"/>
                  </a:lnTo>
                  <a:close/>
                  <a:moveTo>
                    <a:pt x="11" y="9"/>
                  </a:moveTo>
                  <a:cubicBezTo>
                    <a:pt x="11" y="28"/>
                    <a:pt x="11" y="28"/>
                    <a:pt x="11" y="28"/>
                  </a:cubicBezTo>
                  <a:cubicBezTo>
                    <a:pt x="15" y="28"/>
                    <a:pt x="15" y="28"/>
                    <a:pt x="15" y="28"/>
                  </a:cubicBezTo>
                  <a:cubicBezTo>
                    <a:pt x="20" y="28"/>
                    <a:pt x="23" y="25"/>
                    <a:pt x="23" y="19"/>
                  </a:cubicBezTo>
                  <a:cubicBezTo>
                    <a:pt x="23" y="16"/>
                    <a:pt x="22" y="13"/>
                    <a:pt x="21" y="12"/>
                  </a:cubicBezTo>
                  <a:cubicBezTo>
                    <a:pt x="19" y="10"/>
                    <a:pt x="17" y="9"/>
                    <a:pt x="15" y="9"/>
                  </a:cubicBez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43" name="Freeform 2199"/>
            <p:cNvSpPr>
              <a:spLocks/>
            </p:cNvSpPr>
            <p:nvPr/>
          </p:nvSpPr>
          <p:spPr bwMode="auto">
            <a:xfrm>
              <a:off x="17171988" y="1719263"/>
              <a:ext cx="101600" cy="214313"/>
            </a:xfrm>
            <a:custGeom>
              <a:avLst/>
              <a:gdLst>
                <a:gd name="T0" fmla="*/ 0 w 64"/>
                <a:gd name="T1" fmla="*/ 135 h 135"/>
                <a:gd name="T2" fmla="*/ 0 w 64"/>
                <a:gd name="T3" fmla="*/ 0 h 135"/>
                <a:gd name="T4" fmla="*/ 26 w 64"/>
                <a:gd name="T5" fmla="*/ 0 h 135"/>
                <a:gd name="T6" fmla="*/ 26 w 64"/>
                <a:gd name="T7" fmla="*/ 114 h 135"/>
                <a:gd name="T8" fmla="*/ 64 w 64"/>
                <a:gd name="T9" fmla="*/ 114 h 135"/>
                <a:gd name="T10" fmla="*/ 64 w 64"/>
                <a:gd name="T11" fmla="*/ 135 h 135"/>
                <a:gd name="T12" fmla="*/ 0 w 64"/>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64" h="135">
                  <a:moveTo>
                    <a:pt x="0" y="135"/>
                  </a:moveTo>
                  <a:lnTo>
                    <a:pt x="0" y="0"/>
                  </a:lnTo>
                  <a:lnTo>
                    <a:pt x="26" y="0"/>
                  </a:lnTo>
                  <a:lnTo>
                    <a:pt x="26" y="114"/>
                  </a:lnTo>
                  <a:lnTo>
                    <a:pt x="64" y="114"/>
                  </a:lnTo>
                  <a:lnTo>
                    <a:pt x="64" y="135"/>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44" name="Freeform 2200"/>
            <p:cNvSpPr>
              <a:spLocks noEditPoints="1"/>
            </p:cNvSpPr>
            <p:nvPr/>
          </p:nvSpPr>
          <p:spPr bwMode="auto">
            <a:xfrm>
              <a:off x="17287875" y="1719263"/>
              <a:ext cx="166688" cy="214313"/>
            </a:xfrm>
            <a:custGeom>
              <a:avLst/>
              <a:gdLst>
                <a:gd name="T0" fmla="*/ 32 w 44"/>
                <a:gd name="T1" fmla="*/ 57 h 57"/>
                <a:gd name="T2" fmla="*/ 29 w 44"/>
                <a:gd name="T3" fmla="*/ 43 h 57"/>
                <a:gd name="T4" fmla="*/ 15 w 44"/>
                <a:gd name="T5" fmla="*/ 43 h 57"/>
                <a:gd name="T6" fmla="*/ 11 w 44"/>
                <a:gd name="T7" fmla="*/ 57 h 57"/>
                <a:gd name="T8" fmla="*/ 0 w 44"/>
                <a:gd name="T9" fmla="*/ 57 h 57"/>
                <a:gd name="T10" fmla="*/ 16 w 44"/>
                <a:gd name="T11" fmla="*/ 0 h 57"/>
                <a:gd name="T12" fmla="*/ 29 w 44"/>
                <a:gd name="T13" fmla="*/ 0 h 57"/>
                <a:gd name="T14" fmla="*/ 44 w 44"/>
                <a:gd name="T15" fmla="*/ 57 h 57"/>
                <a:gd name="T16" fmla="*/ 32 w 44"/>
                <a:gd name="T17" fmla="*/ 57 h 57"/>
                <a:gd name="T18" fmla="*/ 23 w 44"/>
                <a:gd name="T19" fmla="*/ 16 h 57"/>
                <a:gd name="T20" fmla="*/ 22 w 44"/>
                <a:gd name="T21" fmla="*/ 10 h 57"/>
                <a:gd name="T22" fmla="*/ 22 w 44"/>
                <a:gd name="T23" fmla="*/ 9 h 57"/>
                <a:gd name="T24" fmla="*/ 22 w 44"/>
                <a:gd name="T25" fmla="*/ 9 h 57"/>
                <a:gd name="T26" fmla="*/ 21 w 44"/>
                <a:gd name="T27" fmla="*/ 16 h 57"/>
                <a:gd name="T28" fmla="*/ 16 w 44"/>
                <a:gd name="T29" fmla="*/ 35 h 57"/>
                <a:gd name="T30" fmla="*/ 27 w 44"/>
                <a:gd name="T31" fmla="*/ 35 h 57"/>
                <a:gd name="T32" fmla="*/ 23 w 44"/>
                <a:gd name="T33" fmla="*/ 1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57">
                  <a:moveTo>
                    <a:pt x="32" y="57"/>
                  </a:moveTo>
                  <a:cubicBezTo>
                    <a:pt x="29" y="43"/>
                    <a:pt x="29" y="43"/>
                    <a:pt x="29" y="43"/>
                  </a:cubicBezTo>
                  <a:cubicBezTo>
                    <a:pt x="15" y="43"/>
                    <a:pt x="15" y="43"/>
                    <a:pt x="15" y="43"/>
                  </a:cubicBezTo>
                  <a:cubicBezTo>
                    <a:pt x="11" y="57"/>
                    <a:pt x="11" y="57"/>
                    <a:pt x="11" y="57"/>
                  </a:cubicBezTo>
                  <a:cubicBezTo>
                    <a:pt x="0" y="57"/>
                    <a:pt x="0" y="57"/>
                    <a:pt x="0" y="57"/>
                  </a:cubicBezTo>
                  <a:cubicBezTo>
                    <a:pt x="16" y="0"/>
                    <a:pt x="16" y="0"/>
                    <a:pt x="16" y="0"/>
                  </a:cubicBezTo>
                  <a:cubicBezTo>
                    <a:pt x="29" y="0"/>
                    <a:pt x="29" y="0"/>
                    <a:pt x="29" y="0"/>
                  </a:cubicBezTo>
                  <a:cubicBezTo>
                    <a:pt x="44" y="57"/>
                    <a:pt x="44" y="57"/>
                    <a:pt x="44" y="57"/>
                  </a:cubicBezTo>
                  <a:lnTo>
                    <a:pt x="32" y="57"/>
                  </a:lnTo>
                  <a:close/>
                  <a:moveTo>
                    <a:pt x="23" y="16"/>
                  </a:moveTo>
                  <a:cubicBezTo>
                    <a:pt x="23" y="15"/>
                    <a:pt x="23" y="13"/>
                    <a:pt x="22" y="10"/>
                  </a:cubicBezTo>
                  <a:cubicBezTo>
                    <a:pt x="22" y="10"/>
                    <a:pt x="22" y="9"/>
                    <a:pt x="22" y="9"/>
                  </a:cubicBezTo>
                  <a:cubicBezTo>
                    <a:pt x="22" y="9"/>
                    <a:pt x="22" y="9"/>
                    <a:pt x="22" y="9"/>
                  </a:cubicBezTo>
                  <a:cubicBezTo>
                    <a:pt x="21" y="12"/>
                    <a:pt x="21" y="15"/>
                    <a:pt x="21" y="16"/>
                  </a:cubicBezTo>
                  <a:cubicBezTo>
                    <a:pt x="16" y="35"/>
                    <a:pt x="16" y="35"/>
                    <a:pt x="16" y="35"/>
                  </a:cubicBezTo>
                  <a:cubicBezTo>
                    <a:pt x="27" y="35"/>
                    <a:pt x="27" y="35"/>
                    <a:pt x="27" y="35"/>
                  </a:cubicBezTo>
                  <a:lnTo>
                    <a:pt x="23"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45" name="Freeform 2201"/>
            <p:cNvSpPr>
              <a:spLocks/>
            </p:cNvSpPr>
            <p:nvPr/>
          </p:nvSpPr>
          <p:spPr bwMode="auto">
            <a:xfrm>
              <a:off x="17472025" y="1719263"/>
              <a:ext cx="139700" cy="214313"/>
            </a:xfrm>
            <a:custGeom>
              <a:avLst/>
              <a:gdLst>
                <a:gd name="T0" fmla="*/ 25 w 37"/>
                <a:gd name="T1" fmla="*/ 57 h 57"/>
                <a:gd name="T2" fmla="*/ 12 w 37"/>
                <a:gd name="T3" fmla="*/ 25 h 57"/>
                <a:gd name="T4" fmla="*/ 10 w 37"/>
                <a:gd name="T5" fmla="*/ 18 h 57"/>
                <a:gd name="T6" fmla="*/ 10 w 37"/>
                <a:gd name="T7" fmla="*/ 16 h 57"/>
                <a:gd name="T8" fmla="*/ 9 w 37"/>
                <a:gd name="T9" fmla="*/ 16 h 57"/>
                <a:gd name="T10" fmla="*/ 10 w 37"/>
                <a:gd name="T11" fmla="*/ 28 h 57"/>
                <a:gd name="T12" fmla="*/ 10 w 37"/>
                <a:gd name="T13" fmla="*/ 57 h 57"/>
                <a:gd name="T14" fmla="*/ 0 w 37"/>
                <a:gd name="T15" fmla="*/ 57 h 57"/>
                <a:gd name="T16" fmla="*/ 0 w 37"/>
                <a:gd name="T17" fmla="*/ 0 h 57"/>
                <a:gd name="T18" fmla="*/ 13 w 37"/>
                <a:gd name="T19" fmla="*/ 0 h 57"/>
                <a:gd name="T20" fmla="*/ 26 w 37"/>
                <a:gd name="T21" fmla="*/ 34 h 57"/>
                <a:gd name="T22" fmla="*/ 28 w 37"/>
                <a:gd name="T23" fmla="*/ 42 h 57"/>
                <a:gd name="T24" fmla="*/ 28 w 37"/>
                <a:gd name="T25" fmla="*/ 42 h 57"/>
                <a:gd name="T26" fmla="*/ 28 w 37"/>
                <a:gd name="T27" fmla="*/ 32 h 57"/>
                <a:gd name="T28" fmla="*/ 28 w 37"/>
                <a:gd name="T29" fmla="*/ 0 h 57"/>
                <a:gd name="T30" fmla="*/ 37 w 37"/>
                <a:gd name="T31" fmla="*/ 0 h 57"/>
                <a:gd name="T32" fmla="*/ 37 w 37"/>
                <a:gd name="T33" fmla="*/ 57 h 57"/>
                <a:gd name="T34" fmla="*/ 25 w 37"/>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57">
                  <a:moveTo>
                    <a:pt x="25" y="57"/>
                  </a:moveTo>
                  <a:cubicBezTo>
                    <a:pt x="12" y="25"/>
                    <a:pt x="12" y="25"/>
                    <a:pt x="12" y="25"/>
                  </a:cubicBezTo>
                  <a:cubicBezTo>
                    <a:pt x="12" y="23"/>
                    <a:pt x="11" y="21"/>
                    <a:pt x="10" y="18"/>
                  </a:cubicBezTo>
                  <a:cubicBezTo>
                    <a:pt x="10" y="17"/>
                    <a:pt x="10" y="17"/>
                    <a:pt x="10" y="16"/>
                  </a:cubicBezTo>
                  <a:cubicBezTo>
                    <a:pt x="9" y="16"/>
                    <a:pt x="9" y="16"/>
                    <a:pt x="9" y="16"/>
                  </a:cubicBezTo>
                  <a:cubicBezTo>
                    <a:pt x="10" y="21"/>
                    <a:pt x="10" y="25"/>
                    <a:pt x="10" y="28"/>
                  </a:cubicBezTo>
                  <a:cubicBezTo>
                    <a:pt x="10" y="57"/>
                    <a:pt x="10" y="57"/>
                    <a:pt x="10" y="57"/>
                  </a:cubicBezTo>
                  <a:cubicBezTo>
                    <a:pt x="0" y="57"/>
                    <a:pt x="0" y="57"/>
                    <a:pt x="0" y="57"/>
                  </a:cubicBezTo>
                  <a:cubicBezTo>
                    <a:pt x="0" y="0"/>
                    <a:pt x="0" y="0"/>
                    <a:pt x="0" y="0"/>
                  </a:cubicBezTo>
                  <a:cubicBezTo>
                    <a:pt x="13" y="0"/>
                    <a:pt x="13" y="0"/>
                    <a:pt x="13" y="0"/>
                  </a:cubicBezTo>
                  <a:cubicBezTo>
                    <a:pt x="26" y="34"/>
                    <a:pt x="26" y="34"/>
                    <a:pt x="26" y="34"/>
                  </a:cubicBezTo>
                  <a:cubicBezTo>
                    <a:pt x="26" y="35"/>
                    <a:pt x="27" y="37"/>
                    <a:pt x="28" y="42"/>
                  </a:cubicBezTo>
                  <a:cubicBezTo>
                    <a:pt x="28" y="42"/>
                    <a:pt x="28" y="42"/>
                    <a:pt x="28" y="42"/>
                  </a:cubicBezTo>
                  <a:cubicBezTo>
                    <a:pt x="28" y="32"/>
                    <a:pt x="28" y="32"/>
                    <a:pt x="28" y="32"/>
                  </a:cubicBezTo>
                  <a:cubicBezTo>
                    <a:pt x="28" y="0"/>
                    <a:pt x="28" y="0"/>
                    <a:pt x="28" y="0"/>
                  </a:cubicBezTo>
                  <a:cubicBezTo>
                    <a:pt x="37" y="0"/>
                    <a:pt x="37" y="0"/>
                    <a:pt x="37" y="0"/>
                  </a:cubicBezTo>
                  <a:cubicBezTo>
                    <a:pt x="37" y="57"/>
                    <a:pt x="37" y="57"/>
                    <a:pt x="37" y="57"/>
                  </a:cubicBezTo>
                  <a:lnTo>
                    <a:pt x="25"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46" name="Freeform 2202"/>
            <p:cNvSpPr>
              <a:spLocks/>
            </p:cNvSpPr>
            <p:nvPr/>
          </p:nvSpPr>
          <p:spPr bwMode="auto">
            <a:xfrm>
              <a:off x="17648238" y="1719263"/>
              <a:ext cx="106363" cy="214313"/>
            </a:xfrm>
            <a:custGeom>
              <a:avLst/>
              <a:gdLst>
                <a:gd name="T0" fmla="*/ 0 w 67"/>
                <a:gd name="T1" fmla="*/ 135 h 135"/>
                <a:gd name="T2" fmla="*/ 0 w 67"/>
                <a:gd name="T3" fmla="*/ 0 h 135"/>
                <a:gd name="T4" fmla="*/ 64 w 67"/>
                <a:gd name="T5" fmla="*/ 0 h 135"/>
                <a:gd name="T6" fmla="*/ 64 w 67"/>
                <a:gd name="T7" fmla="*/ 21 h 135"/>
                <a:gd name="T8" fmla="*/ 27 w 67"/>
                <a:gd name="T9" fmla="*/ 21 h 135"/>
                <a:gd name="T10" fmla="*/ 27 w 67"/>
                <a:gd name="T11" fmla="*/ 57 h 135"/>
                <a:gd name="T12" fmla="*/ 62 w 67"/>
                <a:gd name="T13" fmla="*/ 57 h 135"/>
                <a:gd name="T14" fmla="*/ 62 w 67"/>
                <a:gd name="T15" fmla="*/ 78 h 135"/>
                <a:gd name="T16" fmla="*/ 27 w 67"/>
                <a:gd name="T17" fmla="*/ 78 h 135"/>
                <a:gd name="T18" fmla="*/ 27 w 67"/>
                <a:gd name="T19" fmla="*/ 114 h 135"/>
                <a:gd name="T20" fmla="*/ 67 w 67"/>
                <a:gd name="T21" fmla="*/ 114 h 135"/>
                <a:gd name="T22" fmla="*/ 67 w 67"/>
                <a:gd name="T23" fmla="*/ 135 h 135"/>
                <a:gd name="T24" fmla="*/ 0 w 67"/>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35">
                  <a:moveTo>
                    <a:pt x="0" y="135"/>
                  </a:moveTo>
                  <a:lnTo>
                    <a:pt x="0" y="0"/>
                  </a:lnTo>
                  <a:lnTo>
                    <a:pt x="64" y="0"/>
                  </a:lnTo>
                  <a:lnTo>
                    <a:pt x="64" y="21"/>
                  </a:lnTo>
                  <a:lnTo>
                    <a:pt x="27" y="21"/>
                  </a:lnTo>
                  <a:lnTo>
                    <a:pt x="27" y="57"/>
                  </a:lnTo>
                  <a:lnTo>
                    <a:pt x="62" y="57"/>
                  </a:lnTo>
                  <a:lnTo>
                    <a:pt x="62" y="78"/>
                  </a:lnTo>
                  <a:lnTo>
                    <a:pt x="27" y="78"/>
                  </a:lnTo>
                  <a:lnTo>
                    <a:pt x="27" y="114"/>
                  </a:lnTo>
                  <a:lnTo>
                    <a:pt x="67" y="114"/>
                  </a:lnTo>
                  <a:lnTo>
                    <a:pt x="67" y="135"/>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47" name="Freeform 2203"/>
            <p:cNvSpPr>
              <a:spLocks/>
            </p:cNvSpPr>
            <p:nvPr/>
          </p:nvSpPr>
          <p:spPr bwMode="auto">
            <a:xfrm>
              <a:off x="17765713" y="1719263"/>
              <a:ext cx="131763" cy="214313"/>
            </a:xfrm>
            <a:custGeom>
              <a:avLst/>
              <a:gdLst>
                <a:gd name="T0" fmla="*/ 54 w 83"/>
                <a:gd name="T1" fmla="*/ 21 h 135"/>
                <a:gd name="T2" fmla="*/ 54 w 83"/>
                <a:gd name="T3" fmla="*/ 135 h 135"/>
                <a:gd name="T4" fmla="*/ 28 w 83"/>
                <a:gd name="T5" fmla="*/ 135 h 135"/>
                <a:gd name="T6" fmla="*/ 28 w 83"/>
                <a:gd name="T7" fmla="*/ 21 h 135"/>
                <a:gd name="T8" fmla="*/ 0 w 83"/>
                <a:gd name="T9" fmla="*/ 21 h 135"/>
                <a:gd name="T10" fmla="*/ 0 w 83"/>
                <a:gd name="T11" fmla="*/ 0 h 135"/>
                <a:gd name="T12" fmla="*/ 83 w 83"/>
                <a:gd name="T13" fmla="*/ 0 h 135"/>
                <a:gd name="T14" fmla="*/ 83 w 83"/>
                <a:gd name="T15" fmla="*/ 21 h 135"/>
                <a:gd name="T16" fmla="*/ 54 w 83"/>
                <a:gd name="T17"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35">
                  <a:moveTo>
                    <a:pt x="54" y="21"/>
                  </a:moveTo>
                  <a:lnTo>
                    <a:pt x="54" y="135"/>
                  </a:lnTo>
                  <a:lnTo>
                    <a:pt x="28" y="135"/>
                  </a:lnTo>
                  <a:lnTo>
                    <a:pt x="28" y="21"/>
                  </a:lnTo>
                  <a:lnTo>
                    <a:pt x="0" y="21"/>
                  </a:lnTo>
                  <a:lnTo>
                    <a:pt x="0" y="0"/>
                  </a:lnTo>
                  <a:lnTo>
                    <a:pt x="83" y="0"/>
                  </a:lnTo>
                  <a:lnTo>
                    <a:pt x="83" y="21"/>
                  </a:lnTo>
                  <a:lnTo>
                    <a:pt x="5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48" name="Freeform 2204"/>
            <p:cNvSpPr>
              <a:spLocks/>
            </p:cNvSpPr>
            <p:nvPr/>
          </p:nvSpPr>
          <p:spPr bwMode="auto">
            <a:xfrm>
              <a:off x="15779750" y="1990725"/>
              <a:ext cx="184150" cy="304800"/>
            </a:xfrm>
            <a:custGeom>
              <a:avLst/>
              <a:gdLst>
                <a:gd name="T0" fmla="*/ 49 w 49"/>
                <a:gd name="T1" fmla="*/ 46 h 81"/>
                <a:gd name="T2" fmla="*/ 25 w 49"/>
                <a:gd name="T3" fmla="*/ 81 h 81"/>
                <a:gd name="T4" fmla="*/ 0 w 49"/>
                <a:gd name="T5" fmla="*/ 46 h 81"/>
                <a:gd name="T6" fmla="*/ 0 w 49"/>
                <a:gd name="T7" fmla="*/ 0 h 81"/>
                <a:gd name="T8" fmla="*/ 15 w 49"/>
                <a:gd name="T9" fmla="*/ 0 h 81"/>
                <a:gd name="T10" fmla="*/ 15 w 49"/>
                <a:gd name="T11" fmla="*/ 48 h 81"/>
                <a:gd name="T12" fmla="*/ 25 w 49"/>
                <a:gd name="T13" fmla="*/ 67 h 81"/>
                <a:gd name="T14" fmla="*/ 32 w 49"/>
                <a:gd name="T15" fmla="*/ 63 h 81"/>
                <a:gd name="T16" fmla="*/ 34 w 49"/>
                <a:gd name="T17" fmla="*/ 49 h 81"/>
                <a:gd name="T18" fmla="*/ 34 w 49"/>
                <a:gd name="T19" fmla="*/ 0 h 81"/>
                <a:gd name="T20" fmla="*/ 49 w 49"/>
                <a:gd name="T21" fmla="*/ 0 h 81"/>
                <a:gd name="T22" fmla="*/ 49 w 49"/>
                <a:gd name="T23" fmla="*/ 4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81">
                  <a:moveTo>
                    <a:pt x="49" y="46"/>
                  </a:moveTo>
                  <a:cubicBezTo>
                    <a:pt x="49" y="69"/>
                    <a:pt x="41" y="81"/>
                    <a:pt x="25" y="81"/>
                  </a:cubicBezTo>
                  <a:cubicBezTo>
                    <a:pt x="8" y="81"/>
                    <a:pt x="0" y="69"/>
                    <a:pt x="0" y="46"/>
                  </a:cubicBezTo>
                  <a:cubicBezTo>
                    <a:pt x="0" y="0"/>
                    <a:pt x="0" y="0"/>
                    <a:pt x="0" y="0"/>
                  </a:cubicBezTo>
                  <a:cubicBezTo>
                    <a:pt x="15" y="0"/>
                    <a:pt x="15" y="0"/>
                    <a:pt x="15" y="0"/>
                  </a:cubicBezTo>
                  <a:cubicBezTo>
                    <a:pt x="15" y="48"/>
                    <a:pt x="15" y="48"/>
                    <a:pt x="15" y="48"/>
                  </a:cubicBezTo>
                  <a:cubicBezTo>
                    <a:pt x="15" y="61"/>
                    <a:pt x="18" y="67"/>
                    <a:pt x="25" y="67"/>
                  </a:cubicBezTo>
                  <a:cubicBezTo>
                    <a:pt x="28" y="67"/>
                    <a:pt x="31" y="66"/>
                    <a:pt x="32" y="63"/>
                  </a:cubicBezTo>
                  <a:cubicBezTo>
                    <a:pt x="33" y="60"/>
                    <a:pt x="34" y="55"/>
                    <a:pt x="34" y="49"/>
                  </a:cubicBezTo>
                  <a:cubicBezTo>
                    <a:pt x="34" y="0"/>
                    <a:pt x="34" y="0"/>
                    <a:pt x="34" y="0"/>
                  </a:cubicBezTo>
                  <a:cubicBezTo>
                    <a:pt x="49" y="0"/>
                    <a:pt x="49" y="0"/>
                    <a:pt x="49" y="0"/>
                  </a:cubicBezTo>
                  <a:lnTo>
                    <a:pt x="49"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49" name="Freeform 2205"/>
            <p:cNvSpPr>
              <a:spLocks/>
            </p:cNvSpPr>
            <p:nvPr/>
          </p:nvSpPr>
          <p:spPr bwMode="auto">
            <a:xfrm>
              <a:off x="16000413" y="1985963"/>
              <a:ext cx="158750" cy="309563"/>
            </a:xfrm>
            <a:custGeom>
              <a:avLst/>
              <a:gdLst>
                <a:gd name="T0" fmla="*/ 1 w 42"/>
                <a:gd name="T1" fmla="*/ 77 h 82"/>
                <a:gd name="T2" fmla="*/ 1 w 42"/>
                <a:gd name="T3" fmla="*/ 62 h 82"/>
                <a:gd name="T4" fmla="*/ 17 w 42"/>
                <a:gd name="T5" fmla="*/ 68 h 82"/>
                <a:gd name="T6" fmla="*/ 24 w 42"/>
                <a:gd name="T7" fmla="*/ 66 h 82"/>
                <a:gd name="T8" fmla="*/ 26 w 42"/>
                <a:gd name="T9" fmla="*/ 59 h 82"/>
                <a:gd name="T10" fmla="*/ 24 w 42"/>
                <a:gd name="T11" fmla="*/ 53 h 82"/>
                <a:gd name="T12" fmla="*/ 15 w 42"/>
                <a:gd name="T13" fmla="*/ 46 h 82"/>
                <a:gd name="T14" fmla="*/ 0 w 42"/>
                <a:gd name="T15" fmla="*/ 23 h 82"/>
                <a:gd name="T16" fmla="*/ 7 w 42"/>
                <a:gd name="T17" fmla="*/ 6 h 82"/>
                <a:gd name="T18" fmla="*/ 23 w 42"/>
                <a:gd name="T19" fmla="*/ 0 h 82"/>
                <a:gd name="T20" fmla="*/ 39 w 42"/>
                <a:gd name="T21" fmla="*/ 3 h 82"/>
                <a:gd name="T22" fmla="*/ 39 w 42"/>
                <a:gd name="T23" fmla="*/ 17 h 82"/>
                <a:gd name="T24" fmla="*/ 25 w 42"/>
                <a:gd name="T25" fmla="*/ 13 h 82"/>
                <a:gd name="T26" fmla="*/ 19 w 42"/>
                <a:gd name="T27" fmla="*/ 15 h 82"/>
                <a:gd name="T28" fmla="*/ 16 w 42"/>
                <a:gd name="T29" fmla="*/ 22 h 82"/>
                <a:gd name="T30" fmla="*/ 26 w 42"/>
                <a:gd name="T31" fmla="*/ 34 h 82"/>
                <a:gd name="T32" fmla="*/ 38 w 42"/>
                <a:gd name="T33" fmla="*/ 45 h 82"/>
                <a:gd name="T34" fmla="*/ 42 w 42"/>
                <a:gd name="T35" fmla="*/ 58 h 82"/>
                <a:gd name="T36" fmla="*/ 36 w 42"/>
                <a:gd name="T37" fmla="*/ 75 h 82"/>
                <a:gd name="T38" fmla="*/ 18 w 42"/>
                <a:gd name="T39" fmla="*/ 82 h 82"/>
                <a:gd name="T40" fmla="*/ 8 w 42"/>
                <a:gd name="T41" fmla="*/ 80 h 82"/>
                <a:gd name="T42" fmla="*/ 1 w 42"/>
                <a:gd name="T43"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82">
                  <a:moveTo>
                    <a:pt x="1" y="77"/>
                  </a:moveTo>
                  <a:cubicBezTo>
                    <a:pt x="1" y="62"/>
                    <a:pt x="1" y="62"/>
                    <a:pt x="1" y="62"/>
                  </a:cubicBezTo>
                  <a:cubicBezTo>
                    <a:pt x="7" y="66"/>
                    <a:pt x="12" y="68"/>
                    <a:pt x="17" y="68"/>
                  </a:cubicBezTo>
                  <a:cubicBezTo>
                    <a:pt x="20" y="68"/>
                    <a:pt x="22" y="67"/>
                    <a:pt x="24" y="66"/>
                  </a:cubicBezTo>
                  <a:cubicBezTo>
                    <a:pt x="25" y="64"/>
                    <a:pt x="26" y="62"/>
                    <a:pt x="26" y="59"/>
                  </a:cubicBezTo>
                  <a:cubicBezTo>
                    <a:pt x="26" y="57"/>
                    <a:pt x="25" y="55"/>
                    <a:pt x="24" y="53"/>
                  </a:cubicBezTo>
                  <a:cubicBezTo>
                    <a:pt x="22" y="51"/>
                    <a:pt x="19" y="49"/>
                    <a:pt x="15" y="46"/>
                  </a:cubicBezTo>
                  <a:cubicBezTo>
                    <a:pt x="5" y="41"/>
                    <a:pt x="0" y="33"/>
                    <a:pt x="0" y="23"/>
                  </a:cubicBezTo>
                  <a:cubicBezTo>
                    <a:pt x="0" y="16"/>
                    <a:pt x="2" y="10"/>
                    <a:pt x="7" y="6"/>
                  </a:cubicBezTo>
                  <a:cubicBezTo>
                    <a:pt x="11" y="2"/>
                    <a:pt x="16" y="0"/>
                    <a:pt x="23" y="0"/>
                  </a:cubicBezTo>
                  <a:cubicBezTo>
                    <a:pt x="29" y="0"/>
                    <a:pt x="34" y="1"/>
                    <a:pt x="39" y="3"/>
                  </a:cubicBezTo>
                  <a:cubicBezTo>
                    <a:pt x="39" y="17"/>
                    <a:pt x="39" y="17"/>
                    <a:pt x="39" y="17"/>
                  </a:cubicBezTo>
                  <a:cubicBezTo>
                    <a:pt x="34" y="14"/>
                    <a:pt x="30" y="13"/>
                    <a:pt x="25" y="13"/>
                  </a:cubicBezTo>
                  <a:cubicBezTo>
                    <a:pt x="22" y="13"/>
                    <a:pt x="20" y="14"/>
                    <a:pt x="19" y="15"/>
                  </a:cubicBezTo>
                  <a:cubicBezTo>
                    <a:pt x="17" y="17"/>
                    <a:pt x="16" y="19"/>
                    <a:pt x="16" y="22"/>
                  </a:cubicBezTo>
                  <a:cubicBezTo>
                    <a:pt x="16" y="26"/>
                    <a:pt x="19" y="31"/>
                    <a:pt x="26" y="34"/>
                  </a:cubicBezTo>
                  <a:cubicBezTo>
                    <a:pt x="32" y="38"/>
                    <a:pt x="36" y="41"/>
                    <a:pt x="38" y="45"/>
                  </a:cubicBezTo>
                  <a:cubicBezTo>
                    <a:pt x="41" y="49"/>
                    <a:pt x="42" y="53"/>
                    <a:pt x="42" y="58"/>
                  </a:cubicBezTo>
                  <a:cubicBezTo>
                    <a:pt x="42" y="65"/>
                    <a:pt x="40" y="71"/>
                    <a:pt x="36" y="75"/>
                  </a:cubicBezTo>
                  <a:cubicBezTo>
                    <a:pt x="32" y="79"/>
                    <a:pt x="26" y="82"/>
                    <a:pt x="18" y="82"/>
                  </a:cubicBezTo>
                  <a:cubicBezTo>
                    <a:pt x="15" y="82"/>
                    <a:pt x="12" y="81"/>
                    <a:pt x="8" y="80"/>
                  </a:cubicBezTo>
                  <a:cubicBezTo>
                    <a:pt x="5" y="79"/>
                    <a:pt x="2" y="78"/>
                    <a:pt x="1"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50" name="Freeform 2206"/>
            <p:cNvSpPr>
              <a:spLocks/>
            </p:cNvSpPr>
            <p:nvPr/>
          </p:nvSpPr>
          <p:spPr bwMode="auto">
            <a:xfrm>
              <a:off x="16195675" y="1990725"/>
              <a:ext cx="142875" cy="296863"/>
            </a:xfrm>
            <a:custGeom>
              <a:avLst/>
              <a:gdLst>
                <a:gd name="T0" fmla="*/ 0 w 90"/>
                <a:gd name="T1" fmla="*/ 187 h 187"/>
                <a:gd name="T2" fmla="*/ 0 w 90"/>
                <a:gd name="T3" fmla="*/ 0 h 187"/>
                <a:gd name="T4" fmla="*/ 85 w 90"/>
                <a:gd name="T5" fmla="*/ 0 h 187"/>
                <a:gd name="T6" fmla="*/ 85 w 90"/>
                <a:gd name="T7" fmla="*/ 31 h 187"/>
                <a:gd name="T8" fmla="*/ 36 w 90"/>
                <a:gd name="T9" fmla="*/ 31 h 187"/>
                <a:gd name="T10" fmla="*/ 36 w 90"/>
                <a:gd name="T11" fmla="*/ 78 h 187"/>
                <a:gd name="T12" fmla="*/ 83 w 90"/>
                <a:gd name="T13" fmla="*/ 78 h 187"/>
                <a:gd name="T14" fmla="*/ 83 w 90"/>
                <a:gd name="T15" fmla="*/ 109 h 187"/>
                <a:gd name="T16" fmla="*/ 36 w 90"/>
                <a:gd name="T17" fmla="*/ 109 h 187"/>
                <a:gd name="T18" fmla="*/ 36 w 90"/>
                <a:gd name="T19" fmla="*/ 156 h 187"/>
                <a:gd name="T20" fmla="*/ 90 w 90"/>
                <a:gd name="T21" fmla="*/ 156 h 187"/>
                <a:gd name="T22" fmla="*/ 90 w 90"/>
                <a:gd name="T23" fmla="*/ 187 h 187"/>
                <a:gd name="T24" fmla="*/ 0 w 90"/>
                <a:gd name="T25"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187">
                  <a:moveTo>
                    <a:pt x="0" y="187"/>
                  </a:moveTo>
                  <a:lnTo>
                    <a:pt x="0" y="0"/>
                  </a:lnTo>
                  <a:lnTo>
                    <a:pt x="85" y="0"/>
                  </a:lnTo>
                  <a:lnTo>
                    <a:pt x="85" y="31"/>
                  </a:lnTo>
                  <a:lnTo>
                    <a:pt x="36" y="31"/>
                  </a:lnTo>
                  <a:lnTo>
                    <a:pt x="36" y="78"/>
                  </a:lnTo>
                  <a:lnTo>
                    <a:pt x="83" y="78"/>
                  </a:lnTo>
                  <a:lnTo>
                    <a:pt x="83" y="109"/>
                  </a:lnTo>
                  <a:lnTo>
                    <a:pt x="36" y="109"/>
                  </a:lnTo>
                  <a:lnTo>
                    <a:pt x="36" y="156"/>
                  </a:lnTo>
                  <a:lnTo>
                    <a:pt x="90" y="156"/>
                  </a:lnTo>
                  <a:lnTo>
                    <a:pt x="90" y="18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51" name="Freeform 2207"/>
            <p:cNvSpPr>
              <a:spLocks noEditPoints="1"/>
            </p:cNvSpPr>
            <p:nvPr/>
          </p:nvSpPr>
          <p:spPr bwMode="auto">
            <a:xfrm>
              <a:off x="16371888" y="1990725"/>
              <a:ext cx="203200" cy="296863"/>
            </a:xfrm>
            <a:custGeom>
              <a:avLst/>
              <a:gdLst>
                <a:gd name="T0" fmla="*/ 0 w 54"/>
                <a:gd name="T1" fmla="*/ 79 h 79"/>
                <a:gd name="T2" fmla="*/ 0 w 54"/>
                <a:gd name="T3" fmla="*/ 0 h 79"/>
                <a:gd name="T4" fmla="*/ 21 w 54"/>
                <a:gd name="T5" fmla="*/ 0 h 79"/>
                <a:gd name="T6" fmla="*/ 54 w 54"/>
                <a:gd name="T7" fmla="*/ 39 h 79"/>
                <a:gd name="T8" fmla="*/ 46 w 54"/>
                <a:gd name="T9" fmla="*/ 68 h 79"/>
                <a:gd name="T10" fmla="*/ 21 w 54"/>
                <a:gd name="T11" fmla="*/ 79 h 79"/>
                <a:gd name="T12" fmla="*/ 0 w 54"/>
                <a:gd name="T13" fmla="*/ 79 h 79"/>
                <a:gd name="T14" fmla="*/ 15 w 54"/>
                <a:gd name="T15" fmla="*/ 13 h 79"/>
                <a:gd name="T16" fmla="*/ 15 w 54"/>
                <a:gd name="T17" fmla="*/ 66 h 79"/>
                <a:gd name="T18" fmla="*/ 22 w 54"/>
                <a:gd name="T19" fmla="*/ 66 h 79"/>
                <a:gd name="T20" fmla="*/ 34 w 54"/>
                <a:gd name="T21" fmla="*/ 59 h 79"/>
                <a:gd name="T22" fmla="*/ 38 w 54"/>
                <a:gd name="T23" fmla="*/ 39 h 79"/>
                <a:gd name="T24" fmla="*/ 34 w 54"/>
                <a:gd name="T25" fmla="*/ 20 h 79"/>
                <a:gd name="T26" fmla="*/ 21 w 54"/>
                <a:gd name="T27" fmla="*/ 13 h 79"/>
                <a:gd name="T28" fmla="*/ 15 w 54"/>
                <a:gd name="T29"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79">
                  <a:moveTo>
                    <a:pt x="0" y="79"/>
                  </a:moveTo>
                  <a:cubicBezTo>
                    <a:pt x="0" y="0"/>
                    <a:pt x="0" y="0"/>
                    <a:pt x="0" y="0"/>
                  </a:cubicBezTo>
                  <a:cubicBezTo>
                    <a:pt x="21" y="0"/>
                    <a:pt x="21" y="0"/>
                    <a:pt x="21" y="0"/>
                  </a:cubicBezTo>
                  <a:cubicBezTo>
                    <a:pt x="43" y="0"/>
                    <a:pt x="54" y="13"/>
                    <a:pt x="54" y="39"/>
                  </a:cubicBezTo>
                  <a:cubicBezTo>
                    <a:pt x="54" y="51"/>
                    <a:pt x="51" y="61"/>
                    <a:pt x="46" y="68"/>
                  </a:cubicBezTo>
                  <a:cubicBezTo>
                    <a:pt x="40" y="76"/>
                    <a:pt x="32" y="79"/>
                    <a:pt x="21" y="79"/>
                  </a:cubicBezTo>
                  <a:lnTo>
                    <a:pt x="0" y="79"/>
                  </a:lnTo>
                  <a:close/>
                  <a:moveTo>
                    <a:pt x="15" y="13"/>
                  </a:moveTo>
                  <a:cubicBezTo>
                    <a:pt x="15" y="66"/>
                    <a:pt x="15" y="66"/>
                    <a:pt x="15" y="66"/>
                  </a:cubicBezTo>
                  <a:cubicBezTo>
                    <a:pt x="22" y="66"/>
                    <a:pt x="22" y="66"/>
                    <a:pt x="22" y="66"/>
                  </a:cubicBezTo>
                  <a:cubicBezTo>
                    <a:pt x="27" y="66"/>
                    <a:pt x="31" y="64"/>
                    <a:pt x="34" y="59"/>
                  </a:cubicBezTo>
                  <a:cubicBezTo>
                    <a:pt x="37" y="54"/>
                    <a:pt x="38" y="47"/>
                    <a:pt x="38" y="39"/>
                  </a:cubicBezTo>
                  <a:cubicBezTo>
                    <a:pt x="38" y="31"/>
                    <a:pt x="37" y="24"/>
                    <a:pt x="34" y="20"/>
                  </a:cubicBezTo>
                  <a:cubicBezTo>
                    <a:pt x="31" y="15"/>
                    <a:pt x="27" y="13"/>
                    <a:pt x="21" y="13"/>
                  </a:cubicBezTo>
                  <a:lnTo>
                    <a:pt x="15"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52" name="Rectangle 2208"/>
            <p:cNvSpPr>
              <a:spLocks noChangeArrowheads="1"/>
            </p:cNvSpPr>
            <p:nvPr/>
          </p:nvSpPr>
          <p:spPr bwMode="auto">
            <a:xfrm>
              <a:off x="16714788" y="1990725"/>
              <a:ext cx="55563" cy="296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53" name="Freeform 2209"/>
            <p:cNvSpPr>
              <a:spLocks/>
            </p:cNvSpPr>
            <p:nvPr/>
          </p:nvSpPr>
          <p:spPr bwMode="auto">
            <a:xfrm>
              <a:off x="16822738" y="1990725"/>
              <a:ext cx="187325" cy="296863"/>
            </a:xfrm>
            <a:custGeom>
              <a:avLst/>
              <a:gdLst>
                <a:gd name="T0" fmla="*/ 33 w 50"/>
                <a:gd name="T1" fmla="*/ 79 h 79"/>
                <a:gd name="T2" fmla="*/ 16 w 50"/>
                <a:gd name="T3" fmla="*/ 34 h 79"/>
                <a:gd name="T4" fmla="*/ 13 w 50"/>
                <a:gd name="T5" fmla="*/ 25 h 79"/>
                <a:gd name="T6" fmla="*/ 12 w 50"/>
                <a:gd name="T7" fmla="*/ 22 h 79"/>
                <a:gd name="T8" fmla="*/ 12 w 50"/>
                <a:gd name="T9" fmla="*/ 22 h 79"/>
                <a:gd name="T10" fmla="*/ 12 w 50"/>
                <a:gd name="T11" fmla="*/ 39 h 79"/>
                <a:gd name="T12" fmla="*/ 12 w 50"/>
                <a:gd name="T13" fmla="*/ 79 h 79"/>
                <a:gd name="T14" fmla="*/ 0 w 50"/>
                <a:gd name="T15" fmla="*/ 79 h 79"/>
                <a:gd name="T16" fmla="*/ 0 w 50"/>
                <a:gd name="T17" fmla="*/ 0 h 79"/>
                <a:gd name="T18" fmla="*/ 17 w 50"/>
                <a:gd name="T19" fmla="*/ 0 h 79"/>
                <a:gd name="T20" fmla="*/ 34 w 50"/>
                <a:gd name="T21" fmla="*/ 46 h 79"/>
                <a:gd name="T22" fmla="*/ 38 w 50"/>
                <a:gd name="T23" fmla="*/ 58 h 79"/>
                <a:gd name="T24" fmla="*/ 38 w 50"/>
                <a:gd name="T25" fmla="*/ 58 h 79"/>
                <a:gd name="T26" fmla="*/ 38 w 50"/>
                <a:gd name="T27" fmla="*/ 45 h 79"/>
                <a:gd name="T28" fmla="*/ 38 w 50"/>
                <a:gd name="T29" fmla="*/ 0 h 79"/>
                <a:gd name="T30" fmla="*/ 50 w 50"/>
                <a:gd name="T31" fmla="*/ 0 h 79"/>
                <a:gd name="T32" fmla="*/ 50 w 50"/>
                <a:gd name="T33" fmla="*/ 79 h 79"/>
                <a:gd name="T34" fmla="*/ 33 w 50"/>
                <a:gd name="T3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9">
                  <a:moveTo>
                    <a:pt x="33" y="79"/>
                  </a:moveTo>
                  <a:cubicBezTo>
                    <a:pt x="16" y="34"/>
                    <a:pt x="16" y="34"/>
                    <a:pt x="16" y="34"/>
                  </a:cubicBezTo>
                  <a:cubicBezTo>
                    <a:pt x="15" y="32"/>
                    <a:pt x="14" y="29"/>
                    <a:pt x="13" y="25"/>
                  </a:cubicBezTo>
                  <a:cubicBezTo>
                    <a:pt x="13" y="24"/>
                    <a:pt x="12" y="23"/>
                    <a:pt x="12" y="22"/>
                  </a:cubicBezTo>
                  <a:cubicBezTo>
                    <a:pt x="12" y="22"/>
                    <a:pt x="12" y="22"/>
                    <a:pt x="12" y="22"/>
                  </a:cubicBezTo>
                  <a:cubicBezTo>
                    <a:pt x="12" y="29"/>
                    <a:pt x="12" y="34"/>
                    <a:pt x="12" y="39"/>
                  </a:cubicBezTo>
                  <a:cubicBezTo>
                    <a:pt x="12" y="79"/>
                    <a:pt x="12" y="79"/>
                    <a:pt x="12" y="79"/>
                  </a:cubicBezTo>
                  <a:cubicBezTo>
                    <a:pt x="0" y="79"/>
                    <a:pt x="0" y="79"/>
                    <a:pt x="0" y="79"/>
                  </a:cubicBezTo>
                  <a:cubicBezTo>
                    <a:pt x="0" y="0"/>
                    <a:pt x="0" y="0"/>
                    <a:pt x="0" y="0"/>
                  </a:cubicBezTo>
                  <a:cubicBezTo>
                    <a:pt x="17" y="0"/>
                    <a:pt x="17" y="0"/>
                    <a:pt x="17" y="0"/>
                  </a:cubicBezTo>
                  <a:cubicBezTo>
                    <a:pt x="34" y="46"/>
                    <a:pt x="34" y="46"/>
                    <a:pt x="34" y="46"/>
                  </a:cubicBezTo>
                  <a:cubicBezTo>
                    <a:pt x="35" y="48"/>
                    <a:pt x="36" y="51"/>
                    <a:pt x="38" y="58"/>
                  </a:cubicBezTo>
                  <a:cubicBezTo>
                    <a:pt x="38" y="58"/>
                    <a:pt x="38" y="58"/>
                    <a:pt x="38" y="58"/>
                  </a:cubicBezTo>
                  <a:cubicBezTo>
                    <a:pt x="38" y="45"/>
                    <a:pt x="38" y="45"/>
                    <a:pt x="38" y="45"/>
                  </a:cubicBezTo>
                  <a:cubicBezTo>
                    <a:pt x="38" y="0"/>
                    <a:pt x="38" y="0"/>
                    <a:pt x="38" y="0"/>
                  </a:cubicBezTo>
                  <a:cubicBezTo>
                    <a:pt x="50" y="0"/>
                    <a:pt x="50" y="0"/>
                    <a:pt x="50" y="0"/>
                  </a:cubicBezTo>
                  <a:cubicBezTo>
                    <a:pt x="50" y="79"/>
                    <a:pt x="50" y="79"/>
                    <a:pt x="50" y="79"/>
                  </a:cubicBezTo>
                  <a:lnTo>
                    <a:pt x="33"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54" name="Freeform 2210"/>
            <p:cNvSpPr>
              <a:spLocks/>
            </p:cNvSpPr>
            <p:nvPr/>
          </p:nvSpPr>
          <p:spPr bwMode="auto">
            <a:xfrm>
              <a:off x="17160875" y="1982788"/>
              <a:ext cx="146050" cy="304800"/>
            </a:xfrm>
            <a:custGeom>
              <a:avLst/>
              <a:gdLst>
                <a:gd name="T0" fmla="*/ 0 w 92"/>
                <a:gd name="T1" fmla="*/ 192 h 192"/>
                <a:gd name="T2" fmla="*/ 0 w 92"/>
                <a:gd name="T3" fmla="*/ 166 h 192"/>
                <a:gd name="T4" fmla="*/ 31 w 92"/>
                <a:gd name="T5" fmla="*/ 166 h 192"/>
                <a:gd name="T6" fmla="*/ 31 w 92"/>
                <a:gd name="T7" fmla="*/ 36 h 192"/>
                <a:gd name="T8" fmla="*/ 0 w 92"/>
                <a:gd name="T9" fmla="*/ 45 h 192"/>
                <a:gd name="T10" fmla="*/ 0 w 92"/>
                <a:gd name="T11" fmla="*/ 17 h 192"/>
                <a:gd name="T12" fmla="*/ 64 w 92"/>
                <a:gd name="T13" fmla="*/ 0 h 192"/>
                <a:gd name="T14" fmla="*/ 64 w 92"/>
                <a:gd name="T15" fmla="*/ 166 h 192"/>
                <a:gd name="T16" fmla="*/ 92 w 92"/>
                <a:gd name="T17" fmla="*/ 166 h 192"/>
                <a:gd name="T18" fmla="*/ 92 w 92"/>
                <a:gd name="T19" fmla="*/ 192 h 192"/>
                <a:gd name="T20" fmla="*/ 0 w 92"/>
                <a:gd name="T21"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92">
                  <a:moveTo>
                    <a:pt x="0" y="192"/>
                  </a:moveTo>
                  <a:lnTo>
                    <a:pt x="0" y="166"/>
                  </a:lnTo>
                  <a:lnTo>
                    <a:pt x="31" y="166"/>
                  </a:lnTo>
                  <a:lnTo>
                    <a:pt x="31" y="36"/>
                  </a:lnTo>
                  <a:lnTo>
                    <a:pt x="0" y="45"/>
                  </a:lnTo>
                  <a:lnTo>
                    <a:pt x="0" y="17"/>
                  </a:lnTo>
                  <a:lnTo>
                    <a:pt x="64" y="0"/>
                  </a:lnTo>
                  <a:lnTo>
                    <a:pt x="64" y="166"/>
                  </a:lnTo>
                  <a:lnTo>
                    <a:pt x="92" y="166"/>
                  </a:lnTo>
                  <a:lnTo>
                    <a:pt x="92" y="19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55" name="Freeform 2211"/>
            <p:cNvSpPr>
              <a:spLocks noEditPoints="1"/>
            </p:cNvSpPr>
            <p:nvPr/>
          </p:nvSpPr>
          <p:spPr bwMode="auto">
            <a:xfrm>
              <a:off x="17337088" y="1985963"/>
              <a:ext cx="165100" cy="304800"/>
            </a:xfrm>
            <a:custGeom>
              <a:avLst/>
              <a:gdLst>
                <a:gd name="T0" fmla="*/ 4 w 44"/>
                <a:gd name="T1" fmla="*/ 79 h 81"/>
                <a:gd name="T2" fmla="*/ 4 w 44"/>
                <a:gd name="T3" fmla="*/ 66 h 81"/>
                <a:gd name="T4" fmla="*/ 15 w 44"/>
                <a:gd name="T5" fmla="*/ 70 h 81"/>
                <a:gd name="T6" fmla="*/ 30 w 44"/>
                <a:gd name="T7" fmla="*/ 44 h 81"/>
                <a:gd name="T8" fmla="*/ 30 w 44"/>
                <a:gd name="T9" fmla="*/ 44 h 81"/>
                <a:gd name="T10" fmla="*/ 17 w 44"/>
                <a:gd name="T11" fmla="*/ 52 h 81"/>
                <a:gd name="T12" fmla="*/ 4 w 44"/>
                <a:gd name="T13" fmla="*/ 46 h 81"/>
                <a:gd name="T14" fmla="*/ 0 w 44"/>
                <a:gd name="T15" fmla="*/ 29 h 81"/>
                <a:gd name="T16" fmla="*/ 6 w 44"/>
                <a:gd name="T17" fmla="*/ 8 h 81"/>
                <a:gd name="T18" fmla="*/ 22 w 44"/>
                <a:gd name="T19" fmla="*/ 0 h 81"/>
                <a:gd name="T20" fmla="*/ 38 w 44"/>
                <a:gd name="T21" fmla="*/ 9 h 81"/>
                <a:gd name="T22" fmla="*/ 44 w 44"/>
                <a:gd name="T23" fmla="*/ 37 h 81"/>
                <a:gd name="T24" fmla="*/ 37 w 44"/>
                <a:gd name="T25" fmla="*/ 70 h 81"/>
                <a:gd name="T26" fmla="*/ 17 w 44"/>
                <a:gd name="T27" fmla="*/ 81 h 81"/>
                <a:gd name="T28" fmla="*/ 4 w 44"/>
                <a:gd name="T29" fmla="*/ 79 h 81"/>
                <a:gd name="T30" fmla="*/ 21 w 44"/>
                <a:gd name="T31" fmla="*/ 11 h 81"/>
                <a:gd name="T32" fmla="*/ 16 w 44"/>
                <a:gd name="T33" fmla="*/ 15 h 81"/>
                <a:gd name="T34" fmla="*/ 14 w 44"/>
                <a:gd name="T35" fmla="*/ 26 h 81"/>
                <a:gd name="T36" fmla="*/ 16 w 44"/>
                <a:gd name="T37" fmla="*/ 37 h 81"/>
                <a:gd name="T38" fmla="*/ 21 w 44"/>
                <a:gd name="T39" fmla="*/ 40 h 81"/>
                <a:gd name="T40" fmla="*/ 27 w 44"/>
                <a:gd name="T41" fmla="*/ 37 h 81"/>
                <a:gd name="T42" fmla="*/ 29 w 44"/>
                <a:gd name="T43" fmla="*/ 27 h 81"/>
                <a:gd name="T44" fmla="*/ 27 w 44"/>
                <a:gd name="T45" fmla="*/ 16 h 81"/>
                <a:gd name="T46" fmla="*/ 21 w 44"/>
                <a:gd name="T47"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81">
                  <a:moveTo>
                    <a:pt x="4" y="79"/>
                  </a:moveTo>
                  <a:cubicBezTo>
                    <a:pt x="4" y="66"/>
                    <a:pt x="4" y="66"/>
                    <a:pt x="4" y="66"/>
                  </a:cubicBezTo>
                  <a:cubicBezTo>
                    <a:pt x="7" y="68"/>
                    <a:pt x="11" y="70"/>
                    <a:pt x="15" y="70"/>
                  </a:cubicBezTo>
                  <a:cubicBezTo>
                    <a:pt x="25" y="70"/>
                    <a:pt x="30" y="61"/>
                    <a:pt x="30" y="44"/>
                  </a:cubicBezTo>
                  <a:cubicBezTo>
                    <a:pt x="30" y="44"/>
                    <a:pt x="30" y="44"/>
                    <a:pt x="30" y="44"/>
                  </a:cubicBezTo>
                  <a:cubicBezTo>
                    <a:pt x="27" y="50"/>
                    <a:pt x="23" y="52"/>
                    <a:pt x="17" y="52"/>
                  </a:cubicBezTo>
                  <a:cubicBezTo>
                    <a:pt x="12" y="52"/>
                    <a:pt x="8" y="50"/>
                    <a:pt x="4" y="46"/>
                  </a:cubicBezTo>
                  <a:cubicBezTo>
                    <a:pt x="1" y="42"/>
                    <a:pt x="0" y="36"/>
                    <a:pt x="0" y="29"/>
                  </a:cubicBezTo>
                  <a:cubicBezTo>
                    <a:pt x="0" y="20"/>
                    <a:pt x="2" y="13"/>
                    <a:pt x="6" y="8"/>
                  </a:cubicBezTo>
                  <a:cubicBezTo>
                    <a:pt x="10" y="2"/>
                    <a:pt x="15" y="0"/>
                    <a:pt x="22" y="0"/>
                  </a:cubicBezTo>
                  <a:cubicBezTo>
                    <a:pt x="29" y="0"/>
                    <a:pt x="34" y="3"/>
                    <a:pt x="38" y="9"/>
                  </a:cubicBezTo>
                  <a:cubicBezTo>
                    <a:pt x="42" y="15"/>
                    <a:pt x="44" y="24"/>
                    <a:pt x="44" y="37"/>
                  </a:cubicBezTo>
                  <a:cubicBezTo>
                    <a:pt x="44" y="52"/>
                    <a:pt x="42" y="63"/>
                    <a:pt x="37" y="70"/>
                  </a:cubicBezTo>
                  <a:cubicBezTo>
                    <a:pt x="32" y="78"/>
                    <a:pt x="26" y="81"/>
                    <a:pt x="17" y="81"/>
                  </a:cubicBezTo>
                  <a:cubicBezTo>
                    <a:pt x="12" y="81"/>
                    <a:pt x="8" y="81"/>
                    <a:pt x="4" y="79"/>
                  </a:cubicBezTo>
                  <a:close/>
                  <a:moveTo>
                    <a:pt x="21" y="11"/>
                  </a:moveTo>
                  <a:cubicBezTo>
                    <a:pt x="19" y="11"/>
                    <a:pt x="17" y="13"/>
                    <a:pt x="16" y="15"/>
                  </a:cubicBezTo>
                  <a:cubicBezTo>
                    <a:pt x="15" y="18"/>
                    <a:pt x="14" y="21"/>
                    <a:pt x="14" y="26"/>
                  </a:cubicBezTo>
                  <a:cubicBezTo>
                    <a:pt x="14" y="31"/>
                    <a:pt x="15" y="34"/>
                    <a:pt x="16" y="37"/>
                  </a:cubicBezTo>
                  <a:cubicBezTo>
                    <a:pt x="18" y="39"/>
                    <a:pt x="19" y="40"/>
                    <a:pt x="21" y="40"/>
                  </a:cubicBezTo>
                  <a:cubicBezTo>
                    <a:pt x="24" y="40"/>
                    <a:pt x="25" y="39"/>
                    <a:pt x="27" y="37"/>
                  </a:cubicBezTo>
                  <a:cubicBezTo>
                    <a:pt x="28" y="34"/>
                    <a:pt x="29" y="31"/>
                    <a:pt x="29" y="27"/>
                  </a:cubicBezTo>
                  <a:cubicBezTo>
                    <a:pt x="29" y="22"/>
                    <a:pt x="28" y="19"/>
                    <a:pt x="27" y="16"/>
                  </a:cubicBezTo>
                  <a:cubicBezTo>
                    <a:pt x="25" y="13"/>
                    <a:pt x="24" y="11"/>
                    <a:pt x="2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56" name="Freeform 2212"/>
            <p:cNvSpPr>
              <a:spLocks noEditPoints="1"/>
            </p:cNvSpPr>
            <p:nvPr/>
          </p:nvSpPr>
          <p:spPr bwMode="auto">
            <a:xfrm>
              <a:off x="17524413" y="1985963"/>
              <a:ext cx="169863" cy="304800"/>
            </a:xfrm>
            <a:custGeom>
              <a:avLst/>
              <a:gdLst>
                <a:gd name="T0" fmla="*/ 4 w 45"/>
                <a:gd name="T1" fmla="*/ 79 h 81"/>
                <a:gd name="T2" fmla="*/ 4 w 45"/>
                <a:gd name="T3" fmla="*/ 66 h 81"/>
                <a:gd name="T4" fmla="*/ 16 w 45"/>
                <a:gd name="T5" fmla="*/ 70 h 81"/>
                <a:gd name="T6" fmla="*/ 31 w 45"/>
                <a:gd name="T7" fmla="*/ 44 h 81"/>
                <a:gd name="T8" fmla="*/ 31 w 45"/>
                <a:gd name="T9" fmla="*/ 44 h 81"/>
                <a:gd name="T10" fmla="*/ 18 w 45"/>
                <a:gd name="T11" fmla="*/ 52 h 81"/>
                <a:gd name="T12" fmla="*/ 5 w 45"/>
                <a:gd name="T13" fmla="*/ 46 h 81"/>
                <a:gd name="T14" fmla="*/ 0 w 45"/>
                <a:gd name="T15" fmla="*/ 29 h 81"/>
                <a:gd name="T16" fmla="*/ 6 w 45"/>
                <a:gd name="T17" fmla="*/ 8 h 81"/>
                <a:gd name="T18" fmla="*/ 23 w 45"/>
                <a:gd name="T19" fmla="*/ 0 h 81"/>
                <a:gd name="T20" fmla="*/ 39 w 45"/>
                <a:gd name="T21" fmla="*/ 9 h 81"/>
                <a:gd name="T22" fmla="*/ 45 w 45"/>
                <a:gd name="T23" fmla="*/ 37 h 81"/>
                <a:gd name="T24" fmla="*/ 38 w 45"/>
                <a:gd name="T25" fmla="*/ 70 h 81"/>
                <a:gd name="T26" fmla="*/ 17 w 45"/>
                <a:gd name="T27" fmla="*/ 81 h 81"/>
                <a:gd name="T28" fmla="*/ 4 w 45"/>
                <a:gd name="T29" fmla="*/ 79 h 81"/>
                <a:gd name="T30" fmla="*/ 22 w 45"/>
                <a:gd name="T31" fmla="*/ 11 h 81"/>
                <a:gd name="T32" fmla="*/ 17 w 45"/>
                <a:gd name="T33" fmla="*/ 15 h 81"/>
                <a:gd name="T34" fmla="*/ 15 w 45"/>
                <a:gd name="T35" fmla="*/ 26 h 81"/>
                <a:gd name="T36" fmla="*/ 17 w 45"/>
                <a:gd name="T37" fmla="*/ 37 h 81"/>
                <a:gd name="T38" fmla="*/ 22 w 45"/>
                <a:gd name="T39" fmla="*/ 40 h 81"/>
                <a:gd name="T40" fmla="*/ 28 w 45"/>
                <a:gd name="T41" fmla="*/ 37 h 81"/>
                <a:gd name="T42" fmla="*/ 30 w 45"/>
                <a:gd name="T43" fmla="*/ 27 h 81"/>
                <a:gd name="T44" fmla="*/ 28 w 45"/>
                <a:gd name="T45" fmla="*/ 16 h 81"/>
                <a:gd name="T46" fmla="*/ 22 w 45"/>
                <a:gd name="T47"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 h="81">
                  <a:moveTo>
                    <a:pt x="4" y="79"/>
                  </a:moveTo>
                  <a:cubicBezTo>
                    <a:pt x="4" y="66"/>
                    <a:pt x="4" y="66"/>
                    <a:pt x="4" y="66"/>
                  </a:cubicBezTo>
                  <a:cubicBezTo>
                    <a:pt x="8" y="68"/>
                    <a:pt x="11" y="70"/>
                    <a:pt x="16" y="70"/>
                  </a:cubicBezTo>
                  <a:cubicBezTo>
                    <a:pt x="25" y="70"/>
                    <a:pt x="31" y="61"/>
                    <a:pt x="31" y="44"/>
                  </a:cubicBezTo>
                  <a:cubicBezTo>
                    <a:pt x="31" y="44"/>
                    <a:pt x="31" y="44"/>
                    <a:pt x="31" y="44"/>
                  </a:cubicBezTo>
                  <a:cubicBezTo>
                    <a:pt x="28" y="50"/>
                    <a:pt x="23" y="52"/>
                    <a:pt x="18" y="52"/>
                  </a:cubicBezTo>
                  <a:cubicBezTo>
                    <a:pt x="13" y="52"/>
                    <a:pt x="9" y="50"/>
                    <a:pt x="5" y="46"/>
                  </a:cubicBezTo>
                  <a:cubicBezTo>
                    <a:pt x="2" y="42"/>
                    <a:pt x="0" y="36"/>
                    <a:pt x="0" y="29"/>
                  </a:cubicBezTo>
                  <a:cubicBezTo>
                    <a:pt x="0" y="20"/>
                    <a:pt x="2" y="13"/>
                    <a:pt x="6" y="8"/>
                  </a:cubicBezTo>
                  <a:cubicBezTo>
                    <a:pt x="10" y="2"/>
                    <a:pt x="16" y="0"/>
                    <a:pt x="23" y="0"/>
                  </a:cubicBezTo>
                  <a:cubicBezTo>
                    <a:pt x="30" y="0"/>
                    <a:pt x="35" y="3"/>
                    <a:pt x="39" y="9"/>
                  </a:cubicBezTo>
                  <a:cubicBezTo>
                    <a:pt x="43" y="15"/>
                    <a:pt x="45" y="24"/>
                    <a:pt x="45" y="37"/>
                  </a:cubicBezTo>
                  <a:cubicBezTo>
                    <a:pt x="45" y="52"/>
                    <a:pt x="43" y="63"/>
                    <a:pt x="38" y="70"/>
                  </a:cubicBezTo>
                  <a:cubicBezTo>
                    <a:pt x="33" y="78"/>
                    <a:pt x="26" y="81"/>
                    <a:pt x="17" y="81"/>
                  </a:cubicBezTo>
                  <a:cubicBezTo>
                    <a:pt x="13" y="81"/>
                    <a:pt x="8" y="81"/>
                    <a:pt x="4" y="79"/>
                  </a:cubicBezTo>
                  <a:close/>
                  <a:moveTo>
                    <a:pt x="22" y="11"/>
                  </a:moveTo>
                  <a:cubicBezTo>
                    <a:pt x="20" y="11"/>
                    <a:pt x="18" y="13"/>
                    <a:pt x="17" y="15"/>
                  </a:cubicBezTo>
                  <a:cubicBezTo>
                    <a:pt x="16" y="18"/>
                    <a:pt x="15" y="21"/>
                    <a:pt x="15" y="26"/>
                  </a:cubicBezTo>
                  <a:cubicBezTo>
                    <a:pt x="15" y="31"/>
                    <a:pt x="16" y="34"/>
                    <a:pt x="17" y="37"/>
                  </a:cubicBezTo>
                  <a:cubicBezTo>
                    <a:pt x="18" y="39"/>
                    <a:pt x="20" y="40"/>
                    <a:pt x="22" y="40"/>
                  </a:cubicBezTo>
                  <a:cubicBezTo>
                    <a:pt x="24" y="40"/>
                    <a:pt x="26" y="39"/>
                    <a:pt x="28" y="37"/>
                  </a:cubicBezTo>
                  <a:cubicBezTo>
                    <a:pt x="29" y="34"/>
                    <a:pt x="30" y="31"/>
                    <a:pt x="30" y="27"/>
                  </a:cubicBezTo>
                  <a:cubicBezTo>
                    <a:pt x="30" y="22"/>
                    <a:pt x="29" y="19"/>
                    <a:pt x="28" y="16"/>
                  </a:cubicBezTo>
                  <a:cubicBezTo>
                    <a:pt x="26" y="13"/>
                    <a:pt x="24" y="11"/>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57" name="Freeform 2213"/>
            <p:cNvSpPr>
              <a:spLocks noEditPoints="1"/>
            </p:cNvSpPr>
            <p:nvPr/>
          </p:nvSpPr>
          <p:spPr bwMode="auto">
            <a:xfrm>
              <a:off x="17716500" y="1985963"/>
              <a:ext cx="168275" cy="304800"/>
            </a:xfrm>
            <a:custGeom>
              <a:avLst/>
              <a:gdLst>
                <a:gd name="T0" fmla="*/ 4 w 45"/>
                <a:gd name="T1" fmla="*/ 79 h 81"/>
                <a:gd name="T2" fmla="*/ 4 w 45"/>
                <a:gd name="T3" fmla="*/ 66 h 81"/>
                <a:gd name="T4" fmla="*/ 15 w 45"/>
                <a:gd name="T5" fmla="*/ 70 h 81"/>
                <a:gd name="T6" fmla="*/ 31 w 45"/>
                <a:gd name="T7" fmla="*/ 44 h 81"/>
                <a:gd name="T8" fmla="*/ 30 w 45"/>
                <a:gd name="T9" fmla="*/ 44 h 81"/>
                <a:gd name="T10" fmla="*/ 17 w 45"/>
                <a:gd name="T11" fmla="*/ 52 h 81"/>
                <a:gd name="T12" fmla="*/ 5 w 45"/>
                <a:gd name="T13" fmla="*/ 46 h 81"/>
                <a:gd name="T14" fmla="*/ 0 w 45"/>
                <a:gd name="T15" fmla="*/ 29 h 81"/>
                <a:gd name="T16" fmla="*/ 6 w 45"/>
                <a:gd name="T17" fmla="*/ 8 h 81"/>
                <a:gd name="T18" fmla="*/ 22 w 45"/>
                <a:gd name="T19" fmla="*/ 0 h 81"/>
                <a:gd name="T20" fmla="*/ 39 w 45"/>
                <a:gd name="T21" fmla="*/ 9 h 81"/>
                <a:gd name="T22" fmla="*/ 45 w 45"/>
                <a:gd name="T23" fmla="*/ 37 h 81"/>
                <a:gd name="T24" fmla="*/ 38 w 45"/>
                <a:gd name="T25" fmla="*/ 70 h 81"/>
                <a:gd name="T26" fmla="*/ 17 w 45"/>
                <a:gd name="T27" fmla="*/ 81 h 81"/>
                <a:gd name="T28" fmla="*/ 4 w 45"/>
                <a:gd name="T29" fmla="*/ 79 h 81"/>
                <a:gd name="T30" fmla="*/ 22 w 45"/>
                <a:gd name="T31" fmla="*/ 11 h 81"/>
                <a:gd name="T32" fmla="*/ 17 w 45"/>
                <a:gd name="T33" fmla="*/ 15 h 81"/>
                <a:gd name="T34" fmla="*/ 15 w 45"/>
                <a:gd name="T35" fmla="*/ 26 h 81"/>
                <a:gd name="T36" fmla="*/ 17 w 45"/>
                <a:gd name="T37" fmla="*/ 37 h 81"/>
                <a:gd name="T38" fmla="*/ 22 w 45"/>
                <a:gd name="T39" fmla="*/ 40 h 81"/>
                <a:gd name="T40" fmla="*/ 27 w 45"/>
                <a:gd name="T41" fmla="*/ 37 h 81"/>
                <a:gd name="T42" fmla="*/ 29 w 45"/>
                <a:gd name="T43" fmla="*/ 27 h 81"/>
                <a:gd name="T44" fmla="*/ 27 w 45"/>
                <a:gd name="T45" fmla="*/ 16 h 81"/>
                <a:gd name="T46" fmla="*/ 22 w 45"/>
                <a:gd name="T47"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 h="81">
                  <a:moveTo>
                    <a:pt x="4" y="79"/>
                  </a:moveTo>
                  <a:cubicBezTo>
                    <a:pt x="4" y="66"/>
                    <a:pt x="4" y="66"/>
                    <a:pt x="4" y="66"/>
                  </a:cubicBezTo>
                  <a:cubicBezTo>
                    <a:pt x="7" y="68"/>
                    <a:pt x="11" y="70"/>
                    <a:pt x="15" y="70"/>
                  </a:cubicBezTo>
                  <a:cubicBezTo>
                    <a:pt x="25" y="70"/>
                    <a:pt x="30" y="61"/>
                    <a:pt x="31" y="44"/>
                  </a:cubicBezTo>
                  <a:cubicBezTo>
                    <a:pt x="30" y="44"/>
                    <a:pt x="30" y="44"/>
                    <a:pt x="30" y="44"/>
                  </a:cubicBezTo>
                  <a:cubicBezTo>
                    <a:pt x="28" y="50"/>
                    <a:pt x="23" y="52"/>
                    <a:pt x="17" y="52"/>
                  </a:cubicBezTo>
                  <a:cubicBezTo>
                    <a:pt x="12" y="52"/>
                    <a:pt x="8" y="50"/>
                    <a:pt x="5" y="46"/>
                  </a:cubicBezTo>
                  <a:cubicBezTo>
                    <a:pt x="2" y="42"/>
                    <a:pt x="0" y="36"/>
                    <a:pt x="0" y="29"/>
                  </a:cubicBezTo>
                  <a:cubicBezTo>
                    <a:pt x="0" y="20"/>
                    <a:pt x="2" y="13"/>
                    <a:pt x="6" y="8"/>
                  </a:cubicBezTo>
                  <a:cubicBezTo>
                    <a:pt x="10" y="2"/>
                    <a:pt x="16" y="0"/>
                    <a:pt x="22" y="0"/>
                  </a:cubicBezTo>
                  <a:cubicBezTo>
                    <a:pt x="29" y="0"/>
                    <a:pt x="35" y="3"/>
                    <a:pt x="39" y="9"/>
                  </a:cubicBezTo>
                  <a:cubicBezTo>
                    <a:pt x="43" y="15"/>
                    <a:pt x="45" y="24"/>
                    <a:pt x="45" y="37"/>
                  </a:cubicBezTo>
                  <a:cubicBezTo>
                    <a:pt x="45" y="52"/>
                    <a:pt x="42" y="63"/>
                    <a:pt x="38" y="70"/>
                  </a:cubicBezTo>
                  <a:cubicBezTo>
                    <a:pt x="33" y="78"/>
                    <a:pt x="26" y="81"/>
                    <a:pt x="17" y="81"/>
                  </a:cubicBezTo>
                  <a:cubicBezTo>
                    <a:pt x="13" y="81"/>
                    <a:pt x="8" y="81"/>
                    <a:pt x="4" y="79"/>
                  </a:cubicBezTo>
                  <a:close/>
                  <a:moveTo>
                    <a:pt x="22" y="11"/>
                  </a:moveTo>
                  <a:cubicBezTo>
                    <a:pt x="20" y="11"/>
                    <a:pt x="18" y="13"/>
                    <a:pt x="17" y="15"/>
                  </a:cubicBezTo>
                  <a:cubicBezTo>
                    <a:pt x="15" y="18"/>
                    <a:pt x="15" y="21"/>
                    <a:pt x="15" y="26"/>
                  </a:cubicBezTo>
                  <a:cubicBezTo>
                    <a:pt x="15" y="31"/>
                    <a:pt x="15" y="34"/>
                    <a:pt x="17" y="37"/>
                  </a:cubicBezTo>
                  <a:cubicBezTo>
                    <a:pt x="18" y="39"/>
                    <a:pt x="20" y="40"/>
                    <a:pt x="22" y="40"/>
                  </a:cubicBezTo>
                  <a:cubicBezTo>
                    <a:pt x="24" y="40"/>
                    <a:pt x="26" y="39"/>
                    <a:pt x="27" y="37"/>
                  </a:cubicBezTo>
                  <a:cubicBezTo>
                    <a:pt x="29" y="34"/>
                    <a:pt x="29" y="31"/>
                    <a:pt x="29" y="27"/>
                  </a:cubicBezTo>
                  <a:cubicBezTo>
                    <a:pt x="29" y="22"/>
                    <a:pt x="29" y="19"/>
                    <a:pt x="27" y="16"/>
                  </a:cubicBezTo>
                  <a:cubicBezTo>
                    <a:pt x="26" y="13"/>
                    <a:pt x="24" y="11"/>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sp>
        <p:nvSpPr>
          <p:cNvPr id="2363" name="Rectangle 2362"/>
          <p:cNvSpPr/>
          <p:nvPr/>
        </p:nvSpPr>
        <p:spPr>
          <a:xfrm>
            <a:off x="4328044" y="593254"/>
            <a:ext cx="4514850" cy="174193"/>
          </a:xfrm>
          <a:prstGeom prst="rect">
            <a:avLst/>
          </a:prstGeom>
          <a:pattFill prst="dkUpDiag">
            <a:fgClr>
              <a:srgbClr val="00B0F0"/>
            </a:fgClr>
            <a:bgClr>
              <a:schemeClr val="bg1"/>
            </a:bgClr>
          </a:pattFill>
          <a:ln w="9525" cap="flat" cmpd="sng" algn="ctr">
            <a:noFill/>
            <a:prstDash val="sysDash"/>
          </a:ln>
          <a:effectLst/>
        </p:spPr>
        <p:txBody>
          <a:bodyPr lIns="182799" tIns="64005" rIns="91400" bIns="64005" rtlCol="0" anchor="b" anchorCtr="0"/>
          <a:lstStyle/>
          <a:p>
            <a:pPr algn="r" defTabSz="1218398"/>
            <a:endParaRPr lang="en-US" sz="1400" dirty="0">
              <a:solidFill>
                <a:srgbClr val="FFFFFF">
                  <a:alpha val="99000"/>
                </a:srgbClr>
              </a:solidFill>
              <a:ea typeface="Segoe UI" pitchFamily="34" charset="0"/>
              <a:cs typeface="Segoe UI" pitchFamily="34" charset="0"/>
            </a:endParaRPr>
          </a:p>
        </p:txBody>
      </p:sp>
      <p:cxnSp>
        <p:nvCxnSpPr>
          <p:cNvPr id="2364" name="Straight Connector 2363"/>
          <p:cNvCxnSpPr/>
          <p:nvPr/>
        </p:nvCxnSpPr>
        <p:spPr>
          <a:xfrm>
            <a:off x="4328044" y="464645"/>
            <a:ext cx="4514850" cy="0"/>
          </a:xfrm>
          <a:prstGeom prst="line">
            <a:avLst/>
          </a:prstGeom>
          <a:noFill/>
          <a:ln w="9525" cap="flat" cmpd="sng" algn="ctr">
            <a:solidFill>
              <a:schemeClr val="bg1">
                <a:lumMod val="75000"/>
              </a:schemeClr>
            </a:solidFill>
            <a:prstDash val="sysDash"/>
          </a:ln>
          <a:effectLst/>
        </p:spPr>
      </p:cxnSp>
      <p:cxnSp>
        <p:nvCxnSpPr>
          <p:cNvPr id="2365" name="Straight Connector 2364"/>
          <p:cNvCxnSpPr/>
          <p:nvPr/>
        </p:nvCxnSpPr>
        <p:spPr>
          <a:xfrm>
            <a:off x="4314803" y="3429587"/>
            <a:ext cx="4572000" cy="0"/>
          </a:xfrm>
          <a:prstGeom prst="line">
            <a:avLst/>
          </a:prstGeom>
          <a:noFill/>
          <a:ln w="9525" cap="flat" cmpd="sng" algn="ctr">
            <a:solidFill>
              <a:schemeClr val="bg1">
                <a:lumMod val="75000"/>
              </a:schemeClr>
            </a:solidFill>
            <a:prstDash val="sysDash"/>
          </a:ln>
          <a:effectLst/>
        </p:spPr>
      </p:cxnSp>
      <p:pic>
        <p:nvPicPr>
          <p:cNvPr id="2093" name="Picture 20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822" y="6248400"/>
            <a:ext cx="1905778" cy="457200"/>
          </a:xfrm>
          <a:prstGeom prst="rect">
            <a:avLst/>
          </a:prstGeom>
        </p:spPr>
      </p:pic>
    </p:spTree>
    <p:extLst>
      <p:ext uri="{BB962C8B-B14F-4D97-AF65-F5344CB8AC3E}">
        <p14:creationId xmlns:p14="http://schemas.microsoft.com/office/powerpoint/2010/main" val="695052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3" name="Group 32"/>
          <p:cNvGrpSpPr>
            <a:grpSpLocks noChangeAspect="1"/>
          </p:cNvGrpSpPr>
          <p:nvPr/>
        </p:nvGrpSpPr>
        <p:grpSpPr>
          <a:xfrm>
            <a:off x="0" y="2932850"/>
            <a:ext cx="9144000" cy="3848950"/>
            <a:chOff x="0" y="1031644"/>
            <a:chExt cx="12188825" cy="5331092"/>
          </a:xfrm>
          <a:effectLst>
            <a:outerShdw blurRad="50800" dist="50800" dir="5400000" algn="ctr" rotWithShape="0">
              <a:srgbClr val="000000">
                <a:alpha val="31000"/>
              </a:srgbClr>
            </a:outerShdw>
          </a:effectLst>
        </p:grpSpPr>
        <p:pic>
          <p:nvPicPr>
            <p:cNvPr id="34" name="FIBER OPTICS" descr="fiber-optics-cables.png"/>
            <p:cNvPicPr>
              <a:picLocks noChangeAspect="1"/>
            </p:cNvPicPr>
            <p:nvPr/>
          </p:nvPicPr>
          <p:blipFill>
            <a:blip r:embed="rId2" cstate="email">
              <a:lum bright="6000" contrast="22000"/>
              <a:extLst>
                <a:ext uri="{28A0092B-C50C-407E-A947-70E740481C1C}">
                  <a14:useLocalDpi xmlns:a14="http://schemas.microsoft.com/office/drawing/2010/main" val="0"/>
                </a:ext>
              </a:extLst>
            </a:blip>
            <a:stretch>
              <a:fillRect/>
            </a:stretch>
          </p:blipFill>
          <p:spPr>
            <a:xfrm>
              <a:off x="0" y="1052979"/>
              <a:ext cx="12188825" cy="5309757"/>
            </a:xfrm>
            <a:prstGeom prst="rect">
              <a:avLst/>
            </a:prstGeom>
          </p:spPr>
        </p:pic>
        <p:pic>
          <p:nvPicPr>
            <p:cNvPr id="35" name="World map" descr="world-map.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44" y="1031644"/>
              <a:ext cx="12171337" cy="5302139"/>
            </a:xfrm>
            <a:prstGeom prst="rect">
              <a:avLst/>
            </a:prstGeom>
          </p:spPr>
        </p:pic>
      </p:grpSp>
      <p:sp>
        <p:nvSpPr>
          <p:cNvPr id="4" name="Title 3"/>
          <p:cNvSpPr>
            <a:spLocks noGrp="1"/>
          </p:cNvSpPr>
          <p:nvPr>
            <p:ph type="title"/>
          </p:nvPr>
        </p:nvSpPr>
        <p:spPr>
          <a:xfrm>
            <a:off x="228600" y="184666"/>
            <a:ext cx="8229600" cy="639762"/>
          </a:xfrm>
        </p:spPr>
        <p:txBody>
          <a:bodyPr>
            <a:noAutofit/>
          </a:bodyPr>
          <a:lstStyle/>
          <a:p>
            <a:r>
              <a:rPr lang="en-US" sz="4800" dirty="0" smtClean="0">
                <a:solidFill>
                  <a:schemeClr val="bg1"/>
                </a:solidFill>
                <a:latin typeface="Segoe UI Light" panose="020B0502040204020203" pitchFamily="34" charset="0"/>
                <a:cs typeface="Segoe UI Light" panose="020B0502040204020203" pitchFamily="34" charset="0"/>
              </a:rPr>
              <a:t>The Microsoft Cloud</a:t>
            </a:r>
            <a:endParaRPr lang="en-US" sz="4800" dirty="0">
              <a:solidFill>
                <a:schemeClr val="bg1"/>
              </a:solidFill>
              <a:latin typeface="Segoe UI Light" panose="020B0502040204020203" pitchFamily="34" charset="0"/>
              <a:cs typeface="Segoe UI Light" panose="020B0502040204020203" pitchFamily="34" charset="0"/>
            </a:endParaRPr>
          </a:p>
        </p:txBody>
      </p:sp>
      <p:sp>
        <p:nvSpPr>
          <p:cNvPr id="5" name="Content Placeholder 4"/>
          <p:cNvSpPr>
            <a:spLocks noGrp="1"/>
          </p:cNvSpPr>
          <p:nvPr>
            <p:ph idx="1"/>
          </p:nvPr>
        </p:nvSpPr>
        <p:spPr>
          <a:xfrm>
            <a:off x="390031" y="867143"/>
            <a:ext cx="8363938" cy="5000307"/>
          </a:xfrm>
        </p:spPr>
        <p:txBody>
          <a:bodyPr>
            <a:normAutofit/>
          </a:bodyPr>
          <a:lstStyle/>
          <a:p>
            <a:pPr marL="0" indent="0">
              <a:buNone/>
            </a:pPr>
            <a:r>
              <a:rPr lang="en-US" sz="2400" dirty="0" smtClean="0">
                <a:solidFill>
                  <a:schemeClr val="bg1"/>
                </a:solidFill>
                <a:latin typeface="Segoe UI Light" panose="020B0502040204020203" pitchFamily="34" charset="0"/>
                <a:cs typeface="Segoe UI Light" panose="020B0502040204020203" pitchFamily="34" charset="0"/>
              </a:rPr>
              <a:t>~100 Globally Distributed Data Centers</a:t>
            </a:r>
            <a:endParaRPr lang="en-US" sz="2400" dirty="0">
              <a:solidFill>
                <a:schemeClr val="bg1"/>
              </a:solidFill>
              <a:latin typeface="Segoe UI Light" panose="020B0502040204020203" pitchFamily="34" charset="0"/>
              <a:cs typeface="Segoe UI Light" panose="020B0502040204020203" pitchFamily="34" charset="0"/>
            </a:endParaRPr>
          </a:p>
        </p:txBody>
      </p:sp>
      <p:pic>
        <p:nvPicPr>
          <p:cNvPr id="28" name="Picture 27" descr="Quincy DC Aerial shot.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04800" y="1635814"/>
            <a:ext cx="2032264" cy="914401"/>
          </a:xfrm>
          <a:prstGeom prst="roundRect">
            <a:avLst>
              <a:gd name="adj" fmla="val 8594"/>
            </a:avLst>
          </a:prstGeom>
          <a:solidFill>
            <a:srgbClr val="FFFFFF">
              <a:shade val="85000"/>
            </a:srgbClr>
          </a:solidFill>
          <a:ln>
            <a:noFill/>
          </a:ln>
          <a:effectLst/>
        </p:spPr>
      </p:pic>
      <p:pic>
        <p:nvPicPr>
          <p:cNvPr id="1033" name="Picture 9" descr="E:\Documents\Microsoft\Products\GFS\Chicago DC Photos\Chicago dc1.jpg"/>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a:stretch/>
        </p:blipFill>
        <p:spPr bwMode="auto">
          <a:xfrm>
            <a:off x="2438425" y="1635810"/>
            <a:ext cx="1585455" cy="914400"/>
          </a:xfrm>
          <a:prstGeom prst="roundRect">
            <a:avLst>
              <a:gd name="adj" fmla="val 8594"/>
            </a:avLst>
          </a:prstGeom>
          <a:solidFill>
            <a:srgbClr val="FFFFFF">
              <a:shade val="85000"/>
            </a:srgbClr>
          </a:solidFill>
          <a:ln>
            <a:noFill/>
          </a:ln>
          <a:effectLst/>
          <a:extLst/>
        </p:spPr>
      </p:pic>
      <p:pic>
        <p:nvPicPr>
          <p:cNvPr id="36" name="Picture 2" descr="C:\Users\alexbrad\Documents\Logos\DVD_ART34\Artwork_Imagery\Icons - Illustrations\_XML ICONS\Servers computer.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212286" y="3794347"/>
            <a:ext cx="280945" cy="414416"/>
          </a:xfrm>
          <a:prstGeom prst="rect">
            <a:avLst/>
          </a:prstGeom>
          <a:noFill/>
          <a:effectLst>
            <a:glow rad="101600">
              <a:schemeClr val="accent5">
                <a:satMod val="175000"/>
                <a:alpha val="40000"/>
              </a:schemeClr>
            </a:glow>
          </a:effectLst>
        </p:spPr>
      </p:pic>
      <p:pic>
        <p:nvPicPr>
          <p:cNvPr id="37" name="Picture 2" descr="C:\Users\alexbrad\Documents\Logos\DVD_ART34\Artwork_Imagery\Icons - Illustrations\_XML ICONS\Servers computer.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467375" y="4008392"/>
            <a:ext cx="280945" cy="414416"/>
          </a:xfrm>
          <a:prstGeom prst="rect">
            <a:avLst/>
          </a:prstGeom>
          <a:noFill/>
          <a:effectLst>
            <a:glow rad="101600">
              <a:schemeClr val="accent5">
                <a:satMod val="175000"/>
                <a:alpha val="40000"/>
              </a:schemeClr>
            </a:glow>
          </a:effectLst>
        </p:spPr>
      </p:pic>
      <p:pic>
        <p:nvPicPr>
          <p:cNvPr id="38" name="Picture 2" descr="C:\Users\alexbrad\Documents\Logos\DVD_ART34\Artwork_Imagery\Icons - Illustrations\_XML ICONS\Servers computer.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030741" y="4356001"/>
            <a:ext cx="280945" cy="414416"/>
          </a:xfrm>
          <a:prstGeom prst="rect">
            <a:avLst/>
          </a:prstGeom>
          <a:noFill/>
          <a:effectLst>
            <a:glow rad="101600">
              <a:schemeClr val="accent5">
                <a:satMod val="175000"/>
                <a:alpha val="40000"/>
              </a:schemeClr>
            </a:glow>
          </a:effectLst>
        </p:spPr>
      </p:pic>
      <p:pic>
        <p:nvPicPr>
          <p:cNvPr id="39" name="Picture 2" descr="C:\Users\alexbrad\Documents\Logos\DVD_ART34\Artwork_Imagery\Icons - Illustrations\_XML ICONS\Servers computer.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481091" y="4117983"/>
            <a:ext cx="280945" cy="414416"/>
          </a:xfrm>
          <a:prstGeom prst="rect">
            <a:avLst/>
          </a:prstGeom>
          <a:noFill/>
          <a:effectLst>
            <a:glow rad="101600">
              <a:schemeClr val="accent5">
                <a:satMod val="175000"/>
                <a:alpha val="40000"/>
              </a:schemeClr>
            </a:glow>
          </a:effectLst>
        </p:spPr>
      </p:pic>
      <p:pic>
        <p:nvPicPr>
          <p:cNvPr id="40" name="Picture 2" descr="C:\Users\alexbrad\Documents\Logos\DVD_ART34\Artwork_Imagery\Icons - Illustrations\_XML ICONS\Servers computer.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495802" y="3886200"/>
            <a:ext cx="280945" cy="414416"/>
          </a:xfrm>
          <a:prstGeom prst="rect">
            <a:avLst/>
          </a:prstGeom>
          <a:noFill/>
          <a:effectLst>
            <a:glow rad="101600">
              <a:schemeClr val="accent5">
                <a:satMod val="175000"/>
                <a:alpha val="40000"/>
              </a:schemeClr>
            </a:glow>
          </a:effectLst>
        </p:spPr>
      </p:pic>
      <p:pic>
        <p:nvPicPr>
          <p:cNvPr id="41" name="Picture 2" descr="C:\Users\alexbrad\Documents\Logos\DVD_ART34\Artwork_Imagery\Icons - Illustrations\_XML ICONS\Servers computer.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830098" y="5086694"/>
            <a:ext cx="280945" cy="414416"/>
          </a:xfrm>
          <a:prstGeom prst="rect">
            <a:avLst/>
          </a:prstGeom>
          <a:noFill/>
          <a:effectLst>
            <a:glow rad="139700">
              <a:schemeClr val="accent5">
                <a:satMod val="175000"/>
                <a:alpha val="40000"/>
              </a:schemeClr>
            </a:glow>
          </a:effectLst>
        </p:spPr>
      </p:pic>
      <p:pic>
        <p:nvPicPr>
          <p:cNvPr id="42" name="Picture 2" descr="C:\Users\alexbrad\Documents\Logos\DVD_ART34\Artwork_Imagery\Icons - Illustrations\_XML ICONS\Servers computer.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157455" y="3886200"/>
            <a:ext cx="280945" cy="414416"/>
          </a:xfrm>
          <a:prstGeom prst="rect">
            <a:avLst/>
          </a:prstGeom>
          <a:noFill/>
          <a:effectLst>
            <a:glow rad="101600">
              <a:schemeClr val="accent5">
                <a:satMod val="175000"/>
                <a:alpha val="40000"/>
              </a:schemeClr>
            </a:glow>
          </a:effectLst>
        </p:spPr>
      </p:pic>
      <p:sp>
        <p:nvSpPr>
          <p:cNvPr id="22" name="TextBox 21"/>
          <p:cNvSpPr txBox="1"/>
          <p:nvPr/>
        </p:nvSpPr>
        <p:spPr>
          <a:xfrm>
            <a:off x="307487" y="2542451"/>
            <a:ext cx="1049198" cy="307777"/>
          </a:xfrm>
          <a:prstGeom prst="rect">
            <a:avLst/>
          </a:prstGeom>
          <a:noFill/>
        </p:spPr>
        <p:txBody>
          <a:bodyPr wrap="none" rtlCol="0">
            <a:spAutoFit/>
          </a:bodyPr>
          <a:lstStyle/>
          <a:p>
            <a:r>
              <a:rPr lang="en-US" sz="1400" dirty="0" smtClean="0">
                <a:solidFill>
                  <a:srgbClr val="FFFFFF"/>
                </a:solidFill>
                <a:latin typeface="Segoe UI Light" pitchFamily="34" charset="0"/>
                <a:cs typeface="Calibri" pitchFamily="34" charset="0"/>
              </a:rPr>
              <a:t>Quincy, WA</a:t>
            </a:r>
            <a:endParaRPr lang="en-US" sz="1400" dirty="0">
              <a:solidFill>
                <a:srgbClr val="FFFFFF"/>
              </a:solidFill>
              <a:latin typeface="Segoe UI Light" pitchFamily="34" charset="0"/>
              <a:cs typeface="Calibri" pitchFamily="34" charset="0"/>
            </a:endParaRPr>
          </a:p>
        </p:txBody>
      </p:sp>
      <p:sp>
        <p:nvSpPr>
          <p:cNvPr id="45" name="TextBox 44"/>
          <p:cNvSpPr txBox="1"/>
          <p:nvPr/>
        </p:nvSpPr>
        <p:spPr>
          <a:xfrm>
            <a:off x="2479864" y="2542451"/>
            <a:ext cx="1013419" cy="307777"/>
          </a:xfrm>
          <a:prstGeom prst="rect">
            <a:avLst/>
          </a:prstGeom>
          <a:noFill/>
        </p:spPr>
        <p:txBody>
          <a:bodyPr wrap="none" rtlCol="0">
            <a:spAutoFit/>
          </a:bodyPr>
          <a:lstStyle/>
          <a:p>
            <a:r>
              <a:rPr lang="en-US" sz="1400" dirty="0" smtClean="0">
                <a:solidFill>
                  <a:srgbClr val="FFFFFF"/>
                </a:solidFill>
                <a:latin typeface="Segoe UI Light" pitchFamily="34" charset="0"/>
                <a:cs typeface="Calibri" pitchFamily="34" charset="0"/>
              </a:rPr>
              <a:t>Chicago, IL</a:t>
            </a:r>
            <a:endParaRPr lang="en-US" sz="1400" dirty="0">
              <a:solidFill>
                <a:srgbClr val="FFFFFF"/>
              </a:solidFill>
              <a:latin typeface="Segoe UI Light" pitchFamily="34" charset="0"/>
              <a:cs typeface="Calibri" pitchFamily="34" charset="0"/>
            </a:endParaRPr>
          </a:p>
        </p:txBody>
      </p:sp>
      <p:sp>
        <p:nvSpPr>
          <p:cNvPr id="46" name="TextBox 45"/>
          <p:cNvSpPr txBox="1"/>
          <p:nvPr/>
        </p:nvSpPr>
        <p:spPr>
          <a:xfrm>
            <a:off x="4117486" y="2542451"/>
            <a:ext cx="1386213" cy="307777"/>
          </a:xfrm>
          <a:prstGeom prst="rect">
            <a:avLst/>
          </a:prstGeom>
          <a:noFill/>
        </p:spPr>
        <p:txBody>
          <a:bodyPr wrap="none" rtlCol="0">
            <a:spAutoFit/>
          </a:bodyPr>
          <a:lstStyle/>
          <a:p>
            <a:r>
              <a:rPr lang="en-US" sz="1400" dirty="0" smtClean="0">
                <a:solidFill>
                  <a:srgbClr val="FFFFFF"/>
                </a:solidFill>
                <a:latin typeface="Segoe UI Light" pitchFamily="34" charset="0"/>
                <a:cs typeface="Calibri" pitchFamily="34" charset="0"/>
              </a:rPr>
              <a:t>San Antonio, TX</a:t>
            </a:r>
            <a:endParaRPr lang="en-US" sz="1400" dirty="0">
              <a:solidFill>
                <a:srgbClr val="FFFFFF"/>
              </a:solidFill>
              <a:latin typeface="Segoe UI Light" pitchFamily="34" charset="0"/>
              <a:cs typeface="Calibri" pitchFamily="34" charset="0"/>
            </a:endParaRPr>
          </a:p>
        </p:txBody>
      </p:sp>
      <p:sp>
        <p:nvSpPr>
          <p:cNvPr id="47" name="TextBox 46"/>
          <p:cNvSpPr txBox="1"/>
          <p:nvPr/>
        </p:nvSpPr>
        <p:spPr>
          <a:xfrm>
            <a:off x="5827464" y="2542451"/>
            <a:ext cx="1272721" cy="307777"/>
          </a:xfrm>
          <a:prstGeom prst="rect">
            <a:avLst/>
          </a:prstGeom>
          <a:noFill/>
        </p:spPr>
        <p:txBody>
          <a:bodyPr wrap="none" rtlCol="0">
            <a:spAutoFit/>
          </a:bodyPr>
          <a:lstStyle/>
          <a:p>
            <a:r>
              <a:rPr lang="en-US" sz="1400" dirty="0" smtClean="0">
                <a:solidFill>
                  <a:srgbClr val="FFFFFF"/>
                </a:solidFill>
                <a:latin typeface="Segoe UI Light" pitchFamily="34" charset="0"/>
                <a:cs typeface="Calibri" pitchFamily="34" charset="0"/>
              </a:rPr>
              <a:t>Dublin, Ireland</a:t>
            </a:r>
            <a:endParaRPr lang="en-US" sz="1400" dirty="0">
              <a:solidFill>
                <a:srgbClr val="FFFFFF"/>
              </a:solidFill>
              <a:latin typeface="Segoe UI Light" pitchFamily="34" charset="0"/>
              <a:cs typeface="Calibri" pitchFamily="34" charset="0"/>
            </a:endParaRPr>
          </a:p>
        </p:txBody>
      </p:sp>
      <p:pic>
        <p:nvPicPr>
          <p:cNvPr id="48" name="Picture 2" descr="C:\Users\alexbrad\Documents\Logos\DVD_ART34\Artwork_Imagery\Icons - Illustrations\_XML ICONS\Servers computer.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314420" y="4389120"/>
            <a:ext cx="123980" cy="182880"/>
          </a:xfrm>
          <a:prstGeom prst="rect">
            <a:avLst/>
          </a:prstGeom>
          <a:noFill/>
          <a:effectLst/>
        </p:spPr>
      </p:pic>
      <p:pic>
        <p:nvPicPr>
          <p:cNvPr id="49" name="Picture 2" descr="C:\Users\alexbrad\Documents\Logos\DVD_ART34\Artwork_Imagery\Icons - Illustrations\_XML ICONS\Servers computer.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552420" y="4419600"/>
            <a:ext cx="123980" cy="182880"/>
          </a:xfrm>
          <a:prstGeom prst="rect">
            <a:avLst/>
          </a:prstGeom>
          <a:noFill/>
          <a:effectLst/>
        </p:spPr>
      </p:pic>
      <p:pic>
        <p:nvPicPr>
          <p:cNvPr id="50" name="Picture 2" descr="C:\Users\alexbrad\Documents\Logos\DVD_ART34\Artwork_Imagery\Icons - Illustrations\_XML ICONS\Servers computer.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905000" y="3962400"/>
            <a:ext cx="123980" cy="182880"/>
          </a:xfrm>
          <a:prstGeom prst="rect">
            <a:avLst/>
          </a:prstGeom>
          <a:noFill/>
          <a:effectLst/>
        </p:spPr>
      </p:pic>
      <p:pic>
        <p:nvPicPr>
          <p:cNvPr id="51" name="Picture 2" descr="C:\Users\alexbrad\Documents\Logos\DVD_ART34\Artwork_Imagery\Icons - Illustrations\_XML ICONS\Servers computer.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276600" y="5562600"/>
            <a:ext cx="123980" cy="182880"/>
          </a:xfrm>
          <a:prstGeom prst="rect">
            <a:avLst/>
          </a:prstGeom>
          <a:noFill/>
          <a:effectLst/>
        </p:spPr>
      </p:pic>
      <p:pic>
        <p:nvPicPr>
          <p:cNvPr id="52" name="Picture 2" descr="C:\Users\alexbrad\Documents\Logos\DVD_ART34\Artwork_Imagery\Icons - Illustrations\_XML ICONS\Servers computer.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743200" y="6019800"/>
            <a:ext cx="123980" cy="182880"/>
          </a:xfrm>
          <a:prstGeom prst="rect">
            <a:avLst/>
          </a:prstGeom>
          <a:noFill/>
          <a:effectLst/>
        </p:spPr>
      </p:pic>
      <p:pic>
        <p:nvPicPr>
          <p:cNvPr id="53" name="Picture 2" descr="C:\Users\alexbrad\Documents\Logos\DVD_ART34\Artwork_Imagery\Icons - Illustrations\_XML ICONS\Servers computer.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438400" y="4572000"/>
            <a:ext cx="123980" cy="182880"/>
          </a:xfrm>
          <a:prstGeom prst="rect">
            <a:avLst/>
          </a:prstGeom>
          <a:noFill/>
          <a:effectLst/>
        </p:spPr>
      </p:pic>
      <p:pic>
        <p:nvPicPr>
          <p:cNvPr id="54" name="Picture 2" descr="C:\Users\alexbrad\Documents\Logos\DVD_ART34\Artwork_Imagery\Icons - Illustrations\_XML ICONS\Servers computer.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724400" y="4191000"/>
            <a:ext cx="123980" cy="182880"/>
          </a:xfrm>
          <a:prstGeom prst="rect">
            <a:avLst/>
          </a:prstGeom>
          <a:noFill/>
          <a:effectLst/>
        </p:spPr>
      </p:pic>
      <p:pic>
        <p:nvPicPr>
          <p:cNvPr id="55" name="Picture 2" descr="C:\Users\alexbrad\Documents\Logos\DVD_ART34\Artwork_Imagery\Icons - Illustrations\_XML ICONS\Servers computer.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343400" y="4191000"/>
            <a:ext cx="123980" cy="182880"/>
          </a:xfrm>
          <a:prstGeom prst="rect">
            <a:avLst/>
          </a:prstGeom>
          <a:noFill/>
          <a:effectLst/>
        </p:spPr>
      </p:pic>
      <p:pic>
        <p:nvPicPr>
          <p:cNvPr id="56" name="Picture 2" descr="C:\Users\alexbrad\Documents\Logos\DVD_ART34\Artwork_Imagery\Icons - Illustrations\_XML ICONS\Servers computer.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848600" y="5867400"/>
            <a:ext cx="123980" cy="182880"/>
          </a:xfrm>
          <a:prstGeom prst="rect">
            <a:avLst/>
          </a:prstGeom>
          <a:noFill/>
          <a:effectLst/>
        </p:spPr>
      </p:pic>
      <p:pic>
        <p:nvPicPr>
          <p:cNvPr id="57" name="Picture 2" descr="C:\Users\alexbrad\Documents\Logos\DVD_ART34\Artwork_Imagery\Icons - Illustrations\_XML ICONS\Servers computer.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086600" y="4724400"/>
            <a:ext cx="123980" cy="182880"/>
          </a:xfrm>
          <a:prstGeom prst="rect">
            <a:avLst/>
          </a:prstGeom>
          <a:noFill/>
          <a:effectLst/>
        </p:spPr>
      </p:pic>
      <p:pic>
        <p:nvPicPr>
          <p:cNvPr id="58" name="Picture 2" descr="C:\Users\alexbrad\Documents\Logos\DVD_ART34\Artwork_Imagery\Icons - Illustrations\_XML ICONS\Servers computer.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620000" y="4419600"/>
            <a:ext cx="123980" cy="182880"/>
          </a:xfrm>
          <a:prstGeom prst="rect">
            <a:avLst/>
          </a:prstGeom>
          <a:noFill/>
          <a:effectLst/>
        </p:spPr>
      </p:pic>
      <p:pic>
        <p:nvPicPr>
          <p:cNvPr id="59" name="Picture 2" descr="C:\Users\alexbrad\Documents\Logos\DVD_ART34\Artwork_Imagery\Icons - Illustrations\_XML ICONS\Servers computer.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086600" y="4495800"/>
            <a:ext cx="123980" cy="182880"/>
          </a:xfrm>
          <a:prstGeom prst="rect">
            <a:avLst/>
          </a:prstGeom>
          <a:noFill/>
          <a:effectLst/>
        </p:spPr>
      </p:pic>
      <p:pic>
        <p:nvPicPr>
          <p:cNvPr id="60" name="Picture 2" descr="C:\Users\alexbrad\Documents\Logos\DVD_ART34\Artwork_Imagery\Icons - Illustrations\_XML ICONS\Servers computer.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934200" y="4419600"/>
            <a:ext cx="123980" cy="182880"/>
          </a:xfrm>
          <a:prstGeom prst="rect">
            <a:avLst/>
          </a:prstGeom>
          <a:noFill/>
          <a:effectLst/>
        </p:spPr>
      </p:pic>
      <p:pic>
        <p:nvPicPr>
          <p:cNvPr id="1034" name="Picture 10" descr="E:\Documents\Microsoft\Products\GFS\PhotosDataCenter_public_ok\SanAntonio\Microsoft San Antonio 2 Data Center (credit to Aero Photo) .jpg"/>
          <p:cNvPicPr>
            <a:picLocks noChangeAspect="1" noChangeArrowheads="1"/>
          </p:cNvPicPr>
          <p:nvPr/>
        </p:nvPicPr>
        <p:blipFill rotWithShape="1">
          <a:blip r:embed="rId8" cstate="email">
            <a:extLst>
              <a:ext uri="{28A0092B-C50C-407E-A947-70E740481C1C}">
                <a14:useLocalDpi xmlns:a14="http://schemas.microsoft.com/office/drawing/2010/main" val="0"/>
              </a:ext>
            </a:extLst>
          </a:blip>
          <a:srcRect/>
          <a:stretch/>
        </p:blipFill>
        <p:spPr bwMode="auto">
          <a:xfrm>
            <a:off x="4117486" y="1628002"/>
            <a:ext cx="1600200" cy="925873"/>
          </a:xfrm>
          <a:prstGeom prst="roundRect">
            <a:avLst>
              <a:gd name="adj" fmla="val 8594"/>
            </a:avLst>
          </a:prstGeom>
          <a:solidFill>
            <a:srgbClr val="FFFFFF">
              <a:shade val="85000"/>
            </a:srgbClr>
          </a:solidFill>
          <a:ln>
            <a:noFill/>
          </a:ln>
          <a:effectLst/>
          <a:extLst/>
        </p:spPr>
      </p:pic>
      <p:pic>
        <p:nvPicPr>
          <p:cNvPr id="1035" name="Picture 11" descr="E:\Documents\Microsoft\Products\GFS\Generation4graphics\Aerial.jpg"/>
          <p:cNvPicPr>
            <a:picLocks noChangeAspect="1" noChangeArrowheads="1"/>
          </p:cNvPicPr>
          <p:nvPr/>
        </p:nvPicPr>
        <p:blipFill rotWithShape="1">
          <a:blip r:embed="rId9" cstate="email">
            <a:extLst>
              <a:ext uri="{28A0092B-C50C-407E-A947-70E740481C1C}">
                <a14:useLocalDpi xmlns:a14="http://schemas.microsoft.com/office/drawing/2010/main" val="0"/>
              </a:ext>
            </a:extLst>
          </a:blip>
          <a:srcRect/>
          <a:stretch/>
        </p:blipFill>
        <p:spPr bwMode="auto">
          <a:xfrm>
            <a:off x="7505936" y="1628002"/>
            <a:ext cx="1409489" cy="914400"/>
          </a:xfrm>
          <a:prstGeom prst="roundRect">
            <a:avLst>
              <a:gd name="adj" fmla="val 8594"/>
            </a:avLst>
          </a:prstGeom>
          <a:solidFill>
            <a:srgbClr val="FFFFFF">
              <a:shade val="85000"/>
            </a:srgbClr>
          </a:solidFill>
          <a:ln>
            <a:noFill/>
          </a:ln>
          <a:effectLst/>
          <a:extLst/>
        </p:spPr>
      </p:pic>
      <p:sp>
        <p:nvSpPr>
          <p:cNvPr id="63" name="TextBox 62"/>
          <p:cNvSpPr txBox="1"/>
          <p:nvPr/>
        </p:nvSpPr>
        <p:spPr>
          <a:xfrm>
            <a:off x="7489638" y="2542451"/>
            <a:ext cx="1513556" cy="307777"/>
          </a:xfrm>
          <a:prstGeom prst="rect">
            <a:avLst/>
          </a:prstGeom>
          <a:noFill/>
        </p:spPr>
        <p:txBody>
          <a:bodyPr wrap="none" rtlCol="0">
            <a:spAutoFit/>
          </a:bodyPr>
          <a:lstStyle/>
          <a:p>
            <a:r>
              <a:rPr lang="en-US" sz="1400" dirty="0" smtClean="0">
                <a:solidFill>
                  <a:srgbClr val="FFFFFF"/>
                </a:solidFill>
                <a:latin typeface="Segoe UI Light" pitchFamily="34" charset="0"/>
                <a:cs typeface="Calibri" pitchFamily="34" charset="0"/>
              </a:rPr>
              <a:t>Generation 4 DCs</a:t>
            </a:r>
            <a:endParaRPr lang="en-US" sz="1400" dirty="0">
              <a:solidFill>
                <a:srgbClr val="FFFFFF"/>
              </a:solidFill>
              <a:latin typeface="Segoe UI Light" pitchFamily="34" charset="0"/>
              <a:cs typeface="Calibri" pitchFamily="34" charset="0"/>
            </a:endParaRPr>
          </a:p>
        </p:txBody>
      </p:sp>
      <p:sp>
        <p:nvSpPr>
          <p:cNvPr id="2" name="Rectangle 1"/>
          <p:cNvSpPr>
            <a:spLocks noChangeArrowheads="1"/>
          </p:cNvSpPr>
          <p:nvPr/>
        </p:nvSpPr>
        <p:spPr bwMode="auto">
          <a:xfrm>
            <a:off x="2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smtClean="0">
              <a:solidFill>
                <a:srgbClr val="FFFFFF"/>
              </a:solidFill>
              <a:cs typeface="Arial" charset="0"/>
            </a:endParaRPr>
          </a:p>
        </p:txBody>
      </p:sp>
      <p:pic>
        <p:nvPicPr>
          <p:cNvPr id="1026" name="Picture 2" descr="C:\Users\Public\Documents\Microsoft\Events\Architect Council\Dublin-DC.bmp"/>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5827464" y="1628004"/>
            <a:ext cx="1551763" cy="909151"/>
          </a:xfrm>
          <a:prstGeom prst="roundRect">
            <a:avLst>
              <a:gd name="adj" fmla="val 8594"/>
            </a:avLst>
          </a:prstGeom>
          <a:solidFill>
            <a:srgbClr val="FFFFFF">
              <a:shade val="85000"/>
            </a:srgbClr>
          </a:solidFill>
          <a:ln>
            <a:noFill/>
          </a:ln>
          <a:effectLst/>
          <a:extLst/>
        </p:spPr>
      </p:pic>
      <p:pic>
        <p:nvPicPr>
          <p:cNvPr id="44" name="Picture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85822" y="6248400"/>
            <a:ext cx="1905778" cy="457200"/>
          </a:xfrm>
          <a:prstGeom prst="rect">
            <a:avLst/>
          </a:prstGeom>
        </p:spPr>
      </p:pic>
    </p:spTree>
    <p:extLst>
      <p:ext uri="{BB962C8B-B14F-4D97-AF65-F5344CB8AC3E}">
        <p14:creationId xmlns:p14="http://schemas.microsoft.com/office/powerpoint/2010/main" val="1630371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100" fill="hold"/>
                                        <p:tgtEl>
                                          <p:spTgt spid="38"/>
                                        </p:tgtEl>
                                        <p:attrNameLst>
                                          <p:attrName>ppt_x</p:attrName>
                                        </p:attrNameLst>
                                      </p:cBhvr>
                                      <p:tavLst>
                                        <p:tav tm="0">
                                          <p:val>
                                            <p:strVal val="#ppt_x"/>
                                          </p:val>
                                        </p:tav>
                                        <p:tav tm="100000">
                                          <p:val>
                                            <p:strVal val="#ppt_x"/>
                                          </p:val>
                                        </p:tav>
                                      </p:tavLst>
                                    </p:anim>
                                    <p:anim calcmode="lin" valueType="num">
                                      <p:cBhvr additive="base">
                                        <p:cTn id="8" dur="100" fill="hold"/>
                                        <p:tgtEl>
                                          <p:spTgt spid="38"/>
                                        </p:tgtEl>
                                        <p:attrNameLst>
                                          <p:attrName>ppt_y</p:attrName>
                                        </p:attrNameLst>
                                      </p:cBhvr>
                                      <p:tavLst>
                                        <p:tav tm="0">
                                          <p:val>
                                            <p:strVal val="0-#ppt_h/2"/>
                                          </p:val>
                                        </p:tav>
                                        <p:tav tm="100000">
                                          <p:val>
                                            <p:strVal val="#ppt_y"/>
                                          </p:val>
                                        </p:tav>
                                      </p:tavLst>
                                    </p:anim>
                                  </p:childTnLst>
                                </p:cTn>
                              </p:par>
                            </p:childTnLst>
                          </p:cTn>
                        </p:par>
                        <p:par>
                          <p:cTn id="9" fill="hold">
                            <p:stCondLst>
                              <p:cond delay="100"/>
                            </p:stCondLst>
                            <p:childTnLst>
                              <p:par>
                                <p:cTn id="10" presetID="2" presetClass="entr" presetSubtype="1"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100" fill="hold"/>
                                        <p:tgtEl>
                                          <p:spTgt spid="37"/>
                                        </p:tgtEl>
                                        <p:attrNameLst>
                                          <p:attrName>ppt_x</p:attrName>
                                        </p:attrNameLst>
                                      </p:cBhvr>
                                      <p:tavLst>
                                        <p:tav tm="0">
                                          <p:val>
                                            <p:strVal val="#ppt_x"/>
                                          </p:val>
                                        </p:tav>
                                        <p:tav tm="100000">
                                          <p:val>
                                            <p:strVal val="#ppt_x"/>
                                          </p:val>
                                        </p:tav>
                                      </p:tavLst>
                                    </p:anim>
                                    <p:anim calcmode="lin" valueType="num">
                                      <p:cBhvr additive="base">
                                        <p:cTn id="13" dur="100" fill="hold"/>
                                        <p:tgtEl>
                                          <p:spTgt spid="37"/>
                                        </p:tgtEl>
                                        <p:attrNameLst>
                                          <p:attrName>ppt_y</p:attrName>
                                        </p:attrNameLst>
                                      </p:cBhvr>
                                      <p:tavLst>
                                        <p:tav tm="0">
                                          <p:val>
                                            <p:strVal val="0-#ppt_h/2"/>
                                          </p:val>
                                        </p:tav>
                                        <p:tav tm="100000">
                                          <p:val>
                                            <p:strVal val="#ppt_y"/>
                                          </p:val>
                                        </p:tav>
                                      </p:tavLst>
                                    </p:anim>
                                  </p:childTnLst>
                                </p:cTn>
                              </p:par>
                            </p:childTnLst>
                          </p:cTn>
                        </p:par>
                        <p:par>
                          <p:cTn id="14" fill="hold">
                            <p:stCondLst>
                              <p:cond delay="200"/>
                            </p:stCondLst>
                            <p:childTnLst>
                              <p:par>
                                <p:cTn id="15" presetID="2" presetClass="entr" presetSubtype="1"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100" fill="hold"/>
                                        <p:tgtEl>
                                          <p:spTgt spid="40"/>
                                        </p:tgtEl>
                                        <p:attrNameLst>
                                          <p:attrName>ppt_x</p:attrName>
                                        </p:attrNameLst>
                                      </p:cBhvr>
                                      <p:tavLst>
                                        <p:tav tm="0">
                                          <p:val>
                                            <p:strVal val="#ppt_x"/>
                                          </p:val>
                                        </p:tav>
                                        <p:tav tm="100000">
                                          <p:val>
                                            <p:strVal val="#ppt_x"/>
                                          </p:val>
                                        </p:tav>
                                      </p:tavLst>
                                    </p:anim>
                                    <p:anim calcmode="lin" valueType="num">
                                      <p:cBhvr additive="base">
                                        <p:cTn id="18" dur="100" fill="hold"/>
                                        <p:tgtEl>
                                          <p:spTgt spid="40"/>
                                        </p:tgtEl>
                                        <p:attrNameLst>
                                          <p:attrName>ppt_y</p:attrName>
                                        </p:attrNameLst>
                                      </p:cBhvr>
                                      <p:tavLst>
                                        <p:tav tm="0">
                                          <p:val>
                                            <p:strVal val="0-#ppt_h/2"/>
                                          </p:val>
                                        </p:tav>
                                        <p:tav tm="100000">
                                          <p:val>
                                            <p:strVal val="#ppt_y"/>
                                          </p:val>
                                        </p:tav>
                                      </p:tavLst>
                                    </p:anim>
                                  </p:childTnLst>
                                </p:cTn>
                              </p:par>
                            </p:childTnLst>
                          </p:cTn>
                        </p:par>
                        <p:par>
                          <p:cTn id="19" fill="hold">
                            <p:stCondLst>
                              <p:cond delay="300"/>
                            </p:stCondLst>
                            <p:childTnLst>
                              <p:par>
                                <p:cTn id="20" presetID="2" presetClass="entr" presetSubtype="1"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100" fill="hold"/>
                                        <p:tgtEl>
                                          <p:spTgt spid="42"/>
                                        </p:tgtEl>
                                        <p:attrNameLst>
                                          <p:attrName>ppt_x</p:attrName>
                                        </p:attrNameLst>
                                      </p:cBhvr>
                                      <p:tavLst>
                                        <p:tav tm="0">
                                          <p:val>
                                            <p:strVal val="#ppt_x"/>
                                          </p:val>
                                        </p:tav>
                                        <p:tav tm="100000">
                                          <p:val>
                                            <p:strVal val="#ppt_x"/>
                                          </p:val>
                                        </p:tav>
                                      </p:tavLst>
                                    </p:anim>
                                    <p:anim calcmode="lin" valueType="num">
                                      <p:cBhvr additive="base">
                                        <p:cTn id="23" dur="100" fill="hold"/>
                                        <p:tgtEl>
                                          <p:spTgt spid="42"/>
                                        </p:tgtEl>
                                        <p:attrNameLst>
                                          <p:attrName>ppt_y</p:attrName>
                                        </p:attrNameLst>
                                      </p:cBhvr>
                                      <p:tavLst>
                                        <p:tav tm="0">
                                          <p:val>
                                            <p:strVal val="0-#ppt_h/2"/>
                                          </p:val>
                                        </p:tav>
                                        <p:tav tm="100000">
                                          <p:val>
                                            <p:strVal val="#ppt_y"/>
                                          </p:val>
                                        </p:tav>
                                      </p:tavLst>
                                    </p:anim>
                                  </p:childTnLst>
                                </p:cTn>
                              </p:par>
                            </p:childTnLst>
                          </p:cTn>
                        </p:par>
                        <p:par>
                          <p:cTn id="24" fill="hold">
                            <p:stCondLst>
                              <p:cond delay="400"/>
                            </p:stCondLst>
                            <p:childTnLst>
                              <p:par>
                                <p:cTn id="25" presetID="2" presetClass="entr" presetSubtype="1"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100" fill="hold"/>
                                        <p:tgtEl>
                                          <p:spTgt spid="39"/>
                                        </p:tgtEl>
                                        <p:attrNameLst>
                                          <p:attrName>ppt_x</p:attrName>
                                        </p:attrNameLst>
                                      </p:cBhvr>
                                      <p:tavLst>
                                        <p:tav tm="0">
                                          <p:val>
                                            <p:strVal val="#ppt_x"/>
                                          </p:val>
                                        </p:tav>
                                        <p:tav tm="100000">
                                          <p:val>
                                            <p:strVal val="#ppt_x"/>
                                          </p:val>
                                        </p:tav>
                                      </p:tavLst>
                                    </p:anim>
                                    <p:anim calcmode="lin" valueType="num">
                                      <p:cBhvr additive="base">
                                        <p:cTn id="28" dur="100" fill="hold"/>
                                        <p:tgtEl>
                                          <p:spTgt spid="39"/>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2" presetClass="entr" presetSubtype="1" fill="hold" nodeType="after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additive="base">
                                        <p:cTn id="32" dur="100" fill="hold"/>
                                        <p:tgtEl>
                                          <p:spTgt spid="41"/>
                                        </p:tgtEl>
                                        <p:attrNameLst>
                                          <p:attrName>ppt_x</p:attrName>
                                        </p:attrNameLst>
                                      </p:cBhvr>
                                      <p:tavLst>
                                        <p:tav tm="0">
                                          <p:val>
                                            <p:strVal val="#ppt_x"/>
                                          </p:val>
                                        </p:tav>
                                        <p:tav tm="100000">
                                          <p:val>
                                            <p:strVal val="#ppt_x"/>
                                          </p:val>
                                        </p:tav>
                                      </p:tavLst>
                                    </p:anim>
                                    <p:anim calcmode="lin" valueType="num">
                                      <p:cBhvr additive="base">
                                        <p:cTn id="33" dur="100" fill="hold"/>
                                        <p:tgtEl>
                                          <p:spTgt spid="41"/>
                                        </p:tgtEl>
                                        <p:attrNameLst>
                                          <p:attrName>ppt_y</p:attrName>
                                        </p:attrNameLst>
                                      </p:cBhvr>
                                      <p:tavLst>
                                        <p:tav tm="0">
                                          <p:val>
                                            <p:strVal val="0-#ppt_h/2"/>
                                          </p:val>
                                        </p:tav>
                                        <p:tav tm="100000">
                                          <p:val>
                                            <p:strVal val="#ppt_y"/>
                                          </p:val>
                                        </p:tav>
                                      </p:tavLst>
                                    </p:anim>
                                  </p:childTnLst>
                                </p:cTn>
                              </p:par>
                            </p:childTnLst>
                          </p:cTn>
                        </p:par>
                        <p:par>
                          <p:cTn id="34" fill="hold">
                            <p:stCondLst>
                              <p:cond delay="600"/>
                            </p:stCondLst>
                            <p:childTnLst>
                              <p:par>
                                <p:cTn id="35" presetID="2" presetClass="entr" presetSubtype="1"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100" fill="hold"/>
                                        <p:tgtEl>
                                          <p:spTgt spid="36"/>
                                        </p:tgtEl>
                                        <p:attrNameLst>
                                          <p:attrName>ppt_x</p:attrName>
                                        </p:attrNameLst>
                                      </p:cBhvr>
                                      <p:tavLst>
                                        <p:tav tm="0">
                                          <p:val>
                                            <p:strVal val="#ppt_x"/>
                                          </p:val>
                                        </p:tav>
                                        <p:tav tm="100000">
                                          <p:val>
                                            <p:strVal val="#ppt_x"/>
                                          </p:val>
                                        </p:tav>
                                      </p:tavLst>
                                    </p:anim>
                                    <p:anim calcmode="lin" valueType="num">
                                      <p:cBhvr additive="base">
                                        <p:cTn id="38" dur="100" fill="hold"/>
                                        <p:tgtEl>
                                          <p:spTgt spid="36"/>
                                        </p:tgtEl>
                                        <p:attrNameLst>
                                          <p:attrName>ppt_y</p:attrName>
                                        </p:attrNameLst>
                                      </p:cBhvr>
                                      <p:tavLst>
                                        <p:tav tm="0">
                                          <p:val>
                                            <p:strVal val="0-#ppt_h/2"/>
                                          </p:val>
                                        </p:tav>
                                        <p:tav tm="100000">
                                          <p:val>
                                            <p:strVal val="#ppt_y"/>
                                          </p:val>
                                        </p:tav>
                                      </p:tavLst>
                                    </p:anim>
                                  </p:childTnLst>
                                </p:cTn>
                              </p:par>
                            </p:childTnLst>
                          </p:cTn>
                        </p:par>
                        <p:par>
                          <p:cTn id="39" fill="hold">
                            <p:stCondLst>
                              <p:cond delay="700"/>
                            </p:stCondLst>
                            <p:childTnLst>
                              <p:par>
                                <p:cTn id="40" presetID="2" presetClass="entr" presetSubtype="1" fill="hold" nodeType="after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additive="base">
                                        <p:cTn id="42" dur="100" fill="hold"/>
                                        <p:tgtEl>
                                          <p:spTgt spid="53"/>
                                        </p:tgtEl>
                                        <p:attrNameLst>
                                          <p:attrName>ppt_x</p:attrName>
                                        </p:attrNameLst>
                                      </p:cBhvr>
                                      <p:tavLst>
                                        <p:tav tm="0">
                                          <p:val>
                                            <p:strVal val="#ppt_x"/>
                                          </p:val>
                                        </p:tav>
                                        <p:tav tm="100000">
                                          <p:val>
                                            <p:strVal val="#ppt_x"/>
                                          </p:val>
                                        </p:tav>
                                      </p:tavLst>
                                    </p:anim>
                                    <p:anim calcmode="lin" valueType="num">
                                      <p:cBhvr additive="base">
                                        <p:cTn id="43" dur="100" fill="hold"/>
                                        <p:tgtEl>
                                          <p:spTgt spid="53"/>
                                        </p:tgtEl>
                                        <p:attrNameLst>
                                          <p:attrName>ppt_y</p:attrName>
                                        </p:attrNameLst>
                                      </p:cBhvr>
                                      <p:tavLst>
                                        <p:tav tm="0">
                                          <p:val>
                                            <p:strVal val="0-#ppt_h/2"/>
                                          </p:val>
                                        </p:tav>
                                        <p:tav tm="100000">
                                          <p:val>
                                            <p:strVal val="#ppt_y"/>
                                          </p:val>
                                        </p:tav>
                                      </p:tavLst>
                                    </p:anim>
                                  </p:childTnLst>
                                </p:cTn>
                              </p:par>
                            </p:childTnLst>
                          </p:cTn>
                        </p:par>
                        <p:par>
                          <p:cTn id="44" fill="hold">
                            <p:stCondLst>
                              <p:cond delay="800"/>
                            </p:stCondLst>
                            <p:childTnLst>
                              <p:par>
                                <p:cTn id="45" presetID="2" presetClass="entr" presetSubtype="1"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additive="base">
                                        <p:cTn id="47" dur="100" fill="hold"/>
                                        <p:tgtEl>
                                          <p:spTgt spid="49"/>
                                        </p:tgtEl>
                                        <p:attrNameLst>
                                          <p:attrName>ppt_x</p:attrName>
                                        </p:attrNameLst>
                                      </p:cBhvr>
                                      <p:tavLst>
                                        <p:tav tm="0">
                                          <p:val>
                                            <p:strVal val="#ppt_x"/>
                                          </p:val>
                                        </p:tav>
                                        <p:tav tm="100000">
                                          <p:val>
                                            <p:strVal val="#ppt_x"/>
                                          </p:val>
                                        </p:tav>
                                      </p:tavLst>
                                    </p:anim>
                                    <p:anim calcmode="lin" valueType="num">
                                      <p:cBhvr additive="base">
                                        <p:cTn id="48" dur="100" fill="hold"/>
                                        <p:tgtEl>
                                          <p:spTgt spid="49"/>
                                        </p:tgtEl>
                                        <p:attrNameLst>
                                          <p:attrName>ppt_y</p:attrName>
                                        </p:attrNameLst>
                                      </p:cBhvr>
                                      <p:tavLst>
                                        <p:tav tm="0">
                                          <p:val>
                                            <p:strVal val="0-#ppt_h/2"/>
                                          </p:val>
                                        </p:tav>
                                        <p:tav tm="100000">
                                          <p:val>
                                            <p:strVal val="#ppt_y"/>
                                          </p:val>
                                        </p:tav>
                                      </p:tavLst>
                                    </p:anim>
                                  </p:childTnLst>
                                </p:cTn>
                              </p:par>
                            </p:childTnLst>
                          </p:cTn>
                        </p:par>
                        <p:par>
                          <p:cTn id="49" fill="hold">
                            <p:stCondLst>
                              <p:cond delay="900"/>
                            </p:stCondLst>
                            <p:childTnLst>
                              <p:par>
                                <p:cTn id="50" presetID="2" presetClass="entr" presetSubtype="1" fill="hold" nodeType="after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additive="base">
                                        <p:cTn id="52" dur="100" fill="hold"/>
                                        <p:tgtEl>
                                          <p:spTgt spid="52"/>
                                        </p:tgtEl>
                                        <p:attrNameLst>
                                          <p:attrName>ppt_x</p:attrName>
                                        </p:attrNameLst>
                                      </p:cBhvr>
                                      <p:tavLst>
                                        <p:tav tm="0">
                                          <p:val>
                                            <p:strVal val="#ppt_x"/>
                                          </p:val>
                                        </p:tav>
                                        <p:tav tm="100000">
                                          <p:val>
                                            <p:strVal val="#ppt_x"/>
                                          </p:val>
                                        </p:tav>
                                      </p:tavLst>
                                    </p:anim>
                                    <p:anim calcmode="lin" valueType="num">
                                      <p:cBhvr additive="base">
                                        <p:cTn id="53" dur="100" fill="hold"/>
                                        <p:tgtEl>
                                          <p:spTgt spid="52"/>
                                        </p:tgtEl>
                                        <p:attrNameLst>
                                          <p:attrName>ppt_y</p:attrName>
                                        </p:attrNameLst>
                                      </p:cBhvr>
                                      <p:tavLst>
                                        <p:tav tm="0">
                                          <p:val>
                                            <p:strVal val="0-#ppt_h/2"/>
                                          </p:val>
                                        </p:tav>
                                        <p:tav tm="100000">
                                          <p:val>
                                            <p:strVal val="#ppt_y"/>
                                          </p:val>
                                        </p:tav>
                                      </p:tavLst>
                                    </p:anim>
                                  </p:childTnLst>
                                </p:cTn>
                              </p:par>
                            </p:childTnLst>
                          </p:cTn>
                        </p:par>
                        <p:par>
                          <p:cTn id="54" fill="hold">
                            <p:stCondLst>
                              <p:cond delay="1000"/>
                            </p:stCondLst>
                            <p:childTnLst>
                              <p:par>
                                <p:cTn id="55" presetID="2" presetClass="entr" presetSubtype="1" fill="hold" nodeType="afterEffect">
                                  <p:stCondLst>
                                    <p:cond delay="0"/>
                                  </p:stCondLst>
                                  <p:childTnLst>
                                    <p:set>
                                      <p:cBhvr>
                                        <p:cTn id="56" dur="1" fill="hold">
                                          <p:stCondLst>
                                            <p:cond delay="0"/>
                                          </p:stCondLst>
                                        </p:cTn>
                                        <p:tgtEl>
                                          <p:spTgt spid="50"/>
                                        </p:tgtEl>
                                        <p:attrNameLst>
                                          <p:attrName>style.visibility</p:attrName>
                                        </p:attrNameLst>
                                      </p:cBhvr>
                                      <p:to>
                                        <p:strVal val="visible"/>
                                      </p:to>
                                    </p:set>
                                    <p:anim calcmode="lin" valueType="num">
                                      <p:cBhvr additive="base">
                                        <p:cTn id="57" dur="100" fill="hold"/>
                                        <p:tgtEl>
                                          <p:spTgt spid="50"/>
                                        </p:tgtEl>
                                        <p:attrNameLst>
                                          <p:attrName>ppt_x</p:attrName>
                                        </p:attrNameLst>
                                      </p:cBhvr>
                                      <p:tavLst>
                                        <p:tav tm="0">
                                          <p:val>
                                            <p:strVal val="#ppt_x"/>
                                          </p:val>
                                        </p:tav>
                                        <p:tav tm="100000">
                                          <p:val>
                                            <p:strVal val="#ppt_x"/>
                                          </p:val>
                                        </p:tav>
                                      </p:tavLst>
                                    </p:anim>
                                    <p:anim calcmode="lin" valueType="num">
                                      <p:cBhvr additive="base">
                                        <p:cTn id="58" dur="100" fill="hold"/>
                                        <p:tgtEl>
                                          <p:spTgt spid="50"/>
                                        </p:tgtEl>
                                        <p:attrNameLst>
                                          <p:attrName>ppt_y</p:attrName>
                                        </p:attrNameLst>
                                      </p:cBhvr>
                                      <p:tavLst>
                                        <p:tav tm="0">
                                          <p:val>
                                            <p:strVal val="0-#ppt_h/2"/>
                                          </p:val>
                                        </p:tav>
                                        <p:tav tm="100000">
                                          <p:val>
                                            <p:strVal val="#ppt_y"/>
                                          </p:val>
                                        </p:tav>
                                      </p:tavLst>
                                    </p:anim>
                                  </p:childTnLst>
                                </p:cTn>
                              </p:par>
                            </p:childTnLst>
                          </p:cTn>
                        </p:par>
                        <p:par>
                          <p:cTn id="59" fill="hold">
                            <p:stCondLst>
                              <p:cond delay="1100"/>
                            </p:stCondLst>
                            <p:childTnLst>
                              <p:par>
                                <p:cTn id="60" presetID="2" presetClass="entr" presetSubtype="1" fill="hold" nodeType="afterEffect">
                                  <p:stCondLst>
                                    <p:cond delay="0"/>
                                  </p:stCondLst>
                                  <p:childTnLst>
                                    <p:set>
                                      <p:cBhvr>
                                        <p:cTn id="61" dur="1" fill="hold">
                                          <p:stCondLst>
                                            <p:cond delay="0"/>
                                          </p:stCondLst>
                                        </p:cTn>
                                        <p:tgtEl>
                                          <p:spTgt spid="58"/>
                                        </p:tgtEl>
                                        <p:attrNameLst>
                                          <p:attrName>style.visibility</p:attrName>
                                        </p:attrNameLst>
                                      </p:cBhvr>
                                      <p:to>
                                        <p:strVal val="visible"/>
                                      </p:to>
                                    </p:set>
                                    <p:anim calcmode="lin" valueType="num">
                                      <p:cBhvr additive="base">
                                        <p:cTn id="62" dur="100" fill="hold"/>
                                        <p:tgtEl>
                                          <p:spTgt spid="58"/>
                                        </p:tgtEl>
                                        <p:attrNameLst>
                                          <p:attrName>ppt_x</p:attrName>
                                        </p:attrNameLst>
                                      </p:cBhvr>
                                      <p:tavLst>
                                        <p:tav tm="0">
                                          <p:val>
                                            <p:strVal val="#ppt_x"/>
                                          </p:val>
                                        </p:tav>
                                        <p:tav tm="100000">
                                          <p:val>
                                            <p:strVal val="#ppt_x"/>
                                          </p:val>
                                        </p:tav>
                                      </p:tavLst>
                                    </p:anim>
                                    <p:anim calcmode="lin" valueType="num">
                                      <p:cBhvr additive="base">
                                        <p:cTn id="63" dur="100" fill="hold"/>
                                        <p:tgtEl>
                                          <p:spTgt spid="58"/>
                                        </p:tgtEl>
                                        <p:attrNameLst>
                                          <p:attrName>ppt_y</p:attrName>
                                        </p:attrNameLst>
                                      </p:cBhvr>
                                      <p:tavLst>
                                        <p:tav tm="0">
                                          <p:val>
                                            <p:strVal val="0-#ppt_h/2"/>
                                          </p:val>
                                        </p:tav>
                                        <p:tav tm="100000">
                                          <p:val>
                                            <p:strVal val="#ppt_y"/>
                                          </p:val>
                                        </p:tav>
                                      </p:tavLst>
                                    </p:anim>
                                  </p:childTnLst>
                                </p:cTn>
                              </p:par>
                            </p:childTnLst>
                          </p:cTn>
                        </p:par>
                        <p:par>
                          <p:cTn id="64" fill="hold">
                            <p:stCondLst>
                              <p:cond delay="1200"/>
                            </p:stCondLst>
                            <p:childTnLst>
                              <p:par>
                                <p:cTn id="65" presetID="2" presetClass="entr" presetSubtype="1" fill="hold" nodeType="after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100" fill="hold"/>
                                        <p:tgtEl>
                                          <p:spTgt spid="55"/>
                                        </p:tgtEl>
                                        <p:attrNameLst>
                                          <p:attrName>ppt_x</p:attrName>
                                        </p:attrNameLst>
                                      </p:cBhvr>
                                      <p:tavLst>
                                        <p:tav tm="0">
                                          <p:val>
                                            <p:strVal val="#ppt_x"/>
                                          </p:val>
                                        </p:tav>
                                        <p:tav tm="100000">
                                          <p:val>
                                            <p:strVal val="#ppt_x"/>
                                          </p:val>
                                        </p:tav>
                                      </p:tavLst>
                                    </p:anim>
                                    <p:anim calcmode="lin" valueType="num">
                                      <p:cBhvr additive="base">
                                        <p:cTn id="68" dur="100" fill="hold"/>
                                        <p:tgtEl>
                                          <p:spTgt spid="55"/>
                                        </p:tgtEl>
                                        <p:attrNameLst>
                                          <p:attrName>ppt_y</p:attrName>
                                        </p:attrNameLst>
                                      </p:cBhvr>
                                      <p:tavLst>
                                        <p:tav tm="0">
                                          <p:val>
                                            <p:strVal val="0-#ppt_h/2"/>
                                          </p:val>
                                        </p:tav>
                                        <p:tav tm="100000">
                                          <p:val>
                                            <p:strVal val="#ppt_y"/>
                                          </p:val>
                                        </p:tav>
                                      </p:tavLst>
                                    </p:anim>
                                  </p:childTnLst>
                                </p:cTn>
                              </p:par>
                            </p:childTnLst>
                          </p:cTn>
                        </p:par>
                        <p:par>
                          <p:cTn id="69" fill="hold">
                            <p:stCondLst>
                              <p:cond delay="1300"/>
                            </p:stCondLst>
                            <p:childTnLst>
                              <p:par>
                                <p:cTn id="70" presetID="2" presetClass="entr" presetSubtype="1" fill="hold" nodeType="afterEffect">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cBhvr additive="base">
                                        <p:cTn id="72" dur="100" fill="hold"/>
                                        <p:tgtEl>
                                          <p:spTgt spid="48"/>
                                        </p:tgtEl>
                                        <p:attrNameLst>
                                          <p:attrName>ppt_x</p:attrName>
                                        </p:attrNameLst>
                                      </p:cBhvr>
                                      <p:tavLst>
                                        <p:tav tm="0">
                                          <p:val>
                                            <p:strVal val="#ppt_x"/>
                                          </p:val>
                                        </p:tav>
                                        <p:tav tm="100000">
                                          <p:val>
                                            <p:strVal val="#ppt_x"/>
                                          </p:val>
                                        </p:tav>
                                      </p:tavLst>
                                    </p:anim>
                                    <p:anim calcmode="lin" valueType="num">
                                      <p:cBhvr additive="base">
                                        <p:cTn id="73" dur="100" fill="hold"/>
                                        <p:tgtEl>
                                          <p:spTgt spid="48"/>
                                        </p:tgtEl>
                                        <p:attrNameLst>
                                          <p:attrName>ppt_y</p:attrName>
                                        </p:attrNameLst>
                                      </p:cBhvr>
                                      <p:tavLst>
                                        <p:tav tm="0">
                                          <p:val>
                                            <p:strVal val="0-#ppt_h/2"/>
                                          </p:val>
                                        </p:tav>
                                        <p:tav tm="100000">
                                          <p:val>
                                            <p:strVal val="#ppt_y"/>
                                          </p:val>
                                        </p:tav>
                                      </p:tavLst>
                                    </p:anim>
                                  </p:childTnLst>
                                </p:cTn>
                              </p:par>
                            </p:childTnLst>
                          </p:cTn>
                        </p:par>
                        <p:par>
                          <p:cTn id="74" fill="hold">
                            <p:stCondLst>
                              <p:cond delay="1400"/>
                            </p:stCondLst>
                            <p:childTnLst>
                              <p:par>
                                <p:cTn id="75" presetID="2" presetClass="entr" presetSubtype="1" fill="hold" nodeType="afterEffect">
                                  <p:stCondLst>
                                    <p:cond delay="0"/>
                                  </p:stCondLst>
                                  <p:childTnLst>
                                    <p:set>
                                      <p:cBhvr>
                                        <p:cTn id="76" dur="1" fill="hold">
                                          <p:stCondLst>
                                            <p:cond delay="0"/>
                                          </p:stCondLst>
                                        </p:cTn>
                                        <p:tgtEl>
                                          <p:spTgt spid="56"/>
                                        </p:tgtEl>
                                        <p:attrNameLst>
                                          <p:attrName>style.visibility</p:attrName>
                                        </p:attrNameLst>
                                      </p:cBhvr>
                                      <p:to>
                                        <p:strVal val="visible"/>
                                      </p:to>
                                    </p:set>
                                    <p:anim calcmode="lin" valueType="num">
                                      <p:cBhvr additive="base">
                                        <p:cTn id="77" dur="100" fill="hold"/>
                                        <p:tgtEl>
                                          <p:spTgt spid="56"/>
                                        </p:tgtEl>
                                        <p:attrNameLst>
                                          <p:attrName>ppt_x</p:attrName>
                                        </p:attrNameLst>
                                      </p:cBhvr>
                                      <p:tavLst>
                                        <p:tav tm="0">
                                          <p:val>
                                            <p:strVal val="#ppt_x"/>
                                          </p:val>
                                        </p:tav>
                                        <p:tav tm="100000">
                                          <p:val>
                                            <p:strVal val="#ppt_x"/>
                                          </p:val>
                                        </p:tav>
                                      </p:tavLst>
                                    </p:anim>
                                    <p:anim calcmode="lin" valueType="num">
                                      <p:cBhvr additive="base">
                                        <p:cTn id="78" dur="100" fill="hold"/>
                                        <p:tgtEl>
                                          <p:spTgt spid="56"/>
                                        </p:tgtEl>
                                        <p:attrNameLst>
                                          <p:attrName>ppt_y</p:attrName>
                                        </p:attrNameLst>
                                      </p:cBhvr>
                                      <p:tavLst>
                                        <p:tav tm="0">
                                          <p:val>
                                            <p:strVal val="0-#ppt_h/2"/>
                                          </p:val>
                                        </p:tav>
                                        <p:tav tm="100000">
                                          <p:val>
                                            <p:strVal val="#ppt_y"/>
                                          </p:val>
                                        </p:tav>
                                      </p:tavLst>
                                    </p:anim>
                                  </p:childTnLst>
                                </p:cTn>
                              </p:par>
                            </p:childTnLst>
                          </p:cTn>
                        </p:par>
                        <p:par>
                          <p:cTn id="79" fill="hold">
                            <p:stCondLst>
                              <p:cond delay="1500"/>
                            </p:stCondLst>
                            <p:childTnLst>
                              <p:par>
                                <p:cTn id="80" presetID="2" presetClass="entr" presetSubtype="1" fill="hold" nodeType="afterEffect">
                                  <p:stCondLst>
                                    <p:cond delay="0"/>
                                  </p:stCondLst>
                                  <p:childTnLst>
                                    <p:set>
                                      <p:cBhvr>
                                        <p:cTn id="81" dur="1" fill="hold">
                                          <p:stCondLst>
                                            <p:cond delay="0"/>
                                          </p:stCondLst>
                                        </p:cTn>
                                        <p:tgtEl>
                                          <p:spTgt spid="51"/>
                                        </p:tgtEl>
                                        <p:attrNameLst>
                                          <p:attrName>style.visibility</p:attrName>
                                        </p:attrNameLst>
                                      </p:cBhvr>
                                      <p:to>
                                        <p:strVal val="visible"/>
                                      </p:to>
                                    </p:set>
                                    <p:anim calcmode="lin" valueType="num">
                                      <p:cBhvr additive="base">
                                        <p:cTn id="82" dur="100" fill="hold"/>
                                        <p:tgtEl>
                                          <p:spTgt spid="51"/>
                                        </p:tgtEl>
                                        <p:attrNameLst>
                                          <p:attrName>ppt_x</p:attrName>
                                        </p:attrNameLst>
                                      </p:cBhvr>
                                      <p:tavLst>
                                        <p:tav tm="0">
                                          <p:val>
                                            <p:strVal val="#ppt_x"/>
                                          </p:val>
                                        </p:tav>
                                        <p:tav tm="100000">
                                          <p:val>
                                            <p:strVal val="#ppt_x"/>
                                          </p:val>
                                        </p:tav>
                                      </p:tavLst>
                                    </p:anim>
                                    <p:anim calcmode="lin" valueType="num">
                                      <p:cBhvr additive="base">
                                        <p:cTn id="83" dur="100" fill="hold"/>
                                        <p:tgtEl>
                                          <p:spTgt spid="51"/>
                                        </p:tgtEl>
                                        <p:attrNameLst>
                                          <p:attrName>ppt_y</p:attrName>
                                        </p:attrNameLst>
                                      </p:cBhvr>
                                      <p:tavLst>
                                        <p:tav tm="0">
                                          <p:val>
                                            <p:strVal val="0-#ppt_h/2"/>
                                          </p:val>
                                        </p:tav>
                                        <p:tav tm="100000">
                                          <p:val>
                                            <p:strVal val="#ppt_y"/>
                                          </p:val>
                                        </p:tav>
                                      </p:tavLst>
                                    </p:anim>
                                  </p:childTnLst>
                                </p:cTn>
                              </p:par>
                            </p:childTnLst>
                          </p:cTn>
                        </p:par>
                        <p:par>
                          <p:cTn id="84" fill="hold">
                            <p:stCondLst>
                              <p:cond delay="1600"/>
                            </p:stCondLst>
                            <p:childTnLst>
                              <p:par>
                                <p:cTn id="85" presetID="2" presetClass="entr" presetSubtype="1" fill="hold" nodeType="afterEffect">
                                  <p:stCondLst>
                                    <p:cond delay="0"/>
                                  </p:stCondLst>
                                  <p:childTnLst>
                                    <p:set>
                                      <p:cBhvr>
                                        <p:cTn id="86" dur="1" fill="hold">
                                          <p:stCondLst>
                                            <p:cond delay="0"/>
                                          </p:stCondLst>
                                        </p:cTn>
                                        <p:tgtEl>
                                          <p:spTgt spid="54"/>
                                        </p:tgtEl>
                                        <p:attrNameLst>
                                          <p:attrName>style.visibility</p:attrName>
                                        </p:attrNameLst>
                                      </p:cBhvr>
                                      <p:to>
                                        <p:strVal val="visible"/>
                                      </p:to>
                                    </p:set>
                                    <p:anim calcmode="lin" valueType="num">
                                      <p:cBhvr additive="base">
                                        <p:cTn id="87" dur="100" fill="hold"/>
                                        <p:tgtEl>
                                          <p:spTgt spid="54"/>
                                        </p:tgtEl>
                                        <p:attrNameLst>
                                          <p:attrName>ppt_x</p:attrName>
                                        </p:attrNameLst>
                                      </p:cBhvr>
                                      <p:tavLst>
                                        <p:tav tm="0">
                                          <p:val>
                                            <p:strVal val="#ppt_x"/>
                                          </p:val>
                                        </p:tav>
                                        <p:tav tm="100000">
                                          <p:val>
                                            <p:strVal val="#ppt_x"/>
                                          </p:val>
                                        </p:tav>
                                      </p:tavLst>
                                    </p:anim>
                                    <p:anim calcmode="lin" valueType="num">
                                      <p:cBhvr additive="base">
                                        <p:cTn id="88" dur="100" fill="hold"/>
                                        <p:tgtEl>
                                          <p:spTgt spid="54"/>
                                        </p:tgtEl>
                                        <p:attrNameLst>
                                          <p:attrName>ppt_y</p:attrName>
                                        </p:attrNameLst>
                                      </p:cBhvr>
                                      <p:tavLst>
                                        <p:tav tm="0">
                                          <p:val>
                                            <p:strVal val="0-#ppt_h/2"/>
                                          </p:val>
                                        </p:tav>
                                        <p:tav tm="100000">
                                          <p:val>
                                            <p:strVal val="#ppt_y"/>
                                          </p:val>
                                        </p:tav>
                                      </p:tavLst>
                                    </p:anim>
                                  </p:childTnLst>
                                </p:cTn>
                              </p:par>
                            </p:childTnLst>
                          </p:cTn>
                        </p:par>
                        <p:par>
                          <p:cTn id="89" fill="hold">
                            <p:stCondLst>
                              <p:cond delay="1700"/>
                            </p:stCondLst>
                            <p:childTnLst>
                              <p:par>
                                <p:cTn id="90" presetID="2" presetClass="entr" presetSubtype="1" fill="hold" nodeType="afterEffect">
                                  <p:stCondLst>
                                    <p:cond delay="0"/>
                                  </p:stCondLst>
                                  <p:childTnLst>
                                    <p:set>
                                      <p:cBhvr>
                                        <p:cTn id="91" dur="1" fill="hold">
                                          <p:stCondLst>
                                            <p:cond delay="0"/>
                                          </p:stCondLst>
                                        </p:cTn>
                                        <p:tgtEl>
                                          <p:spTgt spid="57"/>
                                        </p:tgtEl>
                                        <p:attrNameLst>
                                          <p:attrName>style.visibility</p:attrName>
                                        </p:attrNameLst>
                                      </p:cBhvr>
                                      <p:to>
                                        <p:strVal val="visible"/>
                                      </p:to>
                                    </p:set>
                                    <p:anim calcmode="lin" valueType="num">
                                      <p:cBhvr additive="base">
                                        <p:cTn id="92" dur="100" fill="hold"/>
                                        <p:tgtEl>
                                          <p:spTgt spid="57"/>
                                        </p:tgtEl>
                                        <p:attrNameLst>
                                          <p:attrName>ppt_x</p:attrName>
                                        </p:attrNameLst>
                                      </p:cBhvr>
                                      <p:tavLst>
                                        <p:tav tm="0">
                                          <p:val>
                                            <p:strVal val="#ppt_x"/>
                                          </p:val>
                                        </p:tav>
                                        <p:tav tm="100000">
                                          <p:val>
                                            <p:strVal val="#ppt_x"/>
                                          </p:val>
                                        </p:tav>
                                      </p:tavLst>
                                    </p:anim>
                                    <p:anim calcmode="lin" valueType="num">
                                      <p:cBhvr additive="base">
                                        <p:cTn id="93" dur="100" fill="hold"/>
                                        <p:tgtEl>
                                          <p:spTgt spid="57"/>
                                        </p:tgtEl>
                                        <p:attrNameLst>
                                          <p:attrName>ppt_y</p:attrName>
                                        </p:attrNameLst>
                                      </p:cBhvr>
                                      <p:tavLst>
                                        <p:tav tm="0">
                                          <p:val>
                                            <p:strVal val="0-#ppt_h/2"/>
                                          </p:val>
                                        </p:tav>
                                        <p:tav tm="100000">
                                          <p:val>
                                            <p:strVal val="#ppt_y"/>
                                          </p:val>
                                        </p:tav>
                                      </p:tavLst>
                                    </p:anim>
                                  </p:childTnLst>
                                </p:cTn>
                              </p:par>
                            </p:childTnLst>
                          </p:cTn>
                        </p:par>
                        <p:par>
                          <p:cTn id="94" fill="hold">
                            <p:stCondLst>
                              <p:cond delay="1800"/>
                            </p:stCondLst>
                            <p:childTnLst>
                              <p:par>
                                <p:cTn id="95" presetID="2" presetClass="entr" presetSubtype="1" fill="hold" nodeType="afterEffect">
                                  <p:stCondLst>
                                    <p:cond delay="0"/>
                                  </p:stCondLst>
                                  <p:childTnLst>
                                    <p:set>
                                      <p:cBhvr>
                                        <p:cTn id="96" dur="1" fill="hold">
                                          <p:stCondLst>
                                            <p:cond delay="0"/>
                                          </p:stCondLst>
                                        </p:cTn>
                                        <p:tgtEl>
                                          <p:spTgt spid="60"/>
                                        </p:tgtEl>
                                        <p:attrNameLst>
                                          <p:attrName>style.visibility</p:attrName>
                                        </p:attrNameLst>
                                      </p:cBhvr>
                                      <p:to>
                                        <p:strVal val="visible"/>
                                      </p:to>
                                    </p:set>
                                    <p:anim calcmode="lin" valueType="num">
                                      <p:cBhvr additive="base">
                                        <p:cTn id="97" dur="100" fill="hold"/>
                                        <p:tgtEl>
                                          <p:spTgt spid="60"/>
                                        </p:tgtEl>
                                        <p:attrNameLst>
                                          <p:attrName>ppt_x</p:attrName>
                                        </p:attrNameLst>
                                      </p:cBhvr>
                                      <p:tavLst>
                                        <p:tav tm="0">
                                          <p:val>
                                            <p:strVal val="#ppt_x"/>
                                          </p:val>
                                        </p:tav>
                                        <p:tav tm="100000">
                                          <p:val>
                                            <p:strVal val="#ppt_x"/>
                                          </p:val>
                                        </p:tav>
                                      </p:tavLst>
                                    </p:anim>
                                    <p:anim calcmode="lin" valueType="num">
                                      <p:cBhvr additive="base">
                                        <p:cTn id="98" dur="100" fill="hold"/>
                                        <p:tgtEl>
                                          <p:spTgt spid="60"/>
                                        </p:tgtEl>
                                        <p:attrNameLst>
                                          <p:attrName>ppt_y</p:attrName>
                                        </p:attrNameLst>
                                      </p:cBhvr>
                                      <p:tavLst>
                                        <p:tav tm="0">
                                          <p:val>
                                            <p:strVal val="0-#ppt_h/2"/>
                                          </p:val>
                                        </p:tav>
                                        <p:tav tm="100000">
                                          <p:val>
                                            <p:strVal val="#ppt_y"/>
                                          </p:val>
                                        </p:tav>
                                      </p:tavLst>
                                    </p:anim>
                                  </p:childTnLst>
                                </p:cTn>
                              </p:par>
                            </p:childTnLst>
                          </p:cTn>
                        </p:par>
                        <p:par>
                          <p:cTn id="99" fill="hold">
                            <p:stCondLst>
                              <p:cond delay="1900"/>
                            </p:stCondLst>
                            <p:childTnLst>
                              <p:par>
                                <p:cTn id="100" presetID="2" presetClass="entr" presetSubtype="1" fill="hold" nodeType="afterEffect">
                                  <p:stCondLst>
                                    <p:cond delay="0"/>
                                  </p:stCondLst>
                                  <p:childTnLst>
                                    <p:set>
                                      <p:cBhvr>
                                        <p:cTn id="101" dur="1" fill="hold">
                                          <p:stCondLst>
                                            <p:cond delay="0"/>
                                          </p:stCondLst>
                                        </p:cTn>
                                        <p:tgtEl>
                                          <p:spTgt spid="59"/>
                                        </p:tgtEl>
                                        <p:attrNameLst>
                                          <p:attrName>style.visibility</p:attrName>
                                        </p:attrNameLst>
                                      </p:cBhvr>
                                      <p:to>
                                        <p:strVal val="visible"/>
                                      </p:to>
                                    </p:set>
                                    <p:anim calcmode="lin" valueType="num">
                                      <p:cBhvr additive="base">
                                        <p:cTn id="102" dur="100" fill="hold"/>
                                        <p:tgtEl>
                                          <p:spTgt spid="59"/>
                                        </p:tgtEl>
                                        <p:attrNameLst>
                                          <p:attrName>ppt_x</p:attrName>
                                        </p:attrNameLst>
                                      </p:cBhvr>
                                      <p:tavLst>
                                        <p:tav tm="0">
                                          <p:val>
                                            <p:strVal val="#ppt_x"/>
                                          </p:val>
                                        </p:tav>
                                        <p:tav tm="100000">
                                          <p:val>
                                            <p:strVal val="#ppt_x"/>
                                          </p:val>
                                        </p:tav>
                                      </p:tavLst>
                                    </p:anim>
                                    <p:anim calcmode="lin" valueType="num">
                                      <p:cBhvr additive="base">
                                        <p:cTn id="103" dur="100" fill="hold"/>
                                        <p:tgtEl>
                                          <p:spTgt spid="5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2" descr="\\fsu\shares\gfscomms\photos\photosdatacenter\CH1 print res jpegs for presspass\CH1-180.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462625" y="1524000"/>
            <a:ext cx="4692664" cy="3352800"/>
          </a:xfrm>
          <a:prstGeom prst="rect">
            <a:avLst/>
          </a:prstGeom>
          <a:noFill/>
          <a:ln w="57150">
            <a:no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04800" y="228856"/>
            <a:ext cx="8305800" cy="747897"/>
          </a:xfrm>
        </p:spPr>
        <p:txBody>
          <a:bodyPr>
            <a:noAutofit/>
          </a:bodyPr>
          <a:lstStyle/>
          <a:p>
            <a:pPr algn="l"/>
            <a:r>
              <a:rPr lang="en-US" sz="4800" dirty="0" smtClean="0">
                <a:solidFill>
                  <a:schemeClr val="bg1"/>
                </a:solidFill>
                <a:latin typeface="Segoe UI Light" panose="020B0502040204020203" pitchFamily="34" charset="0"/>
                <a:cs typeface="Segoe UI Light" panose="020B0502040204020203" pitchFamily="34" charset="0"/>
              </a:rPr>
              <a:t>Inside a Microsoft Data Center</a:t>
            </a:r>
            <a:endParaRPr lang="en-US" sz="4800" dirty="0">
              <a:solidFill>
                <a:schemeClr val="bg1"/>
              </a:solidFill>
              <a:latin typeface="Segoe UI Light" panose="020B0502040204020203" pitchFamily="34" charset="0"/>
              <a:cs typeface="Segoe UI Light" panose="020B0502040204020203" pitchFamily="34" charset="0"/>
            </a:endParaRPr>
          </a:p>
        </p:txBody>
      </p:sp>
      <p:pic>
        <p:nvPicPr>
          <p:cNvPr id="4" name="Picture 2" descr="C:\Users\rickba\Desktop\GOV pics\SDC13304.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762000" y="1219201"/>
            <a:ext cx="3670900" cy="48978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rickba\Desktop\GOV pics\SDC13299.JPG"/>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3811862" y="4267250"/>
            <a:ext cx="3960561" cy="2194405"/>
          </a:xfrm>
          <a:prstGeom prst="ellipse">
            <a:avLst/>
          </a:prstGeom>
          <a:ln w="6350" cap="rnd">
            <a:solidFill>
              <a:srgbClr val="9AC8EF"/>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822" y="6248400"/>
            <a:ext cx="1905778" cy="457200"/>
          </a:xfrm>
          <a:prstGeom prst="rect">
            <a:avLst/>
          </a:prstGeom>
        </p:spPr>
      </p:pic>
    </p:spTree>
    <p:extLst>
      <p:ext uri="{BB962C8B-B14F-4D97-AF65-F5344CB8AC3E}">
        <p14:creationId xmlns:p14="http://schemas.microsoft.com/office/powerpoint/2010/main" val="3801559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0"/>
            <a:ext cx="8363938" cy="664797"/>
          </a:xfrm>
        </p:spPr>
        <p:txBody>
          <a:bodyPr/>
          <a:lstStyle/>
          <a:p>
            <a:r>
              <a:rPr lang="de-DE" sz="4800" spc="-120" dirty="0" smtClean="0">
                <a:solidFill>
                  <a:schemeClr val="tx1"/>
                </a:solidFill>
                <a:latin typeface="Segoe UI Light" panose="020B0502040204020203" pitchFamily="34" charset="0"/>
                <a:cs typeface="Segoe UI Light" panose="020B0502040204020203" pitchFamily="34" charset="0"/>
              </a:rPr>
              <a:t>The Windows Azure Platform</a:t>
            </a:r>
            <a:endParaRPr lang="de-DE" sz="4800" spc="-120" dirty="0">
              <a:solidFill>
                <a:schemeClr val="tx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65940" y="5441776"/>
            <a:ext cx="486244" cy="864078"/>
          </a:xfrm>
          <a:prstGeom prst="rect">
            <a:avLst/>
          </a:prstGeom>
          <a:noFill/>
          <a:ln>
            <a:solidFill>
              <a:schemeClr val="tx1"/>
            </a:solidFill>
          </a:ln>
        </p:spPr>
        <p:txBody>
          <a:bodyPr vert="vert270" wrap="square" lIns="0" tIns="0" rIns="0" bIns="0" rtlCol="0">
            <a:noAutofit/>
          </a:bodyPr>
          <a:lstStyle>
            <a:defPPr>
              <a:defRPr lang="de-DE"/>
            </a:defPPr>
            <a:lvl1pPr algn="ctr">
              <a:defRPr sz="1400">
                <a:latin typeface="Segoe UI Light" pitchFamily="34" charset="0"/>
              </a:defRPr>
            </a:lvl1pPr>
          </a:lstStyle>
          <a:p>
            <a:pPr defTabSz="914363"/>
            <a:r>
              <a:rPr lang="de-DE" dirty="0">
                <a:solidFill>
                  <a:schemeClr val="bg1"/>
                </a:solidFill>
                <a:latin typeface="Segoe Light" pitchFamily="34" charset="0"/>
              </a:rPr>
              <a:t>Data Layer</a:t>
            </a:r>
          </a:p>
        </p:txBody>
      </p:sp>
      <p:sp>
        <p:nvSpPr>
          <p:cNvPr id="9" name="TextBox 8"/>
          <p:cNvSpPr txBox="1"/>
          <p:nvPr/>
        </p:nvSpPr>
        <p:spPr>
          <a:xfrm>
            <a:off x="465940" y="4147612"/>
            <a:ext cx="486244" cy="863896"/>
          </a:xfrm>
          <a:prstGeom prst="rect">
            <a:avLst/>
          </a:prstGeom>
          <a:noFill/>
        </p:spPr>
        <p:txBody>
          <a:bodyPr vert="vert270" wrap="square" lIns="0" tIns="0" rIns="0" bIns="0" rtlCol="0">
            <a:noAutofit/>
          </a:bodyPr>
          <a:lstStyle>
            <a:defPPr>
              <a:defRPr lang="de-DE"/>
            </a:defPPr>
            <a:lvl1pPr algn="ctr">
              <a:defRPr sz="1400">
                <a:latin typeface="Segoe UI Light" pitchFamily="34" charset="0"/>
              </a:defRPr>
            </a:lvl1pPr>
          </a:lstStyle>
          <a:p>
            <a:pPr defTabSz="914363"/>
            <a:r>
              <a:rPr lang="de-DE" dirty="0" smtClean="0">
                <a:solidFill>
                  <a:schemeClr val="bg1"/>
                </a:solidFill>
                <a:latin typeface="Segoe Light" pitchFamily="34" charset="0"/>
              </a:rPr>
              <a:t>Service Layer</a:t>
            </a:r>
            <a:endParaRPr lang="de-DE" dirty="0">
              <a:solidFill>
                <a:schemeClr val="bg1"/>
              </a:solidFill>
              <a:latin typeface="Segoe Light" pitchFamily="34" charset="0"/>
            </a:endParaRPr>
          </a:p>
        </p:txBody>
      </p:sp>
      <p:sp>
        <p:nvSpPr>
          <p:cNvPr id="11" name="TextBox 10"/>
          <p:cNvSpPr txBox="1"/>
          <p:nvPr/>
        </p:nvSpPr>
        <p:spPr>
          <a:xfrm>
            <a:off x="465940" y="2709144"/>
            <a:ext cx="486244" cy="1152251"/>
          </a:xfrm>
          <a:prstGeom prst="rect">
            <a:avLst/>
          </a:prstGeom>
          <a:noFill/>
        </p:spPr>
        <p:txBody>
          <a:bodyPr vert="vert270" wrap="square" lIns="0" tIns="0" rIns="0" bIns="0" rtlCol="0">
            <a:noAutofit/>
          </a:bodyPr>
          <a:lstStyle>
            <a:defPPr>
              <a:defRPr lang="de-DE"/>
            </a:defPPr>
            <a:lvl1pPr algn="ctr">
              <a:defRPr sz="1400">
                <a:latin typeface="Segoe UI Light" pitchFamily="34" charset="0"/>
              </a:defRPr>
            </a:lvl1pPr>
          </a:lstStyle>
          <a:p>
            <a:pPr defTabSz="914363"/>
            <a:r>
              <a:rPr lang="de-DE" dirty="0" smtClean="0">
                <a:solidFill>
                  <a:schemeClr val="bg1"/>
                </a:solidFill>
                <a:latin typeface="Segoe Light" pitchFamily="34" charset="0"/>
              </a:rPr>
              <a:t>Integration Layer</a:t>
            </a:r>
            <a:endParaRPr lang="de-DE" dirty="0">
              <a:solidFill>
                <a:schemeClr val="bg1"/>
              </a:solidFill>
              <a:latin typeface="Segoe Light" pitchFamily="34" charset="0"/>
            </a:endParaRPr>
          </a:p>
        </p:txBody>
      </p:sp>
      <p:cxnSp>
        <p:nvCxnSpPr>
          <p:cNvPr id="12" name="Straight Connector 11"/>
          <p:cNvCxnSpPr/>
          <p:nvPr/>
        </p:nvCxnSpPr>
        <p:spPr>
          <a:xfrm flipH="1">
            <a:off x="465942" y="2635798"/>
            <a:ext cx="8373970"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73013" y="1413243"/>
            <a:ext cx="486244" cy="1151861"/>
          </a:xfrm>
          <a:prstGeom prst="rect">
            <a:avLst/>
          </a:prstGeom>
          <a:noFill/>
        </p:spPr>
        <p:txBody>
          <a:bodyPr vert="vert270" wrap="square" lIns="0" tIns="0" rIns="0" bIns="0" rtlCol="0">
            <a:noAutofit/>
          </a:bodyPr>
          <a:lstStyle>
            <a:defPPr>
              <a:defRPr lang="de-DE"/>
            </a:defPPr>
            <a:lvl1pPr algn="ctr">
              <a:defRPr sz="1400">
                <a:latin typeface="Segoe UI Light" pitchFamily="34" charset="0"/>
              </a:defRPr>
            </a:lvl1pPr>
          </a:lstStyle>
          <a:p>
            <a:pPr defTabSz="914363"/>
            <a:r>
              <a:rPr lang="de-DE" dirty="0">
                <a:solidFill>
                  <a:schemeClr val="bg1"/>
                </a:solidFill>
                <a:latin typeface="Segoe Light" pitchFamily="34" charset="0"/>
              </a:rPr>
              <a:t>Client </a:t>
            </a:r>
            <a:r>
              <a:rPr lang="de-DE" dirty="0" smtClean="0">
                <a:solidFill>
                  <a:schemeClr val="bg1"/>
                </a:solidFill>
                <a:latin typeface="Segoe Light" pitchFamily="34" charset="0"/>
              </a:rPr>
              <a:t>Layer</a:t>
            </a:r>
            <a:endParaRPr lang="de-DE" dirty="0">
              <a:solidFill>
                <a:schemeClr val="bg1"/>
              </a:solidFill>
              <a:latin typeface="Segoe Light" pitchFamily="34" charset="0"/>
            </a:endParaRPr>
          </a:p>
        </p:txBody>
      </p:sp>
      <p:cxnSp>
        <p:nvCxnSpPr>
          <p:cNvPr id="10" name="Straight Connector 9"/>
          <p:cNvCxnSpPr/>
          <p:nvPr/>
        </p:nvCxnSpPr>
        <p:spPr>
          <a:xfrm flipH="1">
            <a:off x="473014" y="3931642"/>
            <a:ext cx="8367128"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473014" y="5227486"/>
            <a:ext cx="8366898"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nvGrpSpPr>
          <p:cNvPr id="233" name="Group 232"/>
          <p:cNvGrpSpPr/>
          <p:nvPr/>
        </p:nvGrpSpPr>
        <p:grpSpPr>
          <a:xfrm>
            <a:off x="1598782" y="1482582"/>
            <a:ext cx="7307878" cy="932558"/>
            <a:chOff x="2131153" y="1482582"/>
            <a:chExt cx="9741299" cy="932558"/>
          </a:xfrm>
        </p:grpSpPr>
        <p:grpSp>
          <p:nvGrpSpPr>
            <p:cNvPr id="14" name="Group 13"/>
            <p:cNvGrpSpPr/>
            <p:nvPr/>
          </p:nvGrpSpPr>
          <p:grpSpPr>
            <a:xfrm>
              <a:off x="4294104" y="1545697"/>
              <a:ext cx="1096994" cy="822960"/>
              <a:chOff x="2411976" y="1401241"/>
              <a:chExt cx="1096851" cy="823150"/>
            </a:xfrm>
          </p:grpSpPr>
          <p:sp>
            <p:nvSpPr>
              <p:cNvPr id="15" name="Rectangle 14"/>
              <p:cNvSpPr/>
              <p:nvPr/>
            </p:nvSpPr>
            <p:spPr>
              <a:xfrm>
                <a:off x="2411976" y="1401241"/>
                <a:ext cx="1096851" cy="8231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b"/>
              <a:lstStyle/>
              <a:p>
                <a:pPr defTabSz="914363"/>
                <a:r>
                  <a:rPr lang="de-DE" sz="1100" dirty="0" smtClean="0">
                    <a:solidFill>
                      <a:srgbClr val="FFFFFF"/>
                    </a:solidFill>
                  </a:rPr>
                  <a:t>PC</a:t>
                </a:r>
                <a:endParaRPr lang="de-DE" sz="1100" dirty="0">
                  <a:solidFill>
                    <a:srgbClr val="FFFFFF"/>
                  </a:solidFill>
                </a:endParaRPr>
              </a:p>
            </p:txBody>
          </p:sp>
          <p:grpSp>
            <p:nvGrpSpPr>
              <p:cNvPr id="16" name="Group 15"/>
              <p:cNvGrpSpPr/>
              <p:nvPr/>
            </p:nvGrpSpPr>
            <p:grpSpPr>
              <a:xfrm>
                <a:off x="2732319" y="1507508"/>
                <a:ext cx="615545" cy="366001"/>
                <a:chOff x="2659458" y="1484784"/>
                <a:chExt cx="726623" cy="432048"/>
              </a:xfrm>
            </p:grpSpPr>
            <p:sp>
              <p:nvSpPr>
                <p:cNvPr id="17" name="Rounded Rectangle 16"/>
                <p:cNvSpPr/>
                <p:nvPr/>
              </p:nvSpPr>
              <p:spPr>
                <a:xfrm>
                  <a:off x="2769682" y="1484784"/>
                  <a:ext cx="506174" cy="351276"/>
                </a:xfrm>
                <a:prstGeom prst="roundRect">
                  <a:avLst>
                    <a:gd name="adj" fmla="val 6725"/>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rgbClr val="FFFFFF"/>
                    </a:solidFill>
                  </a:endParaRPr>
                </a:p>
              </p:txBody>
            </p:sp>
            <p:sp>
              <p:nvSpPr>
                <p:cNvPr id="18" name="Freeform 17"/>
                <p:cNvSpPr/>
                <p:nvPr/>
              </p:nvSpPr>
              <p:spPr>
                <a:xfrm>
                  <a:off x="2659458" y="1868789"/>
                  <a:ext cx="726623" cy="48043"/>
                </a:xfrm>
                <a:custGeom>
                  <a:avLst/>
                  <a:gdLst>
                    <a:gd name="connsiteX0" fmla="*/ 362677 w 4200579"/>
                    <a:gd name="connsiteY0" fmla="*/ 22824 h 249330"/>
                    <a:gd name="connsiteX1" fmla="*/ 3829596 w 4200579"/>
                    <a:gd name="connsiteY1" fmla="*/ 27158 h 249330"/>
                    <a:gd name="connsiteX2" fmla="*/ 3725588 w 4200579"/>
                    <a:gd name="connsiteY2" fmla="*/ 226506 h 249330"/>
                    <a:gd name="connsiteX3" fmla="*/ 484019 w 4200579"/>
                    <a:gd name="connsiteY3" fmla="*/ 222172 h 249330"/>
                    <a:gd name="connsiteX4" fmla="*/ 362677 w 4200579"/>
                    <a:gd name="connsiteY4" fmla="*/ 22824 h 249330"/>
                    <a:gd name="connsiteX0" fmla="*/ 362677 w 4200579"/>
                    <a:gd name="connsiteY0" fmla="*/ 22824 h 249330"/>
                    <a:gd name="connsiteX1" fmla="*/ 3829596 w 4200579"/>
                    <a:gd name="connsiteY1" fmla="*/ 27158 h 249330"/>
                    <a:gd name="connsiteX2" fmla="*/ 3725588 w 4200579"/>
                    <a:gd name="connsiteY2" fmla="*/ 226506 h 249330"/>
                    <a:gd name="connsiteX3" fmla="*/ 484019 w 4200579"/>
                    <a:gd name="connsiteY3" fmla="*/ 222172 h 249330"/>
                    <a:gd name="connsiteX4" fmla="*/ 362677 w 4200579"/>
                    <a:gd name="connsiteY4" fmla="*/ 22824 h 249330"/>
                    <a:gd name="connsiteX0" fmla="*/ 362677 w 4200579"/>
                    <a:gd name="connsiteY0" fmla="*/ 14136 h 240642"/>
                    <a:gd name="connsiteX1" fmla="*/ 3829596 w 4200579"/>
                    <a:gd name="connsiteY1" fmla="*/ 18470 h 240642"/>
                    <a:gd name="connsiteX2" fmla="*/ 3725588 w 4200579"/>
                    <a:gd name="connsiteY2" fmla="*/ 217818 h 240642"/>
                    <a:gd name="connsiteX3" fmla="*/ 484019 w 4200579"/>
                    <a:gd name="connsiteY3" fmla="*/ 213484 h 240642"/>
                    <a:gd name="connsiteX4" fmla="*/ 362677 w 4200579"/>
                    <a:gd name="connsiteY4" fmla="*/ 14136 h 240642"/>
                    <a:gd name="connsiteX0" fmla="*/ 362677 w 4003967"/>
                    <a:gd name="connsiteY0" fmla="*/ 14136 h 240642"/>
                    <a:gd name="connsiteX1" fmla="*/ 3829596 w 4003967"/>
                    <a:gd name="connsiteY1" fmla="*/ 18470 h 240642"/>
                    <a:gd name="connsiteX2" fmla="*/ 3725588 w 4003967"/>
                    <a:gd name="connsiteY2" fmla="*/ 217818 h 240642"/>
                    <a:gd name="connsiteX3" fmla="*/ 484019 w 4003967"/>
                    <a:gd name="connsiteY3" fmla="*/ 213484 h 240642"/>
                    <a:gd name="connsiteX4" fmla="*/ 362677 w 4003967"/>
                    <a:gd name="connsiteY4" fmla="*/ 14136 h 240642"/>
                    <a:gd name="connsiteX0" fmla="*/ 362677 w 3958600"/>
                    <a:gd name="connsiteY0" fmla="*/ 14136 h 240642"/>
                    <a:gd name="connsiteX1" fmla="*/ 3829596 w 3958600"/>
                    <a:gd name="connsiteY1" fmla="*/ 18470 h 240642"/>
                    <a:gd name="connsiteX2" fmla="*/ 3725588 w 3958600"/>
                    <a:gd name="connsiteY2" fmla="*/ 217818 h 240642"/>
                    <a:gd name="connsiteX3" fmla="*/ 484019 w 3958600"/>
                    <a:gd name="connsiteY3" fmla="*/ 213484 h 240642"/>
                    <a:gd name="connsiteX4" fmla="*/ 362677 w 3958600"/>
                    <a:gd name="connsiteY4" fmla="*/ 14136 h 240642"/>
                    <a:gd name="connsiteX0" fmla="*/ 362677 w 4003967"/>
                    <a:gd name="connsiteY0" fmla="*/ 14136 h 240642"/>
                    <a:gd name="connsiteX1" fmla="*/ 3829596 w 4003967"/>
                    <a:gd name="connsiteY1" fmla="*/ 18470 h 240642"/>
                    <a:gd name="connsiteX2" fmla="*/ 3725588 w 4003967"/>
                    <a:gd name="connsiteY2" fmla="*/ 217818 h 240642"/>
                    <a:gd name="connsiteX3" fmla="*/ 484019 w 4003967"/>
                    <a:gd name="connsiteY3" fmla="*/ 213484 h 240642"/>
                    <a:gd name="connsiteX4" fmla="*/ 362677 w 4003967"/>
                    <a:gd name="connsiteY4" fmla="*/ 14136 h 240642"/>
                    <a:gd name="connsiteX0" fmla="*/ 362677 w 3829745"/>
                    <a:gd name="connsiteY0" fmla="*/ 14136 h 230345"/>
                    <a:gd name="connsiteX1" fmla="*/ 3829596 w 3829745"/>
                    <a:gd name="connsiteY1" fmla="*/ 18470 h 230345"/>
                    <a:gd name="connsiteX2" fmla="*/ 3725588 w 3829745"/>
                    <a:gd name="connsiteY2" fmla="*/ 217818 h 230345"/>
                    <a:gd name="connsiteX3" fmla="*/ 484019 w 3829745"/>
                    <a:gd name="connsiteY3" fmla="*/ 213484 h 230345"/>
                    <a:gd name="connsiteX4" fmla="*/ 362677 w 3829745"/>
                    <a:gd name="connsiteY4" fmla="*/ 14136 h 230345"/>
                    <a:gd name="connsiteX0" fmla="*/ 236248 w 3703316"/>
                    <a:gd name="connsiteY0" fmla="*/ 14136 h 218225"/>
                    <a:gd name="connsiteX1" fmla="*/ 3703167 w 3703316"/>
                    <a:gd name="connsiteY1" fmla="*/ 18470 h 218225"/>
                    <a:gd name="connsiteX2" fmla="*/ 3599159 w 3703316"/>
                    <a:gd name="connsiteY2" fmla="*/ 217818 h 218225"/>
                    <a:gd name="connsiteX3" fmla="*/ 357590 w 3703316"/>
                    <a:gd name="connsiteY3" fmla="*/ 213484 h 218225"/>
                    <a:gd name="connsiteX4" fmla="*/ 236248 w 3703316"/>
                    <a:gd name="connsiteY4" fmla="*/ 14136 h 218225"/>
                    <a:gd name="connsiteX0" fmla="*/ 236248 w 3703316"/>
                    <a:gd name="connsiteY0" fmla="*/ 14136 h 218225"/>
                    <a:gd name="connsiteX1" fmla="*/ 3703167 w 3703316"/>
                    <a:gd name="connsiteY1" fmla="*/ 18470 h 218225"/>
                    <a:gd name="connsiteX2" fmla="*/ 3599159 w 3703316"/>
                    <a:gd name="connsiteY2" fmla="*/ 217818 h 218225"/>
                    <a:gd name="connsiteX3" fmla="*/ 357590 w 3703316"/>
                    <a:gd name="connsiteY3" fmla="*/ 213484 h 218225"/>
                    <a:gd name="connsiteX4" fmla="*/ 236248 w 3703316"/>
                    <a:gd name="connsiteY4" fmla="*/ 14136 h 218225"/>
                    <a:gd name="connsiteX0" fmla="*/ 152 w 3467220"/>
                    <a:gd name="connsiteY0" fmla="*/ 14136 h 218225"/>
                    <a:gd name="connsiteX1" fmla="*/ 3467071 w 3467220"/>
                    <a:gd name="connsiteY1" fmla="*/ 18470 h 218225"/>
                    <a:gd name="connsiteX2" fmla="*/ 3363063 w 3467220"/>
                    <a:gd name="connsiteY2" fmla="*/ 217818 h 218225"/>
                    <a:gd name="connsiteX3" fmla="*/ 121494 w 3467220"/>
                    <a:gd name="connsiteY3" fmla="*/ 213484 h 218225"/>
                    <a:gd name="connsiteX4" fmla="*/ 152 w 3467220"/>
                    <a:gd name="connsiteY4" fmla="*/ 14136 h 218225"/>
                    <a:gd name="connsiteX0" fmla="*/ 152 w 3467220"/>
                    <a:gd name="connsiteY0" fmla="*/ 0 h 204089"/>
                    <a:gd name="connsiteX1" fmla="*/ 3467071 w 3467220"/>
                    <a:gd name="connsiteY1" fmla="*/ 4334 h 204089"/>
                    <a:gd name="connsiteX2" fmla="*/ 3363063 w 3467220"/>
                    <a:gd name="connsiteY2" fmla="*/ 203682 h 204089"/>
                    <a:gd name="connsiteX3" fmla="*/ 121494 w 3467220"/>
                    <a:gd name="connsiteY3" fmla="*/ 199348 h 204089"/>
                    <a:gd name="connsiteX4" fmla="*/ 152 w 3467220"/>
                    <a:gd name="connsiteY4" fmla="*/ 0 h 204089"/>
                    <a:gd name="connsiteX0" fmla="*/ 0 w 3467068"/>
                    <a:gd name="connsiteY0" fmla="*/ 0 h 204089"/>
                    <a:gd name="connsiteX1" fmla="*/ 3466919 w 3467068"/>
                    <a:gd name="connsiteY1" fmla="*/ 4334 h 204089"/>
                    <a:gd name="connsiteX2" fmla="*/ 3362911 w 3467068"/>
                    <a:gd name="connsiteY2" fmla="*/ 203682 h 204089"/>
                    <a:gd name="connsiteX3" fmla="*/ 121342 w 3467068"/>
                    <a:gd name="connsiteY3" fmla="*/ 199348 h 204089"/>
                    <a:gd name="connsiteX4" fmla="*/ 0 w 3467068"/>
                    <a:gd name="connsiteY4" fmla="*/ 0 h 204089"/>
                    <a:gd name="connsiteX0" fmla="*/ 0 w 3467068"/>
                    <a:gd name="connsiteY0" fmla="*/ 0 h 204089"/>
                    <a:gd name="connsiteX1" fmla="*/ 3466919 w 3467068"/>
                    <a:gd name="connsiteY1" fmla="*/ 4334 h 204089"/>
                    <a:gd name="connsiteX2" fmla="*/ 3362911 w 3467068"/>
                    <a:gd name="connsiteY2" fmla="*/ 203682 h 204089"/>
                    <a:gd name="connsiteX3" fmla="*/ 121342 w 3467068"/>
                    <a:gd name="connsiteY3" fmla="*/ 199348 h 204089"/>
                    <a:gd name="connsiteX4" fmla="*/ 0 w 3467068"/>
                    <a:gd name="connsiteY4" fmla="*/ 0 h 204089"/>
                    <a:gd name="connsiteX0" fmla="*/ 0 w 3467068"/>
                    <a:gd name="connsiteY0" fmla="*/ 2443 h 206532"/>
                    <a:gd name="connsiteX1" fmla="*/ 3466919 w 3467068"/>
                    <a:gd name="connsiteY1" fmla="*/ 6777 h 206532"/>
                    <a:gd name="connsiteX2" fmla="*/ 3362911 w 3467068"/>
                    <a:gd name="connsiteY2" fmla="*/ 206125 h 206532"/>
                    <a:gd name="connsiteX3" fmla="*/ 121342 w 3467068"/>
                    <a:gd name="connsiteY3" fmla="*/ 201791 h 206532"/>
                    <a:gd name="connsiteX4" fmla="*/ 0 w 3467068"/>
                    <a:gd name="connsiteY4" fmla="*/ 2443 h 206532"/>
                    <a:gd name="connsiteX0" fmla="*/ 0 w 3467068"/>
                    <a:gd name="connsiteY0" fmla="*/ 0 h 204089"/>
                    <a:gd name="connsiteX1" fmla="*/ 3466919 w 3467068"/>
                    <a:gd name="connsiteY1" fmla="*/ 4334 h 204089"/>
                    <a:gd name="connsiteX2" fmla="*/ 3362911 w 3467068"/>
                    <a:gd name="connsiteY2" fmla="*/ 203682 h 204089"/>
                    <a:gd name="connsiteX3" fmla="*/ 121342 w 3467068"/>
                    <a:gd name="connsiteY3" fmla="*/ 199348 h 204089"/>
                    <a:gd name="connsiteX4" fmla="*/ 0 w 3467068"/>
                    <a:gd name="connsiteY4" fmla="*/ 0 h 20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7068" h="204089">
                      <a:moveTo>
                        <a:pt x="0" y="0"/>
                      </a:moveTo>
                      <a:lnTo>
                        <a:pt x="3466919" y="4334"/>
                      </a:lnTo>
                      <a:cubicBezTo>
                        <a:pt x="3468363" y="128111"/>
                        <a:pt x="3461140" y="201515"/>
                        <a:pt x="3362911" y="203682"/>
                      </a:cubicBezTo>
                      <a:cubicBezTo>
                        <a:pt x="3264682" y="205849"/>
                        <a:pt x="207292" y="198626"/>
                        <a:pt x="121342" y="199348"/>
                      </a:cubicBezTo>
                      <a:cubicBezTo>
                        <a:pt x="35392" y="200070"/>
                        <a:pt x="1249" y="147550"/>
                        <a:pt x="0" y="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endParaRPr lang="de-DE" sz="1600">
                    <a:solidFill>
                      <a:srgbClr val="FFFFFF"/>
                    </a:solidFill>
                  </a:endParaRPr>
                </a:p>
              </p:txBody>
            </p:sp>
            <p:sp>
              <p:nvSpPr>
                <p:cNvPr id="19" name="Rounded Rectangle 18"/>
                <p:cNvSpPr/>
                <p:nvPr/>
              </p:nvSpPr>
              <p:spPr>
                <a:xfrm>
                  <a:off x="2806745" y="1513927"/>
                  <a:ext cx="432048" cy="289109"/>
                </a:xfrm>
                <a:prstGeom prst="roundRect">
                  <a:avLst>
                    <a:gd name="adj" fmla="val 672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rgbClr val="FFFFFF"/>
                    </a:solidFill>
                  </a:endParaRPr>
                </a:p>
              </p:txBody>
            </p:sp>
          </p:grpSp>
        </p:grpSp>
        <p:grpSp>
          <p:nvGrpSpPr>
            <p:cNvPr id="20" name="Group 19"/>
            <p:cNvGrpSpPr/>
            <p:nvPr/>
          </p:nvGrpSpPr>
          <p:grpSpPr>
            <a:xfrm>
              <a:off x="8624120" y="1545698"/>
              <a:ext cx="1096994" cy="822960"/>
              <a:chOff x="3496210" y="1401242"/>
              <a:chExt cx="1096851" cy="823150"/>
            </a:xfrm>
          </p:grpSpPr>
          <p:sp>
            <p:nvSpPr>
              <p:cNvPr id="21" name="Rectangle 20"/>
              <p:cNvSpPr/>
              <p:nvPr/>
            </p:nvSpPr>
            <p:spPr>
              <a:xfrm>
                <a:off x="3496210" y="1401242"/>
                <a:ext cx="1096851" cy="8231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b"/>
              <a:lstStyle/>
              <a:p>
                <a:pPr defTabSz="914363"/>
                <a:r>
                  <a:rPr lang="de-DE" sz="1100" dirty="0" smtClean="0">
                    <a:solidFill>
                      <a:srgbClr val="FFFFFF"/>
                    </a:solidFill>
                  </a:rPr>
                  <a:t>Games</a:t>
                </a:r>
                <a:br>
                  <a:rPr lang="de-DE" sz="1100" dirty="0" smtClean="0">
                    <a:solidFill>
                      <a:srgbClr val="FFFFFF"/>
                    </a:solidFill>
                  </a:rPr>
                </a:br>
                <a:r>
                  <a:rPr lang="de-DE" sz="1100" dirty="0" smtClean="0">
                    <a:solidFill>
                      <a:srgbClr val="FFFFFF"/>
                    </a:solidFill>
                  </a:rPr>
                  <a:t>Console</a:t>
                </a:r>
                <a:endParaRPr lang="de-DE" sz="1100" dirty="0">
                  <a:solidFill>
                    <a:srgbClr val="FFFFFF"/>
                  </a:solidFill>
                </a:endParaRPr>
              </a:p>
            </p:txBody>
          </p:sp>
          <p:grpSp>
            <p:nvGrpSpPr>
              <p:cNvPr id="22" name="Group 21"/>
              <p:cNvGrpSpPr/>
              <p:nvPr/>
            </p:nvGrpSpPr>
            <p:grpSpPr>
              <a:xfrm>
                <a:off x="4211960" y="1482862"/>
                <a:ext cx="155448" cy="505978"/>
                <a:chOff x="3456491" y="4333616"/>
                <a:chExt cx="467437" cy="1521488"/>
              </a:xfrm>
            </p:grpSpPr>
            <p:sp>
              <p:nvSpPr>
                <p:cNvPr id="31" name="Rounded Rectangle 55"/>
                <p:cNvSpPr/>
                <p:nvPr/>
              </p:nvSpPr>
              <p:spPr>
                <a:xfrm>
                  <a:off x="3456491" y="4333616"/>
                  <a:ext cx="467437" cy="1521488"/>
                </a:xfrm>
                <a:custGeom>
                  <a:avLst/>
                  <a:gdLst>
                    <a:gd name="connsiteX0" fmla="*/ 0 w 467437"/>
                    <a:gd name="connsiteY0" fmla="*/ 40807 h 1521488"/>
                    <a:gd name="connsiteX1" fmla="*/ 40807 w 467437"/>
                    <a:gd name="connsiteY1" fmla="*/ 0 h 1521488"/>
                    <a:gd name="connsiteX2" fmla="*/ 426630 w 467437"/>
                    <a:gd name="connsiteY2" fmla="*/ 0 h 1521488"/>
                    <a:gd name="connsiteX3" fmla="*/ 467437 w 467437"/>
                    <a:gd name="connsiteY3" fmla="*/ 40807 h 1521488"/>
                    <a:gd name="connsiteX4" fmla="*/ 467437 w 467437"/>
                    <a:gd name="connsiteY4" fmla="*/ 1480681 h 1521488"/>
                    <a:gd name="connsiteX5" fmla="*/ 426630 w 467437"/>
                    <a:gd name="connsiteY5" fmla="*/ 1521488 h 1521488"/>
                    <a:gd name="connsiteX6" fmla="*/ 40807 w 467437"/>
                    <a:gd name="connsiteY6" fmla="*/ 1521488 h 1521488"/>
                    <a:gd name="connsiteX7" fmla="*/ 0 w 467437"/>
                    <a:gd name="connsiteY7" fmla="*/ 1480681 h 1521488"/>
                    <a:gd name="connsiteX8" fmla="*/ 0 w 467437"/>
                    <a:gd name="connsiteY8" fmla="*/ 40807 h 1521488"/>
                    <a:gd name="connsiteX0" fmla="*/ 0 w 467437"/>
                    <a:gd name="connsiteY0" fmla="*/ 40807 h 1521488"/>
                    <a:gd name="connsiteX1" fmla="*/ 40807 w 467437"/>
                    <a:gd name="connsiteY1" fmla="*/ 0 h 1521488"/>
                    <a:gd name="connsiteX2" fmla="*/ 426630 w 467437"/>
                    <a:gd name="connsiteY2" fmla="*/ 0 h 1521488"/>
                    <a:gd name="connsiteX3" fmla="*/ 467437 w 467437"/>
                    <a:gd name="connsiteY3" fmla="*/ 40807 h 1521488"/>
                    <a:gd name="connsiteX4" fmla="*/ 467437 w 467437"/>
                    <a:gd name="connsiteY4" fmla="*/ 1480681 h 1521488"/>
                    <a:gd name="connsiteX5" fmla="*/ 426630 w 467437"/>
                    <a:gd name="connsiteY5" fmla="*/ 1521488 h 1521488"/>
                    <a:gd name="connsiteX6" fmla="*/ 40807 w 467437"/>
                    <a:gd name="connsiteY6" fmla="*/ 1521488 h 1521488"/>
                    <a:gd name="connsiteX7" fmla="*/ 0 w 467437"/>
                    <a:gd name="connsiteY7" fmla="*/ 1480681 h 1521488"/>
                    <a:gd name="connsiteX8" fmla="*/ 0 w 467437"/>
                    <a:gd name="connsiteY8" fmla="*/ 40807 h 1521488"/>
                    <a:gd name="connsiteX0" fmla="*/ 746 w 468183"/>
                    <a:gd name="connsiteY0" fmla="*/ 40807 h 1521488"/>
                    <a:gd name="connsiteX1" fmla="*/ 41553 w 468183"/>
                    <a:gd name="connsiteY1" fmla="*/ 0 h 1521488"/>
                    <a:gd name="connsiteX2" fmla="*/ 427376 w 468183"/>
                    <a:gd name="connsiteY2" fmla="*/ 0 h 1521488"/>
                    <a:gd name="connsiteX3" fmla="*/ 468183 w 468183"/>
                    <a:gd name="connsiteY3" fmla="*/ 40807 h 1521488"/>
                    <a:gd name="connsiteX4" fmla="*/ 468183 w 468183"/>
                    <a:gd name="connsiteY4" fmla="*/ 1480681 h 1521488"/>
                    <a:gd name="connsiteX5" fmla="*/ 427376 w 468183"/>
                    <a:gd name="connsiteY5" fmla="*/ 1521488 h 1521488"/>
                    <a:gd name="connsiteX6" fmla="*/ 41553 w 468183"/>
                    <a:gd name="connsiteY6" fmla="*/ 1521488 h 1521488"/>
                    <a:gd name="connsiteX7" fmla="*/ 746 w 468183"/>
                    <a:gd name="connsiteY7" fmla="*/ 1480681 h 1521488"/>
                    <a:gd name="connsiteX8" fmla="*/ 746 w 468183"/>
                    <a:gd name="connsiteY8" fmla="*/ 40807 h 1521488"/>
                    <a:gd name="connsiteX0" fmla="*/ 0 w 467437"/>
                    <a:gd name="connsiteY0" fmla="*/ 40807 h 1521488"/>
                    <a:gd name="connsiteX1" fmla="*/ 40807 w 467437"/>
                    <a:gd name="connsiteY1" fmla="*/ 0 h 1521488"/>
                    <a:gd name="connsiteX2" fmla="*/ 426630 w 467437"/>
                    <a:gd name="connsiteY2" fmla="*/ 0 h 1521488"/>
                    <a:gd name="connsiteX3" fmla="*/ 467437 w 467437"/>
                    <a:gd name="connsiteY3" fmla="*/ 40807 h 1521488"/>
                    <a:gd name="connsiteX4" fmla="*/ 467437 w 467437"/>
                    <a:gd name="connsiteY4" fmla="*/ 1480681 h 1521488"/>
                    <a:gd name="connsiteX5" fmla="*/ 426630 w 467437"/>
                    <a:gd name="connsiteY5" fmla="*/ 1521488 h 1521488"/>
                    <a:gd name="connsiteX6" fmla="*/ 40807 w 467437"/>
                    <a:gd name="connsiteY6" fmla="*/ 1521488 h 1521488"/>
                    <a:gd name="connsiteX7" fmla="*/ 0 w 467437"/>
                    <a:gd name="connsiteY7" fmla="*/ 1480681 h 1521488"/>
                    <a:gd name="connsiteX8" fmla="*/ 0 w 467437"/>
                    <a:gd name="connsiteY8" fmla="*/ 40807 h 1521488"/>
                    <a:gd name="connsiteX0" fmla="*/ 0 w 467437"/>
                    <a:gd name="connsiteY0" fmla="*/ 40807 h 1521488"/>
                    <a:gd name="connsiteX1" fmla="*/ 40807 w 467437"/>
                    <a:gd name="connsiteY1" fmla="*/ 0 h 1521488"/>
                    <a:gd name="connsiteX2" fmla="*/ 426630 w 467437"/>
                    <a:gd name="connsiteY2" fmla="*/ 0 h 1521488"/>
                    <a:gd name="connsiteX3" fmla="*/ 467437 w 467437"/>
                    <a:gd name="connsiteY3" fmla="*/ 40807 h 1521488"/>
                    <a:gd name="connsiteX4" fmla="*/ 467437 w 467437"/>
                    <a:gd name="connsiteY4" fmla="*/ 1480681 h 1521488"/>
                    <a:gd name="connsiteX5" fmla="*/ 426630 w 467437"/>
                    <a:gd name="connsiteY5" fmla="*/ 1521488 h 1521488"/>
                    <a:gd name="connsiteX6" fmla="*/ 40807 w 467437"/>
                    <a:gd name="connsiteY6" fmla="*/ 1521488 h 1521488"/>
                    <a:gd name="connsiteX7" fmla="*/ 0 w 467437"/>
                    <a:gd name="connsiteY7" fmla="*/ 1480681 h 1521488"/>
                    <a:gd name="connsiteX8" fmla="*/ 0 w 467437"/>
                    <a:gd name="connsiteY8" fmla="*/ 40807 h 1521488"/>
                    <a:gd name="connsiteX0" fmla="*/ 0 w 467437"/>
                    <a:gd name="connsiteY0" fmla="*/ 40807 h 1521488"/>
                    <a:gd name="connsiteX1" fmla="*/ 40807 w 467437"/>
                    <a:gd name="connsiteY1" fmla="*/ 0 h 1521488"/>
                    <a:gd name="connsiteX2" fmla="*/ 426630 w 467437"/>
                    <a:gd name="connsiteY2" fmla="*/ 0 h 1521488"/>
                    <a:gd name="connsiteX3" fmla="*/ 467437 w 467437"/>
                    <a:gd name="connsiteY3" fmla="*/ 40807 h 1521488"/>
                    <a:gd name="connsiteX4" fmla="*/ 467437 w 467437"/>
                    <a:gd name="connsiteY4" fmla="*/ 1480681 h 1521488"/>
                    <a:gd name="connsiteX5" fmla="*/ 426630 w 467437"/>
                    <a:gd name="connsiteY5" fmla="*/ 1521488 h 1521488"/>
                    <a:gd name="connsiteX6" fmla="*/ 40807 w 467437"/>
                    <a:gd name="connsiteY6" fmla="*/ 1521488 h 1521488"/>
                    <a:gd name="connsiteX7" fmla="*/ 0 w 467437"/>
                    <a:gd name="connsiteY7" fmla="*/ 1480681 h 1521488"/>
                    <a:gd name="connsiteX8" fmla="*/ 0 w 467437"/>
                    <a:gd name="connsiteY8" fmla="*/ 40807 h 1521488"/>
                    <a:gd name="connsiteX0" fmla="*/ 0 w 467437"/>
                    <a:gd name="connsiteY0" fmla="*/ 40807 h 1521488"/>
                    <a:gd name="connsiteX1" fmla="*/ 40807 w 467437"/>
                    <a:gd name="connsiteY1" fmla="*/ 0 h 1521488"/>
                    <a:gd name="connsiteX2" fmla="*/ 426630 w 467437"/>
                    <a:gd name="connsiteY2" fmla="*/ 0 h 1521488"/>
                    <a:gd name="connsiteX3" fmla="*/ 467437 w 467437"/>
                    <a:gd name="connsiteY3" fmla="*/ 40807 h 1521488"/>
                    <a:gd name="connsiteX4" fmla="*/ 467437 w 467437"/>
                    <a:gd name="connsiteY4" fmla="*/ 1480681 h 1521488"/>
                    <a:gd name="connsiteX5" fmla="*/ 426630 w 467437"/>
                    <a:gd name="connsiteY5" fmla="*/ 1521488 h 1521488"/>
                    <a:gd name="connsiteX6" fmla="*/ 40807 w 467437"/>
                    <a:gd name="connsiteY6" fmla="*/ 1521488 h 1521488"/>
                    <a:gd name="connsiteX7" fmla="*/ 0 w 467437"/>
                    <a:gd name="connsiteY7" fmla="*/ 1480681 h 1521488"/>
                    <a:gd name="connsiteX8" fmla="*/ 0 w 467437"/>
                    <a:gd name="connsiteY8" fmla="*/ 40807 h 1521488"/>
                    <a:gd name="connsiteX0" fmla="*/ 0 w 467437"/>
                    <a:gd name="connsiteY0" fmla="*/ 40807 h 1521488"/>
                    <a:gd name="connsiteX1" fmla="*/ 40807 w 467437"/>
                    <a:gd name="connsiteY1" fmla="*/ 0 h 1521488"/>
                    <a:gd name="connsiteX2" fmla="*/ 426630 w 467437"/>
                    <a:gd name="connsiteY2" fmla="*/ 0 h 1521488"/>
                    <a:gd name="connsiteX3" fmla="*/ 467437 w 467437"/>
                    <a:gd name="connsiteY3" fmla="*/ 40807 h 1521488"/>
                    <a:gd name="connsiteX4" fmla="*/ 467437 w 467437"/>
                    <a:gd name="connsiteY4" fmla="*/ 1480681 h 1521488"/>
                    <a:gd name="connsiteX5" fmla="*/ 426630 w 467437"/>
                    <a:gd name="connsiteY5" fmla="*/ 1521488 h 1521488"/>
                    <a:gd name="connsiteX6" fmla="*/ 40807 w 467437"/>
                    <a:gd name="connsiteY6" fmla="*/ 1521488 h 1521488"/>
                    <a:gd name="connsiteX7" fmla="*/ 0 w 467437"/>
                    <a:gd name="connsiteY7" fmla="*/ 1480681 h 1521488"/>
                    <a:gd name="connsiteX8" fmla="*/ 0 w 467437"/>
                    <a:gd name="connsiteY8" fmla="*/ 40807 h 1521488"/>
                    <a:gd name="connsiteX0" fmla="*/ 0 w 467437"/>
                    <a:gd name="connsiteY0" fmla="*/ 40807 h 1521488"/>
                    <a:gd name="connsiteX1" fmla="*/ 40807 w 467437"/>
                    <a:gd name="connsiteY1" fmla="*/ 0 h 1521488"/>
                    <a:gd name="connsiteX2" fmla="*/ 426630 w 467437"/>
                    <a:gd name="connsiteY2" fmla="*/ 0 h 1521488"/>
                    <a:gd name="connsiteX3" fmla="*/ 467437 w 467437"/>
                    <a:gd name="connsiteY3" fmla="*/ 40807 h 1521488"/>
                    <a:gd name="connsiteX4" fmla="*/ 467437 w 467437"/>
                    <a:gd name="connsiteY4" fmla="*/ 1480681 h 1521488"/>
                    <a:gd name="connsiteX5" fmla="*/ 426630 w 467437"/>
                    <a:gd name="connsiteY5" fmla="*/ 1521488 h 1521488"/>
                    <a:gd name="connsiteX6" fmla="*/ 40807 w 467437"/>
                    <a:gd name="connsiteY6" fmla="*/ 1521488 h 1521488"/>
                    <a:gd name="connsiteX7" fmla="*/ 0 w 467437"/>
                    <a:gd name="connsiteY7" fmla="*/ 1480681 h 1521488"/>
                    <a:gd name="connsiteX8" fmla="*/ 0 w 467437"/>
                    <a:gd name="connsiteY8" fmla="*/ 40807 h 1521488"/>
                    <a:gd name="connsiteX0" fmla="*/ 0 w 467437"/>
                    <a:gd name="connsiteY0" fmla="*/ 40807 h 1521488"/>
                    <a:gd name="connsiteX1" fmla="*/ 40807 w 467437"/>
                    <a:gd name="connsiteY1" fmla="*/ 0 h 1521488"/>
                    <a:gd name="connsiteX2" fmla="*/ 426630 w 467437"/>
                    <a:gd name="connsiteY2" fmla="*/ 0 h 1521488"/>
                    <a:gd name="connsiteX3" fmla="*/ 467437 w 467437"/>
                    <a:gd name="connsiteY3" fmla="*/ 40807 h 1521488"/>
                    <a:gd name="connsiteX4" fmla="*/ 467437 w 467437"/>
                    <a:gd name="connsiteY4" fmla="*/ 1480681 h 1521488"/>
                    <a:gd name="connsiteX5" fmla="*/ 426630 w 467437"/>
                    <a:gd name="connsiteY5" fmla="*/ 1521488 h 1521488"/>
                    <a:gd name="connsiteX6" fmla="*/ 40807 w 467437"/>
                    <a:gd name="connsiteY6" fmla="*/ 1521488 h 1521488"/>
                    <a:gd name="connsiteX7" fmla="*/ 0 w 467437"/>
                    <a:gd name="connsiteY7" fmla="*/ 1480681 h 1521488"/>
                    <a:gd name="connsiteX8" fmla="*/ 0 w 467437"/>
                    <a:gd name="connsiteY8" fmla="*/ 40807 h 1521488"/>
                    <a:gd name="connsiteX0" fmla="*/ 0 w 467437"/>
                    <a:gd name="connsiteY0" fmla="*/ 40807 h 1521488"/>
                    <a:gd name="connsiteX1" fmla="*/ 40807 w 467437"/>
                    <a:gd name="connsiteY1" fmla="*/ 0 h 1521488"/>
                    <a:gd name="connsiteX2" fmla="*/ 426630 w 467437"/>
                    <a:gd name="connsiteY2" fmla="*/ 0 h 1521488"/>
                    <a:gd name="connsiteX3" fmla="*/ 467437 w 467437"/>
                    <a:gd name="connsiteY3" fmla="*/ 40807 h 1521488"/>
                    <a:gd name="connsiteX4" fmla="*/ 467437 w 467437"/>
                    <a:gd name="connsiteY4" fmla="*/ 1480681 h 1521488"/>
                    <a:gd name="connsiteX5" fmla="*/ 426630 w 467437"/>
                    <a:gd name="connsiteY5" fmla="*/ 1521488 h 1521488"/>
                    <a:gd name="connsiteX6" fmla="*/ 40807 w 467437"/>
                    <a:gd name="connsiteY6" fmla="*/ 1521488 h 1521488"/>
                    <a:gd name="connsiteX7" fmla="*/ 0 w 467437"/>
                    <a:gd name="connsiteY7" fmla="*/ 1480681 h 1521488"/>
                    <a:gd name="connsiteX8" fmla="*/ 0 w 467437"/>
                    <a:gd name="connsiteY8" fmla="*/ 40807 h 1521488"/>
                    <a:gd name="connsiteX0" fmla="*/ 0 w 467437"/>
                    <a:gd name="connsiteY0" fmla="*/ 40807 h 1521488"/>
                    <a:gd name="connsiteX1" fmla="*/ 40807 w 467437"/>
                    <a:gd name="connsiteY1" fmla="*/ 0 h 1521488"/>
                    <a:gd name="connsiteX2" fmla="*/ 426630 w 467437"/>
                    <a:gd name="connsiteY2" fmla="*/ 0 h 1521488"/>
                    <a:gd name="connsiteX3" fmla="*/ 467437 w 467437"/>
                    <a:gd name="connsiteY3" fmla="*/ 40807 h 1521488"/>
                    <a:gd name="connsiteX4" fmla="*/ 467437 w 467437"/>
                    <a:gd name="connsiteY4" fmla="*/ 1480681 h 1521488"/>
                    <a:gd name="connsiteX5" fmla="*/ 426630 w 467437"/>
                    <a:gd name="connsiteY5" fmla="*/ 1521488 h 1521488"/>
                    <a:gd name="connsiteX6" fmla="*/ 40807 w 467437"/>
                    <a:gd name="connsiteY6" fmla="*/ 1521488 h 1521488"/>
                    <a:gd name="connsiteX7" fmla="*/ 0 w 467437"/>
                    <a:gd name="connsiteY7" fmla="*/ 1480681 h 1521488"/>
                    <a:gd name="connsiteX8" fmla="*/ 0 w 467437"/>
                    <a:gd name="connsiteY8" fmla="*/ 40807 h 1521488"/>
                    <a:gd name="connsiteX0" fmla="*/ 0 w 467437"/>
                    <a:gd name="connsiteY0" fmla="*/ 40807 h 1521488"/>
                    <a:gd name="connsiteX1" fmla="*/ 40807 w 467437"/>
                    <a:gd name="connsiteY1" fmla="*/ 0 h 1521488"/>
                    <a:gd name="connsiteX2" fmla="*/ 426630 w 467437"/>
                    <a:gd name="connsiteY2" fmla="*/ 0 h 1521488"/>
                    <a:gd name="connsiteX3" fmla="*/ 467437 w 467437"/>
                    <a:gd name="connsiteY3" fmla="*/ 40807 h 1521488"/>
                    <a:gd name="connsiteX4" fmla="*/ 467437 w 467437"/>
                    <a:gd name="connsiteY4" fmla="*/ 1480681 h 1521488"/>
                    <a:gd name="connsiteX5" fmla="*/ 426630 w 467437"/>
                    <a:gd name="connsiteY5" fmla="*/ 1521488 h 1521488"/>
                    <a:gd name="connsiteX6" fmla="*/ 40807 w 467437"/>
                    <a:gd name="connsiteY6" fmla="*/ 1521488 h 1521488"/>
                    <a:gd name="connsiteX7" fmla="*/ 0 w 467437"/>
                    <a:gd name="connsiteY7" fmla="*/ 1480681 h 1521488"/>
                    <a:gd name="connsiteX8" fmla="*/ 0 w 467437"/>
                    <a:gd name="connsiteY8" fmla="*/ 40807 h 1521488"/>
                    <a:gd name="connsiteX0" fmla="*/ 0 w 467437"/>
                    <a:gd name="connsiteY0" fmla="*/ 40807 h 1521488"/>
                    <a:gd name="connsiteX1" fmla="*/ 40807 w 467437"/>
                    <a:gd name="connsiteY1" fmla="*/ 0 h 1521488"/>
                    <a:gd name="connsiteX2" fmla="*/ 426630 w 467437"/>
                    <a:gd name="connsiteY2" fmla="*/ 0 h 1521488"/>
                    <a:gd name="connsiteX3" fmla="*/ 467437 w 467437"/>
                    <a:gd name="connsiteY3" fmla="*/ 40807 h 1521488"/>
                    <a:gd name="connsiteX4" fmla="*/ 467437 w 467437"/>
                    <a:gd name="connsiteY4" fmla="*/ 1480681 h 1521488"/>
                    <a:gd name="connsiteX5" fmla="*/ 426630 w 467437"/>
                    <a:gd name="connsiteY5" fmla="*/ 1521488 h 1521488"/>
                    <a:gd name="connsiteX6" fmla="*/ 40807 w 467437"/>
                    <a:gd name="connsiteY6" fmla="*/ 1521488 h 1521488"/>
                    <a:gd name="connsiteX7" fmla="*/ 0 w 467437"/>
                    <a:gd name="connsiteY7" fmla="*/ 1480681 h 1521488"/>
                    <a:gd name="connsiteX8" fmla="*/ 0 w 467437"/>
                    <a:gd name="connsiteY8" fmla="*/ 40807 h 152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437" h="1521488">
                      <a:moveTo>
                        <a:pt x="0" y="40807"/>
                      </a:moveTo>
                      <a:cubicBezTo>
                        <a:pt x="0" y="18270"/>
                        <a:pt x="18270" y="0"/>
                        <a:pt x="40807" y="0"/>
                      </a:cubicBezTo>
                      <a:lnTo>
                        <a:pt x="426630" y="0"/>
                      </a:lnTo>
                      <a:cubicBezTo>
                        <a:pt x="449167" y="0"/>
                        <a:pt x="467437" y="18270"/>
                        <a:pt x="467437" y="40807"/>
                      </a:cubicBezTo>
                      <a:cubicBezTo>
                        <a:pt x="448387" y="758889"/>
                        <a:pt x="429338" y="1100735"/>
                        <a:pt x="467437" y="1480681"/>
                      </a:cubicBezTo>
                      <a:cubicBezTo>
                        <a:pt x="467437" y="1503218"/>
                        <a:pt x="449167" y="1521488"/>
                        <a:pt x="426630" y="1521488"/>
                      </a:cubicBezTo>
                      <a:lnTo>
                        <a:pt x="40807" y="1521488"/>
                      </a:lnTo>
                      <a:cubicBezTo>
                        <a:pt x="18270" y="1521488"/>
                        <a:pt x="0" y="1503218"/>
                        <a:pt x="0" y="1480681"/>
                      </a:cubicBezTo>
                      <a:cubicBezTo>
                        <a:pt x="40824" y="1114838"/>
                        <a:pt x="26536" y="763836"/>
                        <a:pt x="0" y="40807"/>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endParaRPr lang="de-DE" sz="1600">
                    <a:solidFill>
                      <a:srgbClr val="FFFFFF"/>
                    </a:solidFill>
                  </a:endParaRPr>
                </a:p>
              </p:txBody>
            </p:sp>
            <p:sp>
              <p:nvSpPr>
                <p:cNvPr id="32" name="Rectangle 31"/>
                <p:cNvSpPr/>
                <p:nvPr/>
              </p:nvSpPr>
              <p:spPr>
                <a:xfrm>
                  <a:off x="3744849" y="4483142"/>
                  <a:ext cx="58200" cy="6549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endParaRPr lang="de-DE" sz="1600">
                    <a:solidFill>
                      <a:srgbClr val="FFFFFF"/>
                    </a:solidFill>
                  </a:endParaRPr>
                </a:p>
              </p:txBody>
            </p:sp>
            <p:sp>
              <p:nvSpPr>
                <p:cNvPr id="33" name="Oval 32"/>
                <p:cNvSpPr/>
                <p:nvPr/>
              </p:nvSpPr>
              <p:spPr>
                <a:xfrm>
                  <a:off x="3588195" y="5292920"/>
                  <a:ext cx="204027" cy="18826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endParaRPr lang="de-DE" sz="1600">
                    <a:solidFill>
                      <a:srgbClr val="FFFFFF"/>
                    </a:solidFill>
                  </a:endParaRPr>
                </a:p>
              </p:txBody>
            </p:sp>
          </p:grpSp>
          <p:grpSp>
            <p:nvGrpSpPr>
              <p:cNvPr id="23" name="Group 22"/>
              <p:cNvGrpSpPr/>
              <p:nvPr/>
            </p:nvGrpSpPr>
            <p:grpSpPr>
              <a:xfrm rot="1334696">
                <a:off x="3838289" y="1554826"/>
                <a:ext cx="340490" cy="242236"/>
                <a:chOff x="6861511" y="1937920"/>
                <a:chExt cx="842838" cy="599625"/>
              </a:xfrm>
            </p:grpSpPr>
            <p:sp>
              <p:nvSpPr>
                <p:cNvPr id="24" name="Freeform 23"/>
                <p:cNvSpPr/>
                <p:nvPr/>
              </p:nvSpPr>
              <p:spPr>
                <a:xfrm>
                  <a:off x="6861511" y="1937920"/>
                  <a:ext cx="842838" cy="599625"/>
                </a:xfrm>
                <a:custGeom>
                  <a:avLst/>
                  <a:gdLst>
                    <a:gd name="connsiteX0" fmla="*/ 489179 w 1891907"/>
                    <a:gd name="connsiteY0" fmla="*/ 20804 h 1356406"/>
                    <a:gd name="connsiteX1" fmla="*/ 918116 w 1891907"/>
                    <a:gd name="connsiteY1" fmla="*/ 147157 h 1356406"/>
                    <a:gd name="connsiteX2" fmla="*/ 1420204 w 1891907"/>
                    <a:gd name="connsiteY2" fmla="*/ 24129 h 1356406"/>
                    <a:gd name="connsiteX3" fmla="*/ 1659611 w 1891907"/>
                    <a:gd name="connsiteY3" fmla="*/ 113907 h 1356406"/>
                    <a:gd name="connsiteX4" fmla="*/ 1889042 w 1891907"/>
                    <a:gd name="connsiteY4" fmla="*/ 1094808 h 1356406"/>
                    <a:gd name="connsiteX5" fmla="*/ 1729438 w 1891907"/>
                    <a:gd name="connsiteY5" fmla="*/ 1354165 h 1356406"/>
                    <a:gd name="connsiteX6" fmla="*/ 971317 w 1891907"/>
                    <a:gd name="connsiteY6" fmla="*/ 998381 h 1356406"/>
                    <a:gd name="connsiteX7" fmla="*/ 150020 w 1891907"/>
                    <a:gd name="connsiteY7" fmla="*/ 1350840 h 1356406"/>
                    <a:gd name="connsiteX8" fmla="*/ 7041 w 1891907"/>
                    <a:gd name="connsiteY8" fmla="*/ 915253 h 1356406"/>
                    <a:gd name="connsiteX9" fmla="*/ 246447 w 1891907"/>
                    <a:gd name="connsiteY9" fmla="*/ 110581 h 1356406"/>
                    <a:gd name="connsiteX10" fmla="*/ 489179 w 1891907"/>
                    <a:gd name="connsiteY10" fmla="*/ 20804 h 1356406"/>
                    <a:gd name="connsiteX0" fmla="*/ 489179 w 1891907"/>
                    <a:gd name="connsiteY0" fmla="*/ 13816 h 1349418"/>
                    <a:gd name="connsiteX1" fmla="*/ 918116 w 1891907"/>
                    <a:gd name="connsiteY1" fmla="*/ 140169 h 1349418"/>
                    <a:gd name="connsiteX2" fmla="*/ 1420204 w 1891907"/>
                    <a:gd name="connsiteY2" fmla="*/ 17141 h 1349418"/>
                    <a:gd name="connsiteX3" fmla="*/ 1659611 w 1891907"/>
                    <a:gd name="connsiteY3" fmla="*/ 106919 h 1349418"/>
                    <a:gd name="connsiteX4" fmla="*/ 1889042 w 1891907"/>
                    <a:gd name="connsiteY4" fmla="*/ 1087820 h 1349418"/>
                    <a:gd name="connsiteX5" fmla="*/ 1729438 w 1891907"/>
                    <a:gd name="connsiteY5" fmla="*/ 1347177 h 1349418"/>
                    <a:gd name="connsiteX6" fmla="*/ 971317 w 1891907"/>
                    <a:gd name="connsiteY6" fmla="*/ 991393 h 1349418"/>
                    <a:gd name="connsiteX7" fmla="*/ 150020 w 1891907"/>
                    <a:gd name="connsiteY7" fmla="*/ 1343852 h 1349418"/>
                    <a:gd name="connsiteX8" fmla="*/ 7041 w 1891907"/>
                    <a:gd name="connsiteY8" fmla="*/ 908265 h 1349418"/>
                    <a:gd name="connsiteX9" fmla="*/ 246447 w 1891907"/>
                    <a:gd name="connsiteY9" fmla="*/ 103593 h 1349418"/>
                    <a:gd name="connsiteX10" fmla="*/ 489179 w 1891907"/>
                    <a:gd name="connsiteY10" fmla="*/ 13816 h 1349418"/>
                    <a:gd name="connsiteX0" fmla="*/ 489179 w 1891907"/>
                    <a:gd name="connsiteY0" fmla="*/ 405 h 1336007"/>
                    <a:gd name="connsiteX1" fmla="*/ 918116 w 1891907"/>
                    <a:gd name="connsiteY1" fmla="*/ 126758 h 1336007"/>
                    <a:gd name="connsiteX2" fmla="*/ 1420204 w 1891907"/>
                    <a:gd name="connsiteY2" fmla="*/ 3730 h 1336007"/>
                    <a:gd name="connsiteX3" fmla="*/ 1659611 w 1891907"/>
                    <a:gd name="connsiteY3" fmla="*/ 93508 h 1336007"/>
                    <a:gd name="connsiteX4" fmla="*/ 1889042 w 1891907"/>
                    <a:gd name="connsiteY4" fmla="*/ 1074409 h 1336007"/>
                    <a:gd name="connsiteX5" fmla="*/ 1729438 w 1891907"/>
                    <a:gd name="connsiteY5" fmla="*/ 1333766 h 1336007"/>
                    <a:gd name="connsiteX6" fmla="*/ 971317 w 1891907"/>
                    <a:gd name="connsiteY6" fmla="*/ 977982 h 1336007"/>
                    <a:gd name="connsiteX7" fmla="*/ 150020 w 1891907"/>
                    <a:gd name="connsiteY7" fmla="*/ 1330441 h 1336007"/>
                    <a:gd name="connsiteX8" fmla="*/ 7041 w 1891907"/>
                    <a:gd name="connsiteY8" fmla="*/ 894854 h 1336007"/>
                    <a:gd name="connsiteX9" fmla="*/ 246447 w 1891907"/>
                    <a:gd name="connsiteY9" fmla="*/ 90182 h 1336007"/>
                    <a:gd name="connsiteX10" fmla="*/ 489179 w 1891907"/>
                    <a:gd name="connsiteY10" fmla="*/ 405 h 1336007"/>
                    <a:gd name="connsiteX0" fmla="*/ 489179 w 1891907"/>
                    <a:gd name="connsiteY0" fmla="*/ 405 h 1336007"/>
                    <a:gd name="connsiteX1" fmla="*/ 918116 w 1891907"/>
                    <a:gd name="connsiteY1" fmla="*/ 126758 h 1336007"/>
                    <a:gd name="connsiteX2" fmla="*/ 1420204 w 1891907"/>
                    <a:gd name="connsiteY2" fmla="*/ 3730 h 1336007"/>
                    <a:gd name="connsiteX3" fmla="*/ 1659611 w 1891907"/>
                    <a:gd name="connsiteY3" fmla="*/ 93508 h 1336007"/>
                    <a:gd name="connsiteX4" fmla="*/ 1889042 w 1891907"/>
                    <a:gd name="connsiteY4" fmla="*/ 1074409 h 1336007"/>
                    <a:gd name="connsiteX5" fmla="*/ 1729438 w 1891907"/>
                    <a:gd name="connsiteY5" fmla="*/ 1333766 h 1336007"/>
                    <a:gd name="connsiteX6" fmla="*/ 971317 w 1891907"/>
                    <a:gd name="connsiteY6" fmla="*/ 977982 h 1336007"/>
                    <a:gd name="connsiteX7" fmla="*/ 150020 w 1891907"/>
                    <a:gd name="connsiteY7" fmla="*/ 1330441 h 1336007"/>
                    <a:gd name="connsiteX8" fmla="*/ 7041 w 1891907"/>
                    <a:gd name="connsiteY8" fmla="*/ 894854 h 1336007"/>
                    <a:gd name="connsiteX9" fmla="*/ 246447 w 1891907"/>
                    <a:gd name="connsiteY9" fmla="*/ 90182 h 1336007"/>
                    <a:gd name="connsiteX10" fmla="*/ 489179 w 1891907"/>
                    <a:gd name="connsiteY10" fmla="*/ 405 h 1336007"/>
                    <a:gd name="connsiteX0" fmla="*/ 489179 w 1891907"/>
                    <a:gd name="connsiteY0" fmla="*/ 2 h 1335604"/>
                    <a:gd name="connsiteX1" fmla="*/ 918116 w 1891907"/>
                    <a:gd name="connsiteY1" fmla="*/ 126355 h 1335604"/>
                    <a:gd name="connsiteX2" fmla="*/ 1420204 w 1891907"/>
                    <a:gd name="connsiteY2" fmla="*/ 3327 h 1335604"/>
                    <a:gd name="connsiteX3" fmla="*/ 1659611 w 1891907"/>
                    <a:gd name="connsiteY3" fmla="*/ 93105 h 1335604"/>
                    <a:gd name="connsiteX4" fmla="*/ 1889042 w 1891907"/>
                    <a:gd name="connsiteY4" fmla="*/ 1074006 h 1335604"/>
                    <a:gd name="connsiteX5" fmla="*/ 1729438 w 1891907"/>
                    <a:gd name="connsiteY5" fmla="*/ 1333363 h 1335604"/>
                    <a:gd name="connsiteX6" fmla="*/ 971317 w 1891907"/>
                    <a:gd name="connsiteY6" fmla="*/ 977579 h 1335604"/>
                    <a:gd name="connsiteX7" fmla="*/ 150020 w 1891907"/>
                    <a:gd name="connsiteY7" fmla="*/ 1330038 h 1335604"/>
                    <a:gd name="connsiteX8" fmla="*/ 7041 w 1891907"/>
                    <a:gd name="connsiteY8" fmla="*/ 894451 h 1335604"/>
                    <a:gd name="connsiteX9" fmla="*/ 246447 w 1891907"/>
                    <a:gd name="connsiteY9" fmla="*/ 89779 h 1335604"/>
                    <a:gd name="connsiteX10" fmla="*/ 489179 w 1891907"/>
                    <a:gd name="connsiteY10" fmla="*/ 2 h 1335604"/>
                    <a:gd name="connsiteX0" fmla="*/ 462578 w 1891907"/>
                    <a:gd name="connsiteY0" fmla="*/ 10238 h 1349165"/>
                    <a:gd name="connsiteX1" fmla="*/ 918116 w 1891907"/>
                    <a:gd name="connsiteY1" fmla="*/ 139916 h 1349165"/>
                    <a:gd name="connsiteX2" fmla="*/ 1420204 w 1891907"/>
                    <a:gd name="connsiteY2" fmla="*/ 16888 h 1349165"/>
                    <a:gd name="connsiteX3" fmla="*/ 1659611 w 1891907"/>
                    <a:gd name="connsiteY3" fmla="*/ 106666 h 1349165"/>
                    <a:gd name="connsiteX4" fmla="*/ 1889042 w 1891907"/>
                    <a:gd name="connsiteY4" fmla="*/ 1087567 h 1349165"/>
                    <a:gd name="connsiteX5" fmla="*/ 1729438 w 1891907"/>
                    <a:gd name="connsiteY5" fmla="*/ 1346924 h 1349165"/>
                    <a:gd name="connsiteX6" fmla="*/ 971317 w 1891907"/>
                    <a:gd name="connsiteY6" fmla="*/ 991140 h 1349165"/>
                    <a:gd name="connsiteX7" fmla="*/ 150020 w 1891907"/>
                    <a:gd name="connsiteY7" fmla="*/ 1343599 h 1349165"/>
                    <a:gd name="connsiteX8" fmla="*/ 7041 w 1891907"/>
                    <a:gd name="connsiteY8" fmla="*/ 908012 h 1349165"/>
                    <a:gd name="connsiteX9" fmla="*/ 246447 w 1891907"/>
                    <a:gd name="connsiteY9" fmla="*/ 103340 h 1349165"/>
                    <a:gd name="connsiteX10" fmla="*/ 462578 w 1891907"/>
                    <a:gd name="connsiteY10" fmla="*/ 10238 h 1349165"/>
                    <a:gd name="connsiteX0" fmla="*/ 462578 w 1891907"/>
                    <a:gd name="connsiteY0" fmla="*/ 10238 h 1349165"/>
                    <a:gd name="connsiteX1" fmla="*/ 918116 w 1891907"/>
                    <a:gd name="connsiteY1" fmla="*/ 139916 h 1349165"/>
                    <a:gd name="connsiteX2" fmla="*/ 1420204 w 1891907"/>
                    <a:gd name="connsiteY2" fmla="*/ 16888 h 1349165"/>
                    <a:gd name="connsiteX3" fmla="*/ 1659611 w 1891907"/>
                    <a:gd name="connsiteY3" fmla="*/ 106666 h 1349165"/>
                    <a:gd name="connsiteX4" fmla="*/ 1889042 w 1891907"/>
                    <a:gd name="connsiteY4" fmla="*/ 1087567 h 1349165"/>
                    <a:gd name="connsiteX5" fmla="*/ 1729438 w 1891907"/>
                    <a:gd name="connsiteY5" fmla="*/ 1346924 h 1349165"/>
                    <a:gd name="connsiteX6" fmla="*/ 971317 w 1891907"/>
                    <a:gd name="connsiteY6" fmla="*/ 991140 h 1349165"/>
                    <a:gd name="connsiteX7" fmla="*/ 150020 w 1891907"/>
                    <a:gd name="connsiteY7" fmla="*/ 1343599 h 1349165"/>
                    <a:gd name="connsiteX8" fmla="*/ 7041 w 1891907"/>
                    <a:gd name="connsiteY8" fmla="*/ 908012 h 1349165"/>
                    <a:gd name="connsiteX9" fmla="*/ 246447 w 1891907"/>
                    <a:gd name="connsiteY9" fmla="*/ 103340 h 1349165"/>
                    <a:gd name="connsiteX10" fmla="*/ 462578 w 1891907"/>
                    <a:gd name="connsiteY10" fmla="*/ 10238 h 1349165"/>
                    <a:gd name="connsiteX0" fmla="*/ 462578 w 1891907"/>
                    <a:gd name="connsiteY0" fmla="*/ 13036 h 1351963"/>
                    <a:gd name="connsiteX1" fmla="*/ 951367 w 1891907"/>
                    <a:gd name="connsiteY1" fmla="*/ 142714 h 1351963"/>
                    <a:gd name="connsiteX2" fmla="*/ 1420204 w 1891907"/>
                    <a:gd name="connsiteY2" fmla="*/ 19686 h 1351963"/>
                    <a:gd name="connsiteX3" fmla="*/ 1659611 w 1891907"/>
                    <a:gd name="connsiteY3" fmla="*/ 109464 h 1351963"/>
                    <a:gd name="connsiteX4" fmla="*/ 1889042 w 1891907"/>
                    <a:gd name="connsiteY4" fmla="*/ 1090365 h 1351963"/>
                    <a:gd name="connsiteX5" fmla="*/ 1729438 w 1891907"/>
                    <a:gd name="connsiteY5" fmla="*/ 1349722 h 1351963"/>
                    <a:gd name="connsiteX6" fmla="*/ 971317 w 1891907"/>
                    <a:gd name="connsiteY6" fmla="*/ 993938 h 1351963"/>
                    <a:gd name="connsiteX7" fmla="*/ 150020 w 1891907"/>
                    <a:gd name="connsiteY7" fmla="*/ 1346397 h 1351963"/>
                    <a:gd name="connsiteX8" fmla="*/ 7041 w 1891907"/>
                    <a:gd name="connsiteY8" fmla="*/ 910810 h 1351963"/>
                    <a:gd name="connsiteX9" fmla="*/ 246447 w 1891907"/>
                    <a:gd name="connsiteY9" fmla="*/ 106138 h 1351963"/>
                    <a:gd name="connsiteX10" fmla="*/ 462578 w 1891907"/>
                    <a:gd name="connsiteY10" fmla="*/ 13036 h 1351963"/>
                    <a:gd name="connsiteX0" fmla="*/ 462578 w 1891907"/>
                    <a:gd name="connsiteY0" fmla="*/ 13036 h 1351963"/>
                    <a:gd name="connsiteX1" fmla="*/ 951367 w 1891907"/>
                    <a:gd name="connsiteY1" fmla="*/ 142714 h 1351963"/>
                    <a:gd name="connsiteX2" fmla="*/ 1420204 w 1891907"/>
                    <a:gd name="connsiteY2" fmla="*/ 19686 h 1351963"/>
                    <a:gd name="connsiteX3" fmla="*/ 1659611 w 1891907"/>
                    <a:gd name="connsiteY3" fmla="*/ 109464 h 1351963"/>
                    <a:gd name="connsiteX4" fmla="*/ 1889042 w 1891907"/>
                    <a:gd name="connsiteY4" fmla="*/ 1090365 h 1351963"/>
                    <a:gd name="connsiteX5" fmla="*/ 1729438 w 1891907"/>
                    <a:gd name="connsiteY5" fmla="*/ 1349722 h 1351963"/>
                    <a:gd name="connsiteX6" fmla="*/ 971317 w 1891907"/>
                    <a:gd name="connsiteY6" fmla="*/ 993938 h 1351963"/>
                    <a:gd name="connsiteX7" fmla="*/ 150020 w 1891907"/>
                    <a:gd name="connsiteY7" fmla="*/ 1346397 h 1351963"/>
                    <a:gd name="connsiteX8" fmla="*/ 7041 w 1891907"/>
                    <a:gd name="connsiteY8" fmla="*/ 910810 h 1351963"/>
                    <a:gd name="connsiteX9" fmla="*/ 246447 w 1891907"/>
                    <a:gd name="connsiteY9" fmla="*/ 106138 h 1351963"/>
                    <a:gd name="connsiteX10" fmla="*/ 462578 w 1891907"/>
                    <a:gd name="connsiteY10" fmla="*/ 13036 h 1351963"/>
                    <a:gd name="connsiteX0" fmla="*/ 462578 w 1889783"/>
                    <a:gd name="connsiteY0" fmla="*/ 13036 h 1356489"/>
                    <a:gd name="connsiteX1" fmla="*/ 951367 w 1889783"/>
                    <a:gd name="connsiteY1" fmla="*/ 142714 h 1356489"/>
                    <a:gd name="connsiteX2" fmla="*/ 1420204 w 1889783"/>
                    <a:gd name="connsiteY2" fmla="*/ 19686 h 1356489"/>
                    <a:gd name="connsiteX3" fmla="*/ 1659611 w 1889783"/>
                    <a:gd name="connsiteY3" fmla="*/ 109464 h 1356489"/>
                    <a:gd name="connsiteX4" fmla="*/ 1889042 w 1889783"/>
                    <a:gd name="connsiteY4" fmla="*/ 1090365 h 1356489"/>
                    <a:gd name="connsiteX5" fmla="*/ 1729438 w 1889783"/>
                    <a:gd name="connsiteY5" fmla="*/ 1349722 h 1356489"/>
                    <a:gd name="connsiteX6" fmla="*/ 971317 w 1889783"/>
                    <a:gd name="connsiteY6" fmla="*/ 993938 h 1356489"/>
                    <a:gd name="connsiteX7" fmla="*/ 150020 w 1889783"/>
                    <a:gd name="connsiteY7" fmla="*/ 1346397 h 1356489"/>
                    <a:gd name="connsiteX8" fmla="*/ 7041 w 1889783"/>
                    <a:gd name="connsiteY8" fmla="*/ 910810 h 1356489"/>
                    <a:gd name="connsiteX9" fmla="*/ 246447 w 1889783"/>
                    <a:gd name="connsiteY9" fmla="*/ 106138 h 1356489"/>
                    <a:gd name="connsiteX10" fmla="*/ 462578 w 1889783"/>
                    <a:gd name="connsiteY10" fmla="*/ 13036 h 1356489"/>
                    <a:gd name="connsiteX0" fmla="*/ 462578 w 1889052"/>
                    <a:gd name="connsiteY0" fmla="*/ 13036 h 1351423"/>
                    <a:gd name="connsiteX1" fmla="*/ 951367 w 1889052"/>
                    <a:gd name="connsiteY1" fmla="*/ 142714 h 1351423"/>
                    <a:gd name="connsiteX2" fmla="*/ 1420204 w 1889052"/>
                    <a:gd name="connsiteY2" fmla="*/ 19686 h 1351423"/>
                    <a:gd name="connsiteX3" fmla="*/ 1659611 w 1889052"/>
                    <a:gd name="connsiteY3" fmla="*/ 109464 h 1351423"/>
                    <a:gd name="connsiteX4" fmla="*/ 1889042 w 1889052"/>
                    <a:gd name="connsiteY4" fmla="*/ 1090365 h 1351423"/>
                    <a:gd name="connsiteX5" fmla="*/ 1729438 w 1889052"/>
                    <a:gd name="connsiteY5" fmla="*/ 1349722 h 1351423"/>
                    <a:gd name="connsiteX6" fmla="*/ 971317 w 1889052"/>
                    <a:gd name="connsiteY6" fmla="*/ 993938 h 1351423"/>
                    <a:gd name="connsiteX7" fmla="*/ 150020 w 1889052"/>
                    <a:gd name="connsiteY7" fmla="*/ 1346397 h 1351423"/>
                    <a:gd name="connsiteX8" fmla="*/ 7041 w 1889052"/>
                    <a:gd name="connsiteY8" fmla="*/ 910810 h 1351423"/>
                    <a:gd name="connsiteX9" fmla="*/ 246447 w 1889052"/>
                    <a:gd name="connsiteY9" fmla="*/ 106138 h 1351423"/>
                    <a:gd name="connsiteX10" fmla="*/ 462578 w 1889052"/>
                    <a:gd name="connsiteY10" fmla="*/ 13036 h 1351423"/>
                    <a:gd name="connsiteX0" fmla="*/ 462578 w 1889052"/>
                    <a:gd name="connsiteY0" fmla="*/ 13036 h 1351423"/>
                    <a:gd name="connsiteX1" fmla="*/ 951367 w 1889052"/>
                    <a:gd name="connsiteY1" fmla="*/ 142714 h 1351423"/>
                    <a:gd name="connsiteX2" fmla="*/ 1420204 w 1889052"/>
                    <a:gd name="connsiteY2" fmla="*/ 19686 h 1351423"/>
                    <a:gd name="connsiteX3" fmla="*/ 1659611 w 1889052"/>
                    <a:gd name="connsiteY3" fmla="*/ 109464 h 1351423"/>
                    <a:gd name="connsiteX4" fmla="*/ 1889042 w 1889052"/>
                    <a:gd name="connsiteY4" fmla="*/ 1090365 h 1351423"/>
                    <a:gd name="connsiteX5" fmla="*/ 1729438 w 1889052"/>
                    <a:gd name="connsiteY5" fmla="*/ 1349722 h 1351423"/>
                    <a:gd name="connsiteX6" fmla="*/ 971317 w 1889052"/>
                    <a:gd name="connsiteY6" fmla="*/ 993938 h 1351423"/>
                    <a:gd name="connsiteX7" fmla="*/ 150020 w 1889052"/>
                    <a:gd name="connsiteY7" fmla="*/ 1346397 h 1351423"/>
                    <a:gd name="connsiteX8" fmla="*/ 7041 w 1889052"/>
                    <a:gd name="connsiteY8" fmla="*/ 910810 h 1351423"/>
                    <a:gd name="connsiteX9" fmla="*/ 246447 w 1889052"/>
                    <a:gd name="connsiteY9" fmla="*/ 106138 h 1351423"/>
                    <a:gd name="connsiteX10" fmla="*/ 462578 w 1889052"/>
                    <a:gd name="connsiteY10" fmla="*/ 13036 h 1351423"/>
                    <a:gd name="connsiteX0" fmla="*/ 462578 w 1889052"/>
                    <a:gd name="connsiteY0" fmla="*/ 13036 h 1351423"/>
                    <a:gd name="connsiteX1" fmla="*/ 951367 w 1889052"/>
                    <a:gd name="connsiteY1" fmla="*/ 142714 h 1351423"/>
                    <a:gd name="connsiteX2" fmla="*/ 1420204 w 1889052"/>
                    <a:gd name="connsiteY2" fmla="*/ 19686 h 1351423"/>
                    <a:gd name="connsiteX3" fmla="*/ 1659611 w 1889052"/>
                    <a:gd name="connsiteY3" fmla="*/ 109464 h 1351423"/>
                    <a:gd name="connsiteX4" fmla="*/ 1889042 w 1889052"/>
                    <a:gd name="connsiteY4" fmla="*/ 1090365 h 1351423"/>
                    <a:gd name="connsiteX5" fmla="*/ 1729438 w 1889052"/>
                    <a:gd name="connsiteY5" fmla="*/ 1349722 h 1351423"/>
                    <a:gd name="connsiteX6" fmla="*/ 971317 w 1889052"/>
                    <a:gd name="connsiteY6" fmla="*/ 993938 h 1351423"/>
                    <a:gd name="connsiteX7" fmla="*/ 150020 w 1889052"/>
                    <a:gd name="connsiteY7" fmla="*/ 1346397 h 1351423"/>
                    <a:gd name="connsiteX8" fmla="*/ 7041 w 1889052"/>
                    <a:gd name="connsiteY8" fmla="*/ 910810 h 1351423"/>
                    <a:gd name="connsiteX9" fmla="*/ 246447 w 1889052"/>
                    <a:gd name="connsiteY9" fmla="*/ 106138 h 1351423"/>
                    <a:gd name="connsiteX10" fmla="*/ 462578 w 1889052"/>
                    <a:gd name="connsiteY10" fmla="*/ 13036 h 1351423"/>
                    <a:gd name="connsiteX0" fmla="*/ 462578 w 1889058"/>
                    <a:gd name="connsiteY0" fmla="*/ 13036 h 1350997"/>
                    <a:gd name="connsiteX1" fmla="*/ 951367 w 1889058"/>
                    <a:gd name="connsiteY1" fmla="*/ 142714 h 1350997"/>
                    <a:gd name="connsiteX2" fmla="*/ 1420204 w 1889058"/>
                    <a:gd name="connsiteY2" fmla="*/ 19686 h 1350997"/>
                    <a:gd name="connsiteX3" fmla="*/ 1659611 w 1889058"/>
                    <a:gd name="connsiteY3" fmla="*/ 109464 h 1350997"/>
                    <a:gd name="connsiteX4" fmla="*/ 1889042 w 1889058"/>
                    <a:gd name="connsiteY4" fmla="*/ 1090365 h 1350997"/>
                    <a:gd name="connsiteX5" fmla="*/ 1729438 w 1889058"/>
                    <a:gd name="connsiteY5" fmla="*/ 1349722 h 1350997"/>
                    <a:gd name="connsiteX6" fmla="*/ 971317 w 1889058"/>
                    <a:gd name="connsiteY6" fmla="*/ 993938 h 1350997"/>
                    <a:gd name="connsiteX7" fmla="*/ 150020 w 1889058"/>
                    <a:gd name="connsiteY7" fmla="*/ 1346397 h 1350997"/>
                    <a:gd name="connsiteX8" fmla="*/ 7041 w 1889058"/>
                    <a:gd name="connsiteY8" fmla="*/ 910810 h 1350997"/>
                    <a:gd name="connsiteX9" fmla="*/ 246447 w 1889058"/>
                    <a:gd name="connsiteY9" fmla="*/ 106138 h 1350997"/>
                    <a:gd name="connsiteX10" fmla="*/ 462578 w 1889058"/>
                    <a:gd name="connsiteY10" fmla="*/ 13036 h 1350997"/>
                    <a:gd name="connsiteX0" fmla="*/ 462578 w 1889058"/>
                    <a:gd name="connsiteY0" fmla="*/ 13036 h 1349722"/>
                    <a:gd name="connsiteX1" fmla="*/ 951367 w 1889058"/>
                    <a:gd name="connsiteY1" fmla="*/ 142714 h 1349722"/>
                    <a:gd name="connsiteX2" fmla="*/ 1420204 w 1889058"/>
                    <a:gd name="connsiteY2" fmla="*/ 19686 h 1349722"/>
                    <a:gd name="connsiteX3" fmla="*/ 1659611 w 1889058"/>
                    <a:gd name="connsiteY3" fmla="*/ 109464 h 1349722"/>
                    <a:gd name="connsiteX4" fmla="*/ 1889042 w 1889058"/>
                    <a:gd name="connsiteY4" fmla="*/ 1090365 h 1349722"/>
                    <a:gd name="connsiteX5" fmla="*/ 1729438 w 1889058"/>
                    <a:gd name="connsiteY5" fmla="*/ 1349722 h 1349722"/>
                    <a:gd name="connsiteX6" fmla="*/ 971317 w 1889058"/>
                    <a:gd name="connsiteY6" fmla="*/ 993938 h 1349722"/>
                    <a:gd name="connsiteX7" fmla="*/ 150020 w 1889058"/>
                    <a:gd name="connsiteY7" fmla="*/ 1346397 h 1349722"/>
                    <a:gd name="connsiteX8" fmla="*/ 7041 w 1889058"/>
                    <a:gd name="connsiteY8" fmla="*/ 910810 h 1349722"/>
                    <a:gd name="connsiteX9" fmla="*/ 246447 w 1889058"/>
                    <a:gd name="connsiteY9" fmla="*/ 106138 h 1349722"/>
                    <a:gd name="connsiteX10" fmla="*/ 462578 w 1889058"/>
                    <a:gd name="connsiteY10" fmla="*/ 13036 h 1349722"/>
                    <a:gd name="connsiteX0" fmla="*/ 462578 w 1889058"/>
                    <a:gd name="connsiteY0" fmla="*/ 13036 h 1349722"/>
                    <a:gd name="connsiteX1" fmla="*/ 951367 w 1889058"/>
                    <a:gd name="connsiteY1" fmla="*/ 142714 h 1349722"/>
                    <a:gd name="connsiteX2" fmla="*/ 1420204 w 1889058"/>
                    <a:gd name="connsiteY2" fmla="*/ 19686 h 1349722"/>
                    <a:gd name="connsiteX3" fmla="*/ 1659611 w 1889058"/>
                    <a:gd name="connsiteY3" fmla="*/ 109464 h 1349722"/>
                    <a:gd name="connsiteX4" fmla="*/ 1889042 w 1889058"/>
                    <a:gd name="connsiteY4" fmla="*/ 1090365 h 1349722"/>
                    <a:gd name="connsiteX5" fmla="*/ 1729438 w 1889058"/>
                    <a:gd name="connsiteY5" fmla="*/ 1349722 h 1349722"/>
                    <a:gd name="connsiteX6" fmla="*/ 971317 w 1889058"/>
                    <a:gd name="connsiteY6" fmla="*/ 993938 h 1349722"/>
                    <a:gd name="connsiteX7" fmla="*/ 150020 w 1889058"/>
                    <a:gd name="connsiteY7" fmla="*/ 1346397 h 1349722"/>
                    <a:gd name="connsiteX8" fmla="*/ 7041 w 1889058"/>
                    <a:gd name="connsiteY8" fmla="*/ 910810 h 1349722"/>
                    <a:gd name="connsiteX9" fmla="*/ 246447 w 1889058"/>
                    <a:gd name="connsiteY9" fmla="*/ 106138 h 1349722"/>
                    <a:gd name="connsiteX10" fmla="*/ 462578 w 1889058"/>
                    <a:gd name="connsiteY10" fmla="*/ 13036 h 1349722"/>
                    <a:gd name="connsiteX0" fmla="*/ 462578 w 1889192"/>
                    <a:gd name="connsiteY0" fmla="*/ 13036 h 1349722"/>
                    <a:gd name="connsiteX1" fmla="*/ 951367 w 1889192"/>
                    <a:gd name="connsiteY1" fmla="*/ 142714 h 1349722"/>
                    <a:gd name="connsiteX2" fmla="*/ 1420204 w 1889192"/>
                    <a:gd name="connsiteY2" fmla="*/ 19686 h 1349722"/>
                    <a:gd name="connsiteX3" fmla="*/ 1659611 w 1889192"/>
                    <a:gd name="connsiteY3" fmla="*/ 109464 h 1349722"/>
                    <a:gd name="connsiteX4" fmla="*/ 1889042 w 1889192"/>
                    <a:gd name="connsiteY4" fmla="*/ 1090365 h 1349722"/>
                    <a:gd name="connsiteX5" fmla="*/ 1729438 w 1889192"/>
                    <a:gd name="connsiteY5" fmla="*/ 1349722 h 1349722"/>
                    <a:gd name="connsiteX6" fmla="*/ 971317 w 1889192"/>
                    <a:gd name="connsiteY6" fmla="*/ 993938 h 1349722"/>
                    <a:gd name="connsiteX7" fmla="*/ 150020 w 1889192"/>
                    <a:gd name="connsiteY7" fmla="*/ 1346397 h 1349722"/>
                    <a:gd name="connsiteX8" fmla="*/ 7041 w 1889192"/>
                    <a:gd name="connsiteY8" fmla="*/ 910810 h 1349722"/>
                    <a:gd name="connsiteX9" fmla="*/ 246447 w 1889192"/>
                    <a:gd name="connsiteY9" fmla="*/ 106138 h 1349722"/>
                    <a:gd name="connsiteX10" fmla="*/ 462578 w 1889192"/>
                    <a:gd name="connsiteY10" fmla="*/ 13036 h 1349722"/>
                    <a:gd name="connsiteX0" fmla="*/ 463050 w 1889664"/>
                    <a:gd name="connsiteY0" fmla="*/ 13036 h 1349722"/>
                    <a:gd name="connsiteX1" fmla="*/ 951839 w 1889664"/>
                    <a:gd name="connsiteY1" fmla="*/ 142714 h 1349722"/>
                    <a:gd name="connsiteX2" fmla="*/ 1420676 w 1889664"/>
                    <a:gd name="connsiteY2" fmla="*/ 19686 h 1349722"/>
                    <a:gd name="connsiteX3" fmla="*/ 1660083 w 1889664"/>
                    <a:gd name="connsiteY3" fmla="*/ 109464 h 1349722"/>
                    <a:gd name="connsiteX4" fmla="*/ 1889514 w 1889664"/>
                    <a:gd name="connsiteY4" fmla="*/ 1090365 h 1349722"/>
                    <a:gd name="connsiteX5" fmla="*/ 1729910 w 1889664"/>
                    <a:gd name="connsiteY5" fmla="*/ 1349722 h 1349722"/>
                    <a:gd name="connsiteX6" fmla="*/ 971789 w 1889664"/>
                    <a:gd name="connsiteY6" fmla="*/ 993938 h 1349722"/>
                    <a:gd name="connsiteX7" fmla="*/ 150492 w 1889664"/>
                    <a:gd name="connsiteY7" fmla="*/ 1346397 h 1349722"/>
                    <a:gd name="connsiteX8" fmla="*/ 7513 w 1889664"/>
                    <a:gd name="connsiteY8" fmla="*/ 910810 h 1349722"/>
                    <a:gd name="connsiteX9" fmla="*/ 246919 w 1889664"/>
                    <a:gd name="connsiteY9" fmla="*/ 106138 h 1349722"/>
                    <a:gd name="connsiteX10" fmla="*/ 463050 w 1889664"/>
                    <a:gd name="connsiteY10" fmla="*/ 13036 h 1349722"/>
                    <a:gd name="connsiteX0" fmla="*/ 463050 w 1889664"/>
                    <a:gd name="connsiteY0" fmla="*/ 13036 h 1349722"/>
                    <a:gd name="connsiteX1" fmla="*/ 951839 w 1889664"/>
                    <a:gd name="connsiteY1" fmla="*/ 142714 h 1349722"/>
                    <a:gd name="connsiteX2" fmla="*/ 1420676 w 1889664"/>
                    <a:gd name="connsiteY2" fmla="*/ 19686 h 1349722"/>
                    <a:gd name="connsiteX3" fmla="*/ 1660083 w 1889664"/>
                    <a:gd name="connsiteY3" fmla="*/ 109464 h 1349722"/>
                    <a:gd name="connsiteX4" fmla="*/ 1889514 w 1889664"/>
                    <a:gd name="connsiteY4" fmla="*/ 1090365 h 1349722"/>
                    <a:gd name="connsiteX5" fmla="*/ 1729910 w 1889664"/>
                    <a:gd name="connsiteY5" fmla="*/ 1349722 h 1349722"/>
                    <a:gd name="connsiteX6" fmla="*/ 971789 w 1889664"/>
                    <a:gd name="connsiteY6" fmla="*/ 993938 h 1349722"/>
                    <a:gd name="connsiteX7" fmla="*/ 150492 w 1889664"/>
                    <a:gd name="connsiteY7" fmla="*/ 1346397 h 1349722"/>
                    <a:gd name="connsiteX8" fmla="*/ 7513 w 1889664"/>
                    <a:gd name="connsiteY8" fmla="*/ 910810 h 1349722"/>
                    <a:gd name="connsiteX9" fmla="*/ 246919 w 1889664"/>
                    <a:gd name="connsiteY9" fmla="*/ 106138 h 1349722"/>
                    <a:gd name="connsiteX10" fmla="*/ 463050 w 1889664"/>
                    <a:gd name="connsiteY10" fmla="*/ 13036 h 1349722"/>
                    <a:gd name="connsiteX0" fmla="*/ 463050 w 1882887"/>
                    <a:gd name="connsiteY0" fmla="*/ 13036 h 1349723"/>
                    <a:gd name="connsiteX1" fmla="*/ 951839 w 1882887"/>
                    <a:gd name="connsiteY1" fmla="*/ 142714 h 1349723"/>
                    <a:gd name="connsiteX2" fmla="*/ 1420676 w 1882887"/>
                    <a:gd name="connsiteY2" fmla="*/ 19686 h 1349723"/>
                    <a:gd name="connsiteX3" fmla="*/ 1660083 w 1882887"/>
                    <a:gd name="connsiteY3" fmla="*/ 109464 h 1349723"/>
                    <a:gd name="connsiteX4" fmla="*/ 1882864 w 1882887"/>
                    <a:gd name="connsiteY4" fmla="*/ 997263 h 1349723"/>
                    <a:gd name="connsiteX5" fmla="*/ 1729910 w 1882887"/>
                    <a:gd name="connsiteY5" fmla="*/ 1349722 h 1349723"/>
                    <a:gd name="connsiteX6" fmla="*/ 971789 w 1882887"/>
                    <a:gd name="connsiteY6" fmla="*/ 993938 h 1349723"/>
                    <a:gd name="connsiteX7" fmla="*/ 150492 w 1882887"/>
                    <a:gd name="connsiteY7" fmla="*/ 1346397 h 1349723"/>
                    <a:gd name="connsiteX8" fmla="*/ 7513 w 1882887"/>
                    <a:gd name="connsiteY8" fmla="*/ 910810 h 1349723"/>
                    <a:gd name="connsiteX9" fmla="*/ 246919 w 1882887"/>
                    <a:gd name="connsiteY9" fmla="*/ 106138 h 1349723"/>
                    <a:gd name="connsiteX10" fmla="*/ 463050 w 1882887"/>
                    <a:gd name="connsiteY10" fmla="*/ 13036 h 1349723"/>
                    <a:gd name="connsiteX0" fmla="*/ 463050 w 1882882"/>
                    <a:gd name="connsiteY0" fmla="*/ 13036 h 1349723"/>
                    <a:gd name="connsiteX1" fmla="*/ 951839 w 1882882"/>
                    <a:gd name="connsiteY1" fmla="*/ 142714 h 1349723"/>
                    <a:gd name="connsiteX2" fmla="*/ 1420676 w 1882882"/>
                    <a:gd name="connsiteY2" fmla="*/ 19686 h 1349723"/>
                    <a:gd name="connsiteX3" fmla="*/ 1660083 w 1882882"/>
                    <a:gd name="connsiteY3" fmla="*/ 109464 h 1349723"/>
                    <a:gd name="connsiteX4" fmla="*/ 1882864 w 1882882"/>
                    <a:gd name="connsiteY4" fmla="*/ 997263 h 1349723"/>
                    <a:gd name="connsiteX5" fmla="*/ 1729910 w 1882882"/>
                    <a:gd name="connsiteY5" fmla="*/ 1349722 h 1349723"/>
                    <a:gd name="connsiteX6" fmla="*/ 971789 w 1882882"/>
                    <a:gd name="connsiteY6" fmla="*/ 993938 h 1349723"/>
                    <a:gd name="connsiteX7" fmla="*/ 150492 w 1882882"/>
                    <a:gd name="connsiteY7" fmla="*/ 1346397 h 1349723"/>
                    <a:gd name="connsiteX8" fmla="*/ 7513 w 1882882"/>
                    <a:gd name="connsiteY8" fmla="*/ 910810 h 1349723"/>
                    <a:gd name="connsiteX9" fmla="*/ 246919 w 1882882"/>
                    <a:gd name="connsiteY9" fmla="*/ 106138 h 1349723"/>
                    <a:gd name="connsiteX10" fmla="*/ 463050 w 1882882"/>
                    <a:gd name="connsiteY10" fmla="*/ 13036 h 1349723"/>
                    <a:gd name="connsiteX0" fmla="*/ 463050 w 1876238"/>
                    <a:gd name="connsiteY0" fmla="*/ 13036 h 1349772"/>
                    <a:gd name="connsiteX1" fmla="*/ 951839 w 1876238"/>
                    <a:gd name="connsiteY1" fmla="*/ 142714 h 1349772"/>
                    <a:gd name="connsiteX2" fmla="*/ 1420676 w 1876238"/>
                    <a:gd name="connsiteY2" fmla="*/ 19686 h 1349772"/>
                    <a:gd name="connsiteX3" fmla="*/ 1660083 w 1876238"/>
                    <a:gd name="connsiteY3" fmla="*/ 109464 h 1349772"/>
                    <a:gd name="connsiteX4" fmla="*/ 1876214 w 1876238"/>
                    <a:gd name="connsiteY4" fmla="*/ 964012 h 1349772"/>
                    <a:gd name="connsiteX5" fmla="*/ 1729910 w 1876238"/>
                    <a:gd name="connsiteY5" fmla="*/ 1349722 h 1349772"/>
                    <a:gd name="connsiteX6" fmla="*/ 971789 w 1876238"/>
                    <a:gd name="connsiteY6" fmla="*/ 993938 h 1349772"/>
                    <a:gd name="connsiteX7" fmla="*/ 150492 w 1876238"/>
                    <a:gd name="connsiteY7" fmla="*/ 1346397 h 1349772"/>
                    <a:gd name="connsiteX8" fmla="*/ 7513 w 1876238"/>
                    <a:gd name="connsiteY8" fmla="*/ 910810 h 1349772"/>
                    <a:gd name="connsiteX9" fmla="*/ 246919 w 1876238"/>
                    <a:gd name="connsiteY9" fmla="*/ 106138 h 1349772"/>
                    <a:gd name="connsiteX10" fmla="*/ 463050 w 1876238"/>
                    <a:gd name="connsiteY10" fmla="*/ 13036 h 1349772"/>
                    <a:gd name="connsiteX0" fmla="*/ 463050 w 1876217"/>
                    <a:gd name="connsiteY0" fmla="*/ 13036 h 1349772"/>
                    <a:gd name="connsiteX1" fmla="*/ 951839 w 1876217"/>
                    <a:gd name="connsiteY1" fmla="*/ 142714 h 1349772"/>
                    <a:gd name="connsiteX2" fmla="*/ 1420676 w 1876217"/>
                    <a:gd name="connsiteY2" fmla="*/ 19686 h 1349772"/>
                    <a:gd name="connsiteX3" fmla="*/ 1660083 w 1876217"/>
                    <a:gd name="connsiteY3" fmla="*/ 109464 h 1349772"/>
                    <a:gd name="connsiteX4" fmla="*/ 1876214 w 1876217"/>
                    <a:gd name="connsiteY4" fmla="*/ 964012 h 1349772"/>
                    <a:gd name="connsiteX5" fmla="*/ 1729910 w 1876217"/>
                    <a:gd name="connsiteY5" fmla="*/ 1349722 h 1349772"/>
                    <a:gd name="connsiteX6" fmla="*/ 971789 w 1876217"/>
                    <a:gd name="connsiteY6" fmla="*/ 993938 h 1349772"/>
                    <a:gd name="connsiteX7" fmla="*/ 150492 w 1876217"/>
                    <a:gd name="connsiteY7" fmla="*/ 1346397 h 1349772"/>
                    <a:gd name="connsiteX8" fmla="*/ 7513 w 1876217"/>
                    <a:gd name="connsiteY8" fmla="*/ 910810 h 1349772"/>
                    <a:gd name="connsiteX9" fmla="*/ 246919 w 1876217"/>
                    <a:gd name="connsiteY9" fmla="*/ 106138 h 1349772"/>
                    <a:gd name="connsiteX10" fmla="*/ 463050 w 1876217"/>
                    <a:gd name="connsiteY10" fmla="*/ 13036 h 1349772"/>
                    <a:gd name="connsiteX0" fmla="*/ 463050 w 1876830"/>
                    <a:gd name="connsiteY0" fmla="*/ 13036 h 1349772"/>
                    <a:gd name="connsiteX1" fmla="*/ 951839 w 1876830"/>
                    <a:gd name="connsiteY1" fmla="*/ 142714 h 1349772"/>
                    <a:gd name="connsiteX2" fmla="*/ 1420676 w 1876830"/>
                    <a:gd name="connsiteY2" fmla="*/ 19686 h 1349772"/>
                    <a:gd name="connsiteX3" fmla="*/ 1660083 w 1876830"/>
                    <a:gd name="connsiteY3" fmla="*/ 109464 h 1349772"/>
                    <a:gd name="connsiteX4" fmla="*/ 1876214 w 1876830"/>
                    <a:gd name="connsiteY4" fmla="*/ 964012 h 1349772"/>
                    <a:gd name="connsiteX5" fmla="*/ 1729910 w 1876830"/>
                    <a:gd name="connsiteY5" fmla="*/ 1349722 h 1349772"/>
                    <a:gd name="connsiteX6" fmla="*/ 971789 w 1876830"/>
                    <a:gd name="connsiteY6" fmla="*/ 993938 h 1349772"/>
                    <a:gd name="connsiteX7" fmla="*/ 150492 w 1876830"/>
                    <a:gd name="connsiteY7" fmla="*/ 1346397 h 1349772"/>
                    <a:gd name="connsiteX8" fmla="*/ 7513 w 1876830"/>
                    <a:gd name="connsiteY8" fmla="*/ 910810 h 1349772"/>
                    <a:gd name="connsiteX9" fmla="*/ 246919 w 1876830"/>
                    <a:gd name="connsiteY9" fmla="*/ 106138 h 1349772"/>
                    <a:gd name="connsiteX10" fmla="*/ 463050 w 1876830"/>
                    <a:gd name="connsiteY10" fmla="*/ 13036 h 1349772"/>
                    <a:gd name="connsiteX0" fmla="*/ 463050 w 1876830"/>
                    <a:gd name="connsiteY0" fmla="*/ 13036 h 1349843"/>
                    <a:gd name="connsiteX1" fmla="*/ 951839 w 1876830"/>
                    <a:gd name="connsiteY1" fmla="*/ 142714 h 1349843"/>
                    <a:gd name="connsiteX2" fmla="*/ 1420676 w 1876830"/>
                    <a:gd name="connsiteY2" fmla="*/ 19686 h 1349843"/>
                    <a:gd name="connsiteX3" fmla="*/ 1660083 w 1876830"/>
                    <a:gd name="connsiteY3" fmla="*/ 109464 h 1349843"/>
                    <a:gd name="connsiteX4" fmla="*/ 1876214 w 1876830"/>
                    <a:gd name="connsiteY4" fmla="*/ 947387 h 1349843"/>
                    <a:gd name="connsiteX5" fmla="*/ 1729910 w 1876830"/>
                    <a:gd name="connsiteY5" fmla="*/ 1349722 h 1349843"/>
                    <a:gd name="connsiteX6" fmla="*/ 971789 w 1876830"/>
                    <a:gd name="connsiteY6" fmla="*/ 993938 h 1349843"/>
                    <a:gd name="connsiteX7" fmla="*/ 150492 w 1876830"/>
                    <a:gd name="connsiteY7" fmla="*/ 1346397 h 1349843"/>
                    <a:gd name="connsiteX8" fmla="*/ 7513 w 1876830"/>
                    <a:gd name="connsiteY8" fmla="*/ 910810 h 1349843"/>
                    <a:gd name="connsiteX9" fmla="*/ 246919 w 1876830"/>
                    <a:gd name="connsiteY9" fmla="*/ 106138 h 1349843"/>
                    <a:gd name="connsiteX10" fmla="*/ 463050 w 1876830"/>
                    <a:gd name="connsiteY10" fmla="*/ 13036 h 1349843"/>
                    <a:gd name="connsiteX0" fmla="*/ 463050 w 1879039"/>
                    <a:gd name="connsiteY0" fmla="*/ 13036 h 1349843"/>
                    <a:gd name="connsiteX1" fmla="*/ 951839 w 1879039"/>
                    <a:gd name="connsiteY1" fmla="*/ 142714 h 1349843"/>
                    <a:gd name="connsiteX2" fmla="*/ 1420676 w 1879039"/>
                    <a:gd name="connsiteY2" fmla="*/ 19686 h 1349843"/>
                    <a:gd name="connsiteX3" fmla="*/ 1660083 w 1879039"/>
                    <a:gd name="connsiteY3" fmla="*/ 109464 h 1349843"/>
                    <a:gd name="connsiteX4" fmla="*/ 1876214 w 1879039"/>
                    <a:gd name="connsiteY4" fmla="*/ 947387 h 1349843"/>
                    <a:gd name="connsiteX5" fmla="*/ 1729910 w 1879039"/>
                    <a:gd name="connsiteY5" fmla="*/ 1349722 h 1349843"/>
                    <a:gd name="connsiteX6" fmla="*/ 971789 w 1879039"/>
                    <a:gd name="connsiteY6" fmla="*/ 993938 h 1349843"/>
                    <a:gd name="connsiteX7" fmla="*/ 150492 w 1879039"/>
                    <a:gd name="connsiteY7" fmla="*/ 1346397 h 1349843"/>
                    <a:gd name="connsiteX8" fmla="*/ 7513 w 1879039"/>
                    <a:gd name="connsiteY8" fmla="*/ 910810 h 1349843"/>
                    <a:gd name="connsiteX9" fmla="*/ 246919 w 1879039"/>
                    <a:gd name="connsiteY9" fmla="*/ 106138 h 1349843"/>
                    <a:gd name="connsiteX10" fmla="*/ 463050 w 1879039"/>
                    <a:gd name="connsiteY10" fmla="*/ 13036 h 1349843"/>
                    <a:gd name="connsiteX0" fmla="*/ 463050 w 1879039"/>
                    <a:gd name="connsiteY0" fmla="*/ 9098 h 1345905"/>
                    <a:gd name="connsiteX1" fmla="*/ 951839 w 1879039"/>
                    <a:gd name="connsiteY1" fmla="*/ 138776 h 1345905"/>
                    <a:gd name="connsiteX2" fmla="*/ 1420676 w 1879039"/>
                    <a:gd name="connsiteY2" fmla="*/ 15748 h 1345905"/>
                    <a:gd name="connsiteX3" fmla="*/ 1660083 w 1879039"/>
                    <a:gd name="connsiteY3" fmla="*/ 105526 h 1345905"/>
                    <a:gd name="connsiteX4" fmla="*/ 1876214 w 1879039"/>
                    <a:gd name="connsiteY4" fmla="*/ 943449 h 1345905"/>
                    <a:gd name="connsiteX5" fmla="*/ 1729910 w 1879039"/>
                    <a:gd name="connsiteY5" fmla="*/ 1345784 h 1345905"/>
                    <a:gd name="connsiteX6" fmla="*/ 971789 w 1879039"/>
                    <a:gd name="connsiteY6" fmla="*/ 990000 h 1345905"/>
                    <a:gd name="connsiteX7" fmla="*/ 150492 w 1879039"/>
                    <a:gd name="connsiteY7" fmla="*/ 1342459 h 1345905"/>
                    <a:gd name="connsiteX8" fmla="*/ 7513 w 1879039"/>
                    <a:gd name="connsiteY8" fmla="*/ 906872 h 1345905"/>
                    <a:gd name="connsiteX9" fmla="*/ 246919 w 1879039"/>
                    <a:gd name="connsiteY9" fmla="*/ 102200 h 1345905"/>
                    <a:gd name="connsiteX10" fmla="*/ 463050 w 1879039"/>
                    <a:gd name="connsiteY10" fmla="*/ 9098 h 1345905"/>
                    <a:gd name="connsiteX0" fmla="*/ 463050 w 1879039"/>
                    <a:gd name="connsiteY0" fmla="*/ 415 h 1337222"/>
                    <a:gd name="connsiteX1" fmla="*/ 951839 w 1879039"/>
                    <a:gd name="connsiteY1" fmla="*/ 130093 h 1337222"/>
                    <a:gd name="connsiteX2" fmla="*/ 1420676 w 1879039"/>
                    <a:gd name="connsiteY2" fmla="*/ 7065 h 1337222"/>
                    <a:gd name="connsiteX3" fmla="*/ 1660083 w 1879039"/>
                    <a:gd name="connsiteY3" fmla="*/ 96843 h 1337222"/>
                    <a:gd name="connsiteX4" fmla="*/ 1876214 w 1879039"/>
                    <a:gd name="connsiteY4" fmla="*/ 934766 h 1337222"/>
                    <a:gd name="connsiteX5" fmla="*/ 1729910 w 1879039"/>
                    <a:gd name="connsiteY5" fmla="*/ 1337101 h 1337222"/>
                    <a:gd name="connsiteX6" fmla="*/ 971789 w 1879039"/>
                    <a:gd name="connsiteY6" fmla="*/ 981317 h 1337222"/>
                    <a:gd name="connsiteX7" fmla="*/ 150492 w 1879039"/>
                    <a:gd name="connsiteY7" fmla="*/ 1333776 h 1337222"/>
                    <a:gd name="connsiteX8" fmla="*/ 7513 w 1879039"/>
                    <a:gd name="connsiteY8" fmla="*/ 898189 h 1337222"/>
                    <a:gd name="connsiteX9" fmla="*/ 246919 w 1879039"/>
                    <a:gd name="connsiteY9" fmla="*/ 93517 h 1337222"/>
                    <a:gd name="connsiteX10" fmla="*/ 463050 w 1879039"/>
                    <a:gd name="connsiteY10" fmla="*/ 415 h 1337222"/>
                    <a:gd name="connsiteX0" fmla="*/ 463050 w 1879039"/>
                    <a:gd name="connsiteY0" fmla="*/ 415 h 1337222"/>
                    <a:gd name="connsiteX1" fmla="*/ 951839 w 1879039"/>
                    <a:gd name="connsiteY1" fmla="*/ 130093 h 1337222"/>
                    <a:gd name="connsiteX2" fmla="*/ 1420676 w 1879039"/>
                    <a:gd name="connsiteY2" fmla="*/ 7065 h 1337222"/>
                    <a:gd name="connsiteX3" fmla="*/ 1660083 w 1879039"/>
                    <a:gd name="connsiteY3" fmla="*/ 96843 h 1337222"/>
                    <a:gd name="connsiteX4" fmla="*/ 1876214 w 1879039"/>
                    <a:gd name="connsiteY4" fmla="*/ 934766 h 1337222"/>
                    <a:gd name="connsiteX5" fmla="*/ 1729910 w 1879039"/>
                    <a:gd name="connsiteY5" fmla="*/ 1337101 h 1337222"/>
                    <a:gd name="connsiteX6" fmla="*/ 971789 w 1879039"/>
                    <a:gd name="connsiteY6" fmla="*/ 981317 h 1337222"/>
                    <a:gd name="connsiteX7" fmla="*/ 150492 w 1879039"/>
                    <a:gd name="connsiteY7" fmla="*/ 1333776 h 1337222"/>
                    <a:gd name="connsiteX8" fmla="*/ 7513 w 1879039"/>
                    <a:gd name="connsiteY8" fmla="*/ 898189 h 1337222"/>
                    <a:gd name="connsiteX9" fmla="*/ 246919 w 1879039"/>
                    <a:gd name="connsiteY9" fmla="*/ 93517 h 1337222"/>
                    <a:gd name="connsiteX10" fmla="*/ 463050 w 1879039"/>
                    <a:gd name="connsiteY10" fmla="*/ 415 h 1337222"/>
                    <a:gd name="connsiteX0" fmla="*/ 463050 w 1879039"/>
                    <a:gd name="connsiteY0" fmla="*/ 112 h 1336919"/>
                    <a:gd name="connsiteX1" fmla="*/ 951839 w 1879039"/>
                    <a:gd name="connsiteY1" fmla="*/ 129790 h 1336919"/>
                    <a:gd name="connsiteX2" fmla="*/ 1420676 w 1879039"/>
                    <a:gd name="connsiteY2" fmla="*/ 6762 h 1336919"/>
                    <a:gd name="connsiteX3" fmla="*/ 1660083 w 1879039"/>
                    <a:gd name="connsiteY3" fmla="*/ 96540 h 1336919"/>
                    <a:gd name="connsiteX4" fmla="*/ 1876214 w 1879039"/>
                    <a:gd name="connsiteY4" fmla="*/ 934463 h 1336919"/>
                    <a:gd name="connsiteX5" fmla="*/ 1729910 w 1879039"/>
                    <a:gd name="connsiteY5" fmla="*/ 1336798 h 1336919"/>
                    <a:gd name="connsiteX6" fmla="*/ 971789 w 1879039"/>
                    <a:gd name="connsiteY6" fmla="*/ 981014 h 1336919"/>
                    <a:gd name="connsiteX7" fmla="*/ 150492 w 1879039"/>
                    <a:gd name="connsiteY7" fmla="*/ 1333473 h 1336919"/>
                    <a:gd name="connsiteX8" fmla="*/ 7513 w 1879039"/>
                    <a:gd name="connsiteY8" fmla="*/ 897886 h 1336919"/>
                    <a:gd name="connsiteX9" fmla="*/ 246919 w 1879039"/>
                    <a:gd name="connsiteY9" fmla="*/ 93214 h 1336919"/>
                    <a:gd name="connsiteX10" fmla="*/ 463050 w 1879039"/>
                    <a:gd name="connsiteY10" fmla="*/ 112 h 1336919"/>
                    <a:gd name="connsiteX0" fmla="*/ 463050 w 1879039"/>
                    <a:gd name="connsiteY0" fmla="*/ 7 h 1336814"/>
                    <a:gd name="connsiteX1" fmla="*/ 951839 w 1879039"/>
                    <a:gd name="connsiteY1" fmla="*/ 129685 h 1336814"/>
                    <a:gd name="connsiteX2" fmla="*/ 1420676 w 1879039"/>
                    <a:gd name="connsiteY2" fmla="*/ 6657 h 1336814"/>
                    <a:gd name="connsiteX3" fmla="*/ 1660083 w 1879039"/>
                    <a:gd name="connsiteY3" fmla="*/ 96435 h 1336814"/>
                    <a:gd name="connsiteX4" fmla="*/ 1876214 w 1879039"/>
                    <a:gd name="connsiteY4" fmla="*/ 934358 h 1336814"/>
                    <a:gd name="connsiteX5" fmla="*/ 1729910 w 1879039"/>
                    <a:gd name="connsiteY5" fmla="*/ 1336693 h 1336814"/>
                    <a:gd name="connsiteX6" fmla="*/ 971789 w 1879039"/>
                    <a:gd name="connsiteY6" fmla="*/ 980909 h 1336814"/>
                    <a:gd name="connsiteX7" fmla="*/ 150492 w 1879039"/>
                    <a:gd name="connsiteY7" fmla="*/ 1333368 h 1336814"/>
                    <a:gd name="connsiteX8" fmla="*/ 7513 w 1879039"/>
                    <a:gd name="connsiteY8" fmla="*/ 897781 h 1336814"/>
                    <a:gd name="connsiteX9" fmla="*/ 246919 w 1879039"/>
                    <a:gd name="connsiteY9" fmla="*/ 93109 h 1336814"/>
                    <a:gd name="connsiteX10" fmla="*/ 463050 w 1879039"/>
                    <a:gd name="connsiteY10" fmla="*/ 7 h 1336814"/>
                    <a:gd name="connsiteX0" fmla="*/ 463050 w 1879039"/>
                    <a:gd name="connsiteY0" fmla="*/ 7 h 1336814"/>
                    <a:gd name="connsiteX1" fmla="*/ 951839 w 1879039"/>
                    <a:gd name="connsiteY1" fmla="*/ 129685 h 1336814"/>
                    <a:gd name="connsiteX2" fmla="*/ 1420676 w 1879039"/>
                    <a:gd name="connsiteY2" fmla="*/ 6657 h 1336814"/>
                    <a:gd name="connsiteX3" fmla="*/ 1660083 w 1879039"/>
                    <a:gd name="connsiteY3" fmla="*/ 96435 h 1336814"/>
                    <a:gd name="connsiteX4" fmla="*/ 1876214 w 1879039"/>
                    <a:gd name="connsiteY4" fmla="*/ 934358 h 1336814"/>
                    <a:gd name="connsiteX5" fmla="*/ 1729910 w 1879039"/>
                    <a:gd name="connsiteY5" fmla="*/ 1336693 h 1336814"/>
                    <a:gd name="connsiteX6" fmla="*/ 971789 w 1879039"/>
                    <a:gd name="connsiteY6" fmla="*/ 980909 h 1336814"/>
                    <a:gd name="connsiteX7" fmla="*/ 150492 w 1879039"/>
                    <a:gd name="connsiteY7" fmla="*/ 1333368 h 1336814"/>
                    <a:gd name="connsiteX8" fmla="*/ 7513 w 1879039"/>
                    <a:gd name="connsiteY8" fmla="*/ 897781 h 1336814"/>
                    <a:gd name="connsiteX9" fmla="*/ 246919 w 1879039"/>
                    <a:gd name="connsiteY9" fmla="*/ 93109 h 1336814"/>
                    <a:gd name="connsiteX10" fmla="*/ 463050 w 1879039"/>
                    <a:gd name="connsiteY10" fmla="*/ 7 h 1336814"/>
                    <a:gd name="connsiteX0" fmla="*/ 463050 w 1879039"/>
                    <a:gd name="connsiteY0" fmla="*/ 413 h 1337220"/>
                    <a:gd name="connsiteX1" fmla="*/ 951839 w 1879039"/>
                    <a:gd name="connsiteY1" fmla="*/ 130091 h 1337220"/>
                    <a:gd name="connsiteX2" fmla="*/ 1420676 w 1879039"/>
                    <a:gd name="connsiteY2" fmla="*/ 7063 h 1337220"/>
                    <a:gd name="connsiteX3" fmla="*/ 1660083 w 1879039"/>
                    <a:gd name="connsiteY3" fmla="*/ 96841 h 1337220"/>
                    <a:gd name="connsiteX4" fmla="*/ 1876214 w 1879039"/>
                    <a:gd name="connsiteY4" fmla="*/ 934764 h 1337220"/>
                    <a:gd name="connsiteX5" fmla="*/ 1729910 w 1879039"/>
                    <a:gd name="connsiteY5" fmla="*/ 1337099 h 1337220"/>
                    <a:gd name="connsiteX6" fmla="*/ 971789 w 1879039"/>
                    <a:gd name="connsiteY6" fmla="*/ 981315 h 1337220"/>
                    <a:gd name="connsiteX7" fmla="*/ 150492 w 1879039"/>
                    <a:gd name="connsiteY7" fmla="*/ 1333774 h 1337220"/>
                    <a:gd name="connsiteX8" fmla="*/ 7513 w 1879039"/>
                    <a:gd name="connsiteY8" fmla="*/ 898187 h 1337220"/>
                    <a:gd name="connsiteX9" fmla="*/ 246919 w 1879039"/>
                    <a:gd name="connsiteY9" fmla="*/ 93515 h 1337220"/>
                    <a:gd name="connsiteX10" fmla="*/ 463050 w 1879039"/>
                    <a:gd name="connsiteY10" fmla="*/ 413 h 1337220"/>
                    <a:gd name="connsiteX0" fmla="*/ 463050 w 1879039"/>
                    <a:gd name="connsiteY0" fmla="*/ 7 h 1336814"/>
                    <a:gd name="connsiteX1" fmla="*/ 951839 w 1879039"/>
                    <a:gd name="connsiteY1" fmla="*/ 129685 h 1336814"/>
                    <a:gd name="connsiteX2" fmla="*/ 1420676 w 1879039"/>
                    <a:gd name="connsiteY2" fmla="*/ 6657 h 1336814"/>
                    <a:gd name="connsiteX3" fmla="*/ 1660083 w 1879039"/>
                    <a:gd name="connsiteY3" fmla="*/ 96435 h 1336814"/>
                    <a:gd name="connsiteX4" fmla="*/ 1876214 w 1879039"/>
                    <a:gd name="connsiteY4" fmla="*/ 934358 h 1336814"/>
                    <a:gd name="connsiteX5" fmla="*/ 1729910 w 1879039"/>
                    <a:gd name="connsiteY5" fmla="*/ 1336693 h 1336814"/>
                    <a:gd name="connsiteX6" fmla="*/ 971789 w 1879039"/>
                    <a:gd name="connsiteY6" fmla="*/ 980909 h 1336814"/>
                    <a:gd name="connsiteX7" fmla="*/ 150492 w 1879039"/>
                    <a:gd name="connsiteY7" fmla="*/ 1333368 h 1336814"/>
                    <a:gd name="connsiteX8" fmla="*/ 7513 w 1879039"/>
                    <a:gd name="connsiteY8" fmla="*/ 897781 h 1336814"/>
                    <a:gd name="connsiteX9" fmla="*/ 246919 w 1879039"/>
                    <a:gd name="connsiteY9" fmla="*/ 93109 h 1336814"/>
                    <a:gd name="connsiteX10" fmla="*/ 463050 w 1879039"/>
                    <a:gd name="connsiteY10" fmla="*/ 7 h 133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9039" h="1336814">
                      <a:moveTo>
                        <a:pt x="463050" y="7"/>
                      </a:moveTo>
                      <a:cubicBezTo>
                        <a:pt x="638933" y="792"/>
                        <a:pt x="592730" y="131903"/>
                        <a:pt x="951839" y="129685"/>
                      </a:cubicBezTo>
                      <a:cubicBezTo>
                        <a:pt x="1310948" y="127467"/>
                        <a:pt x="1238228" y="6891"/>
                        <a:pt x="1420676" y="6657"/>
                      </a:cubicBezTo>
                      <a:cubicBezTo>
                        <a:pt x="1603124" y="6423"/>
                        <a:pt x="1617411" y="41571"/>
                        <a:pt x="1660083" y="96435"/>
                      </a:cubicBezTo>
                      <a:cubicBezTo>
                        <a:pt x="1702755" y="151299"/>
                        <a:pt x="1867056" y="737618"/>
                        <a:pt x="1876214" y="934358"/>
                      </a:cubicBezTo>
                      <a:cubicBezTo>
                        <a:pt x="1885372" y="1131098"/>
                        <a:pt x="1880648" y="1328935"/>
                        <a:pt x="1729910" y="1336693"/>
                      </a:cubicBezTo>
                      <a:cubicBezTo>
                        <a:pt x="1579173" y="1344452"/>
                        <a:pt x="1444506" y="978138"/>
                        <a:pt x="971789" y="980909"/>
                      </a:cubicBezTo>
                      <a:cubicBezTo>
                        <a:pt x="499072" y="983680"/>
                        <a:pt x="314530" y="1333922"/>
                        <a:pt x="150492" y="1333368"/>
                      </a:cubicBezTo>
                      <a:cubicBezTo>
                        <a:pt x="-13546" y="1332814"/>
                        <a:pt x="-8558" y="1104491"/>
                        <a:pt x="7513" y="897781"/>
                      </a:cubicBezTo>
                      <a:cubicBezTo>
                        <a:pt x="23584" y="691071"/>
                        <a:pt x="214222" y="129685"/>
                        <a:pt x="246919" y="93109"/>
                      </a:cubicBezTo>
                      <a:cubicBezTo>
                        <a:pt x="279616" y="56533"/>
                        <a:pt x="287167" y="-778"/>
                        <a:pt x="463050" y="7"/>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endParaRPr lang="de-DE" sz="1600">
                    <a:solidFill>
                      <a:srgbClr val="FFFFFF"/>
                    </a:solidFill>
                  </a:endParaRPr>
                </a:p>
              </p:txBody>
            </p:sp>
            <p:sp>
              <p:nvSpPr>
                <p:cNvPr id="25" name="Oval 24"/>
                <p:cNvSpPr/>
                <p:nvPr/>
              </p:nvSpPr>
              <p:spPr>
                <a:xfrm>
                  <a:off x="7020272" y="2060848"/>
                  <a:ext cx="170538" cy="1705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endParaRPr lang="de-DE" sz="1600">
                    <a:solidFill>
                      <a:srgbClr val="FFFFFF"/>
                    </a:solidFill>
                  </a:endParaRPr>
                </a:p>
              </p:txBody>
            </p:sp>
            <p:grpSp>
              <p:nvGrpSpPr>
                <p:cNvPr id="26" name="Group 25"/>
                <p:cNvGrpSpPr/>
                <p:nvPr/>
              </p:nvGrpSpPr>
              <p:grpSpPr>
                <a:xfrm>
                  <a:off x="7359418" y="2039060"/>
                  <a:ext cx="216024" cy="227645"/>
                  <a:chOff x="7404923" y="2049004"/>
                  <a:chExt cx="177760" cy="187322"/>
                </a:xfrm>
              </p:grpSpPr>
              <p:sp>
                <p:nvSpPr>
                  <p:cNvPr id="27" name="Oval 26"/>
                  <p:cNvSpPr/>
                  <p:nvPr/>
                </p:nvSpPr>
                <p:spPr>
                  <a:xfrm>
                    <a:off x="7404923" y="2113799"/>
                    <a:ext cx="58126" cy="581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endParaRPr lang="de-DE" sz="1600">
                      <a:solidFill>
                        <a:srgbClr val="FFFFFF"/>
                      </a:solidFill>
                    </a:endParaRPr>
                  </a:p>
                </p:txBody>
              </p:sp>
              <p:sp>
                <p:nvSpPr>
                  <p:cNvPr id="28" name="Oval 27"/>
                  <p:cNvSpPr/>
                  <p:nvPr/>
                </p:nvSpPr>
                <p:spPr>
                  <a:xfrm>
                    <a:off x="7466202" y="2049004"/>
                    <a:ext cx="58126" cy="581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endParaRPr lang="de-DE" sz="1600">
                      <a:solidFill>
                        <a:srgbClr val="FFFFFF"/>
                      </a:solidFill>
                    </a:endParaRPr>
                  </a:p>
                </p:txBody>
              </p:sp>
              <p:sp>
                <p:nvSpPr>
                  <p:cNvPr id="29" name="Oval 28"/>
                  <p:cNvSpPr/>
                  <p:nvPr/>
                </p:nvSpPr>
                <p:spPr>
                  <a:xfrm>
                    <a:off x="7524557" y="2113799"/>
                    <a:ext cx="58126" cy="581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endParaRPr lang="de-DE" sz="1600">
                      <a:solidFill>
                        <a:srgbClr val="FFFFFF"/>
                      </a:solidFill>
                    </a:endParaRPr>
                  </a:p>
                </p:txBody>
              </p:sp>
              <p:sp>
                <p:nvSpPr>
                  <p:cNvPr id="30" name="Oval 29"/>
                  <p:cNvSpPr/>
                  <p:nvPr/>
                </p:nvSpPr>
                <p:spPr>
                  <a:xfrm>
                    <a:off x="7466431" y="2178200"/>
                    <a:ext cx="58126" cy="581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endParaRPr lang="de-DE" sz="1600">
                      <a:solidFill>
                        <a:srgbClr val="FFFFFF"/>
                      </a:solidFill>
                    </a:endParaRPr>
                  </a:p>
                </p:txBody>
              </p:sp>
            </p:grpSp>
          </p:grpSp>
        </p:grpSp>
        <p:grpSp>
          <p:nvGrpSpPr>
            <p:cNvPr id="34" name="Group 33"/>
            <p:cNvGrpSpPr/>
            <p:nvPr/>
          </p:nvGrpSpPr>
          <p:grpSpPr>
            <a:xfrm>
              <a:off x="6460122" y="1545698"/>
              <a:ext cx="1096994" cy="822960"/>
              <a:chOff x="7821210" y="1401242"/>
              <a:chExt cx="1096851" cy="823150"/>
            </a:xfrm>
          </p:grpSpPr>
          <p:sp>
            <p:nvSpPr>
              <p:cNvPr id="35" name="Rectangle 34"/>
              <p:cNvSpPr/>
              <p:nvPr/>
            </p:nvSpPr>
            <p:spPr>
              <a:xfrm>
                <a:off x="7821210" y="1401242"/>
                <a:ext cx="1096851" cy="8231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b"/>
              <a:lstStyle/>
              <a:p>
                <a:pPr defTabSz="914363"/>
                <a:r>
                  <a:rPr lang="de-DE" sz="1100" dirty="0" smtClean="0">
                    <a:solidFill>
                      <a:srgbClr val="FFFFFF"/>
                    </a:solidFill>
                  </a:rPr>
                  <a:t>Phone</a:t>
                </a:r>
                <a:endParaRPr lang="de-DE" sz="1100" dirty="0">
                  <a:solidFill>
                    <a:srgbClr val="FFFFFF"/>
                  </a:solidFill>
                </a:endParaRPr>
              </a:p>
            </p:txBody>
          </p:sp>
          <p:grpSp>
            <p:nvGrpSpPr>
              <p:cNvPr id="36" name="Group 35"/>
              <p:cNvGrpSpPr/>
              <p:nvPr/>
            </p:nvGrpSpPr>
            <p:grpSpPr>
              <a:xfrm>
                <a:off x="8332000" y="1503425"/>
                <a:ext cx="233738" cy="397354"/>
                <a:chOff x="5079969" y="3033204"/>
                <a:chExt cx="720080" cy="1224136"/>
              </a:xfrm>
            </p:grpSpPr>
            <p:sp>
              <p:nvSpPr>
                <p:cNvPr id="37" name="Rounded Rectangle 36"/>
                <p:cNvSpPr/>
                <p:nvPr/>
              </p:nvSpPr>
              <p:spPr>
                <a:xfrm>
                  <a:off x="5079969" y="3033204"/>
                  <a:ext cx="720080" cy="1224136"/>
                </a:xfrm>
                <a:prstGeom prst="roundRect">
                  <a:avLst>
                    <a:gd name="adj" fmla="val 84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endParaRPr lang="de-DE" sz="1600">
                    <a:solidFill>
                      <a:srgbClr val="FFFFFF"/>
                    </a:solidFill>
                  </a:endParaRPr>
                </a:p>
              </p:txBody>
            </p:sp>
            <p:sp>
              <p:nvSpPr>
                <p:cNvPr id="38" name="Rounded Rectangle 37"/>
                <p:cNvSpPr/>
                <p:nvPr/>
              </p:nvSpPr>
              <p:spPr>
                <a:xfrm>
                  <a:off x="5151973" y="3105212"/>
                  <a:ext cx="576064" cy="1008112"/>
                </a:xfrm>
                <a:prstGeom prst="roundRect">
                  <a:avLst>
                    <a:gd name="adj" fmla="val 550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endParaRPr lang="de-DE" sz="1600">
                    <a:solidFill>
                      <a:srgbClr val="FFFFFF"/>
                    </a:solidFill>
                  </a:endParaRPr>
                </a:p>
              </p:txBody>
            </p:sp>
            <p:sp>
              <p:nvSpPr>
                <p:cNvPr id="39" name="Rounded Rectangle 38"/>
                <p:cNvSpPr/>
                <p:nvPr/>
              </p:nvSpPr>
              <p:spPr>
                <a:xfrm>
                  <a:off x="5223981" y="4162474"/>
                  <a:ext cx="72008" cy="457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endParaRPr lang="de-DE" sz="1600">
                    <a:solidFill>
                      <a:srgbClr val="FFFFFF"/>
                    </a:solidFill>
                  </a:endParaRPr>
                </a:p>
              </p:txBody>
            </p:sp>
            <p:sp>
              <p:nvSpPr>
                <p:cNvPr id="40" name="Rounded Rectangle 39"/>
                <p:cNvSpPr/>
                <p:nvPr/>
              </p:nvSpPr>
              <p:spPr>
                <a:xfrm>
                  <a:off x="5404001" y="4162473"/>
                  <a:ext cx="72008" cy="457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endParaRPr lang="de-DE" sz="1600">
                    <a:solidFill>
                      <a:srgbClr val="FFFFFF"/>
                    </a:solidFill>
                  </a:endParaRPr>
                </a:p>
              </p:txBody>
            </p:sp>
            <p:sp>
              <p:nvSpPr>
                <p:cNvPr id="41" name="Rounded Rectangle 40"/>
                <p:cNvSpPr/>
                <p:nvPr/>
              </p:nvSpPr>
              <p:spPr>
                <a:xfrm>
                  <a:off x="5584021" y="4162474"/>
                  <a:ext cx="72008" cy="457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endParaRPr lang="de-DE" sz="1600">
                    <a:solidFill>
                      <a:srgbClr val="FFFFFF"/>
                    </a:solidFill>
                  </a:endParaRPr>
                </a:p>
              </p:txBody>
            </p:sp>
          </p:grpSp>
        </p:grpSp>
        <p:grpSp>
          <p:nvGrpSpPr>
            <p:cNvPr id="42" name="Group 41"/>
            <p:cNvGrpSpPr/>
            <p:nvPr/>
          </p:nvGrpSpPr>
          <p:grpSpPr>
            <a:xfrm>
              <a:off x="5373369" y="1545698"/>
              <a:ext cx="1096994" cy="822960"/>
              <a:chOff x="6741429" y="1401242"/>
              <a:chExt cx="1096851" cy="823150"/>
            </a:xfrm>
          </p:grpSpPr>
          <p:sp>
            <p:nvSpPr>
              <p:cNvPr id="43" name="Rectangle 42"/>
              <p:cNvSpPr/>
              <p:nvPr/>
            </p:nvSpPr>
            <p:spPr>
              <a:xfrm>
                <a:off x="6741429" y="1401242"/>
                <a:ext cx="1096851" cy="8231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b"/>
              <a:lstStyle/>
              <a:p>
                <a:pPr defTabSz="914363"/>
                <a:r>
                  <a:rPr lang="de-DE" sz="1100" dirty="0" smtClean="0">
                    <a:solidFill>
                      <a:srgbClr val="FFFFFF"/>
                    </a:solidFill>
                  </a:rPr>
                  <a:t>Tablet</a:t>
                </a:r>
                <a:endParaRPr lang="de-DE" sz="1100" dirty="0">
                  <a:solidFill>
                    <a:srgbClr val="FFFFFF"/>
                  </a:solidFill>
                </a:endParaRPr>
              </a:p>
            </p:txBody>
          </p:sp>
          <p:grpSp>
            <p:nvGrpSpPr>
              <p:cNvPr id="44" name="Group 43"/>
              <p:cNvGrpSpPr/>
              <p:nvPr/>
            </p:nvGrpSpPr>
            <p:grpSpPr>
              <a:xfrm>
                <a:off x="7019911" y="1528332"/>
                <a:ext cx="498044" cy="324166"/>
                <a:chOff x="6971223" y="1505597"/>
                <a:chExt cx="567904" cy="369635"/>
              </a:xfrm>
            </p:grpSpPr>
            <p:sp>
              <p:nvSpPr>
                <p:cNvPr id="45" name="Rounded Rectangle 44"/>
                <p:cNvSpPr/>
                <p:nvPr/>
              </p:nvSpPr>
              <p:spPr>
                <a:xfrm>
                  <a:off x="6971223" y="1505597"/>
                  <a:ext cx="567904" cy="369635"/>
                </a:xfrm>
                <a:prstGeom prst="roundRect">
                  <a:avLst>
                    <a:gd name="adj" fmla="val 886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rgbClr val="FFFFFF"/>
                    </a:solidFill>
                  </a:endParaRPr>
                </a:p>
              </p:txBody>
            </p:sp>
            <p:sp>
              <p:nvSpPr>
                <p:cNvPr id="46" name="Rectangle 45"/>
                <p:cNvSpPr/>
                <p:nvPr/>
              </p:nvSpPr>
              <p:spPr>
                <a:xfrm>
                  <a:off x="7013032" y="1546289"/>
                  <a:ext cx="472326" cy="2865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rgbClr val="FFFFFF"/>
                    </a:solidFill>
                  </a:endParaRPr>
                </a:p>
              </p:txBody>
            </p:sp>
          </p:grpSp>
        </p:grpSp>
        <p:grpSp>
          <p:nvGrpSpPr>
            <p:cNvPr id="47" name="Group 46"/>
            <p:cNvGrpSpPr/>
            <p:nvPr/>
          </p:nvGrpSpPr>
          <p:grpSpPr>
            <a:xfrm>
              <a:off x="7544541" y="1545695"/>
              <a:ext cx="1096994" cy="822960"/>
              <a:chOff x="5661989" y="1401239"/>
              <a:chExt cx="1096851" cy="823150"/>
            </a:xfrm>
          </p:grpSpPr>
          <p:sp>
            <p:nvSpPr>
              <p:cNvPr id="48" name="Rectangle 47"/>
              <p:cNvSpPr/>
              <p:nvPr/>
            </p:nvSpPr>
            <p:spPr>
              <a:xfrm>
                <a:off x="5661989" y="1401239"/>
                <a:ext cx="1096851" cy="8231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b"/>
              <a:lstStyle/>
              <a:p>
                <a:pPr defTabSz="914363"/>
                <a:r>
                  <a:rPr lang="de-DE" sz="1100" dirty="0" smtClean="0">
                    <a:solidFill>
                      <a:srgbClr val="FFFFFF"/>
                    </a:solidFill>
                  </a:rPr>
                  <a:t>Browser</a:t>
                </a:r>
                <a:endParaRPr lang="de-DE" sz="1100" dirty="0">
                  <a:solidFill>
                    <a:srgbClr val="FFFFFF"/>
                  </a:solidFill>
                </a:endParaRPr>
              </a:p>
            </p:txBody>
          </p:sp>
          <p:grpSp>
            <p:nvGrpSpPr>
              <p:cNvPr id="49" name="Group 48"/>
              <p:cNvGrpSpPr/>
              <p:nvPr/>
            </p:nvGrpSpPr>
            <p:grpSpPr>
              <a:xfrm>
                <a:off x="6156176" y="1458666"/>
                <a:ext cx="328660" cy="463717"/>
                <a:chOff x="6156176" y="1458666"/>
                <a:chExt cx="328660" cy="463717"/>
              </a:xfrm>
            </p:grpSpPr>
            <p:sp>
              <p:nvSpPr>
                <p:cNvPr id="50" name="Freeform 49"/>
                <p:cNvSpPr/>
                <p:nvPr/>
              </p:nvSpPr>
              <p:spPr>
                <a:xfrm>
                  <a:off x="6156176" y="1550377"/>
                  <a:ext cx="328660" cy="372006"/>
                </a:xfrm>
                <a:custGeom>
                  <a:avLst/>
                  <a:gdLst>
                    <a:gd name="connsiteX0" fmla="*/ 0 w 1728592"/>
                    <a:gd name="connsiteY0" fmla="*/ 0 h 1956565"/>
                    <a:gd name="connsiteX1" fmla="*/ 1728592 w 1728592"/>
                    <a:gd name="connsiteY1" fmla="*/ 2505 h 1956565"/>
                    <a:gd name="connsiteX2" fmla="*/ 1565754 w 1728592"/>
                    <a:gd name="connsiteY2" fmla="*/ 1761159 h 1956565"/>
                    <a:gd name="connsiteX3" fmla="*/ 859286 w 1728592"/>
                    <a:gd name="connsiteY3" fmla="*/ 1956565 h 1956565"/>
                    <a:gd name="connsiteX4" fmla="*/ 155323 w 1728592"/>
                    <a:gd name="connsiteY4" fmla="*/ 1758654 h 1956565"/>
                    <a:gd name="connsiteX5" fmla="*/ 0 w 1728592"/>
                    <a:gd name="connsiteY5" fmla="*/ 0 h 195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8592" h="1956565">
                      <a:moveTo>
                        <a:pt x="0" y="0"/>
                      </a:moveTo>
                      <a:lnTo>
                        <a:pt x="1728592" y="2505"/>
                      </a:lnTo>
                      <a:lnTo>
                        <a:pt x="1565754" y="1761159"/>
                      </a:lnTo>
                      <a:lnTo>
                        <a:pt x="859286" y="1956565"/>
                      </a:lnTo>
                      <a:lnTo>
                        <a:pt x="155323" y="1758654"/>
                      </a:lnTo>
                      <a:lnTo>
                        <a:pt x="0" y="0"/>
                      </a:lnTo>
                      <a:close/>
                    </a:path>
                  </a:pathLst>
                </a:cu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rgbClr val="FFFFFF"/>
                    </a:solidFill>
                  </a:endParaRPr>
                </a:p>
              </p:txBody>
            </p:sp>
            <p:sp>
              <p:nvSpPr>
                <p:cNvPr id="51" name="Freeform 50"/>
                <p:cNvSpPr/>
                <p:nvPr/>
              </p:nvSpPr>
              <p:spPr>
                <a:xfrm>
                  <a:off x="6185466" y="1458666"/>
                  <a:ext cx="62542" cy="64042"/>
                </a:xfrm>
                <a:custGeom>
                  <a:avLst/>
                  <a:gdLst>
                    <a:gd name="connsiteX0" fmla="*/ 0 w 328942"/>
                    <a:gd name="connsiteY0" fmla="*/ 3018 h 363480"/>
                    <a:gd name="connsiteX1" fmla="*/ 117695 w 328942"/>
                    <a:gd name="connsiteY1" fmla="*/ 3018 h 363480"/>
                    <a:gd name="connsiteX2" fmla="*/ 117695 w 328942"/>
                    <a:gd name="connsiteY2" fmla="*/ 108642 h 363480"/>
                    <a:gd name="connsiteX3" fmla="*/ 217283 w 328942"/>
                    <a:gd name="connsiteY3" fmla="*/ 108642 h 363480"/>
                    <a:gd name="connsiteX4" fmla="*/ 217283 w 328942"/>
                    <a:gd name="connsiteY4" fmla="*/ 0 h 363480"/>
                    <a:gd name="connsiteX5" fmla="*/ 328942 w 328942"/>
                    <a:gd name="connsiteY5" fmla="*/ 3018 h 363480"/>
                    <a:gd name="connsiteX6" fmla="*/ 325924 w 328942"/>
                    <a:gd name="connsiteY6" fmla="*/ 337996 h 363480"/>
                    <a:gd name="connsiteX7" fmla="*/ 217283 w 328942"/>
                    <a:gd name="connsiteY7" fmla="*/ 337996 h 363480"/>
                    <a:gd name="connsiteX8" fmla="*/ 214265 w 328942"/>
                    <a:gd name="connsiteY8" fmla="*/ 226337 h 363480"/>
                    <a:gd name="connsiteX9" fmla="*/ 117695 w 328942"/>
                    <a:gd name="connsiteY9" fmla="*/ 226337 h 363480"/>
                    <a:gd name="connsiteX10" fmla="*/ 117695 w 328942"/>
                    <a:gd name="connsiteY10" fmla="*/ 337996 h 363480"/>
                    <a:gd name="connsiteX11" fmla="*/ 3017 w 328942"/>
                    <a:gd name="connsiteY11" fmla="*/ 337996 h 363480"/>
                    <a:gd name="connsiteX12" fmla="*/ 0 w 328942"/>
                    <a:gd name="connsiteY12" fmla="*/ 3018 h 363480"/>
                    <a:gd name="connsiteX0" fmla="*/ 0 w 328942"/>
                    <a:gd name="connsiteY0" fmla="*/ 3018 h 339337"/>
                    <a:gd name="connsiteX1" fmla="*/ 117695 w 328942"/>
                    <a:gd name="connsiteY1" fmla="*/ 3018 h 339337"/>
                    <a:gd name="connsiteX2" fmla="*/ 117695 w 328942"/>
                    <a:gd name="connsiteY2" fmla="*/ 108642 h 339337"/>
                    <a:gd name="connsiteX3" fmla="*/ 217283 w 328942"/>
                    <a:gd name="connsiteY3" fmla="*/ 108642 h 339337"/>
                    <a:gd name="connsiteX4" fmla="*/ 217283 w 328942"/>
                    <a:gd name="connsiteY4" fmla="*/ 0 h 339337"/>
                    <a:gd name="connsiteX5" fmla="*/ 328942 w 328942"/>
                    <a:gd name="connsiteY5" fmla="*/ 3018 h 339337"/>
                    <a:gd name="connsiteX6" fmla="*/ 325924 w 328942"/>
                    <a:gd name="connsiteY6" fmla="*/ 337996 h 339337"/>
                    <a:gd name="connsiteX7" fmla="*/ 217283 w 328942"/>
                    <a:gd name="connsiteY7" fmla="*/ 337996 h 339337"/>
                    <a:gd name="connsiteX8" fmla="*/ 214265 w 328942"/>
                    <a:gd name="connsiteY8" fmla="*/ 226337 h 339337"/>
                    <a:gd name="connsiteX9" fmla="*/ 117695 w 328942"/>
                    <a:gd name="connsiteY9" fmla="*/ 226337 h 339337"/>
                    <a:gd name="connsiteX10" fmla="*/ 117695 w 328942"/>
                    <a:gd name="connsiteY10" fmla="*/ 337996 h 339337"/>
                    <a:gd name="connsiteX11" fmla="*/ 3017 w 328942"/>
                    <a:gd name="connsiteY11" fmla="*/ 337996 h 339337"/>
                    <a:gd name="connsiteX12" fmla="*/ 0 w 328942"/>
                    <a:gd name="connsiteY12" fmla="*/ 3018 h 339337"/>
                    <a:gd name="connsiteX0" fmla="*/ 0 w 328942"/>
                    <a:gd name="connsiteY0" fmla="*/ 3018 h 339337"/>
                    <a:gd name="connsiteX1" fmla="*/ 117695 w 328942"/>
                    <a:gd name="connsiteY1" fmla="*/ 3018 h 339337"/>
                    <a:gd name="connsiteX2" fmla="*/ 117695 w 328942"/>
                    <a:gd name="connsiteY2" fmla="*/ 108642 h 339337"/>
                    <a:gd name="connsiteX3" fmla="*/ 217283 w 328942"/>
                    <a:gd name="connsiteY3" fmla="*/ 108642 h 339337"/>
                    <a:gd name="connsiteX4" fmla="*/ 217283 w 328942"/>
                    <a:gd name="connsiteY4" fmla="*/ 0 h 339337"/>
                    <a:gd name="connsiteX5" fmla="*/ 328942 w 328942"/>
                    <a:gd name="connsiteY5" fmla="*/ 3018 h 339337"/>
                    <a:gd name="connsiteX6" fmla="*/ 325924 w 328942"/>
                    <a:gd name="connsiteY6" fmla="*/ 337996 h 339337"/>
                    <a:gd name="connsiteX7" fmla="*/ 217283 w 328942"/>
                    <a:gd name="connsiteY7" fmla="*/ 337996 h 339337"/>
                    <a:gd name="connsiteX8" fmla="*/ 214265 w 328942"/>
                    <a:gd name="connsiteY8" fmla="*/ 226337 h 339337"/>
                    <a:gd name="connsiteX9" fmla="*/ 117695 w 328942"/>
                    <a:gd name="connsiteY9" fmla="*/ 226337 h 339337"/>
                    <a:gd name="connsiteX10" fmla="*/ 117695 w 328942"/>
                    <a:gd name="connsiteY10" fmla="*/ 337996 h 339337"/>
                    <a:gd name="connsiteX11" fmla="*/ 3017 w 328942"/>
                    <a:gd name="connsiteY11" fmla="*/ 337996 h 339337"/>
                    <a:gd name="connsiteX12" fmla="*/ 0 w 328942"/>
                    <a:gd name="connsiteY12" fmla="*/ 3018 h 339337"/>
                    <a:gd name="connsiteX0" fmla="*/ 0 w 328942"/>
                    <a:gd name="connsiteY0" fmla="*/ 3018 h 339337"/>
                    <a:gd name="connsiteX1" fmla="*/ 117695 w 328942"/>
                    <a:gd name="connsiteY1" fmla="*/ 3018 h 339337"/>
                    <a:gd name="connsiteX2" fmla="*/ 117695 w 328942"/>
                    <a:gd name="connsiteY2" fmla="*/ 108642 h 339337"/>
                    <a:gd name="connsiteX3" fmla="*/ 217283 w 328942"/>
                    <a:gd name="connsiteY3" fmla="*/ 108642 h 339337"/>
                    <a:gd name="connsiteX4" fmla="*/ 217283 w 328942"/>
                    <a:gd name="connsiteY4" fmla="*/ 0 h 339337"/>
                    <a:gd name="connsiteX5" fmla="*/ 328942 w 328942"/>
                    <a:gd name="connsiteY5" fmla="*/ 3018 h 339337"/>
                    <a:gd name="connsiteX6" fmla="*/ 325924 w 328942"/>
                    <a:gd name="connsiteY6" fmla="*/ 337996 h 339337"/>
                    <a:gd name="connsiteX7" fmla="*/ 217283 w 328942"/>
                    <a:gd name="connsiteY7" fmla="*/ 337996 h 339337"/>
                    <a:gd name="connsiteX8" fmla="*/ 214265 w 328942"/>
                    <a:gd name="connsiteY8" fmla="*/ 226337 h 339337"/>
                    <a:gd name="connsiteX9" fmla="*/ 117695 w 328942"/>
                    <a:gd name="connsiteY9" fmla="*/ 226337 h 339337"/>
                    <a:gd name="connsiteX10" fmla="*/ 117695 w 328942"/>
                    <a:gd name="connsiteY10" fmla="*/ 337996 h 339337"/>
                    <a:gd name="connsiteX11" fmla="*/ 3017 w 328942"/>
                    <a:gd name="connsiteY11" fmla="*/ 337996 h 339337"/>
                    <a:gd name="connsiteX12" fmla="*/ 0 w 328942"/>
                    <a:gd name="connsiteY12" fmla="*/ 3018 h 339337"/>
                    <a:gd name="connsiteX0" fmla="*/ 0 w 328942"/>
                    <a:gd name="connsiteY0" fmla="*/ 3018 h 339337"/>
                    <a:gd name="connsiteX1" fmla="*/ 117695 w 328942"/>
                    <a:gd name="connsiteY1" fmla="*/ 3018 h 339337"/>
                    <a:gd name="connsiteX2" fmla="*/ 117695 w 328942"/>
                    <a:gd name="connsiteY2" fmla="*/ 108642 h 339337"/>
                    <a:gd name="connsiteX3" fmla="*/ 217283 w 328942"/>
                    <a:gd name="connsiteY3" fmla="*/ 108642 h 339337"/>
                    <a:gd name="connsiteX4" fmla="*/ 217283 w 328942"/>
                    <a:gd name="connsiteY4" fmla="*/ 0 h 339337"/>
                    <a:gd name="connsiteX5" fmla="*/ 328942 w 328942"/>
                    <a:gd name="connsiteY5" fmla="*/ 3018 h 339337"/>
                    <a:gd name="connsiteX6" fmla="*/ 325924 w 328942"/>
                    <a:gd name="connsiteY6" fmla="*/ 337996 h 339337"/>
                    <a:gd name="connsiteX7" fmla="*/ 217283 w 328942"/>
                    <a:gd name="connsiteY7" fmla="*/ 337996 h 339337"/>
                    <a:gd name="connsiteX8" fmla="*/ 214265 w 328942"/>
                    <a:gd name="connsiteY8" fmla="*/ 226337 h 339337"/>
                    <a:gd name="connsiteX9" fmla="*/ 117695 w 328942"/>
                    <a:gd name="connsiteY9" fmla="*/ 226337 h 339337"/>
                    <a:gd name="connsiteX10" fmla="*/ 117695 w 328942"/>
                    <a:gd name="connsiteY10" fmla="*/ 337996 h 339337"/>
                    <a:gd name="connsiteX11" fmla="*/ 3017 w 328942"/>
                    <a:gd name="connsiteY11" fmla="*/ 337996 h 339337"/>
                    <a:gd name="connsiteX12" fmla="*/ 0 w 328942"/>
                    <a:gd name="connsiteY12" fmla="*/ 3018 h 339337"/>
                    <a:gd name="connsiteX0" fmla="*/ 0 w 328942"/>
                    <a:gd name="connsiteY0" fmla="*/ 3018 h 339337"/>
                    <a:gd name="connsiteX1" fmla="*/ 117695 w 328942"/>
                    <a:gd name="connsiteY1" fmla="*/ 3018 h 339337"/>
                    <a:gd name="connsiteX2" fmla="*/ 117695 w 328942"/>
                    <a:gd name="connsiteY2" fmla="*/ 108642 h 339337"/>
                    <a:gd name="connsiteX3" fmla="*/ 217283 w 328942"/>
                    <a:gd name="connsiteY3" fmla="*/ 108642 h 339337"/>
                    <a:gd name="connsiteX4" fmla="*/ 219788 w 328942"/>
                    <a:gd name="connsiteY4" fmla="*/ 0 h 339337"/>
                    <a:gd name="connsiteX5" fmla="*/ 328942 w 328942"/>
                    <a:gd name="connsiteY5" fmla="*/ 3018 h 339337"/>
                    <a:gd name="connsiteX6" fmla="*/ 325924 w 328942"/>
                    <a:gd name="connsiteY6" fmla="*/ 337996 h 339337"/>
                    <a:gd name="connsiteX7" fmla="*/ 217283 w 328942"/>
                    <a:gd name="connsiteY7" fmla="*/ 337996 h 339337"/>
                    <a:gd name="connsiteX8" fmla="*/ 214265 w 328942"/>
                    <a:gd name="connsiteY8" fmla="*/ 226337 h 339337"/>
                    <a:gd name="connsiteX9" fmla="*/ 117695 w 328942"/>
                    <a:gd name="connsiteY9" fmla="*/ 226337 h 339337"/>
                    <a:gd name="connsiteX10" fmla="*/ 117695 w 328942"/>
                    <a:gd name="connsiteY10" fmla="*/ 337996 h 339337"/>
                    <a:gd name="connsiteX11" fmla="*/ 3017 w 328942"/>
                    <a:gd name="connsiteY11" fmla="*/ 337996 h 339337"/>
                    <a:gd name="connsiteX12" fmla="*/ 0 w 328942"/>
                    <a:gd name="connsiteY12" fmla="*/ 3018 h 339337"/>
                    <a:gd name="connsiteX0" fmla="*/ 0 w 328942"/>
                    <a:gd name="connsiteY0" fmla="*/ 3018 h 339337"/>
                    <a:gd name="connsiteX1" fmla="*/ 117695 w 328942"/>
                    <a:gd name="connsiteY1" fmla="*/ 3018 h 339337"/>
                    <a:gd name="connsiteX2" fmla="*/ 117695 w 328942"/>
                    <a:gd name="connsiteY2" fmla="*/ 108642 h 339337"/>
                    <a:gd name="connsiteX3" fmla="*/ 217283 w 328942"/>
                    <a:gd name="connsiteY3" fmla="*/ 108642 h 339337"/>
                    <a:gd name="connsiteX4" fmla="*/ 219788 w 328942"/>
                    <a:gd name="connsiteY4" fmla="*/ 0 h 339337"/>
                    <a:gd name="connsiteX5" fmla="*/ 328942 w 328942"/>
                    <a:gd name="connsiteY5" fmla="*/ 3018 h 339337"/>
                    <a:gd name="connsiteX6" fmla="*/ 325924 w 328942"/>
                    <a:gd name="connsiteY6" fmla="*/ 337996 h 339337"/>
                    <a:gd name="connsiteX7" fmla="*/ 217283 w 328942"/>
                    <a:gd name="connsiteY7" fmla="*/ 337996 h 339337"/>
                    <a:gd name="connsiteX8" fmla="*/ 214265 w 328942"/>
                    <a:gd name="connsiteY8" fmla="*/ 226337 h 339337"/>
                    <a:gd name="connsiteX9" fmla="*/ 117695 w 328942"/>
                    <a:gd name="connsiteY9" fmla="*/ 226337 h 339337"/>
                    <a:gd name="connsiteX10" fmla="*/ 117695 w 328942"/>
                    <a:gd name="connsiteY10" fmla="*/ 337996 h 339337"/>
                    <a:gd name="connsiteX11" fmla="*/ 3017 w 328942"/>
                    <a:gd name="connsiteY11" fmla="*/ 337996 h 339337"/>
                    <a:gd name="connsiteX12" fmla="*/ 0 w 328942"/>
                    <a:gd name="connsiteY12" fmla="*/ 3018 h 339337"/>
                    <a:gd name="connsiteX0" fmla="*/ 0 w 328942"/>
                    <a:gd name="connsiteY0" fmla="*/ 3018 h 339337"/>
                    <a:gd name="connsiteX1" fmla="*/ 117695 w 328942"/>
                    <a:gd name="connsiteY1" fmla="*/ 3018 h 339337"/>
                    <a:gd name="connsiteX2" fmla="*/ 117695 w 328942"/>
                    <a:gd name="connsiteY2" fmla="*/ 108642 h 339337"/>
                    <a:gd name="connsiteX3" fmla="*/ 217283 w 328942"/>
                    <a:gd name="connsiteY3" fmla="*/ 108642 h 339337"/>
                    <a:gd name="connsiteX4" fmla="*/ 219788 w 328942"/>
                    <a:gd name="connsiteY4" fmla="*/ 0 h 339337"/>
                    <a:gd name="connsiteX5" fmla="*/ 328942 w 328942"/>
                    <a:gd name="connsiteY5" fmla="*/ 3018 h 339337"/>
                    <a:gd name="connsiteX6" fmla="*/ 325924 w 328942"/>
                    <a:gd name="connsiteY6" fmla="*/ 337996 h 339337"/>
                    <a:gd name="connsiteX7" fmla="*/ 217283 w 328942"/>
                    <a:gd name="connsiteY7" fmla="*/ 337996 h 339337"/>
                    <a:gd name="connsiteX8" fmla="*/ 214265 w 328942"/>
                    <a:gd name="connsiteY8" fmla="*/ 226337 h 339337"/>
                    <a:gd name="connsiteX9" fmla="*/ 117695 w 328942"/>
                    <a:gd name="connsiteY9" fmla="*/ 226337 h 339337"/>
                    <a:gd name="connsiteX10" fmla="*/ 117695 w 328942"/>
                    <a:gd name="connsiteY10" fmla="*/ 337996 h 339337"/>
                    <a:gd name="connsiteX11" fmla="*/ 3017 w 328942"/>
                    <a:gd name="connsiteY11" fmla="*/ 337996 h 339337"/>
                    <a:gd name="connsiteX12" fmla="*/ 0 w 328942"/>
                    <a:gd name="connsiteY12" fmla="*/ 3018 h 339337"/>
                    <a:gd name="connsiteX0" fmla="*/ 0 w 328942"/>
                    <a:gd name="connsiteY0" fmla="*/ 3018 h 339337"/>
                    <a:gd name="connsiteX1" fmla="*/ 117695 w 328942"/>
                    <a:gd name="connsiteY1" fmla="*/ 3018 h 339337"/>
                    <a:gd name="connsiteX2" fmla="*/ 117695 w 328942"/>
                    <a:gd name="connsiteY2" fmla="*/ 108642 h 339337"/>
                    <a:gd name="connsiteX3" fmla="*/ 217283 w 328942"/>
                    <a:gd name="connsiteY3" fmla="*/ 108642 h 339337"/>
                    <a:gd name="connsiteX4" fmla="*/ 217282 w 328942"/>
                    <a:gd name="connsiteY4" fmla="*/ 0 h 339337"/>
                    <a:gd name="connsiteX5" fmla="*/ 328942 w 328942"/>
                    <a:gd name="connsiteY5" fmla="*/ 3018 h 339337"/>
                    <a:gd name="connsiteX6" fmla="*/ 325924 w 328942"/>
                    <a:gd name="connsiteY6" fmla="*/ 337996 h 339337"/>
                    <a:gd name="connsiteX7" fmla="*/ 217283 w 328942"/>
                    <a:gd name="connsiteY7" fmla="*/ 337996 h 339337"/>
                    <a:gd name="connsiteX8" fmla="*/ 214265 w 328942"/>
                    <a:gd name="connsiteY8" fmla="*/ 226337 h 339337"/>
                    <a:gd name="connsiteX9" fmla="*/ 117695 w 328942"/>
                    <a:gd name="connsiteY9" fmla="*/ 226337 h 339337"/>
                    <a:gd name="connsiteX10" fmla="*/ 117695 w 328942"/>
                    <a:gd name="connsiteY10" fmla="*/ 337996 h 339337"/>
                    <a:gd name="connsiteX11" fmla="*/ 3017 w 328942"/>
                    <a:gd name="connsiteY11" fmla="*/ 337996 h 339337"/>
                    <a:gd name="connsiteX12" fmla="*/ 0 w 328942"/>
                    <a:gd name="connsiteY12" fmla="*/ 3018 h 339337"/>
                    <a:gd name="connsiteX0" fmla="*/ 0 w 328942"/>
                    <a:gd name="connsiteY0" fmla="*/ 512 h 336831"/>
                    <a:gd name="connsiteX1" fmla="*/ 117695 w 328942"/>
                    <a:gd name="connsiteY1" fmla="*/ 512 h 336831"/>
                    <a:gd name="connsiteX2" fmla="*/ 117695 w 328942"/>
                    <a:gd name="connsiteY2" fmla="*/ 106136 h 336831"/>
                    <a:gd name="connsiteX3" fmla="*/ 217283 w 328942"/>
                    <a:gd name="connsiteY3" fmla="*/ 106136 h 336831"/>
                    <a:gd name="connsiteX4" fmla="*/ 217282 w 328942"/>
                    <a:gd name="connsiteY4" fmla="*/ 0 h 336831"/>
                    <a:gd name="connsiteX5" fmla="*/ 328942 w 328942"/>
                    <a:gd name="connsiteY5" fmla="*/ 512 h 336831"/>
                    <a:gd name="connsiteX6" fmla="*/ 325924 w 328942"/>
                    <a:gd name="connsiteY6" fmla="*/ 335490 h 336831"/>
                    <a:gd name="connsiteX7" fmla="*/ 217283 w 328942"/>
                    <a:gd name="connsiteY7" fmla="*/ 335490 h 336831"/>
                    <a:gd name="connsiteX8" fmla="*/ 214265 w 328942"/>
                    <a:gd name="connsiteY8" fmla="*/ 223831 h 336831"/>
                    <a:gd name="connsiteX9" fmla="*/ 117695 w 328942"/>
                    <a:gd name="connsiteY9" fmla="*/ 223831 h 336831"/>
                    <a:gd name="connsiteX10" fmla="*/ 117695 w 328942"/>
                    <a:gd name="connsiteY10" fmla="*/ 335490 h 336831"/>
                    <a:gd name="connsiteX11" fmla="*/ 3017 w 328942"/>
                    <a:gd name="connsiteY11" fmla="*/ 335490 h 336831"/>
                    <a:gd name="connsiteX12" fmla="*/ 0 w 328942"/>
                    <a:gd name="connsiteY12" fmla="*/ 512 h 336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942" h="336831">
                      <a:moveTo>
                        <a:pt x="0" y="512"/>
                      </a:moveTo>
                      <a:lnTo>
                        <a:pt x="117695" y="512"/>
                      </a:lnTo>
                      <a:lnTo>
                        <a:pt x="117695" y="106136"/>
                      </a:lnTo>
                      <a:lnTo>
                        <a:pt x="217283" y="106136"/>
                      </a:lnTo>
                      <a:cubicBezTo>
                        <a:pt x="217283" y="69922"/>
                        <a:pt x="217282" y="36214"/>
                        <a:pt x="217282" y="0"/>
                      </a:cubicBezTo>
                      <a:lnTo>
                        <a:pt x="328942" y="512"/>
                      </a:lnTo>
                      <a:lnTo>
                        <a:pt x="325924" y="335490"/>
                      </a:lnTo>
                      <a:lnTo>
                        <a:pt x="217283" y="335490"/>
                      </a:lnTo>
                      <a:lnTo>
                        <a:pt x="214265" y="223831"/>
                      </a:lnTo>
                      <a:cubicBezTo>
                        <a:pt x="182075" y="223831"/>
                        <a:pt x="160447" y="222302"/>
                        <a:pt x="117695" y="223831"/>
                      </a:cubicBezTo>
                      <a:lnTo>
                        <a:pt x="117695" y="335490"/>
                      </a:lnTo>
                      <a:cubicBezTo>
                        <a:pt x="79469" y="335490"/>
                        <a:pt x="52811" y="338508"/>
                        <a:pt x="3017" y="335490"/>
                      </a:cubicBezTo>
                      <a:cubicBezTo>
                        <a:pt x="3017" y="335490"/>
                        <a:pt x="1006" y="106135"/>
                        <a:pt x="0" y="512"/>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rgbClr val="FFFFFF"/>
                    </a:solidFill>
                  </a:endParaRPr>
                </a:p>
              </p:txBody>
            </p:sp>
            <p:sp>
              <p:nvSpPr>
                <p:cNvPr id="52" name="Freeform 51"/>
                <p:cNvSpPr/>
                <p:nvPr/>
              </p:nvSpPr>
              <p:spPr>
                <a:xfrm>
                  <a:off x="6269070" y="1458924"/>
                  <a:ext cx="45719" cy="63827"/>
                </a:xfrm>
                <a:custGeom>
                  <a:avLst/>
                  <a:gdLst>
                    <a:gd name="connsiteX0" fmla="*/ 0 w 305636"/>
                    <a:gd name="connsiteY0" fmla="*/ 7752 h 345955"/>
                    <a:gd name="connsiteX1" fmla="*/ 305636 w 305636"/>
                    <a:gd name="connsiteY1" fmla="*/ 10257 h 345955"/>
                    <a:gd name="connsiteX2" fmla="*/ 300625 w 305636"/>
                    <a:gd name="connsiteY2" fmla="*/ 122991 h 345955"/>
                    <a:gd name="connsiteX3" fmla="*/ 212943 w 305636"/>
                    <a:gd name="connsiteY3" fmla="*/ 122991 h 345955"/>
                    <a:gd name="connsiteX4" fmla="*/ 210438 w 305636"/>
                    <a:gd name="connsiteY4" fmla="*/ 345955 h 345955"/>
                    <a:gd name="connsiteX5" fmla="*/ 95198 w 305636"/>
                    <a:gd name="connsiteY5" fmla="*/ 343450 h 345955"/>
                    <a:gd name="connsiteX6" fmla="*/ 95198 w 305636"/>
                    <a:gd name="connsiteY6" fmla="*/ 120486 h 345955"/>
                    <a:gd name="connsiteX7" fmla="*/ 5011 w 305636"/>
                    <a:gd name="connsiteY7" fmla="*/ 120486 h 345955"/>
                    <a:gd name="connsiteX8" fmla="*/ 0 w 305636"/>
                    <a:gd name="connsiteY8" fmla="*/ 7752 h 345955"/>
                    <a:gd name="connsiteX0" fmla="*/ 0 w 305636"/>
                    <a:gd name="connsiteY0" fmla="*/ 2905 h 341108"/>
                    <a:gd name="connsiteX1" fmla="*/ 305636 w 305636"/>
                    <a:gd name="connsiteY1" fmla="*/ 5410 h 341108"/>
                    <a:gd name="connsiteX2" fmla="*/ 300625 w 305636"/>
                    <a:gd name="connsiteY2" fmla="*/ 118144 h 341108"/>
                    <a:gd name="connsiteX3" fmla="*/ 212943 w 305636"/>
                    <a:gd name="connsiteY3" fmla="*/ 118144 h 341108"/>
                    <a:gd name="connsiteX4" fmla="*/ 210438 w 305636"/>
                    <a:gd name="connsiteY4" fmla="*/ 341108 h 341108"/>
                    <a:gd name="connsiteX5" fmla="*/ 95198 w 305636"/>
                    <a:gd name="connsiteY5" fmla="*/ 338603 h 341108"/>
                    <a:gd name="connsiteX6" fmla="*/ 95198 w 305636"/>
                    <a:gd name="connsiteY6" fmla="*/ 115639 h 341108"/>
                    <a:gd name="connsiteX7" fmla="*/ 5011 w 305636"/>
                    <a:gd name="connsiteY7" fmla="*/ 115639 h 341108"/>
                    <a:gd name="connsiteX8" fmla="*/ 0 w 305636"/>
                    <a:gd name="connsiteY8" fmla="*/ 2905 h 341108"/>
                    <a:gd name="connsiteX0" fmla="*/ 0 w 300625"/>
                    <a:gd name="connsiteY0" fmla="*/ 2905 h 341108"/>
                    <a:gd name="connsiteX1" fmla="*/ 300625 w 300625"/>
                    <a:gd name="connsiteY1" fmla="*/ 5410 h 341108"/>
                    <a:gd name="connsiteX2" fmla="*/ 295614 w 300625"/>
                    <a:gd name="connsiteY2" fmla="*/ 118144 h 341108"/>
                    <a:gd name="connsiteX3" fmla="*/ 207932 w 300625"/>
                    <a:gd name="connsiteY3" fmla="*/ 118144 h 341108"/>
                    <a:gd name="connsiteX4" fmla="*/ 205427 w 300625"/>
                    <a:gd name="connsiteY4" fmla="*/ 341108 h 341108"/>
                    <a:gd name="connsiteX5" fmla="*/ 90187 w 300625"/>
                    <a:gd name="connsiteY5" fmla="*/ 338603 h 341108"/>
                    <a:gd name="connsiteX6" fmla="*/ 90187 w 300625"/>
                    <a:gd name="connsiteY6" fmla="*/ 115639 h 341108"/>
                    <a:gd name="connsiteX7" fmla="*/ 0 w 300625"/>
                    <a:gd name="connsiteY7" fmla="*/ 115639 h 341108"/>
                    <a:gd name="connsiteX8" fmla="*/ 0 w 300625"/>
                    <a:gd name="connsiteY8" fmla="*/ 2905 h 341108"/>
                    <a:gd name="connsiteX0" fmla="*/ 0 w 300625"/>
                    <a:gd name="connsiteY0" fmla="*/ 0 h 338203"/>
                    <a:gd name="connsiteX1" fmla="*/ 300625 w 300625"/>
                    <a:gd name="connsiteY1" fmla="*/ 2505 h 338203"/>
                    <a:gd name="connsiteX2" fmla="*/ 295614 w 300625"/>
                    <a:gd name="connsiteY2" fmla="*/ 115239 h 338203"/>
                    <a:gd name="connsiteX3" fmla="*/ 207932 w 300625"/>
                    <a:gd name="connsiteY3" fmla="*/ 115239 h 338203"/>
                    <a:gd name="connsiteX4" fmla="*/ 205427 w 300625"/>
                    <a:gd name="connsiteY4" fmla="*/ 338203 h 338203"/>
                    <a:gd name="connsiteX5" fmla="*/ 90187 w 300625"/>
                    <a:gd name="connsiteY5" fmla="*/ 335698 h 338203"/>
                    <a:gd name="connsiteX6" fmla="*/ 90187 w 300625"/>
                    <a:gd name="connsiteY6" fmla="*/ 112734 h 338203"/>
                    <a:gd name="connsiteX7" fmla="*/ 0 w 300625"/>
                    <a:gd name="connsiteY7" fmla="*/ 112734 h 338203"/>
                    <a:gd name="connsiteX8" fmla="*/ 0 w 300625"/>
                    <a:gd name="connsiteY8" fmla="*/ 0 h 33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625" h="338203">
                      <a:moveTo>
                        <a:pt x="0" y="0"/>
                      </a:moveTo>
                      <a:lnTo>
                        <a:pt x="300625" y="2505"/>
                      </a:lnTo>
                      <a:lnTo>
                        <a:pt x="295614" y="115239"/>
                      </a:lnTo>
                      <a:lnTo>
                        <a:pt x="207932" y="115239"/>
                      </a:lnTo>
                      <a:lnTo>
                        <a:pt x="205427" y="338203"/>
                      </a:lnTo>
                      <a:lnTo>
                        <a:pt x="90187" y="335698"/>
                      </a:lnTo>
                      <a:lnTo>
                        <a:pt x="90187" y="112734"/>
                      </a:lnTo>
                      <a:lnTo>
                        <a:pt x="0" y="112734"/>
                      </a:lnTo>
                      <a:lnTo>
                        <a:pt x="0" y="0"/>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rgbClr val="FFFFFF"/>
                    </a:solidFill>
                  </a:endParaRPr>
                </a:p>
              </p:txBody>
            </p:sp>
            <p:sp>
              <p:nvSpPr>
                <p:cNvPr id="53" name="Freeform 52"/>
                <p:cNvSpPr/>
                <p:nvPr/>
              </p:nvSpPr>
              <p:spPr>
                <a:xfrm>
                  <a:off x="6323840" y="1458924"/>
                  <a:ext cx="70495" cy="63351"/>
                </a:xfrm>
                <a:custGeom>
                  <a:avLst/>
                  <a:gdLst>
                    <a:gd name="connsiteX0" fmla="*/ 0 w 370771"/>
                    <a:gd name="connsiteY0" fmla="*/ 0 h 358430"/>
                    <a:gd name="connsiteX1" fmla="*/ 120250 w 370771"/>
                    <a:gd name="connsiteY1" fmla="*/ 2505 h 358430"/>
                    <a:gd name="connsiteX2" fmla="*/ 182880 w 370771"/>
                    <a:gd name="connsiteY2" fmla="*/ 115240 h 358430"/>
                    <a:gd name="connsiteX3" fmla="*/ 250521 w 370771"/>
                    <a:gd name="connsiteY3" fmla="*/ 0 h 358430"/>
                    <a:gd name="connsiteX4" fmla="*/ 370771 w 370771"/>
                    <a:gd name="connsiteY4" fmla="*/ 0 h 358430"/>
                    <a:gd name="connsiteX5" fmla="*/ 370771 w 370771"/>
                    <a:gd name="connsiteY5" fmla="*/ 333193 h 358430"/>
                    <a:gd name="connsiteX6" fmla="*/ 260542 w 370771"/>
                    <a:gd name="connsiteY6" fmla="*/ 333193 h 358430"/>
                    <a:gd name="connsiteX7" fmla="*/ 260542 w 370771"/>
                    <a:gd name="connsiteY7" fmla="*/ 177870 h 358430"/>
                    <a:gd name="connsiteX8" fmla="*/ 180375 w 370771"/>
                    <a:gd name="connsiteY8" fmla="*/ 293109 h 358430"/>
                    <a:gd name="connsiteX9" fmla="*/ 107724 w 370771"/>
                    <a:gd name="connsiteY9" fmla="*/ 175365 h 358430"/>
                    <a:gd name="connsiteX10" fmla="*/ 107724 w 370771"/>
                    <a:gd name="connsiteY10" fmla="*/ 333193 h 358430"/>
                    <a:gd name="connsiteX11" fmla="*/ 2506 w 370771"/>
                    <a:gd name="connsiteY11" fmla="*/ 333193 h 358430"/>
                    <a:gd name="connsiteX12" fmla="*/ 0 w 370771"/>
                    <a:gd name="connsiteY12" fmla="*/ 0 h 358430"/>
                    <a:gd name="connsiteX0" fmla="*/ 0 w 370771"/>
                    <a:gd name="connsiteY0" fmla="*/ 0 h 333193"/>
                    <a:gd name="connsiteX1" fmla="*/ 120250 w 370771"/>
                    <a:gd name="connsiteY1" fmla="*/ 2505 h 333193"/>
                    <a:gd name="connsiteX2" fmla="*/ 182880 w 370771"/>
                    <a:gd name="connsiteY2" fmla="*/ 115240 h 333193"/>
                    <a:gd name="connsiteX3" fmla="*/ 250521 w 370771"/>
                    <a:gd name="connsiteY3" fmla="*/ 0 h 333193"/>
                    <a:gd name="connsiteX4" fmla="*/ 370771 w 370771"/>
                    <a:gd name="connsiteY4" fmla="*/ 0 h 333193"/>
                    <a:gd name="connsiteX5" fmla="*/ 370771 w 370771"/>
                    <a:gd name="connsiteY5" fmla="*/ 333193 h 333193"/>
                    <a:gd name="connsiteX6" fmla="*/ 260542 w 370771"/>
                    <a:gd name="connsiteY6" fmla="*/ 333193 h 333193"/>
                    <a:gd name="connsiteX7" fmla="*/ 260542 w 370771"/>
                    <a:gd name="connsiteY7" fmla="*/ 177870 h 333193"/>
                    <a:gd name="connsiteX8" fmla="*/ 180375 w 370771"/>
                    <a:gd name="connsiteY8" fmla="*/ 293109 h 333193"/>
                    <a:gd name="connsiteX9" fmla="*/ 107724 w 370771"/>
                    <a:gd name="connsiteY9" fmla="*/ 175365 h 333193"/>
                    <a:gd name="connsiteX10" fmla="*/ 107724 w 370771"/>
                    <a:gd name="connsiteY10" fmla="*/ 333193 h 333193"/>
                    <a:gd name="connsiteX11" fmla="*/ 2506 w 370771"/>
                    <a:gd name="connsiteY11" fmla="*/ 333193 h 333193"/>
                    <a:gd name="connsiteX12" fmla="*/ 0 w 370771"/>
                    <a:gd name="connsiteY12" fmla="*/ 0 h 33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771" h="333193">
                      <a:moveTo>
                        <a:pt x="0" y="0"/>
                      </a:moveTo>
                      <a:lnTo>
                        <a:pt x="120250" y="2505"/>
                      </a:lnTo>
                      <a:lnTo>
                        <a:pt x="182880" y="115240"/>
                      </a:lnTo>
                      <a:lnTo>
                        <a:pt x="250521" y="0"/>
                      </a:lnTo>
                      <a:lnTo>
                        <a:pt x="370771" y="0"/>
                      </a:lnTo>
                      <a:lnTo>
                        <a:pt x="370771" y="333193"/>
                      </a:lnTo>
                      <a:lnTo>
                        <a:pt x="260542" y="333193"/>
                      </a:lnTo>
                      <a:lnTo>
                        <a:pt x="260542" y="177870"/>
                      </a:lnTo>
                      <a:lnTo>
                        <a:pt x="180375" y="293109"/>
                      </a:lnTo>
                      <a:cubicBezTo>
                        <a:pt x="156158" y="253861"/>
                        <a:pt x="119833" y="169937"/>
                        <a:pt x="107724" y="175365"/>
                      </a:cubicBezTo>
                      <a:lnTo>
                        <a:pt x="107724" y="333193"/>
                      </a:lnTo>
                      <a:cubicBezTo>
                        <a:pt x="72651" y="333193"/>
                        <a:pt x="58038" y="332358"/>
                        <a:pt x="2506" y="333193"/>
                      </a:cubicBezTo>
                      <a:cubicBezTo>
                        <a:pt x="2506" y="333193"/>
                        <a:pt x="835" y="106054"/>
                        <a:pt x="0" y="0"/>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rgbClr val="FFFFFF"/>
                    </a:solidFill>
                  </a:endParaRPr>
                </a:p>
              </p:txBody>
            </p:sp>
            <p:sp>
              <p:nvSpPr>
                <p:cNvPr id="54" name="Freeform 53"/>
                <p:cNvSpPr/>
                <p:nvPr/>
              </p:nvSpPr>
              <p:spPr>
                <a:xfrm>
                  <a:off x="6403386" y="1458924"/>
                  <a:ext cx="51442" cy="63351"/>
                </a:xfrm>
                <a:custGeom>
                  <a:avLst/>
                  <a:gdLst>
                    <a:gd name="connsiteX0" fmla="*/ 0 w 268057"/>
                    <a:gd name="connsiteY0" fmla="*/ 19542 h 381136"/>
                    <a:gd name="connsiteX1" fmla="*/ 117745 w 268057"/>
                    <a:gd name="connsiteY1" fmla="*/ 22047 h 381136"/>
                    <a:gd name="connsiteX2" fmla="*/ 117745 w 268057"/>
                    <a:gd name="connsiteY2" fmla="*/ 242505 h 381136"/>
                    <a:gd name="connsiteX3" fmla="*/ 268057 w 268057"/>
                    <a:gd name="connsiteY3" fmla="*/ 242505 h 381136"/>
                    <a:gd name="connsiteX4" fmla="*/ 265552 w 268057"/>
                    <a:gd name="connsiteY4" fmla="*/ 357745 h 381136"/>
                    <a:gd name="connsiteX5" fmla="*/ 2505 w 268057"/>
                    <a:gd name="connsiteY5" fmla="*/ 355240 h 381136"/>
                    <a:gd name="connsiteX6" fmla="*/ 0 w 268057"/>
                    <a:gd name="connsiteY6" fmla="*/ 19542 h 381136"/>
                    <a:gd name="connsiteX0" fmla="*/ 0 w 268057"/>
                    <a:gd name="connsiteY0" fmla="*/ 19542 h 357745"/>
                    <a:gd name="connsiteX1" fmla="*/ 117745 w 268057"/>
                    <a:gd name="connsiteY1" fmla="*/ 22047 h 357745"/>
                    <a:gd name="connsiteX2" fmla="*/ 117745 w 268057"/>
                    <a:gd name="connsiteY2" fmla="*/ 242505 h 357745"/>
                    <a:gd name="connsiteX3" fmla="*/ 268057 w 268057"/>
                    <a:gd name="connsiteY3" fmla="*/ 242505 h 357745"/>
                    <a:gd name="connsiteX4" fmla="*/ 265552 w 268057"/>
                    <a:gd name="connsiteY4" fmla="*/ 357745 h 357745"/>
                    <a:gd name="connsiteX5" fmla="*/ 2505 w 268057"/>
                    <a:gd name="connsiteY5" fmla="*/ 355240 h 357745"/>
                    <a:gd name="connsiteX6" fmla="*/ 0 w 268057"/>
                    <a:gd name="connsiteY6" fmla="*/ 19542 h 357745"/>
                    <a:gd name="connsiteX0" fmla="*/ 0 w 268057"/>
                    <a:gd name="connsiteY0" fmla="*/ 7022 h 345225"/>
                    <a:gd name="connsiteX1" fmla="*/ 117745 w 268057"/>
                    <a:gd name="connsiteY1" fmla="*/ 9527 h 345225"/>
                    <a:gd name="connsiteX2" fmla="*/ 117745 w 268057"/>
                    <a:gd name="connsiteY2" fmla="*/ 229985 h 345225"/>
                    <a:gd name="connsiteX3" fmla="*/ 268057 w 268057"/>
                    <a:gd name="connsiteY3" fmla="*/ 229985 h 345225"/>
                    <a:gd name="connsiteX4" fmla="*/ 265552 w 268057"/>
                    <a:gd name="connsiteY4" fmla="*/ 345225 h 345225"/>
                    <a:gd name="connsiteX5" fmla="*/ 2505 w 268057"/>
                    <a:gd name="connsiteY5" fmla="*/ 342720 h 345225"/>
                    <a:gd name="connsiteX6" fmla="*/ 0 w 268057"/>
                    <a:gd name="connsiteY6" fmla="*/ 7022 h 345225"/>
                    <a:gd name="connsiteX0" fmla="*/ 0 w 268057"/>
                    <a:gd name="connsiteY0" fmla="*/ 0 h 338203"/>
                    <a:gd name="connsiteX1" fmla="*/ 117745 w 268057"/>
                    <a:gd name="connsiteY1" fmla="*/ 2505 h 338203"/>
                    <a:gd name="connsiteX2" fmla="*/ 117745 w 268057"/>
                    <a:gd name="connsiteY2" fmla="*/ 222963 h 338203"/>
                    <a:gd name="connsiteX3" fmla="*/ 268057 w 268057"/>
                    <a:gd name="connsiteY3" fmla="*/ 222963 h 338203"/>
                    <a:gd name="connsiteX4" fmla="*/ 265552 w 268057"/>
                    <a:gd name="connsiteY4" fmla="*/ 338203 h 338203"/>
                    <a:gd name="connsiteX5" fmla="*/ 2505 w 268057"/>
                    <a:gd name="connsiteY5" fmla="*/ 335698 h 338203"/>
                    <a:gd name="connsiteX6" fmla="*/ 0 w 268057"/>
                    <a:gd name="connsiteY6" fmla="*/ 0 h 338203"/>
                    <a:gd name="connsiteX0" fmla="*/ 0 w 268057"/>
                    <a:gd name="connsiteY0" fmla="*/ 586 h 338789"/>
                    <a:gd name="connsiteX1" fmla="*/ 117745 w 268057"/>
                    <a:gd name="connsiteY1" fmla="*/ 3091 h 338789"/>
                    <a:gd name="connsiteX2" fmla="*/ 117745 w 268057"/>
                    <a:gd name="connsiteY2" fmla="*/ 223549 h 338789"/>
                    <a:gd name="connsiteX3" fmla="*/ 268057 w 268057"/>
                    <a:gd name="connsiteY3" fmla="*/ 223549 h 338789"/>
                    <a:gd name="connsiteX4" fmla="*/ 265552 w 268057"/>
                    <a:gd name="connsiteY4" fmla="*/ 338789 h 338789"/>
                    <a:gd name="connsiteX5" fmla="*/ 2505 w 268057"/>
                    <a:gd name="connsiteY5" fmla="*/ 336284 h 338789"/>
                    <a:gd name="connsiteX6" fmla="*/ 0 w 268057"/>
                    <a:gd name="connsiteY6" fmla="*/ 586 h 338789"/>
                    <a:gd name="connsiteX0" fmla="*/ 0 w 268057"/>
                    <a:gd name="connsiteY0" fmla="*/ 586 h 338789"/>
                    <a:gd name="connsiteX1" fmla="*/ 117745 w 268057"/>
                    <a:gd name="connsiteY1" fmla="*/ 3091 h 338789"/>
                    <a:gd name="connsiteX2" fmla="*/ 117745 w 268057"/>
                    <a:gd name="connsiteY2" fmla="*/ 223549 h 338789"/>
                    <a:gd name="connsiteX3" fmla="*/ 268057 w 268057"/>
                    <a:gd name="connsiteY3" fmla="*/ 223549 h 338789"/>
                    <a:gd name="connsiteX4" fmla="*/ 265552 w 268057"/>
                    <a:gd name="connsiteY4" fmla="*/ 338789 h 338789"/>
                    <a:gd name="connsiteX5" fmla="*/ 2505 w 268057"/>
                    <a:gd name="connsiteY5" fmla="*/ 336284 h 338789"/>
                    <a:gd name="connsiteX6" fmla="*/ 0 w 268057"/>
                    <a:gd name="connsiteY6" fmla="*/ 586 h 338789"/>
                    <a:gd name="connsiteX0" fmla="*/ 0 w 268057"/>
                    <a:gd name="connsiteY0" fmla="*/ 2580 h 335698"/>
                    <a:gd name="connsiteX1" fmla="*/ 117745 w 268057"/>
                    <a:gd name="connsiteY1" fmla="*/ 0 h 335698"/>
                    <a:gd name="connsiteX2" fmla="*/ 117745 w 268057"/>
                    <a:gd name="connsiteY2" fmla="*/ 220458 h 335698"/>
                    <a:gd name="connsiteX3" fmla="*/ 268057 w 268057"/>
                    <a:gd name="connsiteY3" fmla="*/ 220458 h 335698"/>
                    <a:gd name="connsiteX4" fmla="*/ 265552 w 268057"/>
                    <a:gd name="connsiteY4" fmla="*/ 335698 h 335698"/>
                    <a:gd name="connsiteX5" fmla="*/ 2505 w 268057"/>
                    <a:gd name="connsiteY5" fmla="*/ 333193 h 335698"/>
                    <a:gd name="connsiteX6" fmla="*/ 0 w 268057"/>
                    <a:gd name="connsiteY6" fmla="*/ 2580 h 335698"/>
                    <a:gd name="connsiteX0" fmla="*/ 0 w 270562"/>
                    <a:gd name="connsiteY0" fmla="*/ 943 h 336603"/>
                    <a:gd name="connsiteX1" fmla="*/ 120250 w 270562"/>
                    <a:gd name="connsiteY1" fmla="*/ 905 h 336603"/>
                    <a:gd name="connsiteX2" fmla="*/ 120250 w 270562"/>
                    <a:gd name="connsiteY2" fmla="*/ 221363 h 336603"/>
                    <a:gd name="connsiteX3" fmla="*/ 270562 w 270562"/>
                    <a:gd name="connsiteY3" fmla="*/ 221363 h 336603"/>
                    <a:gd name="connsiteX4" fmla="*/ 268057 w 270562"/>
                    <a:gd name="connsiteY4" fmla="*/ 336603 h 336603"/>
                    <a:gd name="connsiteX5" fmla="*/ 5010 w 270562"/>
                    <a:gd name="connsiteY5" fmla="*/ 334098 h 336603"/>
                    <a:gd name="connsiteX6" fmla="*/ 0 w 270562"/>
                    <a:gd name="connsiteY6" fmla="*/ 943 h 3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62" h="336603">
                      <a:moveTo>
                        <a:pt x="0" y="943"/>
                      </a:moveTo>
                      <a:cubicBezTo>
                        <a:pt x="61586" y="-1355"/>
                        <a:pt x="65553" y="1323"/>
                        <a:pt x="120250" y="905"/>
                      </a:cubicBezTo>
                      <a:lnTo>
                        <a:pt x="120250" y="221363"/>
                      </a:lnTo>
                      <a:lnTo>
                        <a:pt x="270562" y="221363"/>
                      </a:lnTo>
                      <a:lnTo>
                        <a:pt x="268057" y="336603"/>
                      </a:lnTo>
                      <a:lnTo>
                        <a:pt x="5010" y="334098"/>
                      </a:lnTo>
                      <a:lnTo>
                        <a:pt x="0" y="943"/>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rgbClr val="FFFFFF"/>
                    </a:solidFill>
                  </a:endParaRPr>
                </a:p>
              </p:txBody>
            </p:sp>
            <p:sp>
              <p:nvSpPr>
                <p:cNvPr id="55" name="Freeform 54"/>
                <p:cNvSpPr/>
                <p:nvPr/>
              </p:nvSpPr>
              <p:spPr>
                <a:xfrm>
                  <a:off x="6217145" y="1618967"/>
                  <a:ext cx="206246" cy="234349"/>
                </a:xfrm>
                <a:custGeom>
                  <a:avLst/>
                  <a:gdLst>
                    <a:gd name="connsiteX0" fmla="*/ 0 w 1084754"/>
                    <a:gd name="connsiteY0" fmla="*/ 0 h 1232561"/>
                    <a:gd name="connsiteX1" fmla="*/ 1084754 w 1084754"/>
                    <a:gd name="connsiteY1" fmla="*/ 0 h 1232561"/>
                    <a:gd name="connsiteX2" fmla="*/ 1067218 w 1084754"/>
                    <a:gd name="connsiteY2" fmla="*/ 217953 h 1232561"/>
                    <a:gd name="connsiteX3" fmla="*/ 235490 w 1084754"/>
                    <a:gd name="connsiteY3" fmla="*/ 217953 h 1232561"/>
                    <a:gd name="connsiteX4" fmla="*/ 253026 w 1084754"/>
                    <a:gd name="connsiteY4" fmla="*/ 438411 h 1232561"/>
                    <a:gd name="connsiteX5" fmla="*/ 1049682 w 1084754"/>
                    <a:gd name="connsiteY5" fmla="*/ 443422 h 1232561"/>
                    <a:gd name="connsiteX6" fmla="*/ 989557 w 1084754"/>
                    <a:gd name="connsiteY6" fmla="*/ 1107301 h 1232561"/>
                    <a:gd name="connsiteX7" fmla="*/ 536114 w 1084754"/>
                    <a:gd name="connsiteY7" fmla="*/ 1232561 h 1232561"/>
                    <a:gd name="connsiteX8" fmla="*/ 97703 w 1084754"/>
                    <a:gd name="connsiteY8" fmla="*/ 1109806 h 1232561"/>
                    <a:gd name="connsiteX9" fmla="*/ 60125 w 1084754"/>
                    <a:gd name="connsiteY9" fmla="*/ 761583 h 1232561"/>
                    <a:gd name="connsiteX10" fmla="*/ 290604 w 1084754"/>
                    <a:gd name="connsiteY10" fmla="*/ 764088 h 1232561"/>
                    <a:gd name="connsiteX11" fmla="*/ 305636 w 1084754"/>
                    <a:gd name="connsiteY11" fmla="*/ 929431 h 1232561"/>
                    <a:gd name="connsiteX12" fmla="*/ 546135 w 1084754"/>
                    <a:gd name="connsiteY12" fmla="*/ 997072 h 1232561"/>
                    <a:gd name="connsiteX13" fmla="*/ 781625 w 1084754"/>
                    <a:gd name="connsiteY13" fmla="*/ 926926 h 1232561"/>
                    <a:gd name="connsiteX14" fmla="*/ 801666 w 1084754"/>
                    <a:gd name="connsiteY14" fmla="*/ 663880 h 1232561"/>
                    <a:gd name="connsiteX15" fmla="*/ 57620 w 1084754"/>
                    <a:gd name="connsiteY15" fmla="*/ 663880 h 1232561"/>
                    <a:gd name="connsiteX16" fmla="*/ 0 w 1084754"/>
                    <a:gd name="connsiteY16" fmla="*/ 0 h 1232561"/>
                    <a:gd name="connsiteX0" fmla="*/ 0 w 1084754"/>
                    <a:gd name="connsiteY0" fmla="*/ 0 h 1232561"/>
                    <a:gd name="connsiteX1" fmla="*/ 1084754 w 1084754"/>
                    <a:gd name="connsiteY1" fmla="*/ 0 h 1232561"/>
                    <a:gd name="connsiteX2" fmla="*/ 1067218 w 1084754"/>
                    <a:gd name="connsiteY2" fmla="*/ 217953 h 1232561"/>
                    <a:gd name="connsiteX3" fmla="*/ 235490 w 1084754"/>
                    <a:gd name="connsiteY3" fmla="*/ 217953 h 1232561"/>
                    <a:gd name="connsiteX4" fmla="*/ 253026 w 1084754"/>
                    <a:gd name="connsiteY4" fmla="*/ 438411 h 1232561"/>
                    <a:gd name="connsiteX5" fmla="*/ 1049682 w 1084754"/>
                    <a:gd name="connsiteY5" fmla="*/ 443422 h 1232561"/>
                    <a:gd name="connsiteX6" fmla="*/ 989557 w 1084754"/>
                    <a:gd name="connsiteY6" fmla="*/ 1107301 h 1232561"/>
                    <a:gd name="connsiteX7" fmla="*/ 536114 w 1084754"/>
                    <a:gd name="connsiteY7" fmla="*/ 1232561 h 1232561"/>
                    <a:gd name="connsiteX8" fmla="*/ 97703 w 1084754"/>
                    <a:gd name="connsiteY8" fmla="*/ 1109806 h 1232561"/>
                    <a:gd name="connsiteX9" fmla="*/ 60125 w 1084754"/>
                    <a:gd name="connsiteY9" fmla="*/ 761583 h 1232561"/>
                    <a:gd name="connsiteX10" fmla="*/ 290604 w 1084754"/>
                    <a:gd name="connsiteY10" fmla="*/ 814183 h 1232561"/>
                    <a:gd name="connsiteX11" fmla="*/ 305636 w 1084754"/>
                    <a:gd name="connsiteY11" fmla="*/ 929431 h 1232561"/>
                    <a:gd name="connsiteX12" fmla="*/ 546135 w 1084754"/>
                    <a:gd name="connsiteY12" fmla="*/ 997072 h 1232561"/>
                    <a:gd name="connsiteX13" fmla="*/ 781625 w 1084754"/>
                    <a:gd name="connsiteY13" fmla="*/ 926926 h 1232561"/>
                    <a:gd name="connsiteX14" fmla="*/ 801666 w 1084754"/>
                    <a:gd name="connsiteY14" fmla="*/ 663880 h 1232561"/>
                    <a:gd name="connsiteX15" fmla="*/ 57620 w 1084754"/>
                    <a:gd name="connsiteY15" fmla="*/ 663880 h 1232561"/>
                    <a:gd name="connsiteX16" fmla="*/ 0 w 1084754"/>
                    <a:gd name="connsiteY16" fmla="*/ 0 h 1232561"/>
                    <a:gd name="connsiteX0" fmla="*/ 0 w 1084754"/>
                    <a:gd name="connsiteY0" fmla="*/ 0 h 1232561"/>
                    <a:gd name="connsiteX1" fmla="*/ 1084754 w 1084754"/>
                    <a:gd name="connsiteY1" fmla="*/ 0 h 1232561"/>
                    <a:gd name="connsiteX2" fmla="*/ 1067218 w 1084754"/>
                    <a:gd name="connsiteY2" fmla="*/ 217953 h 1232561"/>
                    <a:gd name="connsiteX3" fmla="*/ 235490 w 1084754"/>
                    <a:gd name="connsiteY3" fmla="*/ 217953 h 1232561"/>
                    <a:gd name="connsiteX4" fmla="*/ 253026 w 1084754"/>
                    <a:gd name="connsiteY4" fmla="*/ 438411 h 1232561"/>
                    <a:gd name="connsiteX5" fmla="*/ 1049682 w 1084754"/>
                    <a:gd name="connsiteY5" fmla="*/ 443422 h 1232561"/>
                    <a:gd name="connsiteX6" fmla="*/ 989557 w 1084754"/>
                    <a:gd name="connsiteY6" fmla="*/ 1107301 h 1232561"/>
                    <a:gd name="connsiteX7" fmla="*/ 536114 w 1084754"/>
                    <a:gd name="connsiteY7" fmla="*/ 1232561 h 1232561"/>
                    <a:gd name="connsiteX8" fmla="*/ 97703 w 1084754"/>
                    <a:gd name="connsiteY8" fmla="*/ 1109806 h 1232561"/>
                    <a:gd name="connsiteX9" fmla="*/ 60127 w 1084754"/>
                    <a:gd name="connsiteY9" fmla="*/ 799156 h 1232561"/>
                    <a:gd name="connsiteX10" fmla="*/ 290604 w 1084754"/>
                    <a:gd name="connsiteY10" fmla="*/ 814183 h 1232561"/>
                    <a:gd name="connsiteX11" fmla="*/ 305636 w 1084754"/>
                    <a:gd name="connsiteY11" fmla="*/ 929431 h 1232561"/>
                    <a:gd name="connsiteX12" fmla="*/ 546135 w 1084754"/>
                    <a:gd name="connsiteY12" fmla="*/ 997072 h 1232561"/>
                    <a:gd name="connsiteX13" fmla="*/ 781625 w 1084754"/>
                    <a:gd name="connsiteY13" fmla="*/ 926926 h 1232561"/>
                    <a:gd name="connsiteX14" fmla="*/ 801666 w 1084754"/>
                    <a:gd name="connsiteY14" fmla="*/ 663880 h 1232561"/>
                    <a:gd name="connsiteX15" fmla="*/ 57620 w 1084754"/>
                    <a:gd name="connsiteY15" fmla="*/ 663880 h 1232561"/>
                    <a:gd name="connsiteX16" fmla="*/ 0 w 1084754"/>
                    <a:gd name="connsiteY16" fmla="*/ 0 h 1232561"/>
                    <a:gd name="connsiteX0" fmla="*/ 0 w 1084754"/>
                    <a:gd name="connsiteY0" fmla="*/ 0 h 1232561"/>
                    <a:gd name="connsiteX1" fmla="*/ 1084754 w 1084754"/>
                    <a:gd name="connsiteY1" fmla="*/ 0 h 1232561"/>
                    <a:gd name="connsiteX2" fmla="*/ 1067218 w 1084754"/>
                    <a:gd name="connsiteY2" fmla="*/ 217953 h 1232561"/>
                    <a:gd name="connsiteX3" fmla="*/ 235490 w 1084754"/>
                    <a:gd name="connsiteY3" fmla="*/ 217953 h 1232561"/>
                    <a:gd name="connsiteX4" fmla="*/ 253026 w 1084754"/>
                    <a:gd name="connsiteY4" fmla="*/ 438411 h 1232561"/>
                    <a:gd name="connsiteX5" fmla="*/ 1049682 w 1084754"/>
                    <a:gd name="connsiteY5" fmla="*/ 443422 h 1232561"/>
                    <a:gd name="connsiteX6" fmla="*/ 989557 w 1084754"/>
                    <a:gd name="connsiteY6" fmla="*/ 1107301 h 1232561"/>
                    <a:gd name="connsiteX7" fmla="*/ 536114 w 1084754"/>
                    <a:gd name="connsiteY7" fmla="*/ 1232561 h 1232561"/>
                    <a:gd name="connsiteX8" fmla="*/ 97703 w 1084754"/>
                    <a:gd name="connsiteY8" fmla="*/ 1109806 h 1232561"/>
                    <a:gd name="connsiteX9" fmla="*/ 85173 w 1084754"/>
                    <a:gd name="connsiteY9" fmla="*/ 811679 h 1232561"/>
                    <a:gd name="connsiteX10" fmla="*/ 290604 w 1084754"/>
                    <a:gd name="connsiteY10" fmla="*/ 814183 h 1232561"/>
                    <a:gd name="connsiteX11" fmla="*/ 305636 w 1084754"/>
                    <a:gd name="connsiteY11" fmla="*/ 929431 h 1232561"/>
                    <a:gd name="connsiteX12" fmla="*/ 546135 w 1084754"/>
                    <a:gd name="connsiteY12" fmla="*/ 997072 h 1232561"/>
                    <a:gd name="connsiteX13" fmla="*/ 781625 w 1084754"/>
                    <a:gd name="connsiteY13" fmla="*/ 926926 h 1232561"/>
                    <a:gd name="connsiteX14" fmla="*/ 801666 w 1084754"/>
                    <a:gd name="connsiteY14" fmla="*/ 663880 h 1232561"/>
                    <a:gd name="connsiteX15" fmla="*/ 57620 w 1084754"/>
                    <a:gd name="connsiteY15" fmla="*/ 663880 h 1232561"/>
                    <a:gd name="connsiteX16" fmla="*/ 0 w 1084754"/>
                    <a:gd name="connsiteY16" fmla="*/ 0 h 123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84754" h="1232561">
                      <a:moveTo>
                        <a:pt x="0" y="0"/>
                      </a:moveTo>
                      <a:lnTo>
                        <a:pt x="1084754" y="0"/>
                      </a:lnTo>
                      <a:lnTo>
                        <a:pt x="1067218" y="217953"/>
                      </a:lnTo>
                      <a:lnTo>
                        <a:pt x="235490" y="217953"/>
                      </a:lnTo>
                      <a:lnTo>
                        <a:pt x="253026" y="438411"/>
                      </a:lnTo>
                      <a:lnTo>
                        <a:pt x="1049682" y="443422"/>
                      </a:lnTo>
                      <a:lnTo>
                        <a:pt x="989557" y="1107301"/>
                      </a:lnTo>
                      <a:lnTo>
                        <a:pt x="536114" y="1232561"/>
                      </a:lnTo>
                      <a:lnTo>
                        <a:pt x="97703" y="1109806"/>
                      </a:lnTo>
                      <a:lnTo>
                        <a:pt x="85173" y="811679"/>
                      </a:lnTo>
                      <a:lnTo>
                        <a:pt x="290604" y="814183"/>
                      </a:lnTo>
                      <a:lnTo>
                        <a:pt x="305636" y="929431"/>
                      </a:lnTo>
                      <a:lnTo>
                        <a:pt x="546135" y="997072"/>
                      </a:lnTo>
                      <a:lnTo>
                        <a:pt x="781625" y="926926"/>
                      </a:lnTo>
                      <a:lnTo>
                        <a:pt x="801666" y="663880"/>
                      </a:lnTo>
                      <a:lnTo>
                        <a:pt x="57620" y="663880"/>
                      </a:lnTo>
                      <a:lnTo>
                        <a:pt x="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rgbClr val="FFFFFF"/>
                    </a:solidFill>
                  </a:endParaRPr>
                </a:p>
              </p:txBody>
            </p:sp>
          </p:grpSp>
        </p:grpSp>
        <p:grpSp>
          <p:nvGrpSpPr>
            <p:cNvPr id="2" name="Group 1"/>
            <p:cNvGrpSpPr/>
            <p:nvPr/>
          </p:nvGrpSpPr>
          <p:grpSpPr>
            <a:xfrm>
              <a:off x="9702774" y="1482582"/>
              <a:ext cx="1096994" cy="886074"/>
              <a:chOff x="5600647" y="1482928"/>
              <a:chExt cx="1096852" cy="886279"/>
            </a:xfrm>
          </p:grpSpPr>
          <p:sp>
            <p:nvSpPr>
              <p:cNvPr id="176" name="Rectangle 175"/>
              <p:cNvSpPr/>
              <p:nvPr/>
            </p:nvSpPr>
            <p:spPr>
              <a:xfrm>
                <a:off x="5600647" y="1546056"/>
                <a:ext cx="1096852" cy="82315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b"/>
              <a:lstStyle/>
              <a:p>
                <a:pPr defTabSz="914363"/>
                <a:r>
                  <a:rPr lang="de-DE" sz="1100" dirty="0" smtClean="0">
                    <a:solidFill>
                      <a:srgbClr val="FFFFFF"/>
                    </a:solidFill>
                  </a:rPr>
                  <a:t>On-premises Service</a:t>
                </a:r>
                <a:endParaRPr lang="de-DE" sz="1100" dirty="0">
                  <a:solidFill>
                    <a:srgbClr val="FFFFFF"/>
                  </a:solidFill>
                </a:endParaRPr>
              </a:p>
            </p:txBody>
          </p:sp>
          <p:pic>
            <p:nvPicPr>
              <p:cNvPr id="195" name="Picture 6" descr="\\MAGNUM\Projects\Microsoft\Cloud Power FY12\Design\Icons\PNGs\Web Service.png"/>
              <p:cNvPicPr>
                <a:picLocks noChangeAspect="1" noChangeArrowheads="1"/>
              </p:cNvPicPr>
              <p:nvPr/>
            </p:nvPicPr>
            <p:blipFill>
              <a:blip r:embed="rId2" cstate="email">
                <a:lum bright="100000"/>
                <a:extLst>
                  <a:ext uri="{28A0092B-C50C-407E-A947-70E740481C1C}">
                    <a14:useLocalDpi xmlns:a14="http://schemas.microsoft.com/office/drawing/2010/main" val="0"/>
                  </a:ext>
                </a:extLst>
              </a:blip>
              <a:srcRect/>
              <a:stretch>
                <a:fillRect/>
              </a:stretch>
            </p:blipFill>
            <p:spPr bwMode="auto">
              <a:xfrm>
                <a:off x="5848041" y="1482928"/>
                <a:ext cx="825144" cy="650726"/>
              </a:xfrm>
              <a:prstGeom prst="rect">
                <a:avLst/>
              </a:prstGeom>
              <a:noFill/>
              <a:ln>
                <a:noFill/>
              </a:ln>
            </p:spPr>
          </p:pic>
        </p:grpSp>
        <p:grpSp>
          <p:nvGrpSpPr>
            <p:cNvPr id="225" name="Group 224"/>
            <p:cNvGrpSpPr/>
            <p:nvPr/>
          </p:nvGrpSpPr>
          <p:grpSpPr>
            <a:xfrm>
              <a:off x="10775457" y="1545695"/>
              <a:ext cx="1096995" cy="822960"/>
              <a:chOff x="9911260" y="1546053"/>
              <a:chExt cx="1096852" cy="823150"/>
            </a:xfrm>
          </p:grpSpPr>
          <p:sp>
            <p:nvSpPr>
              <p:cNvPr id="179" name="Rectangle 178"/>
              <p:cNvSpPr/>
              <p:nvPr/>
            </p:nvSpPr>
            <p:spPr>
              <a:xfrm>
                <a:off x="9911260" y="1546053"/>
                <a:ext cx="1096852" cy="8231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b"/>
              <a:lstStyle/>
              <a:p>
                <a:pPr defTabSz="914363"/>
                <a:r>
                  <a:rPr lang="de-DE" sz="1000" dirty="0" smtClean="0">
                    <a:solidFill>
                      <a:srgbClr val="FFFFFF"/>
                    </a:solidFill>
                  </a:rPr>
                  <a:t>On-premises Database</a:t>
                </a:r>
                <a:endParaRPr lang="de-DE" sz="1000" dirty="0">
                  <a:solidFill>
                    <a:srgbClr val="FFFFFF"/>
                  </a:solidFill>
                </a:endParaRPr>
              </a:p>
            </p:txBody>
          </p:sp>
          <p:pic>
            <p:nvPicPr>
              <p:cNvPr id="186" name="Picture 18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70083" y="1638240"/>
                <a:ext cx="510238" cy="339688"/>
              </a:xfrm>
              <a:prstGeom prst="rect">
                <a:avLst/>
              </a:prstGeom>
              <a:ln>
                <a:noFill/>
              </a:ln>
            </p:spPr>
          </p:pic>
        </p:grpSp>
        <p:grpSp>
          <p:nvGrpSpPr>
            <p:cNvPr id="224" name="Group 223"/>
            <p:cNvGrpSpPr/>
            <p:nvPr/>
          </p:nvGrpSpPr>
          <p:grpSpPr>
            <a:xfrm>
              <a:off x="2131153" y="1545698"/>
              <a:ext cx="1148244" cy="869442"/>
              <a:chOff x="2349358" y="1546056"/>
              <a:chExt cx="1148095" cy="869643"/>
            </a:xfrm>
          </p:grpSpPr>
          <p:sp>
            <p:nvSpPr>
              <p:cNvPr id="91" name="Rectangle 90"/>
              <p:cNvSpPr/>
              <p:nvPr/>
            </p:nvSpPr>
            <p:spPr>
              <a:xfrm>
                <a:off x="2349358" y="1546056"/>
                <a:ext cx="1148095" cy="869643"/>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b"/>
              <a:lstStyle/>
              <a:p>
                <a:pPr defTabSz="914363"/>
                <a:r>
                  <a:rPr lang="de-DE" sz="1000" dirty="0" smtClean="0">
                    <a:solidFill>
                      <a:srgbClr val="FFFFFF"/>
                    </a:solidFill>
                  </a:rPr>
                  <a:t>Office</a:t>
                </a:r>
                <a:br>
                  <a:rPr lang="de-DE" sz="1000" dirty="0" smtClean="0">
                    <a:solidFill>
                      <a:srgbClr val="FFFFFF"/>
                    </a:solidFill>
                  </a:rPr>
                </a:br>
                <a:r>
                  <a:rPr lang="de-DE" sz="1000" dirty="0" smtClean="0">
                    <a:solidFill>
                      <a:srgbClr val="FFFFFF"/>
                    </a:solidFill>
                  </a:rPr>
                  <a:t>SharePoint</a:t>
                </a:r>
                <a:endParaRPr lang="de-DE" sz="1000" dirty="0">
                  <a:solidFill>
                    <a:srgbClr val="FFFFFF"/>
                  </a:solidFill>
                </a:endParaRPr>
              </a:p>
            </p:txBody>
          </p:sp>
          <p:pic>
            <p:nvPicPr>
              <p:cNvPr id="187" name="Picture 186"/>
              <p:cNvPicPr>
                <a:picLocks noChangeAspect="1"/>
              </p:cNvPicPr>
              <p:nvPr/>
            </p:nvPicPr>
            <p:blipFill rotWithShape="1">
              <a:blip r:embed="rId4" cstate="print">
                <a:extLst>
                  <a:ext uri="{28A0092B-C50C-407E-A947-70E740481C1C}">
                    <a14:useLocalDpi xmlns:a14="http://schemas.microsoft.com/office/drawing/2010/main" val="0"/>
                  </a:ext>
                </a:extLst>
              </a:blip>
              <a:srcRect t="-1" r="-9452" b="-4026"/>
              <a:stretch/>
            </p:blipFill>
            <p:spPr>
              <a:xfrm>
                <a:off x="2858173" y="1658467"/>
                <a:ext cx="355126" cy="344632"/>
              </a:xfrm>
              <a:prstGeom prst="rect">
                <a:avLst/>
              </a:prstGeom>
              <a:ln>
                <a:solidFill>
                  <a:schemeClr val="tx1"/>
                </a:solidFill>
              </a:ln>
            </p:spPr>
          </p:pic>
        </p:grpSp>
      </p:grpSp>
      <p:grpSp>
        <p:nvGrpSpPr>
          <p:cNvPr id="230" name="Group 229"/>
          <p:cNvGrpSpPr/>
          <p:nvPr/>
        </p:nvGrpSpPr>
        <p:grpSpPr>
          <a:xfrm>
            <a:off x="1600674" y="4038650"/>
            <a:ext cx="6552726" cy="1066799"/>
            <a:chOff x="2133674" y="4038600"/>
            <a:chExt cx="8734694" cy="1066799"/>
          </a:xfrm>
        </p:grpSpPr>
        <p:sp>
          <p:nvSpPr>
            <p:cNvPr id="177" name="Rectangle 176"/>
            <p:cNvSpPr/>
            <p:nvPr/>
          </p:nvSpPr>
          <p:spPr>
            <a:xfrm>
              <a:off x="6261147" y="4147611"/>
              <a:ext cx="1218883"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59" name="TextBox 58"/>
            <p:cNvSpPr txBox="1"/>
            <p:nvPr/>
          </p:nvSpPr>
          <p:spPr>
            <a:xfrm>
              <a:off x="6314617" y="4761733"/>
              <a:ext cx="1154227" cy="253916"/>
            </a:xfrm>
            <a:prstGeom prst="rect">
              <a:avLst/>
            </a:prstGeom>
            <a:noFill/>
          </p:spPr>
          <p:txBody>
            <a:bodyPr wrap="square" lIns="0" rIns="0" rtlCol="0">
              <a:spAutoFit/>
            </a:bodyPr>
            <a:lstStyle/>
            <a:p>
              <a:pPr algn="ctr" defTabSz="914363"/>
              <a:r>
                <a:rPr lang="de-DE" sz="1000" dirty="0" smtClean="0"/>
                <a:t>Web/Worker</a:t>
              </a:r>
              <a:endParaRPr lang="de-DE" sz="1000" dirty="0"/>
            </a:p>
          </p:txBody>
        </p:sp>
        <p:pic>
          <p:nvPicPr>
            <p:cNvPr id="105" name="Picture 104" descr="\\MAGNUM\Projects\Microsoft\Cloud Power FY12\Design\ICONS_PNG\Application.png"/>
            <p:cNvPicPr>
              <a:picLocks noChangeAspect="1" noChangeArrowheads="1"/>
            </p:cNvPicPr>
            <p:nvPr/>
          </p:nvPicPr>
          <p:blipFill rotWithShape="1">
            <a:blip r:embed="rId5" cstate="email">
              <a:lum bright="100000"/>
              <a:extLst>
                <a:ext uri="{28A0092B-C50C-407E-A947-70E740481C1C}">
                  <a14:useLocalDpi xmlns:a14="http://schemas.microsoft.com/office/drawing/2010/main" val="0"/>
                </a:ext>
              </a:extLst>
            </a:blip>
            <a:srcRect/>
            <a:stretch/>
          </p:blipFill>
          <p:spPr bwMode="auto">
            <a:xfrm>
              <a:off x="6711705" y="4287662"/>
              <a:ext cx="491922" cy="384143"/>
            </a:xfrm>
            <a:prstGeom prst="rect">
              <a:avLst/>
            </a:prstGeom>
            <a:noFill/>
          </p:spPr>
        </p:pic>
        <p:sp>
          <p:nvSpPr>
            <p:cNvPr id="57" name="Rectangle 56"/>
            <p:cNvSpPr/>
            <p:nvPr/>
          </p:nvSpPr>
          <p:spPr>
            <a:xfrm>
              <a:off x="3615353" y="4038600"/>
              <a:ext cx="7253015" cy="1066799"/>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b"/>
            <a:lstStyle/>
            <a:p>
              <a:pPr defTabSz="914363"/>
              <a:r>
                <a:rPr lang="de-DE" sz="1100" dirty="0" smtClean="0">
                  <a:solidFill>
                    <a:srgbClr val="505050"/>
                  </a:solidFill>
                </a:rPr>
                <a:t>Cloud Services</a:t>
              </a:r>
              <a:endParaRPr lang="de-DE" sz="1100" dirty="0">
                <a:solidFill>
                  <a:srgbClr val="505050"/>
                </a:solidFill>
              </a:endParaRPr>
            </a:p>
          </p:txBody>
        </p:sp>
        <p:grpSp>
          <p:nvGrpSpPr>
            <p:cNvPr id="159" name="Group 158"/>
            <p:cNvGrpSpPr/>
            <p:nvPr/>
          </p:nvGrpSpPr>
          <p:grpSpPr>
            <a:xfrm>
              <a:off x="2133674" y="4152448"/>
              <a:ext cx="1008026" cy="863659"/>
              <a:chOff x="1331640" y="4153409"/>
              <a:chExt cx="1007895" cy="863859"/>
            </a:xfrm>
          </p:grpSpPr>
          <p:sp>
            <p:nvSpPr>
              <p:cNvPr id="163" name="Rectangle 162"/>
              <p:cNvSpPr/>
              <p:nvPr/>
            </p:nvSpPr>
            <p:spPr>
              <a:xfrm>
                <a:off x="1331640" y="4153409"/>
                <a:ext cx="1007895" cy="863859"/>
              </a:xfrm>
              <a:prstGeom prst="rect">
                <a:avLst/>
              </a:prstGeom>
              <a:solidFill>
                <a:schemeClr val="bg2">
                  <a:lumMod val="60000"/>
                  <a:lumOff val="40000"/>
                </a:schemeClr>
              </a:solidFill>
              <a:ln/>
            </p:spPr>
            <p:style>
              <a:lnRef idx="1">
                <a:schemeClr val="accent5"/>
              </a:lnRef>
              <a:fillRef idx="3">
                <a:schemeClr val="accent5"/>
              </a:fillRef>
              <a:effectRef idx="2">
                <a:schemeClr val="accent5"/>
              </a:effectRef>
              <a:fontRef idx="minor">
                <a:schemeClr val="lt1"/>
              </a:fontRef>
            </p:style>
            <p:txBody>
              <a:bodyPr lIns="90000" rIns="90000" rtlCol="0" anchor="b"/>
              <a:lstStyle/>
              <a:p>
                <a:pPr defTabSz="914363"/>
                <a:r>
                  <a:rPr lang="de-DE" sz="1100" dirty="0" smtClean="0">
                    <a:solidFill>
                      <a:schemeClr val="tx1"/>
                    </a:solidFill>
                  </a:rPr>
                  <a:t>Media Services</a:t>
                </a:r>
                <a:endParaRPr lang="de-DE" sz="1100" dirty="0">
                  <a:solidFill>
                    <a:schemeClr val="tx1"/>
                  </a:solidFill>
                </a:endParaRPr>
              </a:p>
            </p:txBody>
          </p:sp>
          <p:pic>
            <p:nvPicPr>
              <p:cNvPr id="164" name="Picture 31" descr="Radio 512x512.png"/>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835479" y="4221882"/>
                <a:ext cx="341257" cy="4087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190" name="Group 189"/>
            <p:cNvGrpSpPr/>
            <p:nvPr/>
          </p:nvGrpSpPr>
          <p:grpSpPr>
            <a:xfrm>
              <a:off x="9435872" y="4147615"/>
              <a:ext cx="1267653" cy="863659"/>
              <a:chOff x="7553136" y="4148575"/>
              <a:chExt cx="1267488" cy="863859"/>
            </a:xfrm>
          </p:grpSpPr>
          <p:sp>
            <p:nvSpPr>
              <p:cNvPr id="191" name="Rectangle 190"/>
              <p:cNvSpPr/>
              <p:nvPr/>
            </p:nvSpPr>
            <p:spPr>
              <a:xfrm>
                <a:off x="7553136" y="4148575"/>
                <a:ext cx="1267488" cy="863859"/>
              </a:xfrm>
              <a:prstGeom prst="rect">
                <a:avLst/>
              </a:prstGeom>
              <a:ln/>
            </p:spPr>
            <p:style>
              <a:lnRef idx="1">
                <a:schemeClr val="accent5"/>
              </a:lnRef>
              <a:fillRef idx="3">
                <a:schemeClr val="accent5"/>
              </a:fillRef>
              <a:effectRef idx="2">
                <a:schemeClr val="accent5"/>
              </a:effectRef>
              <a:fontRef idx="minor">
                <a:schemeClr val="lt1"/>
              </a:fontRef>
            </p:style>
            <p:txBody>
              <a:bodyPr lIns="90000" rIns="90000" rtlCol="0" anchor="b"/>
              <a:lstStyle/>
              <a:p>
                <a:pPr defTabSz="914363"/>
                <a:r>
                  <a:rPr lang="de-DE" sz="1100" dirty="0" smtClean="0">
                    <a:solidFill>
                      <a:schemeClr val="tx1"/>
                    </a:solidFill>
                  </a:rPr>
                  <a:t>Hadoop</a:t>
                </a:r>
                <a:endParaRPr lang="de-DE" sz="1100" dirty="0">
                  <a:solidFill>
                    <a:schemeClr val="tx1"/>
                  </a:solidFill>
                </a:endParaRPr>
              </a:p>
            </p:txBody>
          </p:sp>
          <p:sp>
            <p:nvSpPr>
              <p:cNvPr id="192" name="Freeform 191"/>
              <p:cNvSpPr>
                <a:spLocks noEditPoints="1"/>
              </p:cNvSpPr>
              <p:nvPr/>
            </p:nvSpPr>
            <p:spPr bwMode="black">
              <a:xfrm>
                <a:off x="7881336" y="4232874"/>
                <a:ext cx="555074" cy="511743"/>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sz="1600" dirty="0"/>
              </a:p>
            </p:txBody>
          </p:sp>
        </p:grpSp>
        <p:grpSp>
          <p:nvGrpSpPr>
            <p:cNvPr id="204" name="Group 203"/>
            <p:cNvGrpSpPr/>
            <p:nvPr/>
          </p:nvGrpSpPr>
          <p:grpSpPr>
            <a:xfrm>
              <a:off x="5152162" y="4208626"/>
              <a:ext cx="998375" cy="799009"/>
              <a:chOff x="4356230" y="4209602"/>
              <a:chExt cx="998245" cy="799194"/>
            </a:xfrm>
          </p:grpSpPr>
          <p:sp>
            <p:nvSpPr>
              <p:cNvPr id="206" name="TextBox 205"/>
              <p:cNvSpPr txBox="1"/>
              <p:nvPr/>
            </p:nvSpPr>
            <p:spPr>
              <a:xfrm>
                <a:off x="4356230" y="4762518"/>
                <a:ext cx="998245" cy="246278"/>
              </a:xfrm>
              <a:prstGeom prst="rect">
                <a:avLst/>
              </a:prstGeom>
              <a:noFill/>
            </p:spPr>
            <p:txBody>
              <a:bodyPr wrap="square" lIns="0" rIns="0" rtlCol="0">
                <a:spAutoFit/>
              </a:bodyPr>
              <a:lstStyle/>
              <a:p>
                <a:pPr algn="ctr" defTabSz="914363"/>
                <a:r>
                  <a:rPr lang="de-DE" sz="1000" dirty="0" smtClean="0"/>
                  <a:t>Web Sites</a:t>
                </a:r>
                <a:endParaRPr lang="de-DE" sz="1000" dirty="0"/>
              </a:p>
            </p:txBody>
          </p:sp>
          <p:pic>
            <p:nvPicPr>
              <p:cNvPr id="207" name="Picture 2" descr="\\MAGNUM\Projects\Microsoft\Cloud Power FY12\Design\Icons\PNGs\Web.png"/>
              <p:cNvPicPr>
                <a:picLocks noChangeAspect="1" noChangeArrowheads="1"/>
              </p:cNvPicPr>
              <p:nvPr/>
            </p:nvPicPr>
            <p:blipFill rotWithShape="1">
              <a:blip r:embed="rId7" cstate="email">
                <a:lum bright="100000"/>
                <a:extLst>
                  <a:ext uri="{28A0092B-C50C-407E-A947-70E740481C1C}">
                    <a14:useLocalDpi xmlns:a14="http://schemas.microsoft.com/office/drawing/2010/main" val="0"/>
                  </a:ext>
                </a:extLst>
              </a:blip>
              <a:srcRect/>
              <a:stretch/>
            </p:blipFill>
            <p:spPr bwMode="auto">
              <a:xfrm>
                <a:off x="4574746" y="4209602"/>
                <a:ext cx="544423" cy="433356"/>
              </a:xfrm>
              <a:prstGeom prst="rect">
                <a:avLst/>
              </a:prstGeom>
              <a:noFill/>
            </p:spPr>
          </p:pic>
        </p:grpSp>
        <p:grpSp>
          <p:nvGrpSpPr>
            <p:cNvPr id="208" name="Group 207"/>
            <p:cNvGrpSpPr/>
            <p:nvPr/>
          </p:nvGrpSpPr>
          <p:grpSpPr>
            <a:xfrm>
              <a:off x="7540380" y="4147611"/>
              <a:ext cx="1218883" cy="914400"/>
              <a:chOff x="6738859" y="4148569"/>
              <a:chExt cx="1218723" cy="914611"/>
            </a:xfrm>
          </p:grpSpPr>
          <p:sp>
            <p:nvSpPr>
              <p:cNvPr id="209" name="Rectangle 208"/>
              <p:cNvSpPr/>
              <p:nvPr/>
            </p:nvSpPr>
            <p:spPr>
              <a:xfrm>
                <a:off x="6738859" y="4148569"/>
                <a:ext cx="1218723" cy="914611"/>
              </a:xfrm>
              <a:prstGeom prst="rect">
                <a:avLst/>
              </a:prstGeom>
              <a:solidFill>
                <a:schemeClr val="accent1"/>
              </a:solidFill>
              <a:ln/>
            </p:spPr>
            <p:style>
              <a:lnRef idx="1">
                <a:schemeClr val="accent5"/>
              </a:lnRef>
              <a:fillRef idx="3">
                <a:schemeClr val="accent5"/>
              </a:fillRef>
              <a:effectRef idx="2">
                <a:schemeClr val="accent5"/>
              </a:effectRef>
              <a:fontRef idx="minor">
                <a:schemeClr val="lt1"/>
              </a:fontRef>
            </p:style>
            <p:txBody>
              <a:bodyPr rtlCol="0" anchor="b"/>
              <a:lstStyle/>
              <a:p>
                <a:pPr defTabSz="914363"/>
                <a:endParaRPr lang="de-DE" sz="1050" dirty="0">
                  <a:solidFill>
                    <a:schemeClr val="tx1"/>
                  </a:solidFill>
                </a:endParaRPr>
              </a:p>
            </p:txBody>
          </p:sp>
          <p:sp>
            <p:nvSpPr>
              <p:cNvPr id="210" name="Freeform 207"/>
              <p:cNvSpPr>
                <a:spLocks noEditPoints="1"/>
              </p:cNvSpPr>
              <p:nvPr/>
            </p:nvSpPr>
            <p:spPr bwMode="black">
              <a:xfrm>
                <a:off x="7151996" y="4265771"/>
                <a:ext cx="505754" cy="376370"/>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400" dirty="0"/>
              </a:p>
            </p:txBody>
          </p:sp>
        </p:grpSp>
      </p:grpSp>
      <p:grpSp>
        <p:nvGrpSpPr>
          <p:cNvPr id="229" name="Group 228"/>
          <p:cNvGrpSpPr/>
          <p:nvPr/>
        </p:nvGrpSpPr>
        <p:grpSpPr>
          <a:xfrm>
            <a:off x="952186" y="5405577"/>
            <a:ext cx="8019051" cy="868573"/>
            <a:chOff x="1015738" y="5418152"/>
            <a:chExt cx="10942793" cy="868573"/>
          </a:xfrm>
        </p:grpSpPr>
        <p:grpSp>
          <p:nvGrpSpPr>
            <p:cNvPr id="80" name="Group 79"/>
            <p:cNvGrpSpPr/>
            <p:nvPr/>
          </p:nvGrpSpPr>
          <p:grpSpPr>
            <a:xfrm>
              <a:off x="6458981" y="5443270"/>
              <a:ext cx="1096994" cy="822960"/>
              <a:chOff x="5662994" y="2710452"/>
              <a:chExt cx="1096851" cy="823150"/>
            </a:xfrm>
          </p:grpSpPr>
          <p:sp>
            <p:nvSpPr>
              <p:cNvPr id="81" name="Rectangle 80"/>
              <p:cNvSpPr/>
              <p:nvPr/>
            </p:nvSpPr>
            <p:spPr>
              <a:xfrm>
                <a:off x="5662994" y="2710452"/>
                <a:ext cx="1096851" cy="8231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Ins="36000" rtlCol="0" anchor="b"/>
              <a:lstStyle/>
              <a:p>
                <a:pPr defTabSz="914363"/>
                <a:r>
                  <a:rPr lang="de-DE" sz="1100" dirty="0" smtClean="0">
                    <a:solidFill>
                      <a:schemeClr val="tx1"/>
                    </a:solidFill>
                  </a:rPr>
                  <a:t>Caching</a:t>
                </a:r>
                <a:endParaRPr lang="de-DE" sz="1100" dirty="0">
                  <a:solidFill>
                    <a:schemeClr val="tx1"/>
                  </a:solidFill>
                </a:endParaRPr>
              </a:p>
            </p:txBody>
          </p:sp>
          <p:grpSp>
            <p:nvGrpSpPr>
              <p:cNvPr id="83" name="Group 82"/>
              <p:cNvGrpSpPr/>
              <p:nvPr/>
            </p:nvGrpSpPr>
            <p:grpSpPr>
              <a:xfrm>
                <a:off x="5964316" y="2780928"/>
                <a:ext cx="468961" cy="472066"/>
                <a:chOff x="6263279" y="2903186"/>
                <a:chExt cx="468961" cy="472066"/>
              </a:xfrm>
              <a:solidFill>
                <a:schemeClr val="accent1"/>
              </a:solidFill>
            </p:grpSpPr>
            <p:sp>
              <p:nvSpPr>
                <p:cNvPr id="84" name="Cube 83"/>
                <p:cNvSpPr/>
                <p:nvPr/>
              </p:nvSpPr>
              <p:spPr>
                <a:xfrm>
                  <a:off x="6263279" y="3208282"/>
                  <a:ext cx="199048" cy="166970"/>
                </a:xfrm>
                <a:prstGeom prst="cube">
                  <a:avLst/>
                </a:prstGeom>
                <a:grpFill/>
                <a:ln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100">
                    <a:solidFill>
                      <a:schemeClr val="tx1"/>
                    </a:solidFill>
                  </a:endParaRPr>
                </a:p>
              </p:txBody>
            </p:sp>
            <p:sp>
              <p:nvSpPr>
                <p:cNvPr id="85" name="Cube 84"/>
                <p:cNvSpPr/>
                <p:nvPr/>
              </p:nvSpPr>
              <p:spPr>
                <a:xfrm>
                  <a:off x="6533192" y="3208282"/>
                  <a:ext cx="199048" cy="166970"/>
                </a:xfrm>
                <a:prstGeom prst="cube">
                  <a:avLst/>
                </a:prstGeom>
                <a:grpFill/>
                <a:ln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100">
                    <a:solidFill>
                      <a:schemeClr val="tx1"/>
                    </a:solidFill>
                  </a:endParaRPr>
                </a:p>
              </p:txBody>
            </p:sp>
            <p:sp>
              <p:nvSpPr>
                <p:cNvPr id="86" name="Freeform 85"/>
                <p:cNvSpPr/>
                <p:nvPr/>
              </p:nvSpPr>
              <p:spPr>
                <a:xfrm>
                  <a:off x="6272549" y="2903186"/>
                  <a:ext cx="438192" cy="237782"/>
                </a:xfrm>
                <a:custGeom>
                  <a:avLst/>
                  <a:gdLst>
                    <a:gd name="connsiteX0" fmla="*/ 573516 w 3814034"/>
                    <a:gd name="connsiteY0" fmla="*/ 2209970 h 2298850"/>
                    <a:gd name="connsiteX1" fmla="*/ 11 w 3814034"/>
                    <a:gd name="connsiteY1" fmla="*/ 1592349 h 2298850"/>
                    <a:gd name="connsiteX2" fmla="*/ 557474 w 3814034"/>
                    <a:gd name="connsiteY2" fmla="*/ 982749 h 2298850"/>
                    <a:gd name="connsiteX3" fmla="*/ 641695 w 3814034"/>
                    <a:gd name="connsiteY3" fmla="*/ 986760 h 2298850"/>
                    <a:gd name="connsiteX4" fmla="*/ 1367600 w 3814034"/>
                    <a:gd name="connsiteY4" fmla="*/ 264865 h 2298850"/>
                    <a:gd name="connsiteX5" fmla="*/ 1660368 w 3814034"/>
                    <a:gd name="connsiteY5" fmla="*/ 333044 h 2298850"/>
                    <a:gd name="connsiteX6" fmla="*/ 2314084 w 3814034"/>
                    <a:gd name="connsiteY6" fmla="*/ 8191 h 2298850"/>
                    <a:gd name="connsiteX7" fmla="*/ 3184368 w 3814034"/>
                    <a:gd name="connsiteY7" fmla="*/ 726076 h 2298850"/>
                    <a:gd name="connsiteX8" fmla="*/ 3814021 w 3814034"/>
                    <a:gd name="connsiteY8" fmla="*/ 1451981 h 2298850"/>
                    <a:gd name="connsiteX9" fmla="*/ 3168326 w 3814034"/>
                    <a:gd name="connsiteY9" fmla="*/ 2213981 h 2298850"/>
                    <a:gd name="connsiteX10" fmla="*/ 573516 w 3814034"/>
                    <a:gd name="connsiteY10" fmla="*/ 2209970 h 2298850"/>
                    <a:gd name="connsiteX0" fmla="*/ 573516 w 3814034"/>
                    <a:gd name="connsiteY0" fmla="*/ 2209970 h 2268592"/>
                    <a:gd name="connsiteX1" fmla="*/ 11 w 3814034"/>
                    <a:gd name="connsiteY1" fmla="*/ 1592349 h 2268592"/>
                    <a:gd name="connsiteX2" fmla="*/ 557474 w 3814034"/>
                    <a:gd name="connsiteY2" fmla="*/ 982749 h 2268592"/>
                    <a:gd name="connsiteX3" fmla="*/ 641695 w 3814034"/>
                    <a:gd name="connsiteY3" fmla="*/ 986760 h 2268592"/>
                    <a:gd name="connsiteX4" fmla="*/ 1367600 w 3814034"/>
                    <a:gd name="connsiteY4" fmla="*/ 264865 h 2268592"/>
                    <a:gd name="connsiteX5" fmla="*/ 1660368 w 3814034"/>
                    <a:gd name="connsiteY5" fmla="*/ 333044 h 2268592"/>
                    <a:gd name="connsiteX6" fmla="*/ 2314084 w 3814034"/>
                    <a:gd name="connsiteY6" fmla="*/ 8191 h 2268592"/>
                    <a:gd name="connsiteX7" fmla="*/ 3184368 w 3814034"/>
                    <a:gd name="connsiteY7" fmla="*/ 726076 h 2268592"/>
                    <a:gd name="connsiteX8" fmla="*/ 3814021 w 3814034"/>
                    <a:gd name="connsiteY8" fmla="*/ 1451981 h 2268592"/>
                    <a:gd name="connsiteX9" fmla="*/ 3168326 w 3814034"/>
                    <a:gd name="connsiteY9" fmla="*/ 2213981 h 2268592"/>
                    <a:gd name="connsiteX10" fmla="*/ 573516 w 3814034"/>
                    <a:gd name="connsiteY10" fmla="*/ 2209970 h 2268592"/>
                    <a:gd name="connsiteX0" fmla="*/ 573516 w 3814034"/>
                    <a:gd name="connsiteY0" fmla="*/ 2209970 h 2268592"/>
                    <a:gd name="connsiteX1" fmla="*/ 11 w 3814034"/>
                    <a:gd name="connsiteY1" fmla="*/ 1592349 h 2268592"/>
                    <a:gd name="connsiteX2" fmla="*/ 557474 w 3814034"/>
                    <a:gd name="connsiteY2" fmla="*/ 982749 h 2268592"/>
                    <a:gd name="connsiteX3" fmla="*/ 641695 w 3814034"/>
                    <a:gd name="connsiteY3" fmla="*/ 986760 h 2268592"/>
                    <a:gd name="connsiteX4" fmla="*/ 1367600 w 3814034"/>
                    <a:gd name="connsiteY4" fmla="*/ 264865 h 2268592"/>
                    <a:gd name="connsiteX5" fmla="*/ 1660368 w 3814034"/>
                    <a:gd name="connsiteY5" fmla="*/ 333044 h 2268592"/>
                    <a:gd name="connsiteX6" fmla="*/ 2314084 w 3814034"/>
                    <a:gd name="connsiteY6" fmla="*/ 8191 h 2268592"/>
                    <a:gd name="connsiteX7" fmla="*/ 3184368 w 3814034"/>
                    <a:gd name="connsiteY7" fmla="*/ 726076 h 2268592"/>
                    <a:gd name="connsiteX8" fmla="*/ 3814021 w 3814034"/>
                    <a:gd name="connsiteY8" fmla="*/ 1451981 h 2268592"/>
                    <a:gd name="connsiteX9" fmla="*/ 3168326 w 3814034"/>
                    <a:gd name="connsiteY9" fmla="*/ 2213981 h 2268592"/>
                    <a:gd name="connsiteX10" fmla="*/ 573516 w 3814034"/>
                    <a:gd name="connsiteY10" fmla="*/ 2209970 h 2268592"/>
                    <a:gd name="connsiteX0" fmla="*/ 573542 w 3814060"/>
                    <a:gd name="connsiteY0" fmla="*/ 2209970 h 2268592"/>
                    <a:gd name="connsiteX1" fmla="*/ 37 w 3814060"/>
                    <a:gd name="connsiteY1" fmla="*/ 1592349 h 2268592"/>
                    <a:gd name="connsiteX2" fmla="*/ 557500 w 3814060"/>
                    <a:gd name="connsiteY2" fmla="*/ 982749 h 2268592"/>
                    <a:gd name="connsiteX3" fmla="*/ 641721 w 3814060"/>
                    <a:gd name="connsiteY3" fmla="*/ 986760 h 2268592"/>
                    <a:gd name="connsiteX4" fmla="*/ 1367626 w 3814060"/>
                    <a:gd name="connsiteY4" fmla="*/ 264865 h 2268592"/>
                    <a:gd name="connsiteX5" fmla="*/ 1660394 w 3814060"/>
                    <a:gd name="connsiteY5" fmla="*/ 333044 h 2268592"/>
                    <a:gd name="connsiteX6" fmla="*/ 2314110 w 3814060"/>
                    <a:gd name="connsiteY6" fmla="*/ 8191 h 2268592"/>
                    <a:gd name="connsiteX7" fmla="*/ 3184394 w 3814060"/>
                    <a:gd name="connsiteY7" fmla="*/ 726076 h 2268592"/>
                    <a:gd name="connsiteX8" fmla="*/ 3814047 w 3814060"/>
                    <a:gd name="connsiteY8" fmla="*/ 1451981 h 2268592"/>
                    <a:gd name="connsiteX9" fmla="*/ 3168352 w 3814060"/>
                    <a:gd name="connsiteY9" fmla="*/ 2213981 h 2268592"/>
                    <a:gd name="connsiteX10" fmla="*/ 573542 w 3814060"/>
                    <a:gd name="connsiteY10" fmla="*/ 2209970 h 2268592"/>
                    <a:gd name="connsiteX0" fmla="*/ 573542 w 3814060"/>
                    <a:gd name="connsiteY0" fmla="*/ 2209970 h 2268592"/>
                    <a:gd name="connsiteX1" fmla="*/ 37 w 3814060"/>
                    <a:gd name="connsiteY1" fmla="*/ 1592349 h 2268592"/>
                    <a:gd name="connsiteX2" fmla="*/ 557500 w 3814060"/>
                    <a:gd name="connsiteY2" fmla="*/ 982749 h 2268592"/>
                    <a:gd name="connsiteX3" fmla="*/ 641721 w 3814060"/>
                    <a:gd name="connsiteY3" fmla="*/ 986760 h 2268592"/>
                    <a:gd name="connsiteX4" fmla="*/ 1367626 w 3814060"/>
                    <a:gd name="connsiteY4" fmla="*/ 264865 h 2268592"/>
                    <a:gd name="connsiteX5" fmla="*/ 1660394 w 3814060"/>
                    <a:gd name="connsiteY5" fmla="*/ 333044 h 2268592"/>
                    <a:gd name="connsiteX6" fmla="*/ 2314110 w 3814060"/>
                    <a:gd name="connsiteY6" fmla="*/ 8191 h 2268592"/>
                    <a:gd name="connsiteX7" fmla="*/ 3184394 w 3814060"/>
                    <a:gd name="connsiteY7" fmla="*/ 726076 h 2268592"/>
                    <a:gd name="connsiteX8" fmla="*/ 3814047 w 3814060"/>
                    <a:gd name="connsiteY8" fmla="*/ 1451981 h 2268592"/>
                    <a:gd name="connsiteX9" fmla="*/ 3168352 w 3814060"/>
                    <a:gd name="connsiteY9" fmla="*/ 2213981 h 2268592"/>
                    <a:gd name="connsiteX10" fmla="*/ 573542 w 3814060"/>
                    <a:gd name="connsiteY10" fmla="*/ 2209970 h 2268592"/>
                    <a:gd name="connsiteX0" fmla="*/ 573542 w 3814060"/>
                    <a:gd name="connsiteY0" fmla="*/ 2209970 h 2268592"/>
                    <a:gd name="connsiteX1" fmla="*/ 37 w 3814060"/>
                    <a:gd name="connsiteY1" fmla="*/ 1592349 h 2268592"/>
                    <a:gd name="connsiteX2" fmla="*/ 557500 w 3814060"/>
                    <a:gd name="connsiteY2" fmla="*/ 982749 h 2268592"/>
                    <a:gd name="connsiteX3" fmla="*/ 641721 w 3814060"/>
                    <a:gd name="connsiteY3" fmla="*/ 986760 h 2268592"/>
                    <a:gd name="connsiteX4" fmla="*/ 1367626 w 3814060"/>
                    <a:gd name="connsiteY4" fmla="*/ 264865 h 2268592"/>
                    <a:gd name="connsiteX5" fmla="*/ 1660394 w 3814060"/>
                    <a:gd name="connsiteY5" fmla="*/ 333044 h 2268592"/>
                    <a:gd name="connsiteX6" fmla="*/ 2314110 w 3814060"/>
                    <a:gd name="connsiteY6" fmla="*/ 8191 h 2268592"/>
                    <a:gd name="connsiteX7" fmla="*/ 3184394 w 3814060"/>
                    <a:gd name="connsiteY7" fmla="*/ 726076 h 2268592"/>
                    <a:gd name="connsiteX8" fmla="*/ 3814047 w 3814060"/>
                    <a:gd name="connsiteY8" fmla="*/ 1451981 h 2268592"/>
                    <a:gd name="connsiteX9" fmla="*/ 3168352 w 3814060"/>
                    <a:gd name="connsiteY9" fmla="*/ 2213981 h 2268592"/>
                    <a:gd name="connsiteX10" fmla="*/ 573542 w 3814060"/>
                    <a:gd name="connsiteY10" fmla="*/ 2209970 h 2268592"/>
                    <a:gd name="connsiteX0" fmla="*/ 573542 w 3814060"/>
                    <a:gd name="connsiteY0" fmla="*/ 2209970 h 2268592"/>
                    <a:gd name="connsiteX1" fmla="*/ 37 w 3814060"/>
                    <a:gd name="connsiteY1" fmla="*/ 1592349 h 2268592"/>
                    <a:gd name="connsiteX2" fmla="*/ 557500 w 3814060"/>
                    <a:gd name="connsiteY2" fmla="*/ 982749 h 2268592"/>
                    <a:gd name="connsiteX3" fmla="*/ 641721 w 3814060"/>
                    <a:gd name="connsiteY3" fmla="*/ 986760 h 2268592"/>
                    <a:gd name="connsiteX4" fmla="*/ 1367626 w 3814060"/>
                    <a:gd name="connsiteY4" fmla="*/ 264865 h 2268592"/>
                    <a:gd name="connsiteX5" fmla="*/ 1660394 w 3814060"/>
                    <a:gd name="connsiteY5" fmla="*/ 333044 h 2268592"/>
                    <a:gd name="connsiteX6" fmla="*/ 2314110 w 3814060"/>
                    <a:gd name="connsiteY6" fmla="*/ 8191 h 2268592"/>
                    <a:gd name="connsiteX7" fmla="*/ 3184394 w 3814060"/>
                    <a:gd name="connsiteY7" fmla="*/ 726076 h 2268592"/>
                    <a:gd name="connsiteX8" fmla="*/ 3814047 w 3814060"/>
                    <a:gd name="connsiteY8" fmla="*/ 1451981 h 2268592"/>
                    <a:gd name="connsiteX9" fmla="*/ 3168352 w 3814060"/>
                    <a:gd name="connsiteY9" fmla="*/ 2213981 h 2268592"/>
                    <a:gd name="connsiteX10" fmla="*/ 573542 w 3814060"/>
                    <a:gd name="connsiteY10" fmla="*/ 2209970 h 2268592"/>
                    <a:gd name="connsiteX0" fmla="*/ 573536 w 3814054"/>
                    <a:gd name="connsiteY0" fmla="*/ 2209970 h 2268592"/>
                    <a:gd name="connsiteX1" fmla="*/ 31 w 3814054"/>
                    <a:gd name="connsiteY1" fmla="*/ 1592349 h 2268592"/>
                    <a:gd name="connsiteX2" fmla="*/ 557494 w 3814054"/>
                    <a:gd name="connsiteY2" fmla="*/ 982749 h 2268592"/>
                    <a:gd name="connsiteX3" fmla="*/ 641715 w 3814054"/>
                    <a:gd name="connsiteY3" fmla="*/ 986760 h 2268592"/>
                    <a:gd name="connsiteX4" fmla="*/ 1367620 w 3814054"/>
                    <a:gd name="connsiteY4" fmla="*/ 264865 h 2268592"/>
                    <a:gd name="connsiteX5" fmla="*/ 1660388 w 3814054"/>
                    <a:gd name="connsiteY5" fmla="*/ 333044 h 2268592"/>
                    <a:gd name="connsiteX6" fmla="*/ 2314104 w 3814054"/>
                    <a:gd name="connsiteY6" fmla="*/ 8191 h 2268592"/>
                    <a:gd name="connsiteX7" fmla="*/ 3184388 w 3814054"/>
                    <a:gd name="connsiteY7" fmla="*/ 726076 h 2268592"/>
                    <a:gd name="connsiteX8" fmla="*/ 3814041 w 3814054"/>
                    <a:gd name="connsiteY8" fmla="*/ 1451981 h 2268592"/>
                    <a:gd name="connsiteX9" fmla="*/ 3168346 w 3814054"/>
                    <a:gd name="connsiteY9" fmla="*/ 2213981 h 2268592"/>
                    <a:gd name="connsiteX10" fmla="*/ 573536 w 3814054"/>
                    <a:gd name="connsiteY10" fmla="*/ 2209970 h 2268592"/>
                    <a:gd name="connsiteX0" fmla="*/ 573536 w 3814054"/>
                    <a:gd name="connsiteY0" fmla="*/ 2209970 h 2268592"/>
                    <a:gd name="connsiteX1" fmla="*/ 31 w 3814054"/>
                    <a:gd name="connsiteY1" fmla="*/ 1592349 h 2268592"/>
                    <a:gd name="connsiteX2" fmla="*/ 557494 w 3814054"/>
                    <a:gd name="connsiteY2" fmla="*/ 982749 h 2268592"/>
                    <a:gd name="connsiteX3" fmla="*/ 641715 w 3814054"/>
                    <a:gd name="connsiteY3" fmla="*/ 986760 h 2268592"/>
                    <a:gd name="connsiteX4" fmla="*/ 1367620 w 3814054"/>
                    <a:gd name="connsiteY4" fmla="*/ 264865 h 2268592"/>
                    <a:gd name="connsiteX5" fmla="*/ 1660388 w 3814054"/>
                    <a:gd name="connsiteY5" fmla="*/ 333044 h 2268592"/>
                    <a:gd name="connsiteX6" fmla="*/ 2314104 w 3814054"/>
                    <a:gd name="connsiteY6" fmla="*/ 8191 h 2268592"/>
                    <a:gd name="connsiteX7" fmla="*/ 3184388 w 3814054"/>
                    <a:gd name="connsiteY7" fmla="*/ 726076 h 2268592"/>
                    <a:gd name="connsiteX8" fmla="*/ 3814041 w 3814054"/>
                    <a:gd name="connsiteY8" fmla="*/ 1451981 h 2268592"/>
                    <a:gd name="connsiteX9" fmla="*/ 3168346 w 3814054"/>
                    <a:gd name="connsiteY9" fmla="*/ 2213981 h 2268592"/>
                    <a:gd name="connsiteX10" fmla="*/ 573536 w 3814054"/>
                    <a:gd name="connsiteY10" fmla="*/ 2209970 h 2268592"/>
                    <a:gd name="connsiteX0" fmla="*/ 573536 w 3814054"/>
                    <a:gd name="connsiteY0" fmla="*/ 2209970 h 2268592"/>
                    <a:gd name="connsiteX1" fmla="*/ 31 w 3814054"/>
                    <a:gd name="connsiteY1" fmla="*/ 1592349 h 2268592"/>
                    <a:gd name="connsiteX2" fmla="*/ 557494 w 3814054"/>
                    <a:gd name="connsiteY2" fmla="*/ 982749 h 2268592"/>
                    <a:gd name="connsiteX3" fmla="*/ 641715 w 3814054"/>
                    <a:gd name="connsiteY3" fmla="*/ 986760 h 2268592"/>
                    <a:gd name="connsiteX4" fmla="*/ 1367620 w 3814054"/>
                    <a:gd name="connsiteY4" fmla="*/ 264865 h 2268592"/>
                    <a:gd name="connsiteX5" fmla="*/ 1660388 w 3814054"/>
                    <a:gd name="connsiteY5" fmla="*/ 333044 h 2268592"/>
                    <a:gd name="connsiteX6" fmla="*/ 2314104 w 3814054"/>
                    <a:gd name="connsiteY6" fmla="*/ 8191 h 2268592"/>
                    <a:gd name="connsiteX7" fmla="*/ 3184388 w 3814054"/>
                    <a:gd name="connsiteY7" fmla="*/ 726076 h 2268592"/>
                    <a:gd name="connsiteX8" fmla="*/ 3814041 w 3814054"/>
                    <a:gd name="connsiteY8" fmla="*/ 1451981 h 2268592"/>
                    <a:gd name="connsiteX9" fmla="*/ 3168346 w 3814054"/>
                    <a:gd name="connsiteY9" fmla="*/ 2213981 h 2268592"/>
                    <a:gd name="connsiteX10" fmla="*/ 573536 w 3814054"/>
                    <a:gd name="connsiteY10" fmla="*/ 2209970 h 2268592"/>
                    <a:gd name="connsiteX0" fmla="*/ 573536 w 3814054"/>
                    <a:gd name="connsiteY0" fmla="*/ 2209970 h 2268592"/>
                    <a:gd name="connsiteX1" fmla="*/ 31 w 3814054"/>
                    <a:gd name="connsiteY1" fmla="*/ 1592349 h 2268592"/>
                    <a:gd name="connsiteX2" fmla="*/ 557494 w 3814054"/>
                    <a:gd name="connsiteY2" fmla="*/ 982749 h 2268592"/>
                    <a:gd name="connsiteX3" fmla="*/ 641715 w 3814054"/>
                    <a:gd name="connsiteY3" fmla="*/ 986760 h 2268592"/>
                    <a:gd name="connsiteX4" fmla="*/ 1367620 w 3814054"/>
                    <a:gd name="connsiteY4" fmla="*/ 264865 h 2268592"/>
                    <a:gd name="connsiteX5" fmla="*/ 1660388 w 3814054"/>
                    <a:gd name="connsiteY5" fmla="*/ 333044 h 2268592"/>
                    <a:gd name="connsiteX6" fmla="*/ 2314104 w 3814054"/>
                    <a:gd name="connsiteY6" fmla="*/ 8191 h 2268592"/>
                    <a:gd name="connsiteX7" fmla="*/ 3184388 w 3814054"/>
                    <a:gd name="connsiteY7" fmla="*/ 726076 h 2268592"/>
                    <a:gd name="connsiteX8" fmla="*/ 3814041 w 3814054"/>
                    <a:gd name="connsiteY8" fmla="*/ 1451981 h 2268592"/>
                    <a:gd name="connsiteX9" fmla="*/ 3168346 w 3814054"/>
                    <a:gd name="connsiteY9" fmla="*/ 2213981 h 2268592"/>
                    <a:gd name="connsiteX10" fmla="*/ 573536 w 3814054"/>
                    <a:gd name="connsiteY10" fmla="*/ 2209970 h 2268592"/>
                    <a:gd name="connsiteX0" fmla="*/ 573508 w 3814026"/>
                    <a:gd name="connsiteY0" fmla="*/ 2209970 h 2268592"/>
                    <a:gd name="connsiteX1" fmla="*/ 3 w 3814026"/>
                    <a:gd name="connsiteY1" fmla="*/ 1592349 h 2268592"/>
                    <a:gd name="connsiteX2" fmla="*/ 568483 w 3814026"/>
                    <a:gd name="connsiteY2" fmla="*/ 1079146 h 2268592"/>
                    <a:gd name="connsiteX3" fmla="*/ 641687 w 3814026"/>
                    <a:gd name="connsiteY3" fmla="*/ 986760 h 2268592"/>
                    <a:gd name="connsiteX4" fmla="*/ 1367592 w 3814026"/>
                    <a:gd name="connsiteY4" fmla="*/ 264865 h 2268592"/>
                    <a:gd name="connsiteX5" fmla="*/ 1660360 w 3814026"/>
                    <a:gd name="connsiteY5" fmla="*/ 333044 h 2268592"/>
                    <a:gd name="connsiteX6" fmla="*/ 2314076 w 3814026"/>
                    <a:gd name="connsiteY6" fmla="*/ 8191 h 2268592"/>
                    <a:gd name="connsiteX7" fmla="*/ 3184360 w 3814026"/>
                    <a:gd name="connsiteY7" fmla="*/ 726076 h 2268592"/>
                    <a:gd name="connsiteX8" fmla="*/ 3814013 w 3814026"/>
                    <a:gd name="connsiteY8" fmla="*/ 1451981 h 2268592"/>
                    <a:gd name="connsiteX9" fmla="*/ 3168318 w 3814026"/>
                    <a:gd name="connsiteY9" fmla="*/ 2213981 h 2268592"/>
                    <a:gd name="connsiteX10" fmla="*/ 573508 w 3814026"/>
                    <a:gd name="connsiteY10" fmla="*/ 2209970 h 2268592"/>
                    <a:gd name="connsiteX0" fmla="*/ 573516 w 3814034"/>
                    <a:gd name="connsiteY0" fmla="*/ 2209970 h 2268592"/>
                    <a:gd name="connsiteX1" fmla="*/ 11 w 3814034"/>
                    <a:gd name="connsiteY1" fmla="*/ 1592349 h 2268592"/>
                    <a:gd name="connsiteX2" fmla="*/ 562983 w 3814034"/>
                    <a:gd name="connsiteY2" fmla="*/ 1070883 h 2268592"/>
                    <a:gd name="connsiteX3" fmla="*/ 641695 w 3814034"/>
                    <a:gd name="connsiteY3" fmla="*/ 986760 h 2268592"/>
                    <a:gd name="connsiteX4" fmla="*/ 1367600 w 3814034"/>
                    <a:gd name="connsiteY4" fmla="*/ 264865 h 2268592"/>
                    <a:gd name="connsiteX5" fmla="*/ 1660368 w 3814034"/>
                    <a:gd name="connsiteY5" fmla="*/ 333044 h 2268592"/>
                    <a:gd name="connsiteX6" fmla="*/ 2314084 w 3814034"/>
                    <a:gd name="connsiteY6" fmla="*/ 8191 h 2268592"/>
                    <a:gd name="connsiteX7" fmla="*/ 3184368 w 3814034"/>
                    <a:gd name="connsiteY7" fmla="*/ 726076 h 2268592"/>
                    <a:gd name="connsiteX8" fmla="*/ 3814021 w 3814034"/>
                    <a:gd name="connsiteY8" fmla="*/ 1451981 h 2268592"/>
                    <a:gd name="connsiteX9" fmla="*/ 3168326 w 3814034"/>
                    <a:gd name="connsiteY9" fmla="*/ 2213981 h 2268592"/>
                    <a:gd name="connsiteX10" fmla="*/ 573516 w 3814034"/>
                    <a:gd name="connsiteY10" fmla="*/ 2209970 h 2268592"/>
                    <a:gd name="connsiteX0" fmla="*/ 573516 w 3814034"/>
                    <a:gd name="connsiteY0" fmla="*/ 2209970 h 2268592"/>
                    <a:gd name="connsiteX1" fmla="*/ 11 w 3814034"/>
                    <a:gd name="connsiteY1" fmla="*/ 1592349 h 2268592"/>
                    <a:gd name="connsiteX2" fmla="*/ 562983 w 3814034"/>
                    <a:gd name="connsiteY2" fmla="*/ 1070883 h 2268592"/>
                    <a:gd name="connsiteX3" fmla="*/ 641695 w 3814034"/>
                    <a:gd name="connsiteY3" fmla="*/ 986760 h 2268592"/>
                    <a:gd name="connsiteX4" fmla="*/ 1367600 w 3814034"/>
                    <a:gd name="connsiteY4" fmla="*/ 264865 h 2268592"/>
                    <a:gd name="connsiteX5" fmla="*/ 1660368 w 3814034"/>
                    <a:gd name="connsiteY5" fmla="*/ 333044 h 2268592"/>
                    <a:gd name="connsiteX6" fmla="*/ 2314084 w 3814034"/>
                    <a:gd name="connsiteY6" fmla="*/ 8191 h 2268592"/>
                    <a:gd name="connsiteX7" fmla="*/ 3184368 w 3814034"/>
                    <a:gd name="connsiteY7" fmla="*/ 726076 h 2268592"/>
                    <a:gd name="connsiteX8" fmla="*/ 3814021 w 3814034"/>
                    <a:gd name="connsiteY8" fmla="*/ 1451981 h 2268592"/>
                    <a:gd name="connsiteX9" fmla="*/ 3168326 w 3814034"/>
                    <a:gd name="connsiteY9" fmla="*/ 2213981 h 2268592"/>
                    <a:gd name="connsiteX10" fmla="*/ 573516 w 3814034"/>
                    <a:gd name="connsiteY10" fmla="*/ 2209970 h 2268592"/>
                    <a:gd name="connsiteX0" fmla="*/ 573508 w 3814026"/>
                    <a:gd name="connsiteY0" fmla="*/ 2209970 h 2268592"/>
                    <a:gd name="connsiteX1" fmla="*/ 3 w 3814026"/>
                    <a:gd name="connsiteY1" fmla="*/ 1592349 h 2268592"/>
                    <a:gd name="connsiteX2" fmla="*/ 568484 w 3814026"/>
                    <a:gd name="connsiteY2" fmla="*/ 985503 h 2268592"/>
                    <a:gd name="connsiteX3" fmla="*/ 641687 w 3814026"/>
                    <a:gd name="connsiteY3" fmla="*/ 986760 h 2268592"/>
                    <a:gd name="connsiteX4" fmla="*/ 1367592 w 3814026"/>
                    <a:gd name="connsiteY4" fmla="*/ 264865 h 2268592"/>
                    <a:gd name="connsiteX5" fmla="*/ 1660360 w 3814026"/>
                    <a:gd name="connsiteY5" fmla="*/ 333044 h 2268592"/>
                    <a:gd name="connsiteX6" fmla="*/ 2314076 w 3814026"/>
                    <a:gd name="connsiteY6" fmla="*/ 8191 h 2268592"/>
                    <a:gd name="connsiteX7" fmla="*/ 3184360 w 3814026"/>
                    <a:gd name="connsiteY7" fmla="*/ 726076 h 2268592"/>
                    <a:gd name="connsiteX8" fmla="*/ 3814013 w 3814026"/>
                    <a:gd name="connsiteY8" fmla="*/ 1451981 h 2268592"/>
                    <a:gd name="connsiteX9" fmla="*/ 3168318 w 3814026"/>
                    <a:gd name="connsiteY9" fmla="*/ 2213981 h 2268592"/>
                    <a:gd name="connsiteX10" fmla="*/ 573508 w 3814026"/>
                    <a:gd name="connsiteY10" fmla="*/ 2209970 h 2268592"/>
                    <a:gd name="connsiteX0" fmla="*/ 573508 w 3814026"/>
                    <a:gd name="connsiteY0" fmla="*/ 2209970 h 2268592"/>
                    <a:gd name="connsiteX1" fmla="*/ 3 w 3814026"/>
                    <a:gd name="connsiteY1" fmla="*/ 1592349 h 2268592"/>
                    <a:gd name="connsiteX2" fmla="*/ 568484 w 3814026"/>
                    <a:gd name="connsiteY2" fmla="*/ 985503 h 2268592"/>
                    <a:gd name="connsiteX3" fmla="*/ 641687 w 3814026"/>
                    <a:gd name="connsiteY3" fmla="*/ 986760 h 2268592"/>
                    <a:gd name="connsiteX4" fmla="*/ 1367592 w 3814026"/>
                    <a:gd name="connsiteY4" fmla="*/ 264865 h 2268592"/>
                    <a:gd name="connsiteX5" fmla="*/ 1660360 w 3814026"/>
                    <a:gd name="connsiteY5" fmla="*/ 333044 h 2268592"/>
                    <a:gd name="connsiteX6" fmla="*/ 2314076 w 3814026"/>
                    <a:gd name="connsiteY6" fmla="*/ 8191 h 2268592"/>
                    <a:gd name="connsiteX7" fmla="*/ 3184360 w 3814026"/>
                    <a:gd name="connsiteY7" fmla="*/ 726076 h 2268592"/>
                    <a:gd name="connsiteX8" fmla="*/ 3814013 w 3814026"/>
                    <a:gd name="connsiteY8" fmla="*/ 1451981 h 2268592"/>
                    <a:gd name="connsiteX9" fmla="*/ 3168318 w 3814026"/>
                    <a:gd name="connsiteY9" fmla="*/ 2213981 h 2268592"/>
                    <a:gd name="connsiteX10" fmla="*/ 573508 w 3814026"/>
                    <a:gd name="connsiteY10" fmla="*/ 2209970 h 2268592"/>
                    <a:gd name="connsiteX0" fmla="*/ 573507 w 3814025"/>
                    <a:gd name="connsiteY0" fmla="*/ 2209970 h 2268592"/>
                    <a:gd name="connsiteX1" fmla="*/ 2 w 3814025"/>
                    <a:gd name="connsiteY1" fmla="*/ 1592349 h 2268592"/>
                    <a:gd name="connsiteX2" fmla="*/ 568483 w 3814025"/>
                    <a:gd name="connsiteY2" fmla="*/ 985503 h 2268592"/>
                    <a:gd name="connsiteX3" fmla="*/ 1367591 w 3814025"/>
                    <a:gd name="connsiteY3" fmla="*/ 264865 h 2268592"/>
                    <a:gd name="connsiteX4" fmla="*/ 1660359 w 3814025"/>
                    <a:gd name="connsiteY4" fmla="*/ 333044 h 2268592"/>
                    <a:gd name="connsiteX5" fmla="*/ 2314075 w 3814025"/>
                    <a:gd name="connsiteY5" fmla="*/ 8191 h 2268592"/>
                    <a:gd name="connsiteX6" fmla="*/ 3184359 w 3814025"/>
                    <a:gd name="connsiteY6" fmla="*/ 726076 h 2268592"/>
                    <a:gd name="connsiteX7" fmla="*/ 3814012 w 3814025"/>
                    <a:gd name="connsiteY7" fmla="*/ 1451981 h 2268592"/>
                    <a:gd name="connsiteX8" fmla="*/ 3168317 w 3814025"/>
                    <a:gd name="connsiteY8" fmla="*/ 2213981 h 2268592"/>
                    <a:gd name="connsiteX9" fmla="*/ 573507 w 3814025"/>
                    <a:gd name="connsiteY9" fmla="*/ 2209970 h 2268592"/>
                    <a:gd name="connsiteX0" fmla="*/ 573507 w 3814025"/>
                    <a:gd name="connsiteY0" fmla="*/ 2209970 h 2268592"/>
                    <a:gd name="connsiteX1" fmla="*/ 2 w 3814025"/>
                    <a:gd name="connsiteY1" fmla="*/ 1592349 h 2268592"/>
                    <a:gd name="connsiteX2" fmla="*/ 568483 w 3814025"/>
                    <a:gd name="connsiteY2" fmla="*/ 985503 h 2268592"/>
                    <a:gd name="connsiteX3" fmla="*/ 692131 w 3814025"/>
                    <a:gd name="connsiteY3" fmla="*/ 857940 h 2268592"/>
                    <a:gd name="connsiteX4" fmla="*/ 1367591 w 3814025"/>
                    <a:gd name="connsiteY4" fmla="*/ 264865 h 2268592"/>
                    <a:gd name="connsiteX5" fmla="*/ 1660359 w 3814025"/>
                    <a:gd name="connsiteY5" fmla="*/ 333044 h 2268592"/>
                    <a:gd name="connsiteX6" fmla="*/ 2314075 w 3814025"/>
                    <a:gd name="connsiteY6" fmla="*/ 8191 h 2268592"/>
                    <a:gd name="connsiteX7" fmla="*/ 3184359 w 3814025"/>
                    <a:gd name="connsiteY7" fmla="*/ 726076 h 2268592"/>
                    <a:gd name="connsiteX8" fmla="*/ 3814012 w 3814025"/>
                    <a:gd name="connsiteY8" fmla="*/ 1451981 h 2268592"/>
                    <a:gd name="connsiteX9" fmla="*/ 3168317 w 3814025"/>
                    <a:gd name="connsiteY9" fmla="*/ 2213981 h 2268592"/>
                    <a:gd name="connsiteX10" fmla="*/ 573507 w 3814025"/>
                    <a:gd name="connsiteY10" fmla="*/ 2209970 h 2268592"/>
                    <a:gd name="connsiteX0" fmla="*/ 573507 w 3814025"/>
                    <a:gd name="connsiteY0" fmla="*/ 2209970 h 2268592"/>
                    <a:gd name="connsiteX1" fmla="*/ 2 w 3814025"/>
                    <a:gd name="connsiteY1" fmla="*/ 1592349 h 2268592"/>
                    <a:gd name="connsiteX2" fmla="*/ 568483 w 3814025"/>
                    <a:gd name="connsiteY2" fmla="*/ 985503 h 2268592"/>
                    <a:gd name="connsiteX3" fmla="*/ 692131 w 3814025"/>
                    <a:gd name="connsiteY3" fmla="*/ 857940 h 2268592"/>
                    <a:gd name="connsiteX4" fmla="*/ 1367591 w 3814025"/>
                    <a:gd name="connsiteY4" fmla="*/ 264865 h 2268592"/>
                    <a:gd name="connsiteX5" fmla="*/ 1660359 w 3814025"/>
                    <a:gd name="connsiteY5" fmla="*/ 333044 h 2268592"/>
                    <a:gd name="connsiteX6" fmla="*/ 2314075 w 3814025"/>
                    <a:gd name="connsiteY6" fmla="*/ 8191 h 2268592"/>
                    <a:gd name="connsiteX7" fmla="*/ 3184359 w 3814025"/>
                    <a:gd name="connsiteY7" fmla="*/ 726076 h 2268592"/>
                    <a:gd name="connsiteX8" fmla="*/ 3814012 w 3814025"/>
                    <a:gd name="connsiteY8" fmla="*/ 1451981 h 2268592"/>
                    <a:gd name="connsiteX9" fmla="*/ 3168317 w 3814025"/>
                    <a:gd name="connsiteY9" fmla="*/ 2213981 h 2268592"/>
                    <a:gd name="connsiteX10" fmla="*/ 573507 w 3814025"/>
                    <a:gd name="connsiteY10" fmla="*/ 2209970 h 2268592"/>
                    <a:gd name="connsiteX0" fmla="*/ 573507 w 3814025"/>
                    <a:gd name="connsiteY0" fmla="*/ 2209970 h 2268592"/>
                    <a:gd name="connsiteX1" fmla="*/ 2 w 3814025"/>
                    <a:gd name="connsiteY1" fmla="*/ 1592349 h 2268592"/>
                    <a:gd name="connsiteX2" fmla="*/ 568483 w 3814025"/>
                    <a:gd name="connsiteY2" fmla="*/ 985503 h 2268592"/>
                    <a:gd name="connsiteX3" fmla="*/ 725181 w 3814025"/>
                    <a:gd name="connsiteY3" fmla="*/ 868957 h 2268592"/>
                    <a:gd name="connsiteX4" fmla="*/ 1367591 w 3814025"/>
                    <a:gd name="connsiteY4" fmla="*/ 264865 h 2268592"/>
                    <a:gd name="connsiteX5" fmla="*/ 1660359 w 3814025"/>
                    <a:gd name="connsiteY5" fmla="*/ 333044 h 2268592"/>
                    <a:gd name="connsiteX6" fmla="*/ 2314075 w 3814025"/>
                    <a:gd name="connsiteY6" fmla="*/ 8191 h 2268592"/>
                    <a:gd name="connsiteX7" fmla="*/ 3184359 w 3814025"/>
                    <a:gd name="connsiteY7" fmla="*/ 726076 h 2268592"/>
                    <a:gd name="connsiteX8" fmla="*/ 3814012 w 3814025"/>
                    <a:gd name="connsiteY8" fmla="*/ 1451981 h 2268592"/>
                    <a:gd name="connsiteX9" fmla="*/ 3168317 w 3814025"/>
                    <a:gd name="connsiteY9" fmla="*/ 2213981 h 2268592"/>
                    <a:gd name="connsiteX10" fmla="*/ 573507 w 3814025"/>
                    <a:gd name="connsiteY10" fmla="*/ 2209970 h 2268592"/>
                    <a:gd name="connsiteX0" fmla="*/ 573507 w 3814025"/>
                    <a:gd name="connsiteY0" fmla="*/ 2209970 h 2268592"/>
                    <a:gd name="connsiteX1" fmla="*/ 2 w 3814025"/>
                    <a:gd name="connsiteY1" fmla="*/ 1592349 h 2268592"/>
                    <a:gd name="connsiteX2" fmla="*/ 568483 w 3814025"/>
                    <a:gd name="connsiteY2" fmla="*/ 985503 h 2268592"/>
                    <a:gd name="connsiteX3" fmla="*/ 725181 w 3814025"/>
                    <a:gd name="connsiteY3" fmla="*/ 868957 h 2268592"/>
                    <a:gd name="connsiteX4" fmla="*/ 1367591 w 3814025"/>
                    <a:gd name="connsiteY4" fmla="*/ 264865 h 2268592"/>
                    <a:gd name="connsiteX5" fmla="*/ 1660359 w 3814025"/>
                    <a:gd name="connsiteY5" fmla="*/ 333044 h 2268592"/>
                    <a:gd name="connsiteX6" fmla="*/ 2314075 w 3814025"/>
                    <a:gd name="connsiteY6" fmla="*/ 8191 h 2268592"/>
                    <a:gd name="connsiteX7" fmla="*/ 3184359 w 3814025"/>
                    <a:gd name="connsiteY7" fmla="*/ 726076 h 2268592"/>
                    <a:gd name="connsiteX8" fmla="*/ 3814012 w 3814025"/>
                    <a:gd name="connsiteY8" fmla="*/ 1451981 h 2268592"/>
                    <a:gd name="connsiteX9" fmla="*/ 3168317 w 3814025"/>
                    <a:gd name="connsiteY9" fmla="*/ 2213981 h 2268592"/>
                    <a:gd name="connsiteX10" fmla="*/ 573507 w 3814025"/>
                    <a:gd name="connsiteY10" fmla="*/ 2209970 h 2268592"/>
                    <a:gd name="connsiteX0" fmla="*/ 573877 w 3814395"/>
                    <a:gd name="connsiteY0" fmla="*/ 2209970 h 2268592"/>
                    <a:gd name="connsiteX1" fmla="*/ 372 w 3814395"/>
                    <a:gd name="connsiteY1" fmla="*/ 1592349 h 2268592"/>
                    <a:gd name="connsiteX2" fmla="*/ 568853 w 3814395"/>
                    <a:gd name="connsiteY2" fmla="*/ 985503 h 2268592"/>
                    <a:gd name="connsiteX3" fmla="*/ 725551 w 3814395"/>
                    <a:gd name="connsiteY3" fmla="*/ 868957 h 2268592"/>
                    <a:gd name="connsiteX4" fmla="*/ 1367961 w 3814395"/>
                    <a:gd name="connsiteY4" fmla="*/ 264865 h 2268592"/>
                    <a:gd name="connsiteX5" fmla="*/ 1660729 w 3814395"/>
                    <a:gd name="connsiteY5" fmla="*/ 333044 h 2268592"/>
                    <a:gd name="connsiteX6" fmla="*/ 2314445 w 3814395"/>
                    <a:gd name="connsiteY6" fmla="*/ 8191 h 2268592"/>
                    <a:gd name="connsiteX7" fmla="*/ 3184729 w 3814395"/>
                    <a:gd name="connsiteY7" fmla="*/ 726076 h 2268592"/>
                    <a:gd name="connsiteX8" fmla="*/ 3814382 w 3814395"/>
                    <a:gd name="connsiteY8" fmla="*/ 1451981 h 2268592"/>
                    <a:gd name="connsiteX9" fmla="*/ 3168687 w 3814395"/>
                    <a:gd name="connsiteY9" fmla="*/ 2213981 h 2268592"/>
                    <a:gd name="connsiteX10" fmla="*/ 573877 w 3814395"/>
                    <a:gd name="connsiteY10" fmla="*/ 2209970 h 2268592"/>
                    <a:gd name="connsiteX0" fmla="*/ 573877 w 3814395"/>
                    <a:gd name="connsiteY0" fmla="*/ 2209970 h 2268592"/>
                    <a:gd name="connsiteX1" fmla="*/ 372 w 3814395"/>
                    <a:gd name="connsiteY1" fmla="*/ 1592349 h 2268592"/>
                    <a:gd name="connsiteX2" fmla="*/ 568853 w 3814395"/>
                    <a:gd name="connsiteY2" fmla="*/ 985503 h 2268592"/>
                    <a:gd name="connsiteX3" fmla="*/ 725551 w 3814395"/>
                    <a:gd name="connsiteY3" fmla="*/ 868957 h 2268592"/>
                    <a:gd name="connsiteX4" fmla="*/ 1367961 w 3814395"/>
                    <a:gd name="connsiteY4" fmla="*/ 264865 h 2268592"/>
                    <a:gd name="connsiteX5" fmla="*/ 1660729 w 3814395"/>
                    <a:gd name="connsiteY5" fmla="*/ 333044 h 2268592"/>
                    <a:gd name="connsiteX6" fmla="*/ 2314445 w 3814395"/>
                    <a:gd name="connsiteY6" fmla="*/ 8191 h 2268592"/>
                    <a:gd name="connsiteX7" fmla="*/ 3184729 w 3814395"/>
                    <a:gd name="connsiteY7" fmla="*/ 726076 h 2268592"/>
                    <a:gd name="connsiteX8" fmla="*/ 3814382 w 3814395"/>
                    <a:gd name="connsiteY8" fmla="*/ 1451981 h 2268592"/>
                    <a:gd name="connsiteX9" fmla="*/ 3168687 w 3814395"/>
                    <a:gd name="connsiteY9" fmla="*/ 2213981 h 2268592"/>
                    <a:gd name="connsiteX10" fmla="*/ 573877 w 3814395"/>
                    <a:gd name="connsiteY10" fmla="*/ 2209970 h 2268592"/>
                    <a:gd name="connsiteX0" fmla="*/ 573877 w 3814395"/>
                    <a:gd name="connsiteY0" fmla="*/ 2209970 h 2268592"/>
                    <a:gd name="connsiteX1" fmla="*/ 372 w 3814395"/>
                    <a:gd name="connsiteY1" fmla="*/ 1592349 h 2268592"/>
                    <a:gd name="connsiteX2" fmla="*/ 568853 w 3814395"/>
                    <a:gd name="connsiteY2" fmla="*/ 985503 h 2268592"/>
                    <a:gd name="connsiteX3" fmla="*/ 854999 w 3814395"/>
                    <a:gd name="connsiteY3" fmla="*/ 1009422 h 2268592"/>
                    <a:gd name="connsiteX4" fmla="*/ 1367961 w 3814395"/>
                    <a:gd name="connsiteY4" fmla="*/ 264865 h 2268592"/>
                    <a:gd name="connsiteX5" fmla="*/ 1660729 w 3814395"/>
                    <a:gd name="connsiteY5" fmla="*/ 333044 h 2268592"/>
                    <a:gd name="connsiteX6" fmla="*/ 2314445 w 3814395"/>
                    <a:gd name="connsiteY6" fmla="*/ 8191 h 2268592"/>
                    <a:gd name="connsiteX7" fmla="*/ 3184729 w 3814395"/>
                    <a:gd name="connsiteY7" fmla="*/ 726076 h 2268592"/>
                    <a:gd name="connsiteX8" fmla="*/ 3814382 w 3814395"/>
                    <a:gd name="connsiteY8" fmla="*/ 1451981 h 2268592"/>
                    <a:gd name="connsiteX9" fmla="*/ 3168687 w 3814395"/>
                    <a:gd name="connsiteY9" fmla="*/ 2213981 h 2268592"/>
                    <a:gd name="connsiteX10" fmla="*/ 573877 w 3814395"/>
                    <a:gd name="connsiteY10" fmla="*/ 2209970 h 2268592"/>
                    <a:gd name="connsiteX0" fmla="*/ 573877 w 3814395"/>
                    <a:gd name="connsiteY0" fmla="*/ 2209970 h 2268592"/>
                    <a:gd name="connsiteX1" fmla="*/ 372 w 3814395"/>
                    <a:gd name="connsiteY1" fmla="*/ 1592349 h 2268592"/>
                    <a:gd name="connsiteX2" fmla="*/ 568853 w 3814395"/>
                    <a:gd name="connsiteY2" fmla="*/ 985503 h 2268592"/>
                    <a:gd name="connsiteX3" fmla="*/ 854999 w 3814395"/>
                    <a:gd name="connsiteY3" fmla="*/ 1009422 h 2268592"/>
                    <a:gd name="connsiteX4" fmla="*/ 1367961 w 3814395"/>
                    <a:gd name="connsiteY4" fmla="*/ 264865 h 2268592"/>
                    <a:gd name="connsiteX5" fmla="*/ 1660729 w 3814395"/>
                    <a:gd name="connsiteY5" fmla="*/ 333044 h 2268592"/>
                    <a:gd name="connsiteX6" fmla="*/ 2314445 w 3814395"/>
                    <a:gd name="connsiteY6" fmla="*/ 8191 h 2268592"/>
                    <a:gd name="connsiteX7" fmla="*/ 3184729 w 3814395"/>
                    <a:gd name="connsiteY7" fmla="*/ 726076 h 2268592"/>
                    <a:gd name="connsiteX8" fmla="*/ 3814382 w 3814395"/>
                    <a:gd name="connsiteY8" fmla="*/ 1451981 h 2268592"/>
                    <a:gd name="connsiteX9" fmla="*/ 3168687 w 3814395"/>
                    <a:gd name="connsiteY9" fmla="*/ 2213981 h 2268592"/>
                    <a:gd name="connsiteX10" fmla="*/ 573877 w 3814395"/>
                    <a:gd name="connsiteY10" fmla="*/ 2209970 h 2268592"/>
                    <a:gd name="connsiteX0" fmla="*/ 573877 w 3814395"/>
                    <a:gd name="connsiteY0" fmla="*/ 2209970 h 2268592"/>
                    <a:gd name="connsiteX1" fmla="*/ 372 w 3814395"/>
                    <a:gd name="connsiteY1" fmla="*/ 1592349 h 2268592"/>
                    <a:gd name="connsiteX2" fmla="*/ 568853 w 3814395"/>
                    <a:gd name="connsiteY2" fmla="*/ 985503 h 2268592"/>
                    <a:gd name="connsiteX3" fmla="*/ 648434 w 3814395"/>
                    <a:gd name="connsiteY3" fmla="*/ 990142 h 2268592"/>
                    <a:gd name="connsiteX4" fmla="*/ 854999 w 3814395"/>
                    <a:gd name="connsiteY4" fmla="*/ 1009422 h 2268592"/>
                    <a:gd name="connsiteX5" fmla="*/ 1367961 w 3814395"/>
                    <a:gd name="connsiteY5" fmla="*/ 264865 h 2268592"/>
                    <a:gd name="connsiteX6" fmla="*/ 1660729 w 3814395"/>
                    <a:gd name="connsiteY6" fmla="*/ 333044 h 2268592"/>
                    <a:gd name="connsiteX7" fmla="*/ 2314445 w 3814395"/>
                    <a:gd name="connsiteY7" fmla="*/ 8191 h 2268592"/>
                    <a:gd name="connsiteX8" fmla="*/ 3184729 w 3814395"/>
                    <a:gd name="connsiteY8" fmla="*/ 726076 h 2268592"/>
                    <a:gd name="connsiteX9" fmla="*/ 3814382 w 3814395"/>
                    <a:gd name="connsiteY9" fmla="*/ 1451981 h 2268592"/>
                    <a:gd name="connsiteX10" fmla="*/ 3168687 w 3814395"/>
                    <a:gd name="connsiteY10" fmla="*/ 2213981 h 2268592"/>
                    <a:gd name="connsiteX11" fmla="*/ 573877 w 3814395"/>
                    <a:gd name="connsiteY11" fmla="*/ 2209970 h 2268592"/>
                    <a:gd name="connsiteX0" fmla="*/ 573877 w 3814395"/>
                    <a:gd name="connsiteY0" fmla="*/ 2209970 h 2268592"/>
                    <a:gd name="connsiteX1" fmla="*/ 372 w 3814395"/>
                    <a:gd name="connsiteY1" fmla="*/ 1592349 h 2268592"/>
                    <a:gd name="connsiteX2" fmla="*/ 568853 w 3814395"/>
                    <a:gd name="connsiteY2" fmla="*/ 985503 h 2268592"/>
                    <a:gd name="connsiteX3" fmla="*/ 648434 w 3814395"/>
                    <a:gd name="connsiteY3" fmla="*/ 990142 h 2268592"/>
                    <a:gd name="connsiteX4" fmla="*/ 854999 w 3814395"/>
                    <a:gd name="connsiteY4" fmla="*/ 1009422 h 2268592"/>
                    <a:gd name="connsiteX5" fmla="*/ 1367961 w 3814395"/>
                    <a:gd name="connsiteY5" fmla="*/ 264865 h 2268592"/>
                    <a:gd name="connsiteX6" fmla="*/ 1660729 w 3814395"/>
                    <a:gd name="connsiteY6" fmla="*/ 333044 h 2268592"/>
                    <a:gd name="connsiteX7" fmla="*/ 2314445 w 3814395"/>
                    <a:gd name="connsiteY7" fmla="*/ 8191 h 2268592"/>
                    <a:gd name="connsiteX8" fmla="*/ 3184729 w 3814395"/>
                    <a:gd name="connsiteY8" fmla="*/ 726076 h 2268592"/>
                    <a:gd name="connsiteX9" fmla="*/ 3814382 w 3814395"/>
                    <a:gd name="connsiteY9" fmla="*/ 1451981 h 2268592"/>
                    <a:gd name="connsiteX10" fmla="*/ 3168687 w 3814395"/>
                    <a:gd name="connsiteY10" fmla="*/ 2213981 h 2268592"/>
                    <a:gd name="connsiteX11" fmla="*/ 573877 w 3814395"/>
                    <a:gd name="connsiteY11" fmla="*/ 2209970 h 2268592"/>
                    <a:gd name="connsiteX0" fmla="*/ 578552 w 3819070"/>
                    <a:gd name="connsiteY0" fmla="*/ 2209970 h 2268592"/>
                    <a:gd name="connsiteX1" fmla="*/ 5047 w 3819070"/>
                    <a:gd name="connsiteY1" fmla="*/ 1592349 h 2268592"/>
                    <a:gd name="connsiteX2" fmla="*/ 295353 w 3819070"/>
                    <a:gd name="connsiteY2" fmla="*/ 1065375 h 2268592"/>
                    <a:gd name="connsiteX3" fmla="*/ 653109 w 3819070"/>
                    <a:gd name="connsiteY3" fmla="*/ 990142 h 2268592"/>
                    <a:gd name="connsiteX4" fmla="*/ 859674 w 3819070"/>
                    <a:gd name="connsiteY4" fmla="*/ 1009422 h 2268592"/>
                    <a:gd name="connsiteX5" fmla="*/ 1372636 w 3819070"/>
                    <a:gd name="connsiteY5" fmla="*/ 264865 h 2268592"/>
                    <a:gd name="connsiteX6" fmla="*/ 1665404 w 3819070"/>
                    <a:gd name="connsiteY6" fmla="*/ 333044 h 2268592"/>
                    <a:gd name="connsiteX7" fmla="*/ 2319120 w 3819070"/>
                    <a:gd name="connsiteY7" fmla="*/ 8191 h 2268592"/>
                    <a:gd name="connsiteX8" fmla="*/ 3189404 w 3819070"/>
                    <a:gd name="connsiteY8" fmla="*/ 726076 h 2268592"/>
                    <a:gd name="connsiteX9" fmla="*/ 3819057 w 3819070"/>
                    <a:gd name="connsiteY9" fmla="*/ 1451981 h 2268592"/>
                    <a:gd name="connsiteX10" fmla="*/ 3173362 w 3819070"/>
                    <a:gd name="connsiteY10" fmla="*/ 2213981 h 2268592"/>
                    <a:gd name="connsiteX11" fmla="*/ 578552 w 3819070"/>
                    <a:gd name="connsiteY11" fmla="*/ 2209970 h 2268592"/>
                    <a:gd name="connsiteX0" fmla="*/ 580506 w 3821024"/>
                    <a:gd name="connsiteY0" fmla="*/ 2209970 h 2268592"/>
                    <a:gd name="connsiteX1" fmla="*/ 7001 w 3821024"/>
                    <a:gd name="connsiteY1" fmla="*/ 1592349 h 2268592"/>
                    <a:gd name="connsiteX2" fmla="*/ 297307 w 3821024"/>
                    <a:gd name="connsiteY2" fmla="*/ 1065375 h 2268592"/>
                    <a:gd name="connsiteX3" fmla="*/ 655063 w 3821024"/>
                    <a:gd name="connsiteY3" fmla="*/ 990142 h 2268592"/>
                    <a:gd name="connsiteX4" fmla="*/ 861628 w 3821024"/>
                    <a:gd name="connsiteY4" fmla="*/ 1009422 h 2268592"/>
                    <a:gd name="connsiteX5" fmla="*/ 1374590 w 3821024"/>
                    <a:gd name="connsiteY5" fmla="*/ 264865 h 2268592"/>
                    <a:gd name="connsiteX6" fmla="*/ 1667358 w 3821024"/>
                    <a:gd name="connsiteY6" fmla="*/ 333044 h 2268592"/>
                    <a:gd name="connsiteX7" fmla="*/ 2321074 w 3821024"/>
                    <a:gd name="connsiteY7" fmla="*/ 8191 h 2268592"/>
                    <a:gd name="connsiteX8" fmla="*/ 3191358 w 3821024"/>
                    <a:gd name="connsiteY8" fmla="*/ 726076 h 2268592"/>
                    <a:gd name="connsiteX9" fmla="*/ 3821011 w 3821024"/>
                    <a:gd name="connsiteY9" fmla="*/ 1451981 h 2268592"/>
                    <a:gd name="connsiteX10" fmla="*/ 3175316 w 3821024"/>
                    <a:gd name="connsiteY10" fmla="*/ 2213981 h 2268592"/>
                    <a:gd name="connsiteX11" fmla="*/ 580506 w 3821024"/>
                    <a:gd name="connsiteY11" fmla="*/ 2209970 h 2268592"/>
                    <a:gd name="connsiteX0" fmla="*/ 573506 w 3814024"/>
                    <a:gd name="connsiteY0" fmla="*/ 2209970 h 2268592"/>
                    <a:gd name="connsiteX1" fmla="*/ 1 w 3814024"/>
                    <a:gd name="connsiteY1" fmla="*/ 1592349 h 2268592"/>
                    <a:gd name="connsiteX2" fmla="*/ 290307 w 3814024"/>
                    <a:gd name="connsiteY2" fmla="*/ 1065375 h 2268592"/>
                    <a:gd name="connsiteX3" fmla="*/ 648063 w 3814024"/>
                    <a:gd name="connsiteY3" fmla="*/ 990142 h 2268592"/>
                    <a:gd name="connsiteX4" fmla="*/ 854628 w 3814024"/>
                    <a:gd name="connsiteY4" fmla="*/ 1009422 h 2268592"/>
                    <a:gd name="connsiteX5" fmla="*/ 1367590 w 3814024"/>
                    <a:gd name="connsiteY5" fmla="*/ 264865 h 2268592"/>
                    <a:gd name="connsiteX6" fmla="*/ 1660358 w 3814024"/>
                    <a:gd name="connsiteY6" fmla="*/ 333044 h 2268592"/>
                    <a:gd name="connsiteX7" fmla="*/ 2314074 w 3814024"/>
                    <a:gd name="connsiteY7" fmla="*/ 8191 h 2268592"/>
                    <a:gd name="connsiteX8" fmla="*/ 3184358 w 3814024"/>
                    <a:gd name="connsiteY8" fmla="*/ 726076 h 2268592"/>
                    <a:gd name="connsiteX9" fmla="*/ 3814011 w 3814024"/>
                    <a:gd name="connsiteY9" fmla="*/ 1451981 h 2268592"/>
                    <a:gd name="connsiteX10" fmla="*/ 3168316 w 3814024"/>
                    <a:gd name="connsiteY10" fmla="*/ 2213981 h 2268592"/>
                    <a:gd name="connsiteX11" fmla="*/ 573506 w 3814024"/>
                    <a:gd name="connsiteY11" fmla="*/ 2209970 h 2268592"/>
                    <a:gd name="connsiteX0" fmla="*/ 573526 w 3814044"/>
                    <a:gd name="connsiteY0" fmla="*/ 2209970 h 2268592"/>
                    <a:gd name="connsiteX1" fmla="*/ 21 w 3814044"/>
                    <a:gd name="connsiteY1" fmla="*/ 1592349 h 2268592"/>
                    <a:gd name="connsiteX2" fmla="*/ 290327 w 3814044"/>
                    <a:gd name="connsiteY2" fmla="*/ 1065375 h 2268592"/>
                    <a:gd name="connsiteX3" fmla="*/ 648083 w 3814044"/>
                    <a:gd name="connsiteY3" fmla="*/ 990142 h 2268592"/>
                    <a:gd name="connsiteX4" fmla="*/ 854648 w 3814044"/>
                    <a:gd name="connsiteY4" fmla="*/ 1009422 h 2268592"/>
                    <a:gd name="connsiteX5" fmla="*/ 1367610 w 3814044"/>
                    <a:gd name="connsiteY5" fmla="*/ 264865 h 2268592"/>
                    <a:gd name="connsiteX6" fmla="*/ 1660378 w 3814044"/>
                    <a:gd name="connsiteY6" fmla="*/ 333044 h 2268592"/>
                    <a:gd name="connsiteX7" fmla="*/ 2314094 w 3814044"/>
                    <a:gd name="connsiteY7" fmla="*/ 8191 h 2268592"/>
                    <a:gd name="connsiteX8" fmla="*/ 3184378 w 3814044"/>
                    <a:gd name="connsiteY8" fmla="*/ 726076 h 2268592"/>
                    <a:gd name="connsiteX9" fmla="*/ 3814031 w 3814044"/>
                    <a:gd name="connsiteY9" fmla="*/ 1451981 h 2268592"/>
                    <a:gd name="connsiteX10" fmla="*/ 3168336 w 3814044"/>
                    <a:gd name="connsiteY10" fmla="*/ 2213981 h 2268592"/>
                    <a:gd name="connsiteX11" fmla="*/ 573526 w 3814044"/>
                    <a:gd name="connsiteY11" fmla="*/ 2209970 h 2268592"/>
                    <a:gd name="connsiteX0" fmla="*/ 573526 w 3814044"/>
                    <a:gd name="connsiteY0" fmla="*/ 2209970 h 2268592"/>
                    <a:gd name="connsiteX1" fmla="*/ 21 w 3814044"/>
                    <a:gd name="connsiteY1" fmla="*/ 1592349 h 2268592"/>
                    <a:gd name="connsiteX2" fmla="*/ 290327 w 3814044"/>
                    <a:gd name="connsiteY2" fmla="*/ 1065375 h 2268592"/>
                    <a:gd name="connsiteX3" fmla="*/ 648083 w 3814044"/>
                    <a:gd name="connsiteY3" fmla="*/ 990142 h 2268592"/>
                    <a:gd name="connsiteX4" fmla="*/ 871174 w 3814044"/>
                    <a:gd name="connsiteY4" fmla="*/ 513663 h 2268592"/>
                    <a:gd name="connsiteX5" fmla="*/ 1367610 w 3814044"/>
                    <a:gd name="connsiteY5" fmla="*/ 264865 h 2268592"/>
                    <a:gd name="connsiteX6" fmla="*/ 1660378 w 3814044"/>
                    <a:gd name="connsiteY6" fmla="*/ 333044 h 2268592"/>
                    <a:gd name="connsiteX7" fmla="*/ 2314094 w 3814044"/>
                    <a:gd name="connsiteY7" fmla="*/ 8191 h 2268592"/>
                    <a:gd name="connsiteX8" fmla="*/ 3184378 w 3814044"/>
                    <a:gd name="connsiteY8" fmla="*/ 726076 h 2268592"/>
                    <a:gd name="connsiteX9" fmla="*/ 3814031 w 3814044"/>
                    <a:gd name="connsiteY9" fmla="*/ 1451981 h 2268592"/>
                    <a:gd name="connsiteX10" fmla="*/ 3168336 w 3814044"/>
                    <a:gd name="connsiteY10" fmla="*/ 2213981 h 2268592"/>
                    <a:gd name="connsiteX11" fmla="*/ 573526 w 3814044"/>
                    <a:gd name="connsiteY11" fmla="*/ 2209970 h 2268592"/>
                    <a:gd name="connsiteX0" fmla="*/ 573526 w 3814044"/>
                    <a:gd name="connsiteY0" fmla="*/ 2209970 h 2268592"/>
                    <a:gd name="connsiteX1" fmla="*/ 21 w 3814044"/>
                    <a:gd name="connsiteY1" fmla="*/ 1592349 h 2268592"/>
                    <a:gd name="connsiteX2" fmla="*/ 290327 w 3814044"/>
                    <a:gd name="connsiteY2" fmla="*/ 1065375 h 2268592"/>
                    <a:gd name="connsiteX3" fmla="*/ 648083 w 3814044"/>
                    <a:gd name="connsiteY3" fmla="*/ 990142 h 2268592"/>
                    <a:gd name="connsiteX4" fmla="*/ 871174 w 3814044"/>
                    <a:gd name="connsiteY4" fmla="*/ 513663 h 2268592"/>
                    <a:gd name="connsiteX5" fmla="*/ 1367610 w 3814044"/>
                    <a:gd name="connsiteY5" fmla="*/ 264865 h 2268592"/>
                    <a:gd name="connsiteX6" fmla="*/ 1660378 w 3814044"/>
                    <a:gd name="connsiteY6" fmla="*/ 333044 h 2268592"/>
                    <a:gd name="connsiteX7" fmla="*/ 2314094 w 3814044"/>
                    <a:gd name="connsiteY7" fmla="*/ 8191 h 2268592"/>
                    <a:gd name="connsiteX8" fmla="*/ 3184378 w 3814044"/>
                    <a:gd name="connsiteY8" fmla="*/ 726076 h 2268592"/>
                    <a:gd name="connsiteX9" fmla="*/ 3814031 w 3814044"/>
                    <a:gd name="connsiteY9" fmla="*/ 1451981 h 2268592"/>
                    <a:gd name="connsiteX10" fmla="*/ 3168336 w 3814044"/>
                    <a:gd name="connsiteY10" fmla="*/ 2213981 h 2268592"/>
                    <a:gd name="connsiteX11" fmla="*/ 573526 w 3814044"/>
                    <a:gd name="connsiteY11" fmla="*/ 2209970 h 2268592"/>
                    <a:gd name="connsiteX0" fmla="*/ 573526 w 3814044"/>
                    <a:gd name="connsiteY0" fmla="*/ 2209970 h 2268592"/>
                    <a:gd name="connsiteX1" fmla="*/ 21 w 3814044"/>
                    <a:gd name="connsiteY1" fmla="*/ 1592349 h 2268592"/>
                    <a:gd name="connsiteX2" fmla="*/ 290327 w 3814044"/>
                    <a:gd name="connsiteY2" fmla="*/ 1065375 h 2268592"/>
                    <a:gd name="connsiteX3" fmla="*/ 648083 w 3814044"/>
                    <a:gd name="connsiteY3" fmla="*/ 990142 h 2268592"/>
                    <a:gd name="connsiteX4" fmla="*/ 871174 w 3814044"/>
                    <a:gd name="connsiteY4" fmla="*/ 513663 h 2268592"/>
                    <a:gd name="connsiteX5" fmla="*/ 1367610 w 3814044"/>
                    <a:gd name="connsiteY5" fmla="*/ 264865 h 2268592"/>
                    <a:gd name="connsiteX6" fmla="*/ 1660378 w 3814044"/>
                    <a:gd name="connsiteY6" fmla="*/ 333044 h 2268592"/>
                    <a:gd name="connsiteX7" fmla="*/ 2314094 w 3814044"/>
                    <a:gd name="connsiteY7" fmla="*/ 8191 h 2268592"/>
                    <a:gd name="connsiteX8" fmla="*/ 3184378 w 3814044"/>
                    <a:gd name="connsiteY8" fmla="*/ 726076 h 2268592"/>
                    <a:gd name="connsiteX9" fmla="*/ 3814031 w 3814044"/>
                    <a:gd name="connsiteY9" fmla="*/ 1451981 h 2268592"/>
                    <a:gd name="connsiteX10" fmla="*/ 3168336 w 3814044"/>
                    <a:gd name="connsiteY10" fmla="*/ 2213981 h 2268592"/>
                    <a:gd name="connsiteX11" fmla="*/ 573526 w 3814044"/>
                    <a:gd name="connsiteY11" fmla="*/ 2209970 h 2268592"/>
                    <a:gd name="connsiteX0" fmla="*/ 573526 w 3814044"/>
                    <a:gd name="connsiteY0" fmla="*/ 2209970 h 2268592"/>
                    <a:gd name="connsiteX1" fmla="*/ 21 w 3814044"/>
                    <a:gd name="connsiteY1" fmla="*/ 1592349 h 2268592"/>
                    <a:gd name="connsiteX2" fmla="*/ 290327 w 3814044"/>
                    <a:gd name="connsiteY2" fmla="*/ 1065375 h 2268592"/>
                    <a:gd name="connsiteX3" fmla="*/ 648083 w 3814044"/>
                    <a:gd name="connsiteY3" fmla="*/ 990142 h 2268592"/>
                    <a:gd name="connsiteX4" fmla="*/ 871174 w 3814044"/>
                    <a:gd name="connsiteY4" fmla="*/ 513663 h 2268592"/>
                    <a:gd name="connsiteX5" fmla="*/ 1367610 w 3814044"/>
                    <a:gd name="connsiteY5" fmla="*/ 264865 h 2268592"/>
                    <a:gd name="connsiteX6" fmla="*/ 1660378 w 3814044"/>
                    <a:gd name="connsiteY6" fmla="*/ 333044 h 2268592"/>
                    <a:gd name="connsiteX7" fmla="*/ 2314094 w 3814044"/>
                    <a:gd name="connsiteY7" fmla="*/ 8191 h 2268592"/>
                    <a:gd name="connsiteX8" fmla="*/ 3184378 w 3814044"/>
                    <a:gd name="connsiteY8" fmla="*/ 726076 h 2268592"/>
                    <a:gd name="connsiteX9" fmla="*/ 3814031 w 3814044"/>
                    <a:gd name="connsiteY9" fmla="*/ 1451981 h 2268592"/>
                    <a:gd name="connsiteX10" fmla="*/ 3168336 w 3814044"/>
                    <a:gd name="connsiteY10" fmla="*/ 2213981 h 2268592"/>
                    <a:gd name="connsiteX11" fmla="*/ 573526 w 3814044"/>
                    <a:gd name="connsiteY11" fmla="*/ 2209970 h 2268592"/>
                    <a:gd name="connsiteX0" fmla="*/ 573526 w 3814044"/>
                    <a:gd name="connsiteY0" fmla="*/ 2209970 h 2268592"/>
                    <a:gd name="connsiteX1" fmla="*/ 21 w 3814044"/>
                    <a:gd name="connsiteY1" fmla="*/ 1592349 h 2268592"/>
                    <a:gd name="connsiteX2" fmla="*/ 290327 w 3814044"/>
                    <a:gd name="connsiteY2" fmla="*/ 1065375 h 2268592"/>
                    <a:gd name="connsiteX3" fmla="*/ 648083 w 3814044"/>
                    <a:gd name="connsiteY3" fmla="*/ 990142 h 2268592"/>
                    <a:gd name="connsiteX4" fmla="*/ 871174 w 3814044"/>
                    <a:gd name="connsiteY4" fmla="*/ 513663 h 2268592"/>
                    <a:gd name="connsiteX5" fmla="*/ 1367610 w 3814044"/>
                    <a:gd name="connsiteY5" fmla="*/ 264865 h 2268592"/>
                    <a:gd name="connsiteX6" fmla="*/ 1660378 w 3814044"/>
                    <a:gd name="connsiteY6" fmla="*/ 333044 h 2268592"/>
                    <a:gd name="connsiteX7" fmla="*/ 2314094 w 3814044"/>
                    <a:gd name="connsiteY7" fmla="*/ 8191 h 2268592"/>
                    <a:gd name="connsiteX8" fmla="*/ 3184378 w 3814044"/>
                    <a:gd name="connsiteY8" fmla="*/ 726076 h 2268592"/>
                    <a:gd name="connsiteX9" fmla="*/ 3814031 w 3814044"/>
                    <a:gd name="connsiteY9" fmla="*/ 1451981 h 2268592"/>
                    <a:gd name="connsiteX10" fmla="*/ 3168336 w 3814044"/>
                    <a:gd name="connsiteY10" fmla="*/ 2213981 h 2268592"/>
                    <a:gd name="connsiteX11" fmla="*/ 573526 w 3814044"/>
                    <a:gd name="connsiteY11" fmla="*/ 2209970 h 2268592"/>
                    <a:gd name="connsiteX0" fmla="*/ 573526 w 3814044"/>
                    <a:gd name="connsiteY0" fmla="*/ 2209970 h 2268592"/>
                    <a:gd name="connsiteX1" fmla="*/ 21 w 3814044"/>
                    <a:gd name="connsiteY1" fmla="*/ 1592349 h 2268592"/>
                    <a:gd name="connsiteX2" fmla="*/ 290327 w 3814044"/>
                    <a:gd name="connsiteY2" fmla="*/ 1065375 h 2268592"/>
                    <a:gd name="connsiteX3" fmla="*/ 648083 w 3814044"/>
                    <a:gd name="connsiteY3" fmla="*/ 990142 h 2268592"/>
                    <a:gd name="connsiteX4" fmla="*/ 871174 w 3814044"/>
                    <a:gd name="connsiteY4" fmla="*/ 513663 h 2268592"/>
                    <a:gd name="connsiteX5" fmla="*/ 1367610 w 3814044"/>
                    <a:gd name="connsiteY5" fmla="*/ 264865 h 2268592"/>
                    <a:gd name="connsiteX6" fmla="*/ 1660378 w 3814044"/>
                    <a:gd name="connsiteY6" fmla="*/ 333044 h 2268592"/>
                    <a:gd name="connsiteX7" fmla="*/ 2314094 w 3814044"/>
                    <a:gd name="connsiteY7" fmla="*/ 8191 h 2268592"/>
                    <a:gd name="connsiteX8" fmla="*/ 3184378 w 3814044"/>
                    <a:gd name="connsiteY8" fmla="*/ 726076 h 2268592"/>
                    <a:gd name="connsiteX9" fmla="*/ 3814031 w 3814044"/>
                    <a:gd name="connsiteY9" fmla="*/ 1451981 h 2268592"/>
                    <a:gd name="connsiteX10" fmla="*/ 3168336 w 3814044"/>
                    <a:gd name="connsiteY10" fmla="*/ 2213981 h 2268592"/>
                    <a:gd name="connsiteX11" fmla="*/ 573526 w 3814044"/>
                    <a:gd name="connsiteY11" fmla="*/ 2209970 h 2268592"/>
                    <a:gd name="connsiteX0" fmla="*/ 573526 w 3814044"/>
                    <a:gd name="connsiteY0" fmla="*/ 2209970 h 2268592"/>
                    <a:gd name="connsiteX1" fmla="*/ 21 w 3814044"/>
                    <a:gd name="connsiteY1" fmla="*/ 1592349 h 2268592"/>
                    <a:gd name="connsiteX2" fmla="*/ 290327 w 3814044"/>
                    <a:gd name="connsiteY2" fmla="*/ 1065375 h 2268592"/>
                    <a:gd name="connsiteX3" fmla="*/ 648083 w 3814044"/>
                    <a:gd name="connsiteY3" fmla="*/ 990142 h 2268592"/>
                    <a:gd name="connsiteX4" fmla="*/ 871174 w 3814044"/>
                    <a:gd name="connsiteY4" fmla="*/ 513663 h 2268592"/>
                    <a:gd name="connsiteX5" fmla="*/ 1367610 w 3814044"/>
                    <a:gd name="connsiteY5" fmla="*/ 264865 h 2268592"/>
                    <a:gd name="connsiteX6" fmla="*/ 1660378 w 3814044"/>
                    <a:gd name="connsiteY6" fmla="*/ 333044 h 2268592"/>
                    <a:gd name="connsiteX7" fmla="*/ 2314094 w 3814044"/>
                    <a:gd name="connsiteY7" fmla="*/ 8191 h 2268592"/>
                    <a:gd name="connsiteX8" fmla="*/ 3184378 w 3814044"/>
                    <a:gd name="connsiteY8" fmla="*/ 726076 h 2268592"/>
                    <a:gd name="connsiteX9" fmla="*/ 3814031 w 3814044"/>
                    <a:gd name="connsiteY9" fmla="*/ 1451981 h 2268592"/>
                    <a:gd name="connsiteX10" fmla="*/ 3168336 w 3814044"/>
                    <a:gd name="connsiteY10" fmla="*/ 2213981 h 2268592"/>
                    <a:gd name="connsiteX11" fmla="*/ 573526 w 3814044"/>
                    <a:gd name="connsiteY11" fmla="*/ 2209970 h 2268592"/>
                    <a:gd name="connsiteX0" fmla="*/ 573526 w 3814044"/>
                    <a:gd name="connsiteY0" fmla="*/ 2209970 h 2268592"/>
                    <a:gd name="connsiteX1" fmla="*/ 21 w 3814044"/>
                    <a:gd name="connsiteY1" fmla="*/ 1592349 h 2268592"/>
                    <a:gd name="connsiteX2" fmla="*/ 290327 w 3814044"/>
                    <a:gd name="connsiteY2" fmla="*/ 1065375 h 2268592"/>
                    <a:gd name="connsiteX3" fmla="*/ 648083 w 3814044"/>
                    <a:gd name="connsiteY3" fmla="*/ 990142 h 2268592"/>
                    <a:gd name="connsiteX4" fmla="*/ 871174 w 3814044"/>
                    <a:gd name="connsiteY4" fmla="*/ 513663 h 2268592"/>
                    <a:gd name="connsiteX5" fmla="*/ 1367610 w 3814044"/>
                    <a:gd name="connsiteY5" fmla="*/ 264865 h 2268592"/>
                    <a:gd name="connsiteX6" fmla="*/ 1663132 w 3814044"/>
                    <a:gd name="connsiteY6" fmla="*/ 333044 h 2268592"/>
                    <a:gd name="connsiteX7" fmla="*/ 2314094 w 3814044"/>
                    <a:gd name="connsiteY7" fmla="*/ 8191 h 2268592"/>
                    <a:gd name="connsiteX8" fmla="*/ 3184378 w 3814044"/>
                    <a:gd name="connsiteY8" fmla="*/ 726076 h 2268592"/>
                    <a:gd name="connsiteX9" fmla="*/ 3814031 w 3814044"/>
                    <a:gd name="connsiteY9" fmla="*/ 1451981 h 2268592"/>
                    <a:gd name="connsiteX10" fmla="*/ 3168336 w 3814044"/>
                    <a:gd name="connsiteY10" fmla="*/ 2213981 h 2268592"/>
                    <a:gd name="connsiteX11" fmla="*/ 573526 w 3814044"/>
                    <a:gd name="connsiteY11" fmla="*/ 2209970 h 2268592"/>
                    <a:gd name="connsiteX0" fmla="*/ 573526 w 3814044"/>
                    <a:gd name="connsiteY0" fmla="*/ 2209970 h 2268592"/>
                    <a:gd name="connsiteX1" fmla="*/ 21 w 3814044"/>
                    <a:gd name="connsiteY1" fmla="*/ 1592349 h 2268592"/>
                    <a:gd name="connsiteX2" fmla="*/ 290327 w 3814044"/>
                    <a:gd name="connsiteY2" fmla="*/ 1065375 h 2268592"/>
                    <a:gd name="connsiteX3" fmla="*/ 648083 w 3814044"/>
                    <a:gd name="connsiteY3" fmla="*/ 990142 h 2268592"/>
                    <a:gd name="connsiteX4" fmla="*/ 871174 w 3814044"/>
                    <a:gd name="connsiteY4" fmla="*/ 513663 h 2268592"/>
                    <a:gd name="connsiteX5" fmla="*/ 1367610 w 3814044"/>
                    <a:gd name="connsiteY5" fmla="*/ 264865 h 2268592"/>
                    <a:gd name="connsiteX6" fmla="*/ 1663132 w 3814044"/>
                    <a:gd name="connsiteY6" fmla="*/ 333044 h 2268592"/>
                    <a:gd name="connsiteX7" fmla="*/ 2314094 w 3814044"/>
                    <a:gd name="connsiteY7" fmla="*/ 8191 h 2268592"/>
                    <a:gd name="connsiteX8" fmla="*/ 3184378 w 3814044"/>
                    <a:gd name="connsiteY8" fmla="*/ 726076 h 2268592"/>
                    <a:gd name="connsiteX9" fmla="*/ 3814031 w 3814044"/>
                    <a:gd name="connsiteY9" fmla="*/ 1451981 h 2268592"/>
                    <a:gd name="connsiteX10" fmla="*/ 3168336 w 3814044"/>
                    <a:gd name="connsiteY10" fmla="*/ 2213981 h 2268592"/>
                    <a:gd name="connsiteX11" fmla="*/ 573526 w 3814044"/>
                    <a:gd name="connsiteY11" fmla="*/ 2209970 h 2268592"/>
                    <a:gd name="connsiteX0" fmla="*/ 573526 w 3814044"/>
                    <a:gd name="connsiteY0" fmla="*/ 2209970 h 2268592"/>
                    <a:gd name="connsiteX1" fmla="*/ 21 w 3814044"/>
                    <a:gd name="connsiteY1" fmla="*/ 1592349 h 2268592"/>
                    <a:gd name="connsiteX2" fmla="*/ 290327 w 3814044"/>
                    <a:gd name="connsiteY2" fmla="*/ 1065375 h 2268592"/>
                    <a:gd name="connsiteX3" fmla="*/ 648083 w 3814044"/>
                    <a:gd name="connsiteY3" fmla="*/ 990142 h 2268592"/>
                    <a:gd name="connsiteX4" fmla="*/ 871174 w 3814044"/>
                    <a:gd name="connsiteY4" fmla="*/ 513663 h 2268592"/>
                    <a:gd name="connsiteX5" fmla="*/ 1367610 w 3814044"/>
                    <a:gd name="connsiteY5" fmla="*/ 264865 h 2268592"/>
                    <a:gd name="connsiteX6" fmla="*/ 1663132 w 3814044"/>
                    <a:gd name="connsiteY6" fmla="*/ 333044 h 2268592"/>
                    <a:gd name="connsiteX7" fmla="*/ 2314094 w 3814044"/>
                    <a:gd name="connsiteY7" fmla="*/ 8191 h 2268592"/>
                    <a:gd name="connsiteX8" fmla="*/ 3184378 w 3814044"/>
                    <a:gd name="connsiteY8" fmla="*/ 726076 h 2268592"/>
                    <a:gd name="connsiteX9" fmla="*/ 3814031 w 3814044"/>
                    <a:gd name="connsiteY9" fmla="*/ 1451981 h 2268592"/>
                    <a:gd name="connsiteX10" fmla="*/ 3168336 w 3814044"/>
                    <a:gd name="connsiteY10" fmla="*/ 2213981 h 2268592"/>
                    <a:gd name="connsiteX11" fmla="*/ 573526 w 3814044"/>
                    <a:gd name="connsiteY11" fmla="*/ 2209970 h 2268592"/>
                    <a:gd name="connsiteX0" fmla="*/ 573526 w 3814044"/>
                    <a:gd name="connsiteY0" fmla="*/ 2214277 h 2272899"/>
                    <a:gd name="connsiteX1" fmla="*/ 21 w 3814044"/>
                    <a:gd name="connsiteY1" fmla="*/ 1596656 h 2272899"/>
                    <a:gd name="connsiteX2" fmla="*/ 290327 w 3814044"/>
                    <a:gd name="connsiteY2" fmla="*/ 1069682 h 2272899"/>
                    <a:gd name="connsiteX3" fmla="*/ 648083 w 3814044"/>
                    <a:gd name="connsiteY3" fmla="*/ 994449 h 2272899"/>
                    <a:gd name="connsiteX4" fmla="*/ 871174 w 3814044"/>
                    <a:gd name="connsiteY4" fmla="*/ 517970 h 2272899"/>
                    <a:gd name="connsiteX5" fmla="*/ 1367610 w 3814044"/>
                    <a:gd name="connsiteY5" fmla="*/ 269172 h 2272899"/>
                    <a:gd name="connsiteX6" fmla="*/ 1663132 w 3814044"/>
                    <a:gd name="connsiteY6" fmla="*/ 337351 h 2272899"/>
                    <a:gd name="connsiteX7" fmla="*/ 2314094 w 3814044"/>
                    <a:gd name="connsiteY7" fmla="*/ 12498 h 2272899"/>
                    <a:gd name="connsiteX8" fmla="*/ 3184378 w 3814044"/>
                    <a:gd name="connsiteY8" fmla="*/ 730383 h 2272899"/>
                    <a:gd name="connsiteX9" fmla="*/ 3814031 w 3814044"/>
                    <a:gd name="connsiteY9" fmla="*/ 1456288 h 2272899"/>
                    <a:gd name="connsiteX10" fmla="*/ 3168336 w 3814044"/>
                    <a:gd name="connsiteY10" fmla="*/ 2218288 h 2272899"/>
                    <a:gd name="connsiteX11" fmla="*/ 573526 w 3814044"/>
                    <a:gd name="connsiteY11" fmla="*/ 2214277 h 2272899"/>
                    <a:gd name="connsiteX0" fmla="*/ 573526 w 3814044"/>
                    <a:gd name="connsiteY0" fmla="*/ 2201780 h 2260402"/>
                    <a:gd name="connsiteX1" fmla="*/ 21 w 3814044"/>
                    <a:gd name="connsiteY1" fmla="*/ 1584159 h 2260402"/>
                    <a:gd name="connsiteX2" fmla="*/ 290327 w 3814044"/>
                    <a:gd name="connsiteY2" fmla="*/ 1057185 h 2260402"/>
                    <a:gd name="connsiteX3" fmla="*/ 648083 w 3814044"/>
                    <a:gd name="connsiteY3" fmla="*/ 981952 h 2260402"/>
                    <a:gd name="connsiteX4" fmla="*/ 871174 w 3814044"/>
                    <a:gd name="connsiteY4" fmla="*/ 505473 h 2260402"/>
                    <a:gd name="connsiteX5" fmla="*/ 1367610 w 3814044"/>
                    <a:gd name="connsiteY5" fmla="*/ 256675 h 2260402"/>
                    <a:gd name="connsiteX6" fmla="*/ 1663132 w 3814044"/>
                    <a:gd name="connsiteY6" fmla="*/ 324854 h 2260402"/>
                    <a:gd name="connsiteX7" fmla="*/ 2314094 w 3814044"/>
                    <a:gd name="connsiteY7" fmla="*/ 1 h 2260402"/>
                    <a:gd name="connsiteX8" fmla="*/ 3184378 w 3814044"/>
                    <a:gd name="connsiteY8" fmla="*/ 717886 h 2260402"/>
                    <a:gd name="connsiteX9" fmla="*/ 3814031 w 3814044"/>
                    <a:gd name="connsiteY9" fmla="*/ 1443791 h 2260402"/>
                    <a:gd name="connsiteX10" fmla="*/ 3168336 w 3814044"/>
                    <a:gd name="connsiteY10" fmla="*/ 2205791 h 2260402"/>
                    <a:gd name="connsiteX11" fmla="*/ 573526 w 3814044"/>
                    <a:gd name="connsiteY11" fmla="*/ 2201780 h 2260402"/>
                    <a:gd name="connsiteX0" fmla="*/ 573526 w 3814044"/>
                    <a:gd name="connsiteY0" fmla="*/ 2201780 h 2260402"/>
                    <a:gd name="connsiteX1" fmla="*/ 21 w 3814044"/>
                    <a:gd name="connsiteY1" fmla="*/ 1584159 h 2260402"/>
                    <a:gd name="connsiteX2" fmla="*/ 290327 w 3814044"/>
                    <a:gd name="connsiteY2" fmla="*/ 1057185 h 2260402"/>
                    <a:gd name="connsiteX3" fmla="*/ 648083 w 3814044"/>
                    <a:gd name="connsiteY3" fmla="*/ 981952 h 2260402"/>
                    <a:gd name="connsiteX4" fmla="*/ 871174 w 3814044"/>
                    <a:gd name="connsiteY4" fmla="*/ 505473 h 2260402"/>
                    <a:gd name="connsiteX5" fmla="*/ 1367610 w 3814044"/>
                    <a:gd name="connsiteY5" fmla="*/ 256675 h 2260402"/>
                    <a:gd name="connsiteX6" fmla="*/ 1663132 w 3814044"/>
                    <a:gd name="connsiteY6" fmla="*/ 324854 h 2260402"/>
                    <a:gd name="connsiteX7" fmla="*/ 2314094 w 3814044"/>
                    <a:gd name="connsiteY7" fmla="*/ 1 h 2260402"/>
                    <a:gd name="connsiteX8" fmla="*/ 3184378 w 3814044"/>
                    <a:gd name="connsiteY8" fmla="*/ 717886 h 2260402"/>
                    <a:gd name="connsiteX9" fmla="*/ 3814031 w 3814044"/>
                    <a:gd name="connsiteY9" fmla="*/ 1443791 h 2260402"/>
                    <a:gd name="connsiteX10" fmla="*/ 3168336 w 3814044"/>
                    <a:gd name="connsiteY10" fmla="*/ 2205791 h 2260402"/>
                    <a:gd name="connsiteX11" fmla="*/ 573526 w 3814044"/>
                    <a:gd name="connsiteY11" fmla="*/ 2201780 h 2260402"/>
                    <a:gd name="connsiteX0" fmla="*/ 573526 w 3814044"/>
                    <a:gd name="connsiteY0" fmla="*/ 2201780 h 2260402"/>
                    <a:gd name="connsiteX1" fmla="*/ 21 w 3814044"/>
                    <a:gd name="connsiteY1" fmla="*/ 1584159 h 2260402"/>
                    <a:gd name="connsiteX2" fmla="*/ 290327 w 3814044"/>
                    <a:gd name="connsiteY2" fmla="*/ 1057185 h 2260402"/>
                    <a:gd name="connsiteX3" fmla="*/ 648083 w 3814044"/>
                    <a:gd name="connsiteY3" fmla="*/ 981952 h 2260402"/>
                    <a:gd name="connsiteX4" fmla="*/ 871174 w 3814044"/>
                    <a:gd name="connsiteY4" fmla="*/ 505473 h 2260402"/>
                    <a:gd name="connsiteX5" fmla="*/ 1367610 w 3814044"/>
                    <a:gd name="connsiteY5" fmla="*/ 256675 h 2260402"/>
                    <a:gd name="connsiteX6" fmla="*/ 1663132 w 3814044"/>
                    <a:gd name="connsiteY6" fmla="*/ 324854 h 2260402"/>
                    <a:gd name="connsiteX7" fmla="*/ 2314094 w 3814044"/>
                    <a:gd name="connsiteY7" fmla="*/ 1 h 2260402"/>
                    <a:gd name="connsiteX8" fmla="*/ 3184378 w 3814044"/>
                    <a:gd name="connsiteY8" fmla="*/ 717886 h 2260402"/>
                    <a:gd name="connsiteX9" fmla="*/ 3814031 w 3814044"/>
                    <a:gd name="connsiteY9" fmla="*/ 1443791 h 2260402"/>
                    <a:gd name="connsiteX10" fmla="*/ 3168336 w 3814044"/>
                    <a:gd name="connsiteY10" fmla="*/ 2205791 h 2260402"/>
                    <a:gd name="connsiteX11" fmla="*/ 573526 w 3814044"/>
                    <a:gd name="connsiteY11" fmla="*/ 2201780 h 2260402"/>
                    <a:gd name="connsiteX0" fmla="*/ 573526 w 3814044"/>
                    <a:gd name="connsiteY0" fmla="*/ 2201780 h 2260402"/>
                    <a:gd name="connsiteX1" fmla="*/ 21 w 3814044"/>
                    <a:gd name="connsiteY1" fmla="*/ 1584159 h 2260402"/>
                    <a:gd name="connsiteX2" fmla="*/ 290327 w 3814044"/>
                    <a:gd name="connsiteY2" fmla="*/ 1057185 h 2260402"/>
                    <a:gd name="connsiteX3" fmla="*/ 648083 w 3814044"/>
                    <a:gd name="connsiteY3" fmla="*/ 981952 h 2260402"/>
                    <a:gd name="connsiteX4" fmla="*/ 871174 w 3814044"/>
                    <a:gd name="connsiteY4" fmla="*/ 505473 h 2260402"/>
                    <a:gd name="connsiteX5" fmla="*/ 1367610 w 3814044"/>
                    <a:gd name="connsiteY5" fmla="*/ 256675 h 2260402"/>
                    <a:gd name="connsiteX6" fmla="*/ 1663132 w 3814044"/>
                    <a:gd name="connsiteY6" fmla="*/ 324854 h 2260402"/>
                    <a:gd name="connsiteX7" fmla="*/ 2314094 w 3814044"/>
                    <a:gd name="connsiteY7" fmla="*/ 1 h 2260402"/>
                    <a:gd name="connsiteX8" fmla="*/ 3184378 w 3814044"/>
                    <a:gd name="connsiteY8" fmla="*/ 717886 h 2260402"/>
                    <a:gd name="connsiteX9" fmla="*/ 3814031 w 3814044"/>
                    <a:gd name="connsiteY9" fmla="*/ 1443791 h 2260402"/>
                    <a:gd name="connsiteX10" fmla="*/ 3168336 w 3814044"/>
                    <a:gd name="connsiteY10" fmla="*/ 2205791 h 2260402"/>
                    <a:gd name="connsiteX11" fmla="*/ 573526 w 3814044"/>
                    <a:gd name="connsiteY11" fmla="*/ 2201780 h 2260402"/>
                    <a:gd name="connsiteX0" fmla="*/ 573526 w 3814044"/>
                    <a:gd name="connsiteY0" fmla="*/ 2201780 h 2260402"/>
                    <a:gd name="connsiteX1" fmla="*/ 21 w 3814044"/>
                    <a:gd name="connsiteY1" fmla="*/ 1584159 h 2260402"/>
                    <a:gd name="connsiteX2" fmla="*/ 290327 w 3814044"/>
                    <a:gd name="connsiteY2" fmla="*/ 1057185 h 2260402"/>
                    <a:gd name="connsiteX3" fmla="*/ 648083 w 3814044"/>
                    <a:gd name="connsiteY3" fmla="*/ 981952 h 2260402"/>
                    <a:gd name="connsiteX4" fmla="*/ 871174 w 3814044"/>
                    <a:gd name="connsiteY4" fmla="*/ 505473 h 2260402"/>
                    <a:gd name="connsiteX5" fmla="*/ 1367610 w 3814044"/>
                    <a:gd name="connsiteY5" fmla="*/ 256675 h 2260402"/>
                    <a:gd name="connsiteX6" fmla="*/ 1663132 w 3814044"/>
                    <a:gd name="connsiteY6" fmla="*/ 324854 h 2260402"/>
                    <a:gd name="connsiteX7" fmla="*/ 2314094 w 3814044"/>
                    <a:gd name="connsiteY7" fmla="*/ 1 h 2260402"/>
                    <a:gd name="connsiteX8" fmla="*/ 3184378 w 3814044"/>
                    <a:gd name="connsiteY8" fmla="*/ 717886 h 2260402"/>
                    <a:gd name="connsiteX9" fmla="*/ 3814031 w 3814044"/>
                    <a:gd name="connsiteY9" fmla="*/ 1443791 h 2260402"/>
                    <a:gd name="connsiteX10" fmla="*/ 3168336 w 3814044"/>
                    <a:gd name="connsiteY10" fmla="*/ 2205791 h 2260402"/>
                    <a:gd name="connsiteX11" fmla="*/ 573526 w 3814044"/>
                    <a:gd name="connsiteY11" fmla="*/ 2201780 h 2260402"/>
                    <a:gd name="connsiteX0" fmla="*/ 573526 w 3814044"/>
                    <a:gd name="connsiteY0" fmla="*/ 2201780 h 2260402"/>
                    <a:gd name="connsiteX1" fmla="*/ 21 w 3814044"/>
                    <a:gd name="connsiteY1" fmla="*/ 1584159 h 2260402"/>
                    <a:gd name="connsiteX2" fmla="*/ 290327 w 3814044"/>
                    <a:gd name="connsiteY2" fmla="*/ 1057185 h 2260402"/>
                    <a:gd name="connsiteX3" fmla="*/ 648083 w 3814044"/>
                    <a:gd name="connsiteY3" fmla="*/ 981952 h 2260402"/>
                    <a:gd name="connsiteX4" fmla="*/ 871174 w 3814044"/>
                    <a:gd name="connsiteY4" fmla="*/ 505473 h 2260402"/>
                    <a:gd name="connsiteX5" fmla="*/ 1367610 w 3814044"/>
                    <a:gd name="connsiteY5" fmla="*/ 256675 h 2260402"/>
                    <a:gd name="connsiteX6" fmla="*/ 1663132 w 3814044"/>
                    <a:gd name="connsiteY6" fmla="*/ 324854 h 2260402"/>
                    <a:gd name="connsiteX7" fmla="*/ 2314094 w 3814044"/>
                    <a:gd name="connsiteY7" fmla="*/ 1 h 2260402"/>
                    <a:gd name="connsiteX8" fmla="*/ 3184378 w 3814044"/>
                    <a:gd name="connsiteY8" fmla="*/ 717886 h 2260402"/>
                    <a:gd name="connsiteX9" fmla="*/ 3814031 w 3814044"/>
                    <a:gd name="connsiteY9" fmla="*/ 1443791 h 2260402"/>
                    <a:gd name="connsiteX10" fmla="*/ 3168336 w 3814044"/>
                    <a:gd name="connsiteY10" fmla="*/ 2205791 h 2260402"/>
                    <a:gd name="connsiteX11" fmla="*/ 573526 w 3814044"/>
                    <a:gd name="connsiteY11" fmla="*/ 2201780 h 2260402"/>
                    <a:gd name="connsiteX0" fmla="*/ 573526 w 3814047"/>
                    <a:gd name="connsiteY0" fmla="*/ 2201780 h 2260402"/>
                    <a:gd name="connsiteX1" fmla="*/ 21 w 3814047"/>
                    <a:gd name="connsiteY1" fmla="*/ 1584159 h 2260402"/>
                    <a:gd name="connsiteX2" fmla="*/ 290327 w 3814047"/>
                    <a:gd name="connsiteY2" fmla="*/ 1057185 h 2260402"/>
                    <a:gd name="connsiteX3" fmla="*/ 648083 w 3814047"/>
                    <a:gd name="connsiteY3" fmla="*/ 981952 h 2260402"/>
                    <a:gd name="connsiteX4" fmla="*/ 871174 w 3814047"/>
                    <a:gd name="connsiteY4" fmla="*/ 505473 h 2260402"/>
                    <a:gd name="connsiteX5" fmla="*/ 1367610 w 3814047"/>
                    <a:gd name="connsiteY5" fmla="*/ 256675 h 2260402"/>
                    <a:gd name="connsiteX6" fmla="*/ 1663132 w 3814047"/>
                    <a:gd name="connsiteY6" fmla="*/ 324854 h 2260402"/>
                    <a:gd name="connsiteX7" fmla="*/ 2314094 w 3814047"/>
                    <a:gd name="connsiteY7" fmla="*/ 1 h 2260402"/>
                    <a:gd name="connsiteX8" fmla="*/ 3184378 w 3814047"/>
                    <a:gd name="connsiteY8" fmla="*/ 717886 h 2260402"/>
                    <a:gd name="connsiteX9" fmla="*/ 3814031 w 3814047"/>
                    <a:gd name="connsiteY9" fmla="*/ 1443791 h 2260402"/>
                    <a:gd name="connsiteX10" fmla="*/ 3168336 w 3814047"/>
                    <a:gd name="connsiteY10" fmla="*/ 2205791 h 2260402"/>
                    <a:gd name="connsiteX11" fmla="*/ 573526 w 3814047"/>
                    <a:gd name="connsiteY11" fmla="*/ 2201780 h 2260402"/>
                    <a:gd name="connsiteX0" fmla="*/ 573526 w 3814047"/>
                    <a:gd name="connsiteY0" fmla="*/ 2201780 h 2260402"/>
                    <a:gd name="connsiteX1" fmla="*/ 21 w 3814047"/>
                    <a:gd name="connsiteY1" fmla="*/ 1584159 h 2260402"/>
                    <a:gd name="connsiteX2" fmla="*/ 290327 w 3814047"/>
                    <a:gd name="connsiteY2" fmla="*/ 1057185 h 2260402"/>
                    <a:gd name="connsiteX3" fmla="*/ 648083 w 3814047"/>
                    <a:gd name="connsiteY3" fmla="*/ 981952 h 2260402"/>
                    <a:gd name="connsiteX4" fmla="*/ 871174 w 3814047"/>
                    <a:gd name="connsiteY4" fmla="*/ 505473 h 2260402"/>
                    <a:gd name="connsiteX5" fmla="*/ 1367610 w 3814047"/>
                    <a:gd name="connsiteY5" fmla="*/ 256675 h 2260402"/>
                    <a:gd name="connsiteX6" fmla="*/ 1663132 w 3814047"/>
                    <a:gd name="connsiteY6" fmla="*/ 324854 h 2260402"/>
                    <a:gd name="connsiteX7" fmla="*/ 2314094 w 3814047"/>
                    <a:gd name="connsiteY7" fmla="*/ 1 h 2260402"/>
                    <a:gd name="connsiteX8" fmla="*/ 3184378 w 3814047"/>
                    <a:gd name="connsiteY8" fmla="*/ 717886 h 2260402"/>
                    <a:gd name="connsiteX9" fmla="*/ 3814031 w 3814047"/>
                    <a:gd name="connsiteY9" fmla="*/ 1443791 h 2260402"/>
                    <a:gd name="connsiteX10" fmla="*/ 3168336 w 3814047"/>
                    <a:gd name="connsiteY10" fmla="*/ 2205791 h 2260402"/>
                    <a:gd name="connsiteX11" fmla="*/ 573526 w 3814047"/>
                    <a:gd name="connsiteY11" fmla="*/ 2201780 h 2260402"/>
                    <a:gd name="connsiteX0" fmla="*/ 573526 w 3814047"/>
                    <a:gd name="connsiteY0" fmla="*/ 2201780 h 2260402"/>
                    <a:gd name="connsiteX1" fmla="*/ 21 w 3814047"/>
                    <a:gd name="connsiteY1" fmla="*/ 1584159 h 2260402"/>
                    <a:gd name="connsiteX2" fmla="*/ 290327 w 3814047"/>
                    <a:gd name="connsiteY2" fmla="*/ 1057185 h 2260402"/>
                    <a:gd name="connsiteX3" fmla="*/ 648083 w 3814047"/>
                    <a:gd name="connsiteY3" fmla="*/ 981952 h 2260402"/>
                    <a:gd name="connsiteX4" fmla="*/ 871174 w 3814047"/>
                    <a:gd name="connsiteY4" fmla="*/ 505473 h 2260402"/>
                    <a:gd name="connsiteX5" fmla="*/ 1367610 w 3814047"/>
                    <a:gd name="connsiteY5" fmla="*/ 256675 h 2260402"/>
                    <a:gd name="connsiteX6" fmla="*/ 1663132 w 3814047"/>
                    <a:gd name="connsiteY6" fmla="*/ 324854 h 2260402"/>
                    <a:gd name="connsiteX7" fmla="*/ 2314094 w 3814047"/>
                    <a:gd name="connsiteY7" fmla="*/ 1 h 2260402"/>
                    <a:gd name="connsiteX8" fmla="*/ 3184378 w 3814047"/>
                    <a:gd name="connsiteY8" fmla="*/ 717886 h 2260402"/>
                    <a:gd name="connsiteX9" fmla="*/ 3814031 w 3814047"/>
                    <a:gd name="connsiteY9" fmla="*/ 1443791 h 2260402"/>
                    <a:gd name="connsiteX10" fmla="*/ 3168336 w 3814047"/>
                    <a:gd name="connsiteY10" fmla="*/ 2205791 h 2260402"/>
                    <a:gd name="connsiteX11" fmla="*/ 573526 w 3814047"/>
                    <a:gd name="connsiteY11" fmla="*/ 2201780 h 2260402"/>
                    <a:gd name="connsiteX0" fmla="*/ 573526 w 3814047"/>
                    <a:gd name="connsiteY0" fmla="*/ 2201780 h 2205791"/>
                    <a:gd name="connsiteX1" fmla="*/ 21 w 3814047"/>
                    <a:gd name="connsiteY1" fmla="*/ 1584159 h 2205791"/>
                    <a:gd name="connsiteX2" fmla="*/ 290327 w 3814047"/>
                    <a:gd name="connsiteY2" fmla="*/ 1057185 h 2205791"/>
                    <a:gd name="connsiteX3" fmla="*/ 648083 w 3814047"/>
                    <a:gd name="connsiteY3" fmla="*/ 981952 h 2205791"/>
                    <a:gd name="connsiteX4" fmla="*/ 871174 w 3814047"/>
                    <a:gd name="connsiteY4" fmla="*/ 505473 h 2205791"/>
                    <a:gd name="connsiteX5" fmla="*/ 1367610 w 3814047"/>
                    <a:gd name="connsiteY5" fmla="*/ 256675 h 2205791"/>
                    <a:gd name="connsiteX6" fmla="*/ 1663132 w 3814047"/>
                    <a:gd name="connsiteY6" fmla="*/ 324854 h 2205791"/>
                    <a:gd name="connsiteX7" fmla="*/ 2314094 w 3814047"/>
                    <a:gd name="connsiteY7" fmla="*/ 1 h 2205791"/>
                    <a:gd name="connsiteX8" fmla="*/ 3184378 w 3814047"/>
                    <a:gd name="connsiteY8" fmla="*/ 717886 h 2205791"/>
                    <a:gd name="connsiteX9" fmla="*/ 3814031 w 3814047"/>
                    <a:gd name="connsiteY9" fmla="*/ 1443791 h 2205791"/>
                    <a:gd name="connsiteX10" fmla="*/ 3168336 w 3814047"/>
                    <a:gd name="connsiteY10" fmla="*/ 2205791 h 2205791"/>
                    <a:gd name="connsiteX11" fmla="*/ 573526 w 3814047"/>
                    <a:gd name="connsiteY11" fmla="*/ 2201780 h 2205791"/>
                    <a:gd name="connsiteX0" fmla="*/ 573526 w 3814113"/>
                    <a:gd name="connsiteY0" fmla="*/ 2201780 h 2205791"/>
                    <a:gd name="connsiteX1" fmla="*/ 21 w 3814113"/>
                    <a:gd name="connsiteY1" fmla="*/ 1584159 h 2205791"/>
                    <a:gd name="connsiteX2" fmla="*/ 290327 w 3814113"/>
                    <a:gd name="connsiteY2" fmla="*/ 1057185 h 2205791"/>
                    <a:gd name="connsiteX3" fmla="*/ 648083 w 3814113"/>
                    <a:gd name="connsiteY3" fmla="*/ 981952 h 2205791"/>
                    <a:gd name="connsiteX4" fmla="*/ 871174 w 3814113"/>
                    <a:gd name="connsiteY4" fmla="*/ 505473 h 2205791"/>
                    <a:gd name="connsiteX5" fmla="*/ 1367610 w 3814113"/>
                    <a:gd name="connsiteY5" fmla="*/ 256675 h 2205791"/>
                    <a:gd name="connsiteX6" fmla="*/ 1663132 w 3814113"/>
                    <a:gd name="connsiteY6" fmla="*/ 324854 h 2205791"/>
                    <a:gd name="connsiteX7" fmla="*/ 2314094 w 3814113"/>
                    <a:gd name="connsiteY7" fmla="*/ 1 h 2205791"/>
                    <a:gd name="connsiteX8" fmla="*/ 3184378 w 3814113"/>
                    <a:gd name="connsiteY8" fmla="*/ 717886 h 2205791"/>
                    <a:gd name="connsiteX9" fmla="*/ 3814031 w 3814113"/>
                    <a:gd name="connsiteY9" fmla="*/ 1443791 h 2205791"/>
                    <a:gd name="connsiteX10" fmla="*/ 3168336 w 3814113"/>
                    <a:gd name="connsiteY10" fmla="*/ 2205791 h 2205791"/>
                    <a:gd name="connsiteX11" fmla="*/ 573526 w 3814113"/>
                    <a:gd name="connsiteY11" fmla="*/ 2201780 h 2205791"/>
                    <a:gd name="connsiteX0" fmla="*/ 573526 w 3814113"/>
                    <a:gd name="connsiteY0" fmla="*/ 2201780 h 2205791"/>
                    <a:gd name="connsiteX1" fmla="*/ 21 w 3814113"/>
                    <a:gd name="connsiteY1" fmla="*/ 1584159 h 2205791"/>
                    <a:gd name="connsiteX2" fmla="*/ 290327 w 3814113"/>
                    <a:gd name="connsiteY2" fmla="*/ 1057185 h 2205791"/>
                    <a:gd name="connsiteX3" fmla="*/ 648083 w 3814113"/>
                    <a:gd name="connsiteY3" fmla="*/ 981952 h 2205791"/>
                    <a:gd name="connsiteX4" fmla="*/ 871174 w 3814113"/>
                    <a:gd name="connsiteY4" fmla="*/ 505473 h 2205791"/>
                    <a:gd name="connsiteX5" fmla="*/ 1367610 w 3814113"/>
                    <a:gd name="connsiteY5" fmla="*/ 256675 h 2205791"/>
                    <a:gd name="connsiteX6" fmla="*/ 1663132 w 3814113"/>
                    <a:gd name="connsiteY6" fmla="*/ 324854 h 2205791"/>
                    <a:gd name="connsiteX7" fmla="*/ 2314094 w 3814113"/>
                    <a:gd name="connsiteY7" fmla="*/ 1 h 2205791"/>
                    <a:gd name="connsiteX8" fmla="*/ 3184378 w 3814113"/>
                    <a:gd name="connsiteY8" fmla="*/ 717886 h 2205791"/>
                    <a:gd name="connsiteX9" fmla="*/ 3814031 w 3814113"/>
                    <a:gd name="connsiteY9" fmla="*/ 1443791 h 2205791"/>
                    <a:gd name="connsiteX10" fmla="*/ 3168336 w 3814113"/>
                    <a:gd name="connsiteY10" fmla="*/ 2205791 h 2205791"/>
                    <a:gd name="connsiteX11" fmla="*/ 573526 w 3814113"/>
                    <a:gd name="connsiteY11" fmla="*/ 2201780 h 2205791"/>
                    <a:gd name="connsiteX0" fmla="*/ 573526 w 3814113"/>
                    <a:gd name="connsiteY0" fmla="*/ 2201780 h 2205791"/>
                    <a:gd name="connsiteX1" fmla="*/ 21 w 3814113"/>
                    <a:gd name="connsiteY1" fmla="*/ 1584159 h 2205791"/>
                    <a:gd name="connsiteX2" fmla="*/ 290327 w 3814113"/>
                    <a:gd name="connsiteY2" fmla="*/ 1057185 h 2205791"/>
                    <a:gd name="connsiteX3" fmla="*/ 648083 w 3814113"/>
                    <a:gd name="connsiteY3" fmla="*/ 981952 h 2205791"/>
                    <a:gd name="connsiteX4" fmla="*/ 871174 w 3814113"/>
                    <a:gd name="connsiteY4" fmla="*/ 505473 h 2205791"/>
                    <a:gd name="connsiteX5" fmla="*/ 1367610 w 3814113"/>
                    <a:gd name="connsiteY5" fmla="*/ 256675 h 2205791"/>
                    <a:gd name="connsiteX6" fmla="*/ 1663132 w 3814113"/>
                    <a:gd name="connsiteY6" fmla="*/ 324854 h 2205791"/>
                    <a:gd name="connsiteX7" fmla="*/ 2314094 w 3814113"/>
                    <a:gd name="connsiteY7" fmla="*/ 1 h 2205791"/>
                    <a:gd name="connsiteX8" fmla="*/ 3184378 w 3814113"/>
                    <a:gd name="connsiteY8" fmla="*/ 717886 h 2205791"/>
                    <a:gd name="connsiteX9" fmla="*/ 3814031 w 3814113"/>
                    <a:gd name="connsiteY9" fmla="*/ 1443791 h 2205791"/>
                    <a:gd name="connsiteX10" fmla="*/ 3168336 w 3814113"/>
                    <a:gd name="connsiteY10" fmla="*/ 2205791 h 2205791"/>
                    <a:gd name="connsiteX11" fmla="*/ 573526 w 3814113"/>
                    <a:gd name="connsiteY11" fmla="*/ 2201780 h 2205791"/>
                    <a:gd name="connsiteX0" fmla="*/ 573526 w 3814113"/>
                    <a:gd name="connsiteY0" fmla="*/ 2201780 h 2205791"/>
                    <a:gd name="connsiteX1" fmla="*/ 21 w 3814113"/>
                    <a:gd name="connsiteY1" fmla="*/ 1584159 h 2205791"/>
                    <a:gd name="connsiteX2" fmla="*/ 290327 w 3814113"/>
                    <a:gd name="connsiteY2" fmla="*/ 1057185 h 2205791"/>
                    <a:gd name="connsiteX3" fmla="*/ 648083 w 3814113"/>
                    <a:gd name="connsiteY3" fmla="*/ 981952 h 2205791"/>
                    <a:gd name="connsiteX4" fmla="*/ 871174 w 3814113"/>
                    <a:gd name="connsiteY4" fmla="*/ 505473 h 2205791"/>
                    <a:gd name="connsiteX5" fmla="*/ 1367610 w 3814113"/>
                    <a:gd name="connsiteY5" fmla="*/ 256675 h 2205791"/>
                    <a:gd name="connsiteX6" fmla="*/ 1663132 w 3814113"/>
                    <a:gd name="connsiteY6" fmla="*/ 324854 h 2205791"/>
                    <a:gd name="connsiteX7" fmla="*/ 2314094 w 3814113"/>
                    <a:gd name="connsiteY7" fmla="*/ 1 h 2205791"/>
                    <a:gd name="connsiteX8" fmla="*/ 3184378 w 3814113"/>
                    <a:gd name="connsiteY8" fmla="*/ 717886 h 2205791"/>
                    <a:gd name="connsiteX9" fmla="*/ 3814031 w 3814113"/>
                    <a:gd name="connsiteY9" fmla="*/ 1443791 h 2205791"/>
                    <a:gd name="connsiteX10" fmla="*/ 3168336 w 3814113"/>
                    <a:gd name="connsiteY10" fmla="*/ 2205791 h 2205791"/>
                    <a:gd name="connsiteX11" fmla="*/ 573526 w 3814113"/>
                    <a:gd name="connsiteY11" fmla="*/ 2201780 h 2205791"/>
                    <a:gd name="connsiteX0" fmla="*/ 573526 w 3814113"/>
                    <a:gd name="connsiteY0" fmla="*/ 2201780 h 2205791"/>
                    <a:gd name="connsiteX1" fmla="*/ 21 w 3814113"/>
                    <a:gd name="connsiteY1" fmla="*/ 1584159 h 2205791"/>
                    <a:gd name="connsiteX2" fmla="*/ 290327 w 3814113"/>
                    <a:gd name="connsiteY2" fmla="*/ 1057185 h 2205791"/>
                    <a:gd name="connsiteX3" fmla="*/ 648083 w 3814113"/>
                    <a:gd name="connsiteY3" fmla="*/ 981952 h 2205791"/>
                    <a:gd name="connsiteX4" fmla="*/ 871174 w 3814113"/>
                    <a:gd name="connsiteY4" fmla="*/ 505473 h 2205791"/>
                    <a:gd name="connsiteX5" fmla="*/ 1367610 w 3814113"/>
                    <a:gd name="connsiteY5" fmla="*/ 256675 h 2205791"/>
                    <a:gd name="connsiteX6" fmla="*/ 1663132 w 3814113"/>
                    <a:gd name="connsiteY6" fmla="*/ 324854 h 2205791"/>
                    <a:gd name="connsiteX7" fmla="*/ 2314094 w 3814113"/>
                    <a:gd name="connsiteY7" fmla="*/ 1 h 2205791"/>
                    <a:gd name="connsiteX8" fmla="*/ 3184378 w 3814113"/>
                    <a:gd name="connsiteY8" fmla="*/ 717886 h 2205791"/>
                    <a:gd name="connsiteX9" fmla="*/ 3814031 w 3814113"/>
                    <a:gd name="connsiteY9" fmla="*/ 1443791 h 2205791"/>
                    <a:gd name="connsiteX10" fmla="*/ 3168336 w 3814113"/>
                    <a:gd name="connsiteY10" fmla="*/ 2205791 h 2205791"/>
                    <a:gd name="connsiteX11" fmla="*/ 573526 w 3814113"/>
                    <a:gd name="connsiteY11" fmla="*/ 2201780 h 2205791"/>
                    <a:gd name="connsiteX0" fmla="*/ 573526 w 3814113"/>
                    <a:gd name="connsiteY0" fmla="*/ 2201780 h 2205791"/>
                    <a:gd name="connsiteX1" fmla="*/ 21 w 3814113"/>
                    <a:gd name="connsiteY1" fmla="*/ 1584159 h 2205791"/>
                    <a:gd name="connsiteX2" fmla="*/ 290327 w 3814113"/>
                    <a:gd name="connsiteY2" fmla="*/ 1057185 h 2205791"/>
                    <a:gd name="connsiteX3" fmla="*/ 648083 w 3814113"/>
                    <a:gd name="connsiteY3" fmla="*/ 981952 h 2205791"/>
                    <a:gd name="connsiteX4" fmla="*/ 871174 w 3814113"/>
                    <a:gd name="connsiteY4" fmla="*/ 505473 h 2205791"/>
                    <a:gd name="connsiteX5" fmla="*/ 1367610 w 3814113"/>
                    <a:gd name="connsiteY5" fmla="*/ 256675 h 2205791"/>
                    <a:gd name="connsiteX6" fmla="*/ 1663132 w 3814113"/>
                    <a:gd name="connsiteY6" fmla="*/ 324854 h 2205791"/>
                    <a:gd name="connsiteX7" fmla="*/ 2314094 w 3814113"/>
                    <a:gd name="connsiteY7" fmla="*/ 1 h 2205791"/>
                    <a:gd name="connsiteX8" fmla="*/ 3184378 w 3814113"/>
                    <a:gd name="connsiteY8" fmla="*/ 717886 h 2205791"/>
                    <a:gd name="connsiteX9" fmla="*/ 3814031 w 3814113"/>
                    <a:gd name="connsiteY9" fmla="*/ 1443791 h 2205791"/>
                    <a:gd name="connsiteX10" fmla="*/ 3168336 w 3814113"/>
                    <a:gd name="connsiteY10" fmla="*/ 2205791 h 2205791"/>
                    <a:gd name="connsiteX11" fmla="*/ 573526 w 3814113"/>
                    <a:gd name="connsiteY11" fmla="*/ 2201780 h 2205791"/>
                    <a:gd name="connsiteX0" fmla="*/ 573526 w 3814113"/>
                    <a:gd name="connsiteY0" fmla="*/ 2201780 h 2205791"/>
                    <a:gd name="connsiteX1" fmla="*/ 21 w 3814113"/>
                    <a:gd name="connsiteY1" fmla="*/ 1584159 h 2205791"/>
                    <a:gd name="connsiteX2" fmla="*/ 290327 w 3814113"/>
                    <a:gd name="connsiteY2" fmla="*/ 1057185 h 2205791"/>
                    <a:gd name="connsiteX3" fmla="*/ 648083 w 3814113"/>
                    <a:gd name="connsiteY3" fmla="*/ 981952 h 2205791"/>
                    <a:gd name="connsiteX4" fmla="*/ 871174 w 3814113"/>
                    <a:gd name="connsiteY4" fmla="*/ 505473 h 2205791"/>
                    <a:gd name="connsiteX5" fmla="*/ 1367610 w 3814113"/>
                    <a:gd name="connsiteY5" fmla="*/ 256675 h 2205791"/>
                    <a:gd name="connsiteX6" fmla="*/ 1663132 w 3814113"/>
                    <a:gd name="connsiteY6" fmla="*/ 324854 h 2205791"/>
                    <a:gd name="connsiteX7" fmla="*/ 2314094 w 3814113"/>
                    <a:gd name="connsiteY7" fmla="*/ 1 h 2205791"/>
                    <a:gd name="connsiteX8" fmla="*/ 3184378 w 3814113"/>
                    <a:gd name="connsiteY8" fmla="*/ 717886 h 2205791"/>
                    <a:gd name="connsiteX9" fmla="*/ 3814031 w 3814113"/>
                    <a:gd name="connsiteY9" fmla="*/ 1443791 h 2205791"/>
                    <a:gd name="connsiteX10" fmla="*/ 3168336 w 3814113"/>
                    <a:gd name="connsiteY10" fmla="*/ 2205791 h 2205791"/>
                    <a:gd name="connsiteX11" fmla="*/ 573526 w 3814113"/>
                    <a:gd name="connsiteY11" fmla="*/ 2201780 h 2205791"/>
                    <a:gd name="connsiteX0" fmla="*/ 573526 w 3814113"/>
                    <a:gd name="connsiteY0" fmla="*/ 2201780 h 2205791"/>
                    <a:gd name="connsiteX1" fmla="*/ 21 w 3814113"/>
                    <a:gd name="connsiteY1" fmla="*/ 1584159 h 2205791"/>
                    <a:gd name="connsiteX2" fmla="*/ 290327 w 3814113"/>
                    <a:gd name="connsiteY2" fmla="*/ 1057185 h 2205791"/>
                    <a:gd name="connsiteX3" fmla="*/ 648083 w 3814113"/>
                    <a:gd name="connsiteY3" fmla="*/ 981952 h 2205791"/>
                    <a:gd name="connsiteX4" fmla="*/ 871174 w 3814113"/>
                    <a:gd name="connsiteY4" fmla="*/ 505473 h 2205791"/>
                    <a:gd name="connsiteX5" fmla="*/ 1367610 w 3814113"/>
                    <a:gd name="connsiteY5" fmla="*/ 256675 h 2205791"/>
                    <a:gd name="connsiteX6" fmla="*/ 1663132 w 3814113"/>
                    <a:gd name="connsiteY6" fmla="*/ 324854 h 2205791"/>
                    <a:gd name="connsiteX7" fmla="*/ 2314094 w 3814113"/>
                    <a:gd name="connsiteY7" fmla="*/ 1 h 2205791"/>
                    <a:gd name="connsiteX8" fmla="*/ 3184378 w 3814113"/>
                    <a:gd name="connsiteY8" fmla="*/ 717886 h 2205791"/>
                    <a:gd name="connsiteX9" fmla="*/ 3814031 w 3814113"/>
                    <a:gd name="connsiteY9" fmla="*/ 1443791 h 2205791"/>
                    <a:gd name="connsiteX10" fmla="*/ 3168336 w 3814113"/>
                    <a:gd name="connsiteY10" fmla="*/ 2205791 h 2205791"/>
                    <a:gd name="connsiteX11" fmla="*/ 573526 w 3814113"/>
                    <a:gd name="connsiteY11" fmla="*/ 2201780 h 220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14113" h="2205791">
                      <a:moveTo>
                        <a:pt x="573526" y="2201780"/>
                      </a:moveTo>
                      <a:cubicBezTo>
                        <a:pt x="188694" y="2205589"/>
                        <a:pt x="-2355" y="1852043"/>
                        <a:pt x="21" y="1584159"/>
                      </a:cubicBezTo>
                      <a:cubicBezTo>
                        <a:pt x="2397" y="1316275"/>
                        <a:pt x="154774" y="1143782"/>
                        <a:pt x="290327" y="1057185"/>
                      </a:cubicBezTo>
                      <a:cubicBezTo>
                        <a:pt x="425880" y="970588"/>
                        <a:pt x="592129" y="972458"/>
                        <a:pt x="648083" y="981952"/>
                      </a:cubicBezTo>
                      <a:cubicBezTo>
                        <a:pt x="690265" y="801405"/>
                        <a:pt x="746251" y="655876"/>
                        <a:pt x="871174" y="505473"/>
                      </a:cubicBezTo>
                      <a:cubicBezTo>
                        <a:pt x="996097" y="355070"/>
                        <a:pt x="1180532" y="256482"/>
                        <a:pt x="1367610" y="256675"/>
                      </a:cubicBezTo>
                      <a:cubicBezTo>
                        <a:pt x="1554688" y="256868"/>
                        <a:pt x="1612800" y="301532"/>
                        <a:pt x="1663132" y="324854"/>
                      </a:cubicBezTo>
                      <a:cubicBezTo>
                        <a:pt x="1831896" y="136101"/>
                        <a:pt x="2013731" y="597"/>
                        <a:pt x="2314094" y="1"/>
                      </a:cubicBezTo>
                      <a:cubicBezTo>
                        <a:pt x="2614457" y="-595"/>
                        <a:pt x="2997736" y="188061"/>
                        <a:pt x="3184378" y="717886"/>
                      </a:cubicBezTo>
                      <a:cubicBezTo>
                        <a:pt x="3486698" y="718901"/>
                        <a:pt x="3816705" y="1033308"/>
                        <a:pt x="3814031" y="1443791"/>
                      </a:cubicBezTo>
                      <a:cubicBezTo>
                        <a:pt x="3819619" y="1857028"/>
                        <a:pt x="3540413" y="2205485"/>
                        <a:pt x="3168336" y="2205791"/>
                      </a:cubicBezTo>
                      <a:lnTo>
                        <a:pt x="573526" y="2201780"/>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100">
                    <a:solidFill>
                      <a:schemeClr val="tx1"/>
                    </a:solidFill>
                  </a:endParaRPr>
                </a:p>
              </p:txBody>
            </p:sp>
            <p:sp>
              <p:nvSpPr>
                <p:cNvPr id="87" name="Can 86"/>
                <p:cNvSpPr/>
                <p:nvPr/>
              </p:nvSpPr>
              <p:spPr>
                <a:xfrm>
                  <a:off x="6411884" y="2924944"/>
                  <a:ext cx="159522" cy="180200"/>
                </a:xfrm>
                <a:prstGeom prst="can">
                  <a:avLst>
                    <a:gd name="adj" fmla="val 38584"/>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100">
                    <a:solidFill>
                      <a:schemeClr val="tx1"/>
                    </a:solidFill>
                  </a:endParaRPr>
                </a:p>
              </p:txBody>
            </p:sp>
            <p:cxnSp>
              <p:nvCxnSpPr>
                <p:cNvPr id="88" name="Straight Connector 87"/>
                <p:cNvCxnSpPr>
                  <a:endCxn id="84" idx="0"/>
                </p:cNvCxnSpPr>
                <p:nvPr/>
              </p:nvCxnSpPr>
              <p:spPr>
                <a:xfrm flipH="1">
                  <a:off x="6383674" y="3138619"/>
                  <a:ext cx="78653" cy="69663"/>
                </a:xfrm>
                <a:prstGeom prst="lin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Straight Connector 88"/>
                <p:cNvCxnSpPr/>
                <p:nvPr/>
              </p:nvCxnSpPr>
              <p:spPr>
                <a:xfrm>
                  <a:off x="6516216" y="3135504"/>
                  <a:ext cx="78653" cy="69663"/>
                </a:xfrm>
                <a:prstGeom prst="lin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75" name="Group 174"/>
            <p:cNvGrpSpPr/>
            <p:nvPr/>
          </p:nvGrpSpPr>
          <p:grpSpPr>
            <a:xfrm>
              <a:off x="2131157" y="5438620"/>
              <a:ext cx="1096994" cy="822960"/>
              <a:chOff x="4572217" y="5307545"/>
              <a:chExt cx="1096851" cy="823149"/>
            </a:xfrm>
          </p:grpSpPr>
          <p:sp>
            <p:nvSpPr>
              <p:cNvPr id="65" name="Rectangle 64"/>
              <p:cNvSpPr/>
              <p:nvPr/>
            </p:nvSpPr>
            <p:spPr>
              <a:xfrm>
                <a:off x="4572217" y="5307545"/>
                <a:ext cx="1096851" cy="823149"/>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b"/>
              <a:lstStyle/>
              <a:p>
                <a:pPr defTabSz="914363"/>
                <a:r>
                  <a:rPr lang="de-DE" sz="1100" dirty="0" smtClean="0">
                    <a:solidFill>
                      <a:schemeClr val="tx1"/>
                    </a:solidFill>
                  </a:rPr>
                  <a:t>Drive</a:t>
                </a:r>
                <a:endParaRPr lang="de-DE" sz="1100" dirty="0">
                  <a:solidFill>
                    <a:schemeClr val="tx1"/>
                  </a:solidFill>
                </a:endParaRPr>
              </a:p>
            </p:txBody>
          </p:sp>
          <p:sp>
            <p:nvSpPr>
              <p:cNvPr id="104" name="Freeform 79"/>
              <p:cNvSpPr>
                <a:spLocks noEditPoints="1"/>
              </p:cNvSpPr>
              <p:nvPr/>
            </p:nvSpPr>
            <p:spPr bwMode="black">
              <a:xfrm>
                <a:off x="5006889" y="5377758"/>
                <a:ext cx="349786" cy="4512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solidFill>
                  <a:schemeClr val="tx1"/>
                </a:solidFill>
              </a:ln>
            </p:spPr>
            <p:txBody>
              <a:bodyPr vert="horz" wrap="square" lIns="82305" tIns="41153" rIns="82305" bIns="41153" numCol="1" anchor="t" anchorCtr="0" compatLnSpc="1">
                <a:prstTxWarp prst="textNoShape">
                  <a:avLst/>
                </a:prstTxWarp>
              </a:bodyPr>
              <a:lstStyle/>
              <a:p>
                <a:pPr defTabSz="914363"/>
                <a:endParaRPr lang="en-US" sz="1600" dirty="0">
                  <a:ea typeface="Segoe UI" pitchFamily="34" charset="0"/>
                  <a:cs typeface="Segoe UI" pitchFamily="34" charset="0"/>
                </a:endParaRPr>
              </a:p>
            </p:txBody>
          </p:sp>
        </p:grpSp>
        <p:grpSp>
          <p:nvGrpSpPr>
            <p:cNvPr id="174" name="Group 173"/>
            <p:cNvGrpSpPr/>
            <p:nvPr/>
          </p:nvGrpSpPr>
          <p:grpSpPr>
            <a:xfrm>
              <a:off x="5373367" y="5444764"/>
              <a:ext cx="1096994" cy="822960"/>
              <a:chOff x="2422636" y="5308308"/>
              <a:chExt cx="1096851" cy="823150"/>
            </a:xfrm>
          </p:grpSpPr>
          <p:sp>
            <p:nvSpPr>
              <p:cNvPr id="120" name="Rectangle 119"/>
              <p:cNvSpPr/>
              <p:nvPr/>
            </p:nvSpPr>
            <p:spPr>
              <a:xfrm>
                <a:off x="2422636" y="5308308"/>
                <a:ext cx="1096851" cy="8231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b"/>
              <a:lstStyle/>
              <a:p>
                <a:pPr defTabSz="914363"/>
                <a:r>
                  <a:rPr lang="de-DE" sz="1100" dirty="0" smtClean="0">
                    <a:solidFill>
                      <a:schemeClr val="tx1"/>
                    </a:solidFill>
                  </a:rPr>
                  <a:t>Queues</a:t>
                </a:r>
                <a:endParaRPr lang="de-DE" sz="1100" dirty="0">
                  <a:solidFill>
                    <a:schemeClr val="tx1"/>
                  </a:solidFill>
                </a:endParaRPr>
              </a:p>
            </p:txBody>
          </p:sp>
          <p:sp>
            <p:nvSpPr>
              <p:cNvPr id="121" name="Right Arrow 120"/>
              <p:cNvSpPr/>
              <p:nvPr/>
            </p:nvSpPr>
            <p:spPr>
              <a:xfrm>
                <a:off x="2766764" y="5468636"/>
                <a:ext cx="468052" cy="311736"/>
              </a:xfrm>
              <a:prstGeom prst="rightArrow">
                <a:avLst>
                  <a:gd name="adj1" fmla="val 100000"/>
                  <a:gd name="adj2" fmla="val 29362"/>
                </a:avLst>
              </a:prstGeom>
              <a:solidFill>
                <a:schemeClr val="accent1"/>
              </a:solidFill>
              <a:ln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100">
                  <a:solidFill>
                    <a:schemeClr val="tx1"/>
                  </a:solidFill>
                </a:endParaRPr>
              </a:p>
            </p:txBody>
          </p:sp>
          <p:grpSp>
            <p:nvGrpSpPr>
              <p:cNvPr id="122" name="Group 121"/>
              <p:cNvGrpSpPr/>
              <p:nvPr/>
            </p:nvGrpSpPr>
            <p:grpSpPr>
              <a:xfrm>
                <a:off x="2621851" y="5521933"/>
                <a:ext cx="197466" cy="205491"/>
                <a:chOff x="2508715" y="5073276"/>
                <a:chExt cx="407320" cy="423872"/>
              </a:xfrm>
            </p:grpSpPr>
            <p:sp>
              <p:nvSpPr>
                <p:cNvPr id="123" name="Freeform 122"/>
                <p:cNvSpPr/>
                <p:nvPr/>
              </p:nvSpPr>
              <p:spPr>
                <a:xfrm>
                  <a:off x="2508715" y="5073276"/>
                  <a:ext cx="407320" cy="423872"/>
                </a:xfrm>
                <a:custGeom>
                  <a:avLst/>
                  <a:gdLst>
                    <a:gd name="connsiteX0" fmla="*/ 108775 w 1086180"/>
                    <a:gd name="connsiteY0" fmla="*/ 20715 h 1127873"/>
                    <a:gd name="connsiteX1" fmla="*/ 856487 w 1086180"/>
                    <a:gd name="connsiteY1" fmla="*/ 18333 h 1127873"/>
                    <a:gd name="connsiteX2" fmla="*/ 1066037 w 1086180"/>
                    <a:gd name="connsiteY2" fmla="*/ 232646 h 1127873"/>
                    <a:gd name="connsiteX3" fmla="*/ 1068418 w 1086180"/>
                    <a:gd name="connsiteY3" fmla="*/ 1013696 h 1127873"/>
                    <a:gd name="connsiteX4" fmla="*/ 982693 w 1086180"/>
                    <a:gd name="connsiteY4" fmla="*/ 1108946 h 1127873"/>
                    <a:gd name="connsiteX5" fmla="*/ 101631 w 1086180"/>
                    <a:gd name="connsiteY5" fmla="*/ 1113708 h 1127873"/>
                    <a:gd name="connsiteX6" fmla="*/ 18287 w 1086180"/>
                    <a:gd name="connsiteY6" fmla="*/ 1025602 h 1127873"/>
                    <a:gd name="connsiteX7" fmla="*/ 8762 w 1086180"/>
                    <a:gd name="connsiteY7" fmla="*/ 99296 h 1127873"/>
                    <a:gd name="connsiteX8" fmla="*/ 108775 w 1086180"/>
                    <a:gd name="connsiteY8" fmla="*/ 20715 h 1127873"/>
                    <a:gd name="connsiteX0" fmla="*/ 108775 w 1086180"/>
                    <a:gd name="connsiteY0" fmla="*/ 20715 h 1127873"/>
                    <a:gd name="connsiteX1" fmla="*/ 856487 w 1086180"/>
                    <a:gd name="connsiteY1" fmla="*/ 18333 h 1127873"/>
                    <a:gd name="connsiteX2" fmla="*/ 1066037 w 1086180"/>
                    <a:gd name="connsiteY2" fmla="*/ 232646 h 1127873"/>
                    <a:gd name="connsiteX3" fmla="*/ 1068418 w 1086180"/>
                    <a:gd name="connsiteY3" fmla="*/ 1013696 h 1127873"/>
                    <a:gd name="connsiteX4" fmla="*/ 982693 w 1086180"/>
                    <a:gd name="connsiteY4" fmla="*/ 1108946 h 1127873"/>
                    <a:gd name="connsiteX5" fmla="*/ 101631 w 1086180"/>
                    <a:gd name="connsiteY5" fmla="*/ 1113708 h 1127873"/>
                    <a:gd name="connsiteX6" fmla="*/ 18287 w 1086180"/>
                    <a:gd name="connsiteY6" fmla="*/ 1025602 h 1127873"/>
                    <a:gd name="connsiteX7" fmla="*/ 8762 w 1086180"/>
                    <a:gd name="connsiteY7" fmla="*/ 99296 h 1127873"/>
                    <a:gd name="connsiteX8" fmla="*/ 108775 w 1086180"/>
                    <a:gd name="connsiteY8" fmla="*/ 20715 h 1127873"/>
                    <a:gd name="connsiteX0" fmla="*/ 108775 w 1086180"/>
                    <a:gd name="connsiteY0" fmla="*/ 20715 h 1127873"/>
                    <a:gd name="connsiteX1" fmla="*/ 856487 w 1086180"/>
                    <a:gd name="connsiteY1" fmla="*/ 18333 h 1127873"/>
                    <a:gd name="connsiteX2" fmla="*/ 1066037 w 1086180"/>
                    <a:gd name="connsiteY2" fmla="*/ 232646 h 1127873"/>
                    <a:gd name="connsiteX3" fmla="*/ 1068418 w 1086180"/>
                    <a:gd name="connsiteY3" fmla="*/ 1013696 h 1127873"/>
                    <a:gd name="connsiteX4" fmla="*/ 982693 w 1086180"/>
                    <a:gd name="connsiteY4" fmla="*/ 1108946 h 1127873"/>
                    <a:gd name="connsiteX5" fmla="*/ 101631 w 1086180"/>
                    <a:gd name="connsiteY5" fmla="*/ 1113708 h 1127873"/>
                    <a:gd name="connsiteX6" fmla="*/ 18287 w 1086180"/>
                    <a:gd name="connsiteY6" fmla="*/ 1025602 h 1127873"/>
                    <a:gd name="connsiteX7" fmla="*/ 8762 w 1086180"/>
                    <a:gd name="connsiteY7" fmla="*/ 99296 h 1127873"/>
                    <a:gd name="connsiteX8" fmla="*/ 108775 w 1086180"/>
                    <a:gd name="connsiteY8" fmla="*/ 20715 h 1127873"/>
                    <a:gd name="connsiteX0" fmla="*/ 108775 w 1086180"/>
                    <a:gd name="connsiteY0" fmla="*/ 18622 h 1125780"/>
                    <a:gd name="connsiteX1" fmla="*/ 856487 w 1086180"/>
                    <a:gd name="connsiteY1" fmla="*/ 16240 h 1125780"/>
                    <a:gd name="connsiteX2" fmla="*/ 1066037 w 1086180"/>
                    <a:gd name="connsiteY2" fmla="*/ 230553 h 1125780"/>
                    <a:gd name="connsiteX3" fmla="*/ 1068418 w 1086180"/>
                    <a:gd name="connsiteY3" fmla="*/ 1011603 h 1125780"/>
                    <a:gd name="connsiteX4" fmla="*/ 982693 w 1086180"/>
                    <a:gd name="connsiteY4" fmla="*/ 1106853 h 1125780"/>
                    <a:gd name="connsiteX5" fmla="*/ 101631 w 1086180"/>
                    <a:gd name="connsiteY5" fmla="*/ 1111615 h 1125780"/>
                    <a:gd name="connsiteX6" fmla="*/ 18287 w 1086180"/>
                    <a:gd name="connsiteY6" fmla="*/ 1023509 h 1125780"/>
                    <a:gd name="connsiteX7" fmla="*/ 8762 w 1086180"/>
                    <a:gd name="connsiteY7" fmla="*/ 97203 h 1125780"/>
                    <a:gd name="connsiteX8" fmla="*/ 108775 w 1086180"/>
                    <a:gd name="connsiteY8" fmla="*/ 18622 h 1125780"/>
                    <a:gd name="connsiteX0" fmla="*/ 108775 w 1086180"/>
                    <a:gd name="connsiteY0" fmla="*/ 18622 h 1125780"/>
                    <a:gd name="connsiteX1" fmla="*/ 856487 w 1086180"/>
                    <a:gd name="connsiteY1" fmla="*/ 16240 h 1125780"/>
                    <a:gd name="connsiteX2" fmla="*/ 1066037 w 1086180"/>
                    <a:gd name="connsiteY2" fmla="*/ 230553 h 1125780"/>
                    <a:gd name="connsiteX3" fmla="*/ 1068418 w 1086180"/>
                    <a:gd name="connsiteY3" fmla="*/ 1011603 h 1125780"/>
                    <a:gd name="connsiteX4" fmla="*/ 982693 w 1086180"/>
                    <a:gd name="connsiteY4" fmla="*/ 1106853 h 1125780"/>
                    <a:gd name="connsiteX5" fmla="*/ 101631 w 1086180"/>
                    <a:gd name="connsiteY5" fmla="*/ 1111615 h 1125780"/>
                    <a:gd name="connsiteX6" fmla="*/ 18287 w 1086180"/>
                    <a:gd name="connsiteY6" fmla="*/ 1023509 h 1125780"/>
                    <a:gd name="connsiteX7" fmla="*/ 8762 w 1086180"/>
                    <a:gd name="connsiteY7" fmla="*/ 97203 h 1125780"/>
                    <a:gd name="connsiteX8" fmla="*/ 108775 w 1086180"/>
                    <a:gd name="connsiteY8" fmla="*/ 18622 h 1125780"/>
                    <a:gd name="connsiteX0" fmla="*/ 108775 w 1086180"/>
                    <a:gd name="connsiteY0" fmla="*/ 18622 h 1125780"/>
                    <a:gd name="connsiteX1" fmla="*/ 856487 w 1086180"/>
                    <a:gd name="connsiteY1" fmla="*/ 16240 h 1125780"/>
                    <a:gd name="connsiteX2" fmla="*/ 1066037 w 1086180"/>
                    <a:gd name="connsiteY2" fmla="*/ 230553 h 1125780"/>
                    <a:gd name="connsiteX3" fmla="*/ 1068418 w 1086180"/>
                    <a:gd name="connsiteY3" fmla="*/ 1011603 h 1125780"/>
                    <a:gd name="connsiteX4" fmla="*/ 982693 w 1086180"/>
                    <a:gd name="connsiteY4" fmla="*/ 1106853 h 1125780"/>
                    <a:gd name="connsiteX5" fmla="*/ 101631 w 1086180"/>
                    <a:gd name="connsiteY5" fmla="*/ 1111615 h 1125780"/>
                    <a:gd name="connsiteX6" fmla="*/ 18287 w 1086180"/>
                    <a:gd name="connsiteY6" fmla="*/ 1023509 h 1125780"/>
                    <a:gd name="connsiteX7" fmla="*/ 8762 w 1086180"/>
                    <a:gd name="connsiteY7" fmla="*/ 97203 h 1125780"/>
                    <a:gd name="connsiteX8" fmla="*/ 108775 w 1086180"/>
                    <a:gd name="connsiteY8" fmla="*/ 18622 h 1125780"/>
                    <a:gd name="connsiteX0" fmla="*/ 108775 w 1086180"/>
                    <a:gd name="connsiteY0" fmla="*/ 18622 h 1125780"/>
                    <a:gd name="connsiteX1" fmla="*/ 856487 w 1086180"/>
                    <a:gd name="connsiteY1" fmla="*/ 16240 h 1125780"/>
                    <a:gd name="connsiteX2" fmla="*/ 1066037 w 1086180"/>
                    <a:gd name="connsiteY2" fmla="*/ 230553 h 1125780"/>
                    <a:gd name="connsiteX3" fmla="*/ 1068418 w 1086180"/>
                    <a:gd name="connsiteY3" fmla="*/ 1011603 h 1125780"/>
                    <a:gd name="connsiteX4" fmla="*/ 982693 w 1086180"/>
                    <a:gd name="connsiteY4" fmla="*/ 1106853 h 1125780"/>
                    <a:gd name="connsiteX5" fmla="*/ 101631 w 1086180"/>
                    <a:gd name="connsiteY5" fmla="*/ 1111615 h 1125780"/>
                    <a:gd name="connsiteX6" fmla="*/ 18287 w 1086180"/>
                    <a:gd name="connsiteY6" fmla="*/ 1023509 h 1125780"/>
                    <a:gd name="connsiteX7" fmla="*/ 8762 w 1086180"/>
                    <a:gd name="connsiteY7" fmla="*/ 97203 h 1125780"/>
                    <a:gd name="connsiteX8" fmla="*/ 108775 w 1086180"/>
                    <a:gd name="connsiteY8" fmla="*/ 18622 h 1125780"/>
                    <a:gd name="connsiteX0" fmla="*/ 108775 w 1080778"/>
                    <a:gd name="connsiteY0" fmla="*/ 18622 h 1125780"/>
                    <a:gd name="connsiteX1" fmla="*/ 856487 w 1080778"/>
                    <a:gd name="connsiteY1" fmla="*/ 16240 h 1125780"/>
                    <a:gd name="connsiteX2" fmla="*/ 1066037 w 1080778"/>
                    <a:gd name="connsiteY2" fmla="*/ 230553 h 1125780"/>
                    <a:gd name="connsiteX3" fmla="*/ 1068418 w 1080778"/>
                    <a:gd name="connsiteY3" fmla="*/ 1011603 h 1125780"/>
                    <a:gd name="connsiteX4" fmla="*/ 982693 w 1080778"/>
                    <a:gd name="connsiteY4" fmla="*/ 1106853 h 1125780"/>
                    <a:gd name="connsiteX5" fmla="*/ 101631 w 1080778"/>
                    <a:gd name="connsiteY5" fmla="*/ 1111615 h 1125780"/>
                    <a:gd name="connsiteX6" fmla="*/ 18287 w 1080778"/>
                    <a:gd name="connsiteY6" fmla="*/ 1023509 h 1125780"/>
                    <a:gd name="connsiteX7" fmla="*/ 8762 w 1080778"/>
                    <a:gd name="connsiteY7" fmla="*/ 97203 h 1125780"/>
                    <a:gd name="connsiteX8" fmla="*/ 108775 w 1080778"/>
                    <a:gd name="connsiteY8" fmla="*/ 18622 h 1125780"/>
                    <a:gd name="connsiteX0" fmla="*/ 108775 w 1086196"/>
                    <a:gd name="connsiteY0" fmla="*/ 18622 h 1125780"/>
                    <a:gd name="connsiteX1" fmla="*/ 856487 w 1086196"/>
                    <a:gd name="connsiteY1" fmla="*/ 16240 h 1125780"/>
                    <a:gd name="connsiteX2" fmla="*/ 1066037 w 1086196"/>
                    <a:gd name="connsiteY2" fmla="*/ 230553 h 1125780"/>
                    <a:gd name="connsiteX3" fmla="*/ 1068418 w 1086196"/>
                    <a:gd name="connsiteY3" fmla="*/ 1011603 h 1125780"/>
                    <a:gd name="connsiteX4" fmla="*/ 982693 w 1086196"/>
                    <a:gd name="connsiteY4" fmla="*/ 1106853 h 1125780"/>
                    <a:gd name="connsiteX5" fmla="*/ 101631 w 1086196"/>
                    <a:gd name="connsiteY5" fmla="*/ 1111615 h 1125780"/>
                    <a:gd name="connsiteX6" fmla="*/ 18287 w 1086196"/>
                    <a:gd name="connsiteY6" fmla="*/ 1023509 h 1125780"/>
                    <a:gd name="connsiteX7" fmla="*/ 8762 w 1086196"/>
                    <a:gd name="connsiteY7" fmla="*/ 97203 h 1125780"/>
                    <a:gd name="connsiteX8" fmla="*/ 108775 w 1086196"/>
                    <a:gd name="connsiteY8" fmla="*/ 18622 h 1125780"/>
                    <a:gd name="connsiteX0" fmla="*/ 108775 w 1068715"/>
                    <a:gd name="connsiteY0" fmla="*/ 18622 h 1125780"/>
                    <a:gd name="connsiteX1" fmla="*/ 856487 w 1068715"/>
                    <a:gd name="connsiteY1" fmla="*/ 16240 h 1125780"/>
                    <a:gd name="connsiteX2" fmla="*/ 1066037 w 1068715"/>
                    <a:gd name="connsiteY2" fmla="*/ 230553 h 1125780"/>
                    <a:gd name="connsiteX3" fmla="*/ 1068418 w 1068715"/>
                    <a:gd name="connsiteY3" fmla="*/ 1011603 h 1125780"/>
                    <a:gd name="connsiteX4" fmla="*/ 982693 w 1068715"/>
                    <a:gd name="connsiteY4" fmla="*/ 1106853 h 1125780"/>
                    <a:gd name="connsiteX5" fmla="*/ 101631 w 1068715"/>
                    <a:gd name="connsiteY5" fmla="*/ 1111615 h 1125780"/>
                    <a:gd name="connsiteX6" fmla="*/ 18287 w 1068715"/>
                    <a:gd name="connsiteY6" fmla="*/ 1023509 h 1125780"/>
                    <a:gd name="connsiteX7" fmla="*/ 8762 w 1068715"/>
                    <a:gd name="connsiteY7" fmla="*/ 97203 h 1125780"/>
                    <a:gd name="connsiteX8" fmla="*/ 108775 w 1068715"/>
                    <a:gd name="connsiteY8" fmla="*/ 18622 h 1125780"/>
                    <a:gd name="connsiteX0" fmla="*/ 108775 w 1068715"/>
                    <a:gd name="connsiteY0" fmla="*/ 18622 h 1131143"/>
                    <a:gd name="connsiteX1" fmla="*/ 856487 w 1068715"/>
                    <a:gd name="connsiteY1" fmla="*/ 16240 h 1131143"/>
                    <a:gd name="connsiteX2" fmla="*/ 1066037 w 1068715"/>
                    <a:gd name="connsiteY2" fmla="*/ 230553 h 1131143"/>
                    <a:gd name="connsiteX3" fmla="*/ 1068418 w 1068715"/>
                    <a:gd name="connsiteY3" fmla="*/ 1011603 h 1131143"/>
                    <a:gd name="connsiteX4" fmla="*/ 982693 w 1068715"/>
                    <a:gd name="connsiteY4" fmla="*/ 1106853 h 1131143"/>
                    <a:gd name="connsiteX5" fmla="*/ 101631 w 1068715"/>
                    <a:gd name="connsiteY5" fmla="*/ 1111615 h 1131143"/>
                    <a:gd name="connsiteX6" fmla="*/ 18287 w 1068715"/>
                    <a:gd name="connsiteY6" fmla="*/ 1023509 h 1131143"/>
                    <a:gd name="connsiteX7" fmla="*/ 8762 w 1068715"/>
                    <a:gd name="connsiteY7" fmla="*/ 97203 h 1131143"/>
                    <a:gd name="connsiteX8" fmla="*/ 108775 w 1068715"/>
                    <a:gd name="connsiteY8" fmla="*/ 18622 h 1131143"/>
                    <a:gd name="connsiteX0" fmla="*/ 108775 w 1068715"/>
                    <a:gd name="connsiteY0" fmla="*/ 18622 h 1131143"/>
                    <a:gd name="connsiteX1" fmla="*/ 856487 w 1068715"/>
                    <a:gd name="connsiteY1" fmla="*/ 16240 h 1131143"/>
                    <a:gd name="connsiteX2" fmla="*/ 1066037 w 1068715"/>
                    <a:gd name="connsiteY2" fmla="*/ 230553 h 1131143"/>
                    <a:gd name="connsiteX3" fmla="*/ 1068418 w 1068715"/>
                    <a:gd name="connsiteY3" fmla="*/ 1011603 h 1131143"/>
                    <a:gd name="connsiteX4" fmla="*/ 982693 w 1068715"/>
                    <a:gd name="connsiteY4" fmla="*/ 1106853 h 1131143"/>
                    <a:gd name="connsiteX5" fmla="*/ 101631 w 1068715"/>
                    <a:gd name="connsiteY5" fmla="*/ 1111615 h 1131143"/>
                    <a:gd name="connsiteX6" fmla="*/ 18287 w 1068715"/>
                    <a:gd name="connsiteY6" fmla="*/ 1023509 h 1131143"/>
                    <a:gd name="connsiteX7" fmla="*/ 8762 w 1068715"/>
                    <a:gd name="connsiteY7" fmla="*/ 97203 h 1131143"/>
                    <a:gd name="connsiteX8" fmla="*/ 108775 w 1068715"/>
                    <a:gd name="connsiteY8" fmla="*/ 18622 h 1131143"/>
                    <a:gd name="connsiteX0" fmla="*/ 108775 w 1068715"/>
                    <a:gd name="connsiteY0" fmla="*/ 18622 h 1131143"/>
                    <a:gd name="connsiteX1" fmla="*/ 856487 w 1068715"/>
                    <a:gd name="connsiteY1" fmla="*/ 16240 h 1131143"/>
                    <a:gd name="connsiteX2" fmla="*/ 1066037 w 1068715"/>
                    <a:gd name="connsiteY2" fmla="*/ 230553 h 1131143"/>
                    <a:gd name="connsiteX3" fmla="*/ 1068418 w 1068715"/>
                    <a:gd name="connsiteY3" fmla="*/ 1011603 h 1131143"/>
                    <a:gd name="connsiteX4" fmla="*/ 982693 w 1068715"/>
                    <a:gd name="connsiteY4" fmla="*/ 1106853 h 1131143"/>
                    <a:gd name="connsiteX5" fmla="*/ 101631 w 1068715"/>
                    <a:gd name="connsiteY5" fmla="*/ 1111615 h 1131143"/>
                    <a:gd name="connsiteX6" fmla="*/ 18287 w 1068715"/>
                    <a:gd name="connsiteY6" fmla="*/ 1023509 h 1131143"/>
                    <a:gd name="connsiteX7" fmla="*/ 8762 w 1068715"/>
                    <a:gd name="connsiteY7" fmla="*/ 97203 h 1131143"/>
                    <a:gd name="connsiteX8" fmla="*/ 108775 w 1068715"/>
                    <a:gd name="connsiteY8" fmla="*/ 18622 h 1131143"/>
                    <a:gd name="connsiteX0" fmla="*/ 108775 w 1068715"/>
                    <a:gd name="connsiteY0" fmla="*/ 18622 h 1131143"/>
                    <a:gd name="connsiteX1" fmla="*/ 856487 w 1068715"/>
                    <a:gd name="connsiteY1" fmla="*/ 16240 h 1131143"/>
                    <a:gd name="connsiteX2" fmla="*/ 1066037 w 1068715"/>
                    <a:gd name="connsiteY2" fmla="*/ 230553 h 1131143"/>
                    <a:gd name="connsiteX3" fmla="*/ 1068418 w 1068715"/>
                    <a:gd name="connsiteY3" fmla="*/ 1011603 h 1131143"/>
                    <a:gd name="connsiteX4" fmla="*/ 982693 w 1068715"/>
                    <a:gd name="connsiteY4" fmla="*/ 1106853 h 1131143"/>
                    <a:gd name="connsiteX5" fmla="*/ 101631 w 1068715"/>
                    <a:gd name="connsiteY5" fmla="*/ 1111615 h 1131143"/>
                    <a:gd name="connsiteX6" fmla="*/ 18287 w 1068715"/>
                    <a:gd name="connsiteY6" fmla="*/ 1023509 h 1131143"/>
                    <a:gd name="connsiteX7" fmla="*/ 8762 w 1068715"/>
                    <a:gd name="connsiteY7" fmla="*/ 97203 h 1131143"/>
                    <a:gd name="connsiteX8" fmla="*/ 108775 w 1068715"/>
                    <a:gd name="connsiteY8" fmla="*/ 18622 h 1131143"/>
                    <a:gd name="connsiteX0" fmla="*/ 108775 w 1068689"/>
                    <a:gd name="connsiteY0" fmla="*/ 18622 h 1131143"/>
                    <a:gd name="connsiteX1" fmla="*/ 856487 w 1068689"/>
                    <a:gd name="connsiteY1" fmla="*/ 16240 h 1131143"/>
                    <a:gd name="connsiteX2" fmla="*/ 1066037 w 1068689"/>
                    <a:gd name="connsiteY2" fmla="*/ 230553 h 1131143"/>
                    <a:gd name="connsiteX3" fmla="*/ 1068418 w 1068689"/>
                    <a:gd name="connsiteY3" fmla="*/ 1011603 h 1131143"/>
                    <a:gd name="connsiteX4" fmla="*/ 982693 w 1068689"/>
                    <a:gd name="connsiteY4" fmla="*/ 1106853 h 1131143"/>
                    <a:gd name="connsiteX5" fmla="*/ 101631 w 1068689"/>
                    <a:gd name="connsiteY5" fmla="*/ 1111615 h 1131143"/>
                    <a:gd name="connsiteX6" fmla="*/ 18287 w 1068689"/>
                    <a:gd name="connsiteY6" fmla="*/ 1023509 h 1131143"/>
                    <a:gd name="connsiteX7" fmla="*/ 8762 w 1068689"/>
                    <a:gd name="connsiteY7" fmla="*/ 97203 h 1131143"/>
                    <a:gd name="connsiteX8" fmla="*/ 108775 w 1068689"/>
                    <a:gd name="connsiteY8" fmla="*/ 18622 h 1131143"/>
                    <a:gd name="connsiteX0" fmla="*/ 108775 w 1068689"/>
                    <a:gd name="connsiteY0" fmla="*/ 18622 h 1125780"/>
                    <a:gd name="connsiteX1" fmla="*/ 856487 w 1068689"/>
                    <a:gd name="connsiteY1" fmla="*/ 16240 h 1125780"/>
                    <a:gd name="connsiteX2" fmla="*/ 1066037 w 1068689"/>
                    <a:gd name="connsiteY2" fmla="*/ 230553 h 1125780"/>
                    <a:gd name="connsiteX3" fmla="*/ 1068418 w 1068689"/>
                    <a:gd name="connsiteY3" fmla="*/ 1011603 h 1125780"/>
                    <a:gd name="connsiteX4" fmla="*/ 982693 w 1068689"/>
                    <a:gd name="connsiteY4" fmla="*/ 1106853 h 1125780"/>
                    <a:gd name="connsiteX5" fmla="*/ 101631 w 1068689"/>
                    <a:gd name="connsiteY5" fmla="*/ 1111615 h 1125780"/>
                    <a:gd name="connsiteX6" fmla="*/ 18287 w 1068689"/>
                    <a:gd name="connsiteY6" fmla="*/ 1023509 h 1125780"/>
                    <a:gd name="connsiteX7" fmla="*/ 8762 w 1068689"/>
                    <a:gd name="connsiteY7" fmla="*/ 97203 h 1125780"/>
                    <a:gd name="connsiteX8" fmla="*/ 108775 w 1068689"/>
                    <a:gd name="connsiteY8" fmla="*/ 18622 h 1125780"/>
                    <a:gd name="connsiteX0" fmla="*/ 109567 w 1069481"/>
                    <a:gd name="connsiteY0" fmla="*/ 18622 h 1111615"/>
                    <a:gd name="connsiteX1" fmla="*/ 857279 w 1069481"/>
                    <a:gd name="connsiteY1" fmla="*/ 16240 h 1111615"/>
                    <a:gd name="connsiteX2" fmla="*/ 1066829 w 1069481"/>
                    <a:gd name="connsiteY2" fmla="*/ 230553 h 1111615"/>
                    <a:gd name="connsiteX3" fmla="*/ 1069210 w 1069481"/>
                    <a:gd name="connsiteY3" fmla="*/ 1011603 h 1111615"/>
                    <a:gd name="connsiteX4" fmla="*/ 983485 w 1069481"/>
                    <a:gd name="connsiteY4" fmla="*/ 1106853 h 1111615"/>
                    <a:gd name="connsiteX5" fmla="*/ 102423 w 1069481"/>
                    <a:gd name="connsiteY5" fmla="*/ 1111615 h 1111615"/>
                    <a:gd name="connsiteX6" fmla="*/ 19079 w 1069481"/>
                    <a:gd name="connsiteY6" fmla="*/ 1023509 h 1111615"/>
                    <a:gd name="connsiteX7" fmla="*/ 9554 w 1069481"/>
                    <a:gd name="connsiteY7" fmla="*/ 97203 h 1111615"/>
                    <a:gd name="connsiteX8" fmla="*/ 109567 w 1069481"/>
                    <a:gd name="connsiteY8" fmla="*/ 18622 h 1111615"/>
                    <a:gd name="connsiteX0" fmla="*/ 105388 w 1065302"/>
                    <a:gd name="connsiteY0" fmla="*/ 18622 h 1111618"/>
                    <a:gd name="connsiteX1" fmla="*/ 853100 w 1065302"/>
                    <a:gd name="connsiteY1" fmla="*/ 16240 h 1111618"/>
                    <a:gd name="connsiteX2" fmla="*/ 1062650 w 1065302"/>
                    <a:gd name="connsiteY2" fmla="*/ 230553 h 1111618"/>
                    <a:gd name="connsiteX3" fmla="*/ 1065031 w 1065302"/>
                    <a:gd name="connsiteY3" fmla="*/ 1011603 h 1111618"/>
                    <a:gd name="connsiteX4" fmla="*/ 979306 w 1065302"/>
                    <a:gd name="connsiteY4" fmla="*/ 1106853 h 1111618"/>
                    <a:gd name="connsiteX5" fmla="*/ 98244 w 1065302"/>
                    <a:gd name="connsiteY5" fmla="*/ 1111615 h 1111618"/>
                    <a:gd name="connsiteX6" fmla="*/ 14900 w 1065302"/>
                    <a:gd name="connsiteY6" fmla="*/ 1023509 h 1111618"/>
                    <a:gd name="connsiteX7" fmla="*/ 5375 w 1065302"/>
                    <a:gd name="connsiteY7" fmla="*/ 97203 h 1111618"/>
                    <a:gd name="connsiteX8" fmla="*/ 105388 w 1065302"/>
                    <a:gd name="connsiteY8" fmla="*/ 18622 h 1111618"/>
                    <a:gd name="connsiteX0" fmla="*/ 105388 w 1065302"/>
                    <a:gd name="connsiteY0" fmla="*/ 18622 h 1111618"/>
                    <a:gd name="connsiteX1" fmla="*/ 853100 w 1065302"/>
                    <a:gd name="connsiteY1" fmla="*/ 16240 h 1111618"/>
                    <a:gd name="connsiteX2" fmla="*/ 1062650 w 1065302"/>
                    <a:gd name="connsiteY2" fmla="*/ 230553 h 1111618"/>
                    <a:gd name="connsiteX3" fmla="*/ 1065031 w 1065302"/>
                    <a:gd name="connsiteY3" fmla="*/ 1011603 h 1111618"/>
                    <a:gd name="connsiteX4" fmla="*/ 979306 w 1065302"/>
                    <a:gd name="connsiteY4" fmla="*/ 1106853 h 1111618"/>
                    <a:gd name="connsiteX5" fmla="*/ 98244 w 1065302"/>
                    <a:gd name="connsiteY5" fmla="*/ 1111615 h 1111618"/>
                    <a:gd name="connsiteX6" fmla="*/ 14900 w 1065302"/>
                    <a:gd name="connsiteY6" fmla="*/ 1023509 h 1111618"/>
                    <a:gd name="connsiteX7" fmla="*/ 5375 w 1065302"/>
                    <a:gd name="connsiteY7" fmla="*/ 97203 h 1111618"/>
                    <a:gd name="connsiteX8" fmla="*/ 105388 w 1065302"/>
                    <a:gd name="connsiteY8" fmla="*/ 18622 h 1111618"/>
                    <a:gd name="connsiteX0" fmla="*/ 107386 w 1067300"/>
                    <a:gd name="connsiteY0" fmla="*/ 18966 h 1111962"/>
                    <a:gd name="connsiteX1" fmla="*/ 855098 w 1067300"/>
                    <a:gd name="connsiteY1" fmla="*/ 16584 h 1111962"/>
                    <a:gd name="connsiteX2" fmla="*/ 1064648 w 1067300"/>
                    <a:gd name="connsiteY2" fmla="*/ 230897 h 1111962"/>
                    <a:gd name="connsiteX3" fmla="*/ 1067029 w 1067300"/>
                    <a:gd name="connsiteY3" fmla="*/ 1011947 h 1111962"/>
                    <a:gd name="connsiteX4" fmla="*/ 981304 w 1067300"/>
                    <a:gd name="connsiteY4" fmla="*/ 1107197 h 1111962"/>
                    <a:gd name="connsiteX5" fmla="*/ 100242 w 1067300"/>
                    <a:gd name="connsiteY5" fmla="*/ 1111959 h 1111962"/>
                    <a:gd name="connsiteX6" fmla="*/ 16898 w 1067300"/>
                    <a:gd name="connsiteY6" fmla="*/ 1023853 h 1111962"/>
                    <a:gd name="connsiteX7" fmla="*/ 7373 w 1067300"/>
                    <a:gd name="connsiteY7" fmla="*/ 97547 h 1111962"/>
                    <a:gd name="connsiteX8" fmla="*/ 107386 w 1067300"/>
                    <a:gd name="connsiteY8" fmla="*/ 18966 h 1111962"/>
                    <a:gd name="connsiteX0" fmla="*/ 106336 w 1066250"/>
                    <a:gd name="connsiteY0" fmla="*/ 6580 h 1099576"/>
                    <a:gd name="connsiteX1" fmla="*/ 854048 w 1066250"/>
                    <a:gd name="connsiteY1" fmla="*/ 4198 h 1099576"/>
                    <a:gd name="connsiteX2" fmla="*/ 1063598 w 1066250"/>
                    <a:gd name="connsiteY2" fmla="*/ 218511 h 1099576"/>
                    <a:gd name="connsiteX3" fmla="*/ 1065979 w 1066250"/>
                    <a:gd name="connsiteY3" fmla="*/ 999561 h 1099576"/>
                    <a:gd name="connsiteX4" fmla="*/ 980254 w 1066250"/>
                    <a:gd name="connsiteY4" fmla="*/ 1094811 h 1099576"/>
                    <a:gd name="connsiteX5" fmla="*/ 99192 w 1066250"/>
                    <a:gd name="connsiteY5" fmla="*/ 1099573 h 1099576"/>
                    <a:gd name="connsiteX6" fmla="*/ 15848 w 1066250"/>
                    <a:gd name="connsiteY6" fmla="*/ 1011467 h 1099576"/>
                    <a:gd name="connsiteX7" fmla="*/ 6323 w 1066250"/>
                    <a:gd name="connsiteY7" fmla="*/ 85161 h 1099576"/>
                    <a:gd name="connsiteX8" fmla="*/ 106336 w 1066250"/>
                    <a:gd name="connsiteY8" fmla="*/ 6580 h 1099576"/>
                    <a:gd name="connsiteX0" fmla="*/ 106336 w 1066250"/>
                    <a:gd name="connsiteY0" fmla="*/ 6580 h 1099576"/>
                    <a:gd name="connsiteX1" fmla="*/ 854048 w 1066250"/>
                    <a:gd name="connsiteY1" fmla="*/ 4198 h 1099576"/>
                    <a:gd name="connsiteX2" fmla="*/ 1063598 w 1066250"/>
                    <a:gd name="connsiteY2" fmla="*/ 218511 h 1099576"/>
                    <a:gd name="connsiteX3" fmla="*/ 1065979 w 1066250"/>
                    <a:gd name="connsiteY3" fmla="*/ 999561 h 1099576"/>
                    <a:gd name="connsiteX4" fmla="*/ 980254 w 1066250"/>
                    <a:gd name="connsiteY4" fmla="*/ 1094811 h 1099576"/>
                    <a:gd name="connsiteX5" fmla="*/ 99192 w 1066250"/>
                    <a:gd name="connsiteY5" fmla="*/ 1099573 h 1099576"/>
                    <a:gd name="connsiteX6" fmla="*/ 15848 w 1066250"/>
                    <a:gd name="connsiteY6" fmla="*/ 1011467 h 1099576"/>
                    <a:gd name="connsiteX7" fmla="*/ 6323 w 1066250"/>
                    <a:gd name="connsiteY7" fmla="*/ 85161 h 1099576"/>
                    <a:gd name="connsiteX8" fmla="*/ 106336 w 1066250"/>
                    <a:gd name="connsiteY8" fmla="*/ 6580 h 1099576"/>
                    <a:gd name="connsiteX0" fmla="*/ 106500 w 1066414"/>
                    <a:gd name="connsiteY0" fmla="*/ 2382 h 1095378"/>
                    <a:gd name="connsiteX1" fmla="*/ 854212 w 1066414"/>
                    <a:gd name="connsiteY1" fmla="*/ 0 h 1095378"/>
                    <a:gd name="connsiteX2" fmla="*/ 1063762 w 1066414"/>
                    <a:gd name="connsiteY2" fmla="*/ 214313 h 1095378"/>
                    <a:gd name="connsiteX3" fmla="*/ 1066143 w 1066414"/>
                    <a:gd name="connsiteY3" fmla="*/ 995363 h 1095378"/>
                    <a:gd name="connsiteX4" fmla="*/ 980418 w 1066414"/>
                    <a:gd name="connsiteY4" fmla="*/ 1090613 h 1095378"/>
                    <a:gd name="connsiteX5" fmla="*/ 99356 w 1066414"/>
                    <a:gd name="connsiteY5" fmla="*/ 1095375 h 1095378"/>
                    <a:gd name="connsiteX6" fmla="*/ 16012 w 1066414"/>
                    <a:gd name="connsiteY6" fmla="*/ 1007269 h 1095378"/>
                    <a:gd name="connsiteX7" fmla="*/ 6487 w 1066414"/>
                    <a:gd name="connsiteY7" fmla="*/ 80963 h 1095378"/>
                    <a:gd name="connsiteX8" fmla="*/ 106500 w 1066414"/>
                    <a:gd name="connsiteY8" fmla="*/ 2382 h 1095378"/>
                    <a:gd name="connsiteX0" fmla="*/ 100062 w 1059976"/>
                    <a:gd name="connsiteY0" fmla="*/ 2382 h 1095378"/>
                    <a:gd name="connsiteX1" fmla="*/ 847774 w 1059976"/>
                    <a:gd name="connsiteY1" fmla="*/ 0 h 1095378"/>
                    <a:gd name="connsiteX2" fmla="*/ 1057324 w 1059976"/>
                    <a:gd name="connsiteY2" fmla="*/ 214313 h 1095378"/>
                    <a:gd name="connsiteX3" fmla="*/ 1059705 w 1059976"/>
                    <a:gd name="connsiteY3" fmla="*/ 995363 h 1095378"/>
                    <a:gd name="connsiteX4" fmla="*/ 973980 w 1059976"/>
                    <a:gd name="connsiteY4" fmla="*/ 1090613 h 1095378"/>
                    <a:gd name="connsiteX5" fmla="*/ 92918 w 1059976"/>
                    <a:gd name="connsiteY5" fmla="*/ 1095375 h 1095378"/>
                    <a:gd name="connsiteX6" fmla="*/ 9574 w 1059976"/>
                    <a:gd name="connsiteY6" fmla="*/ 1007269 h 1095378"/>
                    <a:gd name="connsiteX7" fmla="*/ 49 w 1059976"/>
                    <a:gd name="connsiteY7" fmla="*/ 80963 h 1095378"/>
                    <a:gd name="connsiteX8" fmla="*/ 100062 w 1059976"/>
                    <a:gd name="connsiteY8" fmla="*/ 2382 h 1095378"/>
                    <a:gd name="connsiteX0" fmla="*/ 102892 w 1062806"/>
                    <a:gd name="connsiteY0" fmla="*/ 6827 h 1119058"/>
                    <a:gd name="connsiteX1" fmla="*/ 850604 w 1062806"/>
                    <a:gd name="connsiteY1" fmla="*/ 4445 h 1119058"/>
                    <a:gd name="connsiteX2" fmla="*/ 1060154 w 1062806"/>
                    <a:gd name="connsiteY2" fmla="*/ 218758 h 1119058"/>
                    <a:gd name="connsiteX3" fmla="*/ 1062535 w 1062806"/>
                    <a:gd name="connsiteY3" fmla="*/ 999808 h 1119058"/>
                    <a:gd name="connsiteX4" fmla="*/ 976810 w 1062806"/>
                    <a:gd name="connsiteY4" fmla="*/ 1095058 h 1119058"/>
                    <a:gd name="connsiteX5" fmla="*/ 95748 w 1062806"/>
                    <a:gd name="connsiteY5" fmla="*/ 1099820 h 1119058"/>
                    <a:gd name="connsiteX6" fmla="*/ 12404 w 1062806"/>
                    <a:gd name="connsiteY6" fmla="*/ 1011714 h 1119058"/>
                    <a:gd name="connsiteX7" fmla="*/ 7642 w 1062806"/>
                    <a:gd name="connsiteY7" fmla="*/ 90170 h 1119058"/>
                    <a:gd name="connsiteX8" fmla="*/ 102892 w 1062806"/>
                    <a:gd name="connsiteY8" fmla="*/ 6827 h 1119058"/>
                    <a:gd name="connsiteX0" fmla="*/ 102227 w 1062141"/>
                    <a:gd name="connsiteY0" fmla="*/ 6827 h 1119058"/>
                    <a:gd name="connsiteX1" fmla="*/ 849939 w 1062141"/>
                    <a:gd name="connsiteY1" fmla="*/ 4445 h 1119058"/>
                    <a:gd name="connsiteX2" fmla="*/ 1059489 w 1062141"/>
                    <a:gd name="connsiteY2" fmla="*/ 218758 h 1119058"/>
                    <a:gd name="connsiteX3" fmla="*/ 1061870 w 1062141"/>
                    <a:gd name="connsiteY3" fmla="*/ 999808 h 1119058"/>
                    <a:gd name="connsiteX4" fmla="*/ 976145 w 1062141"/>
                    <a:gd name="connsiteY4" fmla="*/ 1095058 h 1119058"/>
                    <a:gd name="connsiteX5" fmla="*/ 95083 w 1062141"/>
                    <a:gd name="connsiteY5" fmla="*/ 1099820 h 1119058"/>
                    <a:gd name="connsiteX6" fmla="*/ 11739 w 1062141"/>
                    <a:gd name="connsiteY6" fmla="*/ 1011714 h 1119058"/>
                    <a:gd name="connsiteX7" fmla="*/ 6977 w 1062141"/>
                    <a:gd name="connsiteY7" fmla="*/ 90170 h 1119058"/>
                    <a:gd name="connsiteX8" fmla="*/ 102227 w 1062141"/>
                    <a:gd name="connsiteY8" fmla="*/ 6827 h 1119058"/>
                    <a:gd name="connsiteX0" fmla="*/ 102227 w 1062141"/>
                    <a:gd name="connsiteY0" fmla="*/ 6827 h 1099823"/>
                    <a:gd name="connsiteX1" fmla="*/ 849939 w 1062141"/>
                    <a:gd name="connsiteY1" fmla="*/ 4445 h 1099823"/>
                    <a:gd name="connsiteX2" fmla="*/ 1059489 w 1062141"/>
                    <a:gd name="connsiteY2" fmla="*/ 218758 h 1099823"/>
                    <a:gd name="connsiteX3" fmla="*/ 1061870 w 1062141"/>
                    <a:gd name="connsiteY3" fmla="*/ 999808 h 1099823"/>
                    <a:gd name="connsiteX4" fmla="*/ 976145 w 1062141"/>
                    <a:gd name="connsiteY4" fmla="*/ 1095058 h 1099823"/>
                    <a:gd name="connsiteX5" fmla="*/ 95083 w 1062141"/>
                    <a:gd name="connsiteY5" fmla="*/ 1099820 h 1099823"/>
                    <a:gd name="connsiteX6" fmla="*/ 11739 w 1062141"/>
                    <a:gd name="connsiteY6" fmla="*/ 1011714 h 1099823"/>
                    <a:gd name="connsiteX7" fmla="*/ 6977 w 1062141"/>
                    <a:gd name="connsiteY7" fmla="*/ 90170 h 1099823"/>
                    <a:gd name="connsiteX8" fmla="*/ 102227 w 1062141"/>
                    <a:gd name="connsiteY8" fmla="*/ 6827 h 1099823"/>
                    <a:gd name="connsiteX0" fmla="*/ 95251 w 1055165"/>
                    <a:gd name="connsiteY0" fmla="*/ 2382 h 1095378"/>
                    <a:gd name="connsiteX1" fmla="*/ 842963 w 1055165"/>
                    <a:gd name="connsiteY1" fmla="*/ 0 h 1095378"/>
                    <a:gd name="connsiteX2" fmla="*/ 1052513 w 1055165"/>
                    <a:gd name="connsiteY2" fmla="*/ 214313 h 1095378"/>
                    <a:gd name="connsiteX3" fmla="*/ 1054894 w 1055165"/>
                    <a:gd name="connsiteY3" fmla="*/ 995363 h 1095378"/>
                    <a:gd name="connsiteX4" fmla="*/ 969169 w 1055165"/>
                    <a:gd name="connsiteY4" fmla="*/ 1090613 h 1095378"/>
                    <a:gd name="connsiteX5" fmla="*/ 88107 w 1055165"/>
                    <a:gd name="connsiteY5" fmla="*/ 1095375 h 1095378"/>
                    <a:gd name="connsiteX6" fmla="*/ 4763 w 1055165"/>
                    <a:gd name="connsiteY6" fmla="*/ 1007269 h 1095378"/>
                    <a:gd name="connsiteX7" fmla="*/ 1 w 1055165"/>
                    <a:gd name="connsiteY7" fmla="*/ 85725 h 1095378"/>
                    <a:gd name="connsiteX8" fmla="*/ 95251 w 1055165"/>
                    <a:gd name="connsiteY8" fmla="*/ 2382 h 1095378"/>
                    <a:gd name="connsiteX0" fmla="*/ 95251 w 1055165"/>
                    <a:gd name="connsiteY0" fmla="*/ 3020 h 1096016"/>
                    <a:gd name="connsiteX1" fmla="*/ 842963 w 1055165"/>
                    <a:gd name="connsiteY1" fmla="*/ 638 h 1096016"/>
                    <a:gd name="connsiteX2" fmla="*/ 1052513 w 1055165"/>
                    <a:gd name="connsiteY2" fmla="*/ 214951 h 1096016"/>
                    <a:gd name="connsiteX3" fmla="*/ 1054894 w 1055165"/>
                    <a:gd name="connsiteY3" fmla="*/ 996001 h 1096016"/>
                    <a:gd name="connsiteX4" fmla="*/ 969169 w 1055165"/>
                    <a:gd name="connsiteY4" fmla="*/ 1091251 h 1096016"/>
                    <a:gd name="connsiteX5" fmla="*/ 88107 w 1055165"/>
                    <a:gd name="connsiteY5" fmla="*/ 1096013 h 1096016"/>
                    <a:gd name="connsiteX6" fmla="*/ 4763 w 1055165"/>
                    <a:gd name="connsiteY6" fmla="*/ 1007907 h 1096016"/>
                    <a:gd name="connsiteX7" fmla="*/ 1 w 1055165"/>
                    <a:gd name="connsiteY7" fmla="*/ 86363 h 1096016"/>
                    <a:gd name="connsiteX8" fmla="*/ 95251 w 1055165"/>
                    <a:gd name="connsiteY8" fmla="*/ 3020 h 1096016"/>
                    <a:gd name="connsiteX0" fmla="*/ 101108 w 1061022"/>
                    <a:gd name="connsiteY0" fmla="*/ 21764 h 1112378"/>
                    <a:gd name="connsiteX1" fmla="*/ 848820 w 1061022"/>
                    <a:gd name="connsiteY1" fmla="*/ 17000 h 1112378"/>
                    <a:gd name="connsiteX2" fmla="*/ 1058370 w 1061022"/>
                    <a:gd name="connsiteY2" fmla="*/ 231313 h 1112378"/>
                    <a:gd name="connsiteX3" fmla="*/ 1060751 w 1061022"/>
                    <a:gd name="connsiteY3" fmla="*/ 1012363 h 1112378"/>
                    <a:gd name="connsiteX4" fmla="*/ 975026 w 1061022"/>
                    <a:gd name="connsiteY4" fmla="*/ 1107613 h 1112378"/>
                    <a:gd name="connsiteX5" fmla="*/ 93964 w 1061022"/>
                    <a:gd name="connsiteY5" fmla="*/ 1112375 h 1112378"/>
                    <a:gd name="connsiteX6" fmla="*/ 10620 w 1061022"/>
                    <a:gd name="connsiteY6" fmla="*/ 1024269 h 1112378"/>
                    <a:gd name="connsiteX7" fmla="*/ 5858 w 1061022"/>
                    <a:gd name="connsiteY7" fmla="*/ 102725 h 1112378"/>
                    <a:gd name="connsiteX8" fmla="*/ 101108 w 1061022"/>
                    <a:gd name="connsiteY8" fmla="*/ 21764 h 1112378"/>
                    <a:gd name="connsiteX0" fmla="*/ 95292 w 1055206"/>
                    <a:gd name="connsiteY0" fmla="*/ 22021 h 1112635"/>
                    <a:gd name="connsiteX1" fmla="*/ 843004 w 1055206"/>
                    <a:gd name="connsiteY1" fmla="*/ 17257 h 1112635"/>
                    <a:gd name="connsiteX2" fmla="*/ 1052554 w 1055206"/>
                    <a:gd name="connsiteY2" fmla="*/ 231570 h 1112635"/>
                    <a:gd name="connsiteX3" fmla="*/ 1054935 w 1055206"/>
                    <a:gd name="connsiteY3" fmla="*/ 1012620 h 1112635"/>
                    <a:gd name="connsiteX4" fmla="*/ 969210 w 1055206"/>
                    <a:gd name="connsiteY4" fmla="*/ 1107870 h 1112635"/>
                    <a:gd name="connsiteX5" fmla="*/ 88148 w 1055206"/>
                    <a:gd name="connsiteY5" fmla="*/ 1112632 h 1112635"/>
                    <a:gd name="connsiteX6" fmla="*/ 4804 w 1055206"/>
                    <a:gd name="connsiteY6" fmla="*/ 1024526 h 1112635"/>
                    <a:gd name="connsiteX7" fmla="*/ 42 w 1055206"/>
                    <a:gd name="connsiteY7" fmla="*/ 102982 h 1112635"/>
                    <a:gd name="connsiteX8" fmla="*/ 95292 w 1055206"/>
                    <a:gd name="connsiteY8" fmla="*/ 22021 h 1112635"/>
                    <a:gd name="connsiteX0" fmla="*/ 95292 w 1055206"/>
                    <a:gd name="connsiteY0" fmla="*/ 4764 h 1095378"/>
                    <a:gd name="connsiteX1" fmla="*/ 843004 w 1055206"/>
                    <a:gd name="connsiteY1" fmla="*/ 0 h 1095378"/>
                    <a:gd name="connsiteX2" fmla="*/ 1052554 w 1055206"/>
                    <a:gd name="connsiteY2" fmla="*/ 214313 h 1095378"/>
                    <a:gd name="connsiteX3" fmla="*/ 1054935 w 1055206"/>
                    <a:gd name="connsiteY3" fmla="*/ 995363 h 1095378"/>
                    <a:gd name="connsiteX4" fmla="*/ 969210 w 1055206"/>
                    <a:gd name="connsiteY4" fmla="*/ 1090613 h 1095378"/>
                    <a:gd name="connsiteX5" fmla="*/ 88148 w 1055206"/>
                    <a:gd name="connsiteY5" fmla="*/ 1095375 h 1095378"/>
                    <a:gd name="connsiteX6" fmla="*/ 4804 w 1055206"/>
                    <a:gd name="connsiteY6" fmla="*/ 1007269 h 1095378"/>
                    <a:gd name="connsiteX7" fmla="*/ 42 w 1055206"/>
                    <a:gd name="connsiteY7" fmla="*/ 85725 h 1095378"/>
                    <a:gd name="connsiteX8" fmla="*/ 95292 w 1055206"/>
                    <a:gd name="connsiteY8" fmla="*/ 4764 h 109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206" h="1095378">
                      <a:moveTo>
                        <a:pt x="95292" y="4764"/>
                      </a:moveTo>
                      <a:cubicBezTo>
                        <a:pt x="346910" y="-793"/>
                        <a:pt x="593767" y="794"/>
                        <a:pt x="843004" y="0"/>
                      </a:cubicBezTo>
                      <a:cubicBezTo>
                        <a:pt x="962066" y="111522"/>
                        <a:pt x="941032" y="98426"/>
                        <a:pt x="1052554" y="214313"/>
                      </a:cubicBezTo>
                      <a:cubicBezTo>
                        <a:pt x="1056920" y="404019"/>
                        <a:pt x="1054467" y="727870"/>
                        <a:pt x="1054935" y="995363"/>
                      </a:cubicBezTo>
                      <a:cubicBezTo>
                        <a:pt x="1055053" y="1062833"/>
                        <a:pt x="1042234" y="1090218"/>
                        <a:pt x="969210" y="1090613"/>
                      </a:cubicBezTo>
                      <a:lnTo>
                        <a:pt x="88148" y="1095375"/>
                      </a:lnTo>
                      <a:cubicBezTo>
                        <a:pt x="29808" y="1095772"/>
                        <a:pt x="5200" y="1063626"/>
                        <a:pt x="4804" y="1007269"/>
                      </a:cubicBezTo>
                      <a:cubicBezTo>
                        <a:pt x="3617" y="838359"/>
                        <a:pt x="3715" y="252776"/>
                        <a:pt x="42" y="85725"/>
                      </a:cubicBezTo>
                      <a:cubicBezTo>
                        <a:pt x="-1552" y="13219"/>
                        <a:pt x="42918" y="5921"/>
                        <a:pt x="95292" y="4764"/>
                      </a:cubicBezTo>
                      <a:close/>
                    </a:path>
                  </a:pathLst>
                </a:custGeom>
                <a:solidFill>
                  <a:schemeClr val="bg2">
                    <a:alpha val="7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124" name="Freeform 123"/>
                <p:cNvSpPr/>
                <p:nvPr/>
              </p:nvSpPr>
              <p:spPr>
                <a:xfrm>
                  <a:off x="2834850" y="5073278"/>
                  <a:ext cx="81083" cy="83646"/>
                </a:xfrm>
                <a:custGeom>
                  <a:avLst/>
                  <a:gdLst>
                    <a:gd name="connsiteX0" fmla="*/ 25033 w 236964"/>
                    <a:gd name="connsiteY0" fmla="*/ 16 h 240275"/>
                    <a:gd name="connsiteX1" fmla="*/ 236964 w 236964"/>
                    <a:gd name="connsiteY1" fmla="*/ 219091 h 240275"/>
                    <a:gd name="connsiteX2" fmla="*/ 27414 w 236964"/>
                    <a:gd name="connsiteY2" fmla="*/ 207185 h 240275"/>
                    <a:gd name="connsiteX3" fmla="*/ 25033 w 236964"/>
                    <a:gd name="connsiteY3" fmla="*/ 16 h 240275"/>
                    <a:gd name="connsiteX0" fmla="*/ 25033 w 236964"/>
                    <a:gd name="connsiteY0" fmla="*/ 16 h 240275"/>
                    <a:gd name="connsiteX1" fmla="*/ 236964 w 236964"/>
                    <a:gd name="connsiteY1" fmla="*/ 219091 h 240275"/>
                    <a:gd name="connsiteX2" fmla="*/ 27414 w 236964"/>
                    <a:gd name="connsiteY2" fmla="*/ 207185 h 240275"/>
                    <a:gd name="connsiteX3" fmla="*/ 25033 w 236964"/>
                    <a:gd name="connsiteY3" fmla="*/ 16 h 240275"/>
                    <a:gd name="connsiteX0" fmla="*/ 25033 w 236965"/>
                    <a:gd name="connsiteY0" fmla="*/ 16 h 232319"/>
                    <a:gd name="connsiteX1" fmla="*/ 236964 w 236965"/>
                    <a:gd name="connsiteY1" fmla="*/ 219091 h 232319"/>
                    <a:gd name="connsiteX2" fmla="*/ 27414 w 236965"/>
                    <a:gd name="connsiteY2" fmla="*/ 207185 h 232319"/>
                    <a:gd name="connsiteX3" fmla="*/ 25033 w 236965"/>
                    <a:gd name="connsiteY3" fmla="*/ 16 h 232319"/>
                    <a:gd name="connsiteX0" fmla="*/ 25033 w 236965"/>
                    <a:gd name="connsiteY0" fmla="*/ 1 h 234422"/>
                    <a:gd name="connsiteX1" fmla="*/ 236964 w 236965"/>
                    <a:gd name="connsiteY1" fmla="*/ 219076 h 234422"/>
                    <a:gd name="connsiteX2" fmla="*/ 27414 w 236965"/>
                    <a:gd name="connsiteY2" fmla="*/ 216695 h 234422"/>
                    <a:gd name="connsiteX3" fmla="*/ 25033 w 236965"/>
                    <a:gd name="connsiteY3" fmla="*/ 1 h 234422"/>
                    <a:gd name="connsiteX0" fmla="*/ 25033 w 236965"/>
                    <a:gd name="connsiteY0" fmla="*/ 1 h 234422"/>
                    <a:gd name="connsiteX1" fmla="*/ 236964 w 236965"/>
                    <a:gd name="connsiteY1" fmla="*/ 219076 h 234422"/>
                    <a:gd name="connsiteX2" fmla="*/ 27414 w 236965"/>
                    <a:gd name="connsiteY2" fmla="*/ 216695 h 234422"/>
                    <a:gd name="connsiteX3" fmla="*/ 25033 w 236965"/>
                    <a:gd name="connsiteY3" fmla="*/ 1 h 234422"/>
                    <a:gd name="connsiteX0" fmla="*/ 25033 w 236964"/>
                    <a:gd name="connsiteY0" fmla="*/ 1 h 219076"/>
                    <a:gd name="connsiteX1" fmla="*/ 236964 w 236964"/>
                    <a:gd name="connsiteY1" fmla="*/ 219076 h 219076"/>
                    <a:gd name="connsiteX2" fmla="*/ 27414 w 236964"/>
                    <a:gd name="connsiteY2" fmla="*/ 216695 h 219076"/>
                    <a:gd name="connsiteX3" fmla="*/ 25033 w 236964"/>
                    <a:gd name="connsiteY3" fmla="*/ 1 h 219076"/>
                    <a:gd name="connsiteX0" fmla="*/ 25033 w 236964"/>
                    <a:gd name="connsiteY0" fmla="*/ 1 h 219076"/>
                    <a:gd name="connsiteX1" fmla="*/ 236964 w 236964"/>
                    <a:gd name="connsiteY1" fmla="*/ 219076 h 219076"/>
                    <a:gd name="connsiteX2" fmla="*/ 27414 w 236964"/>
                    <a:gd name="connsiteY2" fmla="*/ 216695 h 219076"/>
                    <a:gd name="connsiteX3" fmla="*/ 25033 w 236964"/>
                    <a:gd name="connsiteY3" fmla="*/ 1 h 219076"/>
                    <a:gd name="connsiteX0" fmla="*/ 25033 w 236964"/>
                    <a:gd name="connsiteY0" fmla="*/ 1 h 219076"/>
                    <a:gd name="connsiteX1" fmla="*/ 236964 w 236964"/>
                    <a:gd name="connsiteY1" fmla="*/ 219076 h 219076"/>
                    <a:gd name="connsiteX2" fmla="*/ 27414 w 236964"/>
                    <a:gd name="connsiteY2" fmla="*/ 216695 h 219076"/>
                    <a:gd name="connsiteX3" fmla="*/ 25033 w 236964"/>
                    <a:gd name="connsiteY3" fmla="*/ 1 h 219076"/>
                    <a:gd name="connsiteX0" fmla="*/ 13504 w 225435"/>
                    <a:gd name="connsiteY0" fmla="*/ 0 h 219075"/>
                    <a:gd name="connsiteX1" fmla="*/ 225435 w 225435"/>
                    <a:gd name="connsiteY1" fmla="*/ 219075 h 219075"/>
                    <a:gd name="connsiteX2" fmla="*/ 15885 w 225435"/>
                    <a:gd name="connsiteY2" fmla="*/ 216694 h 219075"/>
                    <a:gd name="connsiteX3" fmla="*/ 13504 w 225435"/>
                    <a:gd name="connsiteY3" fmla="*/ 0 h 219075"/>
                    <a:gd name="connsiteX0" fmla="*/ 13504 w 225435"/>
                    <a:gd name="connsiteY0" fmla="*/ 0 h 219075"/>
                    <a:gd name="connsiteX1" fmla="*/ 225435 w 225435"/>
                    <a:gd name="connsiteY1" fmla="*/ 219075 h 219075"/>
                    <a:gd name="connsiteX2" fmla="*/ 15885 w 225435"/>
                    <a:gd name="connsiteY2" fmla="*/ 216694 h 219075"/>
                    <a:gd name="connsiteX3" fmla="*/ 13504 w 225435"/>
                    <a:gd name="connsiteY3" fmla="*/ 0 h 219075"/>
                    <a:gd name="connsiteX0" fmla="*/ 0 w 211931"/>
                    <a:gd name="connsiteY0" fmla="*/ 0 h 219075"/>
                    <a:gd name="connsiteX1" fmla="*/ 211931 w 211931"/>
                    <a:gd name="connsiteY1" fmla="*/ 219075 h 219075"/>
                    <a:gd name="connsiteX2" fmla="*/ 2381 w 211931"/>
                    <a:gd name="connsiteY2" fmla="*/ 216694 h 219075"/>
                    <a:gd name="connsiteX3" fmla="*/ 0 w 211931"/>
                    <a:gd name="connsiteY3" fmla="*/ 0 h 219075"/>
                    <a:gd name="connsiteX0" fmla="*/ 0 w 211931"/>
                    <a:gd name="connsiteY0" fmla="*/ 0 h 211932"/>
                    <a:gd name="connsiteX1" fmla="*/ 211931 w 211931"/>
                    <a:gd name="connsiteY1" fmla="*/ 211932 h 211932"/>
                    <a:gd name="connsiteX2" fmla="*/ 2381 w 211931"/>
                    <a:gd name="connsiteY2" fmla="*/ 209551 h 211932"/>
                    <a:gd name="connsiteX3" fmla="*/ 0 w 211931"/>
                    <a:gd name="connsiteY3" fmla="*/ 0 h 211932"/>
                    <a:gd name="connsiteX0" fmla="*/ 0 w 211931"/>
                    <a:gd name="connsiteY0" fmla="*/ 0 h 219076"/>
                    <a:gd name="connsiteX1" fmla="*/ 211931 w 211931"/>
                    <a:gd name="connsiteY1" fmla="*/ 219076 h 219076"/>
                    <a:gd name="connsiteX2" fmla="*/ 2381 w 211931"/>
                    <a:gd name="connsiteY2" fmla="*/ 216695 h 219076"/>
                    <a:gd name="connsiteX3" fmla="*/ 0 w 211931"/>
                    <a:gd name="connsiteY3" fmla="*/ 0 h 219076"/>
                    <a:gd name="connsiteX0" fmla="*/ 504 w 210054"/>
                    <a:gd name="connsiteY0" fmla="*/ 0 h 190501"/>
                    <a:gd name="connsiteX1" fmla="*/ 210054 w 210054"/>
                    <a:gd name="connsiteY1" fmla="*/ 190501 h 190501"/>
                    <a:gd name="connsiteX2" fmla="*/ 504 w 210054"/>
                    <a:gd name="connsiteY2" fmla="*/ 188120 h 190501"/>
                    <a:gd name="connsiteX3" fmla="*/ 504 w 210054"/>
                    <a:gd name="connsiteY3" fmla="*/ 0 h 190501"/>
                    <a:gd name="connsiteX0" fmla="*/ 504 w 210054"/>
                    <a:gd name="connsiteY0" fmla="*/ 0 h 211932"/>
                    <a:gd name="connsiteX1" fmla="*/ 210054 w 210054"/>
                    <a:gd name="connsiteY1" fmla="*/ 211932 h 211932"/>
                    <a:gd name="connsiteX2" fmla="*/ 504 w 210054"/>
                    <a:gd name="connsiteY2" fmla="*/ 209551 h 211932"/>
                    <a:gd name="connsiteX3" fmla="*/ 504 w 210054"/>
                    <a:gd name="connsiteY3" fmla="*/ 0 h 211932"/>
                  </a:gdLst>
                  <a:ahLst/>
                  <a:cxnLst>
                    <a:cxn ang="0">
                      <a:pos x="connsiteX0" y="connsiteY0"/>
                    </a:cxn>
                    <a:cxn ang="0">
                      <a:pos x="connsiteX1" y="connsiteY1"/>
                    </a:cxn>
                    <a:cxn ang="0">
                      <a:pos x="connsiteX2" y="connsiteY2"/>
                    </a:cxn>
                    <a:cxn ang="0">
                      <a:pos x="connsiteX3" y="connsiteY3"/>
                    </a:cxn>
                  </a:cxnLst>
                  <a:rect l="l" t="t" r="r" b="b"/>
                  <a:pathLst>
                    <a:path w="210054" h="211932">
                      <a:moveTo>
                        <a:pt x="504" y="0"/>
                      </a:moveTo>
                      <a:cubicBezTo>
                        <a:pt x="97341" y="90884"/>
                        <a:pt x="104882" y="86916"/>
                        <a:pt x="210054" y="211932"/>
                      </a:cubicBezTo>
                      <a:lnTo>
                        <a:pt x="504" y="209551"/>
                      </a:lnTo>
                      <a:cubicBezTo>
                        <a:pt x="-1083" y="113903"/>
                        <a:pt x="1694" y="108347"/>
                        <a:pt x="504" y="0"/>
                      </a:cubicBezTo>
                      <a:close/>
                    </a:path>
                  </a:pathLst>
                </a:custGeom>
                <a:solidFill>
                  <a:schemeClr val="accent6">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grpSp>
          <p:grpSp>
            <p:nvGrpSpPr>
              <p:cNvPr id="125" name="Group 124"/>
              <p:cNvGrpSpPr/>
              <p:nvPr/>
            </p:nvGrpSpPr>
            <p:grpSpPr>
              <a:xfrm>
                <a:off x="2867433" y="5521070"/>
                <a:ext cx="197466" cy="205848"/>
                <a:chOff x="2508715" y="5077457"/>
                <a:chExt cx="407320" cy="424608"/>
              </a:xfrm>
            </p:grpSpPr>
            <p:sp>
              <p:nvSpPr>
                <p:cNvPr id="126" name="Freeform 125"/>
                <p:cNvSpPr/>
                <p:nvPr/>
              </p:nvSpPr>
              <p:spPr>
                <a:xfrm>
                  <a:off x="2508715" y="5079239"/>
                  <a:ext cx="407320" cy="422826"/>
                </a:xfrm>
                <a:custGeom>
                  <a:avLst/>
                  <a:gdLst>
                    <a:gd name="connsiteX0" fmla="*/ 108775 w 1086180"/>
                    <a:gd name="connsiteY0" fmla="*/ 20715 h 1127873"/>
                    <a:gd name="connsiteX1" fmla="*/ 856487 w 1086180"/>
                    <a:gd name="connsiteY1" fmla="*/ 18333 h 1127873"/>
                    <a:gd name="connsiteX2" fmla="*/ 1066037 w 1086180"/>
                    <a:gd name="connsiteY2" fmla="*/ 232646 h 1127873"/>
                    <a:gd name="connsiteX3" fmla="*/ 1068418 w 1086180"/>
                    <a:gd name="connsiteY3" fmla="*/ 1013696 h 1127873"/>
                    <a:gd name="connsiteX4" fmla="*/ 982693 w 1086180"/>
                    <a:gd name="connsiteY4" fmla="*/ 1108946 h 1127873"/>
                    <a:gd name="connsiteX5" fmla="*/ 101631 w 1086180"/>
                    <a:gd name="connsiteY5" fmla="*/ 1113708 h 1127873"/>
                    <a:gd name="connsiteX6" fmla="*/ 18287 w 1086180"/>
                    <a:gd name="connsiteY6" fmla="*/ 1025602 h 1127873"/>
                    <a:gd name="connsiteX7" fmla="*/ 8762 w 1086180"/>
                    <a:gd name="connsiteY7" fmla="*/ 99296 h 1127873"/>
                    <a:gd name="connsiteX8" fmla="*/ 108775 w 1086180"/>
                    <a:gd name="connsiteY8" fmla="*/ 20715 h 1127873"/>
                    <a:gd name="connsiteX0" fmla="*/ 108775 w 1086180"/>
                    <a:gd name="connsiteY0" fmla="*/ 20715 h 1127873"/>
                    <a:gd name="connsiteX1" fmla="*/ 856487 w 1086180"/>
                    <a:gd name="connsiteY1" fmla="*/ 18333 h 1127873"/>
                    <a:gd name="connsiteX2" fmla="*/ 1066037 w 1086180"/>
                    <a:gd name="connsiteY2" fmla="*/ 232646 h 1127873"/>
                    <a:gd name="connsiteX3" fmla="*/ 1068418 w 1086180"/>
                    <a:gd name="connsiteY3" fmla="*/ 1013696 h 1127873"/>
                    <a:gd name="connsiteX4" fmla="*/ 982693 w 1086180"/>
                    <a:gd name="connsiteY4" fmla="*/ 1108946 h 1127873"/>
                    <a:gd name="connsiteX5" fmla="*/ 101631 w 1086180"/>
                    <a:gd name="connsiteY5" fmla="*/ 1113708 h 1127873"/>
                    <a:gd name="connsiteX6" fmla="*/ 18287 w 1086180"/>
                    <a:gd name="connsiteY6" fmla="*/ 1025602 h 1127873"/>
                    <a:gd name="connsiteX7" fmla="*/ 8762 w 1086180"/>
                    <a:gd name="connsiteY7" fmla="*/ 99296 h 1127873"/>
                    <a:gd name="connsiteX8" fmla="*/ 108775 w 1086180"/>
                    <a:gd name="connsiteY8" fmla="*/ 20715 h 1127873"/>
                    <a:gd name="connsiteX0" fmla="*/ 108775 w 1086180"/>
                    <a:gd name="connsiteY0" fmla="*/ 20715 h 1127873"/>
                    <a:gd name="connsiteX1" fmla="*/ 856487 w 1086180"/>
                    <a:gd name="connsiteY1" fmla="*/ 18333 h 1127873"/>
                    <a:gd name="connsiteX2" fmla="*/ 1066037 w 1086180"/>
                    <a:gd name="connsiteY2" fmla="*/ 232646 h 1127873"/>
                    <a:gd name="connsiteX3" fmla="*/ 1068418 w 1086180"/>
                    <a:gd name="connsiteY3" fmla="*/ 1013696 h 1127873"/>
                    <a:gd name="connsiteX4" fmla="*/ 982693 w 1086180"/>
                    <a:gd name="connsiteY4" fmla="*/ 1108946 h 1127873"/>
                    <a:gd name="connsiteX5" fmla="*/ 101631 w 1086180"/>
                    <a:gd name="connsiteY5" fmla="*/ 1113708 h 1127873"/>
                    <a:gd name="connsiteX6" fmla="*/ 18287 w 1086180"/>
                    <a:gd name="connsiteY6" fmla="*/ 1025602 h 1127873"/>
                    <a:gd name="connsiteX7" fmla="*/ 8762 w 1086180"/>
                    <a:gd name="connsiteY7" fmla="*/ 99296 h 1127873"/>
                    <a:gd name="connsiteX8" fmla="*/ 108775 w 1086180"/>
                    <a:gd name="connsiteY8" fmla="*/ 20715 h 1127873"/>
                    <a:gd name="connsiteX0" fmla="*/ 108775 w 1086180"/>
                    <a:gd name="connsiteY0" fmla="*/ 18622 h 1125780"/>
                    <a:gd name="connsiteX1" fmla="*/ 856487 w 1086180"/>
                    <a:gd name="connsiteY1" fmla="*/ 16240 h 1125780"/>
                    <a:gd name="connsiteX2" fmla="*/ 1066037 w 1086180"/>
                    <a:gd name="connsiteY2" fmla="*/ 230553 h 1125780"/>
                    <a:gd name="connsiteX3" fmla="*/ 1068418 w 1086180"/>
                    <a:gd name="connsiteY3" fmla="*/ 1011603 h 1125780"/>
                    <a:gd name="connsiteX4" fmla="*/ 982693 w 1086180"/>
                    <a:gd name="connsiteY4" fmla="*/ 1106853 h 1125780"/>
                    <a:gd name="connsiteX5" fmla="*/ 101631 w 1086180"/>
                    <a:gd name="connsiteY5" fmla="*/ 1111615 h 1125780"/>
                    <a:gd name="connsiteX6" fmla="*/ 18287 w 1086180"/>
                    <a:gd name="connsiteY6" fmla="*/ 1023509 h 1125780"/>
                    <a:gd name="connsiteX7" fmla="*/ 8762 w 1086180"/>
                    <a:gd name="connsiteY7" fmla="*/ 97203 h 1125780"/>
                    <a:gd name="connsiteX8" fmla="*/ 108775 w 1086180"/>
                    <a:gd name="connsiteY8" fmla="*/ 18622 h 1125780"/>
                    <a:gd name="connsiteX0" fmla="*/ 108775 w 1086180"/>
                    <a:gd name="connsiteY0" fmla="*/ 18622 h 1125780"/>
                    <a:gd name="connsiteX1" fmla="*/ 856487 w 1086180"/>
                    <a:gd name="connsiteY1" fmla="*/ 16240 h 1125780"/>
                    <a:gd name="connsiteX2" fmla="*/ 1066037 w 1086180"/>
                    <a:gd name="connsiteY2" fmla="*/ 230553 h 1125780"/>
                    <a:gd name="connsiteX3" fmla="*/ 1068418 w 1086180"/>
                    <a:gd name="connsiteY3" fmla="*/ 1011603 h 1125780"/>
                    <a:gd name="connsiteX4" fmla="*/ 982693 w 1086180"/>
                    <a:gd name="connsiteY4" fmla="*/ 1106853 h 1125780"/>
                    <a:gd name="connsiteX5" fmla="*/ 101631 w 1086180"/>
                    <a:gd name="connsiteY5" fmla="*/ 1111615 h 1125780"/>
                    <a:gd name="connsiteX6" fmla="*/ 18287 w 1086180"/>
                    <a:gd name="connsiteY6" fmla="*/ 1023509 h 1125780"/>
                    <a:gd name="connsiteX7" fmla="*/ 8762 w 1086180"/>
                    <a:gd name="connsiteY7" fmla="*/ 97203 h 1125780"/>
                    <a:gd name="connsiteX8" fmla="*/ 108775 w 1086180"/>
                    <a:gd name="connsiteY8" fmla="*/ 18622 h 1125780"/>
                    <a:gd name="connsiteX0" fmla="*/ 108775 w 1086180"/>
                    <a:gd name="connsiteY0" fmla="*/ 18622 h 1125780"/>
                    <a:gd name="connsiteX1" fmla="*/ 856487 w 1086180"/>
                    <a:gd name="connsiteY1" fmla="*/ 16240 h 1125780"/>
                    <a:gd name="connsiteX2" fmla="*/ 1066037 w 1086180"/>
                    <a:gd name="connsiteY2" fmla="*/ 230553 h 1125780"/>
                    <a:gd name="connsiteX3" fmla="*/ 1068418 w 1086180"/>
                    <a:gd name="connsiteY3" fmla="*/ 1011603 h 1125780"/>
                    <a:gd name="connsiteX4" fmla="*/ 982693 w 1086180"/>
                    <a:gd name="connsiteY4" fmla="*/ 1106853 h 1125780"/>
                    <a:gd name="connsiteX5" fmla="*/ 101631 w 1086180"/>
                    <a:gd name="connsiteY5" fmla="*/ 1111615 h 1125780"/>
                    <a:gd name="connsiteX6" fmla="*/ 18287 w 1086180"/>
                    <a:gd name="connsiteY6" fmla="*/ 1023509 h 1125780"/>
                    <a:gd name="connsiteX7" fmla="*/ 8762 w 1086180"/>
                    <a:gd name="connsiteY7" fmla="*/ 97203 h 1125780"/>
                    <a:gd name="connsiteX8" fmla="*/ 108775 w 1086180"/>
                    <a:gd name="connsiteY8" fmla="*/ 18622 h 1125780"/>
                    <a:gd name="connsiteX0" fmla="*/ 108775 w 1086180"/>
                    <a:gd name="connsiteY0" fmla="*/ 18622 h 1125780"/>
                    <a:gd name="connsiteX1" fmla="*/ 856487 w 1086180"/>
                    <a:gd name="connsiteY1" fmla="*/ 16240 h 1125780"/>
                    <a:gd name="connsiteX2" fmla="*/ 1066037 w 1086180"/>
                    <a:gd name="connsiteY2" fmla="*/ 230553 h 1125780"/>
                    <a:gd name="connsiteX3" fmla="*/ 1068418 w 1086180"/>
                    <a:gd name="connsiteY3" fmla="*/ 1011603 h 1125780"/>
                    <a:gd name="connsiteX4" fmla="*/ 982693 w 1086180"/>
                    <a:gd name="connsiteY4" fmla="*/ 1106853 h 1125780"/>
                    <a:gd name="connsiteX5" fmla="*/ 101631 w 1086180"/>
                    <a:gd name="connsiteY5" fmla="*/ 1111615 h 1125780"/>
                    <a:gd name="connsiteX6" fmla="*/ 18287 w 1086180"/>
                    <a:gd name="connsiteY6" fmla="*/ 1023509 h 1125780"/>
                    <a:gd name="connsiteX7" fmla="*/ 8762 w 1086180"/>
                    <a:gd name="connsiteY7" fmla="*/ 97203 h 1125780"/>
                    <a:gd name="connsiteX8" fmla="*/ 108775 w 1086180"/>
                    <a:gd name="connsiteY8" fmla="*/ 18622 h 1125780"/>
                    <a:gd name="connsiteX0" fmla="*/ 108775 w 1080778"/>
                    <a:gd name="connsiteY0" fmla="*/ 18622 h 1125780"/>
                    <a:gd name="connsiteX1" fmla="*/ 856487 w 1080778"/>
                    <a:gd name="connsiteY1" fmla="*/ 16240 h 1125780"/>
                    <a:gd name="connsiteX2" fmla="*/ 1066037 w 1080778"/>
                    <a:gd name="connsiteY2" fmla="*/ 230553 h 1125780"/>
                    <a:gd name="connsiteX3" fmla="*/ 1068418 w 1080778"/>
                    <a:gd name="connsiteY3" fmla="*/ 1011603 h 1125780"/>
                    <a:gd name="connsiteX4" fmla="*/ 982693 w 1080778"/>
                    <a:gd name="connsiteY4" fmla="*/ 1106853 h 1125780"/>
                    <a:gd name="connsiteX5" fmla="*/ 101631 w 1080778"/>
                    <a:gd name="connsiteY5" fmla="*/ 1111615 h 1125780"/>
                    <a:gd name="connsiteX6" fmla="*/ 18287 w 1080778"/>
                    <a:gd name="connsiteY6" fmla="*/ 1023509 h 1125780"/>
                    <a:gd name="connsiteX7" fmla="*/ 8762 w 1080778"/>
                    <a:gd name="connsiteY7" fmla="*/ 97203 h 1125780"/>
                    <a:gd name="connsiteX8" fmla="*/ 108775 w 1080778"/>
                    <a:gd name="connsiteY8" fmla="*/ 18622 h 1125780"/>
                    <a:gd name="connsiteX0" fmla="*/ 108775 w 1086196"/>
                    <a:gd name="connsiteY0" fmla="*/ 18622 h 1125780"/>
                    <a:gd name="connsiteX1" fmla="*/ 856487 w 1086196"/>
                    <a:gd name="connsiteY1" fmla="*/ 16240 h 1125780"/>
                    <a:gd name="connsiteX2" fmla="*/ 1066037 w 1086196"/>
                    <a:gd name="connsiteY2" fmla="*/ 230553 h 1125780"/>
                    <a:gd name="connsiteX3" fmla="*/ 1068418 w 1086196"/>
                    <a:gd name="connsiteY3" fmla="*/ 1011603 h 1125780"/>
                    <a:gd name="connsiteX4" fmla="*/ 982693 w 1086196"/>
                    <a:gd name="connsiteY4" fmla="*/ 1106853 h 1125780"/>
                    <a:gd name="connsiteX5" fmla="*/ 101631 w 1086196"/>
                    <a:gd name="connsiteY5" fmla="*/ 1111615 h 1125780"/>
                    <a:gd name="connsiteX6" fmla="*/ 18287 w 1086196"/>
                    <a:gd name="connsiteY6" fmla="*/ 1023509 h 1125780"/>
                    <a:gd name="connsiteX7" fmla="*/ 8762 w 1086196"/>
                    <a:gd name="connsiteY7" fmla="*/ 97203 h 1125780"/>
                    <a:gd name="connsiteX8" fmla="*/ 108775 w 1086196"/>
                    <a:gd name="connsiteY8" fmla="*/ 18622 h 1125780"/>
                    <a:gd name="connsiteX0" fmla="*/ 108775 w 1068715"/>
                    <a:gd name="connsiteY0" fmla="*/ 18622 h 1125780"/>
                    <a:gd name="connsiteX1" fmla="*/ 856487 w 1068715"/>
                    <a:gd name="connsiteY1" fmla="*/ 16240 h 1125780"/>
                    <a:gd name="connsiteX2" fmla="*/ 1066037 w 1068715"/>
                    <a:gd name="connsiteY2" fmla="*/ 230553 h 1125780"/>
                    <a:gd name="connsiteX3" fmla="*/ 1068418 w 1068715"/>
                    <a:gd name="connsiteY3" fmla="*/ 1011603 h 1125780"/>
                    <a:gd name="connsiteX4" fmla="*/ 982693 w 1068715"/>
                    <a:gd name="connsiteY4" fmla="*/ 1106853 h 1125780"/>
                    <a:gd name="connsiteX5" fmla="*/ 101631 w 1068715"/>
                    <a:gd name="connsiteY5" fmla="*/ 1111615 h 1125780"/>
                    <a:gd name="connsiteX6" fmla="*/ 18287 w 1068715"/>
                    <a:gd name="connsiteY6" fmla="*/ 1023509 h 1125780"/>
                    <a:gd name="connsiteX7" fmla="*/ 8762 w 1068715"/>
                    <a:gd name="connsiteY7" fmla="*/ 97203 h 1125780"/>
                    <a:gd name="connsiteX8" fmla="*/ 108775 w 1068715"/>
                    <a:gd name="connsiteY8" fmla="*/ 18622 h 1125780"/>
                    <a:gd name="connsiteX0" fmla="*/ 108775 w 1068715"/>
                    <a:gd name="connsiteY0" fmla="*/ 18622 h 1131143"/>
                    <a:gd name="connsiteX1" fmla="*/ 856487 w 1068715"/>
                    <a:gd name="connsiteY1" fmla="*/ 16240 h 1131143"/>
                    <a:gd name="connsiteX2" fmla="*/ 1066037 w 1068715"/>
                    <a:gd name="connsiteY2" fmla="*/ 230553 h 1131143"/>
                    <a:gd name="connsiteX3" fmla="*/ 1068418 w 1068715"/>
                    <a:gd name="connsiteY3" fmla="*/ 1011603 h 1131143"/>
                    <a:gd name="connsiteX4" fmla="*/ 982693 w 1068715"/>
                    <a:gd name="connsiteY4" fmla="*/ 1106853 h 1131143"/>
                    <a:gd name="connsiteX5" fmla="*/ 101631 w 1068715"/>
                    <a:gd name="connsiteY5" fmla="*/ 1111615 h 1131143"/>
                    <a:gd name="connsiteX6" fmla="*/ 18287 w 1068715"/>
                    <a:gd name="connsiteY6" fmla="*/ 1023509 h 1131143"/>
                    <a:gd name="connsiteX7" fmla="*/ 8762 w 1068715"/>
                    <a:gd name="connsiteY7" fmla="*/ 97203 h 1131143"/>
                    <a:gd name="connsiteX8" fmla="*/ 108775 w 1068715"/>
                    <a:gd name="connsiteY8" fmla="*/ 18622 h 1131143"/>
                    <a:gd name="connsiteX0" fmla="*/ 108775 w 1068715"/>
                    <a:gd name="connsiteY0" fmla="*/ 18622 h 1131143"/>
                    <a:gd name="connsiteX1" fmla="*/ 856487 w 1068715"/>
                    <a:gd name="connsiteY1" fmla="*/ 16240 h 1131143"/>
                    <a:gd name="connsiteX2" fmla="*/ 1066037 w 1068715"/>
                    <a:gd name="connsiteY2" fmla="*/ 230553 h 1131143"/>
                    <a:gd name="connsiteX3" fmla="*/ 1068418 w 1068715"/>
                    <a:gd name="connsiteY3" fmla="*/ 1011603 h 1131143"/>
                    <a:gd name="connsiteX4" fmla="*/ 982693 w 1068715"/>
                    <a:gd name="connsiteY4" fmla="*/ 1106853 h 1131143"/>
                    <a:gd name="connsiteX5" fmla="*/ 101631 w 1068715"/>
                    <a:gd name="connsiteY5" fmla="*/ 1111615 h 1131143"/>
                    <a:gd name="connsiteX6" fmla="*/ 18287 w 1068715"/>
                    <a:gd name="connsiteY6" fmla="*/ 1023509 h 1131143"/>
                    <a:gd name="connsiteX7" fmla="*/ 8762 w 1068715"/>
                    <a:gd name="connsiteY7" fmla="*/ 97203 h 1131143"/>
                    <a:gd name="connsiteX8" fmla="*/ 108775 w 1068715"/>
                    <a:gd name="connsiteY8" fmla="*/ 18622 h 1131143"/>
                    <a:gd name="connsiteX0" fmla="*/ 108775 w 1068715"/>
                    <a:gd name="connsiteY0" fmla="*/ 18622 h 1131143"/>
                    <a:gd name="connsiteX1" fmla="*/ 856487 w 1068715"/>
                    <a:gd name="connsiteY1" fmla="*/ 16240 h 1131143"/>
                    <a:gd name="connsiteX2" fmla="*/ 1066037 w 1068715"/>
                    <a:gd name="connsiteY2" fmla="*/ 230553 h 1131143"/>
                    <a:gd name="connsiteX3" fmla="*/ 1068418 w 1068715"/>
                    <a:gd name="connsiteY3" fmla="*/ 1011603 h 1131143"/>
                    <a:gd name="connsiteX4" fmla="*/ 982693 w 1068715"/>
                    <a:gd name="connsiteY4" fmla="*/ 1106853 h 1131143"/>
                    <a:gd name="connsiteX5" fmla="*/ 101631 w 1068715"/>
                    <a:gd name="connsiteY5" fmla="*/ 1111615 h 1131143"/>
                    <a:gd name="connsiteX6" fmla="*/ 18287 w 1068715"/>
                    <a:gd name="connsiteY6" fmla="*/ 1023509 h 1131143"/>
                    <a:gd name="connsiteX7" fmla="*/ 8762 w 1068715"/>
                    <a:gd name="connsiteY7" fmla="*/ 97203 h 1131143"/>
                    <a:gd name="connsiteX8" fmla="*/ 108775 w 1068715"/>
                    <a:gd name="connsiteY8" fmla="*/ 18622 h 1131143"/>
                    <a:gd name="connsiteX0" fmla="*/ 108775 w 1068715"/>
                    <a:gd name="connsiteY0" fmla="*/ 18622 h 1131143"/>
                    <a:gd name="connsiteX1" fmla="*/ 856487 w 1068715"/>
                    <a:gd name="connsiteY1" fmla="*/ 16240 h 1131143"/>
                    <a:gd name="connsiteX2" fmla="*/ 1066037 w 1068715"/>
                    <a:gd name="connsiteY2" fmla="*/ 230553 h 1131143"/>
                    <a:gd name="connsiteX3" fmla="*/ 1068418 w 1068715"/>
                    <a:gd name="connsiteY3" fmla="*/ 1011603 h 1131143"/>
                    <a:gd name="connsiteX4" fmla="*/ 982693 w 1068715"/>
                    <a:gd name="connsiteY4" fmla="*/ 1106853 h 1131143"/>
                    <a:gd name="connsiteX5" fmla="*/ 101631 w 1068715"/>
                    <a:gd name="connsiteY5" fmla="*/ 1111615 h 1131143"/>
                    <a:gd name="connsiteX6" fmla="*/ 18287 w 1068715"/>
                    <a:gd name="connsiteY6" fmla="*/ 1023509 h 1131143"/>
                    <a:gd name="connsiteX7" fmla="*/ 8762 w 1068715"/>
                    <a:gd name="connsiteY7" fmla="*/ 97203 h 1131143"/>
                    <a:gd name="connsiteX8" fmla="*/ 108775 w 1068715"/>
                    <a:gd name="connsiteY8" fmla="*/ 18622 h 1131143"/>
                    <a:gd name="connsiteX0" fmla="*/ 108775 w 1068689"/>
                    <a:gd name="connsiteY0" fmla="*/ 18622 h 1131143"/>
                    <a:gd name="connsiteX1" fmla="*/ 856487 w 1068689"/>
                    <a:gd name="connsiteY1" fmla="*/ 16240 h 1131143"/>
                    <a:gd name="connsiteX2" fmla="*/ 1066037 w 1068689"/>
                    <a:gd name="connsiteY2" fmla="*/ 230553 h 1131143"/>
                    <a:gd name="connsiteX3" fmla="*/ 1068418 w 1068689"/>
                    <a:gd name="connsiteY3" fmla="*/ 1011603 h 1131143"/>
                    <a:gd name="connsiteX4" fmla="*/ 982693 w 1068689"/>
                    <a:gd name="connsiteY4" fmla="*/ 1106853 h 1131143"/>
                    <a:gd name="connsiteX5" fmla="*/ 101631 w 1068689"/>
                    <a:gd name="connsiteY5" fmla="*/ 1111615 h 1131143"/>
                    <a:gd name="connsiteX6" fmla="*/ 18287 w 1068689"/>
                    <a:gd name="connsiteY6" fmla="*/ 1023509 h 1131143"/>
                    <a:gd name="connsiteX7" fmla="*/ 8762 w 1068689"/>
                    <a:gd name="connsiteY7" fmla="*/ 97203 h 1131143"/>
                    <a:gd name="connsiteX8" fmla="*/ 108775 w 1068689"/>
                    <a:gd name="connsiteY8" fmla="*/ 18622 h 1131143"/>
                    <a:gd name="connsiteX0" fmla="*/ 108775 w 1068689"/>
                    <a:gd name="connsiteY0" fmla="*/ 18622 h 1125780"/>
                    <a:gd name="connsiteX1" fmla="*/ 856487 w 1068689"/>
                    <a:gd name="connsiteY1" fmla="*/ 16240 h 1125780"/>
                    <a:gd name="connsiteX2" fmla="*/ 1066037 w 1068689"/>
                    <a:gd name="connsiteY2" fmla="*/ 230553 h 1125780"/>
                    <a:gd name="connsiteX3" fmla="*/ 1068418 w 1068689"/>
                    <a:gd name="connsiteY3" fmla="*/ 1011603 h 1125780"/>
                    <a:gd name="connsiteX4" fmla="*/ 982693 w 1068689"/>
                    <a:gd name="connsiteY4" fmla="*/ 1106853 h 1125780"/>
                    <a:gd name="connsiteX5" fmla="*/ 101631 w 1068689"/>
                    <a:gd name="connsiteY5" fmla="*/ 1111615 h 1125780"/>
                    <a:gd name="connsiteX6" fmla="*/ 18287 w 1068689"/>
                    <a:gd name="connsiteY6" fmla="*/ 1023509 h 1125780"/>
                    <a:gd name="connsiteX7" fmla="*/ 8762 w 1068689"/>
                    <a:gd name="connsiteY7" fmla="*/ 97203 h 1125780"/>
                    <a:gd name="connsiteX8" fmla="*/ 108775 w 1068689"/>
                    <a:gd name="connsiteY8" fmla="*/ 18622 h 1125780"/>
                    <a:gd name="connsiteX0" fmla="*/ 109567 w 1069481"/>
                    <a:gd name="connsiteY0" fmla="*/ 18622 h 1111615"/>
                    <a:gd name="connsiteX1" fmla="*/ 857279 w 1069481"/>
                    <a:gd name="connsiteY1" fmla="*/ 16240 h 1111615"/>
                    <a:gd name="connsiteX2" fmla="*/ 1066829 w 1069481"/>
                    <a:gd name="connsiteY2" fmla="*/ 230553 h 1111615"/>
                    <a:gd name="connsiteX3" fmla="*/ 1069210 w 1069481"/>
                    <a:gd name="connsiteY3" fmla="*/ 1011603 h 1111615"/>
                    <a:gd name="connsiteX4" fmla="*/ 983485 w 1069481"/>
                    <a:gd name="connsiteY4" fmla="*/ 1106853 h 1111615"/>
                    <a:gd name="connsiteX5" fmla="*/ 102423 w 1069481"/>
                    <a:gd name="connsiteY5" fmla="*/ 1111615 h 1111615"/>
                    <a:gd name="connsiteX6" fmla="*/ 19079 w 1069481"/>
                    <a:gd name="connsiteY6" fmla="*/ 1023509 h 1111615"/>
                    <a:gd name="connsiteX7" fmla="*/ 9554 w 1069481"/>
                    <a:gd name="connsiteY7" fmla="*/ 97203 h 1111615"/>
                    <a:gd name="connsiteX8" fmla="*/ 109567 w 1069481"/>
                    <a:gd name="connsiteY8" fmla="*/ 18622 h 1111615"/>
                    <a:gd name="connsiteX0" fmla="*/ 105388 w 1065302"/>
                    <a:gd name="connsiteY0" fmla="*/ 18622 h 1111618"/>
                    <a:gd name="connsiteX1" fmla="*/ 853100 w 1065302"/>
                    <a:gd name="connsiteY1" fmla="*/ 16240 h 1111618"/>
                    <a:gd name="connsiteX2" fmla="*/ 1062650 w 1065302"/>
                    <a:gd name="connsiteY2" fmla="*/ 230553 h 1111618"/>
                    <a:gd name="connsiteX3" fmla="*/ 1065031 w 1065302"/>
                    <a:gd name="connsiteY3" fmla="*/ 1011603 h 1111618"/>
                    <a:gd name="connsiteX4" fmla="*/ 979306 w 1065302"/>
                    <a:gd name="connsiteY4" fmla="*/ 1106853 h 1111618"/>
                    <a:gd name="connsiteX5" fmla="*/ 98244 w 1065302"/>
                    <a:gd name="connsiteY5" fmla="*/ 1111615 h 1111618"/>
                    <a:gd name="connsiteX6" fmla="*/ 14900 w 1065302"/>
                    <a:gd name="connsiteY6" fmla="*/ 1023509 h 1111618"/>
                    <a:gd name="connsiteX7" fmla="*/ 5375 w 1065302"/>
                    <a:gd name="connsiteY7" fmla="*/ 97203 h 1111618"/>
                    <a:gd name="connsiteX8" fmla="*/ 105388 w 1065302"/>
                    <a:gd name="connsiteY8" fmla="*/ 18622 h 1111618"/>
                    <a:gd name="connsiteX0" fmla="*/ 105388 w 1065302"/>
                    <a:gd name="connsiteY0" fmla="*/ 18622 h 1111618"/>
                    <a:gd name="connsiteX1" fmla="*/ 853100 w 1065302"/>
                    <a:gd name="connsiteY1" fmla="*/ 16240 h 1111618"/>
                    <a:gd name="connsiteX2" fmla="*/ 1062650 w 1065302"/>
                    <a:gd name="connsiteY2" fmla="*/ 230553 h 1111618"/>
                    <a:gd name="connsiteX3" fmla="*/ 1065031 w 1065302"/>
                    <a:gd name="connsiteY3" fmla="*/ 1011603 h 1111618"/>
                    <a:gd name="connsiteX4" fmla="*/ 979306 w 1065302"/>
                    <a:gd name="connsiteY4" fmla="*/ 1106853 h 1111618"/>
                    <a:gd name="connsiteX5" fmla="*/ 98244 w 1065302"/>
                    <a:gd name="connsiteY5" fmla="*/ 1111615 h 1111618"/>
                    <a:gd name="connsiteX6" fmla="*/ 14900 w 1065302"/>
                    <a:gd name="connsiteY6" fmla="*/ 1023509 h 1111618"/>
                    <a:gd name="connsiteX7" fmla="*/ 5375 w 1065302"/>
                    <a:gd name="connsiteY7" fmla="*/ 97203 h 1111618"/>
                    <a:gd name="connsiteX8" fmla="*/ 105388 w 1065302"/>
                    <a:gd name="connsiteY8" fmla="*/ 18622 h 1111618"/>
                    <a:gd name="connsiteX0" fmla="*/ 107386 w 1067300"/>
                    <a:gd name="connsiteY0" fmla="*/ 18966 h 1111962"/>
                    <a:gd name="connsiteX1" fmla="*/ 855098 w 1067300"/>
                    <a:gd name="connsiteY1" fmla="*/ 16584 h 1111962"/>
                    <a:gd name="connsiteX2" fmla="*/ 1064648 w 1067300"/>
                    <a:gd name="connsiteY2" fmla="*/ 230897 h 1111962"/>
                    <a:gd name="connsiteX3" fmla="*/ 1067029 w 1067300"/>
                    <a:gd name="connsiteY3" fmla="*/ 1011947 h 1111962"/>
                    <a:gd name="connsiteX4" fmla="*/ 981304 w 1067300"/>
                    <a:gd name="connsiteY4" fmla="*/ 1107197 h 1111962"/>
                    <a:gd name="connsiteX5" fmla="*/ 100242 w 1067300"/>
                    <a:gd name="connsiteY5" fmla="*/ 1111959 h 1111962"/>
                    <a:gd name="connsiteX6" fmla="*/ 16898 w 1067300"/>
                    <a:gd name="connsiteY6" fmla="*/ 1023853 h 1111962"/>
                    <a:gd name="connsiteX7" fmla="*/ 7373 w 1067300"/>
                    <a:gd name="connsiteY7" fmla="*/ 97547 h 1111962"/>
                    <a:gd name="connsiteX8" fmla="*/ 107386 w 1067300"/>
                    <a:gd name="connsiteY8" fmla="*/ 18966 h 1111962"/>
                    <a:gd name="connsiteX0" fmla="*/ 106336 w 1066250"/>
                    <a:gd name="connsiteY0" fmla="*/ 6580 h 1099576"/>
                    <a:gd name="connsiteX1" fmla="*/ 854048 w 1066250"/>
                    <a:gd name="connsiteY1" fmla="*/ 4198 h 1099576"/>
                    <a:gd name="connsiteX2" fmla="*/ 1063598 w 1066250"/>
                    <a:gd name="connsiteY2" fmla="*/ 218511 h 1099576"/>
                    <a:gd name="connsiteX3" fmla="*/ 1065979 w 1066250"/>
                    <a:gd name="connsiteY3" fmla="*/ 999561 h 1099576"/>
                    <a:gd name="connsiteX4" fmla="*/ 980254 w 1066250"/>
                    <a:gd name="connsiteY4" fmla="*/ 1094811 h 1099576"/>
                    <a:gd name="connsiteX5" fmla="*/ 99192 w 1066250"/>
                    <a:gd name="connsiteY5" fmla="*/ 1099573 h 1099576"/>
                    <a:gd name="connsiteX6" fmla="*/ 15848 w 1066250"/>
                    <a:gd name="connsiteY6" fmla="*/ 1011467 h 1099576"/>
                    <a:gd name="connsiteX7" fmla="*/ 6323 w 1066250"/>
                    <a:gd name="connsiteY7" fmla="*/ 85161 h 1099576"/>
                    <a:gd name="connsiteX8" fmla="*/ 106336 w 1066250"/>
                    <a:gd name="connsiteY8" fmla="*/ 6580 h 1099576"/>
                    <a:gd name="connsiteX0" fmla="*/ 106336 w 1066250"/>
                    <a:gd name="connsiteY0" fmla="*/ 6580 h 1099576"/>
                    <a:gd name="connsiteX1" fmla="*/ 854048 w 1066250"/>
                    <a:gd name="connsiteY1" fmla="*/ 4198 h 1099576"/>
                    <a:gd name="connsiteX2" fmla="*/ 1063598 w 1066250"/>
                    <a:gd name="connsiteY2" fmla="*/ 218511 h 1099576"/>
                    <a:gd name="connsiteX3" fmla="*/ 1065979 w 1066250"/>
                    <a:gd name="connsiteY3" fmla="*/ 999561 h 1099576"/>
                    <a:gd name="connsiteX4" fmla="*/ 980254 w 1066250"/>
                    <a:gd name="connsiteY4" fmla="*/ 1094811 h 1099576"/>
                    <a:gd name="connsiteX5" fmla="*/ 99192 w 1066250"/>
                    <a:gd name="connsiteY5" fmla="*/ 1099573 h 1099576"/>
                    <a:gd name="connsiteX6" fmla="*/ 15848 w 1066250"/>
                    <a:gd name="connsiteY6" fmla="*/ 1011467 h 1099576"/>
                    <a:gd name="connsiteX7" fmla="*/ 6323 w 1066250"/>
                    <a:gd name="connsiteY7" fmla="*/ 85161 h 1099576"/>
                    <a:gd name="connsiteX8" fmla="*/ 106336 w 1066250"/>
                    <a:gd name="connsiteY8" fmla="*/ 6580 h 1099576"/>
                    <a:gd name="connsiteX0" fmla="*/ 106500 w 1066414"/>
                    <a:gd name="connsiteY0" fmla="*/ 2382 h 1095378"/>
                    <a:gd name="connsiteX1" fmla="*/ 854212 w 1066414"/>
                    <a:gd name="connsiteY1" fmla="*/ 0 h 1095378"/>
                    <a:gd name="connsiteX2" fmla="*/ 1063762 w 1066414"/>
                    <a:gd name="connsiteY2" fmla="*/ 214313 h 1095378"/>
                    <a:gd name="connsiteX3" fmla="*/ 1066143 w 1066414"/>
                    <a:gd name="connsiteY3" fmla="*/ 995363 h 1095378"/>
                    <a:gd name="connsiteX4" fmla="*/ 980418 w 1066414"/>
                    <a:gd name="connsiteY4" fmla="*/ 1090613 h 1095378"/>
                    <a:gd name="connsiteX5" fmla="*/ 99356 w 1066414"/>
                    <a:gd name="connsiteY5" fmla="*/ 1095375 h 1095378"/>
                    <a:gd name="connsiteX6" fmla="*/ 16012 w 1066414"/>
                    <a:gd name="connsiteY6" fmla="*/ 1007269 h 1095378"/>
                    <a:gd name="connsiteX7" fmla="*/ 6487 w 1066414"/>
                    <a:gd name="connsiteY7" fmla="*/ 80963 h 1095378"/>
                    <a:gd name="connsiteX8" fmla="*/ 106500 w 1066414"/>
                    <a:gd name="connsiteY8" fmla="*/ 2382 h 1095378"/>
                    <a:gd name="connsiteX0" fmla="*/ 100062 w 1059976"/>
                    <a:gd name="connsiteY0" fmla="*/ 2382 h 1095378"/>
                    <a:gd name="connsiteX1" fmla="*/ 847774 w 1059976"/>
                    <a:gd name="connsiteY1" fmla="*/ 0 h 1095378"/>
                    <a:gd name="connsiteX2" fmla="*/ 1057324 w 1059976"/>
                    <a:gd name="connsiteY2" fmla="*/ 214313 h 1095378"/>
                    <a:gd name="connsiteX3" fmla="*/ 1059705 w 1059976"/>
                    <a:gd name="connsiteY3" fmla="*/ 995363 h 1095378"/>
                    <a:gd name="connsiteX4" fmla="*/ 973980 w 1059976"/>
                    <a:gd name="connsiteY4" fmla="*/ 1090613 h 1095378"/>
                    <a:gd name="connsiteX5" fmla="*/ 92918 w 1059976"/>
                    <a:gd name="connsiteY5" fmla="*/ 1095375 h 1095378"/>
                    <a:gd name="connsiteX6" fmla="*/ 9574 w 1059976"/>
                    <a:gd name="connsiteY6" fmla="*/ 1007269 h 1095378"/>
                    <a:gd name="connsiteX7" fmla="*/ 49 w 1059976"/>
                    <a:gd name="connsiteY7" fmla="*/ 80963 h 1095378"/>
                    <a:gd name="connsiteX8" fmla="*/ 100062 w 1059976"/>
                    <a:gd name="connsiteY8" fmla="*/ 2382 h 1095378"/>
                    <a:gd name="connsiteX0" fmla="*/ 102892 w 1062806"/>
                    <a:gd name="connsiteY0" fmla="*/ 6827 h 1119058"/>
                    <a:gd name="connsiteX1" fmla="*/ 850604 w 1062806"/>
                    <a:gd name="connsiteY1" fmla="*/ 4445 h 1119058"/>
                    <a:gd name="connsiteX2" fmla="*/ 1060154 w 1062806"/>
                    <a:gd name="connsiteY2" fmla="*/ 218758 h 1119058"/>
                    <a:gd name="connsiteX3" fmla="*/ 1062535 w 1062806"/>
                    <a:gd name="connsiteY3" fmla="*/ 999808 h 1119058"/>
                    <a:gd name="connsiteX4" fmla="*/ 976810 w 1062806"/>
                    <a:gd name="connsiteY4" fmla="*/ 1095058 h 1119058"/>
                    <a:gd name="connsiteX5" fmla="*/ 95748 w 1062806"/>
                    <a:gd name="connsiteY5" fmla="*/ 1099820 h 1119058"/>
                    <a:gd name="connsiteX6" fmla="*/ 12404 w 1062806"/>
                    <a:gd name="connsiteY6" fmla="*/ 1011714 h 1119058"/>
                    <a:gd name="connsiteX7" fmla="*/ 7642 w 1062806"/>
                    <a:gd name="connsiteY7" fmla="*/ 90170 h 1119058"/>
                    <a:gd name="connsiteX8" fmla="*/ 102892 w 1062806"/>
                    <a:gd name="connsiteY8" fmla="*/ 6827 h 1119058"/>
                    <a:gd name="connsiteX0" fmla="*/ 102227 w 1062141"/>
                    <a:gd name="connsiteY0" fmla="*/ 6827 h 1119058"/>
                    <a:gd name="connsiteX1" fmla="*/ 849939 w 1062141"/>
                    <a:gd name="connsiteY1" fmla="*/ 4445 h 1119058"/>
                    <a:gd name="connsiteX2" fmla="*/ 1059489 w 1062141"/>
                    <a:gd name="connsiteY2" fmla="*/ 218758 h 1119058"/>
                    <a:gd name="connsiteX3" fmla="*/ 1061870 w 1062141"/>
                    <a:gd name="connsiteY3" fmla="*/ 999808 h 1119058"/>
                    <a:gd name="connsiteX4" fmla="*/ 976145 w 1062141"/>
                    <a:gd name="connsiteY4" fmla="*/ 1095058 h 1119058"/>
                    <a:gd name="connsiteX5" fmla="*/ 95083 w 1062141"/>
                    <a:gd name="connsiteY5" fmla="*/ 1099820 h 1119058"/>
                    <a:gd name="connsiteX6" fmla="*/ 11739 w 1062141"/>
                    <a:gd name="connsiteY6" fmla="*/ 1011714 h 1119058"/>
                    <a:gd name="connsiteX7" fmla="*/ 6977 w 1062141"/>
                    <a:gd name="connsiteY7" fmla="*/ 90170 h 1119058"/>
                    <a:gd name="connsiteX8" fmla="*/ 102227 w 1062141"/>
                    <a:gd name="connsiteY8" fmla="*/ 6827 h 1119058"/>
                    <a:gd name="connsiteX0" fmla="*/ 102227 w 1062141"/>
                    <a:gd name="connsiteY0" fmla="*/ 6827 h 1099823"/>
                    <a:gd name="connsiteX1" fmla="*/ 849939 w 1062141"/>
                    <a:gd name="connsiteY1" fmla="*/ 4445 h 1099823"/>
                    <a:gd name="connsiteX2" fmla="*/ 1059489 w 1062141"/>
                    <a:gd name="connsiteY2" fmla="*/ 218758 h 1099823"/>
                    <a:gd name="connsiteX3" fmla="*/ 1061870 w 1062141"/>
                    <a:gd name="connsiteY3" fmla="*/ 999808 h 1099823"/>
                    <a:gd name="connsiteX4" fmla="*/ 976145 w 1062141"/>
                    <a:gd name="connsiteY4" fmla="*/ 1095058 h 1099823"/>
                    <a:gd name="connsiteX5" fmla="*/ 95083 w 1062141"/>
                    <a:gd name="connsiteY5" fmla="*/ 1099820 h 1099823"/>
                    <a:gd name="connsiteX6" fmla="*/ 11739 w 1062141"/>
                    <a:gd name="connsiteY6" fmla="*/ 1011714 h 1099823"/>
                    <a:gd name="connsiteX7" fmla="*/ 6977 w 1062141"/>
                    <a:gd name="connsiteY7" fmla="*/ 90170 h 1099823"/>
                    <a:gd name="connsiteX8" fmla="*/ 102227 w 1062141"/>
                    <a:gd name="connsiteY8" fmla="*/ 6827 h 1099823"/>
                    <a:gd name="connsiteX0" fmla="*/ 95251 w 1055165"/>
                    <a:gd name="connsiteY0" fmla="*/ 2382 h 1095378"/>
                    <a:gd name="connsiteX1" fmla="*/ 842963 w 1055165"/>
                    <a:gd name="connsiteY1" fmla="*/ 0 h 1095378"/>
                    <a:gd name="connsiteX2" fmla="*/ 1052513 w 1055165"/>
                    <a:gd name="connsiteY2" fmla="*/ 214313 h 1095378"/>
                    <a:gd name="connsiteX3" fmla="*/ 1054894 w 1055165"/>
                    <a:gd name="connsiteY3" fmla="*/ 995363 h 1095378"/>
                    <a:gd name="connsiteX4" fmla="*/ 969169 w 1055165"/>
                    <a:gd name="connsiteY4" fmla="*/ 1090613 h 1095378"/>
                    <a:gd name="connsiteX5" fmla="*/ 88107 w 1055165"/>
                    <a:gd name="connsiteY5" fmla="*/ 1095375 h 1095378"/>
                    <a:gd name="connsiteX6" fmla="*/ 4763 w 1055165"/>
                    <a:gd name="connsiteY6" fmla="*/ 1007269 h 1095378"/>
                    <a:gd name="connsiteX7" fmla="*/ 1 w 1055165"/>
                    <a:gd name="connsiteY7" fmla="*/ 85725 h 1095378"/>
                    <a:gd name="connsiteX8" fmla="*/ 95251 w 1055165"/>
                    <a:gd name="connsiteY8" fmla="*/ 2382 h 1095378"/>
                    <a:gd name="connsiteX0" fmla="*/ 95251 w 1055165"/>
                    <a:gd name="connsiteY0" fmla="*/ 3020 h 1096016"/>
                    <a:gd name="connsiteX1" fmla="*/ 842963 w 1055165"/>
                    <a:gd name="connsiteY1" fmla="*/ 638 h 1096016"/>
                    <a:gd name="connsiteX2" fmla="*/ 1052513 w 1055165"/>
                    <a:gd name="connsiteY2" fmla="*/ 214951 h 1096016"/>
                    <a:gd name="connsiteX3" fmla="*/ 1054894 w 1055165"/>
                    <a:gd name="connsiteY3" fmla="*/ 996001 h 1096016"/>
                    <a:gd name="connsiteX4" fmla="*/ 969169 w 1055165"/>
                    <a:gd name="connsiteY4" fmla="*/ 1091251 h 1096016"/>
                    <a:gd name="connsiteX5" fmla="*/ 88107 w 1055165"/>
                    <a:gd name="connsiteY5" fmla="*/ 1096013 h 1096016"/>
                    <a:gd name="connsiteX6" fmla="*/ 4763 w 1055165"/>
                    <a:gd name="connsiteY6" fmla="*/ 1007907 h 1096016"/>
                    <a:gd name="connsiteX7" fmla="*/ 1 w 1055165"/>
                    <a:gd name="connsiteY7" fmla="*/ 86363 h 1096016"/>
                    <a:gd name="connsiteX8" fmla="*/ 95251 w 1055165"/>
                    <a:gd name="connsiteY8" fmla="*/ 3020 h 1096016"/>
                    <a:gd name="connsiteX0" fmla="*/ 101108 w 1061022"/>
                    <a:gd name="connsiteY0" fmla="*/ 21764 h 1112378"/>
                    <a:gd name="connsiteX1" fmla="*/ 848820 w 1061022"/>
                    <a:gd name="connsiteY1" fmla="*/ 17000 h 1112378"/>
                    <a:gd name="connsiteX2" fmla="*/ 1058370 w 1061022"/>
                    <a:gd name="connsiteY2" fmla="*/ 231313 h 1112378"/>
                    <a:gd name="connsiteX3" fmla="*/ 1060751 w 1061022"/>
                    <a:gd name="connsiteY3" fmla="*/ 1012363 h 1112378"/>
                    <a:gd name="connsiteX4" fmla="*/ 975026 w 1061022"/>
                    <a:gd name="connsiteY4" fmla="*/ 1107613 h 1112378"/>
                    <a:gd name="connsiteX5" fmla="*/ 93964 w 1061022"/>
                    <a:gd name="connsiteY5" fmla="*/ 1112375 h 1112378"/>
                    <a:gd name="connsiteX6" fmla="*/ 10620 w 1061022"/>
                    <a:gd name="connsiteY6" fmla="*/ 1024269 h 1112378"/>
                    <a:gd name="connsiteX7" fmla="*/ 5858 w 1061022"/>
                    <a:gd name="connsiteY7" fmla="*/ 102725 h 1112378"/>
                    <a:gd name="connsiteX8" fmla="*/ 101108 w 1061022"/>
                    <a:gd name="connsiteY8" fmla="*/ 21764 h 1112378"/>
                    <a:gd name="connsiteX0" fmla="*/ 95292 w 1055206"/>
                    <a:gd name="connsiteY0" fmla="*/ 22021 h 1112635"/>
                    <a:gd name="connsiteX1" fmla="*/ 843004 w 1055206"/>
                    <a:gd name="connsiteY1" fmla="*/ 17257 h 1112635"/>
                    <a:gd name="connsiteX2" fmla="*/ 1052554 w 1055206"/>
                    <a:gd name="connsiteY2" fmla="*/ 231570 h 1112635"/>
                    <a:gd name="connsiteX3" fmla="*/ 1054935 w 1055206"/>
                    <a:gd name="connsiteY3" fmla="*/ 1012620 h 1112635"/>
                    <a:gd name="connsiteX4" fmla="*/ 969210 w 1055206"/>
                    <a:gd name="connsiteY4" fmla="*/ 1107870 h 1112635"/>
                    <a:gd name="connsiteX5" fmla="*/ 88148 w 1055206"/>
                    <a:gd name="connsiteY5" fmla="*/ 1112632 h 1112635"/>
                    <a:gd name="connsiteX6" fmla="*/ 4804 w 1055206"/>
                    <a:gd name="connsiteY6" fmla="*/ 1024526 h 1112635"/>
                    <a:gd name="connsiteX7" fmla="*/ 42 w 1055206"/>
                    <a:gd name="connsiteY7" fmla="*/ 102982 h 1112635"/>
                    <a:gd name="connsiteX8" fmla="*/ 95292 w 1055206"/>
                    <a:gd name="connsiteY8" fmla="*/ 22021 h 1112635"/>
                    <a:gd name="connsiteX0" fmla="*/ 95292 w 1055206"/>
                    <a:gd name="connsiteY0" fmla="*/ 4764 h 1095378"/>
                    <a:gd name="connsiteX1" fmla="*/ 843004 w 1055206"/>
                    <a:gd name="connsiteY1" fmla="*/ 0 h 1095378"/>
                    <a:gd name="connsiteX2" fmla="*/ 1052554 w 1055206"/>
                    <a:gd name="connsiteY2" fmla="*/ 214313 h 1095378"/>
                    <a:gd name="connsiteX3" fmla="*/ 1054935 w 1055206"/>
                    <a:gd name="connsiteY3" fmla="*/ 995363 h 1095378"/>
                    <a:gd name="connsiteX4" fmla="*/ 969210 w 1055206"/>
                    <a:gd name="connsiteY4" fmla="*/ 1090613 h 1095378"/>
                    <a:gd name="connsiteX5" fmla="*/ 88148 w 1055206"/>
                    <a:gd name="connsiteY5" fmla="*/ 1095375 h 1095378"/>
                    <a:gd name="connsiteX6" fmla="*/ 4804 w 1055206"/>
                    <a:gd name="connsiteY6" fmla="*/ 1007269 h 1095378"/>
                    <a:gd name="connsiteX7" fmla="*/ 42 w 1055206"/>
                    <a:gd name="connsiteY7" fmla="*/ 85725 h 1095378"/>
                    <a:gd name="connsiteX8" fmla="*/ 95292 w 1055206"/>
                    <a:gd name="connsiteY8" fmla="*/ 4764 h 109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206" h="1095378">
                      <a:moveTo>
                        <a:pt x="95292" y="4764"/>
                      </a:moveTo>
                      <a:cubicBezTo>
                        <a:pt x="346910" y="-793"/>
                        <a:pt x="593767" y="794"/>
                        <a:pt x="843004" y="0"/>
                      </a:cubicBezTo>
                      <a:cubicBezTo>
                        <a:pt x="962066" y="111522"/>
                        <a:pt x="941032" y="98426"/>
                        <a:pt x="1052554" y="214313"/>
                      </a:cubicBezTo>
                      <a:cubicBezTo>
                        <a:pt x="1056920" y="404019"/>
                        <a:pt x="1054467" y="727870"/>
                        <a:pt x="1054935" y="995363"/>
                      </a:cubicBezTo>
                      <a:cubicBezTo>
                        <a:pt x="1055053" y="1062833"/>
                        <a:pt x="1042234" y="1090218"/>
                        <a:pt x="969210" y="1090613"/>
                      </a:cubicBezTo>
                      <a:lnTo>
                        <a:pt x="88148" y="1095375"/>
                      </a:lnTo>
                      <a:cubicBezTo>
                        <a:pt x="29808" y="1095772"/>
                        <a:pt x="5200" y="1063626"/>
                        <a:pt x="4804" y="1007269"/>
                      </a:cubicBezTo>
                      <a:cubicBezTo>
                        <a:pt x="3617" y="838359"/>
                        <a:pt x="3715" y="252776"/>
                        <a:pt x="42" y="85725"/>
                      </a:cubicBezTo>
                      <a:cubicBezTo>
                        <a:pt x="-1552" y="13219"/>
                        <a:pt x="42918" y="5921"/>
                        <a:pt x="95292" y="4764"/>
                      </a:cubicBezTo>
                      <a:close/>
                    </a:path>
                  </a:pathLst>
                </a:custGeom>
                <a:solidFill>
                  <a:schemeClr val="bg2">
                    <a:alpha val="7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127" name="Freeform 126"/>
                <p:cNvSpPr/>
                <p:nvPr/>
              </p:nvSpPr>
              <p:spPr>
                <a:xfrm>
                  <a:off x="2834850" y="5077457"/>
                  <a:ext cx="81082" cy="83646"/>
                </a:xfrm>
                <a:custGeom>
                  <a:avLst/>
                  <a:gdLst>
                    <a:gd name="connsiteX0" fmla="*/ 25033 w 236964"/>
                    <a:gd name="connsiteY0" fmla="*/ 16 h 240275"/>
                    <a:gd name="connsiteX1" fmla="*/ 236964 w 236964"/>
                    <a:gd name="connsiteY1" fmla="*/ 219091 h 240275"/>
                    <a:gd name="connsiteX2" fmla="*/ 27414 w 236964"/>
                    <a:gd name="connsiteY2" fmla="*/ 207185 h 240275"/>
                    <a:gd name="connsiteX3" fmla="*/ 25033 w 236964"/>
                    <a:gd name="connsiteY3" fmla="*/ 16 h 240275"/>
                    <a:gd name="connsiteX0" fmla="*/ 25033 w 236964"/>
                    <a:gd name="connsiteY0" fmla="*/ 16 h 240275"/>
                    <a:gd name="connsiteX1" fmla="*/ 236964 w 236964"/>
                    <a:gd name="connsiteY1" fmla="*/ 219091 h 240275"/>
                    <a:gd name="connsiteX2" fmla="*/ 27414 w 236964"/>
                    <a:gd name="connsiteY2" fmla="*/ 207185 h 240275"/>
                    <a:gd name="connsiteX3" fmla="*/ 25033 w 236964"/>
                    <a:gd name="connsiteY3" fmla="*/ 16 h 240275"/>
                    <a:gd name="connsiteX0" fmla="*/ 25033 w 236965"/>
                    <a:gd name="connsiteY0" fmla="*/ 16 h 232319"/>
                    <a:gd name="connsiteX1" fmla="*/ 236964 w 236965"/>
                    <a:gd name="connsiteY1" fmla="*/ 219091 h 232319"/>
                    <a:gd name="connsiteX2" fmla="*/ 27414 w 236965"/>
                    <a:gd name="connsiteY2" fmla="*/ 207185 h 232319"/>
                    <a:gd name="connsiteX3" fmla="*/ 25033 w 236965"/>
                    <a:gd name="connsiteY3" fmla="*/ 16 h 232319"/>
                    <a:gd name="connsiteX0" fmla="*/ 25033 w 236965"/>
                    <a:gd name="connsiteY0" fmla="*/ 1 h 234422"/>
                    <a:gd name="connsiteX1" fmla="*/ 236964 w 236965"/>
                    <a:gd name="connsiteY1" fmla="*/ 219076 h 234422"/>
                    <a:gd name="connsiteX2" fmla="*/ 27414 w 236965"/>
                    <a:gd name="connsiteY2" fmla="*/ 216695 h 234422"/>
                    <a:gd name="connsiteX3" fmla="*/ 25033 w 236965"/>
                    <a:gd name="connsiteY3" fmla="*/ 1 h 234422"/>
                    <a:gd name="connsiteX0" fmla="*/ 25033 w 236965"/>
                    <a:gd name="connsiteY0" fmla="*/ 1 h 234422"/>
                    <a:gd name="connsiteX1" fmla="*/ 236964 w 236965"/>
                    <a:gd name="connsiteY1" fmla="*/ 219076 h 234422"/>
                    <a:gd name="connsiteX2" fmla="*/ 27414 w 236965"/>
                    <a:gd name="connsiteY2" fmla="*/ 216695 h 234422"/>
                    <a:gd name="connsiteX3" fmla="*/ 25033 w 236965"/>
                    <a:gd name="connsiteY3" fmla="*/ 1 h 234422"/>
                    <a:gd name="connsiteX0" fmla="*/ 25033 w 236964"/>
                    <a:gd name="connsiteY0" fmla="*/ 1 h 219076"/>
                    <a:gd name="connsiteX1" fmla="*/ 236964 w 236964"/>
                    <a:gd name="connsiteY1" fmla="*/ 219076 h 219076"/>
                    <a:gd name="connsiteX2" fmla="*/ 27414 w 236964"/>
                    <a:gd name="connsiteY2" fmla="*/ 216695 h 219076"/>
                    <a:gd name="connsiteX3" fmla="*/ 25033 w 236964"/>
                    <a:gd name="connsiteY3" fmla="*/ 1 h 219076"/>
                    <a:gd name="connsiteX0" fmla="*/ 25033 w 236964"/>
                    <a:gd name="connsiteY0" fmla="*/ 1 h 219076"/>
                    <a:gd name="connsiteX1" fmla="*/ 236964 w 236964"/>
                    <a:gd name="connsiteY1" fmla="*/ 219076 h 219076"/>
                    <a:gd name="connsiteX2" fmla="*/ 27414 w 236964"/>
                    <a:gd name="connsiteY2" fmla="*/ 216695 h 219076"/>
                    <a:gd name="connsiteX3" fmla="*/ 25033 w 236964"/>
                    <a:gd name="connsiteY3" fmla="*/ 1 h 219076"/>
                    <a:gd name="connsiteX0" fmla="*/ 25033 w 236964"/>
                    <a:gd name="connsiteY0" fmla="*/ 1 h 219076"/>
                    <a:gd name="connsiteX1" fmla="*/ 236964 w 236964"/>
                    <a:gd name="connsiteY1" fmla="*/ 219076 h 219076"/>
                    <a:gd name="connsiteX2" fmla="*/ 27414 w 236964"/>
                    <a:gd name="connsiteY2" fmla="*/ 216695 h 219076"/>
                    <a:gd name="connsiteX3" fmla="*/ 25033 w 236964"/>
                    <a:gd name="connsiteY3" fmla="*/ 1 h 219076"/>
                    <a:gd name="connsiteX0" fmla="*/ 13504 w 225435"/>
                    <a:gd name="connsiteY0" fmla="*/ 0 h 219075"/>
                    <a:gd name="connsiteX1" fmla="*/ 225435 w 225435"/>
                    <a:gd name="connsiteY1" fmla="*/ 219075 h 219075"/>
                    <a:gd name="connsiteX2" fmla="*/ 15885 w 225435"/>
                    <a:gd name="connsiteY2" fmla="*/ 216694 h 219075"/>
                    <a:gd name="connsiteX3" fmla="*/ 13504 w 225435"/>
                    <a:gd name="connsiteY3" fmla="*/ 0 h 219075"/>
                    <a:gd name="connsiteX0" fmla="*/ 13504 w 225435"/>
                    <a:gd name="connsiteY0" fmla="*/ 0 h 219075"/>
                    <a:gd name="connsiteX1" fmla="*/ 225435 w 225435"/>
                    <a:gd name="connsiteY1" fmla="*/ 219075 h 219075"/>
                    <a:gd name="connsiteX2" fmla="*/ 15885 w 225435"/>
                    <a:gd name="connsiteY2" fmla="*/ 216694 h 219075"/>
                    <a:gd name="connsiteX3" fmla="*/ 13504 w 225435"/>
                    <a:gd name="connsiteY3" fmla="*/ 0 h 219075"/>
                    <a:gd name="connsiteX0" fmla="*/ 0 w 211931"/>
                    <a:gd name="connsiteY0" fmla="*/ 0 h 219075"/>
                    <a:gd name="connsiteX1" fmla="*/ 211931 w 211931"/>
                    <a:gd name="connsiteY1" fmla="*/ 219075 h 219075"/>
                    <a:gd name="connsiteX2" fmla="*/ 2381 w 211931"/>
                    <a:gd name="connsiteY2" fmla="*/ 216694 h 219075"/>
                    <a:gd name="connsiteX3" fmla="*/ 0 w 211931"/>
                    <a:gd name="connsiteY3" fmla="*/ 0 h 219075"/>
                    <a:gd name="connsiteX0" fmla="*/ 0 w 211931"/>
                    <a:gd name="connsiteY0" fmla="*/ 0 h 211932"/>
                    <a:gd name="connsiteX1" fmla="*/ 211931 w 211931"/>
                    <a:gd name="connsiteY1" fmla="*/ 211932 h 211932"/>
                    <a:gd name="connsiteX2" fmla="*/ 2381 w 211931"/>
                    <a:gd name="connsiteY2" fmla="*/ 209551 h 211932"/>
                    <a:gd name="connsiteX3" fmla="*/ 0 w 211931"/>
                    <a:gd name="connsiteY3" fmla="*/ 0 h 211932"/>
                    <a:gd name="connsiteX0" fmla="*/ 0 w 211931"/>
                    <a:gd name="connsiteY0" fmla="*/ 0 h 219076"/>
                    <a:gd name="connsiteX1" fmla="*/ 211931 w 211931"/>
                    <a:gd name="connsiteY1" fmla="*/ 219076 h 219076"/>
                    <a:gd name="connsiteX2" fmla="*/ 2381 w 211931"/>
                    <a:gd name="connsiteY2" fmla="*/ 216695 h 219076"/>
                    <a:gd name="connsiteX3" fmla="*/ 0 w 211931"/>
                    <a:gd name="connsiteY3" fmla="*/ 0 h 219076"/>
                    <a:gd name="connsiteX0" fmla="*/ 504 w 210054"/>
                    <a:gd name="connsiteY0" fmla="*/ 0 h 190501"/>
                    <a:gd name="connsiteX1" fmla="*/ 210054 w 210054"/>
                    <a:gd name="connsiteY1" fmla="*/ 190501 h 190501"/>
                    <a:gd name="connsiteX2" fmla="*/ 504 w 210054"/>
                    <a:gd name="connsiteY2" fmla="*/ 188120 h 190501"/>
                    <a:gd name="connsiteX3" fmla="*/ 504 w 210054"/>
                    <a:gd name="connsiteY3" fmla="*/ 0 h 190501"/>
                    <a:gd name="connsiteX0" fmla="*/ 504 w 210054"/>
                    <a:gd name="connsiteY0" fmla="*/ 0 h 211932"/>
                    <a:gd name="connsiteX1" fmla="*/ 210054 w 210054"/>
                    <a:gd name="connsiteY1" fmla="*/ 211932 h 211932"/>
                    <a:gd name="connsiteX2" fmla="*/ 504 w 210054"/>
                    <a:gd name="connsiteY2" fmla="*/ 209551 h 211932"/>
                    <a:gd name="connsiteX3" fmla="*/ 504 w 210054"/>
                    <a:gd name="connsiteY3" fmla="*/ 0 h 211932"/>
                  </a:gdLst>
                  <a:ahLst/>
                  <a:cxnLst>
                    <a:cxn ang="0">
                      <a:pos x="connsiteX0" y="connsiteY0"/>
                    </a:cxn>
                    <a:cxn ang="0">
                      <a:pos x="connsiteX1" y="connsiteY1"/>
                    </a:cxn>
                    <a:cxn ang="0">
                      <a:pos x="connsiteX2" y="connsiteY2"/>
                    </a:cxn>
                    <a:cxn ang="0">
                      <a:pos x="connsiteX3" y="connsiteY3"/>
                    </a:cxn>
                  </a:cxnLst>
                  <a:rect l="l" t="t" r="r" b="b"/>
                  <a:pathLst>
                    <a:path w="210054" h="211932">
                      <a:moveTo>
                        <a:pt x="504" y="0"/>
                      </a:moveTo>
                      <a:cubicBezTo>
                        <a:pt x="97341" y="90884"/>
                        <a:pt x="104882" y="86916"/>
                        <a:pt x="210054" y="211932"/>
                      </a:cubicBezTo>
                      <a:lnTo>
                        <a:pt x="504" y="209551"/>
                      </a:lnTo>
                      <a:cubicBezTo>
                        <a:pt x="-1083" y="113903"/>
                        <a:pt x="1694" y="108347"/>
                        <a:pt x="504" y="0"/>
                      </a:cubicBezTo>
                      <a:close/>
                    </a:path>
                  </a:pathLst>
                </a:custGeom>
                <a:solidFill>
                  <a:schemeClr val="accent6">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grpSp>
          <p:grpSp>
            <p:nvGrpSpPr>
              <p:cNvPr id="128" name="Group 127"/>
              <p:cNvGrpSpPr/>
              <p:nvPr/>
            </p:nvGrpSpPr>
            <p:grpSpPr>
              <a:xfrm>
                <a:off x="3112835" y="5521934"/>
                <a:ext cx="197466" cy="204985"/>
                <a:chOff x="2508715" y="5073276"/>
                <a:chExt cx="407320" cy="422828"/>
              </a:xfrm>
            </p:grpSpPr>
            <p:sp>
              <p:nvSpPr>
                <p:cNvPr id="129" name="Freeform 128"/>
                <p:cNvSpPr/>
                <p:nvPr/>
              </p:nvSpPr>
              <p:spPr>
                <a:xfrm>
                  <a:off x="2508715" y="5073276"/>
                  <a:ext cx="407320" cy="422828"/>
                </a:xfrm>
                <a:custGeom>
                  <a:avLst/>
                  <a:gdLst>
                    <a:gd name="connsiteX0" fmla="*/ 108775 w 1086180"/>
                    <a:gd name="connsiteY0" fmla="*/ 20715 h 1127873"/>
                    <a:gd name="connsiteX1" fmla="*/ 856487 w 1086180"/>
                    <a:gd name="connsiteY1" fmla="*/ 18333 h 1127873"/>
                    <a:gd name="connsiteX2" fmla="*/ 1066037 w 1086180"/>
                    <a:gd name="connsiteY2" fmla="*/ 232646 h 1127873"/>
                    <a:gd name="connsiteX3" fmla="*/ 1068418 w 1086180"/>
                    <a:gd name="connsiteY3" fmla="*/ 1013696 h 1127873"/>
                    <a:gd name="connsiteX4" fmla="*/ 982693 w 1086180"/>
                    <a:gd name="connsiteY4" fmla="*/ 1108946 h 1127873"/>
                    <a:gd name="connsiteX5" fmla="*/ 101631 w 1086180"/>
                    <a:gd name="connsiteY5" fmla="*/ 1113708 h 1127873"/>
                    <a:gd name="connsiteX6" fmla="*/ 18287 w 1086180"/>
                    <a:gd name="connsiteY6" fmla="*/ 1025602 h 1127873"/>
                    <a:gd name="connsiteX7" fmla="*/ 8762 w 1086180"/>
                    <a:gd name="connsiteY7" fmla="*/ 99296 h 1127873"/>
                    <a:gd name="connsiteX8" fmla="*/ 108775 w 1086180"/>
                    <a:gd name="connsiteY8" fmla="*/ 20715 h 1127873"/>
                    <a:gd name="connsiteX0" fmla="*/ 108775 w 1086180"/>
                    <a:gd name="connsiteY0" fmla="*/ 20715 h 1127873"/>
                    <a:gd name="connsiteX1" fmla="*/ 856487 w 1086180"/>
                    <a:gd name="connsiteY1" fmla="*/ 18333 h 1127873"/>
                    <a:gd name="connsiteX2" fmla="*/ 1066037 w 1086180"/>
                    <a:gd name="connsiteY2" fmla="*/ 232646 h 1127873"/>
                    <a:gd name="connsiteX3" fmla="*/ 1068418 w 1086180"/>
                    <a:gd name="connsiteY3" fmla="*/ 1013696 h 1127873"/>
                    <a:gd name="connsiteX4" fmla="*/ 982693 w 1086180"/>
                    <a:gd name="connsiteY4" fmla="*/ 1108946 h 1127873"/>
                    <a:gd name="connsiteX5" fmla="*/ 101631 w 1086180"/>
                    <a:gd name="connsiteY5" fmla="*/ 1113708 h 1127873"/>
                    <a:gd name="connsiteX6" fmla="*/ 18287 w 1086180"/>
                    <a:gd name="connsiteY6" fmla="*/ 1025602 h 1127873"/>
                    <a:gd name="connsiteX7" fmla="*/ 8762 w 1086180"/>
                    <a:gd name="connsiteY7" fmla="*/ 99296 h 1127873"/>
                    <a:gd name="connsiteX8" fmla="*/ 108775 w 1086180"/>
                    <a:gd name="connsiteY8" fmla="*/ 20715 h 1127873"/>
                    <a:gd name="connsiteX0" fmla="*/ 108775 w 1086180"/>
                    <a:gd name="connsiteY0" fmla="*/ 20715 h 1127873"/>
                    <a:gd name="connsiteX1" fmla="*/ 856487 w 1086180"/>
                    <a:gd name="connsiteY1" fmla="*/ 18333 h 1127873"/>
                    <a:gd name="connsiteX2" fmla="*/ 1066037 w 1086180"/>
                    <a:gd name="connsiteY2" fmla="*/ 232646 h 1127873"/>
                    <a:gd name="connsiteX3" fmla="*/ 1068418 w 1086180"/>
                    <a:gd name="connsiteY3" fmla="*/ 1013696 h 1127873"/>
                    <a:gd name="connsiteX4" fmla="*/ 982693 w 1086180"/>
                    <a:gd name="connsiteY4" fmla="*/ 1108946 h 1127873"/>
                    <a:gd name="connsiteX5" fmla="*/ 101631 w 1086180"/>
                    <a:gd name="connsiteY5" fmla="*/ 1113708 h 1127873"/>
                    <a:gd name="connsiteX6" fmla="*/ 18287 w 1086180"/>
                    <a:gd name="connsiteY6" fmla="*/ 1025602 h 1127873"/>
                    <a:gd name="connsiteX7" fmla="*/ 8762 w 1086180"/>
                    <a:gd name="connsiteY7" fmla="*/ 99296 h 1127873"/>
                    <a:gd name="connsiteX8" fmla="*/ 108775 w 1086180"/>
                    <a:gd name="connsiteY8" fmla="*/ 20715 h 1127873"/>
                    <a:gd name="connsiteX0" fmla="*/ 108775 w 1086180"/>
                    <a:gd name="connsiteY0" fmla="*/ 18622 h 1125780"/>
                    <a:gd name="connsiteX1" fmla="*/ 856487 w 1086180"/>
                    <a:gd name="connsiteY1" fmla="*/ 16240 h 1125780"/>
                    <a:gd name="connsiteX2" fmla="*/ 1066037 w 1086180"/>
                    <a:gd name="connsiteY2" fmla="*/ 230553 h 1125780"/>
                    <a:gd name="connsiteX3" fmla="*/ 1068418 w 1086180"/>
                    <a:gd name="connsiteY3" fmla="*/ 1011603 h 1125780"/>
                    <a:gd name="connsiteX4" fmla="*/ 982693 w 1086180"/>
                    <a:gd name="connsiteY4" fmla="*/ 1106853 h 1125780"/>
                    <a:gd name="connsiteX5" fmla="*/ 101631 w 1086180"/>
                    <a:gd name="connsiteY5" fmla="*/ 1111615 h 1125780"/>
                    <a:gd name="connsiteX6" fmla="*/ 18287 w 1086180"/>
                    <a:gd name="connsiteY6" fmla="*/ 1023509 h 1125780"/>
                    <a:gd name="connsiteX7" fmla="*/ 8762 w 1086180"/>
                    <a:gd name="connsiteY7" fmla="*/ 97203 h 1125780"/>
                    <a:gd name="connsiteX8" fmla="*/ 108775 w 1086180"/>
                    <a:gd name="connsiteY8" fmla="*/ 18622 h 1125780"/>
                    <a:gd name="connsiteX0" fmla="*/ 108775 w 1086180"/>
                    <a:gd name="connsiteY0" fmla="*/ 18622 h 1125780"/>
                    <a:gd name="connsiteX1" fmla="*/ 856487 w 1086180"/>
                    <a:gd name="connsiteY1" fmla="*/ 16240 h 1125780"/>
                    <a:gd name="connsiteX2" fmla="*/ 1066037 w 1086180"/>
                    <a:gd name="connsiteY2" fmla="*/ 230553 h 1125780"/>
                    <a:gd name="connsiteX3" fmla="*/ 1068418 w 1086180"/>
                    <a:gd name="connsiteY3" fmla="*/ 1011603 h 1125780"/>
                    <a:gd name="connsiteX4" fmla="*/ 982693 w 1086180"/>
                    <a:gd name="connsiteY4" fmla="*/ 1106853 h 1125780"/>
                    <a:gd name="connsiteX5" fmla="*/ 101631 w 1086180"/>
                    <a:gd name="connsiteY5" fmla="*/ 1111615 h 1125780"/>
                    <a:gd name="connsiteX6" fmla="*/ 18287 w 1086180"/>
                    <a:gd name="connsiteY6" fmla="*/ 1023509 h 1125780"/>
                    <a:gd name="connsiteX7" fmla="*/ 8762 w 1086180"/>
                    <a:gd name="connsiteY7" fmla="*/ 97203 h 1125780"/>
                    <a:gd name="connsiteX8" fmla="*/ 108775 w 1086180"/>
                    <a:gd name="connsiteY8" fmla="*/ 18622 h 1125780"/>
                    <a:gd name="connsiteX0" fmla="*/ 108775 w 1086180"/>
                    <a:gd name="connsiteY0" fmla="*/ 18622 h 1125780"/>
                    <a:gd name="connsiteX1" fmla="*/ 856487 w 1086180"/>
                    <a:gd name="connsiteY1" fmla="*/ 16240 h 1125780"/>
                    <a:gd name="connsiteX2" fmla="*/ 1066037 w 1086180"/>
                    <a:gd name="connsiteY2" fmla="*/ 230553 h 1125780"/>
                    <a:gd name="connsiteX3" fmla="*/ 1068418 w 1086180"/>
                    <a:gd name="connsiteY3" fmla="*/ 1011603 h 1125780"/>
                    <a:gd name="connsiteX4" fmla="*/ 982693 w 1086180"/>
                    <a:gd name="connsiteY4" fmla="*/ 1106853 h 1125780"/>
                    <a:gd name="connsiteX5" fmla="*/ 101631 w 1086180"/>
                    <a:gd name="connsiteY5" fmla="*/ 1111615 h 1125780"/>
                    <a:gd name="connsiteX6" fmla="*/ 18287 w 1086180"/>
                    <a:gd name="connsiteY6" fmla="*/ 1023509 h 1125780"/>
                    <a:gd name="connsiteX7" fmla="*/ 8762 w 1086180"/>
                    <a:gd name="connsiteY7" fmla="*/ 97203 h 1125780"/>
                    <a:gd name="connsiteX8" fmla="*/ 108775 w 1086180"/>
                    <a:gd name="connsiteY8" fmla="*/ 18622 h 1125780"/>
                    <a:gd name="connsiteX0" fmla="*/ 108775 w 1086180"/>
                    <a:gd name="connsiteY0" fmla="*/ 18622 h 1125780"/>
                    <a:gd name="connsiteX1" fmla="*/ 856487 w 1086180"/>
                    <a:gd name="connsiteY1" fmla="*/ 16240 h 1125780"/>
                    <a:gd name="connsiteX2" fmla="*/ 1066037 w 1086180"/>
                    <a:gd name="connsiteY2" fmla="*/ 230553 h 1125780"/>
                    <a:gd name="connsiteX3" fmla="*/ 1068418 w 1086180"/>
                    <a:gd name="connsiteY3" fmla="*/ 1011603 h 1125780"/>
                    <a:gd name="connsiteX4" fmla="*/ 982693 w 1086180"/>
                    <a:gd name="connsiteY4" fmla="*/ 1106853 h 1125780"/>
                    <a:gd name="connsiteX5" fmla="*/ 101631 w 1086180"/>
                    <a:gd name="connsiteY5" fmla="*/ 1111615 h 1125780"/>
                    <a:gd name="connsiteX6" fmla="*/ 18287 w 1086180"/>
                    <a:gd name="connsiteY6" fmla="*/ 1023509 h 1125780"/>
                    <a:gd name="connsiteX7" fmla="*/ 8762 w 1086180"/>
                    <a:gd name="connsiteY7" fmla="*/ 97203 h 1125780"/>
                    <a:gd name="connsiteX8" fmla="*/ 108775 w 1086180"/>
                    <a:gd name="connsiteY8" fmla="*/ 18622 h 1125780"/>
                    <a:gd name="connsiteX0" fmla="*/ 108775 w 1080778"/>
                    <a:gd name="connsiteY0" fmla="*/ 18622 h 1125780"/>
                    <a:gd name="connsiteX1" fmla="*/ 856487 w 1080778"/>
                    <a:gd name="connsiteY1" fmla="*/ 16240 h 1125780"/>
                    <a:gd name="connsiteX2" fmla="*/ 1066037 w 1080778"/>
                    <a:gd name="connsiteY2" fmla="*/ 230553 h 1125780"/>
                    <a:gd name="connsiteX3" fmla="*/ 1068418 w 1080778"/>
                    <a:gd name="connsiteY3" fmla="*/ 1011603 h 1125780"/>
                    <a:gd name="connsiteX4" fmla="*/ 982693 w 1080778"/>
                    <a:gd name="connsiteY4" fmla="*/ 1106853 h 1125780"/>
                    <a:gd name="connsiteX5" fmla="*/ 101631 w 1080778"/>
                    <a:gd name="connsiteY5" fmla="*/ 1111615 h 1125780"/>
                    <a:gd name="connsiteX6" fmla="*/ 18287 w 1080778"/>
                    <a:gd name="connsiteY6" fmla="*/ 1023509 h 1125780"/>
                    <a:gd name="connsiteX7" fmla="*/ 8762 w 1080778"/>
                    <a:gd name="connsiteY7" fmla="*/ 97203 h 1125780"/>
                    <a:gd name="connsiteX8" fmla="*/ 108775 w 1080778"/>
                    <a:gd name="connsiteY8" fmla="*/ 18622 h 1125780"/>
                    <a:gd name="connsiteX0" fmla="*/ 108775 w 1086196"/>
                    <a:gd name="connsiteY0" fmla="*/ 18622 h 1125780"/>
                    <a:gd name="connsiteX1" fmla="*/ 856487 w 1086196"/>
                    <a:gd name="connsiteY1" fmla="*/ 16240 h 1125780"/>
                    <a:gd name="connsiteX2" fmla="*/ 1066037 w 1086196"/>
                    <a:gd name="connsiteY2" fmla="*/ 230553 h 1125780"/>
                    <a:gd name="connsiteX3" fmla="*/ 1068418 w 1086196"/>
                    <a:gd name="connsiteY3" fmla="*/ 1011603 h 1125780"/>
                    <a:gd name="connsiteX4" fmla="*/ 982693 w 1086196"/>
                    <a:gd name="connsiteY4" fmla="*/ 1106853 h 1125780"/>
                    <a:gd name="connsiteX5" fmla="*/ 101631 w 1086196"/>
                    <a:gd name="connsiteY5" fmla="*/ 1111615 h 1125780"/>
                    <a:gd name="connsiteX6" fmla="*/ 18287 w 1086196"/>
                    <a:gd name="connsiteY6" fmla="*/ 1023509 h 1125780"/>
                    <a:gd name="connsiteX7" fmla="*/ 8762 w 1086196"/>
                    <a:gd name="connsiteY7" fmla="*/ 97203 h 1125780"/>
                    <a:gd name="connsiteX8" fmla="*/ 108775 w 1086196"/>
                    <a:gd name="connsiteY8" fmla="*/ 18622 h 1125780"/>
                    <a:gd name="connsiteX0" fmla="*/ 108775 w 1068715"/>
                    <a:gd name="connsiteY0" fmla="*/ 18622 h 1125780"/>
                    <a:gd name="connsiteX1" fmla="*/ 856487 w 1068715"/>
                    <a:gd name="connsiteY1" fmla="*/ 16240 h 1125780"/>
                    <a:gd name="connsiteX2" fmla="*/ 1066037 w 1068715"/>
                    <a:gd name="connsiteY2" fmla="*/ 230553 h 1125780"/>
                    <a:gd name="connsiteX3" fmla="*/ 1068418 w 1068715"/>
                    <a:gd name="connsiteY3" fmla="*/ 1011603 h 1125780"/>
                    <a:gd name="connsiteX4" fmla="*/ 982693 w 1068715"/>
                    <a:gd name="connsiteY4" fmla="*/ 1106853 h 1125780"/>
                    <a:gd name="connsiteX5" fmla="*/ 101631 w 1068715"/>
                    <a:gd name="connsiteY5" fmla="*/ 1111615 h 1125780"/>
                    <a:gd name="connsiteX6" fmla="*/ 18287 w 1068715"/>
                    <a:gd name="connsiteY6" fmla="*/ 1023509 h 1125780"/>
                    <a:gd name="connsiteX7" fmla="*/ 8762 w 1068715"/>
                    <a:gd name="connsiteY7" fmla="*/ 97203 h 1125780"/>
                    <a:gd name="connsiteX8" fmla="*/ 108775 w 1068715"/>
                    <a:gd name="connsiteY8" fmla="*/ 18622 h 1125780"/>
                    <a:gd name="connsiteX0" fmla="*/ 108775 w 1068715"/>
                    <a:gd name="connsiteY0" fmla="*/ 18622 h 1131143"/>
                    <a:gd name="connsiteX1" fmla="*/ 856487 w 1068715"/>
                    <a:gd name="connsiteY1" fmla="*/ 16240 h 1131143"/>
                    <a:gd name="connsiteX2" fmla="*/ 1066037 w 1068715"/>
                    <a:gd name="connsiteY2" fmla="*/ 230553 h 1131143"/>
                    <a:gd name="connsiteX3" fmla="*/ 1068418 w 1068715"/>
                    <a:gd name="connsiteY3" fmla="*/ 1011603 h 1131143"/>
                    <a:gd name="connsiteX4" fmla="*/ 982693 w 1068715"/>
                    <a:gd name="connsiteY4" fmla="*/ 1106853 h 1131143"/>
                    <a:gd name="connsiteX5" fmla="*/ 101631 w 1068715"/>
                    <a:gd name="connsiteY5" fmla="*/ 1111615 h 1131143"/>
                    <a:gd name="connsiteX6" fmla="*/ 18287 w 1068715"/>
                    <a:gd name="connsiteY6" fmla="*/ 1023509 h 1131143"/>
                    <a:gd name="connsiteX7" fmla="*/ 8762 w 1068715"/>
                    <a:gd name="connsiteY7" fmla="*/ 97203 h 1131143"/>
                    <a:gd name="connsiteX8" fmla="*/ 108775 w 1068715"/>
                    <a:gd name="connsiteY8" fmla="*/ 18622 h 1131143"/>
                    <a:gd name="connsiteX0" fmla="*/ 108775 w 1068715"/>
                    <a:gd name="connsiteY0" fmla="*/ 18622 h 1131143"/>
                    <a:gd name="connsiteX1" fmla="*/ 856487 w 1068715"/>
                    <a:gd name="connsiteY1" fmla="*/ 16240 h 1131143"/>
                    <a:gd name="connsiteX2" fmla="*/ 1066037 w 1068715"/>
                    <a:gd name="connsiteY2" fmla="*/ 230553 h 1131143"/>
                    <a:gd name="connsiteX3" fmla="*/ 1068418 w 1068715"/>
                    <a:gd name="connsiteY3" fmla="*/ 1011603 h 1131143"/>
                    <a:gd name="connsiteX4" fmla="*/ 982693 w 1068715"/>
                    <a:gd name="connsiteY4" fmla="*/ 1106853 h 1131143"/>
                    <a:gd name="connsiteX5" fmla="*/ 101631 w 1068715"/>
                    <a:gd name="connsiteY5" fmla="*/ 1111615 h 1131143"/>
                    <a:gd name="connsiteX6" fmla="*/ 18287 w 1068715"/>
                    <a:gd name="connsiteY6" fmla="*/ 1023509 h 1131143"/>
                    <a:gd name="connsiteX7" fmla="*/ 8762 w 1068715"/>
                    <a:gd name="connsiteY7" fmla="*/ 97203 h 1131143"/>
                    <a:gd name="connsiteX8" fmla="*/ 108775 w 1068715"/>
                    <a:gd name="connsiteY8" fmla="*/ 18622 h 1131143"/>
                    <a:gd name="connsiteX0" fmla="*/ 108775 w 1068715"/>
                    <a:gd name="connsiteY0" fmla="*/ 18622 h 1131143"/>
                    <a:gd name="connsiteX1" fmla="*/ 856487 w 1068715"/>
                    <a:gd name="connsiteY1" fmla="*/ 16240 h 1131143"/>
                    <a:gd name="connsiteX2" fmla="*/ 1066037 w 1068715"/>
                    <a:gd name="connsiteY2" fmla="*/ 230553 h 1131143"/>
                    <a:gd name="connsiteX3" fmla="*/ 1068418 w 1068715"/>
                    <a:gd name="connsiteY3" fmla="*/ 1011603 h 1131143"/>
                    <a:gd name="connsiteX4" fmla="*/ 982693 w 1068715"/>
                    <a:gd name="connsiteY4" fmla="*/ 1106853 h 1131143"/>
                    <a:gd name="connsiteX5" fmla="*/ 101631 w 1068715"/>
                    <a:gd name="connsiteY5" fmla="*/ 1111615 h 1131143"/>
                    <a:gd name="connsiteX6" fmla="*/ 18287 w 1068715"/>
                    <a:gd name="connsiteY6" fmla="*/ 1023509 h 1131143"/>
                    <a:gd name="connsiteX7" fmla="*/ 8762 w 1068715"/>
                    <a:gd name="connsiteY7" fmla="*/ 97203 h 1131143"/>
                    <a:gd name="connsiteX8" fmla="*/ 108775 w 1068715"/>
                    <a:gd name="connsiteY8" fmla="*/ 18622 h 1131143"/>
                    <a:gd name="connsiteX0" fmla="*/ 108775 w 1068715"/>
                    <a:gd name="connsiteY0" fmla="*/ 18622 h 1131143"/>
                    <a:gd name="connsiteX1" fmla="*/ 856487 w 1068715"/>
                    <a:gd name="connsiteY1" fmla="*/ 16240 h 1131143"/>
                    <a:gd name="connsiteX2" fmla="*/ 1066037 w 1068715"/>
                    <a:gd name="connsiteY2" fmla="*/ 230553 h 1131143"/>
                    <a:gd name="connsiteX3" fmla="*/ 1068418 w 1068715"/>
                    <a:gd name="connsiteY3" fmla="*/ 1011603 h 1131143"/>
                    <a:gd name="connsiteX4" fmla="*/ 982693 w 1068715"/>
                    <a:gd name="connsiteY4" fmla="*/ 1106853 h 1131143"/>
                    <a:gd name="connsiteX5" fmla="*/ 101631 w 1068715"/>
                    <a:gd name="connsiteY5" fmla="*/ 1111615 h 1131143"/>
                    <a:gd name="connsiteX6" fmla="*/ 18287 w 1068715"/>
                    <a:gd name="connsiteY6" fmla="*/ 1023509 h 1131143"/>
                    <a:gd name="connsiteX7" fmla="*/ 8762 w 1068715"/>
                    <a:gd name="connsiteY7" fmla="*/ 97203 h 1131143"/>
                    <a:gd name="connsiteX8" fmla="*/ 108775 w 1068715"/>
                    <a:gd name="connsiteY8" fmla="*/ 18622 h 1131143"/>
                    <a:gd name="connsiteX0" fmla="*/ 108775 w 1068689"/>
                    <a:gd name="connsiteY0" fmla="*/ 18622 h 1131143"/>
                    <a:gd name="connsiteX1" fmla="*/ 856487 w 1068689"/>
                    <a:gd name="connsiteY1" fmla="*/ 16240 h 1131143"/>
                    <a:gd name="connsiteX2" fmla="*/ 1066037 w 1068689"/>
                    <a:gd name="connsiteY2" fmla="*/ 230553 h 1131143"/>
                    <a:gd name="connsiteX3" fmla="*/ 1068418 w 1068689"/>
                    <a:gd name="connsiteY3" fmla="*/ 1011603 h 1131143"/>
                    <a:gd name="connsiteX4" fmla="*/ 982693 w 1068689"/>
                    <a:gd name="connsiteY4" fmla="*/ 1106853 h 1131143"/>
                    <a:gd name="connsiteX5" fmla="*/ 101631 w 1068689"/>
                    <a:gd name="connsiteY5" fmla="*/ 1111615 h 1131143"/>
                    <a:gd name="connsiteX6" fmla="*/ 18287 w 1068689"/>
                    <a:gd name="connsiteY6" fmla="*/ 1023509 h 1131143"/>
                    <a:gd name="connsiteX7" fmla="*/ 8762 w 1068689"/>
                    <a:gd name="connsiteY7" fmla="*/ 97203 h 1131143"/>
                    <a:gd name="connsiteX8" fmla="*/ 108775 w 1068689"/>
                    <a:gd name="connsiteY8" fmla="*/ 18622 h 1131143"/>
                    <a:gd name="connsiteX0" fmla="*/ 108775 w 1068689"/>
                    <a:gd name="connsiteY0" fmla="*/ 18622 h 1125780"/>
                    <a:gd name="connsiteX1" fmla="*/ 856487 w 1068689"/>
                    <a:gd name="connsiteY1" fmla="*/ 16240 h 1125780"/>
                    <a:gd name="connsiteX2" fmla="*/ 1066037 w 1068689"/>
                    <a:gd name="connsiteY2" fmla="*/ 230553 h 1125780"/>
                    <a:gd name="connsiteX3" fmla="*/ 1068418 w 1068689"/>
                    <a:gd name="connsiteY3" fmla="*/ 1011603 h 1125780"/>
                    <a:gd name="connsiteX4" fmla="*/ 982693 w 1068689"/>
                    <a:gd name="connsiteY4" fmla="*/ 1106853 h 1125780"/>
                    <a:gd name="connsiteX5" fmla="*/ 101631 w 1068689"/>
                    <a:gd name="connsiteY5" fmla="*/ 1111615 h 1125780"/>
                    <a:gd name="connsiteX6" fmla="*/ 18287 w 1068689"/>
                    <a:gd name="connsiteY6" fmla="*/ 1023509 h 1125780"/>
                    <a:gd name="connsiteX7" fmla="*/ 8762 w 1068689"/>
                    <a:gd name="connsiteY7" fmla="*/ 97203 h 1125780"/>
                    <a:gd name="connsiteX8" fmla="*/ 108775 w 1068689"/>
                    <a:gd name="connsiteY8" fmla="*/ 18622 h 1125780"/>
                    <a:gd name="connsiteX0" fmla="*/ 109567 w 1069481"/>
                    <a:gd name="connsiteY0" fmla="*/ 18622 h 1111615"/>
                    <a:gd name="connsiteX1" fmla="*/ 857279 w 1069481"/>
                    <a:gd name="connsiteY1" fmla="*/ 16240 h 1111615"/>
                    <a:gd name="connsiteX2" fmla="*/ 1066829 w 1069481"/>
                    <a:gd name="connsiteY2" fmla="*/ 230553 h 1111615"/>
                    <a:gd name="connsiteX3" fmla="*/ 1069210 w 1069481"/>
                    <a:gd name="connsiteY3" fmla="*/ 1011603 h 1111615"/>
                    <a:gd name="connsiteX4" fmla="*/ 983485 w 1069481"/>
                    <a:gd name="connsiteY4" fmla="*/ 1106853 h 1111615"/>
                    <a:gd name="connsiteX5" fmla="*/ 102423 w 1069481"/>
                    <a:gd name="connsiteY5" fmla="*/ 1111615 h 1111615"/>
                    <a:gd name="connsiteX6" fmla="*/ 19079 w 1069481"/>
                    <a:gd name="connsiteY6" fmla="*/ 1023509 h 1111615"/>
                    <a:gd name="connsiteX7" fmla="*/ 9554 w 1069481"/>
                    <a:gd name="connsiteY7" fmla="*/ 97203 h 1111615"/>
                    <a:gd name="connsiteX8" fmla="*/ 109567 w 1069481"/>
                    <a:gd name="connsiteY8" fmla="*/ 18622 h 1111615"/>
                    <a:gd name="connsiteX0" fmla="*/ 105388 w 1065302"/>
                    <a:gd name="connsiteY0" fmla="*/ 18622 h 1111618"/>
                    <a:gd name="connsiteX1" fmla="*/ 853100 w 1065302"/>
                    <a:gd name="connsiteY1" fmla="*/ 16240 h 1111618"/>
                    <a:gd name="connsiteX2" fmla="*/ 1062650 w 1065302"/>
                    <a:gd name="connsiteY2" fmla="*/ 230553 h 1111618"/>
                    <a:gd name="connsiteX3" fmla="*/ 1065031 w 1065302"/>
                    <a:gd name="connsiteY3" fmla="*/ 1011603 h 1111618"/>
                    <a:gd name="connsiteX4" fmla="*/ 979306 w 1065302"/>
                    <a:gd name="connsiteY4" fmla="*/ 1106853 h 1111618"/>
                    <a:gd name="connsiteX5" fmla="*/ 98244 w 1065302"/>
                    <a:gd name="connsiteY5" fmla="*/ 1111615 h 1111618"/>
                    <a:gd name="connsiteX6" fmla="*/ 14900 w 1065302"/>
                    <a:gd name="connsiteY6" fmla="*/ 1023509 h 1111618"/>
                    <a:gd name="connsiteX7" fmla="*/ 5375 w 1065302"/>
                    <a:gd name="connsiteY7" fmla="*/ 97203 h 1111618"/>
                    <a:gd name="connsiteX8" fmla="*/ 105388 w 1065302"/>
                    <a:gd name="connsiteY8" fmla="*/ 18622 h 1111618"/>
                    <a:gd name="connsiteX0" fmla="*/ 105388 w 1065302"/>
                    <a:gd name="connsiteY0" fmla="*/ 18622 h 1111618"/>
                    <a:gd name="connsiteX1" fmla="*/ 853100 w 1065302"/>
                    <a:gd name="connsiteY1" fmla="*/ 16240 h 1111618"/>
                    <a:gd name="connsiteX2" fmla="*/ 1062650 w 1065302"/>
                    <a:gd name="connsiteY2" fmla="*/ 230553 h 1111618"/>
                    <a:gd name="connsiteX3" fmla="*/ 1065031 w 1065302"/>
                    <a:gd name="connsiteY3" fmla="*/ 1011603 h 1111618"/>
                    <a:gd name="connsiteX4" fmla="*/ 979306 w 1065302"/>
                    <a:gd name="connsiteY4" fmla="*/ 1106853 h 1111618"/>
                    <a:gd name="connsiteX5" fmla="*/ 98244 w 1065302"/>
                    <a:gd name="connsiteY5" fmla="*/ 1111615 h 1111618"/>
                    <a:gd name="connsiteX6" fmla="*/ 14900 w 1065302"/>
                    <a:gd name="connsiteY6" fmla="*/ 1023509 h 1111618"/>
                    <a:gd name="connsiteX7" fmla="*/ 5375 w 1065302"/>
                    <a:gd name="connsiteY7" fmla="*/ 97203 h 1111618"/>
                    <a:gd name="connsiteX8" fmla="*/ 105388 w 1065302"/>
                    <a:gd name="connsiteY8" fmla="*/ 18622 h 1111618"/>
                    <a:gd name="connsiteX0" fmla="*/ 107386 w 1067300"/>
                    <a:gd name="connsiteY0" fmla="*/ 18966 h 1111962"/>
                    <a:gd name="connsiteX1" fmla="*/ 855098 w 1067300"/>
                    <a:gd name="connsiteY1" fmla="*/ 16584 h 1111962"/>
                    <a:gd name="connsiteX2" fmla="*/ 1064648 w 1067300"/>
                    <a:gd name="connsiteY2" fmla="*/ 230897 h 1111962"/>
                    <a:gd name="connsiteX3" fmla="*/ 1067029 w 1067300"/>
                    <a:gd name="connsiteY3" fmla="*/ 1011947 h 1111962"/>
                    <a:gd name="connsiteX4" fmla="*/ 981304 w 1067300"/>
                    <a:gd name="connsiteY4" fmla="*/ 1107197 h 1111962"/>
                    <a:gd name="connsiteX5" fmla="*/ 100242 w 1067300"/>
                    <a:gd name="connsiteY5" fmla="*/ 1111959 h 1111962"/>
                    <a:gd name="connsiteX6" fmla="*/ 16898 w 1067300"/>
                    <a:gd name="connsiteY6" fmla="*/ 1023853 h 1111962"/>
                    <a:gd name="connsiteX7" fmla="*/ 7373 w 1067300"/>
                    <a:gd name="connsiteY7" fmla="*/ 97547 h 1111962"/>
                    <a:gd name="connsiteX8" fmla="*/ 107386 w 1067300"/>
                    <a:gd name="connsiteY8" fmla="*/ 18966 h 1111962"/>
                    <a:gd name="connsiteX0" fmla="*/ 106336 w 1066250"/>
                    <a:gd name="connsiteY0" fmla="*/ 6580 h 1099576"/>
                    <a:gd name="connsiteX1" fmla="*/ 854048 w 1066250"/>
                    <a:gd name="connsiteY1" fmla="*/ 4198 h 1099576"/>
                    <a:gd name="connsiteX2" fmla="*/ 1063598 w 1066250"/>
                    <a:gd name="connsiteY2" fmla="*/ 218511 h 1099576"/>
                    <a:gd name="connsiteX3" fmla="*/ 1065979 w 1066250"/>
                    <a:gd name="connsiteY3" fmla="*/ 999561 h 1099576"/>
                    <a:gd name="connsiteX4" fmla="*/ 980254 w 1066250"/>
                    <a:gd name="connsiteY4" fmla="*/ 1094811 h 1099576"/>
                    <a:gd name="connsiteX5" fmla="*/ 99192 w 1066250"/>
                    <a:gd name="connsiteY5" fmla="*/ 1099573 h 1099576"/>
                    <a:gd name="connsiteX6" fmla="*/ 15848 w 1066250"/>
                    <a:gd name="connsiteY6" fmla="*/ 1011467 h 1099576"/>
                    <a:gd name="connsiteX7" fmla="*/ 6323 w 1066250"/>
                    <a:gd name="connsiteY7" fmla="*/ 85161 h 1099576"/>
                    <a:gd name="connsiteX8" fmla="*/ 106336 w 1066250"/>
                    <a:gd name="connsiteY8" fmla="*/ 6580 h 1099576"/>
                    <a:gd name="connsiteX0" fmla="*/ 106336 w 1066250"/>
                    <a:gd name="connsiteY0" fmla="*/ 6580 h 1099576"/>
                    <a:gd name="connsiteX1" fmla="*/ 854048 w 1066250"/>
                    <a:gd name="connsiteY1" fmla="*/ 4198 h 1099576"/>
                    <a:gd name="connsiteX2" fmla="*/ 1063598 w 1066250"/>
                    <a:gd name="connsiteY2" fmla="*/ 218511 h 1099576"/>
                    <a:gd name="connsiteX3" fmla="*/ 1065979 w 1066250"/>
                    <a:gd name="connsiteY3" fmla="*/ 999561 h 1099576"/>
                    <a:gd name="connsiteX4" fmla="*/ 980254 w 1066250"/>
                    <a:gd name="connsiteY4" fmla="*/ 1094811 h 1099576"/>
                    <a:gd name="connsiteX5" fmla="*/ 99192 w 1066250"/>
                    <a:gd name="connsiteY5" fmla="*/ 1099573 h 1099576"/>
                    <a:gd name="connsiteX6" fmla="*/ 15848 w 1066250"/>
                    <a:gd name="connsiteY6" fmla="*/ 1011467 h 1099576"/>
                    <a:gd name="connsiteX7" fmla="*/ 6323 w 1066250"/>
                    <a:gd name="connsiteY7" fmla="*/ 85161 h 1099576"/>
                    <a:gd name="connsiteX8" fmla="*/ 106336 w 1066250"/>
                    <a:gd name="connsiteY8" fmla="*/ 6580 h 1099576"/>
                    <a:gd name="connsiteX0" fmla="*/ 106500 w 1066414"/>
                    <a:gd name="connsiteY0" fmla="*/ 2382 h 1095378"/>
                    <a:gd name="connsiteX1" fmla="*/ 854212 w 1066414"/>
                    <a:gd name="connsiteY1" fmla="*/ 0 h 1095378"/>
                    <a:gd name="connsiteX2" fmla="*/ 1063762 w 1066414"/>
                    <a:gd name="connsiteY2" fmla="*/ 214313 h 1095378"/>
                    <a:gd name="connsiteX3" fmla="*/ 1066143 w 1066414"/>
                    <a:gd name="connsiteY3" fmla="*/ 995363 h 1095378"/>
                    <a:gd name="connsiteX4" fmla="*/ 980418 w 1066414"/>
                    <a:gd name="connsiteY4" fmla="*/ 1090613 h 1095378"/>
                    <a:gd name="connsiteX5" fmla="*/ 99356 w 1066414"/>
                    <a:gd name="connsiteY5" fmla="*/ 1095375 h 1095378"/>
                    <a:gd name="connsiteX6" fmla="*/ 16012 w 1066414"/>
                    <a:gd name="connsiteY6" fmla="*/ 1007269 h 1095378"/>
                    <a:gd name="connsiteX7" fmla="*/ 6487 w 1066414"/>
                    <a:gd name="connsiteY7" fmla="*/ 80963 h 1095378"/>
                    <a:gd name="connsiteX8" fmla="*/ 106500 w 1066414"/>
                    <a:gd name="connsiteY8" fmla="*/ 2382 h 1095378"/>
                    <a:gd name="connsiteX0" fmla="*/ 100062 w 1059976"/>
                    <a:gd name="connsiteY0" fmla="*/ 2382 h 1095378"/>
                    <a:gd name="connsiteX1" fmla="*/ 847774 w 1059976"/>
                    <a:gd name="connsiteY1" fmla="*/ 0 h 1095378"/>
                    <a:gd name="connsiteX2" fmla="*/ 1057324 w 1059976"/>
                    <a:gd name="connsiteY2" fmla="*/ 214313 h 1095378"/>
                    <a:gd name="connsiteX3" fmla="*/ 1059705 w 1059976"/>
                    <a:gd name="connsiteY3" fmla="*/ 995363 h 1095378"/>
                    <a:gd name="connsiteX4" fmla="*/ 973980 w 1059976"/>
                    <a:gd name="connsiteY4" fmla="*/ 1090613 h 1095378"/>
                    <a:gd name="connsiteX5" fmla="*/ 92918 w 1059976"/>
                    <a:gd name="connsiteY5" fmla="*/ 1095375 h 1095378"/>
                    <a:gd name="connsiteX6" fmla="*/ 9574 w 1059976"/>
                    <a:gd name="connsiteY6" fmla="*/ 1007269 h 1095378"/>
                    <a:gd name="connsiteX7" fmla="*/ 49 w 1059976"/>
                    <a:gd name="connsiteY7" fmla="*/ 80963 h 1095378"/>
                    <a:gd name="connsiteX8" fmla="*/ 100062 w 1059976"/>
                    <a:gd name="connsiteY8" fmla="*/ 2382 h 1095378"/>
                    <a:gd name="connsiteX0" fmla="*/ 102892 w 1062806"/>
                    <a:gd name="connsiteY0" fmla="*/ 6827 h 1119058"/>
                    <a:gd name="connsiteX1" fmla="*/ 850604 w 1062806"/>
                    <a:gd name="connsiteY1" fmla="*/ 4445 h 1119058"/>
                    <a:gd name="connsiteX2" fmla="*/ 1060154 w 1062806"/>
                    <a:gd name="connsiteY2" fmla="*/ 218758 h 1119058"/>
                    <a:gd name="connsiteX3" fmla="*/ 1062535 w 1062806"/>
                    <a:gd name="connsiteY3" fmla="*/ 999808 h 1119058"/>
                    <a:gd name="connsiteX4" fmla="*/ 976810 w 1062806"/>
                    <a:gd name="connsiteY4" fmla="*/ 1095058 h 1119058"/>
                    <a:gd name="connsiteX5" fmla="*/ 95748 w 1062806"/>
                    <a:gd name="connsiteY5" fmla="*/ 1099820 h 1119058"/>
                    <a:gd name="connsiteX6" fmla="*/ 12404 w 1062806"/>
                    <a:gd name="connsiteY6" fmla="*/ 1011714 h 1119058"/>
                    <a:gd name="connsiteX7" fmla="*/ 7642 w 1062806"/>
                    <a:gd name="connsiteY7" fmla="*/ 90170 h 1119058"/>
                    <a:gd name="connsiteX8" fmla="*/ 102892 w 1062806"/>
                    <a:gd name="connsiteY8" fmla="*/ 6827 h 1119058"/>
                    <a:gd name="connsiteX0" fmla="*/ 102227 w 1062141"/>
                    <a:gd name="connsiteY0" fmla="*/ 6827 h 1119058"/>
                    <a:gd name="connsiteX1" fmla="*/ 849939 w 1062141"/>
                    <a:gd name="connsiteY1" fmla="*/ 4445 h 1119058"/>
                    <a:gd name="connsiteX2" fmla="*/ 1059489 w 1062141"/>
                    <a:gd name="connsiteY2" fmla="*/ 218758 h 1119058"/>
                    <a:gd name="connsiteX3" fmla="*/ 1061870 w 1062141"/>
                    <a:gd name="connsiteY3" fmla="*/ 999808 h 1119058"/>
                    <a:gd name="connsiteX4" fmla="*/ 976145 w 1062141"/>
                    <a:gd name="connsiteY4" fmla="*/ 1095058 h 1119058"/>
                    <a:gd name="connsiteX5" fmla="*/ 95083 w 1062141"/>
                    <a:gd name="connsiteY5" fmla="*/ 1099820 h 1119058"/>
                    <a:gd name="connsiteX6" fmla="*/ 11739 w 1062141"/>
                    <a:gd name="connsiteY6" fmla="*/ 1011714 h 1119058"/>
                    <a:gd name="connsiteX7" fmla="*/ 6977 w 1062141"/>
                    <a:gd name="connsiteY7" fmla="*/ 90170 h 1119058"/>
                    <a:gd name="connsiteX8" fmla="*/ 102227 w 1062141"/>
                    <a:gd name="connsiteY8" fmla="*/ 6827 h 1119058"/>
                    <a:gd name="connsiteX0" fmla="*/ 102227 w 1062141"/>
                    <a:gd name="connsiteY0" fmla="*/ 6827 h 1099823"/>
                    <a:gd name="connsiteX1" fmla="*/ 849939 w 1062141"/>
                    <a:gd name="connsiteY1" fmla="*/ 4445 h 1099823"/>
                    <a:gd name="connsiteX2" fmla="*/ 1059489 w 1062141"/>
                    <a:gd name="connsiteY2" fmla="*/ 218758 h 1099823"/>
                    <a:gd name="connsiteX3" fmla="*/ 1061870 w 1062141"/>
                    <a:gd name="connsiteY3" fmla="*/ 999808 h 1099823"/>
                    <a:gd name="connsiteX4" fmla="*/ 976145 w 1062141"/>
                    <a:gd name="connsiteY4" fmla="*/ 1095058 h 1099823"/>
                    <a:gd name="connsiteX5" fmla="*/ 95083 w 1062141"/>
                    <a:gd name="connsiteY5" fmla="*/ 1099820 h 1099823"/>
                    <a:gd name="connsiteX6" fmla="*/ 11739 w 1062141"/>
                    <a:gd name="connsiteY6" fmla="*/ 1011714 h 1099823"/>
                    <a:gd name="connsiteX7" fmla="*/ 6977 w 1062141"/>
                    <a:gd name="connsiteY7" fmla="*/ 90170 h 1099823"/>
                    <a:gd name="connsiteX8" fmla="*/ 102227 w 1062141"/>
                    <a:gd name="connsiteY8" fmla="*/ 6827 h 1099823"/>
                    <a:gd name="connsiteX0" fmla="*/ 95251 w 1055165"/>
                    <a:gd name="connsiteY0" fmla="*/ 2382 h 1095378"/>
                    <a:gd name="connsiteX1" fmla="*/ 842963 w 1055165"/>
                    <a:gd name="connsiteY1" fmla="*/ 0 h 1095378"/>
                    <a:gd name="connsiteX2" fmla="*/ 1052513 w 1055165"/>
                    <a:gd name="connsiteY2" fmla="*/ 214313 h 1095378"/>
                    <a:gd name="connsiteX3" fmla="*/ 1054894 w 1055165"/>
                    <a:gd name="connsiteY3" fmla="*/ 995363 h 1095378"/>
                    <a:gd name="connsiteX4" fmla="*/ 969169 w 1055165"/>
                    <a:gd name="connsiteY4" fmla="*/ 1090613 h 1095378"/>
                    <a:gd name="connsiteX5" fmla="*/ 88107 w 1055165"/>
                    <a:gd name="connsiteY5" fmla="*/ 1095375 h 1095378"/>
                    <a:gd name="connsiteX6" fmla="*/ 4763 w 1055165"/>
                    <a:gd name="connsiteY6" fmla="*/ 1007269 h 1095378"/>
                    <a:gd name="connsiteX7" fmla="*/ 1 w 1055165"/>
                    <a:gd name="connsiteY7" fmla="*/ 85725 h 1095378"/>
                    <a:gd name="connsiteX8" fmla="*/ 95251 w 1055165"/>
                    <a:gd name="connsiteY8" fmla="*/ 2382 h 1095378"/>
                    <a:gd name="connsiteX0" fmla="*/ 95251 w 1055165"/>
                    <a:gd name="connsiteY0" fmla="*/ 3020 h 1096016"/>
                    <a:gd name="connsiteX1" fmla="*/ 842963 w 1055165"/>
                    <a:gd name="connsiteY1" fmla="*/ 638 h 1096016"/>
                    <a:gd name="connsiteX2" fmla="*/ 1052513 w 1055165"/>
                    <a:gd name="connsiteY2" fmla="*/ 214951 h 1096016"/>
                    <a:gd name="connsiteX3" fmla="*/ 1054894 w 1055165"/>
                    <a:gd name="connsiteY3" fmla="*/ 996001 h 1096016"/>
                    <a:gd name="connsiteX4" fmla="*/ 969169 w 1055165"/>
                    <a:gd name="connsiteY4" fmla="*/ 1091251 h 1096016"/>
                    <a:gd name="connsiteX5" fmla="*/ 88107 w 1055165"/>
                    <a:gd name="connsiteY5" fmla="*/ 1096013 h 1096016"/>
                    <a:gd name="connsiteX6" fmla="*/ 4763 w 1055165"/>
                    <a:gd name="connsiteY6" fmla="*/ 1007907 h 1096016"/>
                    <a:gd name="connsiteX7" fmla="*/ 1 w 1055165"/>
                    <a:gd name="connsiteY7" fmla="*/ 86363 h 1096016"/>
                    <a:gd name="connsiteX8" fmla="*/ 95251 w 1055165"/>
                    <a:gd name="connsiteY8" fmla="*/ 3020 h 1096016"/>
                    <a:gd name="connsiteX0" fmla="*/ 101108 w 1061022"/>
                    <a:gd name="connsiteY0" fmla="*/ 21764 h 1112378"/>
                    <a:gd name="connsiteX1" fmla="*/ 848820 w 1061022"/>
                    <a:gd name="connsiteY1" fmla="*/ 17000 h 1112378"/>
                    <a:gd name="connsiteX2" fmla="*/ 1058370 w 1061022"/>
                    <a:gd name="connsiteY2" fmla="*/ 231313 h 1112378"/>
                    <a:gd name="connsiteX3" fmla="*/ 1060751 w 1061022"/>
                    <a:gd name="connsiteY3" fmla="*/ 1012363 h 1112378"/>
                    <a:gd name="connsiteX4" fmla="*/ 975026 w 1061022"/>
                    <a:gd name="connsiteY4" fmla="*/ 1107613 h 1112378"/>
                    <a:gd name="connsiteX5" fmla="*/ 93964 w 1061022"/>
                    <a:gd name="connsiteY5" fmla="*/ 1112375 h 1112378"/>
                    <a:gd name="connsiteX6" fmla="*/ 10620 w 1061022"/>
                    <a:gd name="connsiteY6" fmla="*/ 1024269 h 1112378"/>
                    <a:gd name="connsiteX7" fmla="*/ 5858 w 1061022"/>
                    <a:gd name="connsiteY7" fmla="*/ 102725 h 1112378"/>
                    <a:gd name="connsiteX8" fmla="*/ 101108 w 1061022"/>
                    <a:gd name="connsiteY8" fmla="*/ 21764 h 1112378"/>
                    <a:gd name="connsiteX0" fmla="*/ 95292 w 1055206"/>
                    <a:gd name="connsiteY0" fmla="*/ 22021 h 1112635"/>
                    <a:gd name="connsiteX1" fmla="*/ 843004 w 1055206"/>
                    <a:gd name="connsiteY1" fmla="*/ 17257 h 1112635"/>
                    <a:gd name="connsiteX2" fmla="*/ 1052554 w 1055206"/>
                    <a:gd name="connsiteY2" fmla="*/ 231570 h 1112635"/>
                    <a:gd name="connsiteX3" fmla="*/ 1054935 w 1055206"/>
                    <a:gd name="connsiteY3" fmla="*/ 1012620 h 1112635"/>
                    <a:gd name="connsiteX4" fmla="*/ 969210 w 1055206"/>
                    <a:gd name="connsiteY4" fmla="*/ 1107870 h 1112635"/>
                    <a:gd name="connsiteX5" fmla="*/ 88148 w 1055206"/>
                    <a:gd name="connsiteY5" fmla="*/ 1112632 h 1112635"/>
                    <a:gd name="connsiteX6" fmla="*/ 4804 w 1055206"/>
                    <a:gd name="connsiteY6" fmla="*/ 1024526 h 1112635"/>
                    <a:gd name="connsiteX7" fmla="*/ 42 w 1055206"/>
                    <a:gd name="connsiteY7" fmla="*/ 102982 h 1112635"/>
                    <a:gd name="connsiteX8" fmla="*/ 95292 w 1055206"/>
                    <a:gd name="connsiteY8" fmla="*/ 22021 h 1112635"/>
                    <a:gd name="connsiteX0" fmla="*/ 95292 w 1055206"/>
                    <a:gd name="connsiteY0" fmla="*/ 4764 h 1095378"/>
                    <a:gd name="connsiteX1" fmla="*/ 843004 w 1055206"/>
                    <a:gd name="connsiteY1" fmla="*/ 0 h 1095378"/>
                    <a:gd name="connsiteX2" fmla="*/ 1052554 w 1055206"/>
                    <a:gd name="connsiteY2" fmla="*/ 214313 h 1095378"/>
                    <a:gd name="connsiteX3" fmla="*/ 1054935 w 1055206"/>
                    <a:gd name="connsiteY3" fmla="*/ 995363 h 1095378"/>
                    <a:gd name="connsiteX4" fmla="*/ 969210 w 1055206"/>
                    <a:gd name="connsiteY4" fmla="*/ 1090613 h 1095378"/>
                    <a:gd name="connsiteX5" fmla="*/ 88148 w 1055206"/>
                    <a:gd name="connsiteY5" fmla="*/ 1095375 h 1095378"/>
                    <a:gd name="connsiteX6" fmla="*/ 4804 w 1055206"/>
                    <a:gd name="connsiteY6" fmla="*/ 1007269 h 1095378"/>
                    <a:gd name="connsiteX7" fmla="*/ 42 w 1055206"/>
                    <a:gd name="connsiteY7" fmla="*/ 85725 h 1095378"/>
                    <a:gd name="connsiteX8" fmla="*/ 95292 w 1055206"/>
                    <a:gd name="connsiteY8" fmla="*/ 4764 h 109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5206" h="1095378">
                      <a:moveTo>
                        <a:pt x="95292" y="4764"/>
                      </a:moveTo>
                      <a:cubicBezTo>
                        <a:pt x="346910" y="-793"/>
                        <a:pt x="593767" y="794"/>
                        <a:pt x="843004" y="0"/>
                      </a:cubicBezTo>
                      <a:cubicBezTo>
                        <a:pt x="962066" y="111522"/>
                        <a:pt x="941032" y="98426"/>
                        <a:pt x="1052554" y="214313"/>
                      </a:cubicBezTo>
                      <a:cubicBezTo>
                        <a:pt x="1056920" y="404019"/>
                        <a:pt x="1054467" y="727870"/>
                        <a:pt x="1054935" y="995363"/>
                      </a:cubicBezTo>
                      <a:cubicBezTo>
                        <a:pt x="1055053" y="1062833"/>
                        <a:pt x="1042234" y="1090218"/>
                        <a:pt x="969210" y="1090613"/>
                      </a:cubicBezTo>
                      <a:lnTo>
                        <a:pt x="88148" y="1095375"/>
                      </a:lnTo>
                      <a:cubicBezTo>
                        <a:pt x="29808" y="1095772"/>
                        <a:pt x="5200" y="1063626"/>
                        <a:pt x="4804" y="1007269"/>
                      </a:cubicBezTo>
                      <a:cubicBezTo>
                        <a:pt x="3617" y="838359"/>
                        <a:pt x="3715" y="252776"/>
                        <a:pt x="42" y="85725"/>
                      </a:cubicBezTo>
                      <a:cubicBezTo>
                        <a:pt x="-1552" y="13219"/>
                        <a:pt x="42918" y="5921"/>
                        <a:pt x="95292" y="4764"/>
                      </a:cubicBezTo>
                      <a:close/>
                    </a:path>
                  </a:pathLst>
                </a:custGeom>
                <a:solidFill>
                  <a:schemeClr val="bg2">
                    <a:alpha val="7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130" name="Freeform 129"/>
                <p:cNvSpPr/>
                <p:nvPr/>
              </p:nvSpPr>
              <p:spPr>
                <a:xfrm>
                  <a:off x="2831380" y="5073278"/>
                  <a:ext cx="81082" cy="83646"/>
                </a:xfrm>
                <a:custGeom>
                  <a:avLst/>
                  <a:gdLst>
                    <a:gd name="connsiteX0" fmla="*/ 25033 w 236964"/>
                    <a:gd name="connsiteY0" fmla="*/ 16 h 240275"/>
                    <a:gd name="connsiteX1" fmla="*/ 236964 w 236964"/>
                    <a:gd name="connsiteY1" fmla="*/ 219091 h 240275"/>
                    <a:gd name="connsiteX2" fmla="*/ 27414 w 236964"/>
                    <a:gd name="connsiteY2" fmla="*/ 207185 h 240275"/>
                    <a:gd name="connsiteX3" fmla="*/ 25033 w 236964"/>
                    <a:gd name="connsiteY3" fmla="*/ 16 h 240275"/>
                    <a:gd name="connsiteX0" fmla="*/ 25033 w 236964"/>
                    <a:gd name="connsiteY0" fmla="*/ 16 h 240275"/>
                    <a:gd name="connsiteX1" fmla="*/ 236964 w 236964"/>
                    <a:gd name="connsiteY1" fmla="*/ 219091 h 240275"/>
                    <a:gd name="connsiteX2" fmla="*/ 27414 w 236964"/>
                    <a:gd name="connsiteY2" fmla="*/ 207185 h 240275"/>
                    <a:gd name="connsiteX3" fmla="*/ 25033 w 236964"/>
                    <a:gd name="connsiteY3" fmla="*/ 16 h 240275"/>
                    <a:gd name="connsiteX0" fmla="*/ 25033 w 236965"/>
                    <a:gd name="connsiteY0" fmla="*/ 16 h 232319"/>
                    <a:gd name="connsiteX1" fmla="*/ 236964 w 236965"/>
                    <a:gd name="connsiteY1" fmla="*/ 219091 h 232319"/>
                    <a:gd name="connsiteX2" fmla="*/ 27414 w 236965"/>
                    <a:gd name="connsiteY2" fmla="*/ 207185 h 232319"/>
                    <a:gd name="connsiteX3" fmla="*/ 25033 w 236965"/>
                    <a:gd name="connsiteY3" fmla="*/ 16 h 232319"/>
                    <a:gd name="connsiteX0" fmla="*/ 25033 w 236965"/>
                    <a:gd name="connsiteY0" fmla="*/ 1 h 234422"/>
                    <a:gd name="connsiteX1" fmla="*/ 236964 w 236965"/>
                    <a:gd name="connsiteY1" fmla="*/ 219076 h 234422"/>
                    <a:gd name="connsiteX2" fmla="*/ 27414 w 236965"/>
                    <a:gd name="connsiteY2" fmla="*/ 216695 h 234422"/>
                    <a:gd name="connsiteX3" fmla="*/ 25033 w 236965"/>
                    <a:gd name="connsiteY3" fmla="*/ 1 h 234422"/>
                    <a:gd name="connsiteX0" fmla="*/ 25033 w 236965"/>
                    <a:gd name="connsiteY0" fmla="*/ 1 h 234422"/>
                    <a:gd name="connsiteX1" fmla="*/ 236964 w 236965"/>
                    <a:gd name="connsiteY1" fmla="*/ 219076 h 234422"/>
                    <a:gd name="connsiteX2" fmla="*/ 27414 w 236965"/>
                    <a:gd name="connsiteY2" fmla="*/ 216695 h 234422"/>
                    <a:gd name="connsiteX3" fmla="*/ 25033 w 236965"/>
                    <a:gd name="connsiteY3" fmla="*/ 1 h 234422"/>
                    <a:gd name="connsiteX0" fmla="*/ 25033 w 236964"/>
                    <a:gd name="connsiteY0" fmla="*/ 1 h 219076"/>
                    <a:gd name="connsiteX1" fmla="*/ 236964 w 236964"/>
                    <a:gd name="connsiteY1" fmla="*/ 219076 h 219076"/>
                    <a:gd name="connsiteX2" fmla="*/ 27414 w 236964"/>
                    <a:gd name="connsiteY2" fmla="*/ 216695 h 219076"/>
                    <a:gd name="connsiteX3" fmla="*/ 25033 w 236964"/>
                    <a:gd name="connsiteY3" fmla="*/ 1 h 219076"/>
                    <a:gd name="connsiteX0" fmla="*/ 25033 w 236964"/>
                    <a:gd name="connsiteY0" fmla="*/ 1 h 219076"/>
                    <a:gd name="connsiteX1" fmla="*/ 236964 w 236964"/>
                    <a:gd name="connsiteY1" fmla="*/ 219076 h 219076"/>
                    <a:gd name="connsiteX2" fmla="*/ 27414 w 236964"/>
                    <a:gd name="connsiteY2" fmla="*/ 216695 h 219076"/>
                    <a:gd name="connsiteX3" fmla="*/ 25033 w 236964"/>
                    <a:gd name="connsiteY3" fmla="*/ 1 h 219076"/>
                    <a:gd name="connsiteX0" fmla="*/ 25033 w 236964"/>
                    <a:gd name="connsiteY0" fmla="*/ 1 h 219076"/>
                    <a:gd name="connsiteX1" fmla="*/ 236964 w 236964"/>
                    <a:gd name="connsiteY1" fmla="*/ 219076 h 219076"/>
                    <a:gd name="connsiteX2" fmla="*/ 27414 w 236964"/>
                    <a:gd name="connsiteY2" fmla="*/ 216695 h 219076"/>
                    <a:gd name="connsiteX3" fmla="*/ 25033 w 236964"/>
                    <a:gd name="connsiteY3" fmla="*/ 1 h 219076"/>
                    <a:gd name="connsiteX0" fmla="*/ 13504 w 225435"/>
                    <a:gd name="connsiteY0" fmla="*/ 0 h 219075"/>
                    <a:gd name="connsiteX1" fmla="*/ 225435 w 225435"/>
                    <a:gd name="connsiteY1" fmla="*/ 219075 h 219075"/>
                    <a:gd name="connsiteX2" fmla="*/ 15885 w 225435"/>
                    <a:gd name="connsiteY2" fmla="*/ 216694 h 219075"/>
                    <a:gd name="connsiteX3" fmla="*/ 13504 w 225435"/>
                    <a:gd name="connsiteY3" fmla="*/ 0 h 219075"/>
                    <a:gd name="connsiteX0" fmla="*/ 13504 w 225435"/>
                    <a:gd name="connsiteY0" fmla="*/ 0 h 219075"/>
                    <a:gd name="connsiteX1" fmla="*/ 225435 w 225435"/>
                    <a:gd name="connsiteY1" fmla="*/ 219075 h 219075"/>
                    <a:gd name="connsiteX2" fmla="*/ 15885 w 225435"/>
                    <a:gd name="connsiteY2" fmla="*/ 216694 h 219075"/>
                    <a:gd name="connsiteX3" fmla="*/ 13504 w 225435"/>
                    <a:gd name="connsiteY3" fmla="*/ 0 h 219075"/>
                    <a:gd name="connsiteX0" fmla="*/ 0 w 211931"/>
                    <a:gd name="connsiteY0" fmla="*/ 0 h 219075"/>
                    <a:gd name="connsiteX1" fmla="*/ 211931 w 211931"/>
                    <a:gd name="connsiteY1" fmla="*/ 219075 h 219075"/>
                    <a:gd name="connsiteX2" fmla="*/ 2381 w 211931"/>
                    <a:gd name="connsiteY2" fmla="*/ 216694 h 219075"/>
                    <a:gd name="connsiteX3" fmla="*/ 0 w 211931"/>
                    <a:gd name="connsiteY3" fmla="*/ 0 h 219075"/>
                    <a:gd name="connsiteX0" fmla="*/ 0 w 211931"/>
                    <a:gd name="connsiteY0" fmla="*/ 0 h 211932"/>
                    <a:gd name="connsiteX1" fmla="*/ 211931 w 211931"/>
                    <a:gd name="connsiteY1" fmla="*/ 211932 h 211932"/>
                    <a:gd name="connsiteX2" fmla="*/ 2381 w 211931"/>
                    <a:gd name="connsiteY2" fmla="*/ 209551 h 211932"/>
                    <a:gd name="connsiteX3" fmla="*/ 0 w 211931"/>
                    <a:gd name="connsiteY3" fmla="*/ 0 h 211932"/>
                    <a:gd name="connsiteX0" fmla="*/ 0 w 211931"/>
                    <a:gd name="connsiteY0" fmla="*/ 0 h 219076"/>
                    <a:gd name="connsiteX1" fmla="*/ 211931 w 211931"/>
                    <a:gd name="connsiteY1" fmla="*/ 219076 h 219076"/>
                    <a:gd name="connsiteX2" fmla="*/ 2381 w 211931"/>
                    <a:gd name="connsiteY2" fmla="*/ 216695 h 219076"/>
                    <a:gd name="connsiteX3" fmla="*/ 0 w 211931"/>
                    <a:gd name="connsiteY3" fmla="*/ 0 h 219076"/>
                    <a:gd name="connsiteX0" fmla="*/ 504 w 210054"/>
                    <a:gd name="connsiteY0" fmla="*/ 0 h 190501"/>
                    <a:gd name="connsiteX1" fmla="*/ 210054 w 210054"/>
                    <a:gd name="connsiteY1" fmla="*/ 190501 h 190501"/>
                    <a:gd name="connsiteX2" fmla="*/ 504 w 210054"/>
                    <a:gd name="connsiteY2" fmla="*/ 188120 h 190501"/>
                    <a:gd name="connsiteX3" fmla="*/ 504 w 210054"/>
                    <a:gd name="connsiteY3" fmla="*/ 0 h 190501"/>
                    <a:gd name="connsiteX0" fmla="*/ 504 w 210054"/>
                    <a:gd name="connsiteY0" fmla="*/ 0 h 211932"/>
                    <a:gd name="connsiteX1" fmla="*/ 210054 w 210054"/>
                    <a:gd name="connsiteY1" fmla="*/ 211932 h 211932"/>
                    <a:gd name="connsiteX2" fmla="*/ 504 w 210054"/>
                    <a:gd name="connsiteY2" fmla="*/ 209551 h 211932"/>
                    <a:gd name="connsiteX3" fmla="*/ 504 w 210054"/>
                    <a:gd name="connsiteY3" fmla="*/ 0 h 211932"/>
                  </a:gdLst>
                  <a:ahLst/>
                  <a:cxnLst>
                    <a:cxn ang="0">
                      <a:pos x="connsiteX0" y="connsiteY0"/>
                    </a:cxn>
                    <a:cxn ang="0">
                      <a:pos x="connsiteX1" y="connsiteY1"/>
                    </a:cxn>
                    <a:cxn ang="0">
                      <a:pos x="connsiteX2" y="connsiteY2"/>
                    </a:cxn>
                    <a:cxn ang="0">
                      <a:pos x="connsiteX3" y="connsiteY3"/>
                    </a:cxn>
                  </a:cxnLst>
                  <a:rect l="l" t="t" r="r" b="b"/>
                  <a:pathLst>
                    <a:path w="210054" h="211932">
                      <a:moveTo>
                        <a:pt x="504" y="0"/>
                      </a:moveTo>
                      <a:cubicBezTo>
                        <a:pt x="97341" y="90884"/>
                        <a:pt x="104882" y="86916"/>
                        <a:pt x="210054" y="211932"/>
                      </a:cubicBezTo>
                      <a:lnTo>
                        <a:pt x="504" y="209551"/>
                      </a:lnTo>
                      <a:cubicBezTo>
                        <a:pt x="-1083" y="113903"/>
                        <a:pt x="1694" y="108347"/>
                        <a:pt x="504" y="0"/>
                      </a:cubicBezTo>
                      <a:close/>
                    </a:path>
                  </a:pathLst>
                </a:custGeom>
                <a:solidFill>
                  <a:schemeClr val="accent6">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grpSp>
        </p:grpSp>
        <p:grpSp>
          <p:nvGrpSpPr>
            <p:cNvPr id="173" name="Group 172"/>
            <p:cNvGrpSpPr/>
            <p:nvPr/>
          </p:nvGrpSpPr>
          <p:grpSpPr>
            <a:xfrm>
              <a:off x="4292629" y="5444583"/>
              <a:ext cx="1096995" cy="822960"/>
              <a:chOff x="1337710" y="5301027"/>
              <a:chExt cx="1096853" cy="823150"/>
            </a:xfrm>
          </p:grpSpPr>
          <p:sp>
            <p:nvSpPr>
              <p:cNvPr id="131" name="Rectangle 130"/>
              <p:cNvSpPr/>
              <p:nvPr/>
            </p:nvSpPr>
            <p:spPr>
              <a:xfrm>
                <a:off x="1337710" y="5301027"/>
                <a:ext cx="1096853" cy="8231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b"/>
              <a:lstStyle/>
              <a:p>
                <a:pPr defTabSz="914363"/>
                <a:r>
                  <a:rPr lang="de-DE" sz="1100" dirty="0" smtClean="0">
                    <a:solidFill>
                      <a:schemeClr val="tx1"/>
                    </a:solidFill>
                  </a:rPr>
                  <a:t>Tables</a:t>
                </a:r>
                <a:endParaRPr lang="de-DE" sz="1100" dirty="0">
                  <a:solidFill>
                    <a:schemeClr val="tx1"/>
                  </a:solidFill>
                </a:endParaRPr>
              </a:p>
            </p:txBody>
          </p:sp>
          <p:grpSp>
            <p:nvGrpSpPr>
              <p:cNvPr id="132" name="Group 131"/>
              <p:cNvGrpSpPr/>
              <p:nvPr/>
            </p:nvGrpSpPr>
            <p:grpSpPr>
              <a:xfrm>
                <a:off x="1723564" y="5419287"/>
                <a:ext cx="473568" cy="426987"/>
                <a:chOff x="6781360" y="4141367"/>
                <a:chExt cx="1908083" cy="1720400"/>
              </a:xfrm>
            </p:grpSpPr>
            <p:sp>
              <p:nvSpPr>
                <p:cNvPr id="133" name="Rounded Rectangle 132"/>
                <p:cNvSpPr/>
                <p:nvPr/>
              </p:nvSpPr>
              <p:spPr>
                <a:xfrm>
                  <a:off x="6781360" y="4141367"/>
                  <a:ext cx="1908083" cy="1720400"/>
                </a:xfrm>
                <a:prstGeom prst="roundRect">
                  <a:avLst>
                    <a:gd name="adj" fmla="val 376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134" name="Rounded Rectangle 133"/>
                <p:cNvSpPr/>
                <p:nvPr/>
              </p:nvSpPr>
              <p:spPr>
                <a:xfrm>
                  <a:off x="6950498" y="4614378"/>
                  <a:ext cx="1564522" cy="1078252"/>
                </a:xfrm>
                <a:prstGeom prst="roundRect">
                  <a:avLst>
                    <a:gd name="adj" fmla="val 5883"/>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135" name="Rounded Rectangle 134"/>
                <p:cNvSpPr/>
                <p:nvPr/>
              </p:nvSpPr>
              <p:spPr>
                <a:xfrm>
                  <a:off x="7368056" y="5093391"/>
                  <a:ext cx="190280" cy="175767"/>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136" name="Rounded Rectangle 135"/>
                <p:cNvSpPr/>
                <p:nvPr/>
              </p:nvSpPr>
              <p:spPr>
                <a:xfrm>
                  <a:off x="7640261" y="5093391"/>
                  <a:ext cx="190280" cy="175767"/>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137" name="Rounded Rectangle 136"/>
                <p:cNvSpPr/>
                <p:nvPr/>
              </p:nvSpPr>
              <p:spPr>
                <a:xfrm>
                  <a:off x="7915109" y="5093391"/>
                  <a:ext cx="190280" cy="175767"/>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138" name="Rounded Rectangle 137"/>
                <p:cNvSpPr/>
                <p:nvPr/>
              </p:nvSpPr>
              <p:spPr>
                <a:xfrm>
                  <a:off x="8200529" y="5093391"/>
                  <a:ext cx="190280" cy="175767"/>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139" name="Rounded Rectangle 138"/>
                <p:cNvSpPr/>
                <p:nvPr/>
              </p:nvSpPr>
              <p:spPr>
                <a:xfrm>
                  <a:off x="7368056" y="4827142"/>
                  <a:ext cx="190280" cy="175767"/>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140" name="Rounded Rectangle 139"/>
                <p:cNvSpPr/>
                <p:nvPr/>
              </p:nvSpPr>
              <p:spPr>
                <a:xfrm>
                  <a:off x="7640261" y="4827142"/>
                  <a:ext cx="190280" cy="175767"/>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141" name="Rounded Rectangle 140"/>
                <p:cNvSpPr/>
                <p:nvPr/>
              </p:nvSpPr>
              <p:spPr>
                <a:xfrm>
                  <a:off x="7915109" y="4827142"/>
                  <a:ext cx="190280" cy="175767"/>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142" name="Rounded Rectangle 141"/>
                <p:cNvSpPr/>
                <p:nvPr/>
              </p:nvSpPr>
              <p:spPr>
                <a:xfrm>
                  <a:off x="8200529" y="4827142"/>
                  <a:ext cx="190280" cy="175767"/>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143" name="Rounded Rectangle 142"/>
                <p:cNvSpPr/>
                <p:nvPr/>
              </p:nvSpPr>
              <p:spPr>
                <a:xfrm>
                  <a:off x="7368056" y="5366268"/>
                  <a:ext cx="190280" cy="175767"/>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144" name="Rounded Rectangle 143"/>
                <p:cNvSpPr/>
                <p:nvPr/>
              </p:nvSpPr>
              <p:spPr>
                <a:xfrm>
                  <a:off x="7640261" y="5366268"/>
                  <a:ext cx="190280" cy="175767"/>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145" name="Rounded Rectangle 144"/>
                <p:cNvSpPr/>
                <p:nvPr/>
              </p:nvSpPr>
              <p:spPr>
                <a:xfrm>
                  <a:off x="7915109" y="5366268"/>
                  <a:ext cx="190280" cy="175767"/>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146" name="Rounded Rectangle 145"/>
                <p:cNvSpPr/>
                <p:nvPr/>
              </p:nvSpPr>
              <p:spPr>
                <a:xfrm>
                  <a:off x="7095849" y="5366268"/>
                  <a:ext cx="190280" cy="175767"/>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147" name="Rounded Rectangle 146"/>
                <p:cNvSpPr/>
                <p:nvPr/>
              </p:nvSpPr>
              <p:spPr>
                <a:xfrm>
                  <a:off x="7094619" y="5093390"/>
                  <a:ext cx="190281" cy="175768"/>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grpSp>
        </p:grpSp>
        <p:grpSp>
          <p:nvGrpSpPr>
            <p:cNvPr id="172" name="Group 171"/>
            <p:cNvGrpSpPr/>
            <p:nvPr/>
          </p:nvGrpSpPr>
          <p:grpSpPr>
            <a:xfrm>
              <a:off x="3211894" y="5444759"/>
              <a:ext cx="1096994" cy="822960"/>
              <a:chOff x="3499481" y="5301208"/>
              <a:chExt cx="1096851" cy="823151"/>
            </a:xfrm>
          </p:grpSpPr>
          <p:sp>
            <p:nvSpPr>
              <p:cNvPr id="62" name="Rectangle 61"/>
              <p:cNvSpPr/>
              <p:nvPr/>
            </p:nvSpPr>
            <p:spPr>
              <a:xfrm>
                <a:off x="3499481" y="5301208"/>
                <a:ext cx="1096851" cy="823151"/>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b"/>
              <a:lstStyle/>
              <a:p>
                <a:pPr defTabSz="914363"/>
                <a:r>
                  <a:rPr lang="de-DE" sz="1100" dirty="0" smtClean="0">
                    <a:solidFill>
                      <a:schemeClr val="tx1"/>
                    </a:solidFill>
                  </a:rPr>
                  <a:t>Blobs</a:t>
                </a:r>
                <a:endParaRPr lang="de-DE" sz="1100" dirty="0">
                  <a:solidFill>
                    <a:schemeClr val="tx1"/>
                  </a:solidFill>
                </a:endParaRPr>
              </a:p>
            </p:txBody>
          </p:sp>
          <p:pic>
            <p:nvPicPr>
              <p:cNvPr id="171" name="Picture 170"/>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3832328" y="5387494"/>
                <a:ext cx="541680" cy="490572"/>
              </a:xfrm>
              <a:prstGeom prst="rect">
                <a:avLst/>
              </a:prstGeom>
              <a:ln>
                <a:solidFill>
                  <a:schemeClr val="tx1"/>
                </a:solidFill>
              </a:ln>
            </p:spPr>
          </p:pic>
        </p:grpSp>
        <p:sp>
          <p:nvSpPr>
            <p:cNvPr id="181" name="Rectangle 180"/>
            <p:cNvSpPr/>
            <p:nvPr/>
          </p:nvSpPr>
          <p:spPr>
            <a:xfrm>
              <a:off x="7719591" y="5418152"/>
              <a:ext cx="4238940" cy="863896"/>
            </a:xfrm>
            <a:prstGeom prst="rect">
              <a:avLst/>
            </a:prstGeom>
            <a:noFill/>
            <a:ln w="1905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b"/>
            <a:lstStyle/>
            <a:p>
              <a:pPr defTabSz="914363"/>
              <a:r>
                <a:rPr lang="de-DE" sz="1100" dirty="0" smtClean="0">
                  <a:solidFill>
                    <a:srgbClr val="505050"/>
                  </a:solidFill>
                </a:rPr>
                <a:t>SQL</a:t>
              </a:r>
              <a:endParaRPr lang="de-DE" sz="1100" dirty="0">
                <a:solidFill>
                  <a:srgbClr val="505050"/>
                </a:solidFill>
              </a:endParaRPr>
            </a:p>
          </p:txBody>
        </p:sp>
        <p:sp>
          <p:nvSpPr>
            <p:cNvPr id="178" name="Rectangle 177"/>
            <p:cNvSpPr/>
            <p:nvPr/>
          </p:nvSpPr>
          <p:spPr>
            <a:xfrm>
              <a:off x="9612697" y="5444761"/>
              <a:ext cx="1096994" cy="82296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b"/>
            <a:lstStyle/>
            <a:p>
              <a:pPr defTabSz="914363"/>
              <a:r>
                <a:rPr lang="de-DE" sz="1000" dirty="0" smtClean="0">
                  <a:solidFill>
                    <a:schemeClr val="tx1"/>
                  </a:solidFill>
                </a:rPr>
                <a:t>SQL Reporting</a:t>
              </a:r>
              <a:endParaRPr lang="de-DE" sz="1000" dirty="0">
                <a:solidFill>
                  <a:schemeClr val="tx1"/>
                </a:solidFill>
              </a:endParaRPr>
            </a:p>
          </p:txBody>
        </p:sp>
        <p:pic>
          <p:nvPicPr>
            <p:cNvPr id="180" name="Picture 2" descr="Chart 512x512.png"/>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0132295" y="5568873"/>
              <a:ext cx="375595" cy="297882"/>
            </a:xfrm>
            <a:prstGeom prst="rect">
              <a:avLst/>
            </a:prstGeom>
            <a:noFill/>
            <a:ln w="12700" cap="flat" cmpd="sng">
              <a:solidFill>
                <a:schemeClr val="tx1"/>
              </a:solidFill>
              <a:prstDash val="solid"/>
              <a:miter lim="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27" name="Group 226"/>
            <p:cNvGrpSpPr/>
            <p:nvPr/>
          </p:nvGrpSpPr>
          <p:grpSpPr>
            <a:xfrm>
              <a:off x="10683515" y="5438429"/>
              <a:ext cx="1096995" cy="822960"/>
              <a:chOff x="10682118" y="5439684"/>
              <a:chExt cx="1096852" cy="823150"/>
            </a:xfrm>
          </p:grpSpPr>
          <p:sp>
            <p:nvSpPr>
              <p:cNvPr id="108" name="Rectangle 107"/>
              <p:cNvSpPr/>
              <p:nvPr/>
            </p:nvSpPr>
            <p:spPr>
              <a:xfrm>
                <a:off x="10682118" y="5439684"/>
                <a:ext cx="1096852" cy="8231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b"/>
              <a:lstStyle/>
              <a:p>
                <a:pPr defTabSz="914363"/>
                <a:r>
                  <a:rPr lang="de-DE" sz="1100" dirty="0" smtClean="0">
                    <a:solidFill>
                      <a:schemeClr val="tx1"/>
                    </a:solidFill>
                  </a:rPr>
                  <a:t>SQL Database</a:t>
                </a:r>
                <a:endParaRPr lang="de-DE" sz="1100" dirty="0">
                  <a:solidFill>
                    <a:schemeClr val="tx1"/>
                  </a:solidFill>
                </a:endParaRPr>
              </a:p>
            </p:txBody>
          </p:sp>
          <p:pic>
            <p:nvPicPr>
              <p:cNvPr id="188" name="Picture 187"/>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1132874" y="5578398"/>
                <a:ext cx="510238" cy="277703"/>
              </a:xfrm>
              <a:prstGeom prst="rect">
                <a:avLst/>
              </a:prstGeom>
              <a:ln>
                <a:noFill/>
              </a:ln>
            </p:spPr>
          </p:pic>
        </p:grpSp>
        <p:sp>
          <p:nvSpPr>
            <p:cNvPr id="189" name="Rectangle 188"/>
            <p:cNvSpPr/>
            <p:nvPr/>
          </p:nvSpPr>
          <p:spPr>
            <a:xfrm>
              <a:off x="1015738" y="5422829"/>
              <a:ext cx="6550638" cy="863896"/>
            </a:xfrm>
            <a:prstGeom prst="rect">
              <a:avLst/>
            </a:prstGeom>
            <a:noFill/>
            <a:ln w="1905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b"/>
            <a:lstStyle/>
            <a:p>
              <a:pPr defTabSz="914363"/>
              <a:r>
                <a:rPr lang="de-DE" sz="1100" dirty="0" smtClean="0">
                  <a:solidFill>
                    <a:srgbClr val="505050"/>
                  </a:solidFill>
                </a:rPr>
                <a:t>Storage</a:t>
              </a:r>
              <a:endParaRPr lang="de-DE" sz="1100" dirty="0">
                <a:solidFill>
                  <a:srgbClr val="505050"/>
                </a:solidFill>
              </a:endParaRPr>
            </a:p>
          </p:txBody>
        </p:sp>
        <p:grpSp>
          <p:nvGrpSpPr>
            <p:cNvPr id="211" name="Group 210"/>
            <p:cNvGrpSpPr/>
            <p:nvPr/>
          </p:nvGrpSpPr>
          <p:grpSpPr>
            <a:xfrm>
              <a:off x="8476975" y="5434810"/>
              <a:ext cx="1096994" cy="822960"/>
              <a:chOff x="8794940" y="4141183"/>
              <a:chExt cx="1096851" cy="823150"/>
            </a:xfrm>
          </p:grpSpPr>
          <p:sp>
            <p:nvSpPr>
              <p:cNvPr id="212" name="Rectangle 211"/>
              <p:cNvSpPr/>
              <p:nvPr/>
            </p:nvSpPr>
            <p:spPr>
              <a:xfrm>
                <a:off x="8794940" y="4141183"/>
                <a:ext cx="1096851" cy="823150"/>
              </a:xfrm>
              <a:prstGeom prst="rect">
                <a:avLst/>
              </a:prstGeom>
              <a:ln>
                <a:solidFill>
                  <a:schemeClr val="tx1"/>
                </a:solidFill>
              </a:ln>
            </p:spPr>
            <p:style>
              <a:lnRef idx="1">
                <a:schemeClr val="accent5"/>
              </a:lnRef>
              <a:fillRef idx="3">
                <a:schemeClr val="accent5"/>
              </a:fillRef>
              <a:effectRef idx="2">
                <a:schemeClr val="accent5"/>
              </a:effectRef>
              <a:fontRef idx="minor">
                <a:schemeClr val="lt1"/>
              </a:fontRef>
            </p:style>
            <p:txBody>
              <a:bodyPr lIns="90000" rIns="90000" rtlCol="0" anchor="b"/>
              <a:lstStyle/>
              <a:p>
                <a:pPr defTabSz="914363"/>
                <a:r>
                  <a:rPr lang="de-DE" sz="1100" dirty="0">
                    <a:solidFill>
                      <a:schemeClr val="tx1"/>
                    </a:solidFill>
                  </a:rPr>
                  <a:t>Stream Insight</a:t>
                </a:r>
              </a:p>
            </p:txBody>
          </p:sp>
          <p:pic>
            <p:nvPicPr>
              <p:cNvPr id="213" name="Picture 212" descr="non.png"/>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9180123" y="4221886"/>
                <a:ext cx="688952" cy="389882"/>
              </a:xfrm>
              <a:prstGeom prst="rect">
                <a:avLst/>
              </a:prstGeom>
              <a:ln>
                <a:noFill/>
              </a:ln>
              <a:effectLst/>
            </p:spPr>
          </p:pic>
        </p:grpSp>
      </p:grpSp>
      <p:grpSp>
        <p:nvGrpSpPr>
          <p:cNvPr id="56" name="Group 55"/>
          <p:cNvGrpSpPr/>
          <p:nvPr/>
        </p:nvGrpSpPr>
        <p:grpSpPr>
          <a:xfrm>
            <a:off x="7543800" y="680899"/>
            <a:ext cx="1397279" cy="276999"/>
            <a:chOff x="9858823" y="186247"/>
            <a:chExt cx="1862314" cy="277063"/>
          </a:xfrm>
        </p:grpSpPr>
        <p:sp>
          <p:nvSpPr>
            <p:cNvPr id="214" name="Rectangle 213"/>
            <p:cNvSpPr/>
            <p:nvPr/>
          </p:nvSpPr>
          <p:spPr>
            <a:xfrm>
              <a:off x="11331753" y="206749"/>
              <a:ext cx="389384" cy="187577"/>
            </a:xfrm>
            <a:prstGeom prst="rect">
              <a:avLst/>
            </a:prstGeom>
            <a:ln/>
          </p:spPr>
          <p:style>
            <a:lnRef idx="1">
              <a:schemeClr val="accent5"/>
            </a:lnRef>
            <a:fillRef idx="3">
              <a:schemeClr val="accent5"/>
            </a:fillRef>
            <a:effectRef idx="2">
              <a:schemeClr val="accent5"/>
            </a:effectRef>
            <a:fontRef idx="minor">
              <a:schemeClr val="lt1"/>
            </a:fontRef>
          </p:style>
          <p:txBody>
            <a:bodyPr rtlCol="0" anchor="b"/>
            <a:lstStyle/>
            <a:p>
              <a:pPr defTabSz="914363"/>
              <a:endParaRPr lang="de-DE" sz="1200" dirty="0">
                <a:solidFill>
                  <a:schemeClr val="tx1"/>
                </a:solidFill>
                <a:latin typeface="Segoe" pitchFamily="34" charset="0"/>
              </a:endParaRPr>
            </a:p>
          </p:txBody>
        </p:sp>
        <p:sp>
          <p:nvSpPr>
            <p:cNvPr id="216" name="TextBox 215"/>
            <p:cNvSpPr txBox="1"/>
            <p:nvPr/>
          </p:nvSpPr>
          <p:spPr>
            <a:xfrm>
              <a:off x="9858823" y="186247"/>
              <a:ext cx="1430362" cy="277063"/>
            </a:xfrm>
            <a:prstGeom prst="rect">
              <a:avLst/>
            </a:prstGeom>
            <a:noFill/>
          </p:spPr>
          <p:txBody>
            <a:bodyPr wrap="square" lIns="0" rIns="0" rtlCol="0">
              <a:spAutoFit/>
            </a:bodyPr>
            <a:lstStyle/>
            <a:p>
              <a:pPr algn="ctr" defTabSz="914363"/>
              <a:r>
                <a:rPr lang="de-DE" sz="1200" dirty="0" smtClean="0">
                  <a:latin typeface="Segoe" pitchFamily="34" charset="0"/>
                </a:rPr>
                <a:t>Azure Preview</a:t>
              </a:r>
              <a:endParaRPr lang="de-DE" sz="1200" dirty="0">
                <a:latin typeface="Segoe" pitchFamily="34" charset="0"/>
              </a:endParaRPr>
            </a:p>
          </p:txBody>
        </p:sp>
      </p:grpSp>
      <p:grpSp>
        <p:nvGrpSpPr>
          <p:cNvPr id="58" name="Group 57"/>
          <p:cNvGrpSpPr/>
          <p:nvPr/>
        </p:nvGrpSpPr>
        <p:grpSpPr>
          <a:xfrm>
            <a:off x="7788455" y="408851"/>
            <a:ext cx="1138587" cy="276999"/>
            <a:chOff x="10251719" y="243432"/>
            <a:chExt cx="1517523" cy="277063"/>
          </a:xfrm>
        </p:grpSpPr>
        <p:sp>
          <p:nvSpPr>
            <p:cNvPr id="215" name="Rectangle 214"/>
            <p:cNvSpPr/>
            <p:nvPr/>
          </p:nvSpPr>
          <p:spPr>
            <a:xfrm>
              <a:off x="11379858" y="243433"/>
              <a:ext cx="389384" cy="1920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200">
                <a:solidFill>
                  <a:schemeClr val="tx1"/>
                </a:solidFill>
                <a:latin typeface="Segoe" pitchFamily="34" charset="0"/>
              </a:endParaRPr>
            </a:p>
          </p:txBody>
        </p:sp>
        <p:sp>
          <p:nvSpPr>
            <p:cNvPr id="217" name="TextBox 216"/>
            <p:cNvSpPr txBox="1"/>
            <p:nvPr/>
          </p:nvSpPr>
          <p:spPr>
            <a:xfrm>
              <a:off x="10251719" y="243432"/>
              <a:ext cx="915834" cy="277063"/>
            </a:xfrm>
            <a:prstGeom prst="rect">
              <a:avLst/>
            </a:prstGeom>
            <a:noFill/>
          </p:spPr>
          <p:txBody>
            <a:bodyPr wrap="square" lIns="0" rIns="0" rtlCol="0">
              <a:spAutoFit/>
            </a:bodyPr>
            <a:lstStyle/>
            <a:p>
              <a:pPr algn="ctr" defTabSz="914363"/>
              <a:r>
                <a:rPr lang="de-DE" sz="1200" dirty="0" smtClean="0">
                  <a:latin typeface="Segoe" pitchFamily="34" charset="0"/>
                </a:rPr>
                <a:t>Azure GA</a:t>
              </a:r>
              <a:endParaRPr lang="de-DE" sz="1200" dirty="0">
                <a:latin typeface="Segoe" pitchFamily="34" charset="0"/>
              </a:endParaRPr>
            </a:p>
          </p:txBody>
        </p:sp>
      </p:grpSp>
      <p:grpSp>
        <p:nvGrpSpPr>
          <p:cNvPr id="232" name="Group 231"/>
          <p:cNvGrpSpPr/>
          <p:nvPr/>
        </p:nvGrpSpPr>
        <p:grpSpPr>
          <a:xfrm>
            <a:off x="1600510" y="2862649"/>
            <a:ext cx="7239403" cy="877692"/>
            <a:chOff x="2133457" y="2862649"/>
            <a:chExt cx="9650023" cy="877692"/>
          </a:xfrm>
        </p:grpSpPr>
        <p:grpSp>
          <p:nvGrpSpPr>
            <p:cNvPr id="74" name="Group 73"/>
            <p:cNvGrpSpPr/>
            <p:nvPr/>
          </p:nvGrpSpPr>
          <p:grpSpPr>
            <a:xfrm>
              <a:off x="6464280" y="2865001"/>
              <a:ext cx="998373" cy="863898"/>
              <a:chOff x="4581870" y="2720850"/>
              <a:chExt cx="998243" cy="864098"/>
            </a:xfrm>
          </p:grpSpPr>
          <p:sp>
            <p:nvSpPr>
              <p:cNvPr id="76" name="Rectangle 75"/>
              <p:cNvSpPr/>
              <p:nvPr/>
            </p:nvSpPr>
            <p:spPr>
              <a:xfrm>
                <a:off x="4581870" y="2720850"/>
                <a:ext cx="998243" cy="864098"/>
              </a:xfrm>
              <a:prstGeom prst="rect">
                <a:avLst/>
              </a:prstGeom>
              <a:ln>
                <a:solidFill>
                  <a:schemeClr val="tx1"/>
                </a:solidFill>
              </a:ln>
            </p:spPr>
            <p:style>
              <a:lnRef idx="1">
                <a:schemeClr val="accent5"/>
              </a:lnRef>
              <a:fillRef idx="3">
                <a:schemeClr val="accent5"/>
              </a:fillRef>
              <a:effectRef idx="2">
                <a:schemeClr val="accent5"/>
              </a:effectRef>
              <a:fontRef idx="minor">
                <a:schemeClr val="lt1"/>
              </a:fontRef>
            </p:style>
            <p:txBody>
              <a:bodyPr lIns="90000" rIns="90000" rtlCol="0" anchor="b"/>
              <a:lstStyle/>
              <a:p>
                <a:pPr defTabSz="914363"/>
                <a:r>
                  <a:rPr lang="de-DE" sz="1100" dirty="0" smtClean="0">
                    <a:solidFill>
                      <a:schemeClr val="tx1"/>
                    </a:solidFill>
                  </a:rPr>
                  <a:t>Connect</a:t>
                </a:r>
                <a:endParaRPr lang="de-DE" sz="1100" dirty="0">
                  <a:solidFill>
                    <a:schemeClr val="tx1"/>
                  </a:solidFill>
                </a:endParaRPr>
              </a:p>
            </p:txBody>
          </p:sp>
          <p:sp>
            <p:nvSpPr>
              <p:cNvPr id="77" name="Can 76"/>
              <p:cNvSpPr/>
              <p:nvPr/>
            </p:nvSpPr>
            <p:spPr>
              <a:xfrm rot="16200000">
                <a:off x="5003861" y="2774931"/>
                <a:ext cx="211330" cy="365097"/>
              </a:xfrm>
              <a:prstGeom prst="can">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100">
                  <a:solidFill>
                    <a:schemeClr val="tx1"/>
                  </a:solidFill>
                </a:endParaRPr>
              </a:p>
            </p:txBody>
          </p:sp>
          <p:cxnSp>
            <p:nvCxnSpPr>
              <p:cNvPr id="78" name="Straight Arrow Connector 77"/>
              <p:cNvCxnSpPr>
                <a:stCxn id="77" idx="3"/>
              </p:cNvCxnSpPr>
              <p:nvPr/>
            </p:nvCxnSpPr>
            <p:spPr>
              <a:xfrm>
                <a:off x="5292075" y="2957480"/>
                <a:ext cx="140654" cy="0"/>
              </a:xfrm>
              <a:prstGeom prst="straightConnector1">
                <a:avLst/>
              </a:prstGeom>
              <a:solidFill>
                <a:schemeClr val="bg1"/>
              </a:solidFill>
              <a:ln>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Arrow Connector 78"/>
              <p:cNvCxnSpPr/>
              <p:nvPr/>
            </p:nvCxnSpPr>
            <p:spPr>
              <a:xfrm flipH="1">
                <a:off x="4782961" y="2956856"/>
                <a:ext cx="188270" cy="0"/>
              </a:xfrm>
              <a:prstGeom prst="straightConnector1">
                <a:avLst/>
              </a:prstGeom>
              <a:solidFill>
                <a:schemeClr val="bg1"/>
              </a:solidFill>
              <a:ln>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4" name="Group 3"/>
            <p:cNvGrpSpPr/>
            <p:nvPr/>
          </p:nvGrpSpPr>
          <p:grpSpPr>
            <a:xfrm>
              <a:off x="2133457" y="2865003"/>
              <a:ext cx="1008245" cy="863896"/>
              <a:chOff x="2349998" y="2865666"/>
              <a:chExt cx="1008114" cy="864096"/>
            </a:xfrm>
          </p:grpSpPr>
          <p:sp>
            <p:nvSpPr>
              <p:cNvPr id="68" name="Rectangle 67"/>
              <p:cNvSpPr/>
              <p:nvPr/>
            </p:nvSpPr>
            <p:spPr>
              <a:xfrm>
                <a:off x="2349998" y="2865666"/>
                <a:ext cx="1008114" cy="864096"/>
              </a:xfrm>
              <a:prstGeom prst="rect">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0000" rIns="90000" rtlCol="0" anchor="b"/>
              <a:lstStyle/>
              <a:p>
                <a:pPr defTabSz="914363"/>
                <a:r>
                  <a:rPr lang="de-DE" sz="1100" dirty="0" smtClean="0">
                    <a:solidFill>
                      <a:schemeClr val="tx1"/>
                    </a:solidFill>
                  </a:rPr>
                  <a:t>CDN</a:t>
                </a:r>
                <a:endParaRPr lang="de-DE" sz="1100" dirty="0">
                  <a:solidFill>
                    <a:schemeClr val="tx1"/>
                  </a:solidFill>
                </a:endParaRPr>
              </a:p>
            </p:txBody>
          </p:sp>
          <p:grpSp>
            <p:nvGrpSpPr>
              <p:cNvPr id="110" name="Group 109"/>
              <p:cNvGrpSpPr/>
              <p:nvPr/>
            </p:nvGrpSpPr>
            <p:grpSpPr>
              <a:xfrm>
                <a:off x="2743602" y="2940500"/>
                <a:ext cx="470873" cy="495968"/>
                <a:chOff x="3464364" y="3203859"/>
                <a:chExt cx="493274" cy="519563"/>
              </a:xfrm>
            </p:grpSpPr>
            <p:sp>
              <p:nvSpPr>
                <p:cNvPr id="111" name="Oval 110"/>
                <p:cNvSpPr/>
                <p:nvPr/>
              </p:nvSpPr>
              <p:spPr>
                <a:xfrm>
                  <a:off x="3761729" y="3320988"/>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112" name="Oval 111"/>
                <p:cNvSpPr/>
                <p:nvPr/>
              </p:nvSpPr>
              <p:spPr>
                <a:xfrm>
                  <a:off x="3549602" y="3419003"/>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113" name="Oval 112"/>
                <p:cNvSpPr/>
                <p:nvPr/>
              </p:nvSpPr>
              <p:spPr>
                <a:xfrm>
                  <a:off x="3649998" y="3542063"/>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114" name="Oval 113"/>
                <p:cNvSpPr/>
                <p:nvPr/>
              </p:nvSpPr>
              <p:spPr>
                <a:xfrm>
                  <a:off x="3812308" y="3541111"/>
                  <a:ext cx="72008" cy="7200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115" name="Oval 114"/>
                <p:cNvSpPr/>
                <p:nvPr/>
              </p:nvSpPr>
              <p:spPr>
                <a:xfrm>
                  <a:off x="3486150" y="3251934"/>
                  <a:ext cx="471488" cy="4714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116" name="Freeform 115"/>
                <p:cNvSpPr/>
                <p:nvPr/>
              </p:nvSpPr>
              <p:spPr>
                <a:xfrm>
                  <a:off x="3595688" y="3203859"/>
                  <a:ext cx="361330" cy="215615"/>
                </a:xfrm>
                <a:custGeom>
                  <a:avLst/>
                  <a:gdLst>
                    <a:gd name="connsiteX0" fmla="*/ 0 w 345281"/>
                    <a:gd name="connsiteY0" fmla="*/ 30956 h 30956"/>
                    <a:gd name="connsiteX1" fmla="*/ 345281 w 345281"/>
                    <a:gd name="connsiteY1" fmla="*/ 0 h 30956"/>
                    <a:gd name="connsiteX0" fmla="*/ 0 w 361607"/>
                    <a:gd name="connsiteY0" fmla="*/ 124688 h 124688"/>
                    <a:gd name="connsiteX1" fmla="*/ 345281 w 361607"/>
                    <a:gd name="connsiteY1" fmla="*/ 93732 h 124688"/>
                    <a:gd name="connsiteX0" fmla="*/ 0 w 361330"/>
                    <a:gd name="connsiteY0" fmla="*/ 215615 h 215615"/>
                    <a:gd name="connsiteX1" fmla="*/ 345281 w 361330"/>
                    <a:gd name="connsiteY1" fmla="*/ 184659 h 215615"/>
                  </a:gdLst>
                  <a:ahLst/>
                  <a:cxnLst>
                    <a:cxn ang="0">
                      <a:pos x="connsiteX0" y="connsiteY0"/>
                    </a:cxn>
                    <a:cxn ang="0">
                      <a:pos x="connsiteX1" y="connsiteY1"/>
                    </a:cxn>
                  </a:cxnLst>
                  <a:rect l="l" t="t" r="r" b="b"/>
                  <a:pathLst>
                    <a:path w="361330" h="215615">
                      <a:moveTo>
                        <a:pt x="0" y="215615"/>
                      </a:moveTo>
                      <a:cubicBezTo>
                        <a:pt x="107950" y="-94741"/>
                        <a:pt x="437355" y="-38384"/>
                        <a:pt x="345281" y="18465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117" name="Freeform 116"/>
                <p:cNvSpPr/>
                <p:nvPr/>
              </p:nvSpPr>
              <p:spPr>
                <a:xfrm>
                  <a:off x="3533444" y="3235374"/>
                  <a:ext cx="250361" cy="105519"/>
                </a:xfrm>
                <a:custGeom>
                  <a:avLst/>
                  <a:gdLst>
                    <a:gd name="connsiteX0" fmla="*/ 250031 w 250031"/>
                    <a:gd name="connsiteY0" fmla="*/ 0 h 16669"/>
                    <a:gd name="connsiteX1" fmla="*/ 0 w 250031"/>
                    <a:gd name="connsiteY1" fmla="*/ 16669 h 16669"/>
                    <a:gd name="connsiteX0" fmla="*/ 250244 w 250244"/>
                    <a:gd name="connsiteY0" fmla="*/ 35681 h 52350"/>
                    <a:gd name="connsiteX1" fmla="*/ 213 w 250244"/>
                    <a:gd name="connsiteY1" fmla="*/ 52350 h 52350"/>
                    <a:gd name="connsiteX0" fmla="*/ 250361 w 250361"/>
                    <a:gd name="connsiteY0" fmla="*/ 88850 h 105519"/>
                    <a:gd name="connsiteX1" fmla="*/ 330 w 250361"/>
                    <a:gd name="connsiteY1" fmla="*/ 105519 h 105519"/>
                  </a:gdLst>
                  <a:ahLst/>
                  <a:cxnLst>
                    <a:cxn ang="0">
                      <a:pos x="connsiteX0" y="connsiteY0"/>
                    </a:cxn>
                    <a:cxn ang="0">
                      <a:pos x="connsiteX1" y="connsiteY1"/>
                    </a:cxn>
                  </a:cxnLst>
                  <a:rect l="l" t="t" r="r" b="b"/>
                  <a:pathLst>
                    <a:path w="250361" h="105519">
                      <a:moveTo>
                        <a:pt x="250361" y="88850"/>
                      </a:moveTo>
                      <a:cubicBezTo>
                        <a:pt x="102723" y="-55613"/>
                        <a:pt x="-6813" y="-4812"/>
                        <a:pt x="330" y="10551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118" name="Freeform 117"/>
                <p:cNvSpPr/>
                <p:nvPr/>
              </p:nvSpPr>
              <p:spPr>
                <a:xfrm>
                  <a:off x="3709988" y="3562350"/>
                  <a:ext cx="236501" cy="148486"/>
                </a:xfrm>
                <a:custGeom>
                  <a:avLst/>
                  <a:gdLst>
                    <a:gd name="connsiteX0" fmla="*/ 0 w 238125"/>
                    <a:gd name="connsiteY0" fmla="*/ 33338 h 33338"/>
                    <a:gd name="connsiteX1" fmla="*/ 238125 w 238125"/>
                    <a:gd name="connsiteY1" fmla="*/ 0 h 33338"/>
                    <a:gd name="connsiteX0" fmla="*/ 0 w 238644"/>
                    <a:gd name="connsiteY0" fmla="*/ 33338 h 94177"/>
                    <a:gd name="connsiteX1" fmla="*/ 238125 w 238644"/>
                    <a:gd name="connsiteY1" fmla="*/ 0 h 94177"/>
                    <a:gd name="connsiteX0" fmla="*/ 0 w 238868"/>
                    <a:gd name="connsiteY0" fmla="*/ 33338 h 143505"/>
                    <a:gd name="connsiteX1" fmla="*/ 238125 w 238868"/>
                    <a:gd name="connsiteY1" fmla="*/ 0 h 143505"/>
                    <a:gd name="connsiteX0" fmla="*/ 0 w 236501"/>
                    <a:gd name="connsiteY0" fmla="*/ 42863 h 148486"/>
                    <a:gd name="connsiteX1" fmla="*/ 235744 w 236501"/>
                    <a:gd name="connsiteY1" fmla="*/ 0 h 148486"/>
                  </a:gdLst>
                  <a:ahLst/>
                  <a:cxnLst>
                    <a:cxn ang="0">
                      <a:pos x="connsiteX0" y="connsiteY0"/>
                    </a:cxn>
                    <a:cxn ang="0">
                      <a:pos x="connsiteX1" y="connsiteY1"/>
                    </a:cxn>
                  </a:cxnLst>
                  <a:rect l="l" t="t" r="r" b="b"/>
                  <a:pathLst>
                    <a:path w="236501" h="148486">
                      <a:moveTo>
                        <a:pt x="0" y="42863"/>
                      </a:moveTo>
                      <a:cubicBezTo>
                        <a:pt x="134143" y="184150"/>
                        <a:pt x="246856" y="196851"/>
                        <a:pt x="23574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119" name="Freeform 118"/>
                <p:cNvSpPr/>
                <p:nvPr/>
              </p:nvSpPr>
              <p:spPr>
                <a:xfrm>
                  <a:off x="3464364" y="3543301"/>
                  <a:ext cx="359923" cy="156526"/>
                </a:xfrm>
                <a:custGeom>
                  <a:avLst/>
                  <a:gdLst>
                    <a:gd name="connsiteX0" fmla="*/ 0 w 330994"/>
                    <a:gd name="connsiteY0" fmla="*/ 0 h 61913"/>
                    <a:gd name="connsiteX1" fmla="*/ 330994 w 330994"/>
                    <a:gd name="connsiteY1" fmla="*/ 61913 h 61913"/>
                    <a:gd name="connsiteX0" fmla="*/ 15383 w 346377"/>
                    <a:gd name="connsiteY0" fmla="*/ 0 h 86568"/>
                    <a:gd name="connsiteX1" fmla="*/ 346377 w 346377"/>
                    <a:gd name="connsiteY1" fmla="*/ 61913 h 86568"/>
                    <a:gd name="connsiteX0" fmla="*/ 28929 w 359923"/>
                    <a:gd name="connsiteY0" fmla="*/ 0 h 156526"/>
                    <a:gd name="connsiteX1" fmla="*/ 359923 w 359923"/>
                    <a:gd name="connsiteY1" fmla="*/ 61913 h 156526"/>
                  </a:gdLst>
                  <a:ahLst/>
                  <a:cxnLst>
                    <a:cxn ang="0">
                      <a:pos x="connsiteX0" y="connsiteY0"/>
                    </a:cxn>
                    <a:cxn ang="0">
                      <a:pos x="connsiteX1" y="connsiteY1"/>
                    </a:cxn>
                  </a:cxnLst>
                  <a:rect l="l" t="t" r="r" b="b"/>
                  <a:pathLst>
                    <a:path w="359923" h="156526">
                      <a:moveTo>
                        <a:pt x="28929" y="0"/>
                      </a:moveTo>
                      <a:cubicBezTo>
                        <a:pt x="-58384" y="163513"/>
                        <a:pt x="51948" y="222250"/>
                        <a:pt x="359923" y="6191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grpSp>
        </p:grpSp>
        <p:grpSp>
          <p:nvGrpSpPr>
            <p:cNvPr id="3" name="Group 2"/>
            <p:cNvGrpSpPr/>
            <p:nvPr/>
          </p:nvGrpSpPr>
          <p:grpSpPr>
            <a:xfrm>
              <a:off x="3214355" y="2865002"/>
              <a:ext cx="1017480" cy="863897"/>
              <a:chOff x="3430755" y="2865665"/>
              <a:chExt cx="1017348" cy="864097"/>
            </a:xfrm>
          </p:grpSpPr>
          <p:sp>
            <p:nvSpPr>
              <p:cNvPr id="160" name="Rectangle 159"/>
              <p:cNvSpPr/>
              <p:nvPr/>
            </p:nvSpPr>
            <p:spPr>
              <a:xfrm>
                <a:off x="3430755" y="2865665"/>
                <a:ext cx="1017348" cy="864097"/>
              </a:xfrm>
              <a:prstGeom prst="rect">
                <a:avLst/>
              </a:prstGeom>
              <a:ln>
                <a:solidFill>
                  <a:schemeClr val="tx1"/>
                </a:solidFill>
              </a:ln>
            </p:spPr>
            <p:style>
              <a:lnRef idx="1">
                <a:schemeClr val="accent5"/>
              </a:lnRef>
              <a:fillRef idx="3">
                <a:schemeClr val="accent5"/>
              </a:fillRef>
              <a:effectRef idx="2">
                <a:schemeClr val="accent5"/>
              </a:effectRef>
              <a:fontRef idx="minor">
                <a:schemeClr val="lt1"/>
              </a:fontRef>
            </p:style>
            <p:txBody>
              <a:bodyPr lIns="90000" rIns="90000" rtlCol="0" anchor="b"/>
              <a:lstStyle/>
              <a:p>
                <a:pPr defTabSz="914363"/>
                <a:r>
                  <a:rPr lang="de-DE" sz="1100" dirty="0">
                    <a:solidFill>
                      <a:schemeClr val="tx1"/>
                    </a:solidFill>
                  </a:rPr>
                  <a:t>Traffic Manager</a:t>
                </a:r>
              </a:p>
            </p:txBody>
          </p:sp>
          <p:grpSp>
            <p:nvGrpSpPr>
              <p:cNvPr id="150" name="Group 149"/>
              <p:cNvGrpSpPr/>
              <p:nvPr/>
            </p:nvGrpSpPr>
            <p:grpSpPr>
              <a:xfrm>
                <a:off x="3660555" y="2961746"/>
                <a:ext cx="666836" cy="288032"/>
                <a:chOff x="5885892" y="1988840"/>
                <a:chExt cx="666836" cy="288032"/>
              </a:xfrm>
            </p:grpSpPr>
            <p:sp>
              <p:nvSpPr>
                <p:cNvPr id="151" name="Rectangle 150"/>
                <p:cNvSpPr/>
                <p:nvPr/>
              </p:nvSpPr>
              <p:spPr>
                <a:xfrm>
                  <a:off x="6228184" y="1988840"/>
                  <a:ext cx="108520" cy="7200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152" name="Rectangle 151"/>
                <p:cNvSpPr/>
                <p:nvPr/>
              </p:nvSpPr>
              <p:spPr>
                <a:xfrm>
                  <a:off x="6119664" y="2204864"/>
                  <a:ext cx="108520" cy="7200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sp>
              <p:nvSpPr>
                <p:cNvPr id="153" name="Rectangle 152"/>
                <p:cNvSpPr/>
                <p:nvPr/>
              </p:nvSpPr>
              <p:spPr>
                <a:xfrm>
                  <a:off x="5885892" y="2096852"/>
                  <a:ext cx="108520" cy="7200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cxnSp>
              <p:nvCxnSpPr>
                <p:cNvPr id="154" name="Elbow Connector 153"/>
                <p:cNvCxnSpPr>
                  <a:stCxn id="153" idx="3"/>
                  <a:endCxn id="151" idx="1"/>
                </p:cNvCxnSpPr>
                <p:nvPr/>
              </p:nvCxnSpPr>
              <p:spPr>
                <a:xfrm flipV="1">
                  <a:off x="5994412" y="2024844"/>
                  <a:ext cx="233772" cy="108012"/>
                </a:xfrm>
                <a:prstGeom prst="bentConnector3">
                  <a:avLst>
                    <a:gd name="adj1" fmla="val 2616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Elbow Connector 154"/>
                <p:cNvCxnSpPr>
                  <a:stCxn id="153" idx="3"/>
                  <a:endCxn id="152" idx="1"/>
                </p:cNvCxnSpPr>
                <p:nvPr/>
              </p:nvCxnSpPr>
              <p:spPr>
                <a:xfrm>
                  <a:off x="5994412" y="2132856"/>
                  <a:ext cx="125252" cy="108012"/>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6444208" y="2096852"/>
                  <a:ext cx="108520" cy="7200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600">
                    <a:solidFill>
                      <a:schemeClr val="tx1"/>
                    </a:solidFill>
                  </a:endParaRPr>
                </a:p>
              </p:txBody>
            </p:sp>
            <p:cxnSp>
              <p:nvCxnSpPr>
                <p:cNvPr id="157" name="Elbow Connector 156"/>
                <p:cNvCxnSpPr>
                  <a:stCxn id="151" idx="3"/>
                  <a:endCxn id="156" idx="1"/>
                </p:cNvCxnSpPr>
                <p:nvPr/>
              </p:nvCxnSpPr>
              <p:spPr>
                <a:xfrm>
                  <a:off x="6336704" y="2024844"/>
                  <a:ext cx="107504" cy="108012"/>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stCxn id="152" idx="3"/>
                  <a:endCxn id="156" idx="1"/>
                </p:cNvCxnSpPr>
                <p:nvPr/>
              </p:nvCxnSpPr>
              <p:spPr>
                <a:xfrm flipV="1">
                  <a:off x="6228184" y="2132856"/>
                  <a:ext cx="216024" cy="108012"/>
                </a:xfrm>
                <a:prstGeom prst="bentConnector3">
                  <a:avLst>
                    <a:gd name="adj1" fmla="val 75797"/>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1" name="Group 160"/>
            <p:cNvGrpSpPr/>
            <p:nvPr/>
          </p:nvGrpSpPr>
          <p:grpSpPr>
            <a:xfrm>
              <a:off x="9704043" y="2865002"/>
              <a:ext cx="998373" cy="863897"/>
              <a:chOff x="7821211" y="2720851"/>
              <a:chExt cx="998243" cy="864097"/>
            </a:xfrm>
          </p:grpSpPr>
          <p:sp>
            <p:nvSpPr>
              <p:cNvPr id="162" name="Rectangle 161"/>
              <p:cNvSpPr/>
              <p:nvPr/>
            </p:nvSpPr>
            <p:spPr>
              <a:xfrm>
                <a:off x="7821211" y="2720851"/>
                <a:ext cx="998243" cy="86409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b"/>
              <a:lstStyle/>
              <a:p>
                <a:pPr defTabSz="914363"/>
                <a:r>
                  <a:rPr lang="de-DE" sz="1100" dirty="0" smtClean="0">
                    <a:solidFill>
                      <a:schemeClr val="tx1"/>
                    </a:solidFill>
                  </a:rPr>
                  <a:t>AD Access Control</a:t>
                </a:r>
                <a:endParaRPr lang="de-DE" sz="1100" dirty="0">
                  <a:solidFill>
                    <a:schemeClr val="tx1"/>
                  </a:solidFill>
                </a:endParaRPr>
              </a:p>
            </p:txBody>
          </p:sp>
          <p:sp>
            <p:nvSpPr>
              <p:cNvPr id="165" name="Freeform 164"/>
              <p:cNvSpPr>
                <a:spLocks noEditPoints="1"/>
              </p:cNvSpPr>
              <p:nvPr/>
            </p:nvSpPr>
            <p:spPr bwMode="black">
              <a:xfrm>
                <a:off x="8320332" y="2788182"/>
                <a:ext cx="349946" cy="42058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w="9525">
                <a:solidFill>
                  <a:schemeClr val="tx1"/>
                </a:solidFill>
                <a:round/>
                <a:headEnd/>
                <a:tailEnd/>
              </a:ln>
              <a:extLst/>
            </p:spPr>
            <p:txBody>
              <a:bodyPr vert="horz" wrap="square" lIns="82305" tIns="41153" rIns="82305" bIns="41153" numCol="1" anchor="t" anchorCtr="0" compatLnSpc="1">
                <a:prstTxWarp prst="textNoShape">
                  <a:avLst/>
                </a:prstTxWarp>
              </a:bodyPr>
              <a:lstStyle/>
              <a:p>
                <a:pPr defTabSz="914363"/>
                <a:endParaRPr lang="en-US" sz="2000">
                  <a:ea typeface="Segoe UI" pitchFamily="34" charset="0"/>
                  <a:cs typeface="Segoe UI" pitchFamily="34" charset="0"/>
                </a:endParaRPr>
              </a:p>
            </p:txBody>
          </p:sp>
        </p:grpSp>
        <p:grpSp>
          <p:nvGrpSpPr>
            <p:cNvPr id="166" name="Group 165"/>
            <p:cNvGrpSpPr/>
            <p:nvPr/>
          </p:nvGrpSpPr>
          <p:grpSpPr>
            <a:xfrm>
              <a:off x="8624120" y="2865002"/>
              <a:ext cx="998373" cy="863897"/>
              <a:chOff x="6741429" y="2720851"/>
              <a:chExt cx="998243" cy="864097"/>
            </a:xfrm>
          </p:grpSpPr>
          <p:sp>
            <p:nvSpPr>
              <p:cNvPr id="169" name="Rectangle 168"/>
              <p:cNvSpPr/>
              <p:nvPr/>
            </p:nvSpPr>
            <p:spPr>
              <a:xfrm>
                <a:off x="6741429" y="2720851"/>
                <a:ext cx="998243" cy="86409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Ins="36000" rtlCol="0" anchor="b"/>
              <a:lstStyle/>
              <a:p>
                <a:pPr defTabSz="914363"/>
                <a:r>
                  <a:rPr lang="de-DE" sz="1100" dirty="0" smtClean="0">
                    <a:solidFill>
                      <a:schemeClr val="tx1"/>
                    </a:solidFill>
                  </a:rPr>
                  <a:t>Service Bus</a:t>
                </a:r>
                <a:endParaRPr lang="de-DE" sz="1100" dirty="0">
                  <a:solidFill>
                    <a:schemeClr val="tx1"/>
                  </a:solidFill>
                </a:endParaRPr>
              </a:p>
            </p:txBody>
          </p:sp>
          <p:pic>
            <p:nvPicPr>
              <p:cNvPr id="170" name="Picture 169"/>
              <p:cNvPicPr>
                <a:picLocks noChangeAspect="1"/>
              </p:cNvPicPr>
              <p:nvPr/>
            </p:nvPicPr>
            <p:blipFill>
              <a:blip r:embed="rId12" cstate="email">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6552" y="2801726"/>
                <a:ext cx="685428" cy="467406"/>
              </a:xfrm>
              <a:prstGeom prst="rect">
                <a:avLst/>
              </a:prstGeom>
              <a:ln>
                <a:noFill/>
              </a:ln>
            </p:spPr>
          </p:pic>
        </p:grpSp>
        <p:grpSp>
          <p:nvGrpSpPr>
            <p:cNvPr id="69" name="Group 68"/>
            <p:cNvGrpSpPr/>
            <p:nvPr/>
          </p:nvGrpSpPr>
          <p:grpSpPr>
            <a:xfrm>
              <a:off x="10775454" y="2865003"/>
              <a:ext cx="1008026" cy="863896"/>
              <a:chOff x="7823974" y="5298588"/>
              <a:chExt cx="1007895" cy="864096"/>
            </a:xfrm>
          </p:grpSpPr>
          <p:sp>
            <p:nvSpPr>
              <p:cNvPr id="70" name="Rectangle 69"/>
              <p:cNvSpPr/>
              <p:nvPr/>
            </p:nvSpPr>
            <p:spPr>
              <a:xfrm>
                <a:off x="7823974" y="5298588"/>
                <a:ext cx="1007895" cy="864096"/>
              </a:xfrm>
              <a:prstGeom prst="rect">
                <a:avLst/>
              </a:prstGeom>
              <a:ln>
                <a:solidFill>
                  <a:schemeClr val="tx1"/>
                </a:solidFill>
              </a:ln>
            </p:spPr>
            <p:style>
              <a:lnRef idx="1">
                <a:schemeClr val="accent5"/>
              </a:lnRef>
              <a:fillRef idx="3">
                <a:schemeClr val="accent5"/>
              </a:fillRef>
              <a:effectRef idx="2">
                <a:schemeClr val="accent5"/>
              </a:effectRef>
              <a:fontRef idx="minor">
                <a:schemeClr val="lt1"/>
              </a:fontRef>
            </p:style>
            <p:txBody>
              <a:bodyPr lIns="90000" rIns="90000" rtlCol="0" anchor="b"/>
              <a:lstStyle/>
              <a:p>
                <a:pPr defTabSz="914363"/>
                <a:r>
                  <a:rPr lang="de-DE" sz="1100" dirty="0" smtClean="0">
                    <a:solidFill>
                      <a:schemeClr val="tx1"/>
                    </a:solidFill>
                  </a:rPr>
                  <a:t>SQL Data Sync</a:t>
                </a:r>
                <a:endParaRPr lang="de-DE" sz="1100" dirty="0">
                  <a:solidFill>
                    <a:schemeClr val="tx1"/>
                  </a:solidFill>
                </a:endParaRPr>
              </a:p>
            </p:txBody>
          </p:sp>
          <p:sp>
            <p:nvSpPr>
              <p:cNvPr id="71" name="Can 70"/>
              <p:cNvSpPr/>
              <p:nvPr/>
            </p:nvSpPr>
            <p:spPr>
              <a:xfrm>
                <a:off x="8381677" y="5476079"/>
                <a:ext cx="244130" cy="254558"/>
              </a:xfrm>
              <a:prstGeom prst="can">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100">
                  <a:solidFill>
                    <a:schemeClr val="tx1"/>
                  </a:solidFill>
                </a:endParaRPr>
              </a:p>
            </p:txBody>
          </p:sp>
          <p:sp>
            <p:nvSpPr>
              <p:cNvPr id="72" name="Can 71"/>
              <p:cNvSpPr/>
              <p:nvPr/>
            </p:nvSpPr>
            <p:spPr>
              <a:xfrm>
                <a:off x="8021637" y="5473696"/>
                <a:ext cx="244130" cy="254558"/>
              </a:xfrm>
              <a:prstGeom prst="can">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de-DE" sz="1100">
                  <a:solidFill>
                    <a:schemeClr val="tx1"/>
                  </a:solidFill>
                </a:endParaRPr>
              </a:p>
            </p:txBody>
          </p:sp>
          <p:cxnSp>
            <p:nvCxnSpPr>
              <p:cNvPr id="73" name="Straight Arrow Connector 72"/>
              <p:cNvCxnSpPr/>
              <p:nvPr/>
            </p:nvCxnSpPr>
            <p:spPr>
              <a:xfrm>
                <a:off x="8143437" y="5618075"/>
                <a:ext cx="360040" cy="2383"/>
              </a:xfrm>
              <a:prstGeom prst="straightConnector1">
                <a:avLst/>
              </a:prstGeom>
              <a:solidFill>
                <a:schemeClr val="bg1"/>
              </a:solidFill>
              <a:ln>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68" name="Group 167"/>
            <p:cNvGrpSpPr/>
            <p:nvPr/>
          </p:nvGrpSpPr>
          <p:grpSpPr>
            <a:xfrm>
              <a:off x="7544631" y="2862649"/>
              <a:ext cx="998373" cy="863708"/>
              <a:chOff x="6680768" y="2853922"/>
              <a:chExt cx="998243" cy="863908"/>
            </a:xfrm>
          </p:grpSpPr>
          <p:sp>
            <p:nvSpPr>
              <p:cNvPr id="183" name="Rectangle 182"/>
              <p:cNvSpPr/>
              <p:nvPr/>
            </p:nvSpPr>
            <p:spPr>
              <a:xfrm>
                <a:off x="6680768" y="2853922"/>
                <a:ext cx="998243" cy="863908"/>
              </a:xfrm>
              <a:prstGeom prst="rect">
                <a:avLst/>
              </a:prstGeom>
              <a:ln>
                <a:solidFill>
                  <a:schemeClr val="tx1"/>
                </a:solidFill>
              </a:ln>
            </p:spPr>
            <p:style>
              <a:lnRef idx="1">
                <a:schemeClr val="accent5"/>
              </a:lnRef>
              <a:fillRef idx="3">
                <a:schemeClr val="accent5"/>
              </a:fillRef>
              <a:effectRef idx="2">
                <a:schemeClr val="accent5"/>
              </a:effectRef>
              <a:fontRef idx="minor">
                <a:schemeClr val="lt1"/>
              </a:fontRef>
            </p:style>
            <p:txBody>
              <a:bodyPr lIns="90000" rIns="90000" rtlCol="0" anchor="b"/>
              <a:lstStyle/>
              <a:p>
                <a:pPr defTabSz="914363"/>
                <a:r>
                  <a:rPr lang="de-DE" sz="1100" dirty="0" smtClean="0">
                    <a:solidFill>
                      <a:schemeClr val="tx1"/>
                    </a:solidFill>
                  </a:rPr>
                  <a:t>EAI / EDI</a:t>
                </a:r>
                <a:endParaRPr lang="de-DE" sz="1100" dirty="0">
                  <a:solidFill>
                    <a:schemeClr val="tx1"/>
                  </a:solidFill>
                </a:endParaRPr>
              </a:p>
            </p:txBody>
          </p:sp>
          <p:sp>
            <p:nvSpPr>
              <p:cNvPr id="185" name="Freeform 21"/>
              <p:cNvSpPr>
                <a:spLocks noEditPoints="1"/>
              </p:cNvSpPr>
              <p:nvPr/>
            </p:nvSpPr>
            <p:spPr bwMode="black">
              <a:xfrm>
                <a:off x="6855704" y="2962413"/>
                <a:ext cx="575905" cy="391169"/>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w="9525">
                <a:noFill/>
                <a:round/>
                <a:headEnd/>
                <a:tailEnd/>
              </a:ln>
              <a:extLst/>
            </p:spPr>
            <p:txBody>
              <a:bodyPr vert="horz" wrap="square" lIns="82305" tIns="41153" rIns="82305" bIns="41153" numCol="1" anchor="t" anchorCtr="0" compatLnSpc="1">
                <a:prstTxWarp prst="textNoShape">
                  <a:avLst/>
                </a:prstTxWarp>
              </a:bodyPr>
              <a:lstStyle/>
              <a:p>
                <a:pPr defTabSz="914363"/>
                <a:endParaRPr lang="en-US" sz="2000"/>
              </a:p>
            </p:txBody>
          </p:sp>
        </p:grpSp>
        <p:grpSp>
          <p:nvGrpSpPr>
            <p:cNvPr id="60" name="Group 59"/>
            <p:cNvGrpSpPr/>
            <p:nvPr/>
          </p:nvGrpSpPr>
          <p:grpSpPr>
            <a:xfrm>
              <a:off x="4312468" y="2862649"/>
              <a:ext cx="998373" cy="863898"/>
              <a:chOff x="4311906" y="2863312"/>
              <a:chExt cx="998243" cy="864098"/>
            </a:xfrm>
          </p:grpSpPr>
          <p:sp>
            <p:nvSpPr>
              <p:cNvPr id="196" name="Rectangle 195"/>
              <p:cNvSpPr/>
              <p:nvPr/>
            </p:nvSpPr>
            <p:spPr>
              <a:xfrm>
                <a:off x="4311906" y="2863312"/>
                <a:ext cx="998243" cy="864098"/>
              </a:xfrm>
              <a:prstGeom prst="rect">
                <a:avLst/>
              </a:prstGeom>
              <a:solidFill>
                <a:schemeClr val="accent1"/>
              </a:solidFill>
              <a:ln>
                <a:solidFill>
                  <a:schemeClr val="tx1"/>
                </a:solidFill>
              </a:ln>
            </p:spPr>
            <p:style>
              <a:lnRef idx="1">
                <a:schemeClr val="accent5"/>
              </a:lnRef>
              <a:fillRef idx="3">
                <a:schemeClr val="accent5"/>
              </a:fillRef>
              <a:effectRef idx="2">
                <a:schemeClr val="accent5"/>
              </a:effectRef>
              <a:fontRef idx="minor">
                <a:schemeClr val="lt1"/>
              </a:fontRef>
            </p:style>
            <p:txBody>
              <a:bodyPr lIns="90000" rIns="90000" rtlCol="0" anchor="b"/>
              <a:lstStyle/>
              <a:p>
                <a:pPr defTabSz="914363"/>
                <a:r>
                  <a:rPr lang="de-DE" sz="1100" dirty="0" smtClean="0">
                    <a:solidFill>
                      <a:schemeClr val="tx1"/>
                    </a:solidFill>
                  </a:rPr>
                  <a:t>Virtual Network</a:t>
                </a:r>
                <a:endParaRPr lang="de-DE" sz="1100" dirty="0">
                  <a:solidFill>
                    <a:schemeClr val="tx1"/>
                  </a:solidFill>
                </a:endParaRPr>
              </a:p>
            </p:txBody>
          </p:sp>
          <p:grpSp>
            <p:nvGrpSpPr>
              <p:cNvPr id="221" name="Group 220"/>
              <p:cNvGrpSpPr/>
              <p:nvPr/>
            </p:nvGrpSpPr>
            <p:grpSpPr bwMode="black">
              <a:xfrm>
                <a:off x="4719902" y="2928863"/>
                <a:ext cx="573989" cy="424719"/>
                <a:chOff x="3422650" y="3467100"/>
                <a:chExt cx="533400" cy="549275"/>
              </a:xfrm>
              <a:solidFill>
                <a:srgbClr val="FFFFFF"/>
              </a:solidFill>
            </p:grpSpPr>
            <p:sp>
              <p:nvSpPr>
                <p:cNvPr id="222"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solidFill>
                    <a:schemeClr val="tx1"/>
                  </a:solidFill>
                </a:ln>
              </p:spPr>
              <p:txBody>
                <a:bodyPr vert="horz" wrap="square" lIns="91440" tIns="45720" rIns="91440" bIns="45720" numCol="1" anchor="t" anchorCtr="0" compatLnSpc="1">
                  <a:prstTxWarp prst="textNoShape">
                    <a:avLst/>
                  </a:prstTxWarp>
                </a:bodyPr>
                <a:lstStyle/>
                <a:p>
                  <a:pPr defTabSz="914363"/>
                  <a:endParaRPr lang="en-US" sz="1400"/>
                </a:p>
              </p:txBody>
            </p:sp>
            <p:sp>
              <p:nvSpPr>
                <p:cNvPr id="223"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solidFill>
                    <a:schemeClr val="tx1"/>
                  </a:solidFill>
                </a:ln>
              </p:spPr>
              <p:txBody>
                <a:bodyPr vert="horz" wrap="square" lIns="91440" tIns="45720" rIns="91440" bIns="45720" numCol="1" anchor="t" anchorCtr="0" compatLnSpc="1">
                  <a:prstTxWarp prst="textNoShape">
                    <a:avLst/>
                  </a:prstTxWarp>
                </a:bodyPr>
                <a:lstStyle/>
                <a:p>
                  <a:pPr defTabSz="914363"/>
                  <a:endParaRPr lang="en-US" sz="1400"/>
                </a:p>
              </p:txBody>
            </p:sp>
          </p:grpSp>
        </p:grpSp>
        <p:grpSp>
          <p:nvGrpSpPr>
            <p:cNvPr id="61" name="Group 60"/>
            <p:cNvGrpSpPr/>
            <p:nvPr/>
          </p:nvGrpSpPr>
          <p:grpSpPr>
            <a:xfrm>
              <a:off x="5380244" y="2876444"/>
              <a:ext cx="998373" cy="863897"/>
              <a:chOff x="5379543" y="2877110"/>
              <a:chExt cx="998243" cy="864097"/>
            </a:xfrm>
          </p:grpSpPr>
          <p:sp>
            <p:nvSpPr>
              <p:cNvPr id="219" name="Rectangle 218"/>
              <p:cNvSpPr/>
              <p:nvPr/>
            </p:nvSpPr>
            <p:spPr>
              <a:xfrm>
                <a:off x="5379543" y="2877110"/>
                <a:ext cx="998243" cy="86409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000" rIns="36000" rtlCol="0" anchor="b"/>
              <a:lstStyle/>
              <a:p>
                <a:pPr defTabSz="914363"/>
                <a:r>
                  <a:rPr lang="de-DE" sz="1100" dirty="0" smtClean="0">
                    <a:solidFill>
                      <a:schemeClr val="tx1"/>
                    </a:solidFill>
                  </a:rPr>
                  <a:t>Load Balancer</a:t>
                </a:r>
                <a:endParaRPr lang="de-DE" sz="1100" dirty="0">
                  <a:solidFill>
                    <a:schemeClr val="tx1"/>
                  </a:solidFill>
                </a:endParaRPr>
              </a:p>
            </p:txBody>
          </p:sp>
          <p:sp>
            <p:nvSpPr>
              <p:cNvPr id="226" name="Freeform 139"/>
              <p:cNvSpPr>
                <a:spLocks/>
              </p:cNvSpPr>
              <p:nvPr/>
            </p:nvSpPr>
            <p:spPr bwMode="black">
              <a:xfrm>
                <a:off x="5854600" y="2934366"/>
                <a:ext cx="486099" cy="400862"/>
              </a:xfrm>
              <a:custGeom>
                <a:avLst/>
                <a:gdLst>
                  <a:gd name="T0" fmla="*/ 384 w 450"/>
                  <a:gd name="T1" fmla="*/ 111 h 378"/>
                  <a:gd name="T2" fmla="*/ 388 w 450"/>
                  <a:gd name="T3" fmla="*/ 104 h 378"/>
                  <a:gd name="T4" fmla="*/ 381 w 450"/>
                  <a:gd name="T5" fmla="*/ 97 h 378"/>
                  <a:gd name="T6" fmla="*/ 349 w 450"/>
                  <a:gd name="T7" fmla="*/ 97 h 378"/>
                  <a:gd name="T8" fmla="*/ 257 w 450"/>
                  <a:gd name="T9" fmla="*/ 68 h 378"/>
                  <a:gd name="T10" fmla="*/ 231 w 450"/>
                  <a:gd name="T11" fmla="*/ 50 h 378"/>
                  <a:gd name="T12" fmla="*/ 231 w 450"/>
                  <a:gd name="T13" fmla="*/ 33 h 378"/>
                  <a:gd name="T14" fmla="*/ 242 w 450"/>
                  <a:gd name="T15" fmla="*/ 17 h 378"/>
                  <a:gd name="T16" fmla="*/ 224 w 450"/>
                  <a:gd name="T17" fmla="*/ 0 h 378"/>
                  <a:gd name="T18" fmla="*/ 207 w 450"/>
                  <a:gd name="T19" fmla="*/ 17 h 378"/>
                  <a:gd name="T20" fmla="*/ 217 w 450"/>
                  <a:gd name="T21" fmla="*/ 33 h 378"/>
                  <a:gd name="T22" fmla="*/ 217 w 450"/>
                  <a:gd name="T23" fmla="*/ 50 h 378"/>
                  <a:gd name="T24" fmla="*/ 192 w 450"/>
                  <a:gd name="T25" fmla="*/ 68 h 378"/>
                  <a:gd name="T26" fmla="*/ 99 w 450"/>
                  <a:gd name="T27" fmla="*/ 97 h 378"/>
                  <a:gd name="T28" fmla="*/ 69 w 450"/>
                  <a:gd name="T29" fmla="*/ 97 h 378"/>
                  <a:gd name="T30" fmla="*/ 62 w 450"/>
                  <a:gd name="T31" fmla="*/ 104 h 378"/>
                  <a:gd name="T32" fmla="*/ 66 w 450"/>
                  <a:gd name="T33" fmla="*/ 111 h 378"/>
                  <a:gd name="T34" fmla="*/ 6 w 450"/>
                  <a:gd name="T35" fmla="*/ 255 h 378"/>
                  <a:gd name="T36" fmla="*/ 20 w 450"/>
                  <a:gd name="T37" fmla="*/ 255 h 378"/>
                  <a:gd name="T38" fmla="*/ 69 w 450"/>
                  <a:gd name="T39" fmla="*/ 136 h 378"/>
                  <a:gd name="T40" fmla="*/ 125 w 450"/>
                  <a:gd name="T41" fmla="*/ 270 h 378"/>
                  <a:gd name="T42" fmla="*/ 0 w 450"/>
                  <a:gd name="T43" fmla="*/ 270 h 378"/>
                  <a:gd name="T44" fmla="*/ 69 w 450"/>
                  <a:gd name="T45" fmla="*/ 319 h 378"/>
                  <a:gd name="T46" fmla="*/ 139 w 450"/>
                  <a:gd name="T47" fmla="*/ 270 h 378"/>
                  <a:gd name="T48" fmla="*/ 73 w 450"/>
                  <a:gd name="T49" fmla="*/ 112 h 378"/>
                  <a:gd name="T50" fmla="*/ 196 w 450"/>
                  <a:gd name="T51" fmla="*/ 112 h 378"/>
                  <a:gd name="T52" fmla="*/ 213 w 450"/>
                  <a:gd name="T53" fmla="*/ 122 h 378"/>
                  <a:gd name="T54" fmla="*/ 213 w 450"/>
                  <a:gd name="T55" fmla="*/ 328 h 378"/>
                  <a:gd name="T56" fmla="*/ 108 w 450"/>
                  <a:gd name="T57" fmla="*/ 367 h 378"/>
                  <a:gd name="T58" fmla="*/ 108 w 450"/>
                  <a:gd name="T59" fmla="*/ 378 h 378"/>
                  <a:gd name="T60" fmla="*/ 342 w 450"/>
                  <a:gd name="T61" fmla="*/ 378 h 378"/>
                  <a:gd name="T62" fmla="*/ 342 w 450"/>
                  <a:gd name="T63" fmla="*/ 367 h 378"/>
                  <a:gd name="T64" fmla="*/ 236 w 450"/>
                  <a:gd name="T65" fmla="*/ 328 h 378"/>
                  <a:gd name="T66" fmla="*/ 236 w 450"/>
                  <a:gd name="T67" fmla="*/ 122 h 378"/>
                  <a:gd name="T68" fmla="*/ 252 w 450"/>
                  <a:gd name="T69" fmla="*/ 112 h 378"/>
                  <a:gd name="T70" fmla="*/ 377 w 450"/>
                  <a:gd name="T71" fmla="*/ 112 h 378"/>
                  <a:gd name="T72" fmla="*/ 317 w 450"/>
                  <a:gd name="T73" fmla="*/ 255 h 378"/>
                  <a:gd name="T74" fmla="*/ 331 w 450"/>
                  <a:gd name="T75" fmla="*/ 255 h 378"/>
                  <a:gd name="T76" fmla="*/ 380 w 450"/>
                  <a:gd name="T77" fmla="*/ 136 h 378"/>
                  <a:gd name="T78" fmla="*/ 436 w 450"/>
                  <a:gd name="T79" fmla="*/ 270 h 378"/>
                  <a:gd name="T80" fmla="*/ 311 w 450"/>
                  <a:gd name="T81" fmla="*/ 270 h 378"/>
                  <a:gd name="T82" fmla="*/ 380 w 450"/>
                  <a:gd name="T83" fmla="*/ 319 h 378"/>
                  <a:gd name="T84" fmla="*/ 450 w 450"/>
                  <a:gd name="T85" fmla="*/ 270 h 378"/>
                  <a:gd name="T86" fmla="*/ 384 w 450"/>
                  <a:gd name="T87" fmla="*/ 111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0" h="378">
                    <a:moveTo>
                      <a:pt x="384" y="111"/>
                    </a:moveTo>
                    <a:cubicBezTo>
                      <a:pt x="386" y="110"/>
                      <a:pt x="388" y="107"/>
                      <a:pt x="388" y="104"/>
                    </a:cubicBezTo>
                    <a:cubicBezTo>
                      <a:pt x="388" y="100"/>
                      <a:pt x="385" y="97"/>
                      <a:pt x="381" y="97"/>
                    </a:cubicBezTo>
                    <a:cubicBezTo>
                      <a:pt x="349" y="97"/>
                      <a:pt x="349" y="97"/>
                      <a:pt x="349" y="97"/>
                    </a:cubicBezTo>
                    <a:cubicBezTo>
                      <a:pt x="321" y="89"/>
                      <a:pt x="292" y="74"/>
                      <a:pt x="257" y="68"/>
                    </a:cubicBezTo>
                    <a:cubicBezTo>
                      <a:pt x="251" y="59"/>
                      <a:pt x="242" y="52"/>
                      <a:pt x="231" y="50"/>
                    </a:cubicBezTo>
                    <a:cubicBezTo>
                      <a:pt x="231" y="33"/>
                      <a:pt x="231" y="33"/>
                      <a:pt x="231" y="33"/>
                    </a:cubicBezTo>
                    <a:cubicBezTo>
                      <a:pt x="237" y="31"/>
                      <a:pt x="242" y="24"/>
                      <a:pt x="242" y="17"/>
                    </a:cubicBezTo>
                    <a:cubicBezTo>
                      <a:pt x="242" y="8"/>
                      <a:pt x="234" y="0"/>
                      <a:pt x="224" y="0"/>
                    </a:cubicBezTo>
                    <a:cubicBezTo>
                      <a:pt x="215" y="0"/>
                      <a:pt x="207" y="8"/>
                      <a:pt x="207" y="17"/>
                    </a:cubicBezTo>
                    <a:cubicBezTo>
                      <a:pt x="207" y="24"/>
                      <a:pt x="211" y="31"/>
                      <a:pt x="217" y="33"/>
                    </a:cubicBezTo>
                    <a:cubicBezTo>
                      <a:pt x="217" y="50"/>
                      <a:pt x="217" y="50"/>
                      <a:pt x="217" y="50"/>
                    </a:cubicBezTo>
                    <a:cubicBezTo>
                      <a:pt x="206" y="52"/>
                      <a:pt x="197" y="59"/>
                      <a:pt x="192" y="68"/>
                    </a:cubicBezTo>
                    <a:cubicBezTo>
                      <a:pt x="156" y="74"/>
                      <a:pt x="128" y="89"/>
                      <a:pt x="99" y="97"/>
                    </a:cubicBezTo>
                    <a:cubicBezTo>
                      <a:pt x="69" y="97"/>
                      <a:pt x="69" y="97"/>
                      <a:pt x="69" y="97"/>
                    </a:cubicBezTo>
                    <a:cubicBezTo>
                      <a:pt x="65" y="97"/>
                      <a:pt x="62" y="100"/>
                      <a:pt x="62" y="104"/>
                    </a:cubicBezTo>
                    <a:cubicBezTo>
                      <a:pt x="62" y="107"/>
                      <a:pt x="63" y="110"/>
                      <a:pt x="66" y="111"/>
                    </a:cubicBezTo>
                    <a:cubicBezTo>
                      <a:pt x="6" y="255"/>
                      <a:pt x="6" y="255"/>
                      <a:pt x="6" y="255"/>
                    </a:cubicBezTo>
                    <a:cubicBezTo>
                      <a:pt x="20" y="255"/>
                      <a:pt x="20" y="255"/>
                      <a:pt x="20" y="255"/>
                    </a:cubicBezTo>
                    <a:cubicBezTo>
                      <a:pt x="69" y="136"/>
                      <a:pt x="69" y="136"/>
                      <a:pt x="69" y="136"/>
                    </a:cubicBezTo>
                    <a:cubicBezTo>
                      <a:pt x="125" y="270"/>
                      <a:pt x="125" y="270"/>
                      <a:pt x="125" y="270"/>
                    </a:cubicBezTo>
                    <a:cubicBezTo>
                      <a:pt x="0" y="270"/>
                      <a:pt x="0" y="270"/>
                      <a:pt x="0" y="270"/>
                    </a:cubicBezTo>
                    <a:cubicBezTo>
                      <a:pt x="0" y="297"/>
                      <a:pt x="31" y="319"/>
                      <a:pt x="69" y="319"/>
                    </a:cubicBezTo>
                    <a:cubicBezTo>
                      <a:pt x="108" y="319"/>
                      <a:pt x="139" y="297"/>
                      <a:pt x="139" y="270"/>
                    </a:cubicBezTo>
                    <a:cubicBezTo>
                      <a:pt x="73" y="112"/>
                      <a:pt x="73" y="112"/>
                      <a:pt x="73" y="112"/>
                    </a:cubicBezTo>
                    <a:cubicBezTo>
                      <a:pt x="196" y="112"/>
                      <a:pt x="196" y="112"/>
                      <a:pt x="196" y="112"/>
                    </a:cubicBezTo>
                    <a:cubicBezTo>
                      <a:pt x="201" y="117"/>
                      <a:pt x="206" y="120"/>
                      <a:pt x="213" y="122"/>
                    </a:cubicBezTo>
                    <a:cubicBezTo>
                      <a:pt x="213" y="328"/>
                      <a:pt x="213" y="328"/>
                      <a:pt x="213" y="328"/>
                    </a:cubicBezTo>
                    <a:cubicBezTo>
                      <a:pt x="164" y="331"/>
                      <a:pt x="124" y="351"/>
                      <a:pt x="108" y="367"/>
                    </a:cubicBezTo>
                    <a:cubicBezTo>
                      <a:pt x="108" y="370"/>
                      <a:pt x="108" y="373"/>
                      <a:pt x="108" y="378"/>
                    </a:cubicBezTo>
                    <a:cubicBezTo>
                      <a:pt x="114" y="378"/>
                      <a:pt x="335" y="378"/>
                      <a:pt x="342" y="378"/>
                    </a:cubicBezTo>
                    <a:cubicBezTo>
                      <a:pt x="342" y="373"/>
                      <a:pt x="342" y="370"/>
                      <a:pt x="342" y="367"/>
                    </a:cubicBezTo>
                    <a:cubicBezTo>
                      <a:pt x="326" y="351"/>
                      <a:pt x="285" y="331"/>
                      <a:pt x="236" y="328"/>
                    </a:cubicBezTo>
                    <a:cubicBezTo>
                      <a:pt x="236" y="122"/>
                      <a:pt x="236" y="122"/>
                      <a:pt x="236" y="122"/>
                    </a:cubicBezTo>
                    <a:cubicBezTo>
                      <a:pt x="242" y="120"/>
                      <a:pt x="248" y="117"/>
                      <a:pt x="252" y="112"/>
                    </a:cubicBezTo>
                    <a:cubicBezTo>
                      <a:pt x="377" y="112"/>
                      <a:pt x="377" y="112"/>
                      <a:pt x="377" y="112"/>
                    </a:cubicBezTo>
                    <a:cubicBezTo>
                      <a:pt x="317" y="255"/>
                      <a:pt x="317" y="255"/>
                      <a:pt x="317" y="255"/>
                    </a:cubicBezTo>
                    <a:cubicBezTo>
                      <a:pt x="331" y="255"/>
                      <a:pt x="331" y="255"/>
                      <a:pt x="331" y="255"/>
                    </a:cubicBezTo>
                    <a:cubicBezTo>
                      <a:pt x="380" y="136"/>
                      <a:pt x="380" y="136"/>
                      <a:pt x="380" y="136"/>
                    </a:cubicBezTo>
                    <a:cubicBezTo>
                      <a:pt x="436" y="270"/>
                      <a:pt x="436" y="270"/>
                      <a:pt x="436" y="270"/>
                    </a:cubicBezTo>
                    <a:cubicBezTo>
                      <a:pt x="311" y="270"/>
                      <a:pt x="311" y="270"/>
                      <a:pt x="311" y="270"/>
                    </a:cubicBezTo>
                    <a:cubicBezTo>
                      <a:pt x="311" y="297"/>
                      <a:pt x="342" y="319"/>
                      <a:pt x="380" y="319"/>
                    </a:cubicBezTo>
                    <a:cubicBezTo>
                      <a:pt x="419" y="319"/>
                      <a:pt x="450" y="297"/>
                      <a:pt x="450" y="270"/>
                    </a:cubicBezTo>
                    <a:lnTo>
                      <a:pt x="384" y="111"/>
                    </a:lnTo>
                    <a:close/>
                  </a:path>
                </a:pathLst>
              </a:custGeom>
              <a:solidFill>
                <a:srgbClr val="FFFFFF"/>
              </a:solidFill>
              <a:ln>
                <a:solidFill>
                  <a:schemeClr val="tx1"/>
                </a:solidFill>
              </a:ln>
            </p:spPr>
            <p:txBody>
              <a:bodyPr vert="horz" wrap="square" lIns="82305" tIns="41153" rIns="82305" bIns="41153" numCol="1" anchor="t" anchorCtr="0" compatLnSpc="1">
                <a:prstTxWarp prst="textNoShape">
                  <a:avLst/>
                </a:prstTxWarp>
              </a:bodyPr>
              <a:lstStyle/>
              <a:p>
                <a:pPr defTabSz="914363"/>
                <a:endParaRPr lang="en-US" sz="1400"/>
              </a:p>
            </p:txBody>
          </p:sp>
        </p:grpSp>
      </p:grpSp>
      <p:sp>
        <p:nvSpPr>
          <p:cNvPr id="228" name="Rectangle 227"/>
          <p:cNvSpPr/>
          <p:nvPr/>
        </p:nvSpPr>
        <p:spPr>
          <a:xfrm>
            <a:off x="5605495" y="4671832"/>
            <a:ext cx="947706" cy="400110"/>
          </a:xfrm>
          <a:prstGeom prst="rect">
            <a:avLst/>
          </a:prstGeom>
        </p:spPr>
        <p:txBody>
          <a:bodyPr wrap="square">
            <a:spAutoFit/>
          </a:bodyPr>
          <a:lstStyle/>
          <a:p>
            <a:pPr defTabSz="914363"/>
            <a:r>
              <a:rPr lang="de-DE" sz="1000" dirty="0"/>
              <a:t>Virtual Machines</a:t>
            </a:r>
          </a:p>
        </p:txBody>
      </p:sp>
      <p:pic>
        <p:nvPicPr>
          <p:cNvPr id="198" name="Picture 19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85822" y="6248400"/>
            <a:ext cx="1905778" cy="457200"/>
          </a:xfrm>
          <a:prstGeom prst="rect">
            <a:avLst/>
          </a:prstGeom>
        </p:spPr>
      </p:pic>
      <p:pic>
        <p:nvPicPr>
          <p:cNvPr id="234" name="Picture 233"/>
          <p:cNvPicPr>
            <a:picLocks noChangeAspect="1"/>
          </p:cNvPicPr>
          <p:nvPr/>
        </p:nvPicPr>
        <p:blipFill>
          <a:blip r:embed="rId15"/>
          <a:stretch>
            <a:fillRect/>
          </a:stretch>
        </p:blipFill>
        <p:spPr>
          <a:xfrm>
            <a:off x="3696314" y="4127458"/>
            <a:ext cx="986363" cy="986363"/>
          </a:xfrm>
          <a:prstGeom prst="rect">
            <a:avLst/>
          </a:prstGeom>
        </p:spPr>
      </p:pic>
    </p:spTree>
    <p:extLst>
      <p:ext uri="{BB962C8B-B14F-4D97-AF65-F5344CB8AC3E}">
        <p14:creationId xmlns:p14="http://schemas.microsoft.com/office/powerpoint/2010/main" val="2704457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MloeXTvM8kiNwAslONFSe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heme/_rels/theme11.xml.rels><?xml version="1.0" encoding="UTF-8" standalone="yes"?>
<Relationships xmlns="http://schemas.openxmlformats.org/package/2006/relationships"><Relationship Id="rId1" Type="http://schemas.openxmlformats.org/officeDocument/2006/relationships/image" Target="../media/image1.png"/></Relationships>
</file>

<file path=ppt/theme/_rels/theme13.xml.rels><?xml version="1.0" encoding="UTF-8" standalone="yes"?>
<Relationships xmlns="http://schemas.openxmlformats.org/package/2006/relationships"><Relationship Id="rId1" Type="http://schemas.openxmlformats.org/officeDocument/2006/relationships/image" Target="../media/image1.png"/></Relationships>
</file>

<file path=ppt/theme/_rels/theme14.xml.rels><?xml version="1.0" encoding="UTF-8" standalone="yes"?>
<Relationships xmlns="http://schemas.openxmlformats.org/package/2006/relationships"><Relationship Id="rId1" Type="http://schemas.openxmlformats.org/officeDocument/2006/relationships/image" Target="../media/image1.png"/></Relationships>
</file>

<file path=ppt/theme/_rels/theme15.xml.rels><?xml version="1.0" encoding="UTF-8" standalone="yes"?>
<Relationships xmlns="http://schemas.openxmlformats.org/package/2006/relationships"><Relationship Id="rId1" Type="http://schemas.openxmlformats.org/officeDocument/2006/relationships/image" Target="../media/image1.png"/></Relationships>
</file>

<file path=ppt/theme/_rels/theme16.xml.rels><?xml version="1.0" encoding="UTF-8" standalone="yes"?>
<Relationships xmlns="http://schemas.openxmlformats.org/package/2006/relationships"><Relationship Id="rId1" Type="http://schemas.openxmlformats.org/officeDocument/2006/relationships/image" Target="../media/image1.png"/></Relationships>
</file>

<file path=ppt/theme/_rels/theme17.xml.rels><?xml version="1.0" encoding="UTF-8" standalone="yes"?>
<Relationships xmlns="http://schemas.openxmlformats.org/package/2006/relationships"><Relationship Id="rId1" Type="http://schemas.openxmlformats.org/officeDocument/2006/relationships/image" Target="../media/image1.png"/></Relationships>
</file>

<file path=ppt/theme/_rels/theme18.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20.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30.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Windows Azure University">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13.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4.xml><?xml version="1.0" encoding="utf-8"?>
<a:theme xmlns:a="http://schemas.openxmlformats.org/drawingml/2006/main" name="5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5.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6.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PDCTheme">
  <a:themeElements>
    <a:clrScheme name="PDC Theme Colors">
      <a:dk1>
        <a:srgbClr val="000000"/>
      </a:dk1>
      <a:lt1>
        <a:srgbClr val="FFFFFF"/>
      </a:lt1>
      <a:dk2>
        <a:srgbClr val="000000"/>
      </a:dk2>
      <a:lt2>
        <a:srgbClr val="FFFFFF"/>
      </a:lt2>
      <a:accent1>
        <a:srgbClr val="56A4E4"/>
      </a:accent1>
      <a:accent2>
        <a:srgbClr val="F0694E"/>
      </a:accent2>
      <a:accent3>
        <a:srgbClr val="EAEAEA"/>
      </a:accent3>
      <a:accent4>
        <a:srgbClr val="DF7525"/>
      </a:accent4>
      <a:accent5>
        <a:srgbClr val="21AF46"/>
      </a:accent5>
      <a:accent6>
        <a:srgbClr val="6D6DFF"/>
      </a:accent6>
      <a:hlink>
        <a:srgbClr val="F0ED7B"/>
      </a:hlink>
      <a:folHlink>
        <a:srgbClr val="F3EB4F"/>
      </a:folHlink>
    </a:clrScheme>
    <a:fontScheme name="Custom 1">
      <a:majorFont>
        <a:latin typeface="Segoe Condensed"/>
        <a:ea typeface=""/>
        <a:cs typeface=""/>
      </a:majorFont>
      <a:minorFont>
        <a:latin typeface="Segoe Condensed"/>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100000">
                  <a:schemeClr val="tx1"/>
                </a:gs>
              </a:gsLst>
              <a:lin ang="5400000" scaled="0"/>
            </a:gradFill>
          </a:defRPr>
        </a:defPPr>
      </a:lstStyle>
    </a:txDef>
  </a:objectDefaults>
  <a:extraClrSchemeLst/>
</a:theme>
</file>

<file path=ppt/theme/theme2.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0.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Windows Embedded Modern_Template_Light Segoe UI_4x3">
  <a:themeElements>
    <a:clrScheme name="Windows Embedded 2013">
      <a:dk1>
        <a:srgbClr val="000000"/>
      </a:dk1>
      <a:lt1>
        <a:srgbClr val="FFFFFF"/>
      </a:lt1>
      <a:dk2>
        <a:srgbClr val="000000"/>
      </a:dk2>
      <a:lt2>
        <a:srgbClr val="F2F2F2"/>
      </a:lt2>
      <a:accent1>
        <a:srgbClr val="00BCF2"/>
      </a:accent1>
      <a:accent2>
        <a:srgbClr val="00188F"/>
      </a:accent2>
      <a:accent3>
        <a:srgbClr val="00D8CC"/>
      </a:accent3>
      <a:accent4>
        <a:srgbClr val="969696"/>
      </a:accent4>
      <a:accent5>
        <a:srgbClr val="FF8C00"/>
      </a:accent5>
      <a:accent6>
        <a:srgbClr val="E81123"/>
      </a:accent6>
      <a:hlink>
        <a:srgbClr val="00188F"/>
      </a:hlink>
      <a:folHlink>
        <a:srgbClr val="00D8CC"/>
      </a:folHlink>
    </a:clrScheme>
    <a:fontScheme name="Microsoft Corporate Font">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ln>
          <a:noFill/>
          <a:headEnd type="none" w="med" len="med"/>
          <a:tailEnd type="none" w="med" len="med"/>
        </a:ln>
      </a:spPr>
      <a:bodyPr wrap="square" lIns="0" tIns="0" rIns="0" bIns="0" rtlCol="0">
        <a:spAutoFit/>
      </a:bodyPr>
      <a:lstStyle>
        <a:defPPr>
          <a:defRPr sz="2000" spc="-38" dirty="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defRPr>
        </a:defPPr>
      </a:lstStyle>
    </a:txDef>
  </a:objectDefaults>
  <a:extraClrSchemeLst/>
</a:theme>
</file>

<file path=ppt/theme/theme22.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3.xml><?xml version="1.0" encoding="utf-8"?>
<a:theme xmlns:a="http://schemas.openxmlformats.org/drawingml/2006/main" name="1_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4.xml><?xml version="1.0" encoding="utf-8"?>
<a:theme xmlns:a="http://schemas.openxmlformats.org/drawingml/2006/main" name="2_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5.xml><?xml version="1.0" encoding="utf-8"?>
<a:theme xmlns:a="http://schemas.openxmlformats.org/drawingml/2006/main" name="WindowsAzure_4x3_LightTemplate_v01">
  <a:themeElements>
    <a:clrScheme name="Windows Azure Light template">
      <a:dk1>
        <a:srgbClr val="292929"/>
      </a:dk1>
      <a:lt1>
        <a:srgbClr val="FFFFFF"/>
      </a:lt1>
      <a:dk2>
        <a:srgbClr val="1288B2"/>
      </a:dk2>
      <a:lt2>
        <a:srgbClr val="B7FDFB"/>
      </a:lt2>
      <a:accent1>
        <a:srgbClr val="B7FDFB"/>
      </a:accent1>
      <a:accent2>
        <a:srgbClr val="FE5815"/>
      </a:accent2>
      <a:accent3>
        <a:srgbClr val="3B3B3B"/>
      </a:accent3>
      <a:accent4>
        <a:srgbClr val="4FD12C"/>
      </a:accent4>
      <a:accent5>
        <a:srgbClr val="DBDBDB"/>
      </a:accent5>
      <a:accent6>
        <a:srgbClr val="DAF40A"/>
      </a:accent6>
      <a:hlink>
        <a:srgbClr val="49C2ED"/>
      </a:hlink>
      <a:folHlink>
        <a:srgbClr val="49C2ED"/>
      </a:folHlink>
    </a:clrScheme>
    <a:fontScheme name="Segoe UI">
      <a:majorFont>
        <a:latin typeface="Segoe UI"/>
        <a:ea typeface=""/>
        <a:cs typeface=""/>
      </a:majorFont>
      <a:minorFont>
        <a:latin typeface="Segoe UI"/>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effectLst>
          <a:innerShdw blurRad="127000" dir="11220000">
            <a:prstClr val="black">
              <a:alpha val="50000"/>
            </a:prstClr>
          </a:innerShdw>
        </a:effectLst>
        <a:scene3d>
          <a:camera prst="orthographicFront"/>
          <a:lightRig rig="threePt" dir="tl"/>
        </a:scene3d>
        <a:sp3d prstMaterial="matte"/>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val="292929"/>
                </a:gs>
                <a:gs pos="88000">
                  <a:srgbClr val="292929"/>
                </a:gs>
              </a:gsLst>
              <a:lin ang="5400000" scaled="0"/>
            </a:gradFill>
          </a:defRPr>
        </a:defPPr>
      </a:lstStyle>
      <a:style>
        <a:lnRef idx="0">
          <a:schemeClr val="accent1"/>
        </a:lnRef>
        <a:fillRef idx="3">
          <a:schemeClr val="accent1"/>
        </a:fillRef>
        <a:effectRef idx="3">
          <a:schemeClr val="accent1"/>
        </a:effectRef>
        <a:fontRef idx="minor">
          <a:schemeClr val="lt1"/>
        </a:fontRef>
      </a:style>
    </a:spDef>
    <a:txDef>
      <a:spPr>
        <a:noFill/>
      </a:spPr>
      <a:bodyPr wrap="non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26.xml><?xml version="1.0" encoding="utf-8"?>
<a:theme xmlns:a="http://schemas.openxmlformats.org/drawingml/2006/main" name="3_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7.xml><?xml version="1.0" encoding="utf-8"?>
<a:theme xmlns:a="http://schemas.openxmlformats.org/drawingml/2006/main" name="6_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8.xml><?xml version="1.0" encoding="utf-8"?>
<a:theme xmlns:a="http://schemas.openxmlformats.org/drawingml/2006/main" name="7_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9.xml><?xml version="1.0" encoding="utf-8"?>
<a:theme xmlns:a="http://schemas.openxmlformats.org/drawingml/2006/main" name="1_Office Theme">
  <a:themeElements>
    <a:clrScheme name="Custom 14">
      <a:dk1>
        <a:sysClr val="windowText" lastClr="000000"/>
      </a:dk1>
      <a:lt1>
        <a:sysClr val="window" lastClr="FFFFFF"/>
      </a:lt1>
      <a:dk2>
        <a:srgbClr val="1F497D"/>
      </a:dk2>
      <a:lt2>
        <a:srgbClr val="333333"/>
      </a:lt2>
      <a:accent1>
        <a:srgbClr val="567EB9"/>
      </a:accent1>
      <a:accent2>
        <a:srgbClr val="FAA51C"/>
      </a:accent2>
      <a:accent3>
        <a:srgbClr val="C8203D"/>
      </a:accent3>
      <a:accent4>
        <a:srgbClr val="333333"/>
      </a:accent4>
      <a:accent5>
        <a:srgbClr val="858585"/>
      </a:accent5>
      <a:accent6>
        <a:srgbClr val="F79646"/>
      </a:accent6>
      <a:hlink>
        <a:srgbClr val="0000FF"/>
      </a:hlink>
      <a:folHlink>
        <a:srgbClr val="C8203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0.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1.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32.xml><?xml version="1.0" encoding="utf-8"?>
<a:theme xmlns:a="http://schemas.openxmlformats.org/drawingml/2006/main" name="8_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33.xml><?xml version="1.0" encoding="utf-8"?>
<a:theme xmlns:a="http://schemas.openxmlformats.org/drawingml/2006/main" name="9_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3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4_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6.xml><?xml version="1.0" encoding="utf-8"?>
<a:theme xmlns:a="http://schemas.openxmlformats.org/drawingml/2006/main" name="3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TechEd_2012_Template_16x9">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8.xml><?xml version="1.0" encoding="utf-8"?>
<a:theme xmlns:a="http://schemas.openxmlformats.org/drawingml/2006/main" name="5_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9.xml><?xml version="1.0" encoding="utf-8"?>
<a:theme xmlns:a="http://schemas.openxmlformats.org/drawingml/2006/main" name="4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ontrol xmlns="http://schemas.microsoft.com/VisualStudio/2011/storyboarding/control">
  <Id Name="System.Storyboarding.Icons.WiFi" RevisionId="05cd6d03-c0b2-488e-98a7-d68de69a2cfc" Stencil="System.Storyboarding.Icons" StencilRevisionId="05cd6d03-c0b2-488e-98a7-d68de69a2cfc" StencilVersion="0.1"/>
</Control>
</file>

<file path=customXml/item2.xml><?xml version="1.0" encoding="utf-8"?>
<Control xmlns="http://schemas.microsoft.com/VisualStudio/2011/storyboarding/control">
  <Id Name="System.Storyboarding.Icons.Paste" RevisionId="05cd6d03-c0b2-488e-98a7-d68de69a2cfc" Stencil="System.Storyboarding.Icons" StencilRevisionId="05cd6d03-c0b2-488e-98a7-d68de69a2cfc" StencilVersion="0.1"/>
</Control>
</file>

<file path=customXml/item3.xml><?xml version="1.0" encoding="utf-8"?>
<Control xmlns="http://schemas.microsoft.com/VisualStudio/2011/storyboarding/control">
  <Id Name="System.Storyboarding.Icons.Calendar" RevisionId="05cd6d03-c0b2-488e-98a7-d68de69a2cfc" Stencil="System.Storyboarding.Icons" StencilRevisionId="05cd6d03-c0b2-488e-98a7-d68de69a2cfc" StencilVersion="0.1"/>
</Control>
</file>

<file path=customXml/item4.xml><?xml version="1.0" encoding="utf-8"?>
<Control xmlns="http://schemas.microsoft.com/VisualStudio/2011/storyboarding/control">
  <Id Name="1926977f-ddea-40cd-8909-7dad74082de4" RevisionId="80850475-a21a-4b30-a662-27aac04ef11c" Stencil="48ab8805-b199-4546-a652-7582788c988d" StencilRevisionId="00000000-0000-0000-0000-000000000000" StencilVersion="0.0"/>
</Control>
</file>

<file path=customXml/itemProps1.xml><?xml version="1.0" encoding="utf-8"?>
<ds:datastoreItem xmlns:ds="http://schemas.openxmlformats.org/officeDocument/2006/customXml" ds:itemID="{2BC7BE7E-B8A2-4E93-A2B1-FFDA9A7A170F}">
  <ds:schemaRefs>
    <ds:schemaRef ds:uri="http://schemas.microsoft.com/VisualStudio/2011/storyboarding/control"/>
  </ds:schemaRefs>
</ds:datastoreItem>
</file>

<file path=customXml/itemProps2.xml><?xml version="1.0" encoding="utf-8"?>
<ds:datastoreItem xmlns:ds="http://schemas.openxmlformats.org/officeDocument/2006/customXml" ds:itemID="{F191187F-163D-4BD5-AF2C-99FEA523DCE9}">
  <ds:schemaRefs>
    <ds:schemaRef ds:uri="http://schemas.microsoft.com/VisualStudio/2011/storyboarding/control"/>
  </ds:schemaRefs>
</ds:datastoreItem>
</file>

<file path=customXml/itemProps3.xml><?xml version="1.0" encoding="utf-8"?>
<ds:datastoreItem xmlns:ds="http://schemas.openxmlformats.org/officeDocument/2006/customXml" ds:itemID="{CB7F1474-679F-4BD1-8F31-A313286F0C15}">
  <ds:schemaRefs>
    <ds:schemaRef ds:uri="http://schemas.microsoft.com/VisualStudio/2011/storyboarding/control"/>
  </ds:schemaRefs>
</ds:datastoreItem>
</file>

<file path=customXml/itemProps4.xml><?xml version="1.0" encoding="utf-8"?>
<ds:datastoreItem xmlns:ds="http://schemas.openxmlformats.org/officeDocument/2006/customXml" ds:itemID="{AB932F10-4FCD-41C1-A2C5-2E4E524C3A2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0</TotalTime>
  <Words>6001</Words>
  <Application>Microsoft Office PowerPoint</Application>
  <PresentationFormat>On-screen Show (4:3)</PresentationFormat>
  <Paragraphs>996</Paragraphs>
  <Slides>52</Slides>
  <Notes>24</Notes>
  <HiddenSlides>0</HiddenSlides>
  <MMClips>0</MMClips>
  <ScaleCrop>false</ScaleCrop>
  <HeadingPairs>
    <vt:vector size="8" baseType="variant">
      <vt:variant>
        <vt:lpstr>Fonts Used</vt:lpstr>
      </vt:variant>
      <vt:variant>
        <vt:i4>16</vt:i4>
      </vt:variant>
      <vt:variant>
        <vt:lpstr>Theme</vt:lpstr>
      </vt:variant>
      <vt:variant>
        <vt:i4>33</vt:i4>
      </vt:variant>
      <vt:variant>
        <vt:lpstr>Embedded OLE Servers</vt:lpstr>
      </vt:variant>
      <vt:variant>
        <vt:i4>1</vt:i4>
      </vt:variant>
      <vt:variant>
        <vt:lpstr>Slide Titles</vt:lpstr>
      </vt:variant>
      <vt:variant>
        <vt:i4>52</vt:i4>
      </vt:variant>
    </vt:vector>
  </HeadingPairs>
  <TitlesOfParts>
    <vt:vector size="102" baseType="lpstr">
      <vt:lpstr>ＭＳ Ｐゴシック</vt:lpstr>
      <vt:lpstr>Arial</vt:lpstr>
      <vt:lpstr>Calibri</vt:lpstr>
      <vt:lpstr>Consolas</vt:lpstr>
      <vt:lpstr>Courier New</vt:lpstr>
      <vt:lpstr>Kozuka Gothic Pro R</vt:lpstr>
      <vt:lpstr>Segoe</vt:lpstr>
      <vt:lpstr>Segoe Condensed</vt:lpstr>
      <vt:lpstr>Segoe Light</vt:lpstr>
      <vt:lpstr>Segoe Semibold</vt:lpstr>
      <vt:lpstr>Segoe UI</vt:lpstr>
      <vt:lpstr>Segoe UI </vt:lpstr>
      <vt:lpstr>Segoe UI Light</vt:lpstr>
      <vt:lpstr>Segoe UI Semibold</vt:lpstr>
      <vt:lpstr>Verdana</vt:lpstr>
      <vt:lpstr>Wingdings</vt:lpstr>
      <vt:lpstr>Office Theme</vt:lpstr>
      <vt:lpstr>MS1444_Windows Azure Template 16x9_r08a</vt:lpstr>
      <vt:lpstr>1_MS1444_Windows Azure Template 16x9_r08a</vt:lpstr>
      <vt:lpstr>2_MS1444_Windows Azure Template 16x9_r08a</vt:lpstr>
      <vt:lpstr>4_Metro_Template_Light_16x9</vt:lpstr>
      <vt:lpstr>3_MS1444_Windows Azure Template 16x9_r08a</vt:lpstr>
      <vt:lpstr>TechEd_2012_Template_16x9</vt:lpstr>
      <vt:lpstr>5_Metro_Template_Light_16x9</vt:lpstr>
      <vt:lpstr>4_MS1444_Windows Azure Template 16x9_r08a</vt:lpstr>
      <vt:lpstr>Windows_Azure_DevCamp_16x9_Template - FINAL2</vt:lpstr>
      <vt:lpstr>1_MS1444_Windows Azure Template 16x9_r08b</vt:lpstr>
      <vt:lpstr>Windows Azure University</vt:lpstr>
      <vt:lpstr>2_MS1444_Windows Azure Template 16x9_r08b</vt:lpstr>
      <vt:lpstr>5_MS1444_Windows Azure Template 16x9_r08a</vt:lpstr>
      <vt:lpstr>3_MS1444_Windows Azure Template 16x9_r08b</vt:lpstr>
      <vt:lpstr>4_MS1444_Windows Azure Template 16x9_r08b</vt:lpstr>
      <vt:lpstr>5_MS1444_Windows Azure Template 16x9_r08b</vt:lpstr>
      <vt:lpstr>6_MS1444_Windows Azure Template 16x9_r08b</vt:lpstr>
      <vt:lpstr>PDCTheme</vt:lpstr>
      <vt:lpstr>MS1444_Windows Azure Template 16x9_r08b</vt:lpstr>
      <vt:lpstr>Windows Embedded Modern_Template_Light Segoe UI_4x3</vt:lpstr>
      <vt:lpstr>Metro_Template_Light_16x9</vt:lpstr>
      <vt:lpstr>1_Metro_Template_Light_16x9</vt:lpstr>
      <vt:lpstr>2_Metro_Template_Light_16x9</vt:lpstr>
      <vt:lpstr>WindowsAzure_4x3_LightTemplate_v01</vt:lpstr>
      <vt:lpstr>3_Metro_Template_Light_16x9</vt:lpstr>
      <vt:lpstr>6_Metro_Template_Light_16x9</vt:lpstr>
      <vt:lpstr>7_Metro_Template_Light_16x9</vt:lpstr>
      <vt:lpstr>1_Office Theme</vt:lpstr>
      <vt:lpstr>7_MS1444_Windows Azure Template 16x9_r08b</vt:lpstr>
      <vt:lpstr>3-30070_Windows_Server_Management_Marketing_Template_16x9</vt:lpstr>
      <vt:lpstr>8_Metro_Template_Light_16x9</vt:lpstr>
      <vt:lpstr>9_Metro_Template_Light_16x9</vt:lpstr>
      <vt:lpstr>think-cell Slide</vt:lpstr>
      <vt:lpstr>Introduction to Windows Azure</vt:lpstr>
      <vt:lpstr>PowerPoint Presentation</vt:lpstr>
      <vt:lpstr>Today’s Transformation – Cloud</vt:lpstr>
      <vt:lpstr>IT Continuum</vt:lpstr>
      <vt:lpstr>Microsoft On The Internet</vt:lpstr>
      <vt:lpstr>Windows Azure </vt:lpstr>
      <vt:lpstr>The Microsoft Cloud</vt:lpstr>
      <vt:lpstr>Inside a Microsoft Data Center</vt:lpstr>
      <vt:lpstr>The Windows Azure Platform</vt:lpstr>
      <vt:lpstr>Cloud Services</vt:lpstr>
      <vt:lpstr>PowerPoint Presentation</vt:lpstr>
      <vt:lpstr>Getting Started with Virtual Machines</vt:lpstr>
      <vt:lpstr>How it Works Select from Image Gallery</vt:lpstr>
      <vt:lpstr>How it Works Bring your own custom VHD</vt:lpstr>
      <vt:lpstr>Working with Open Source</vt:lpstr>
      <vt:lpstr>Open to All Apps</vt:lpstr>
      <vt:lpstr>Persistent Virtual Machines with Geo-Replication</vt:lpstr>
      <vt:lpstr>Persistent Virtual Machines with Geo-Replication</vt:lpstr>
      <vt:lpstr>Persistent Virtual Machines with Geo-Replication</vt:lpstr>
      <vt:lpstr>Flexibility &amp; Portability</vt:lpstr>
      <vt:lpstr>PowerPoint Presentation</vt:lpstr>
      <vt:lpstr>Focused CiS Applications &amp; Workloads</vt:lpstr>
      <vt:lpstr>StorSimple Architecture: Life of an IO</vt:lpstr>
      <vt:lpstr>StorSimple Enterprise Class Appliance  Highly Available - No Single Point of Failure</vt:lpstr>
      <vt:lpstr>Media Services</vt:lpstr>
      <vt:lpstr>Media Services Architecture</vt:lpstr>
      <vt:lpstr>2012 London Olympics</vt:lpstr>
      <vt:lpstr>SQL Database</vt:lpstr>
      <vt:lpstr>SQL Data Sync</vt:lpstr>
      <vt:lpstr>Serve Demo</vt:lpstr>
      <vt:lpstr>Account Setup Methodology</vt:lpstr>
      <vt:lpstr>Windows Azure Education Administration Portal</vt:lpstr>
      <vt:lpstr>Service Management API for Managing and Monitoring Applications in Windows Azure</vt:lpstr>
      <vt:lpstr>Windows Azure Cross-Premises Connectivity</vt:lpstr>
      <vt:lpstr>Windows Azure Compliance Capabilities</vt:lpstr>
      <vt:lpstr>Cloud Computing Patterns</vt:lpstr>
      <vt:lpstr>PowerPoint Presentation</vt:lpstr>
      <vt:lpstr>Leverage Parallel Operations</vt:lpstr>
      <vt:lpstr>PowerPoint Presentation</vt:lpstr>
      <vt:lpstr>Customers Have Different  Needs for Support </vt:lpstr>
      <vt:lpstr>Tiered Support Offerings</vt:lpstr>
      <vt:lpstr>How does that help me?</vt:lpstr>
      <vt:lpstr>PowerPoint Presentation</vt:lpstr>
      <vt:lpstr>PowerPoint Presentation</vt:lpstr>
      <vt:lpstr>Free 90 Day Trial</vt:lpstr>
      <vt:lpstr>Free MSDN Azure Benefits</vt:lpstr>
      <vt:lpstr>Educators Trial</vt:lpstr>
      <vt:lpstr>PowerPoint Presentation</vt:lpstr>
      <vt:lpstr>PowerPoint Presentation</vt:lpstr>
      <vt:lpstr>PowerPoint Presentation</vt:lpstr>
      <vt:lpstr>Summary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2012-09-11T23:41:36Z</dcterms:created>
  <dcterms:modified xsi:type="dcterms:W3CDTF">2013-05-14T17:00:35Z</dcterms:modified>
</cp:coreProperties>
</file>